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77" r:id="rId8"/>
    <p:sldId id="265" r:id="rId9"/>
    <p:sldId id="267" r:id="rId10"/>
    <p:sldId id="266" r:id="rId11"/>
    <p:sldId id="268" r:id="rId12"/>
    <p:sldId id="278" r:id="rId13"/>
    <p:sldId id="264" r:id="rId14"/>
    <p:sldId id="269" r:id="rId15"/>
    <p:sldId id="271" r:id="rId16"/>
    <p:sldId id="272" r:id="rId17"/>
    <p:sldId id="281" r:id="rId18"/>
    <p:sldId id="274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FBD245E7-3FEA-446E-AA23-89D566B37435}"/>
    <pc:docChg chg="custSel modSld">
      <pc:chgData name="Luciano Neves Fonseca" userId="fab3e4a40666dedf" providerId="LiveId" clId="{FBD245E7-3FEA-446E-AA23-89D566B37435}" dt="2023-03-31T21:26:44.912" v="5" actId="27636"/>
      <pc:docMkLst>
        <pc:docMk/>
      </pc:docMkLst>
      <pc:sldChg chg="modSp mod">
        <pc:chgData name="Luciano Neves Fonseca" userId="fab3e4a40666dedf" providerId="LiveId" clId="{FBD245E7-3FEA-446E-AA23-89D566B37435}" dt="2023-03-31T21:26:44.912" v="5" actId="27636"/>
        <pc:sldMkLst>
          <pc:docMk/>
          <pc:sldMk cId="431422098" sldId="256"/>
        </pc:sldMkLst>
        <pc:spChg chg="mod">
          <ac:chgData name="Luciano Neves Fonseca" userId="fab3e4a40666dedf" providerId="LiveId" clId="{FBD245E7-3FEA-446E-AA23-89D566B37435}" dt="2023-03-31T21:26:44.912" v="5" actId="27636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  <pc:docChgLst>
    <pc:chgData name="Luciano Neves Fonseca" userId="fab3e4a40666dedf" providerId="LiveId" clId="{8B7B77CC-CF8E-4DB1-AA21-FABBFB910C3A}"/>
    <pc:docChg chg="undo custSel delSld modSld">
      <pc:chgData name="Luciano Neves Fonseca" userId="fab3e4a40666dedf" providerId="LiveId" clId="{8B7B77CC-CF8E-4DB1-AA21-FABBFB910C3A}" dt="2022-11-28T01:16:29.332" v="3" actId="47"/>
      <pc:docMkLst>
        <pc:docMk/>
      </pc:docMkLst>
      <pc:sldChg chg="del">
        <pc:chgData name="Luciano Neves Fonseca" userId="fab3e4a40666dedf" providerId="LiveId" clId="{8B7B77CC-CF8E-4DB1-AA21-FABBFB910C3A}" dt="2022-11-28T01:16:29.332" v="3" actId="47"/>
        <pc:sldMkLst>
          <pc:docMk/>
          <pc:sldMk cId="2671858178" sldId="262"/>
        </pc:sldMkLst>
      </pc:sldChg>
      <pc:sldChg chg="modSp mod">
        <pc:chgData name="Luciano Neves Fonseca" userId="fab3e4a40666dedf" providerId="LiveId" clId="{8B7B77CC-CF8E-4DB1-AA21-FABBFB910C3A}" dt="2022-11-27T15:04:22.613" v="0" actId="1036"/>
        <pc:sldMkLst>
          <pc:docMk/>
          <pc:sldMk cId="3118005866" sldId="265"/>
        </pc:sldMkLst>
        <pc:picChg chg="mod">
          <ac:chgData name="Luciano Neves Fonseca" userId="fab3e4a40666dedf" providerId="LiveId" clId="{8B7B77CC-CF8E-4DB1-AA21-FABBFB910C3A}" dt="2022-11-27T15:04:22.613" v="0" actId="1036"/>
          <ac:picMkLst>
            <pc:docMk/>
            <pc:sldMk cId="3118005866" sldId="265"/>
            <ac:picMk id="15" creationId="{C213DB37-C170-BBDF-8137-DE92C83ED274}"/>
          </ac:picMkLst>
        </pc:picChg>
      </pc:sldChg>
      <pc:sldChg chg="addSp delSp mod">
        <pc:chgData name="Luciano Neves Fonseca" userId="fab3e4a40666dedf" providerId="LiveId" clId="{8B7B77CC-CF8E-4DB1-AA21-FABBFB910C3A}" dt="2022-11-27T16:59:46.739" v="2" actId="478"/>
        <pc:sldMkLst>
          <pc:docMk/>
          <pc:sldMk cId="1976323817" sldId="267"/>
        </pc:sldMkLst>
        <pc:picChg chg="add del">
          <ac:chgData name="Luciano Neves Fonseca" userId="fab3e4a40666dedf" providerId="LiveId" clId="{8B7B77CC-CF8E-4DB1-AA21-FABBFB910C3A}" dt="2022-11-27T16:59:46.739" v="2" actId="478"/>
          <ac:picMkLst>
            <pc:docMk/>
            <pc:sldMk cId="1976323817" sldId="267"/>
            <ac:picMk id="16" creationId="{2744849B-DB54-A517-A32D-35A1683E09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4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34.png"/><Relationship Id="rId2" Type="http://schemas.openxmlformats.org/officeDocument/2006/relationships/image" Target="../media/image57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4" Type="http://schemas.openxmlformats.org/officeDocument/2006/relationships/image" Target="../media/image59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54.png"/><Relationship Id="rId7" Type="http://schemas.openxmlformats.org/officeDocument/2006/relationships/image" Target="../media/image65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6.png"/><Relationship Id="rId10" Type="http://schemas.openxmlformats.org/officeDocument/2006/relationships/image" Target="../media/image76.png"/><Relationship Id="rId4" Type="http://schemas.openxmlformats.org/officeDocument/2006/relationships/image" Target="../media/image55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30.png"/><Relationship Id="rId7" Type="http://schemas.openxmlformats.org/officeDocument/2006/relationships/image" Target="../media/image8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81.png"/><Relationship Id="rId5" Type="http://schemas.openxmlformats.org/officeDocument/2006/relationships/image" Target="../media/image850.png"/><Relationship Id="rId10" Type="http://schemas.openxmlformats.org/officeDocument/2006/relationships/image" Target="../media/image80.png"/><Relationship Id="rId4" Type="http://schemas.openxmlformats.org/officeDocument/2006/relationships/image" Target="../media/image840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0.png"/><Relationship Id="rId7" Type="http://schemas.openxmlformats.org/officeDocument/2006/relationships/image" Target="../media/image96.png"/><Relationship Id="rId12" Type="http://schemas.openxmlformats.org/officeDocument/2006/relationships/image" Target="../media/image89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82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8.png"/><Relationship Id="rId7" Type="http://schemas.openxmlformats.org/officeDocument/2006/relationships/image" Target="../media/image9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4.png"/><Relationship Id="rId4" Type="http://schemas.openxmlformats.org/officeDocument/2006/relationships/image" Target="../media/image109.png"/><Relationship Id="rId9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10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8" Type="http://schemas.openxmlformats.org/officeDocument/2006/relationships/image" Target="../media/image52.png"/><Relationship Id="rId3" Type="http://schemas.openxmlformats.org/officeDocument/2006/relationships/image" Target="../media/image350.png"/><Relationship Id="rId7" Type="http://schemas.openxmlformats.org/officeDocument/2006/relationships/image" Target="../media/image40.png"/><Relationship Id="rId17" Type="http://schemas.openxmlformats.org/officeDocument/2006/relationships/image" Target="../media/image51.png"/><Relationship Id="rId2" Type="http://schemas.openxmlformats.org/officeDocument/2006/relationships/image" Target="../media/image33.png"/><Relationship Id="rId16" Type="http://schemas.openxmlformats.org/officeDocument/2006/relationships/image" Target="../media/image50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9.png"/><Relationship Id="rId5" Type="http://schemas.openxmlformats.org/officeDocument/2006/relationships/image" Target="../media/image370.png"/><Relationship Id="rId15" Type="http://schemas.openxmlformats.org/officeDocument/2006/relationships/image" Target="../media/image49.png"/><Relationship Id="rId10" Type="http://schemas.openxmlformats.org/officeDocument/2006/relationships/image" Target="../media/image43.png"/><Relationship Id="rId19" Type="http://schemas.openxmlformats.org/officeDocument/2006/relationships/image" Target="../media/image34.png"/><Relationship Id="rId4" Type="http://schemas.openxmlformats.org/officeDocument/2006/relationships/image" Target="../media/image360.png"/><Relationship Id="rId9" Type="http://schemas.openxmlformats.org/officeDocument/2006/relationships/image" Target="../media/image42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Módulo 5- Fontes de erros em métodos numéricos</a:t>
            </a:r>
          </a:p>
          <a:p>
            <a:r>
              <a:rPr lang="pt-BR" dirty="0"/>
              <a:t>Versão </a:t>
            </a:r>
            <a:r>
              <a:rPr lang="pt-BR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744" y="230297"/>
            <a:ext cx="11105165" cy="1400530"/>
          </a:xfrm>
        </p:spPr>
        <p:txBody>
          <a:bodyPr/>
          <a:lstStyle/>
          <a:p>
            <a:r>
              <a:rPr lang="pt-BR" sz="3200" dirty="0"/>
              <a:t>Números negativos – Complemento 2</a:t>
            </a:r>
          </a:p>
        </p:txBody>
      </p:sp>
      <p:sp>
        <p:nvSpPr>
          <p:cNvPr id="5" name="Retângulo 4"/>
          <p:cNvSpPr/>
          <p:nvPr/>
        </p:nvSpPr>
        <p:spPr>
          <a:xfrm>
            <a:off x="567744" y="1046323"/>
            <a:ext cx="9223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Simplesmente converter valor absoluto do inteiro a, porém com n-1 bits</a:t>
            </a:r>
          </a:p>
          <a:p>
            <a:endParaRPr lang="pt-BR" dirty="0"/>
          </a:p>
          <a:p>
            <a:r>
              <a:rPr lang="pt-BR" dirty="0"/>
              <a:t>Trocar o valor de todos os bits e somar 1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F339797-7604-9C89-DDD1-5D8CA2D2F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4" y="2168449"/>
            <a:ext cx="2948140" cy="134006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7D956A0-F152-3612-886D-3AD6C6C37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43" y="3836459"/>
            <a:ext cx="2948139" cy="23585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0915E2E-B727-942F-BD03-CA853ACA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011" y="1813352"/>
            <a:ext cx="4263853" cy="161564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CA487E-F97F-039F-8DE5-E4C03E8999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011" y="3537835"/>
            <a:ext cx="4215773" cy="141390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A7138F8-1120-D4EC-4C29-11267DAF4E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011" y="5146650"/>
            <a:ext cx="5091842" cy="10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592295" y="72543"/>
            <a:ext cx="11105165" cy="1400530"/>
          </a:xfrm>
        </p:spPr>
        <p:txBody>
          <a:bodyPr/>
          <a:lstStyle/>
          <a:p>
            <a:r>
              <a:rPr lang="pt-BR" sz="3200" dirty="0"/>
              <a:t>Subtração de números Binários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251994" y="2595211"/>
                <a:ext cx="1837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00111111</m:t>
                    </m:r>
                  </m:oMath>
                </a14:m>
                <a:r>
                  <a:rPr lang="pt-BR" dirty="0"/>
                  <a:t>      (63)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94" y="2595211"/>
                <a:ext cx="1837041" cy="276999"/>
              </a:xfrm>
              <a:prstGeom prst="rect">
                <a:avLst/>
              </a:prstGeom>
              <a:blipFill>
                <a:blip r:embed="rId2"/>
                <a:stretch>
                  <a:fillRect l="-4651" t="-28889" r="-7309" b="-5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4514776" y="2938852"/>
                <a:ext cx="15292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111011</m:t>
                    </m:r>
                  </m:oMath>
                </a14:m>
                <a:r>
                  <a:rPr lang="pt-BR" dirty="0"/>
                  <a:t>      (-5)</a:t>
                </a: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76" y="2938852"/>
                <a:ext cx="1529265" cy="276999"/>
              </a:xfrm>
              <a:prstGeom prst="rect">
                <a:avLst/>
              </a:prstGeom>
              <a:blipFill>
                <a:blip r:embed="rId3"/>
                <a:stretch>
                  <a:fillRect l="-5600" t="-28261" r="-9200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/>
          <p:nvPr/>
        </p:nvCxnSpPr>
        <p:spPr>
          <a:xfrm>
            <a:off x="3618694" y="3228919"/>
            <a:ext cx="315615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899414" y="3285826"/>
                <a:ext cx="161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414" y="3285826"/>
                <a:ext cx="161904" cy="276999"/>
              </a:xfrm>
              <a:prstGeom prst="rect">
                <a:avLst/>
              </a:prstGeom>
              <a:blipFill>
                <a:blip r:embed="rId4"/>
                <a:stretch>
                  <a:fillRect l="-34615" r="-30769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649686" y="284651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686" y="2846519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 l="-20513" r="-15385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8090220" y="5043868"/>
                <a:ext cx="2203360" cy="16619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0+0+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0=0 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0+0+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1=1 (+0)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0+1+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0=1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0+1+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1= 0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1+1+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0=  0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1+1+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1=1(+1) 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220" y="5043868"/>
                <a:ext cx="2203360" cy="1661993"/>
              </a:xfrm>
              <a:prstGeom prst="rect">
                <a:avLst/>
              </a:prstGeom>
              <a:blipFill>
                <a:blip r:embed="rId6"/>
                <a:stretch>
                  <a:fillRect l="-3297" b="-5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54339" y="566788"/>
            <a:ext cx="65917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Com complemento 2, o mesmo algoritmo de soma pode ser utilizado na subtração.</a:t>
            </a:r>
          </a:p>
          <a:p>
            <a:r>
              <a:rPr lang="pt-BR" sz="1600" dirty="0"/>
              <a:t>Basta somar o número negativo.</a:t>
            </a:r>
          </a:p>
          <a:p>
            <a:r>
              <a:rPr lang="pt-BR" sz="1600" dirty="0"/>
              <a:t>Para compatibilizar tamanhos, deve-se completar número, se for negativo,  com 1´s e não com 0´s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56121" y="2146496"/>
                <a:ext cx="18956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+(−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1" y="2146496"/>
                <a:ext cx="1895647" cy="276999"/>
              </a:xfrm>
              <a:prstGeom prst="rect">
                <a:avLst/>
              </a:prstGeom>
              <a:blipFill>
                <a:blip r:embed="rId7"/>
                <a:stretch>
                  <a:fillRect l="-2251" r="-3859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F19A323-3DC4-47AD-8C8A-136A9A466D80}"/>
                  </a:ext>
                </a:extLst>
              </p:cNvPr>
              <p:cNvSpPr txBox="1"/>
              <p:nvPr/>
            </p:nvSpPr>
            <p:spPr>
              <a:xfrm>
                <a:off x="7672520" y="4473430"/>
                <a:ext cx="393915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𝑓𝑙𝑎𝑔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 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𝑖𝑚𝑝𝑟𝑖𝑚𝑒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𝑟𝑒𝑠𝑢𝑙𝑡𝑎𝑑𝑜𝑠</m:t>
                    </m:r>
                  </m:oMath>
                </a14:m>
                <a:r>
                  <a:rPr lang="pt-BR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𝑓𝑙𝑎𝑔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𝑖𝑚𝑝𝑟𝑖𝑚𝑒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𝑟𝑒𝑠𝑢𝑙𝑡𝑎𝑑𝑜𝑠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F19A323-3DC4-47AD-8C8A-136A9A46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520" y="4473430"/>
                <a:ext cx="3939155" cy="553998"/>
              </a:xfrm>
              <a:prstGeom prst="rect">
                <a:avLst/>
              </a:prstGeom>
              <a:blipFill>
                <a:blip r:embed="rId8"/>
                <a:stretch>
                  <a:fillRect l="-2786" b="-18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CF5B2CA-7EEA-4455-859E-A32868237A00}"/>
                  </a:ext>
                </a:extLst>
              </p:cNvPr>
              <p:cNvSpPr txBox="1"/>
              <p:nvPr/>
            </p:nvSpPr>
            <p:spPr>
              <a:xfrm>
                <a:off x="4372765" y="5400015"/>
                <a:ext cx="1837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00111111</m:t>
                    </m:r>
                  </m:oMath>
                </a14:m>
                <a:r>
                  <a:rPr lang="pt-BR" dirty="0"/>
                  <a:t>      (63)</a:t>
                </a: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CF5B2CA-7EEA-4455-859E-A3286823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65" y="5400015"/>
                <a:ext cx="1837041" cy="276999"/>
              </a:xfrm>
              <a:prstGeom prst="rect">
                <a:avLst/>
              </a:prstGeom>
              <a:blipFill>
                <a:blip r:embed="rId12"/>
                <a:stretch>
                  <a:fillRect l="-4305" t="-28889" r="-7285" b="-5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1DC74529-D387-4034-B088-A0C97BA56450}"/>
                  </a:ext>
                </a:extLst>
              </p:cNvPr>
              <p:cNvSpPr txBox="1"/>
              <p:nvPr/>
            </p:nvSpPr>
            <p:spPr>
              <a:xfrm>
                <a:off x="4372765" y="5743656"/>
                <a:ext cx="1837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111011</m:t>
                    </m:r>
                  </m:oMath>
                </a14:m>
                <a:r>
                  <a:rPr lang="pt-BR" dirty="0"/>
                  <a:t>      (-5)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1DC74529-D387-4034-B088-A0C97BA56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65" y="5743656"/>
                <a:ext cx="1837041" cy="276999"/>
              </a:xfrm>
              <a:prstGeom prst="rect">
                <a:avLst/>
              </a:prstGeom>
              <a:blipFill>
                <a:blip r:embed="rId13"/>
                <a:stretch>
                  <a:fillRect l="-4305" t="-28261" r="-4636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7B2FEA3-13B1-4FDD-921B-FA2826858653}"/>
              </a:ext>
            </a:extLst>
          </p:cNvPr>
          <p:cNvCxnSpPr/>
          <p:nvPr/>
        </p:nvCxnSpPr>
        <p:spPr>
          <a:xfrm>
            <a:off x="3739465" y="6033723"/>
            <a:ext cx="315615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C4F95DC-0AC2-4083-B265-B08CA4DAE5C5}"/>
                  </a:ext>
                </a:extLst>
              </p:cNvPr>
              <p:cNvSpPr txBox="1"/>
              <p:nvPr/>
            </p:nvSpPr>
            <p:spPr>
              <a:xfrm>
                <a:off x="4372765" y="6248621"/>
                <a:ext cx="18370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00111010</m:t>
                    </m:r>
                  </m:oMath>
                </a14:m>
                <a:r>
                  <a:rPr lang="pt-BR" dirty="0"/>
                  <a:t>      (58)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C4F95DC-0AC2-4083-B265-B08CA4DAE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65" y="6248621"/>
                <a:ext cx="1837041" cy="276999"/>
              </a:xfrm>
              <a:prstGeom prst="rect">
                <a:avLst/>
              </a:prstGeom>
              <a:blipFill>
                <a:blip r:embed="rId14"/>
                <a:stretch>
                  <a:fillRect l="-4305" t="-28889" r="-7285" b="-5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70E3198-3481-4D0E-9BF5-A7E3C9D7CFDB}"/>
                  </a:ext>
                </a:extLst>
              </p:cNvPr>
              <p:cNvSpPr txBox="1"/>
              <p:nvPr/>
            </p:nvSpPr>
            <p:spPr>
              <a:xfrm>
                <a:off x="3770457" y="565132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70E3198-3481-4D0E-9BF5-A7E3C9D7C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457" y="5651323"/>
                <a:ext cx="237244" cy="276999"/>
              </a:xfrm>
              <a:prstGeom prst="rect">
                <a:avLst/>
              </a:prstGeom>
              <a:blipFill>
                <a:blip r:embed="rId15"/>
                <a:stretch>
                  <a:fillRect l="-21053" r="-18421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m 25">
            <a:extLst>
              <a:ext uri="{FF2B5EF4-FFF2-40B4-BE49-F238E27FC236}">
                <a16:creationId xmlns:a16="http://schemas.microsoft.com/office/drawing/2014/main" id="{4989F188-CDF1-8605-340F-84DAE9FD2E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48782" y="3619688"/>
            <a:ext cx="3481902" cy="157422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566BB4D-3808-6683-29DD-8F88331AE7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174800" y="254367"/>
            <a:ext cx="3305636" cy="293410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DC0818E-0AC1-C303-70D5-3F24AA41592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2400" y="2553141"/>
            <a:ext cx="2476846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2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ângulo 113"/>
          <p:cNvSpPr/>
          <p:nvPr/>
        </p:nvSpPr>
        <p:spPr>
          <a:xfrm>
            <a:off x="137485" y="23330"/>
            <a:ext cx="11971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Conversão de números reais:  decimal/binário e binário/decimal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tângulo 116"/>
              <p:cNvSpPr/>
              <p:nvPr/>
            </p:nvSpPr>
            <p:spPr>
              <a:xfrm>
                <a:off x="0" y="3579616"/>
                <a:ext cx="13607195" cy="638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./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74.1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74.1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1/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=[0, 1, 2, 4, 9, 18, 37, 74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,148,296,592,1185</m:t>
                    </m:r>
                    <m:r>
                      <a:rPr lang="pt-BR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17" name="Retângulo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79616"/>
                <a:ext cx="13607195" cy="6381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tângulo 117"/>
              <p:cNvSpPr/>
              <p:nvPr/>
            </p:nvSpPr>
            <p:spPr>
              <a:xfrm>
                <a:off x="640588" y="821002"/>
                <a:ext cx="1091082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Caso se queira transformar o número decimal ‘a’ (exemplo a=74.1) em binário b devemos:</a:t>
                </a:r>
              </a:p>
              <a:p>
                <a:r>
                  <a:rPr lang="pt-BR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Primeiro escolhemos n bits para a parte inteira, e m bits para depois da vírgula (n=8, m=4)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Então formamos o vetor  de potência de 2 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 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com no exemplo n=8 e m=4, temos:</a:t>
                </a:r>
              </a:p>
            </p:txBody>
          </p:sp>
        </mc:Choice>
        <mc:Fallback xmlns="">
          <p:sp>
            <p:nvSpPr>
              <p:cNvPr id="118" name="Retângulo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88" y="821002"/>
                <a:ext cx="10910824" cy="1477328"/>
              </a:xfrm>
              <a:prstGeom prst="rect">
                <a:avLst/>
              </a:prstGeom>
              <a:blipFill>
                <a:blip r:embed="rId3"/>
                <a:stretch>
                  <a:fillRect l="-447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tângulo 118"/>
              <p:cNvSpPr/>
              <p:nvPr/>
            </p:nvSpPr>
            <p:spPr>
              <a:xfrm>
                <a:off x="-225179" y="2477267"/>
                <a:ext cx="10360193" cy="6403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</m:e>
                      </m:d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128,64,32,16,8,4,2,1, </m:t>
                          </m:r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19" name="Retângulo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5179" y="2477267"/>
                <a:ext cx="10360193" cy="6403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tângulo 119"/>
              <p:cNvSpPr/>
              <p:nvPr/>
            </p:nvSpPr>
            <p:spPr>
              <a:xfrm>
                <a:off x="587122" y="3221990"/>
                <a:ext cx="112754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Então calculamos o vetor de razões r, que é formado pela parte inteira da divisão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./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0" name="Retângulo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22" y="3221990"/>
                <a:ext cx="11275445" cy="369332"/>
              </a:xfrm>
              <a:prstGeom prst="rect">
                <a:avLst/>
              </a:prstGeom>
              <a:blipFill>
                <a:blip r:embed="rId5"/>
                <a:stretch>
                  <a:fillRect l="-324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tângulo 121"/>
          <p:cNvSpPr/>
          <p:nvPr/>
        </p:nvSpPr>
        <p:spPr>
          <a:xfrm>
            <a:off x="587122" y="4341218"/>
            <a:ext cx="80593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r for par, teremos um bit 0 em b, e se for ímpar teremos um bit 1 em b, então número binário b será: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122"/>
              <p:cNvSpPr/>
              <p:nvPr/>
            </p:nvSpPr>
            <p:spPr>
              <a:xfrm>
                <a:off x="515018" y="5134036"/>
                <a:ext cx="56080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0,0,0,0,1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=01001010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.0001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3" name="Retângulo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8" y="5134036"/>
                <a:ext cx="56080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tângulo 128"/>
          <p:cNvSpPr/>
          <p:nvPr/>
        </p:nvSpPr>
        <p:spPr>
          <a:xfrm>
            <a:off x="587122" y="5649918"/>
            <a:ext cx="7965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Para transformarmos o binário b no decimal a2,  fazemos: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tângulo 130"/>
              <p:cNvSpPr/>
              <p:nvPr/>
            </p:nvSpPr>
            <p:spPr>
              <a:xfrm>
                <a:off x="849949" y="6152092"/>
                <a:ext cx="9128603" cy="504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bp</m:t>
                        </m:r>
                      </m:e>
                      <m:sup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1, 0, 0, 1, 0, 1, 0,0,0,0,1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128,64,32,16,8,4,2,1, 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’=74.0625</a:t>
                </a:r>
              </a:p>
            </p:txBody>
          </p:sp>
        </mc:Choice>
        <mc:Fallback xmlns="">
          <p:sp>
            <p:nvSpPr>
              <p:cNvPr id="131" name="Retângulo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49" y="6152092"/>
                <a:ext cx="9128603" cy="504818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1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ângulo 113"/>
          <p:cNvSpPr/>
          <p:nvPr/>
        </p:nvSpPr>
        <p:spPr>
          <a:xfrm>
            <a:off x="137485" y="23330"/>
            <a:ext cx="11971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Algoritmo para a conversão de decimal/binário e binário/decimal (reais)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2EB4B1-0AB6-0E0E-587C-3FADA08F0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04" y="970299"/>
            <a:ext cx="2486372" cy="9335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4985E8C-ED87-7231-E600-0A272D778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425" y="2835531"/>
            <a:ext cx="2219635" cy="962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6BB97C-0DE6-3D82-B9F8-39CF67B24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425" y="4473042"/>
            <a:ext cx="2495898" cy="9621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0C2B330-2CB0-2EC1-9087-66F17EEA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014" y="951246"/>
            <a:ext cx="2391109" cy="95263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7B41E3D-FBFC-9979-B455-74FA2E473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6961" y="2865659"/>
            <a:ext cx="2429214" cy="88594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EBCC2EB-AF52-49C2-41D1-48A988CB2A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4455" y="4473042"/>
            <a:ext cx="3953427" cy="8954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DB32E77-EE40-3583-9B5F-8EBD1D8BF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65" y="806546"/>
            <a:ext cx="3153215" cy="100979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B202EB09-5F8A-4E0E-BB4C-0130E02DB9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865" y="2243301"/>
            <a:ext cx="3200847" cy="69542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5301227-767E-7217-647B-A18D64BF2F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865" y="3797690"/>
            <a:ext cx="313416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0472" y="42637"/>
            <a:ext cx="9404723" cy="930757"/>
          </a:xfrm>
        </p:spPr>
        <p:txBody>
          <a:bodyPr/>
          <a:lstStyle/>
          <a:p>
            <a:r>
              <a:rPr lang="pt-BR" sz="2800" dirty="0"/>
              <a:t>Ponto Flutuante Binário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26349" y="885393"/>
            <a:ext cx="8946541" cy="67061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números reais são normalmente armazenados na notação  de ponto flutuante.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3222308" y="2046096"/>
                <a:ext cx="4702492" cy="7420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𝑆𝑖𝑛𝑎𝑙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𝐸𝑥𝑝𝑜𝑒𝑛𝑡𝑒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𝐵𝑖𝑎𝑠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)(1.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𝑚𝑎𝑡𝑖𝑠𝑠𝑎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2308" y="2046096"/>
                <a:ext cx="4702492" cy="742063"/>
              </a:xfrm>
              <a:prstGeom prst="rect">
                <a:avLst/>
              </a:prstGeom>
              <a:blipFill>
                <a:blip r:embed="rId2"/>
                <a:stretch>
                  <a:fillRect l="-1686" r="-13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02" y="3404410"/>
            <a:ext cx="10697497" cy="293293"/>
          </a:xfrm>
          <a:prstGeom prst="rect">
            <a:avLst/>
          </a:prstGeom>
        </p:spPr>
      </p:pic>
      <p:cxnSp>
        <p:nvCxnSpPr>
          <p:cNvPr id="9" name="Conector de seta reta 8"/>
          <p:cNvCxnSpPr/>
          <p:nvPr/>
        </p:nvCxnSpPr>
        <p:spPr>
          <a:xfrm flipV="1">
            <a:off x="1356850" y="3920580"/>
            <a:ext cx="2576052" cy="9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932902" y="3930410"/>
            <a:ext cx="7632000" cy="9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919308" y="3925494"/>
            <a:ext cx="360000" cy="9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682621" y="3952859"/>
            <a:ext cx="665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sinal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599841" y="3976142"/>
            <a:ext cx="2276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8 bits de expoente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6410857" y="3967403"/>
            <a:ext cx="2792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23 (+1) bits de mantissa</a:t>
            </a:r>
          </a:p>
        </p:txBody>
      </p:sp>
      <p:sp>
        <p:nvSpPr>
          <p:cNvPr id="15" name="Espaço Reservado para Conteúdo 2"/>
          <p:cNvSpPr txBox="1">
            <a:spLocks/>
          </p:cNvSpPr>
          <p:nvPr/>
        </p:nvSpPr>
        <p:spPr>
          <a:xfrm>
            <a:off x="1641686" y="4575918"/>
            <a:ext cx="8946541" cy="21100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BR" dirty="0"/>
              <a:t>Nesta representação (</a:t>
            </a:r>
            <a:r>
              <a:rPr lang="pt-BR" dirty="0" err="1"/>
              <a:t>n,m</a:t>
            </a:r>
            <a:r>
              <a:rPr lang="pt-BR" dirty="0"/>
              <a:t>)=(8,24)  temos:</a:t>
            </a:r>
          </a:p>
          <a:p>
            <a:r>
              <a:rPr lang="pt-BR" dirty="0"/>
              <a:t>1 bit para o sinal</a:t>
            </a:r>
          </a:p>
          <a:p>
            <a:r>
              <a:rPr lang="pt-BR" dirty="0"/>
              <a:t>temos 8 bits para o expoente </a:t>
            </a:r>
          </a:p>
          <a:p>
            <a:r>
              <a:rPr lang="pt-BR" dirty="0"/>
              <a:t>24 bits para a mantissa.</a:t>
            </a:r>
          </a:p>
          <a:p>
            <a:r>
              <a:rPr lang="pt-BR" dirty="0"/>
              <a:t>Este é o padrão IEEE 754 – 32 bits</a:t>
            </a:r>
          </a:p>
        </p:txBody>
      </p:sp>
    </p:spTree>
    <p:extLst>
      <p:ext uri="{BB962C8B-B14F-4D97-AF65-F5344CB8AC3E}">
        <p14:creationId xmlns:p14="http://schemas.microsoft.com/office/powerpoint/2010/main" val="51874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68" y="745141"/>
            <a:ext cx="10756490" cy="324549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1116748" y="1179221"/>
            <a:ext cx="2576052" cy="9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3692800" y="1189051"/>
            <a:ext cx="7632000" cy="9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V="1">
            <a:off x="679206" y="1184135"/>
            <a:ext cx="360000" cy="9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359739" y="1234783"/>
            <a:ext cx="27061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n=8 -&gt; 8 bits de expoente</a:t>
            </a:r>
          </a:p>
        </p:txBody>
      </p:sp>
      <p:sp>
        <p:nvSpPr>
          <p:cNvPr id="9" name="Retângulo 8"/>
          <p:cNvSpPr/>
          <p:nvPr/>
        </p:nvSpPr>
        <p:spPr>
          <a:xfrm>
            <a:off x="6170755" y="1226044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m=24  -&gt;   23 (+1) bits de mantissa</a:t>
            </a:r>
          </a:p>
        </p:txBody>
      </p:sp>
      <p:sp>
        <p:nvSpPr>
          <p:cNvPr id="10" name="Retângulo 9"/>
          <p:cNvSpPr/>
          <p:nvPr/>
        </p:nvSpPr>
        <p:spPr>
          <a:xfrm>
            <a:off x="526422" y="1257490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sinal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ângulo 13"/>
              <p:cNvSpPr/>
              <p:nvPr/>
            </p:nvSpPr>
            <p:spPr>
              <a:xfrm>
                <a:off x="535265" y="2673859"/>
                <a:ext cx="245439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600" dirty="0"/>
                  <a:t>[1000 1001]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137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4" name="Retâ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65" y="2673859"/>
                <a:ext cx="245439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494838" y="4112386"/>
                <a:ext cx="75510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600" b="0" dirty="0"/>
                  <a:t>mantissa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600" dirty="0"/>
                  <a:t>[</a:t>
                </a:r>
                <a:r>
                  <a:rPr lang="pt-BR" sz="1600" b="1" dirty="0">
                    <a:solidFill>
                      <a:srgbClr val="FFFF00"/>
                    </a:solidFill>
                  </a:rPr>
                  <a:t>1.</a:t>
                </a:r>
                <a:r>
                  <a:rPr lang="pt-BR" sz="1600" dirty="0"/>
                  <a:t>101 0010 1001 0101 1100 0010]=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1.6451952457427978515625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pt-BR" sz="1600" dirty="0"/>
                  <a:t>  </a:t>
                </a:r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38" y="4112386"/>
                <a:ext cx="7551041" cy="584775"/>
              </a:xfrm>
              <a:prstGeom prst="rect">
                <a:avLst/>
              </a:prstGeom>
              <a:blipFill>
                <a:blip r:embed="rId4"/>
                <a:stretch>
                  <a:fillRect l="-404" t="-31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494838" y="3604481"/>
            <a:ext cx="3523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Expoente = E-Bias = 137 – 127 = 10</a:t>
            </a:r>
          </a:p>
          <a:p>
            <a:endParaRPr lang="pt-BR" sz="1600" dirty="0"/>
          </a:p>
        </p:txBody>
      </p:sp>
      <p:sp>
        <p:nvSpPr>
          <p:cNvPr id="18" name="Retângulo 17"/>
          <p:cNvSpPr/>
          <p:nvPr/>
        </p:nvSpPr>
        <p:spPr>
          <a:xfrm>
            <a:off x="526422" y="2285329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sinal = [0]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27238" y="1850771"/>
                <a:ext cx="23018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𝐵𝑖𝑎𝑠</m:t>
                    </m:r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sz="16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pt-BR" sz="1600" dirty="0"/>
                  <a:t> =  127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38" y="1850771"/>
                <a:ext cx="2301849" cy="246221"/>
              </a:xfrm>
              <a:prstGeom prst="rect">
                <a:avLst/>
              </a:prstGeom>
              <a:blipFill>
                <a:blip r:embed="rId5"/>
                <a:stretch>
                  <a:fillRect l="-3183" t="-27500" r="-4244" b="-5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609883" y="4415780"/>
                <a:ext cx="6438879" cy="500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𝑠𝑖𝑛𝑎𝑙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𝑒𝑥𝑝𝑜𝑒𝑛𝑡𝑒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𝑚𝑎𝑡𝑖𝑠𝑠𝑎</m:t>
                          </m:r>
                        </m:e>
                      </m:d>
                    </m:oMath>
                  </m:oMathPara>
                </a14:m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1.645195245742797851562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1684.679931640625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3" y="4415780"/>
                <a:ext cx="6438879" cy="500458"/>
              </a:xfrm>
              <a:prstGeom prst="rect">
                <a:avLst/>
              </a:prstGeom>
              <a:blipFill>
                <a:blip r:embed="rId6"/>
                <a:stretch>
                  <a:fillRect l="-758" b="-48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ítulo 1"/>
          <p:cNvSpPr>
            <a:spLocks noGrp="1"/>
          </p:cNvSpPr>
          <p:nvPr>
            <p:ph type="title"/>
          </p:nvPr>
        </p:nvSpPr>
        <p:spPr>
          <a:xfrm>
            <a:off x="668078" y="42207"/>
            <a:ext cx="10175768" cy="930757"/>
          </a:xfrm>
        </p:spPr>
        <p:txBody>
          <a:bodyPr/>
          <a:lstStyle/>
          <a:p>
            <a:r>
              <a:rPr lang="pt-BR" sz="2400" dirty="0"/>
              <a:t>Conversão de  Ponto Flutuante Binário para Decimal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119C70B-2983-45AD-8FEE-38E31A06F46E}"/>
                  </a:ext>
                </a:extLst>
              </p:cNvPr>
              <p:cNvSpPr txBox="1"/>
              <p:nvPr/>
            </p:nvSpPr>
            <p:spPr>
              <a:xfrm>
                <a:off x="2404774" y="422877"/>
                <a:ext cx="560877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=[0 1 0 0 0 1 0 0 1 1 0 1 0 0 1 0 1 0 0 1 0 1 0 1 1 1 0 0 0 0 1 0]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119C70B-2983-45AD-8FEE-38E31A06F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774" y="422877"/>
                <a:ext cx="5608779" cy="246221"/>
              </a:xfrm>
              <a:prstGeom prst="rect">
                <a:avLst/>
              </a:prstGeom>
              <a:blipFill>
                <a:blip r:embed="rId7"/>
                <a:stretch>
                  <a:fillRect r="-651" b="-36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C4AC4F0-D2CE-4735-BC6C-C98B6E513DCB}"/>
                  </a:ext>
                </a:extLst>
              </p:cNvPr>
              <p:cNvSpPr txBox="1"/>
              <p:nvPr/>
            </p:nvSpPr>
            <p:spPr>
              <a:xfrm>
                <a:off x="526422" y="3085037"/>
                <a:ext cx="4174532" cy="3378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600" dirty="0"/>
                  <a:t>[101 0010 1001 0101 1100 0010] </a:t>
                </a: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C4AC4F0-D2CE-4735-BC6C-C98B6E513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22" y="3085037"/>
                <a:ext cx="4174532" cy="337858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FB4AA1E9-40EE-997A-BB1B-7BE059314C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838" y="5517323"/>
            <a:ext cx="6306430" cy="94310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C95EA2C6-6EB9-5C26-6C6E-5821873E3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25213" y="1721989"/>
            <a:ext cx="4815786" cy="164954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4B93DB5-FCDF-CF41-13E7-4CF7096807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25213" y="3597292"/>
            <a:ext cx="4889769" cy="4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1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09397" y="63070"/>
            <a:ext cx="7103921" cy="621442"/>
          </a:xfrm>
        </p:spPr>
        <p:txBody>
          <a:bodyPr/>
          <a:lstStyle/>
          <a:p>
            <a:r>
              <a:rPr lang="pt-BR" sz="2000" dirty="0"/>
              <a:t>Conversão de decimal  para Ponto Flutuante Binário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ângulo 5"/>
              <p:cNvSpPr/>
              <p:nvPr/>
            </p:nvSpPr>
            <p:spPr>
              <a:xfrm>
                <a:off x="91659" y="459610"/>
                <a:ext cx="27805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=1684.679931640625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9" y="459610"/>
                <a:ext cx="278050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91659" y="1544826"/>
                <a:ext cx="357206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𝑒𝑥𝑝𝑜𝑒𝑛𝑡𝑒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9" y="1544826"/>
                <a:ext cx="3572068" cy="553998"/>
              </a:xfrm>
              <a:prstGeom prst="rect">
                <a:avLst/>
              </a:prstGeom>
              <a:blipFill>
                <a:blip r:embed="rId4"/>
                <a:stretch>
                  <a:fillRect l="-1536" r="-10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3176288" y="843572"/>
                <a:ext cx="24895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0" dirty="0"/>
                  <a:t>B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𝑖𝑎𝑠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= 127 </a:t>
                </a:r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88" y="843572"/>
                <a:ext cx="2489509" cy="369332"/>
              </a:xfrm>
              <a:prstGeom prst="rect">
                <a:avLst/>
              </a:prstGeom>
              <a:blipFill>
                <a:blip r:embed="rId5"/>
                <a:stretch>
                  <a:fillRect l="-1961" t="-8197" r="-2451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171468" y="858179"/>
                <a:ext cx="63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8" y="858179"/>
                <a:ext cx="630750" cy="276999"/>
              </a:xfrm>
              <a:prstGeom prst="rect">
                <a:avLst/>
              </a:prstGeom>
              <a:blipFill>
                <a:blip r:embed="rId6"/>
                <a:stretch>
                  <a:fillRect l="-3846" r="-7692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ângulo 14"/>
              <p:cNvSpPr/>
              <p:nvPr/>
            </p:nvSpPr>
            <p:spPr>
              <a:xfrm>
                <a:off x="1058631" y="809113"/>
                <a:ext cx="1004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Retâ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31" y="809113"/>
                <a:ext cx="10045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29112" y="1925411"/>
                <a:ext cx="62943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𝑒𝑥𝑝𝑜𝑒𝑛𝑡𝑒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=10+127=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137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=[1000  1001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2" y="1925411"/>
                <a:ext cx="6294352" cy="276999"/>
              </a:xfrm>
              <a:prstGeom prst="rect">
                <a:avLst/>
              </a:prstGeom>
              <a:blipFill>
                <a:blip r:embed="rId8"/>
                <a:stretch>
                  <a:fillRect b="-4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127114" y="2289000"/>
                <a:ext cx="313323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𝑚𝑎𝑛𝑡𝑖𝑠𝑠𝑎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10=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𝑒𝑥𝑝𝑜𝑒𝑛𝑡𝑒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4" y="2289000"/>
                <a:ext cx="3133230" cy="276999"/>
              </a:xfrm>
              <a:prstGeom prst="rect">
                <a:avLst/>
              </a:prstGeom>
              <a:blipFill>
                <a:blip r:embed="rId9"/>
                <a:stretch>
                  <a:fillRect l="-1167" t="-2174" r="-778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27114" y="2651912"/>
                <a:ext cx="671754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smtClean="0">
                          <a:latin typeface="Cambria Math" panose="02040503050406030204" pitchFamily="18" charset="0"/>
                        </a:rPr>
                        <m:t>𝑚𝑎𝑛𝑡𝑖𝑠𝑠𝑎</m:t>
                      </m:r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1684.679931640625</m:t>
                          </m:r>
                        </m:e>
                      </m:d>
                      <m:sSup>
                        <m:sSup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r>
                        <a:rPr lang="pt-BR" sz="1600" i="1">
                          <a:latin typeface="Cambria Math" panose="02040503050406030204" pitchFamily="18" charset="0"/>
                        </a:rPr>
                        <m:t>=1.6451952457427978515625</m:t>
                      </m:r>
                    </m:oMath>
                  </m:oMathPara>
                </a14:m>
                <a:endParaRPr lang="pt-BR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14" y="2651912"/>
                <a:ext cx="6717545" cy="246221"/>
              </a:xfrm>
              <a:prstGeom prst="rect">
                <a:avLst/>
              </a:prstGeom>
              <a:blipFill>
                <a:blip r:embed="rId10"/>
                <a:stretch>
                  <a:fillRect l="-272" r="-181"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-51749" y="1218530"/>
                <a:ext cx="430335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𝑠𝑖𝑛𝑎𝑙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(0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positivo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, 1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negativo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1749" y="1218530"/>
                <a:ext cx="4303358" cy="276999"/>
              </a:xfrm>
              <a:prstGeom prst="rect">
                <a:avLst/>
              </a:prstGeom>
              <a:blipFill>
                <a:blip r:embed="rId11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30290" y="3725918"/>
                <a:ext cx="7706888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600" i="1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𝑠𝑖𝑛𝑎𝑙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pt-BR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600" i="1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600" dirty="0"/>
                  <a:t>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[0 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1 0 1 0 0 1 0 1 0 0 1 0 1 0 1 1 1 0 0 0 0 1 0]</m:t>
                    </m:r>
                  </m:oMath>
                </a14:m>
                <a:endParaRPr lang="pt-BR" sz="1600" dirty="0"/>
              </a:p>
              <a:p>
                <a:endParaRPr lang="pt-BR" sz="1600" dirty="0"/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0" y="3725918"/>
                <a:ext cx="7706888" cy="738664"/>
              </a:xfrm>
              <a:prstGeom prst="rect">
                <a:avLst/>
              </a:prstGeom>
              <a:blipFill>
                <a:blip r:embed="rId12"/>
                <a:stretch>
                  <a:fillRect l="-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1EC384B-2F92-4E23-9987-510CD055BE0A}"/>
                  </a:ext>
                </a:extLst>
              </p:cNvPr>
              <p:cNvSpPr txBox="1"/>
              <p:nvPr/>
            </p:nvSpPr>
            <p:spPr>
              <a:xfrm>
                <a:off x="91659" y="2935723"/>
                <a:ext cx="4872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mantissa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</a:rPr>
                        <m:t>[1</m:t>
                      </m:r>
                      <m:r>
                        <m:rPr>
                          <m:nor/>
                        </m:rPr>
                        <a:rPr lang="pt-BR" b="0" i="0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</a:rPr>
                        <m:t>101 0010 1001 0101 1100 0010]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01EC384B-2F92-4E23-9987-510CD055B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9" y="2935723"/>
                <a:ext cx="4872739" cy="369332"/>
              </a:xfrm>
              <a:prstGeom prst="rect">
                <a:avLst/>
              </a:prstGeom>
              <a:blipFill>
                <a:blip r:embed="rId13"/>
                <a:stretch>
                  <a:fillRect r="-626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601EAB-1C81-4B5C-BF4A-E061B157FA88}"/>
                  </a:ext>
                </a:extLst>
              </p:cNvPr>
              <p:cNvSpPr txBox="1"/>
              <p:nvPr/>
            </p:nvSpPr>
            <p:spPr>
              <a:xfrm>
                <a:off x="0" y="3285554"/>
                <a:ext cx="41998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BR" dirty="0">
                          <a:latin typeface="Cambria Math" panose="02040503050406030204" pitchFamily="18" charset="0"/>
                        </a:rPr>
                        <m:t>[101 0010 1001 0101 1100 0010]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601EAB-1C81-4B5C-BF4A-E061B157F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85554"/>
                <a:ext cx="4199859" cy="369332"/>
              </a:xfrm>
              <a:prstGeom prst="rect">
                <a:avLst/>
              </a:prstGeom>
              <a:blipFill>
                <a:blip r:embed="rId1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23D6D751-5E81-80D0-52AC-C1C80B454B4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13317" y="333008"/>
            <a:ext cx="4284007" cy="332187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00D4F54-E665-68C4-C2F5-832CB671405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411" y="4759975"/>
            <a:ext cx="7576896" cy="12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975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65E9A75B-2BB8-6777-E5D6-BF09659A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38" y="1368625"/>
            <a:ext cx="4817568" cy="3777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7687" y="0"/>
            <a:ext cx="11125887" cy="923798"/>
          </a:xfrm>
        </p:spPr>
        <p:txBody>
          <a:bodyPr/>
          <a:lstStyle/>
          <a:p>
            <a:r>
              <a:rPr lang="pt-BR" sz="3200" dirty="0"/>
              <a:t>Exemplo – </a:t>
            </a:r>
            <a:r>
              <a:rPr lang="pt-BR" sz="3200" dirty="0" err="1"/>
              <a:t>float</a:t>
            </a:r>
            <a:r>
              <a:rPr lang="pt-BR" sz="3200" dirty="0"/>
              <a:t> com n = 3 (expoente) e m=4 (mantissa)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010C58-8B42-4A84-AC13-647CC60D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7" y="706520"/>
            <a:ext cx="7061243" cy="2313818"/>
          </a:xfrm>
          <a:prstGeom prst="rect">
            <a:avLst/>
          </a:prstGeom>
        </p:spPr>
      </p:pic>
      <p:cxnSp>
        <p:nvCxnSpPr>
          <p:cNvPr id="8" name="Conector de seta reta 4">
            <a:extLst>
              <a:ext uri="{FF2B5EF4-FFF2-40B4-BE49-F238E27FC236}">
                <a16:creationId xmlns:a16="http://schemas.microsoft.com/office/drawing/2014/main" id="{6170C9ED-1D87-4DDD-8FD3-78EC42BE4FF4}"/>
              </a:ext>
            </a:extLst>
          </p:cNvPr>
          <p:cNvCxnSpPr>
            <a:cxnSpLocks/>
          </p:cNvCxnSpPr>
          <p:nvPr/>
        </p:nvCxnSpPr>
        <p:spPr>
          <a:xfrm flipV="1">
            <a:off x="1069855" y="6479388"/>
            <a:ext cx="884573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5">
            <a:extLst>
              <a:ext uri="{FF2B5EF4-FFF2-40B4-BE49-F238E27FC236}">
                <a16:creationId xmlns:a16="http://schemas.microsoft.com/office/drawing/2014/main" id="{867A3CA8-833A-4BAF-9323-6EEB909DEE9F}"/>
              </a:ext>
            </a:extLst>
          </p:cNvPr>
          <p:cNvCxnSpPr>
            <a:cxnSpLocks/>
          </p:cNvCxnSpPr>
          <p:nvPr/>
        </p:nvCxnSpPr>
        <p:spPr>
          <a:xfrm flipV="1">
            <a:off x="2035938" y="6484302"/>
            <a:ext cx="1051139" cy="1492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6">
            <a:extLst>
              <a:ext uri="{FF2B5EF4-FFF2-40B4-BE49-F238E27FC236}">
                <a16:creationId xmlns:a16="http://schemas.microsoft.com/office/drawing/2014/main" id="{F2391BF4-0A7E-425B-B17D-BF5773526897}"/>
              </a:ext>
            </a:extLst>
          </p:cNvPr>
          <p:cNvCxnSpPr/>
          <p:nvPr/>
        </p:nvCxnSpPr>
        <p:spPr>
          <a:xfrm flipV="1">
            <a:off x="632313" y="6474469"/>
            <a:ext cx="360000" cy="983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881139-4E13-45DF-AF5F-3287D326317D}"/>
              </a:ext>
            </a:extLst>
          </p:cNvPr>
          <p:cNvSpPr/>
          <p:nvPr/>
        </p:nvSpPr>
        <p:spPr>
          <a:xfrm>
            <a:off x="1179985" y="6547824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3 bits de expoente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207C7C-F891-4FA4-A1A2-1D02F2D84C10}"/>
              </a:ext>
            </a:extLst>
          </p:cNvPr>
          <p:cNvSpPr/>
          <p:nvPr/>
        </p:nvSpPr>
        <p:spPr>
          <a:xfrm>
            <a:off x="3087077" y="6052508"/>
            <a:ext cx="266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3 (+1) bits de mantissa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21289B3-0DFF-46D1-913C-2F6823339C7A}"/>
              </a:ext>
            </a:extLst>
          </p:cNvPr>
          <p:cNvSpPr/>
          <p:nvPr/>
        </p:nvSpPr>
        <p:spPr>
          <a:xfrm>
            <a:off x="479529" y="6547824"/>
            <a:ext cx="612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sinal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E1F2A6-12B6-4828-9E21-D30021B4F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3" y="6073628"/>
            <a:ext cx="2390775" cy="28575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F7B8DA0-81F8-0C9A-06CD-780721016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38" y="3424815"/>
            <a:ext cx="5988298" cy="21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2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CB14B74-D5EC-78F1-43AB-3DEEB8130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480" y="2925442"/>
            <a:ext cx="5068007" cy="2229161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4588020" y="5154603"/>
            <a:ext cx="77204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Vemos que a resolução não é linear.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Perdemos resolução nos números (com módulo) maiores, pois a resolução é inversamente proporcional ao expoente.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maior número representável (30), que depende de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Todos os número maiores que 30  serão armazenados em 30(overflow)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Todos os números menores que -30 serão armazenados -30 (overflow)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70F0A8-F746-46DA-98E8-A694194A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480" y="177478"/>
            <a:ext cx="7502769" cy="272101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984460AF-907D-414B-84D9-F502292A5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8" y="2665594"/>
            <a:ext cx="4546687" cy="3486278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44F1C6E9-4E19-4892-A6E3-B8F95C768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11" y="1390329"/>
            <a:ext cx="3858163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9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7617416" y="4173690"/>
            <a:ext cx="4659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Todos os números entre -0.125 e zero, serão armazenados em -0.125(</a:t>
            </a:r>
            <a:r>
              <a:rPr lang="pt-BR" sz="1600" dirty="0" err="1"/>
              <a:t>underflow</a:t>
            </a:r>
            <a:r>
              <a:rPr lang="pt-B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Todos os números entre 0 e 0.125 serão armazenados em 0.125 (</a:t>
            </a:r>
            <a:r>
              <a:rPr lang="pt-BR" sz="1600" dirty="0" err="1"/>
              <a:t>underflow</a:t>
            </a:r>
            <a:r>
              <a:rPr lang="pt-BR" sz="1600" dirty="0"/>
              <a:t>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71CD0EF-E543-42B6-A54D-A1038E05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8" y="111782"/>
            <a:ext cx="7502769" cy="272101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5A10FC97-5689-44C1-A798-3BDB8327D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5143"/>
            <a:ext cx="7854462" cy="292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51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de erros em Métodos Numéricos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4300" y="2760452"/>
            <a:ext cx="9800477" cy="226012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pt-BR" dirty="0"/>
              <a:t>Erros de Truncamento</a:t>
            </a:r>
          </a:p>
          <a:p>
            <a:pPr>
              <a:lnSpc>
                <a:spcPct val="200000"/>
              </a:lnSpc>
              <a:spcAft>
                <a:spcPts val="1200"/>
              </a:spcAft>
            </a:pPr>
            <a:r>
              <a:rPr lang="pt-BR" dirty="0"/>
              <a:t>Erros de Arredondamento</a:t>
            </a:r>
          </a:p>
          <a:p>
            <a:pPr marL="0" indent="0">
              <a:lnSpc>
                <a:spcPct val="200000"/>
              </a:lnSpc>
              <a:spcAft>
                <a:spcPts val="1200"/>
              </a:spcAft>
              <a:buNone/>
            </a:pPr>
            <a:endParaRPr lang="pt-BR" dirty="0"/>
          </a:p>
          <a:p>
            <a:pPr marL="0" indent="0">
              <a:lnSpc>
                <a:spcPct val="200000"/>
              </a:lnSpc>
              <a:spcAft>
                <a:spcPts val="12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m 29">
            <a:extLst>
              <a:ext uri="{FF2B5EF4-FFF2-40B4-BE49-F238E27FC236}">
                <a16:creationId xmlns:a16="http://schemas.microsoft.com/office/drawing/2014/main" id="{77E66AFE-7284-EB6D-CD4A-EC47A5F2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424" y="62961"/>
            <a:ext cx="4172341" cy="2306141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9E518B1-6178-24A0-640C-1AC14B6A4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40" y="56259"/>
            <a:ext cx="3982650" cy="14625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2B7D917-6999-C207-024E-AE3414C46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360" y="3077654"/>
            <a:ext cx="3460519" cy="260932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133A23-677F-21D3-BB02-F0F38492E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50" y="3075340"/>
            <a:ext cx="3360648" cy="258779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59430CFC-25A8-2605-7C24-7A2DEA40E1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243" y="3075340"/>
            <a:ext cx="3328745" cy="255268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837550" y="2722618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 = 3 e m=4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323649" y="2670327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 = 3 e m=3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600674" y="2729354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 = 3 e m=5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02200" y="5663140"/>
            <a:ext cx="116628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variarmos m (mantissa), mantendo n (expoente) constante, vemos claramente que a resolução aumenta com 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entanto, o valor máximo (~30) parece não depender muito pouco do tamanho da mantissa  m, sendo praticamente definido pelo expoente n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F525474-3996-4FB0-9E68-4718C4180C1D}"/>
              </a:ext>
            </a:extLst>
          </p:cNvPr>
          <p:cNvSpPr txBox="1"/>
          <p:nvPr/>
        </p:nvSpPr>
        <p:spPr>
          <a:xfrm>
            <a:off x="967678" y="3248546"/>
            <a:ext cx="2196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grafico_floating_point</a:t>
            </a:r>
            <a:r>
              <a:rPr lang="pt-BR" sz="1200" dirty="0">
                <a:solidFill>
                  <a:schemeClr val="bg1"/>
                </a:solidFill>
              </a:rPr>
              <a:t>(3,3)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6752585-C8DD-41D1-A34D-0B63D4817E2C}"/>
              </a:ext>
            </a:extLst>
          </p:cNvPr>
          <p:cNvSpPr txBox="1"/>
          <p:nvPr/>
        </p:nvSpPr>
        <p:spPr>
          <a:xfrm>
            <a:off x="4515162" y="3233948"/>
            <a:ext cx="21294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grafico_floating_point</a:t>
            </a:r>
            <a:r>
              <a:rPr lang="pt-BR" sz="1200" dirty="0">
                <a:solidFill>
                  <a:schemeClr val="bg1"/>
                </a:solidFill>
              </a:rPr>
              <a:t>(3,4)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78B37E6-91EF-4737-B267-C9E0B0710E10}"/>
              </a:ext>
            </a:extLst>
          </p:cNvPr>
          <p:cNvSpPr txBox="1"/>
          <p:nvPr/>
        </p:nvSpPr>
        <p:spPr>
          <a:xfrm>
            <a:off x="8243851" y="3248545"/>
            <a:ext cx="21983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grafico_floating_point</a:t>
            </a:r>
            <a:r>
              <a:rPr lang="pt-BR" sz="1200" dirty="0">
                <a:solidFill>
                  <a:schemeClr val="bg1"/>
                </a:solidFill>
              </a:rPr>
              <a:t>(3,5)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820F296B-7E91-4D2A-AC9D-D3D11182D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1971" y="2443604"/>
            <a:ext cx="2390775" cy="2857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ED5A9DF-53A7-41A4-A225-AD36EF747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278" y="2385289"/>
            <a:ext cx="2057400" cy="25717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53F4D6E-0D3C-4309-907E-2B6EA3D21F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71425" y="2417261"/>
            <a:ext cx="2743200" cy="3048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4B2DCFCC-131D-FDD7-B9B8-65F6A16C56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52" y="65202"/>
            <a:ext cx="3798636" cy="10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0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>
            <a:extLst>
              <a:ext uri="{FF2B5EF4-FFF2-40B4-BE49-F238E27FC236}">
                <a16:creationId xmlns:a16="http://schemas.microsoft.com/office/drawing/2014/main" id="{75D5F742-454D-C2D5-699C-1A83E2430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147" y="4664634"/>
            <a:ext cx="2937306" cy="214747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FDF7A74-D964-057E-EC7D-D84569547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147" y="2377563"/>
            <a:ext cx="2901929" cy="2192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0E7B96F-CB53-7D44-DF89-B22451882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148" y="45888"/>
            <a:ext cx="2937305" cy="2226168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157718" y="2502409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 = 3 e m=4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9890" y="104059"/>
            <a:ext cx="1484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n = 2 e m=4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57718" y="4622111"/>
            <a:ext cx="14847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 = 4 e m=4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3244146" y="570663"/>
            <a:ext cx="57037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Ao variarmos n (expoente), mantendo m (mantissa) constante, vemos um aumento no número que pode ser representado aumenta (7.5 ,  30 e 480).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entanto, a resolução parece depender muito pouco do expoente  n, sendo praticamente definida pela mantissa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Notar o </a:t>
            </a:r>
            <a:r>
              <a:rPr lang="pt-BR" dirty="0" err="1"/>
              <a:t>underflow</a:t>
            </a:r>
            <a:r>
              <a:rPr lang="pt-BR" dirty="0"/>
              <a:t> visível no gráfico n=2, m=4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B66B602-DDD9-433D-8B6F-FAFF009B3D0C}"/>
              </a:ext>
            </a:extLst>
          </p:cNvPr>
          <p:cNvSpPr txBox="1"/>
          <p:nvPr/>
        </p:nvSpPr>
        <p:spPr>
          <a:xfrm>
            <a:off x="9210168" y="196392"/>
            <a:ext cx="2286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grafico_floating_point</a:t>
            </a:r>
            <a:r>
              <a:rPr lang="pt-BR" sz="1200" dirty="0">
                <a:solidFill>
                  <a:schemeClr val="bg1"/>
                </a:solidFill>
              </a:rPr>
              <a:t>(2,4)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98D8CA9-4315-403E-8C81-CEFAC01B5B9A}"/>
              </a:ext>
            </a:extLst>
          </p:cNvPr>
          <p:cNvSpPr txBox="1"/>
          <p:nvPr/>
        </p:nvSpPr>
        <p:spPr>
          <a:xfrm>
            <a:off x="9210168" y="2446523"/>
            <a:ext cx="2286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grafico_floating_point</a:t>
            </a:r>
            <a:r>
              <a:rPr lang="pt-BR" sz="1200" dirty="0">
                <a:solidFill>
                  <a:schemeClr val="bg1"/>
                </a:solidFill>
              </a:rPr>
              <a:t>(3,4)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F13DA5-FF69-4E22-AD74-76B79F9AD4D4}"/>
              </a:ext>
            </a:extLst>
          </p:cNvPr>
          <p:cNvSpPr txBox="1"/>
          <p:nvPr/>
        </p:nvSpPr>
        <p:spPr>
          <a:xfrm>
            <a:off x="9210168" y="4697065"/>
            <a:ext cx="2183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</a:rPr>
              <a:t>grafico_floating_point</a:t>
            </a:r>
            <a:r>
              <a:rPr lang="pt-BR" sz="1200" dirty="0">
                <a:solidFill>
                  <a:schemeClr val="bg1"/>
                </a:solidFill>
              </a:rPr>
              <a:t>(4,4)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F75838-9A4E-F68F-5729-278C731337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18" y="513086"/>
            <a:ext cx="2702713" cy="176612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BE55A3-7549-8977-4C4F-DE31D940D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718" y="2861487"/>
            <a:ext cx="4737099" cy="17708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71075F-49DA-55CB-3E5B-C7B48FEB3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90" y="5169811"/>
            <a:ext cx="8669759" cy="148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3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Truncamento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2094" y="1707444"/>
            <a:ext cx="10167811" cy="4885425"/>
          </a:xfrm>
        </p:spPr>
        <p:txBody>
          <a:bodyPr>
            <a:normAutofit/>
          </a:bodyPr>
          <a:lstStyle/>
          <a:p>
            <a:r>
              <a:rPr lang="pt-BR" dirty="0"/>
              <a:t>Erros de truncamento são causados por aproximações sucessivas usadas no esquema de cálculo de uma fórmula matemática.</a:t>
            </a:r>
          </a:p>
          <a:p>
            <a:r>
              <a:rPr lang="pt-BR" dirty="0"/>
              <a:t>São erros associados ao truncamento de um processo infinito, que será resolvido por um número finito de passo.</a:t>
            </a:r>
          </a:p>
          <a:p>
            <a:r>
              <a:rPr lang="pt-BR" dirty="0"/>
              <a:t>A maior parte dos algoritmos utilizados em métodos numéricos são iterativos e alcançam a precisão esperada após um certo número de iterações sucessivas, de modo que a resposta é um truncamento de uma série infinita. </a:t>
            </a:r>
          </a:p>
          <a:p>
            <a:r>
              <a:rPr lang="pt-BR" dirty="0"/>
              <a:t>Como exemplo, podemos usar o método de Newton </a:t>
            </a:r>
            <a:r>
              <a:rPr lang="pt-BR" dirty="0" err="1"/>
              <a:t>Raphson</a:t>
            </a:r>
            <a:r>
              <a:rPr lang="pt-BR" dirty="0"/>
              <a:t> para calcular a raiz de uma equação f(x)=0, e interromper o cálculo após n iterações. O cálculo exato ocorreria com infinitas iterações. Como paramos com n iterações, assumimos um erro por ‘truncar’ a série infinita precocemente. </a:t>
            </a:r>
          </a:p>
        </p:txBody>
      </p:sp>
    </p:spTree>
    <p:extLst>
      <p:ext uri="{BB962C8B-B14F-4D97-AF65-F5344CB8AC3E}">
        <p14:creationId xmlns:p14="http://schemas.microsoft.com/office/powerpoint/2010/main" val="380998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1063483" y="0"/>
                <a:ext cx="9404723" cy="865932"/>
              </a:xfrm>
            </p:spPr>
            <p:txBody>
              <a:bodyPr/>
              <a:lstStyle/>
              <a:p>
                <a:r>
                  <a:rPr lang="pt-BR" sz="3600" dirty="0"/>
                  <a:t>Exemplo: Série de Taylor   </a:t>
                </a:r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pt-BR" sz="36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63483" y="0"/>
                <a:ext cx="9404723" cy="865932"/>
              </a:xfrm>
              <a:blipFill>
                <a:blip r:embed="rId3"/>
                <a:stretch>
                  <a:fillRect l="-1944" t="-10563" b="-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79402" y="548612"/>
                <a:ext cx="9206343" cy="5025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 Série de Taylor da função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  em </a:t>
                </a:r>
                <a:r>
                  <a:rPr lang="pt-BR" sz="1600" dirty="0"/>
                  <a:t>torno</a:t>
                </a:r>
                <a:r>
                  <a:rPr lang="pt-BR" dirty="0"/>
                  <a:t> do ponto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é dada por: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2" y="548612"/>
                <a:ext cx="9206343" cy="502520"/>
              </a:xfrm>
              <a:blipFill>
                <a:blip r:embed="rId4"/>
                <a:stretch>
                  <a:fillRect l="-132" t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3197794" y="924281"/>
                <a:ext cx="3993914" cy="559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+……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94" y="924281"/>
                <a:ext cx="3993914" cy="5597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86555" y="1599744"/>
                <a:ext cx="8696528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Para encontrarmos um aproximação do número de </a:t>
                </a:r>
                <a:r>
                  <a:rPr lang="pt-BR" sz="1600" dirty="0" err="1"/>
                  <a:t>neper</a:t>
                </a:r>
                <a:r>
                  <a:rPr lang="pt-BR" sz="1600" dirty="0"/>
                  <a:t>, podemos avaliar a função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 no ponto x=1.</a:t>
                </a:r>
              </a:p>
              <a:p>
                <a:r>
                  <a:rPr lang="pt-BR" sz="1600" dirty="0"/>
                  <a:t>Ao escolhermos um N de termos da série, assumimos um certo erro de truncamento</a:t>
                </a:r>
              </a:p>
              <a:p>
                <a:r>
                  <a:rPr lang="pt-BR" sz="1600" dirty="0"/>
                  <a:t>Para o cálculo do erro utilizaremos como valor exato a constante %e do </a:t>
                </a:r>
                <a:r>
                  <a:rPr lang="pt-BR" sz="1600" dirty="0" err="1"/>
                  <a:t>scilab</a:t>
                </a:r>
                <a:endParaRPr lang="pt-BR" sz="1600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55" y="1599744"/>
                <a:ext cx="8696528" cy="1077218"/>
              </a:xfrm>
              <a:prstGeom prst="rect">
                <a:avLst/>
              </a:prstGeom>
              <a:blipFill>
                <a:blip r:embed="rId6"/>
                <a:stretch>
                  <a:fillRect l="-350" t="-1695" b="-62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tângulo 15"/>
          <p:cNvSpPr/>
          <p:nvPr/>
        </p:nvSpPr>
        <p:spPr>
          <a:xfrm>
            <a:off x="188360" y="5789691"/>
            <a:ext cx="117806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Notar que o erro de truncamento diminui a cada iteração. No entanto, a partir da iteração 17, este erro para de diminuir. Neste ponto, o erro de truncamento não é mais importante. O que está controlando o resultado é o erro de arredondamento.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3849F0-2188-54AA-19F9-E8DB50A1D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4471" y="2868815"/>
            <a:ext cx="3222653" cy="24478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322C37D-A5B6-B89B-9345-17E7FD6D2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3083" y="1414544"/>
            <a:ext cx="3238952" cy="385816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A7C7B03-A743-A95A-D446-CC892179E1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190" y="2935528"/>
            <a:ext cx="445832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Erros de Arredondamento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7048" y="2078967"/>
            <a:ext cx="8946541" cy="3217652"/>
          </a:xfrm>
        </p:spPr>
        <p:txBody>
          <a:bodyPr>
            <a:normAutofit/>
          </a:bodyPr>
          <a:lstStyle/>
          <a:p>
            <a:r>
              <a:rPr lang="pt-BR" dirty="0"/>
              <a:t>Computadores mantêm um número fixo de algarismos significativos durante o cálculo, o que causa erros de arredondamento.</a:t>
            </a:r>
          </a:p>
          <a:p>
            <a:r>
              <a:rPr lang="pt-BR" dirty="0"/>
              <a:t>Erros de arredondamento são a soma das incertezas associadas à representação do sistema de numeração do computador.</a:t>
            </a:r>
          </a:p>
          <a:p>
            <a:r>
              <a:rPr lang="pt-BR" dirty="0"/>
              <a:t>Isso se deve ao fato de números reais serem representados em computadores com um número limitado de bits.</a:t>
            </a:r>
          </a:p>
          <a:p>
            <a:pPr algn="just"/>
            <a:r>
              <a:rPr lang="pt-BR" dirty="0"/>
              <a:t>Para estudarmos os erros de arredondamento, devemos primeiro revisar como os números inteiros e reais são armazenados em um computador </a:t>
            </a:r>
          </a:p>
        </p:txBody>
      </p:sp>
    </p:spTree>
    <p:extLst>
      <p:ext uri="{BB962C8B-B14F-4D97-AF65-F5344CB8AC3E}">
        <p14:creationId xmlns:p14="http://schemas.microsoft.com/office/powerpoint/2010/main" val="149375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ângulo 113"/>
          <p:cNvSpPr/>
          <p:nvPr/>
        </p:nvSpPr>
        <p:spPr>
          <a:xfrm>
            <a:off x="137485" y="23330"/>
            <a:ext cx="11971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Conversão de decimal/binário e binário/decimal (inteiros)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tângulo 116"/>
              <p:cNvSpPr/>
              <p:nvPr/>
            </p:nvSpPr>
            <p:spPr>
              <a:xfrm>
                <a:off x="1505388" y="3531393"/>
                <a:ext cx="7590091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./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=[0, 1, 2, 4, 9, 18, 37, 74]</m:t>
                    </m:r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117" name="Retângulo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8" y="3531393"/>
                <a:ext cx="7590091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tângulo 117"/>
              <p:cNvSpPr/>
              <p:nvPr/>
            </p:nvSpPr>
            <p:spPr>
              <a:xfrm>
                <a:off x="425423" y="980618"/>
                <a:ext cx="1134115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Caso se queira transformar o número decimal ‘a’ (exemplo a=74) em binário b devemos: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Primeiro escolhemos o número n de bits, por exemplo n= 8 bits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Então formamos o vetor  de potência de 2 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t-BR" dirty="0"/>
                  <a:t> , com no exemplo n=8, temos:</a:t>
                </a:r>
              </a:p>
            </p:txBody>
          </p:sp>
        </mc:Choice>
        <mc:Fallback xmlns="">
          <p:sp>
            <p:nvSpPr>
              <p:cNvPr id="118" name="Retângulo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3" y="980618"/>
                <a:ext cx="11341153" cy="1200329"/>
              </a:xfrm>
              <a:prstGeom prst="rect">
                <a:avLst/>
              </a:prstGeom>
              <a:blipFill>
                <a:blip r:embed="rId3"/>
                <a:stretch>
                  <a:fillRect l="-484" t="-3046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tângulo 118"/>
              <p:cNvSpPr/>
              <p:nvPr/>
            </p:nvSpPr>
            <p:spPr>
              <a:xfrm>
                <a:off x="1314860" y="2296504"/>
                <a:ext cx="6096000" cy="37273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=[128,64,32,16,8,4,2,1]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9" name="Retângulo 1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860" y="2296504"/>
                <a:ext cx="6096000" cy="372731"/>
              </a:xfrm>
              <a:prstGeom prst="rect">
                <a:avLst/>
              </a:prstGeom>
              <a:blipFill>
                <a:blip r:embed="rId4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tângulo 119"/>
              <p:cNvSpPr/>
              <p:nvPr/>
            </p:nvSpPr>
            <p:spPr>
              <a:xfrm>
                <a:off x="425423" y="2957276"/>
                <a:ext cx="10181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Então calculamos o vetor de razões r, que é formado pela parte inteira da divisão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./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0" name="Retângulo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23" y="2957276"/>
                <a:ext cx="10181442" cy="369332"/>
              </a:xfrm>
              <a:prstGeom prst="rect">
                <a:avLst/>
              </a:prstGeom>
              <a:blipFill>
                <a:blip r:embed="rId5"/>
                <a:stretch>
                  <a:fillRect l="-419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tângulo 121"/>
          <p:cNvSpPr/>
          <p:nvPr/>
        </p:nvSpPr>
        <p:spPr>
          <a:xfrm>
            <a:off x="425424" y="4255291"/>
            <a:ext cx="11043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Se r for par, teremos um bit 0 em b, e se for ímpar teremos um bit 1 em b, então número binário b será: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tângulo 122"/>
              <p:cNvSpPr/>
              <p:nvPr/>
            </p:nvSpPr>
            <p:spPr>
              <a:xfrm>
                <a:off x="1505388" y="4854494"/>
                <a:ext cx="3797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=01001010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3" name="Retângulo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88" y="4854494"/>
                <a:ext cx="379751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Retângulo 128"/>
          <p:cNvSpPr/>
          <p:nvPr/>
        </p:nvSpPr>
        <p:spPr>
          <a:xfrm>
            <a:off x="614140" y="5400952"/>
            <a:ext cx="71924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Para transformarmos o binário b no decimal a2,  fazemos: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tângulo 130"/>
              <p:cNvSpPr/>
              <p:nvPr/>
            </p:nvSpPr>
            <p:spPr>
              <a:xfrm>
                <a:off x="1492418" y="6008302"/>
                <a:ext cx="61939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2=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[128,64,32,16,8,4,2,1]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dirty="0"/>
                  <a:t>=74</a:t>
                </a:r>
              </a:p>
            </p:txBody>
          </p:sp>
        </mc:Choice>
        <mc:Fallback xmlns="">
          <p:sp>
            <p:nvSpPr>
              <p:cNvPr id="131" name="Retângulo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418" y="6008302"/>
                <a:ext cx="6193940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49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ângulo 113"/>
          <p:cNvSpPr/>
          <p:nvPr/>
        </p:nvSpPr>
        <p:spPr>
          <a:xfrm>
            <a:off x="137485" y="23330"/>
            <a:ext cx="11971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Algoritmo para a conversão de decimal/binário e binário/decimal (inteiros)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7F349C1-E5B1-403F-B8B4-92294FFE34AF}"/>
                  </a:ext>
                </a:extLst>
              </p:cNvPr>
              <p:cNvSpPr/>
              <p:nvPr/>
            </p:nvSpPr>
            <p:spPr>
              <a:xfrm>
                <a:off x="227268" y="3174656"/>
                <a:ext cx="5917197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4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./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sz="1400">
                        <a:latin typeface="Cambria Math" panose="02040503050406030204" pitchFamily="18" charset="0"/>
                      </a:rPr>
                      <m:t>int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</m:den>
                            </m:f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den>
                            </m:f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den>
                            </m:f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den>
                            </m:f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den>
                            </m:f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num>
                              <m:den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pt-BR" sz="1400">
                        <a:latin typeface="Cambria Math" panose="02040503050406030204" pitchFamily="18" charset="0"/>
                      </a:rPr>
                      <m:t>=[0, 1, 2, 4, 9, 18, 37, 74]</m:t>
                    </m:r>
                  </m:oMath>
                </a14:m>
                <a:endParaRPr lang="pt-BR" sz="1400" dirty="0"/>
              </a:p>
              <a:p>
                <a:endParaRPr lang="pt-BR" sz="1400" dirty="0"/>
              </a:p>
            </p:txBody>
          </p:sp>
        </mc:Choice>
        <mc:Fallback xmlns=""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D7F349C1-E5B1-403F-B8B4-92294FFE3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8" y="3174656"/>
                <a:ext cx="5917197" cy="630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DCB7F39E-61C8-4311-A891-B736B464C602}"/>
                  </a:ext>
                </a:extLst>
              </p:cNvPr>
              <p:cNvSpPr/>
              <p:nvPr/>
            </p:nvSpPr>
            <p:spPr>
              <a:xfrm>
                <a:off x="-534824" y="2880746"/>
                <a:ext cx="6096000" cy="31040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pt-BR" sz="1400" i="1">
                          <a:latin typeface="Cambria Math" panose="02040503050406030204" pitchFamily="18" charset="0"/>
                        </a:rPr>
                        <m:t>=[128,64,32,16,8,4,2,1]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DCB7F39E-61C8-4311-A891-B736B464C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824" y="2880746"/>
                <a:ext cx="6096000" cy="310406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34B3D504-6689-48F9-9763-41F43E42477C}"/>
                  </a:ext>
                </a:extLst>
              </p:cNvPr>
              <p:cNvSpPr/>
              <p:nvPr/>
            </p:nvSpPr>
            <p:spPr>
              <a:xfrm>
                <a:off x="188879" y="3568339"/>
                <a:ext cx="195502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pt-BR" sz="14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sz="1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34B3D504-6689-48F9-9763-41F43E424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79" y="3568339"/>
                <a:ext cx="195502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8D1EEA8-B352-46E4-B928-41970D69A7B9}"/>
                  </a:ext>
                </a:extLst>
              </p:cNvPr>
              <p:cNvSpPr/>
              <p:nvPr/>
            </p:nvSpPr>
            <p:spPr>
              <a:xfrm>
                <a:off x="6710350" y="2214982"/>
                <a:ext cx="47432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pt-BR" sz="1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sz="14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40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[128,64,32,16,8,4,2,1]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pt-BR" sz="1400" dirty="0"/>
                  <a:t>=74</a:t>
                </a:r>
              </a:p>
            </p:txBody>
          </p:sp>
        </mc:Choice>
        <mc:Fallback xmlns="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C8D1EEA8-B352-46E4-B928-41970D69A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50" y="2214982"/>
                <a:ext cx="4743286" cy="307777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74005FF-D564-4D79-9BDD-B95FE0DE6F5B}"/>
                  </a:ext>
                </a:extLst>
              </p:cNvPr>
              <p:cNvSpPr txBox="1"/>
              <p:nvPr/>
            </p:nvSpPr>
            <p:spPr>
              <a:xfrm>
                <a:off x="284028" y="2402166"/>
                <a:ext cx="1859873" cy="523220"/>
              </a:xfrm>
              <a:prstGeom prst="rect">
                <a:avLst/>
              </a:prstGeom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>
                  <a:defRPr sz="1400" b="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=74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n=8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074005FF-D564-4D79-9BDD-B95FE0DE6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8" y="2402166"/>
                <a:ext cx="1859873" cy="523220"/>
              </a:xfrm>
              <a:prstGeom prst="rect">
                <a:avLst/>
              </a:prstGeom>
              <a:blipFill>
                <a:blip r:embed="rId6"/>
                <a:stretch>
                  <a:fillRect l="-98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02360438-DC2C-699B-633C-08616ECD3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51" y="734265"/>
            <a:ext cx="2703297" cy="154932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368FBF-D277-AD70-909F-2B5F0D6D7D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5893" y="885968"/>
            <a:ext cx="3428217" cy="84067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A541EE8-6423-E509-BD21-8A3DC490B1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038" y="4098739"/>
            <a:ext cx="2193172" cy="178945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083AA0D-DDC9-C83A-EE39-33E043DCA8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9707" y="4199865"/>
            <a:ext cx="4224403" cy="14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6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7744" y="230297"/>
            <a:ext cx="11105165" cy="1400530"/>
          </a:xfrm>
        </p:spPr>
        <p:txBody>
          <a:bodyPr/>
          <a:lstStyle/>
          <a:p>
            <a:r>
              <a:rPr lang="pt-BR" sz="3200" dirty="0"/>
              <a:t>Números negativos – utilizar 1 bit para o sinal</a:t>
            </a:r>
          </a:p>
        </p:txBody>
      </p:sp>
      <p:sp>
        <p:nvSpPr>
          <p:cNvPr id="5" name="Retângulo 4"/>
          <p:cNvSpPr/>
          <p:nvPr/>
        </p:nvSpPr>
        <p:spPr>
          <a:xfrm>
            <a:off x="400087" y="1251778"/>
            <a:ext cx="8524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Simplesmente converter valor absoluto do inteiro a, porém com n-1 bits</a:t>
            </a:r>
          </a:p>
          <a:p>
            <a:endParaRPr lang="pt-BR" dirty="0"/>
          </a:p>
          <a:p>
            <a:r>
              <a:rPr lang="pt-BR" dirty="0"/>
              <a:t>O Primeiro bit será utilizado para o sinal, 0 ser for positivo, 1 se for negativo</a:t>
            </a:r>
          </a:p>
        </p:txBody>
      </p:sp>
      <p:sp>
        <p:nvSpPr>
          <p:cNvPr id="7" name="Retângulo 6"/>
          <p:cNvSpPr/>
          <p:nvPr/>
        </p:nvSpPr>
        <p:spPr>
          <a:xfrm>
            <a:off x="7688552" y="4959891"/>
            <a:ext cx="45884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Notar que temos duas representações para o zero.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8075706" y="5830153"/>
                <a:ext cx="1179810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0000 0000 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1000 0000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706" y="5830153"/>
                <a:ext cx="1179810" cy="553998"/>
              </a:xfrm>
              <a:prstGeom prst="rect">
                <a:avLst/>
              </a:prstGeom>
              <a:blipFill>
                <a:blip r:embed="rId2"/>
                <a:stretch>
                  <a:fillRect l="-4103" r="-2051" b="-43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EDAA352D-367E-CB68-6490-1E8DE6D7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900" y="2175108"/>
            <a:ext cx="4687612" cy="140452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2737338-5B4A-4816-155D-EC8BE08F2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900" y="3695706"/>
            <a:ext cx="3538548" cy="84200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213DB37-C170-BBDF-8137-DE92C83ED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853" y="2304117"/>
            <a:ext cx="2563337" cy="140500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5868A92-DE39-CE69-E28C-9B1E5CE41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9" y="3881491"/>
            <a:ext cx="3635864" cy="140500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530932A9-3DD1-02BB-6CAE-9A07A0A80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2696" y="5510383"/>
            <a:ext cx="324847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0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F09F9AD5-8775-7140-CBFA-CE84D6FE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690" y="4147301"/>
            <a:ext cx="3481902" cy="1574223"/>
          </a:xfrm>
          <a:prstGeom prst="rect">
            <a:avLst/>
          </a:prstGeo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73673" y="24193"/>
            <a:ext cx="11105165" cy="565373"/>
          </a:xfrm>
        </p:spPr>
        <p:txBody>
          <a:bodyPr/>
          <a:lstStyle/>
          <a:p>
            <a:r>
              <a:rPr lang="pt-BR" sz="3200" dirty="0"/>
              <a:t>Soma de números Binários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4393753" y="2998632"/>
                <a:ext cx="1090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00111111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753" y="2998632"/>
                <a:ext cx="1090042" cy="276999"/>
              </a:xfrm>
              <a:prstGeom prst="rect">
                <a:avLst/>
              </a:prstGeom>
              <a:blipFill>
                <a:blip r:embed="rId3"/>
                <a:stretch>
                  <a:fillRect l="-4469" r="-4469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reto 7"/>
          <p:cNvCxnSpPr>
            <a:cxnSpLocks/>
          </p:cNvCxnSpPr>
          <p:nvPr/>
        </p:nvCxnSpPr>
        <p:spPr>
          <a:xfrm>
            <a:off x="4333462" y="3582708"/>
            <a:ext cx="110506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4724088" y="3612787"/>
                <a:ext cx="161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088" y="3612787"/>
                <a:ext cx="161904" cy="276999"/>
              </a:xfrm>
              <a:prstGeom prst="rect">
                <a:avLst/>
              </a:prstGeom>
              <a:blipFill>
                <a:blip r:embed="rId4"/>
                <a:stretch>
                  <a:fillRect l="-33333" r="-25926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3971877" y="321987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877" y="3219871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 l="-21053" r="-18421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/>
              <p:cNvSpPr txBox="1"/>
              <p:nvPr/>
            </p:nvSpPr>
            <p:spPr>
              <a:xfrm>
                <a:off x="3920062" y="977043"/>
                <a:ext cx="2203360" cy="16619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0+0+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0= 0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0+0+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1= 1 (+0)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0+1+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0= 1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+0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0+1+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1= 0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1+1+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0= 0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1+1+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1= 1 (+1) 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1" name="CaixaDe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062" y="977043"/>
                <a:ext cx="2203360" cy="1661993"/>
              </a:xfrm>
              <a:prstGeom prst="rect">
                <a:avLst/>
              </a:prstGeom>
              <a:blipFill>
                <a:blip r:embed="rId6"/>
                <a:stretch>
                  <a:fillRect l="-3306" b="-5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0BC5046-6527-4110-8464-BFDB85A96067}"/>
                  </a:ext>
                </a:extLst>
              </p:cNvPr>
              <p:cNvSpPr txBox="1"/>
              <p:nvPr/>
            </p:nvSpPr>
            <p:spPr>
              <a:xfrm>
                <a:off x="6121994" y="5737441"/>
                <a:ext cx="10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0+0=0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0BC5046-6527-4110-8464-BFDB85A96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94" y="5737441"/>
                <a:ext cx="1025922" cy="276999"/>
              </a:xfrm>
              <a:prstGeom prst="rect">
                <a:avLst/>
              </a:prstGeom>
              <a:blipFill>
                <a:blip r:embed="rId7"/>
                <a:stretch>
                  <a:fillRect l="-4142" r="-4142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7DCAC9A-A100-40D3-B7AD-13DD4EF521F9}"/>
                  </a:ext>
                </a:extLst>
              </p:cNvPr>
              <p:cNvSpPr txBox="1"/>
              <p:nvPr/>
            </p:nvSpPr>
            <p:spPr>
              <a:xfrm>
                <a:off x="6121994" y="5976397"/>
                <a:ext cx="1025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0+1=1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17DCAC9A-A100-40D3-B7AD-13DD4EF5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94" y="5976397"/>
                <a:ext cx="1025922" cy="276999"/>
              </a:xfrm>
              <a:prstGeom prst="rect">
                <a:avLst/>
              </a:prstGeom>
              <a:blipFill>
                <a:blip r:embed="rId8"/>
                <a:stretch>
                  <a:fillRect l="-4142" r="-4142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2293A-E98F-4085-8012-93EA71822F98}"/>
                  </a:ext>
                </a:extLst>
              </p:cNvPr>
              <p:cNvSpPr txBox="1"/>
              <p:nvPr/>
            </p:nvSpPr>
            <p:spPr>
              <a:xfrm>
                <a:off x="6121994" y="6206948"/>
                <a:ext cx="1154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1+1=10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3E2293A-E98F-4085-8012-93EA71822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94" y="6206948"/>
                <a:ext cx="1154162" cy="276999"/>
              </a:xfrm>
              <a:prstGeom prst="rect">
                <a:avLst/>
              </a:prstGeom>
              <a:blipFill>
                <a:blip r:embed="rId9"/>
                <a:stretch>
                  <a:fillRect l="-3684" r="-4211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9426DEC-DF65-4635-89C7-76F09FE758AA}"/>
                  </a:ext>
                </a:extLst>
              </p:cNvPr>
              <p:cNvSpPr txBox="1"/>
              <p:nvPr/>
            </p:nvSpPr>
            <p:spPr>
              <a:xfrm>
                <a:off x="6096000" y="6467772"/>
                <a:ext cx="1558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1+1+1=11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9426DEC-DF65-4635-89C7-76F09FE75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467772"/>
                <a:ext cx="1558119" cy="276999"/>
              </a:xfrm>
              <a:prstGeom prst="rect">
                <a:avLst/>
              </a:prstGeom>
              <a:blipFill>
                <a:blip r:embed="rId10"/>
                <a:stretch>
                  <a:fillRect l="-2734" r="-2344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055E8E6-3BF8-4E18-B520-0BAC20C3FB31}"/>
                  </a:ext>
                </a:extLst>
              </p:cNvPr>
              <p:cNvSpPr txBox="1"/>
              <p:nvPr/>
            </p:nvSpPr>
            <p:spPr>
              <a:xfrm>
                <a:off x="7665694" y="4156638"/>
                <a:ext cx="32879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𝑝𝑟𝑛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𝑇𝑟𝑢𝑒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𝑖𝑚𝑝𝑟𝑖𝑚𝑒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𝑟𝑒𝑠𝑢𝑙𝑡𝑎𝑑𝑜𝑠</m:t>
                    </m:r>
                  </m:oMath>
                </a14:m>
                <a:r>
                  <a:rPr lang="pt-BR" sz="1400" b="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𝑝𝑟𝑛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𝐹𝑎𝑙𝑠𝑒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𝑖𝑚𝑝𝑟𝑖𝑚𝑒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𝑟𝑒𝑠𝑢𝑙𝑡𝑎𝑑𝑜𝑠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1400" b="0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055E8E6-3BF8-4E18-B520-0BAC20C3F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694" y="4156638"/>
                <a:ext cx="3287951" cy="430887"/>
              </a:xfrm>
              <a:prstGeom prst="rect">
                <a:avLst/>
              </a:prstGeom>
              <a:blipFill>
                <a:blip r:embed="rId11"/>
                <a:stretch>
                  <a:fillRect l="-1852"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18D76DF-CB9D-4777-B811-AB279E67997E}"/>
                  </a:ext>
                </a:extLst>
              </p:cNvPr>
              <p:cNvSpPr txBox="1"/>
              <p:nvPr/>
            </p:nvSpPr>
            <p:spPr>
              <a:xfrm>
                <a:off x="4604961" y="3275631"/>
                <a:ext cx="833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000101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18D76DF-CB9D-4777-B811-AB279E679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61" y="3275631"/>
                <a:ext cx="833562" cy="276999"/>
              </a:xfrm>
              <a:prstGeom prst="rect">
                <a:avLst/>
              </a:prstGeom>
              <a:blipFill>
                <a:blip r:embed="rId14"/>
                <a:stretch>
                  <a:fillRect l="-5109" r="-6569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E52EC82-F512-4EEC-A702-E1B2CD579E8F}"/>
                  </a:ext>
                </a:extLst>
              </p:cNvPr>
              <p:cNvSpPr txBox="1"/>
              <p:nvPr/>
            </p:nvSpPr>
            <p:spPr>
              <a:xfrm>
                <a:off x="4421065" y="5811944"/>
                <a:ext cx="1090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00111111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E52EC82-F512-4EEC-A702-E1B2CD579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65" y="5811944"/>
                <a:ext cx="1090042" cy="276999"/>
              </a:xfrm>
              <a:prstGeom prst="rect">
                <a:avLst/>
              </a:prstGeom>
              <a:blipFill>
                <a:blip r:embed="rId15"/>
                <a:stretch>
                  <a:fillRect l="-3911" r="-5028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3FE4C52A-63B3-4FA9-A063-16A54E99CED5}"/>
              </a:ext>
            </a:extLst>
          </p:cNvPr>
          <p:cNvCxnSpPr>
            <a:cxnSpLocks/>
          </p:cNvCxnSpPr>
          <p:nvPr/>
        </p:nvCxnSpPr>
        <p:spPr>
          <a:xfrm>
            <a:off x="4360774" y="6396020"/>
            <a:ext cx="110506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349779A-8CC1-458E-887A-6F5F1DF333F3}"/>
                  </a:ext>
                </a:extLst>
              </p:cNvPr>
              <p:cNvSpPr txBox="1"/>
              <p:nvPr/>
            </p:nvSpPr>
            <p:spPr>
              <a:xfrm>
                <a:off x="4421065" y="6414045"/>
                <a:ext cx="1090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01000100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0349779A-8CC1-458E-887A-6F5F1DF33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065" y="6414045"/>
                <a:ext cx="1090042" cy="276999"/>
              </a:xfrm>
              <a:prstGeom prst="rect">
                <a:avLst/>
              </a:prstGeom>
              <a:blipFill>
                <a:blip r:embed="rId16"/>
                <a:stretch>
                  <a:fillRect l="-3911" r="-5028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73C2273-04CC-4CAA-A6B5-DAA468C65E70}"/>
                  </a:ext>
                </a:extLst>
              </p:cNvPr>
              <p:cNvSpPr txBox="1"/>
              <p:nvPr/>
            </p:nvSpPr>
            <p:spPr>
              <a:xfrm>
                <a:off x="3999189" y="603318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A73C2273-04CC-4CAA-A6B5-DAA468C65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189" y="6033183"/>
                <a:ext cx="237244" cy="276999"/>
              </a:xfrm>
              <a:prstGeom prst="rect">
                <a:avLst/>
              </a:prstGeom>
              <a:blipFill>
                <a:blip r:embed="rId17"/>
                <a:stretch>
                  <a:fillRect l="-17949" r="-17949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78AE3C6-4C1E-4334-900E-C98C1D6F7729}"/>
                  </a:ext>
                </a:extLst>
              </p:cNvPr>
              <p:cNvSpPr txBox="1"/>
              <p:nvPr/>
            </p:nvSpPr>
            <p:spPr>
              <a:xfrm>
                <a:off x="4437329" y="6088943"/>
                <a:ext cx="1090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000101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278AE3C6-4C1E-4334-900E-C98C1D6F7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29" y="6088943"/>
                <a:ext cx="1090042" cy="276999"/>
              </a:xfrm>
              <a:prstGeom prst="rect">
                <a:avLst/>
              </a:prstGeom>
              <a:blipFill>
                <a:blip r:embed="rId18"/>
                <a:stretch>
                  <a:fillRect l="-4469" r="-4469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7D2871A9-DC0C-77A0-4294-0F3445B24E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82592" y="382720"/>
            <a:ext cx="3305636" cy="293410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744849B-DB54-A517-A32D-35A1683E09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7371" y="1804650"/>
            <a:ext cx="2708237" cy="38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23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18833</TotalTime>
  <Words>1785</Words>
  <Application>Microsoft Office PowerPoint</Application>
  <PresentationFormat>Widescreen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Gothic</vt:lpstr>
      <vt:lpstr>Wingdings 3</vt:lpstr>
      <vt:lpstr>Íon</vt:lpstr>
      <vt:lpstr>Métodos Numéricos para Engenharia </vt:lpstr>
      <vt:lpstr>Fontes de erros em Métodos Numéricos</vt:lpstr>
      <vt:lpstr>Erros de Truncamento</vt:lpstr>
      <vt:lpstr>Exemplo: Série de Taylor   f(x)=e^x</vt:lpstr>
      <vt:lpstr>Erros de Arredondamento</vt:lpstr>
      <vt:lpstr>Apresentação do PowerPoint</vt:lpstr>
      <vt:lpstr>Apresentação do PowerPoint</vt:lpstr>
      <vt:lpstr>Números negativos – utilizar 1 bit para o sinal</vt:lpstr>
      <vt:lpstr>Soma de números Binários</vt:lpstr>
      <vt:lpstr>Números negativos – Complemento 2</vt:lpstr>
      <vt:lpstr>Subtração de números Binários</vt:lpstr>
      <vt:lpstr>Apresentação do PowerPoint</vt:lpstr>
      <vt:lpstr>Apresentação do PowerPoint</vt:lpstr>
      <vt:lpstr>Ponto Flutuante Binário</vt:lpstr>
      <vt:lpstr>Conversão de  Ponto Flutuante Binário para Decimal</vt:lpstr>
      <vt:lpstr>Conversão de decimal  para Ponto Flutuante Binário</vt:lpstr>
      <vt:lpstr>Exemplo – float com n = 3 (expoente) e m=4 (mantissa)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209</cp:revision>
  <cp:lastPrinted>2020-09-03T16:12:30Z</cp:lastPrinted>
  <dcterms:created xsi:type="dcterms:W3CDTF">2020-03-19T11:46:04Z</dcterms:created>
  <dcterms:modified xsi:type="dcterms:W3CDTF">2023-03-31T21:26:48Z</dcterms:modified>
</cp:coreProperties>
</file>