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3" r:id="rId3"/>
    <p:sldId id="260" r:id="rId4"/>
    <p:sldId id="284" r:id="rId5"/>
    <p:sldId id="286" r:id="rId6"/>
    <p:sldId id="270" r:id="rId7"/>
    <p:sldId id="293" r:id="rId8"/>
    <p:sldId id="272" r:id="rId9"/>
    <p:sldId id="273" r:id="rId10"/>
    <p:sldId id="294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9D91D38E-CC2B-4A8E-B12D-8905BAE3DFCF}"/>
    <pc:docChg chg="custSel modSld">
      <pc:chgData name="Luciano Neves Fonseca" userId="fab3e4a40666dedf" providerId="LiveId" clId="{9D91D38E-CC2B-4A8E-B12D-8905BAE3DFCF}" dt="2023-03-31T21:28:35.928" v="44" actId="20577"/>
      <pc:docMkLst>
        <pc:docMk/>
      </pc:docMkLst>
      <pc:sldChg chg="modSp mod">
        <pc:chgData name="Luciano Neves Fonseca" userId="fab3e4a40666dedf" providerId="LiveId" clId="{9D91D38E-CC2B-4A8E-B12D-8905BAE3DFCF}" dt="2023-03-31T21:28:35.928" v="44" actId="20577"/>
        <pc:sldMkLst>
          <pc:docMk/>
          <pc:sldMk cId="431422098" sldId="256"/>
        </pc:sldMkLst>
        <pc:spChg chg="mod">
          <ac:chgData name="Luciano Neves Fonseca" userId="fab3e4a40666dedf" providerId="LiveId" clId="{9D91D38E-CC2B-4A8E-B12D-8905BAE3DFCF}" dt="2023-03-31T21:28:35.928" v="44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50.png"/><Relationship Id="rId12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0.png"/><Relationship Id="rId4" Type="http://schemas.openxmlformats.org/officeDocument/2006/relationships/image" Target="../media/image8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0.png"/><Relationship Id="rId4" Type="http://schemas.openxmlformats.org/officeDocument/2006/relationships/image" Target="../media/image87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9 - ALGEBRA LINEAR – Gauss Jacobi Gauss Seidel</a:t>
            </a:r>
          </a:p>
          <a:p>
            <a:r>
              <a:rPr lang="pt-BR" dirty="0"/>
              <a:t>Versão </a:t>
            </a:r>
            <a:r>
              <a:rPr lang="pt-BR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EC52789-6BB8-4180-ADDA-4C8160396961}"/>
              </a:ext>
            </a:extLst>
          </p:cNvPr>
          <p:cNvSpPr txBox="1"/>
          <p:nvPr/>
        </p:nvSpPr>
        <p:spPr>
          <a:xfrm>
            <a:off x="793403" y="0"/>
            <a:ext cx="8796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Algoritmo para o Método Iterativo de Gauss </a:t>
            </a:r>
            <a:r>
              <a:rPr lang="pt-BR" sz="2400" dirty="0" err="1"/>
              <a:t>Seidel</a:t>
            </a: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36DD09-8896-4DF0-9319-BE850BE9A0A4}"/>
              </a:ext>
            </a:extLst>
          </p:cNvPr>
          <p:cNvSpPr txBox="1"/>
          <p:nvPr/>
        </p:nvSpPr>
        <p:spPr>
          <a:xfrm>
            <a:off x="3967843" y="4182208"/>
            <a:ext cx="4049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O log decimal do erro em Gauss-</a:t>
            </a:r>
            <a:r>
              <a:rPr lang="pt-BR" sz="1200" dirty="0" err="1"/>
              <a:t>Seidel</a:t>
            </a:r>
            <a:r>
              <a:rPr lang="pt-BR" sz="1200" dirty="0"/>
              <a:t> também diminui linearmente a cada iteração, mas com um inclinação maior, isto é: muito mais rapidamente que com o método de Gauss-Jacobi.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717" y="547532"/>
            <a:ext cx="4366638" cy="340643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1" y="461665"/>
            <a:ext cx="5476789" cy="305228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69" y="4358151"/>
            <a:ext cx="3173165" cy="241810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69" y="3562965"/>
            <a:ext cx="3278672" cy="6956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048" y="4180114"/>
            <a:ext cx="3403260" cy="259614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407" y="5119235"/>
            <a:ext cx="4156134" cy="16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4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03484" y="0"/>
            <a:ext cx="6548508" cy="7121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Convergência de Gauss-Jacobi</a:t>
            </a:r>
          </a:p>
          <a:p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045598" y="883291"/>
                <a:ext cx="300313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98" y="883291"/>
                <a:ext cx="3003130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670925" y="1067957"/>
                <a:ext cx="1349921" cy="1004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25" y="1067957"/>
                <a:ext cx="1349921" cy="10045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4670925" y="698625"/>
                <a:ext cx="4742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Vamos definir a medida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para a linha i: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925" y="698625"/>
                <a:ext cx="474290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28" t="-10000" r="-514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4543627" y="2072463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 algoritmo de Gauss-Jacobi irá convergir 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916377" y="2644562"/>
                <a:ext cx="1357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77" y="2644562"/>
                <a:ext cx="13570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94" r="-3139"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774474" y="3121666"/>
            <a:ext cx="6548508" cy="7121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Convergência de Gauss-</a:t>
            </a:r>
            <a:r>
              <a:rPr lang="pt-BR" sz="3200" dirty="0" err="1"/>
              <a:t>Seidel</a:t>
            </a:r>
            <a:endParaRPr lang="pt-BR" sz="3200" dirty="0"/>
          </a:p>
          <a:p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086438" y="4173131"/>
                <a:ext cx="1397369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38" y="4173131"/>
                <a:ext cx="1397369" cy="81022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086438" y="3851770"/>
                <a:ext cx="4882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Vamos definir a medida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para a linha i:</a:t>
                </a: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38" y="3851770"/>
                <a:ext cx="488236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99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4543626" y="5000354"/>
            <a:ext cx="532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 algoritmo de Gauss-</a:t>
            </a:r>
            <a:r>
              <a:rPr lang="pt-BR" dirty="0" err="1"/>
              <a:t>Seidel</a:t>
            </a:r>
            <a:r>
              <a:rPr lang="pt-BR" dirty="0"/>
              <a:t> i irá convergir 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558893" y="5508305"/>
                <a:ext cx="1343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93" y="5508305"/>
                <a:ext cx="134395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818" r="-3182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894593" y="5098385"/>
                <a:ext cx="3054682" cy="819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93" y="5098385"/>
                <a:ext cx="3054682" cy="8198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045598" y="5985286"/>
                <a:ext cx="189866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98" y="5985286"/>
                <a:ext cx="1898661" cy="81022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458572" y="5922259"/>
                <a:ext cx="735332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Notar que 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então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pt-BR" dirty="0"/>
                  <a:t> , isto é:</a:t>
                </a:r>
              </a:p>
              <a:p>
                <a:r>
                  <a:rPr lang="pt-BR" dirty="0"/>
                  <a:t>Se </a:t>
                </a:r>
                <a:r>
                  <a:rPr lang="pt-BR" dirty="0" err="1"/>
                  <a:t>Gauss_Seidel</a:t>
                </a:r>
                <a:r>
                  <a:rPr lang="pt-BR" dirty="0"/>
                  <a:t> converge, então </a:t>
                </a:r>
                <a:r>
                  <a:rPr lang="pt-BR" dirty="0" err="1"/>
                  <a:t>Gausss_Jacobi</a:t>
                </a:r>
                <a:r>
                  <a:rPr lang="pt-BR" dirty="0"/>
                  <a:t> converge</a:t>
                </a:r>
              </a:p>
              <a:p>
                <a:r>
                  <a:rPr lang="pt-BR" dirty="0"/>
                  <a:t>A recíproca não é necessariamente verdadeira.</a:t>
                </a: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572" y="5922259"/>
                <a:ext cx="7353323" cy="923330"/>
              </a:xfrm>
              <a:prstGeom prst="rect">
                <a:avLst/>
              </a:prstGeom>
              <a:blipFill rotWithShape="0">
                <a:blip r:embed="rId11"/>
                <a:stretch>
                  <a:fillRect l="-663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97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3742" cy="752138"/>
          </a:xfrm>
        </p:spPr>
        <p:txBody>
          <a:bodyPr/>
          <a:lstStyle/>
          <a:p>
            <a:r>
              <a:rPr lang="pt-BR" sz="2800" dirty="0"/>
              <a:t>Comparação Métodos Diretos e Métodos Iterativos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6111" y="1794734"/>
            <a:ext cx="10810783" cy="4195481"/>
          </a:xfrm>
        </p:spPr>
        <p:txBody>
          <a:bodyPr/>
          <a:lstStyle/>
          <a:p>
            <a:pPr algn="just"/>
            <a:r>
              <a:rPr lang="pt-BR" dirty="0"/>
              <a:t>O métodos diretos sempre convergem, desde que a Matriz Característica do Sistema A não tenha determinante nulo.</a:t>
            </a:r>
          </a:p>
          <a:p>
            <a:pPr algn="just"/>
            <a:r>
              <a:rPr lang="pt-BR" dirty="0"/>
              <a:t>Os métodos iterativos dependem de um critério de convergência.</a:t>
            </a:r>
          </a:p>
          <a:p>
            <a:pPr algn="just"/>
            <a:r>
              <a:rPr lang="pt-BR" dirty="0"/>
              <a:t>Os métodos diretos usam todos os elementos da matriz para fazer os cálculos, de modo que os elementos nulos podem ser modificados durante os cálculos, o que é um problema com matrizes esparsas.</a:t>
            </a:r>
          </a:p>
          <a:p>
            <a:pPr algn="just"/>
            <a:r>
              <a:rPr lang="pt-BR" dirty="0"/>
              <a:t>No caso de matrizes esparsas os métodos iterativos são vantajosos, pois não modificam e pode não levar em conta os elementos nulos de uma matriz esparsa.</a:t>
            </a:r>
          </a:p>
        </p:txBody>
      </p:sp>
    </p:spTree>
    <p:extLst>
      <p:ext uri="{BB962C8B-B14F-4D97-AF65-F5344CB8AC3E}">
        <p14:creationId xmlns:p14="http://schemas.microsoft.com/office/powerpoint/2010/main" val="184274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172262" y="43675"/>
                <a:ext cx="9228978" cy="712195"/>
              </a:xfrm>
            </p:spPr>
            <p:txBody>
              <a:bodyPr/>
              <a:lstStyle/>
              <a:p>
                <a:r>
                  <a:rPr lang="pt-BR" sz="3200" dirty="0"/>
                  <a:t>Problema 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pt-BR" sz="3200" dirty="0"/>
                  <a:t>Bem-Condicionado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2262" y="43675"/>
                <a:ext cx="9228978" cy="712195"/>
              </a:xfrm>
              <a:blipFill>
                <a:blip r:embed="rId2"/>
                <a:stretch>
                  <a:fillRect l="-1651" t="-11111" b="-94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664667" y="1367909"/>
                <a:ext cx="1681229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67" y="1367909"/>
                <a:ext cx="1681229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192118" y="711271"/>
                <a:ext cx="119581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Um problema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considerado </a:t>
                </a:r>
                <a:r>
                  <a:rPr lang="pt-BR" b="1" dirty="0"/>
                  <a:t>Bem-Condicionado</a:t>
                </a:r>
                <a:r>
                  <a:rPr lang="pt-BR" dirty="0"/>
                  <a:t> quando apresenta uma  Solução única </a:t>
                </a: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8" y="711271"/>
                <a:ext cx="11958165" cy="369332"/>
              </a:xfrm>
              <a:prstGeom prst="rect">
                <a:avLst/>
              </a:prstGeom>
              <a:blipFill>
                <a:blip r:embed="rId5"/>
                <a:stretch>
                  <a:fillRect l="-459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BEDB47D-696A-4424-AC6E-8688001D3984}"/>
                  </a:ext>
                </a:extLst>
              </p:cNvPr>
              <p:cNvSpPr/>
              <p:nvPr/>
            </p:nvSpPr>
            <p:spPr>
              <a:xfrm>
                <a:off x="7343605" y="1386091"/>
                <a:ext cx="1105366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BEDB47D-696A-4424-AC6E-8688001D3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605" y="1386091"/>
                <a:ext cx="1105366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7535059F-05B5-425F-9576-2850FB9E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07" y="4507817"/>
            <a:ext cx="10267592" cy="2223353"/>
          </a:xfrm>
        </p:spPr>
        <p:txBody>
          <a:bodyPr>
            <a:normAutofit/>
          </a:bodyPr>
          <a:lstStyle/>
          <a:p>
            <a:r>
              <a:rPr lang="pt-BR" sz="1600" dirty="0"/>
              <a:t>O número de equações deve ser igual ao número de incógnitas, isto é, o número de linhas deve ser igual ao número de colunas da matriz A.</a:t>
            </a:r>
          </a:p>
          <a:p>
            <a:pPr algn="just"/>
            <a:r>
              <a:rPr lang="pt-BR" sz="1600" dirty="0"/>
              <a:t>Todas as equações devem ser linearmente independentes. Nenhuma linha pode ser uma combinação linear de outras linhas.</a:t>
            </a:r>
          </a:p>
          <a:p>
            <a:r>
              <a:rPr lang="pt-BR" sz="1600" dirty="0"/>
              <a:t>O Determinante da Matriz Característica (A)  não pode ser nulo.</a:t>
            </a:r>
          </a:p>
          <a:p>
            <a:r>
              <a:rPr lang="pt-BR" sz="1600" dirty="0"/>
              <a:t>Um determinante característico (determinante da matriz a) muito pequeno pode causar erros de arredondamento e instabilidade na solução.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E92800BC-9E39-40C2-99DD-0C4769231C43}"/>
              </a:ext>
            </a:extLst>
          </p:cNvPr>
          <p:cNvSpPr txBox="1">
            <a:spLocks/>
          </p:cNvSpPr>
          <p:nvPr/>
        </p:nvSpPr>
        <p:spPr>
          <a:xfrm>
            <a:off x="172262" y="3947742"/>
            <a:ext cx="9404723" cy="633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Condições Necessárias para uma solução única.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1E1992-8E6E-E6A1-8D75-47DC3A418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8971" y="1161739"/>
            <a:ext cx="3731743" cy="286713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F9DD467-4E1E-8901-C819-8DC1E6E75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3922" y="2151113"/>
            <a:ext cx="2573594" cy="157158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AB68D15-682C-1A1A-B29B-BC09B711E3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17" y="1102470"/>
            <a:ext cx="5630650" cy="2829014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810A6E32-D117-1F3C-16A0-FF4E803D48F2}"/>
              </a:ext>
            </a:extLst>
          </p:cNvPr>
          <p:cNvSpPr/>
          <p:nvPr/>
        </p:nvSpPr>
        <p:spPr>
          <a:xfrm>
            <a:off x="389926" y="2595308"/>
            <a:ext cx="2784348" cy="169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12BC3D4-8E8D-40DE-3435-8FB1AC71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214" y="4173508"/>
            <a:ext cx="3402981" cy="26145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52552D8-B597-479C-2732-3C0525C4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331" y="1096787"/>
            <a:ext cx="3402980" cy="2591775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0053" y="1167810"/>
            <a:ext cx="7848787" cy="830997"/>
          </a:xfrm>
        </p:spPr>
        <p:txBody>
          <a:bodyPr>
            <a:normAutofit/>
          </a:bodyPr>
          <a:lstStyle/>
          <a:p>
            <a:r>
              <a:rPr lang="pt-BR" dirty="0"/>
              <a:t>1)  Determinante Nulo – Equações idênticas</a:t>
            </a:r>
          </a:p>
          <a:p>
            <a:pPr marL="457200" lvl="1" indent="0">
              <a:buNone/>
            </a:pPr>
            <a:r>
              <a:rPr lang="pt-BR" sz="2000" dirty="0"/>
              <a:t>     infinitas soluções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10053" y="3872647"/>
            <a:ext cx="7848787" cy="139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2)  Determinante Nulo – Equações Paralelas</a:t>
            </a:r>
          </a:p>
          <a:p>
            <a:pPr marL="457200" lvl="1" indent="0">
              <a:buNone/>
            </a:pPr>
            <a:r>
              <a:rPr lang="pt-BR" sz="2000" dirty="0"/>
              <a:t>   não há solução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205296" y="44852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ítulo 21">
                <a:extLst>
                  <a:ext uri="{FF2B5EF4-FFF2-40B4-BE49-F238E27FC236}">
                    <a16:creationId xmlns:a16="http://schemas.microsoft.com/office/drawing/2014/main" id="{6E56FF99-8A71-417F-8E11-C85486FBEB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2923" y="-29314"/>
                <a:ext cx="1177374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/>
                  <a:t>Um problema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 é considerado </a:t>
                </a:r>
                <a:r>
                  <a:rPr lang="pt-BR" sz="2400" dirty="0" err="1"/>
                  <a:t>Mal-Condicionado</a:t>
                </a:r>
                <a:r>
                  <a:rPr lang="pt-BR" sz="2400" dirty="0"/>
                  <a:t> quando apresenta  infinitas soluções ou quando não apresenta soluções.</a:t>
                </a:r>
              </a:p>
            </p:txBody>
          </p:sp>
        </mc:Choice>
        <mc:Fallback xmlns="">
          <p:sp>
            <p:nvSpPr>
              <p:cNvPr id="22" name="Título 21">
                <a:extLst>
                  <a:ext uri="{FF2B5EF4-FFF2-40B4-BE49-F238E27FC236}">
                    <a16:creationId xmlns:a16="http://schemas.microsoft.com/office/drawing/2014/main" id="{6E56FF99-8A71-417F-8E11-C85486FBE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2923" y="-29314"/>
                <a:ext cx="11773747" cy="830997"/>
              </a:xfrm>
              <a:prstGeom prst="rect">
                <a:avLst/>
              </a:prstGeom>
              <a:blipFill>
                <a:blip r:embed="rId4"/>
                <a:stretch>
                  <a:fillRect l="-829" t="-5839" b="-15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D03011F-C2C5-4C5C-A8E3-7B48832DC9C2}"/>
                  </a:ext>
                </a:extLst>
              </p:cNvPr>
              <p:cNvSpPr txBox="1"/>
              <p:nvPr/>
            </p:nvSpPr>
            <p:spPr>
              <a:xfrm>
                <a:off x="575626" y="2432272"/>
                <a:ext cx="2222429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D03011F-C2C5-4C5C-A8E3-7B48832DC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26" y="2432272"/>
                <a:ext cx="2222429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BAA397B-8B3E-4304-9BA6-E1B63C56F946}"/>
                  </a:ext>
                </a:extLst>
              </p:cNvPr>
              <p:cNvSpPr txBox="1"/>
              <p:nvPr/>
            </p:nvSpPr>
            <p:spPr>
              <a:xfrm>
                <a:off x="575626" y="3071098"/>
                <a:ext cx="1288685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BAA397B-8B3E-4304-9BA6-E1B63C56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26" y="3071098"/>
                <a:ext cx="1288685" cy="552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13FC298-0662-4C3C-9832-4A3AAFF3A98A}"/>
                  </a:ext>
                </a:extLst>
              </p:cNvPr>
              <p:cNvSpPr txBox="1"/>
              <p:nvPr/>
            </p:nvSpPr>
            <p:spPr>
              <a:xfrm>
                <a:off x="671691" y="5839601"/>
                <a:ext cx="1379050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13FC298-0662-4C3C-9832-4A3AAFF3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1" y="5839601"/>
                <a:ext cx="1379050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2287585-E536-41DF-B4A7-3343A64A876B}"/>
                  </a:ext>
                </a:extLst>
              </p:cNvPr>
              <p:cNvSpPr txBox="1"/>
              <p:nvPr/>
            </p:nvSpPr>
            <p:spPr>
              <a:xfrm>
                <a:off x="671691" y="4998873"/>
                <a:ext cx="2222429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2287585-E536-41DF-B4A7-3343A64A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1" y="4998873"/>
                <a:ext cx="2222429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556A53D8-AB98-8DD2-5041-7471CA2244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59" y="1819037"/>
            <a:ext cx="2776917" cy="160996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1997CA1-3FDD-64C6-F269-F2E9E0AAA5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9767" y="4674620"/>
            <a:ext cx="2779509" cy="16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9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11CA4F48-A030-9E89-6C94-A6A1709E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185" y="1824304"/>
            <a:ext cx="3421878" cy="168857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2C70A243-88CF-50C9-FA51-580043CC6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782" y="3772404"/>
            <a:ext cx="3987218" cy="3058043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FF36A29A-EECA-EF06-FAE1-7A435816A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7" y="3772404"/>
            <a:ext cx="4013651" cy="3052047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1B6C7F9-0D22-57D6-975C-75ABAFD01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2" y="3772405"/>
            <a:ext cx="3947672" cy="30139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FBAF8E-FABE-E74D-91AC-CE33D0491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28" y="1793122"/>
            <a:ext cx="3126586" cy="1688574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-77018" y="9323"/>
            <a:ext cx="12346035" cy="421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3)  Determinante  de A muito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AB1A20-C3D0-4998-8C01-1C3212407C8B}"/>
                  </a:ext>
                </a:extLst>
              </p:cNvPr>
              <p:cNvSpPr txBox="1"/>
              <p:nvPr/>
            </p:nvSpPr>
            <p:spPr>
              <a:xfrm>
                <a:off x="259526" y="1173216"/>
                <a:ext cx="2330818" cy="450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e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FAB1A20-C3D0-4998-8C01-1C3212407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26" y="1173216"/>
                <a:ext cx="2330818" cy="450957"/>
              </a:xfrm>
              <a:prstGeom prst="rect">
                <a:avLst/>
              </a:prstGeom>
              <a:blipFill>
                <a:blip r:embed="rId7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B9A9EEF-41AC-480B-8D99-19166C4DFB24}"/>
                  </a:ext>
                </a:extLst>
              </p:cNvPr>
              <p:cNvSpPr txBox="1"/>
              <p:nvPr/>
            </p:nvSpPr>
            <p:spPr>
              <a:xfrm>
                <a:off x="1900007" y="1151840"/>
                <a:ext cx="1887941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B9A9EEF-41AC-480B-8D99-19166C4DF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07" y="1151840"/>
                <a:ext cx="1887941" cy="454548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83540-8291-4CCB-BD5E-38984770BAC2}"/>
              </a:ext>
            </a:extLst>
          </p:cNvPr>
          <p:cNvSpPr txBox="1">
            <a:spLocks/>
          </p:cNvSpPr>
          <p:nvPr/>
        </p:nvSpPr>
        <p:spPr>
          <a:xfrm>
            <a:off x="288548" y="318803"/>
            <a:ext cx="11847747" cy="916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Equações com inclinações muito próximas, causando erros de arredondamento. </a:t>
            </a:r>
          </a:p>
          <a:p>
            <a:r>
              <a:rPr lang="pt-BR" dirty="0"/>
              <a:t>Solução única mal definida</a:t>
            </a:r>
          </a:p>
          <a:p>
            <a:r>
              <a:rPr lang="pt-BR" dirty="0"/>
              <a:t> Notar que pequenas mudanças nos coeficientes de [A] ou [b] alteram significativamente o resultado final 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763AB12-7933-4759-AD78-0BCC5CDEFEAF}"/>
                  </a:ext>
                </a:extLst>
              </p:cNvPr>
              <p:cNvSpPr txBox="1"/>
              <p:nvPr/>
            </p:nvSpPr>
            <p:spPr>
              <a:xfrm>
                <a:off x="3977044" y="1164564"/>
                <a:ext cx="2330818" cy="450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e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763AB12-7933-4759-AD78-0BCC5CDEF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44" y="1164564"/>
                <a:ext cx="2330818" cy="450957"/>
              </a:xfrm>
              <a:prstGeom prst="rect">
                <a:avLst/>
              </a:prstGeom>
              <a:blipFill>
                <a:blip r:embed="rId9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429B54F-FA0C-48FD-A016-62289FB98179}"/>
                  </a:ext>
                </a:extLst>
              </p:cNvPr>
              <p:cNvSpPr txBox="1"/>
              <p:nvPr/>
            </p:nvSpPr>
            <p:spPr>
              <a:xfrm>
                <a:off x="5700072" y="1199779"/>
                <a:ext cx="1887941" cy="455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−1.01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429B54F-FA0C-48FD-A016-62289FB9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72" y="1199779"/>
                <a:ext cx="1887941" cy="455959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BAF1C2F-DD5A-4282-BBBE-F5D7EA46D5B1}"/>
              </a:ext>
            </a:extLst>
          </p:cNvPr>
          <p:cNvCxnSpPr>
            <a:cxnSpLocks/>
          </p:cNvCxnSpPr>
          <p:nvPr/>
        </p:nvCxnSpPr>
        <p:spPr>
          <a:xfrm flipH="1">
            <a:off x="5924837" y="5627383"/>
            <a:ext cx="18763" cy="9195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08A769D-ADB7-45AE-8EE3-A8826422F204}"/>
              </a:ext>
            </a:extLst>
          </p:cNvPr>
          <p:cNvCxnSpPr>
            <a:cxnSpLocks/>
          </p:cNvCxnSpPr>
          <p:nvPr/>
        </p:nvCxnSpPr>
        <p:spPr>
          <a:xfrm flipH="1">
            <a:off x="4344223" y="5597774"/>
            <a:ext cx="1524937" cy="296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E4CDB993-CCED-4D3F-9B1F-ACC2689B633F}"/>
              </a:ext>
            </a:extLst>
          </p:cNvPr>
          <p:cNvCxnSpPr>
            <a:cxnSpLocks/>
          </p:cNvCxnSpPr>
          <p:nvPr/>
        </p:nvCxnSpPr>
        <p:spPr>
          <a:xfrm>
            <a:off x="2281356" y="5264331"/>
            <a:ext cx="0" cy="131976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C7D8077A-5926-47AB-A6E6-AF877B829A2C}"/>
              </a:ext>
            </a:extLst>
          </p:cNvPr>
          <p:cNvCxnSpPr>
            <a:cxnSpLocks/>
          </p:cNvCxnSpPr>
          <p:nvPr/>
        </p:nvCxnSpPr>
        <p:spPr>
          <a:xfrm flipH="1">
            <a:off x="259526" y="5210534"/>
            <a:ext cx="1841864" cy="399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F9B5AB36-9EAD-4F4A-92DA-FC928A7B7EB7}"/>
              </a:ext>
            </a:extLst>
          </p:cNvPr>
          <p:cNvSpPr/>
          <p:nvPr/>
        </p:nvSpPr>
        <p:spPr>
          <a:xfrm>
            <a:off x="6496958" y="1431017"/>
            <a:ext cx="696921" cy="20620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D12BD88C-0FBA-4D31-B259-835924145E76}"/>
                  </a:ext>
                </a:extLst>
              </p:cNvPr>
              <p:cNvSpPr txBox="1"/>
              <p:nvPr/>
            </p:nvSpPr>
            <p:spPr>
              <a:xfrm>
                <a:off x="8160178" y="1164563"/>
                <a:ext cx="2330818" cy="450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e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1 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1.01</m:t>
                                    </m:r>
                                  </m:e>
                                </m:mr>
                              </m:m>
                              <m: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D12BD88C-0FBA-4D31-B259-835924145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178" y="1164563"/>
                <a:ext cx="2330818" cy="450957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936F36C-6E56-4292-87B8-8C54FACE069E}"/>
                  </a:ext>
                </a:extLst>
              </p:cNvPr>
              <p:cNvSpPr txBox="1"/>
              <p:nvPr/>
            </p:nvSpPr>
            <p:spPr>
              <a:xfrm>
                <a:off x="9934336" y="1151840"/>
                <a:ext cx="1887941" cy="454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936F36C-6E56-4292-87B8-8C54FACE0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336" y="1151840"/>
                <a:ext cx="1887941" cy="454548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Elipse 45">
            <a:extLst>
              <a:ext uri="{FF2B5EF4-FFF2-40B4-BE49-F238E27FC236}">
                <a16:creationId xmlns:a16="http://schemas.microsoft.com/office/drawing/2014/main" id="{9F5666E6-EB45-4590-942F-40160A9F26CA}"/>
              </a:ext>
            </a:extLst>
          </p:cNvPr>
          <p:cNvSpPr/>
          <p:nvPr/>
        </p:nvSpPr>
        <p:spPr>
          <a:xfrm>
            <a:off x="9403968" y="1417972"/>
            <a:ext cx="696921" cy="20620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EBD66B2-A931-4C63-86E7-9CC523990C8C}"/>
              </a:ext>
            </a:extLst>
          </p:cNvPr>
          <p:cNvCxnSpPr>
            <a:cxnSpLocks/>
          </p:cNvCxnSpPr>
          <p:nvPr/>
        </p:nvCxnSpPr>
        <p:spPr>
          <a:xfrm flipH="1">
            <a:off x="8462565" y="5924213"/>
            <a:ext cx="118046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498DB5-15AD-4FE3-A64A-6B4723261365}"/>
              </a:ext>
            </a:extLst>
          </p:cNvPr>
          <p:cNvCxnSpPr>
            <a:cxnSpLocks/>
          </p:cNvCxnSpPr>
          <p:nvPr/>
        </p:nvCxnSpPr>
        <p:spPr>
          <a:xfrm>
            <a:off x="9653649" y="5987151"/>
            <a:ext cx="0" cy="55434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>
            <a:extLst>
              <a:ext uri="{FF2B5EF4-FFF2-40B4-BE49-F238E27FC236}">
                <a16:creationId xmlns:a16="http://schemas.microsoft.com/office/drawing/2014/main" id="{836DC32A-646E-7965-BCDE-7E23759CD0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2796" y="1793122"/>
            <a:ext cx="3296189" cy="16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1AA22E2-50FE-4589-ADFE-D54B3183386E}"/>
                  </a:ext>
                </a:extLst>
              </p:cNvPr>
              <p:cNvSpPr txBox="1"/>
              <p:nvPr/>
            </p:nvSpPr>
            <p:spPr>
              <a:xfrm>
                <a:off x="0" y="0"/>
                <a:ext cx="8560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4) </a:t>
                </a:r>
                <a:r>
                  <a:rPr lang="pt-BR" dirty="0" err="1"/>
                  <a:t>Det</a:t>
                </a:r>
                <a:r>
                  <a:rPr lang="pt-BR" dirty="0"/>
                  <a:t>(A) muito grande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>  muito diferente da Matriz identidade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1AA22E2-50FE-4589-ADFE-D54B31833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560340" cy="369332"/>
              </a:xfrm>
              <a:prstGeom prst="rect">
                <a:avLst/>
              </a:prstGeom>
              <a:blipFill>
                <a:blip r:embed="rId2"/>
                <a:stretch>
                  <a:fillRect l="-57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3AE0E87-0F14-44D0-BDB1-C9F7D26536E0}"/>
                  </a:ext>
                </a:extLst>
              </p:cNvPr>
              <p:cNvSpPr txBox="1"/>
              <p:nvPr/>
            </p:nvSpPr>
            <p:spPr>
              <a:xfrm>
                <a:off x="203291" y="2245185"/>
                <a:ext cx="4091709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1600" dirty="0"/>
                  <a:t>Detectamos que a Matriz Característica A está mal condicionada, por o seu determinante ser muito grande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2.068 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e por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BR" sz="1600" b="0" dirty="0">
                    <a:ea typeface="Cambria Math" panose="02040503050406030204" pitchFamily="18" charset="0"/>
                  </a:rPr>
                  <a:t> (quadro acima)</a:t>
                </a:r>
              </a:p>
              <a:p>
                <a:pPr algn="just"/>
                <a:endParaRPr lang="pt-BR" sz="1600" dirty="0"/>
              </a:p>
              <a:p>
                <a:pPr algn="just"/>
                <a:r>
                  <a:rPr lang="pt-BR" sz="1600" dirty="0"/>
                  <a:t> No quadro da direita, vemos que na resolução do sistema, a mudança de um único elemento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pt-BR" sz="1600" dirty="0"/>
                  <a:t> de 49 para 50, alterou de maneira significativa a solução.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3AE0E87-0F14-44D0-BDB1-C9F7D265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91" y="2245185"/>
                <a:ext cx="4091709" cy="2800767"/>
              </a:xfrm>
              <a:prstGeom prst="rect">
                <a:avLst/>
              </a:prstGeom>
              <a:blipFill>
                <a:blip r:embed="rId3"/>
                <a:stretch>
                  <a:fillRect l="-744" t="-652" r="-744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059DCE9F-AE37-C9E4-A747-10C24B4BC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93" y="369332"/>
            <a:ext cx="7579913" cy="31589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BA633D-EF0F-B144-87F4-7337901C6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292" y="3686685"/>
            <a:ext cx="7579914" cy="27185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BAF9A5-1BCC-1A39-6A2A-316A6CEBF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4" y="369332"/>
            <a:ext cx="4365465" cy="10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433073" y="4260028"/>
            <a:ext cx="4163209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603484" y="0"/>
            <a:ext cx="6548508" cy="7121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Métodos Iterativos</a:t>
            </a:r>
          </a:p>
          <a:p>
            <a:endParaRPr lang="pt-BR" sz="3200" dirty="0"/>
          </a:p>
          <a:p>
            <a:pPr marL="514350" indent="-514350">
              <a:buAutoNum type="arabicParenR"/>
            </a:pPr>
            <a:r>
              <a:rPr lang="pt-BR" sz="3200" dirty="0"/>
              <a:t>Gauss Jacobi</a:t>
            </a:r>
          </a:p>
          <a:p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601085" y="1606344"/>
                <a:ext cx="11329146" cy="2036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Neste método, consideramos que cada uma das linhas do nosso sistema de equações </a:t>
                </a:r>
                <a:r>
                  <a:rPr lang="pt-BR" dirty="0" err="1"/>
                  <a:t>Ax</a:t>
                </a:r>
                <a:r>
                  <a:rPr lang="pt-BR" dirty="0"/>
                  <a:t>=b é, na verdade, uma equação para a qual queremos encontrar a raiz. </a:t>
                </a:r>
              </a:p>
              <a:p>
                <a:r>
                  <a:rPr lang="pt-BR" dirty="0"/>
                  <a:t>Para o cálculo das raízes usamos exatamente o método do Ponto Fixo, aplicado a cada uma das linhas. </a:t>
                </a:r>
              </a:p>
              <a:p>
                <a:r>
                  <a:rPr lang="pt-BR" dirty="0"/>
                  <a:t>Como o método é iterativo, começamos com uma vetor solução inicial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dirty="0"/>
                  <a:t> qualquer e calculamos a solução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com a solução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dirty="0"/>
                  <a:t> calculamos a solução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e assim iterativamente, parando quando o erro relativo entre soluções subsequentes for menor que uma certa tolerância. 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5" y="1606344"/>
                <a:ext cx="11329146" cy="2036263"/>
              </a:xfrm>
              <a:prstGeom prst="rect">
                <a:avLst/>
              </a:prstGeom>
              <a:blipFill rotWithShape="0">
                <a:blip r:embed="rId2"/>
                <a:stretch>
                  <a:fillRect l="-484" t="-1796" r="-807"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75904" y="3981494"/>
                <a:ext cx="300313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04" y="3981494"/>
                <a:ext cx="3003130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475904" y="5200750"/>
                <a:ext cx="3521092" cy="899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3 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3 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eqAr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04" y="5200750"/>
                <a:ext cx="3521092" cy="8997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6549564" y="4374644"/>
                <a:ext cx="3709669" cy="1869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64" y="4374644"/>
                <a:ext cx="3709669" cy="1869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 para a direita 7"/>
          <p:cNvSpPr/>
          <p:nvPr/>
        </p:nvSpPr>
        <p:spPr>
          <a:xfrm>
            <a:off x="5212149" y="5535136"/>
            <a:ext cx="1005771" cy="23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294065" y="3833388"/>
            <a:ext cx="450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Isolando uma variável por linha temos:</a:t>
            </a:r>
          </a:p>
        </p:txBody>
      </p:sp>
    </p:spTree>
    <p:extLst>
      <p:ext uri="{BB962C8B-B14F-4D97-AF65-F5344CB8AC3E}">
        <p14:creationId xmlns:p14="http://schemas.microsoft.com/office/powerpoint/2010/main" val="101465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11C67D2-6417-4867-8887-26A7D2CB9307}"/>
              </a:ext>
            </a:extLst>
          </p:cNvPr>
          <p:cNvSpPr txBox="1"/>
          <p:nvPr/>
        </p:nvSpPr>
        <p:spPr>
          <a:xfrm>
            <a:off x="576282" y="-23476"/>
            <a:ext cx="8230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Algoritmo para o Método Iterativo de Gauss Jacobi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70F9F6-6A3B-408E-8A27-E9FFE1855B10}"/>
              </a:ext>
            </a:extLst>
          </p:cNvPr>
          <p:cNvSpPr txBox="1"/>
          <p:nvPr/>
        </p:nvSpPr>
        <p:spPr>
          <a:xfrm>
            <a:off x="4106144" y="4350420"/>
            <a:ext cx="24715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O log decimal do erro diminui linearmente a cada iteração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90" y="546271"/>
            <a:ext cx="3957268" cy="625526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91" y="546271"/>
            <a:ext cx="6053023" cy="33788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6" y="4112900"/>
            <a:ext cx="3392700" cy="260157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244" y="5312188"/>
            <a:ext cx="3225385" cy="7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433073" y="4260028"/>
            <a:ext cx="4163209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 txBox="1">
            <a:spLocks/>
          </p:cNvSpPr>
          <p:nvPr/>
        </p:nvSpPr>
        <p:spPr>
          <a:xfrm>
            <a:off x="603484" y="0"/>
            <a:ext cx="6548508" cy="7121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Métodos Iterativos</a:t>
            </a:r>
          </a:p>
          <a:p>
            <a:r>
              <a:rPr lang="pt-BR" sz="3200" dirty="0"/>
              <a:t>2) Gauss </a:t>
            </a:r>
            <a:r>
              <a:rPr lang="pt-BR" sz="3200" dirty="0" err="1"/>
              <a:t>Seidel</a:t>
            </a:r>
            <a:endParaRPr lang="pt-BR" sz="3200" dirty="0"/>
          </a:p>
          <a:p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553347" y="1051082"/>
                <a:ext cx="11329146" cy="2878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Neste método, também consideramos que cada uma das linhas do nosso sistema de equações </a:t>
                </a:r>
                <a:r>
                  <a:rPr lang="pt-BR" dirty="0" err="1"/>
                  <a:t>Ax</a:t>
                </a:r>
                <a:r>
                  <a:rPr lang="pt-BR" dirty="0"/>
                  <a:t>=b é, na verdade, uma equação para a qual queremos encontrar a raiz. </a:t>
                </a:r>
              </a:p>
              <a:p>
                <a:r>
                  <a:rPr lang="pt-BR" dirty="0"/>
                  <a:t>Para o cálculo das raízes usamos exatamente o método do Ponto Fixo, aplicado a cada uma das linhas. </a:t>
                </a:r>
              </a:p>
              <a:p>
                <a:r>
                  <a:rPr lang="pt-BR" dirty="0"/>
                  <a:t>Como o método é iterativo, começamos com uma vetor solução inicial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dirty="0"/>
                  <a:t> qualquer e calculamos a solução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com a solução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dirty="0"/>
                  <a:t> calculamos a solução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e assim iterativamente, parando quando o erro relativo entre soluções subsequentes for menor que uma certa tolerância. </a:t>
                </a:r>
              </a:p>
              <a:p>
                <a:r>
                  <a:rPr lang="pt-BR" dirty="0"/>
                  <a:t>Como no método de Gauss Jacobi, na iteração k+1, usamos todos os elemento da iteração k para calcular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pt-BR" dirty="0"/>
                  <a:t>.  No entanto, para calcular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pt-BR" dirty="0"/>
                  <a:t>, usamos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pt-BR" dirty="0"/>
                  <a:t> (que já foi calculado), e assim sucessivamente.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7" y="1051082"/>
                <a:ext cx="11329146" cy="2878224"/>
              </a:xfrm>
              <a:prstGeom prst="rect">
                <a:avLst/>
              </a:prstGeom>
              <a:blipFill rotWithShape="0">
                <a:blip r:embed="rId2"/>
                <a:stretch>
                  <a:fillRect l="-484" t="-1057" r="-807" b="-2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75904" y="3981494"/>
                <a:ext cx="300313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04" y="3981494"/>
                <a:ext cx="3003130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475904" y="5200750"/>
                <a:ext cx="3521092" cy="899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3 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3 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eqAr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04" y="5200750"/>
                <a:ext cx="3521092" cy="8997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 para a direita 7"/>
          <p:cNvSpPr/>
          <p:nvPr/>
        </p:nvSpPr>
        <p:spPr>
          <a:xfrm>
            <a:off x="5212149" y="5535136"/>
            <a:ext cx="1005771" cy="230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294065" y="3833388"/>
            <a:ext cx="450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Isolando uma variável por linha temos: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6549564" y="4374644"/>
                <a:ext cx="4124398" cy="1869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Sup>
                            <m:sSubSupPr>
                              <m:ctrlP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BR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64" y="4374644"/>
                <a:ext cx="4124398" cy="1869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45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" y="3608592"/>
            <a:ext cx="5476789" cy="3057192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1" y="461665"/>
            <a:ext cx="5476789" cy="30522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EC52789-6BB8-4180-ADDA-4C8160396961}"/>
              </a:ext>
            </a:extLst>
          </p:cNvPr>
          <p:cNvSpPr txBox="1"/>
          <p:nvPr/>
        </p:nvSpPr>
        <p:spPr>
          <a:xfrm>
            <a:off x="793403" y="0"/>
            <a:ext cx="8796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Algoritmo para o Método Iterativo de Gauss </a:t>
            </a:r>
            <a:r>
              <a:rPr lang="pt-BR" sz="2400" dirty="0" err="1"/>
              <a:t>Seidel</a:t>
            </a:r>
            <a:endParaRPr lang="pt-BR" sz="24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0F07A8F-24B0-4C74-9960-67F2AC13A289}"/>
              </a:ext>
            </a:extLst>
          </p:cNvPr>
          <p:cNvSpPr/>
          <p:nvPr/>
        </p:nvSpPr>
        <p:spPr>
          <a:xfrm>
            <a:off x="627273" y="5137187"/>
            <a:ext cx="2564961" cy="275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FE7BC8-6F52-FA4D-5EC3-DE55592AB696}"/>
              </a:ext>
            </a:extLst>
          </p:cNvPr>
          <p:cNvSpPr/>
          <p:nvPr/>
        </p:nvSpPr>
        <p:spPr>
          <a:xfrm>
            <a:off x="627274" y="1987805"/>
            <a:ext cx="2564961" cy="257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416745" y="1010642"/>
            <a:ext cx="4163209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6533236" y="1125258"/>
                <a:ext cx="4124398" cy="1869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Sup>
                            <m:sSubSupPr>
                              <m:ctrlP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pt-BR" b="1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pt-BR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36" y="1125258"/>
                <a:ext cx="4124398" cy="18691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/>
          <p:cNvSpPr/>
          <p:nvPr/>
        </p:nvSpPr>
        <p:spPr>
          <a:xfrm>
            <a:off x="6416745" y="4087988"/>
            <a:ext cx="4163209" cy="2205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6533236" y="4202604"/>
                <a:ext cx="3709669" cy="1869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36" y="4202604"/>
                <a:ext cx="3709669" cy="18691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788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7374</TotalTime>
  <Words>872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Gothic</vt:lpstr>
      <vt:lpstr>Wingdings 3</vt:lpstr>
      <vt:lpstr>Íon</vt:lpstr>
      <vt:lpstr>Métodos Numéricos para Engenharia </vt:lpstr>
      <vt:lpstr>Problema  Ax=b   Bem-Condicionado</vt:lpstr>
      <vt:lpstr>Um problema Ax=b  é considerado Mal-Condicionado quando apresenta  infinitas soluções ou quando não apresenta soluções.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Comparação Métodos Diretos e Métodos Iterativos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97</cp:revision>
  <dcterms:created xsi:type="dcterms:W3CDTF">2020-03-19T11:46:04Z</dcterms:created>
  <dcterms:modified xsi:type="dcterms:W3CDTF">2023-03-31T21:28:39Z</dcterms:modified>
</cp:coreProperties>
</file>