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2" r:id="rId13"/>
    <p:sldId id="268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C2D1CBD8-8E70-494F-BCB1-1117F625A945}"/>
    <pc:docChg chg="custSel modSld">
      <pc:chgData name="Luciano Neves Fonseca" userId="fab3e4a40666dedf" providerId="LiveId" clId="{C2D1CBD8-8E70-494F-BCB1-1117F625A945}" dt="2023-03-31T21:29:20.830" v="17" actId="27636"/>
      <pc:docMkLst>
        <pc:docMk/>
      </pc:docMkLst>
      <pc:sldChg chg="modSp mod">
        <pc:chgData name="Luciano Neves Fonseca" userId="fab3e4a40666dedf" providerId="LiveId" clId="{C2D1CBD8-8E70-494F-BCB1-1117F625A945}" dt="2023-03-31T21:29:20.830" v="17" actId="27636"/>
        <pc:sldMkLst>
          <pc:docMk/>
          <pc:sldMk cId="431422098" sldId="256"/>
        </pc:sldMkLst>
        <pc:spChg chg="mod">
          <ac:chgData name="Luciano Neves Fonseca" userId="fab3e4a40666dedf" providerId="LiveId" clId="{C2D1CBD8-8E70-494F-BCB1-1117F625A945}" dt="2023-03-31T21:29:20.830" v="17" actId="27636"/>
          <ac:spMkLst>
            <pc:docMk/>
            <pc:sldMk cId="43142209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1.png"/><Relationship Id="rId3" Type="http://schemas.openxmlformats.org/officeDocument/2006/relationships/image" Target="../media/image73.png"/><Relationship Id="rId7" Type="http://schemas.openxmlformats.org/officeDocument/2006/relationships/image" Target="../media/image640.png"/><Relationship Id="rId12" Type="http://schemas.openxmlformats.org/officeDocument/2006/relationships/image" Target="../media/image72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0.png"/><Relationship Id="rId11" Type="http://schemas.openxmlformats.org/officeDocument/2006/relationships/image" Target="../media/image710.png"/><Relationship Id="rId5" Type="http://schemas.openxmlformats.org/officeDocument/2006/relationships/image" Target="../media/image620.png"/><Relationship Id="rId15" Type="http://schemas.openxmlformats.org/officeDocument/2006/relationships/image" Target="../media/image730.png"/><Relationship Id="rId10" Type="http://schemas.openxmlformats.org/officeDocument/2006/relationships/image" Target="../media/image74.png"/><Relationship Id="rId4" Type="http://schemas.openxmlformats.org/officeDocument/2006/relationships/image" Target="../media/image610.png"/><Relationship Id="rId9" Type="http://schemas.openxmlformats.org/officeDocument/2006/relationships/image" Target="../media/image690.png"/><Relationship Id="rId14" Type="http://schemas.openxmlformats.org/officeDocument/2006/relationships/image" Target="../media/image72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3" Type="http://schemas.openxmlformats.org/officeDocument/2006/relationships/image" Target="../media/image76.png"/><Relationship Id="rId7" Type="http://schemas.openxmlformats.org/officeDocument/2006/relationships/image" Target="../media/image780.png"/><Relationship Id="rId12" Type="http://schemas.openxmlformats.org/officeDocument/2006/relationships/image" Target="../media/image8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0.png"/><Relationship Id="rId11" Type="http://schemas.openxmlformats.org/officeDocument/2006/relationships/image" Target="../media/image82.png"/><Relationship Id="rId5" Type="http://schemas.openxmlformats.org/officeDocument/2006/relationships/image" Target="../media/image80.png"/><Relationship Id="rId15" Type="http://schemas.openxmlformats.org/officeDocument/2006/relationships/image" Target="../media/image78.png"/><Relationship Id="rId10" Type="http://schemas.openxmlformats.org/officeDocument/2006/relationships/image" Target="../media/image81.png"/><Relationship Id="rId4" Type="http://schemas.openxmlformats.org/officeDocument/2006/relationships/image" Target="../media/image760.png"/><Relationship Id="rId9" Type="http://schemas.openxmlformats.org/officeDocument/2006/relationships/image" Target="../media/image800.png"/><Relationship Id="rId1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7" Type="http://schemas.openxmlformats.org/officeDocument/2006/relationships/image" Target="../media/image9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1.png"/><Relationship Id="rId3" Type="http://schemas.openxmlformats.org/officeDocument/2006/relationships/image" Target="../media/image85.png"/><Relationship Id="rId7" Type="http://schemas.openxmlformats.org/officeDocument/2006/relationships/image" Target="../media/image10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1.png"/><Relationship Id="rId5" Type="http://schemas.openxmlformats.org/officeDocument/2006/relationships/image" Target="../media/image99.png"/><Relationship Id="rId10" Type="http://schemas.openxmlformats.org/officeDocument/2006/relationships/image" Target="../media/image105.png"/><Relationship Id="rId4" Type="http://schemas.openxmlformats.org/officeDocument/2006/relationships/image" Target="../media/image86.png"/><Relationship Id="rId9" Type="http://schemas.openxmlformats.org/officeDocument/2006/relationships/image" Target="../media/image10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09.png"/><Relationship Id="rId5" Type="http://schemas.openxmlformats.org/officeDocument/2006/relationships/image" Target="../media/image107.png"/><Relationship Id="rId10" Type="http://schemas.openxmlformats.org/officeDocument/2006/relationships/image" Target="../media/image1140.png"/><Relationship Id="rId4" Type="http://schemas.openxmlformats.org/officeDocument/2006/relationships/image" Target="../media/image106.png"/><Relationship Id="rId9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0.png"/><Relationship Id="rId11" Type="http://schemas.openxmlformats.org/officeDocument/2006/relationships/image" Target="../media/image43.png"/><Relationship Id="rId5" Type="http://schemas.openxmlformats.org/officeDocument/2006/relationships/image" Target="../media/image420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7" Type="http://schemas.openxmlformats.org/officeDocument/2006/relationships/image" Target="../media/image46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Módulo 11- Mínimos quadrados</a:t>
            </a:r>
          </a:p>
          <a:p>
            <a:r>
              <a:rPr lang="pt-BR" dirty="0"/>
              <a:t>Versão </a:t>
            </a:r>
            <a:r>
              <a:rPr lang="pt-BR" dirty="0" err="1"/>
              <a:t>python</a:t>
            </a:r>
            <a:endParaRPr lang="pt-BR"/>
          </a:p>
          <a:p>
            <a:r>
              <a:rPr lang="pt-BR"/>
              <a:t>Professor </a:t>
            </a:r>
            <a:r>
              <a:rPr lang="pt-BR" dirty="0"/>
              <a:t>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6112" y="1196502"/>
            <a:ext cx="9925636" cy="505189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Há um único polinômio de ordem n que pode ser ajustado a um conjunto de n+1 pontos</a:t>
            </a:r>
          </a:p>
          <a:p>
            <a:r>
              <a:rPr lang="pt-BR" dirty="0"/>
              <a:t>O polinômio interpolador poder ser expresso em diferentes formas, segundo o método de </a:t>
            </a:r>
            <a:r>
              <a:rPr lang="pt-BR" dirty="0" err="1"/>
              <a:t>Vandermonde</a:t>
            </a:r>
            <a:r>
              <a:rPr lang="pt-BR" dirty="0"/>
              <a:t>, Newton ou </a:t>
            </a:r>
            <a:r>
              <a:rPr lang="pt-BR" dirty="0" err="1"/>
              <a:t>Lagrange</a:t>
            </a:r>
            <a:r>
              <a:rPr lang="pt-BR" dirty="0"/>
              <a:t>. Todos são matematicamente equivalentes, embora apresentem diferentes erros de arredondamento.</a:t>
            </a:r>
          </a:p>
          <a:p>
            <a:r>
              <a:rPr lang="pt-BR" dirty="0"/>
              <a:t>Quando a função é aproximada por um polinômio de ordem n, os erros de arredondamento serão muito altos quando o número n+1 de pontos controle for muito grande.</a:t>
            </a:r>
          </a:p>
          <a:p>
            <a:r>
              <a:rPr lang="pt-BR" dirty="0"/>
              <a:t>De uma maneira geral, a interpolação com polinômios de ordem muito alta deve ser evitada</a:t>
            </a:r>
          </a:p>
          <a:p>
            <a:r>
              <a:rPr lang="pt-BR" dirty="0"/>
              <a:t>O método dos mínimos quadrados permite se ajustar um polinômio de ordem menor m&lt;n, onde n+1 é o número de pontos de controle.</a:t>
            </a:r>
          </a:p>
          <a:p>
            <a:r>
              <a:rPr lang="pt-BR" dirty="0"/>
              <a:t>No método dos mínimos quadrados, o polinômio não passará pelos pontos de controle, mas passará entre os pontos de controle, o mais próximo possível, minimizando-se com isso o erro quadrático médio.</a:t>
            </a:r>
          </a:p>
        </p:txBody>
      </p:sp>
    </p:spTree>
    <p:extLst>
      <p:ext uri="{BB962C8B-B14F-4D97-AF65-F5344CB8AC3E}">
        <p14:creationId xmlns:p14="http://schemas.microsoft.com/office/powerpoint/2010/main" val="52034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5A4BB9AB-0AD5-EA96-2D7E-4EA1175C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602" y="965160"/>
            <a:ext cx="4057324" cy="177150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11839A6-816E-197E-922C-9DE3F7E4C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550" y="3329095"/>
            <a:ext cx="3568176" cy="28629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76057" y="85975"/>
            <a:ext cx="45628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Caso Especial Simplificado</a:t>
            </a:r>
          </a:p>
          <a:p>
            <a:r>
              <a:rPr lang="pt-BR" sz="2400" dirty="0"/>
              <a:t> Mínimos Quadrados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05325" y="1283782"/>
                <a:ext cx="1787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25" y="1283782"/>
                <a:ext cx="1787732" cy="276999"/>
              </a:xfrm>
              <a:prstGeom prst="rect">
                <a:avLst/>
              </a:prstGeom>
              <a:blipFill>
                <a:blip r:embed="rId4"/>
                <a:stretch>
                  <a:fillRect l="-2381" r="-680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204564" y="1808723"/>
                <a:ext cx="3688767" cy="784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4" y="1808723"/>
                <a:ext cx="3688767" cy="7848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04564" y="4249463"/>
                <a:ext cx="3294620" cy="1278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4" y="4249463"/>
                <a:ext cx="3294620" cy="1278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04564" y="2602155"/>
                <a:ext cx="3780650" cy="1471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=0=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  <m:e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=0=</m:t>
                              </m:r>
                              <m:nary>
                                <m:naryPr>
                                  <m:chr m:val="∑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4" y="2602155"/>
                <a:ext cx="3780650" cy="14715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4222841" y="3072552"/>
                <a:ext cx="3213059" cy="1276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sSup>
                                  <m:sSup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41" y="3072552"/>
                <a:ext cx="3213059" cy="12765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222841" y="4550628"/>
                <a:ext cx="2620397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6.4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56.4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308.0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99.0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604.5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41" y="4550628"/>
                <a:ext cx="2620397" cy="6512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0342" y="170764"/>
            <a:ext cx="3091299" cy="2430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222841" y="5386102"/>
                <a:ext cx="2074350" cy="75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pt-B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pt-B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pt-B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pt-B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pt-BR" sz="1600" dirty="0">
                                  <a:solidFill>
                                    <a:schemeClr val="tx1"/>
                                  </a:solidFill>
                                </a:rPr>
                                <m:t>−17.340659</m:t>
                              </m:r>
                            </m:e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600" dirty="0">
                                  <a:solidFill>
                                    <a:schemeClr val="tx1"/>
                                  </a:solidFill>
                                </a:rPr>
                                <m:t>5.1373626 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41" y="5386102"/>
                <a:ext cx="2074350" cy="7583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0355464" y="5187575"/>
                <a:ext cx="6098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464" y="5187575"/>
                <a:ext cx="609847" cy="276999"/>
              </a:xfrm>
              <a:prstGeom prst="rect">
                <a:avLst/>
              </a:prstGeom>
              <a:blipFill>
                <a:blip r:embed="rId12"/>
                <a:stretch>
                  <a:fillRect l="-8000" r="-13000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ângulo 18"/>
          <p:cNvSpPr/>
          <p:nvPr/>
        </p:nvSpPr>
        <p:spPr>
          <a:xfrm>
            <a:off x="8943449" y="3600271"/>
            <a:ext cx="1018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  -17.340659</a:t>
            </a:r>
          </a:p>
          <a:p>
            <a:r>
              <a:rPr lang="pt-BR" sz="1000" dirty="0">
                <a:solidFill>
                  <a:schemeClr val="bg1"/>
                </a:solidFill>
              </a:rPr>
              <a:t>   5.1373626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8495717" y="6272329"/>
                <a:ext cx="321447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 sz="1600" dirty="0">
                          <a:solidFill>
                            <a:schemeClr val="tx1"/>
                          </a:solidFill>
                        </a:rPr>
                        <m:t>−17.340659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pt-BR" sz="1600" dirty="0">
                          <a:solidFill>
                            <a:schemeClr val="tx1"/>
                          </a:solidFill>
                        </a:rPr>
                        <m:t>5.1373626</m:t>
                      </m:r>
                      <m:r>
                        <a:rPr lang="pt-BR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717" y="6272329"/>
                <a:ext cx="3214470" cy="246221"/>
              </a:xfrm>
              <a:prstGeom prst="rect">
                <a:avLst/>
              </a:prstGeom>
              <a:blipFill>
                <a:blip r:embed="rId13"/>
                <a:stretch>
                  <a:fillRect l="-1898" r="-949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25EAFF0-CEA7-4641-935D-A725488D0DCE}"/>
                  </a:ext>
                </a:extLst>
              </p:cNvPr>
              <p:cNvSpPr txBox="1"/>
              <p:nvPr/>
            </p:nvSpPr>
            <p:spPr>
              <a:xfrm>
                <a:off x="2657500" y="1092723"/>
                <a:ext cx="21551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dirty="0"/>
                  <a:t>=intercepção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=inclinação</a:t>
                </a: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25EAFF0-CEA7-4641-935D-A725488D0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00" y="1092723"/>
                <a:ext cx="2155132" cy="646331"/>
              </a:xfrm>
              <a:prstGeom prst="rect">
                <a:avLst/>
              </a:prstGeom>
              <a:blipFill>
                <a:blip r:embed="rId1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0697FDE-04A9-45D7-B46A-EB7F47D399CB}"/>
                  </a:ext>
                </a:extLst>
              </p:cNvPr>
              <p:cNvSpPr txBox="1"/>
              <p:nvPr/>
            </p:nvSpPr>
            <p:spPr>
              <a:xfrm>
                <a:off x="196323" y="5542451"/>
                <a:ext cx="3138551" cy="1278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0697FDE-04A9-45D7-B46A-EB7F47D39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23" y="5542451"/>
                <a:ext cx="3138551" cy="12789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027E9B85-0B6E-4445-A410-1882108AEF40}"/>
              </a:ext>
            </a:extLst>
          </p:cNvPr>
          <p:cNvSpPr txBox="1"/>
          <p:nvPr/>
        </p:nvSpPr>
        <p:spPr>
          <a:xfrm>
            <a:off x="8614264" y="170764"/>
            <a:ext cx="3462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Podemos sempre aplicar  a solução completa de  Mínimos Quadrados!!! </a:t>
            </a:r>
          </a:p>
        </p:txBody>
      </p:sp>
    </p:spTree>
    <p:extLst>
      <p:ext uri="{BB962C8B-B14F-4D97-AF65-F5344CB8AC3E}">
        <p14:creationId xmlns:p14="http://schemas.microsoft.com/office/powerpoint/2010/main" val="41288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1D35FE5-4F49-00F2-904A-A40EFE49C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45" y="5063522"/>
            <a:ext cx="4597478" cy="1200145"/>
          </a:xfrm>
          <a:prstGeom prst="rect">
            <a:avLst/>
          </a:prstGeom>
        </p:spPr>
      </p:pic>
      <p:sp>
        <p:nvSpPr>
          <p:cNvPr id="38" name="Elipse 37">
            <a:extLst>
              <a:ext uri="{FF2B5EF4-FFF2-40B4-BE49-F238E27FC236}">
                <a16:creationId xmlns:a16="http://schemas.microsoft.com/office/drawing/2014/main" id="{99AC3944-3D24-40C0-967A-4F90F03DE762}"/>
              </a:ext>
            </a:extLst>
          </p:cNvPr>
          <p:cNvSpPr/>
          <p:nvPr/>
        </p:nvSpPr>
        <p:spPr>
          <a:xfrm>
            <a:off x="7456857" y="6122025"/>
            <a:ext cx="878890" cy="2044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035C94-402B-181E-2617-F4E94E5A2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093" y="97812"/>
            <a:ext cx="3384607" cy="2686594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76058" y="212505"/>
            <a:ext cx="8660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Caso Especial </a:t>
            </a:r>
            <a:r>
              <a:rPr lang="pt-BR" sz="2400" dirty="0" err="1"/>
              <a:t>SimplificadoMínimos</a:t>
            </a:r>
            <a:r>
              <a:rPr lang="pt-BR" sz="2400" dirty="0"/>
              <a:t> Quadrados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83380" y="1043502"/>
                <a:ext cx="3213059" cy="1276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sSup>
                                  <m:sSup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eqArr>
                                      <m:eqArr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</m:eqAr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0" y="1043502"/>
                <a:ext cx="3213059" cy="12765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9825376" y="1904186"/>
                <a:ext cx="6098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376" y="1904186"/>
                <a:ext cx="609847" cy="276999"/>
              </a:xfrm>
              <a:prstGeom prst="rect">
                <a:avLst/>
              </a:prstGeom>
              <a:blipFill>
                <a:blip r:embed="rId5"/>
                <a:stretch>
                  <a:fillRect l="-8000" r="-13000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25EAFF0-CEA7-4641-935D-A725488D0DCE}"/>
                  </a:ext>
                </a:extLst>
              </p:cNvPr>
              <p:cNvSpPr txBox="1"/>
              <p:nvPr/>
            </p:nvSpPr>
            <p:spPr>
              <a:xfrm>
                <a:off x="4108397" y="1904186"/>
                <a:ext cx="21551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dirty="0"/>
                  <a:t>=intercepção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=inclinação</a:t>
                </a: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25EAFF0-CEA7-4641-935D-A725488D0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397" y="1904186"/>
                <a:ext cx="2155132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E012DF5-AF6A-4D41-8732-DE82A4E7EDE0}"/>
                  </a:ext>
                </a:extLst>
              </p:cNvPr>
              <p:cNvSpPr txBox="1"/>
              <p:nvPr/>
            </p:nvSpPr>
            <p:spPr>
              <a:xfrm>
                <a:off x="4045077" y="1425247"/>
                <a:ext cx="1787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E012DF5-AF6A-4D41-8732-DE82A4E7E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77" y="1425247"/>
                <a:ext cx="1787732" cy="276999"/>
              </a:xfrm>
              <a:prstGeom prst="rect">
                <a:avLst/>
              </a:prstGeom>
              <a:blipFill>
                <a:blip r:embed="rId7"/>
                <a:stretch>
                  <a:fillRect l="-2389" r="-1024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EFECF87-FD3A-4158-9899-91225E4B0C40}"/>
                  </a:ext>
                </a:extLst>
              </p:cNvPr>
              <p:cNvSpPr txBox="1"/>
              <p:nvPr/>
            </p:nvSpPr>
            <p:spPr>
              <a:xfrm>
                <a:off x="5346486" y="3006564"/>
                <a:ext cx="3689600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EFECF87-FD3A-4158-9899-91225E4B0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86" y="3006564"/>
                <a:ext cx="3689600" cy="672172"/>
              </a:xfrm>
              <a:prstGeom prst="rect">
                <a:avLst/>
              </a:prstGeom>
              <a:blipFill>
                <a:blip r:embed="rId9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FB9C90F5-3D9C-409A-901E-2F5202E4A62F}"/>
              </a:ext>
            </a:extLst>
          </p:cNvPr>
          <p:cNvSpPr txBox="1"/>
          <p:nvPr/>
        </p:nvSpPr>
        <p:spPr>
          <a:xfrm>
            <a:off x="5073386" y="2720996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Soma dos Resíduos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25E8F98-36C3-44ED-BA10-B7828DE833C3}"/>
              </a:ext>
            </a:extLst>
          </p:cNvPr>
          <p:cNvSpPr txBox="1"/>
          <p:nvPr/>
        </p:nvSpPr>
        <p:spPr>
          <a:xfrm>
            <a:off x="5070093" y="3700345"/>
            <a:ext cx="31462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Soma dos desvios da Média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6C736031-6CFF-415A-ADD9-49DA56AD6EBD}"/>
                  </a:ext>
                </a:extLst>
              </p:cNvPr>
              <p:cNvSpPr txBox="1"/>
              <p:nvPr/>
            </p:nvSpPr>
            <p:spPr>
              <a:xfrm>
                <a:off x="5399245" y="4091723"/>
                <a:ext cx="157940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6C736031-6CFF-415A-ADD9-49DA56AD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45" y="4091723"/>
                <a:ext cx="1579407" cy="672172"/>
              </a:xfrm>
              <a:prstGeom prst="rect">
                <a:avLst/>
              </a:prstGeom>
              <a:blipFill>
                <a:blip r:embed="rId10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>
            <a:extLst>
              <a:ext uri="{FF2B5EF4-FFF2-40B4-BE49-F238E27FC236}">
                <a16:creationId xmlns:a16="http://schemas.microsoft.com/office/drawing/2014/main" id="{1A83E386-7BC1-4B9E-9A08-E05C4AD9A331}"/>
              </a:ext>
            </a:extLst>
          </p:cNvPr>
          <p:cNvSpPr txBox="1"/>
          <p:nvPr/>
        </p:nvSpPr>
        <p:spPr>
          <a:xfrm>
            <a:off x="5024801" y="4775285"/>
            <a:ext cx="283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Coeficiente de Determinação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6DF64AD-8C50-4948-8232-A8FFD4B9C20A}"/>
                  </a:ext>
                </a:extLst>
              </p:cNvPr>
              <p:cNvSpPr txBox="1"/>
              <p:nvPr/>
            </p:nvSpPr>
            <p:spPr>
              <a:xfrm>
                <a:off x="5450463" y="5120018"/>
                <a:ext cx="997645" cy="441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400" b="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6DF64AD-8C50-4948-8232-A8FFD4B9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463" y="5120018"/>
                <a:ext cx="997645" cy="441083"/>
              </a:xfrm>
              <a:prstGeom prst="rect">
                <a:avLst/>
              </a:prstGeom>
              <a:blipFill>
                <a:blip r:embed="rId11"/>
                <a:stretch>
                  <a:fillRect l="-1220"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63F26230-633B-48C7-AD5A-EE47A8705702}"/>
              </a:ext>
            </a:extLst>
          </p:cNvPr>
          <p:cNvSpPr txBox="1"/>
          <p:nvPr/>
        </p:nvSpPr>
        <p:spPr>
          <a:xfrm>
            <a:off x="5035822" y="5625875"/>
            <a:ext cx="283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Coeficiente de 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92D19AE-424D-40BE-B52D-D4FB2129FA37}"/>
                  </a:ext>
                </a:extLst>
              </p:cNvPr>
              <p:cNvSpPr txBox="1"/>
              <p:nvPr/>
            </p:nvSpPr>
            <p:spPr>
              <a:xfrm>
                <a:off x="5489546" y="5933652"/>
                <a:ext cx="1047338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t-BR" sz="1400" b="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B92D19AE-424D-40BE-B52D-D4FB2129F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546" y="5933652"/>
                <a:ext cx="1047338" cy="6365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D2D23DFD-075B-418F-96F6-129772A1C105}"/>
                  </a:ext>
                </a:extLst>
              </p:cNvPr>
              <p:cNvSpPr txBox="1"/>
              <p:nvPr/>
            </p:nvSpPr>
            <p:spPr>
              <a:xfrm>
                <a:off x="8440248" y="3755051"/>
                <a:ext cx="33846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=89.2% - A regressão linear explica 89.2% da variabilidade do dado</a:t>
                </a: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D2D23DFD-075B-418F-96F6-129772A1C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48" y="3755051"/>
                <a:ext cx="3384606" cy="523220"/>
              </a:xfrm>
              <a:prstGeom prst="rect">
                <a:avLst/>
              </a:prstGeom>
              <a:blipFill>
                <a:blip r:embed="rId13"/>
                <a:stretch>
                  <a:fillRect l="-541" t="-2326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0BB861C6-C1E7-84CA-5081-36F82789B5D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3380" y="2549728"/>
            <a:ext cx="3681295" cy="126972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763CFD0-5039-A671-7086-EC63991ADD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1390" y="3942350"/>
            <a:ext cx="422016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8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D5FB723-1D3D-440C-BE29-80C5E20FCF6A}"/>
              </a:ext>
            </a:extLst>
          </p:cNvPr>
          <p:cNvSpPr/>
          <p:nvPr/>
        </p:nvSpPr>
        <p:spPr>
          <a:xfrm>
            <a:off x="105832" y="-18328"/>
            <a:ext cx="6593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Linearização  de Regressões não-lineares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A889F2CF-A62F-4121-A0EB-1CD03A6D7644}"/>
                  </a:ext>
                </a:extLst>
              </p:cNvPr>
              <p:cNvSpPr/>
              <p:nvPr/>
            </p:nvSpPr>
            <p:spPr>
              <a:xfrm>
                <a:off x="0" y="1178936"/>
                <a:ext cx="9082661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⇒  </m:t>
                      </m:r>
                      <m:func>
                        <m:func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A889F2CF-A62F-4121-A0EB-1CD03A6D7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78936"/>
                <a:ext cx="9082661" cy="509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C4AE7B5-2335-4BC7-9497-317FB1BF0312}"/>
                  </a:ext>
                </a:extLst>
              </p:cNvPr>
              <p:cNvSpPr txBox="1"/>
              <p:nvPr/>
            </p:nvSpPr>
            <p:spPr>
              <a:xfrm>
                <a:off x="8106775" y="757673"/>
                <a:ext cx="1544141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C4AE7B5-2335-4BC7-9497-317FB1BF0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775" y="757673"/>
                <a:ext cx="1544141" cy="1384995"/>
              </a:xfrm>
              <a:prstGeom prst="rect">
                <a:avLst/>
              </a:prstGeom>
              <a:blipFill>
                <a:blip r:embed="rId3"/>
                <a:stretch>
                  <a:fillRect l="-7115" b="-70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FF844AC-9F31-4AD9-9444-DB438779E469}"/>
                  </a:ext>
                </a:extLst>
              </p:cNvPr>
              <p:cNvSpPr/>
              <p:nvPr/>
            </p:nvSpPr>
            <p:spPr>
              <a:xfrm>
                <a:off x="746773" y="3085535"/>
                <a:ext cx="8667329" cy="522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⇒  </m:t>
                      </m:r>
                      <m:func>
                        <m:func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AFF844AC-9F31-4AD9-9444-DB438779E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3" y="3085535"/>
                <a:ext cx="8667329" cy="522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19700EF-6A7B-419A-BF09-E331D17B5028}"/>
                  </a:ext>
                </a:extLst>
              </p:cNvPr>
              <p:cNvSpPr txBox="1"/>
              <p:nvPr/>
            </p:nvSpPr>
            <p:spPr>
              <a:xfrm>
                <a:off x="9082661" y="2727073"/>
                <a:ext cx="1646733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19700EF-6A7B-419A-BF09-E331D17B5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661" y="2727073"/>
                <a:ext cx="1646733" cy="1384995"/>
              </a:xfrm>
              <a:prstGeom prst="rect">
                <a:avLst/>
              </a:prstGeom>
              <a:blipFill>
                <a:blip r:embed="rId5"/>
                <a:stretch>
                  <a:fillRect l="-6667" b="-65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E7FABD2A-8C87-4C0F-8446-A017F93805C8}"/>
                  </a:ext>
                </a:extLst>
              </p:cNvPr>
              <p:cNvSpPr/>
              <p:nvPr/>
            </p:nvSpPr>
            <p:spPr>
              <a:xfrm>
                <a:off x="746773" y="5151027"/>
                <a:ext cx="6789939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3)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E7FABD2A-8C87-4C0F-8446-A017F9380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3" y="5151027"/>
                <a:ext cx="6789939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A5C74FD-15D2-4D1C-8176-F1B74F8F261C}"/>
                  </a:ext>
                </a:extLst>
              </p:cNvPr>
              <p:cNvSpPr txBox="1"/>
              <p:nvPr/>
            </p:nvSpPr>
            <p:spPr>
              <a:xfrm>
                <a:off x="7449213" y="4954173"/>
                <a:ext cx="1595437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A5C74FD-15D2-4D1C-8176-F1B74F8F2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213" y="4954173"/>
                <a:ext cx="1595437" cy="1384995"/>
              </a:xfrm>
              <a:prstGeom prst="rect">
                <a:avLst/>
              </a:prstGeom>
              <a:blipFill>
                <a:blip r:embed="rId7"/>
                <a:stretch>
                  <a:fillRect l="-6870" t="-441" b="-70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554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5FC28B2E-C379-4420-91DF-30A0B0382515}"/>
                  </a:ext>
                </a:extLst>
              </p:cNvPr>
              <p:cNvSpPr/>
              <p:nvPr/>
            </p:nvSpPr>
            <p:spPr>
              <a:xfrm>
                <a:off x="584865" y="1169962"/>
                <a:ext cx="9152878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4)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5FC28B2E-C379-4420-91DF-30A0B0382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65" y="1169962"/>
                <a:ext cx="9152878" cy="922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7009AFB-C7CE-492E-BB4C-D9AAAED34331}"/>
                  </a:ext>
                </a:extLst>
              </p:cNvPr>
              <p:cNvSpPr txBox="1"/>
              <p:nvPr/>
            </p:nvSpPr>
            <p:spPr>
              <a:xfrm>
                <a:off x="9459447" y="938552"/>
                <a:ext cx="1442190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pt-BR" dirty="0"/>
                        <m:t>/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7009AFB-C7CE-492E-BB4C-D9AAAED34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447" y="938552"/>
                <a:ext cx="1442190" cy="1384995"/>
              </a:xfrm>
              <a:prstGeom prst="rect">
                <a:avLst/>
              </a:prstGeom>
              <a:blipFill>
                <a:blip r:embed="rId3"/>
                <a:stretch>
                  <a:fillRect l="-7627" b="-70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44826397-362B-4E36-8CC6-58D20535BE42}"/>
                  </a:ext>
                </a:extLst>
              </p:cNvPr>
              <p:cNvSpPr/>
              <p:nvPr/>
            </p:nvSpPr>
            <p:spPr>
              <a:xfrm>
                <a:off x="1339052" y="5310848"/>
                <a:ext cx="57534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6)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⇒⇒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44826397-362B-4E36-8CC6-58D20535B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52" y="5310848"/>
                <a:ext cx="575343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C40BC29-6DB0-4593-BED6-6C36F734B5C4}"/>
                  </a:ext>
                </a:extLst>
              </p:cNvPr>
              <p:cNvSpPr txBox="1"/>
              <p:nvPr/>
            </p:nvSpPr>
            <p:spPr>
              <a:xfrm>
                <a:off x="7367701" y="4950752"/>
                <a:ext cx="1466876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C40BC29-6DB0-4593-BED6-6C36F734B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701" y="4950752"/>
                <a:ext cx="1466876" cy="1384995"/>
              </a:xfrm>
              <a:prstGeom prst="rect">
                <a:avLst/>
              </a:prstGeom>
              <a:blipFill>
                <a:blip r:embed="rId5"/>
                <a:stretch>
                  <a:fillRect l="-7500" b="-70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7DD4A0D7-7338-44A6-B329-CAAD4998C0F9}"/>
                  </a:ext>
                </a:extLst>
              </p:cNvPr>
              <p:cNvSpPr/>
              <p:nvPr/>
            </p:nvSpPr>
            <p:spPr>
              <a:xfrm>
                <a:off x="892963" y="2967912"/>
                <a:ext cx="6249334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5)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⇒⇒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7DD4A0D7-7338-44A6-B329-CAAD4998C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63" y="2967912"/>
                <a:ext cx="6249334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29D7F1C5-4191-4669-85F3-DD8277A383B4}"/>
                  </a:ext>
                </a:extLst>
              </p:cNvPr>
              <p:cNvSpPr txBox="1"/>
              <p:nvPr/>
            </p:nvSpPr>
            <p:spPr>
              <a:xfrm>
                <a:off x="7418997" y="2707248"/>
                <a:ext cx="1415580" cy="1628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29D7F1C5-4191-4669-85F3-DD8277A38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97" y="2707248"/>
                <a:ext cx="1415580" cy="1628394"/>
              </a:xfrm>
              <a:prstGeom prst="rect">
                <a:avLst/>
              </a:prstGeom>
              <a:blipFill>
                <a:blip r:embed="rId7"/>
                <a:stretch>
                  <a:fillRect l="-7759" b="-56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ângulo 30">
            <a:extLst>
              <a:ext uri="{FF2B5EF4-FFF2-40B4-BE49-F238E27FC236}">
                <a16:creationId xmlns:a16="http://schemas.microsoft.com/office/drawing/2014/main" id="{EC594A5F-FA45-49E4-9BE6-8AB22F9F3EC1}"/>
              </a:ext>
            </a:extLst>
          </p:cNvPr>
          <p:cNvSpPr/>
          <p:nvPr/>
        </p:nvSpPr>
        <p:spPr>
          <a:xfrm>
            <a:off x="105832" y="-18328"/>
            <a:ext cx="4562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Linearização  de Regressões </a:t>
            </a:r>
          </a:p>
        </p:txBody>
      </p:sp>
    </p:spTree>
    <p:extLst>
      <p:ext uri="{BB962C8B-B14F-4D97-AF65-F5344CB8AC3E}">
        <p14:creationId xmlns:p14="http://schemas.microsoft.com/office/powerpoint/2010/main" val="34809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a 3">
                <a:extLst>
                  <a:ext uri="{FF2B5EF4-FFF2-40B4-BE49-F238E27FC236}">
                    <a16:creationId xmlns:a16="http://schemas.microsoft.com/office/drawing/2014/main" id="{39661638-2790-4941-8AE2-A95562B66F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513581"/>
                  </p:ext>
                </p:extLst>
              </p:nvPr>
            </p:nvGraphicFramePr>
            <p:xfrm>
              <a:off x="825622" y="777685"/>
              <a:ext cx="9938987" cy="4276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8609">
                      <a:extLst>
                        <a:ext uri="{9D8B030D-6E8A-4147-A177-3AD203B41FA5}">
                          <a16:colId xmlns:a16="http://schemas.microsoft.com/office/drawing/2014/main" val="80507544"/>
                        </a:ext>
                      </a:extLst>
                    </a:gridCol>
                    <a:gridCol w="266678">
                      <a:extLst>
                        <a:ext uri="{9D8B030D-6E8A-4147-A177-3AD203B41FA5}">
                          <a16:colId xmlns:a16="http://schemas.microsoft.com/office/drawing/2014/main" val="138523199"/>
                        </a:ext>
                      </a:extLst>
                    </a:gridCol>
                    <a:gridCol w="2084832">
                      <a:extLst>
                        <a:ext uri="{9D8B030D-6E8A-4147-A177-3AD203B41FA5}">
                          <a16:colId xmlns:a16="http://schemas.microsoft.com/office/drawing/2014/main" val="1473913272"/>
                        </a:ext>
                      </a:extLst>
                    </a:gridCol>
                    <a:gridCol w="266678">
                      <a:extLst>
                        <a:ext uri="{9D8B030D-6E8A-4147-A177-3AD203B41FA5}">
                          <a16:colId xmlns:a16="http://schemas.microsoft.com/office/drawing/2014/main" val="3727645346"/>
                        </a:ext>
                      </a:extLst>
                    </a:gridCol>
                    <a:gridCol w="2619693">
                      <a:extLst>
                        <a:ext uri="{9D8B030D-6E8A-4147-A177-3AD203B41FA5}">
                          <a16:colId xmlns:a16="http://schemas.microsoft.com/office/drawing/2014/main" val="1005522828"/>
                        </a:ext>
                      </a:extLst>
                    </a:gridCol>
                    <a:gridCol w="1166559">
                      <a:extLst>
                        <a:ext uri="{9D8B030D-6E8A-4147-A177-3AD203B41FA5}">
                          <a16:colId xmlns:a16="http://schemas.microsoft.com/office/drawing/2014/main" val="3428298015"/>
                        </a:ext>
                      </a:extLst>
                    </a:gridCol>
                    <a:gridCol w="1455938">
                      <a:extLst>
                        <a:ext uri="{9D8B030D-6E8A-4147-A177-3AD203B41FA5}">
                          <a16:colId xmlns:a16="http://schemas.microsoft.com/office/drawing/2014/main" val="3868825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/>
                            <a:t>Regressão</a:t>
                          </a:r>
                        </a:p>
                        <a:p>
                          <a:pPr algn="ctr"/>
                          <a:r>
                            <a:rPr lang="pt-BR" sz="1600" b="0" dirty="0"/>
                            <a:t>Não 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>
                              <a:ea typeface="Cambria Math" panose="02040503050406030204" pitchFamily="18" charset="0"/>
                            </a:rPr>
                            <a:t>Linearização</a:t>
                          </a:r>
                          <a:endParaRPr lang="pt-BR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600" b="0" dirty="0">
                              <a:ea typeface="Cambria Math" panose="02040503050406030204" pitchFamily="18" charset="0"/>
                            </a:rPr>
                            <a:t>Regressão Linear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pt-BR" sz="1600" b="1" i="1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pt-BR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+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pt-BR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BR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961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𝑀𝑄𝐿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𝑙𝑛</m:t>
                                  </m:r>
                                  <m:d>
                                    <m:d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pt-BR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) (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5922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𝑀𝑄𝐿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pt-BR" sz="16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pt-B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pt-BR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𝒐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0790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𝑀𝑄𝐿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1./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,1./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=1/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pt-B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194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𝑀𝑄𝐿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,1./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den>
                                    </m:f>
                                  </m:e>
                                </m:d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pt-BR" sz="1600" dirty="0"/>
                            <a:t>/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pt-B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63588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𝑀𝑄𝐿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1./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958083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sSup>
                                  <m:sSup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𝑀𝑄𝐿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)+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089171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sSup>
                                  <m:sSup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𝑀𝑄𝐿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pt-BR" sz="1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324924"/>
                      </a:ext>
                    </a:extLst>
                  </a:tr>
                  <a:tr h="12192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pt-BR" sz="1600" dirty="0"/>
                            <a:t>  </a:t>
                          </a:r>
                          <a:r>
                            <a:rPr lang="pt-BR" sz="1600" baseline="30000" dirty="0"/>
                            <a:t>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𝑀𝑄𝐿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),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pt-BR" sz="1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)=(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)+(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pt-B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1532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a 3">
                <a:extLst>
                  <a:ext uri="{FF2B5EF4-FFF2-40B4-BE49-F238E27FC236}">
                    <a16:creationId xmlns:a16="http://schemas.microsoft.com/office/drawing/2014/main" id="{39661638-2790-4941-8AE2-A95562B66F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513581"/>
                  </p:ext>
                </p:extLst>
              </p:nvPr>
            </p:nvGraphicFramePr>
            <p:xfrm>
              <a:off x="825622" y="777685"/>
              <a:ext cx="9938987" cy="4276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8609">
                      <a:extLst>
                        <a:ext uri="{9D8B030D-6E8A-4147-A177-3AD203B41FA5}">
                          <a16:colId xmlns:a16="http://schemas.microsoft.com/office/drawing/2014/main" val="80507544"/>
                        </a:ext>
                      </a:extLst>
                    </a:gridCol>
                    <a:gridCol w="266678">
                      <a:extLst>
                        <a:ext uri="{9D8B030D-6E8A-4147-A177-3AD203B41FA5}">
                          <a16:colId xmlns:a16="http://schemas.microsoft.com/office/drawing/2014/main" val="138523199"/>
                        </a:ext>
                      </a:extLst>
                    </a:gridCol>
                    <a:gridCol w="2084832">
                      <a:extLst>
                        <a:ext uri="{9D8B030D-6E8A-4147-A177-3AD203B41FA5}">
                          <a16:colId xmlns:a16="http://schemas.microsoft.com/office/drawing/2014/main" val="1473913272"/>
                        </a:ext>
                      </a:extLst>
                    </a:gridCol>
                    <a:gridCol w="266678">
                      <a:extLst>
                        <a:ext uri="{9D8B030D-6E8A-4147-A177-3AD203B41FA5}">
                          <a16:colId xmlns:a16="http://schemas.microsoft.com/office/drawing/2014/main" val="3727645346"/>
                        </a:ext>
                      </a:extLst>
                    </a:gridCol>
                    <a:gridCol w="2619693">
                      <a:extLst>
                        <a:ext uri="{9D8B030D-6E8A-4147-A177-3AD203B41FA5}">
                          <a16:colId xmlns:a16="http://schemas.microsoft.com/office/drawing/2014/main" val="1005522828"/>
                        </a:ext>
                      </a:extLst>
                    </a:gridCol>
                    <a:gridCol w="1166559">
                      <a:extLst>
                        <a:ext uri="{9D8B030D-6E8A-4147-A177-3AD203B41FA5}">
                          <a16:colId xmlns:a16="http://schemas.microsoft.com/office/drawing/2014/main" val="3428298015"/>
                        </a:ext>
                      </a:extLst>
                    </a:gridCol>
                    <a:gridCol w="1455938">
                      <a:extLst>
                        <a:ext uri="{9D8B030D-6E8A-4147-A177-3AD203B41FA5}">
                          <a16:colId xmlns:a16="http://schemas.microsoft.com/office/drawing/2014/main" val="386882587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/>
                            <a:t>Regressão</a:t>
                          </a:r>
                        </a:p>
                        <a:p>
                          <a:pPr algn="ctr"/>
                          <a:r>
                            <a:rPr lang="pt-BR" sz="1600" b="0" dirty="0"/>
                            <a:t>Não 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0" dirty="0">
                              <a:ea typeface="Cambria Math" panose="02040503050406030204" pitchFamily="18" charset="0"/>
                            </a:rPr>
                            <a:t>Linearização</a:t>
                          </a:r>
                          <a:endParaRPr lang="pt-BR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9535" t="-2105" r="-101163" b="-64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9319" t="-2105" r="-127749" b="-64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2845" t="-2105" r="-2092" b="-64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0961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93" t="-159016" r="-379765" b="-9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pt-BR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2865" t="-159016" r="-265789" b="-9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9535" t="-159016" r="-101163" b="-9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9319" t="-159016" r="-127749" b="-9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2845" t="-159016" r="-2092" b="-9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922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93" t="-259016" r="-379765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pt-BR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2865" t="-259016" r="-265789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9535" t="-259016" r="-10116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9319" t="-259016" r="-127749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2845" t="-259016" r="-2092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790664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93" t="-208571" r="-379765" b="-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pt-BR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2865" t="-208571" r="-265789" b="-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9535" t="-208571" r="-101163" b="-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9319" t="-208571" r="-127749" b="-3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2845" t="-208571" r="-2092" b="-3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4194323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93" t="-308571" r="-379765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pt-BR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2865" t="-308571" r="-265789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9535" t="-308571" r="-101163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9319" t="-308571" r="-127749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2845" t="-308571" r="-2092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635887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93" t="-408571" r="-379765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pt-BR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2865" t="-408571" r="-265789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9535" t="-408571" r="-101163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9319" t="-408571" r="-127749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2845" t="-408571" r="-2092" b="-1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80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93" t="-953571" r="-379765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pt-BR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2865" t="-953571" r="-265789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9535" t="-953571" r="-101163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9319" t="-953571" r="-127749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2845" t="-953571" r="-2092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089171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93" t="-1072727" r="-379765" b="-1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pt-BR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2865" t="-1072727" r="-265789" b="-1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9535" t="-1072727" r="-101163" b="-1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9319" t="-1072727" r="-127749" b="-1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2845" t="-1072727" r="-2092" b="-11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0324924"/>
                      </a:ext>
                    </a:extLst>
                  </a:tr>
                  <a:tr h="36671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93" t="-1075000" r="-37976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pt-BR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12865" t="-1075000" r="-26578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79535" t="-1075000" r="-10116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9319" t="-1075000" r="-12774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2845" t="-1075000" r="-209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5321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46FA8EA5-1060-47A7-99F8-CD2D1FE24791}"/>
                  </a:ext>
                </a:extLst>
              </p:cNvPr>
              <p:cNvSpPr txBox="1"/>
              <p:nvPr/>
            </p:nvSpPr>
            <p:spPr>
              <a:xfrm>
                <a:off x="133165" y="5647075"/>
                <a:ext cx="114703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pt-BR" sz="1800" dirty="0"/>
                  <a:t>Onde 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dirty="0"/>
                  <a:t>indica uma função qualquer da variável real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dirty="0"/>
                  <a:t>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800" dirty="0"/>
                  <a:t> </a:t>
                </a:r>
                <a:r>
                  <a:rPr lang="pt-BR" dirty="0"/>
                  <a:t>uma função qualquer da variável real</a:t>
                </a:r>
                <a:r>
                  <a:rPr lang="pt-BR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46FA8EA5-1060-47A7-99F8-CD2D1FE2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5" y="5647075"/>
                <a:ext cx="11470320" cy="646331"/>
              </a:xfrm>
              <a:prstGeom prst="rect">
                <a:avLst/>
              </a:prstGeom>
              <a:blipFill>
                <a:blip r:embed="rId3"/>
                <a:stretch>
                  <a:fillRect l="-425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72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BFE08538-D516-130F-F5BA-B31580EFF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574" y="3597101"/>
            <a:ext cx="4190680" cy="31445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EA697FA-3C44-9B79-1494-25C97C75C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5" y="2695116"/>
            <a:ext cx="3305636" cy="9335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AA13660-B5F4-6D5E-FCEA-15C899B02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91" y="3807146"/>
            <a:ext cx="3645188" cy="28529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D1F7A9E-0AA4-7036-E4DE-F24C94093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62" y="842781"/>
            <a:ext cx="5274584" cy="146334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064D2D6-EA7E-80FE-42A3-3D9CD6B59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2558" y="72175"/>
            <a:ext cx="4190680" cy="3256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C1282D-F435-4666-9859-2181DA0A3662}"/>
                  </a:ext>
                </a:extLst>
              </p:cNvPr>
              <p:cNvSpPr txBox="1"/>
              <p:nvPr/>
            </p:nvSpPr>
            <p:spPr>
              <a:xfrm>
                <a:off x="8258286" y="730192"/>
                <a:ext cx="2251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=−8.052+5.748 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C1282D-F435-4666-9859-2181DA0A3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286" y="730192"/>
                <a:ext cx="2251963" cy="276999"/>
              </a:xfrm>
              <a:prstGeom prst="rect">
                <a:avLst/>
              </a:prstGeom>
              <a:blipFill>
                <a:blip r:embed="rId7"/>
                <a:stretch>
                  <a:fillRect l="-1897" r="-813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1939A28-9F92-402A-BEF2-041CFC4B71D2}"/>
                  </a:ext>
                </a:extLst>
              </p:cNvPr>
              <p:cNvSpPr txBox="1"/>
              <p:nvPr/>
            </p:nvSpPr>
            <p:spPr>
              <a:xfrm>
                <a:off x="1623563" y="4093251"/>
                <a:ext cx="2078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=0.800+0.339 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1939A28-9F92-402A-BEF2-041CFC4B7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563" y="4093251"/>
                <a:ext cx="2078839" cy="276999"/>
              </a:xfrm>
              <a:prstGeom prst="rect">
                <a:avLst/>
              </a:prstGeom>
              <a:blipFill>
                <a:blip r:embed="rId8"/>
                <a:stretch>
                  <a:fillRect l="-2053" r="-587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5A77DAB-A76F-4C74-A780-0BF4A5ABF289}"/>
                  </a:ext>
                </a:extLst>
              </p:cNvPr>
              <p:cNvSpPr txBox="1"/>
              <p:nvPr/>
            </p:nvSpPr>
            <p:spPr>
              <a:xfrm>
                <a:off x="8700116" y="4362279"/>
                <a:ext cx="1050480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5A77DAB-A76F-4C74-A780-0BF4A5ABF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116" y="4362279"/>
                <a:ext cx="1050480" cy="289951"/>
              </a:xfrm>
              <a:prstGeom prst="rect">
                <a:avLst/>
              </a:prstGeom>
              <a:blipFill>
                <a:blip r:embed="rId9"/>
                <a:stretch>
                  <a:fillRect l="-4624" t="-4255" b="-297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7D0A253-37C8-4D18-B8DE-9FCF60FC85C4}"/>
                  </a:ext>
                </a:extLst>
              </p:cNvPr>
              <p:cNvSpPr txBox="1"/>
              <p:nvPr/>
            </p:nvSpPr>
            <p:spPr>
              <a:xfrm>
                <a:off x="168762" y="-41384"/>
                <a:ext cx="6094520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800" dirty="0">
                    <a:solidFill>
                      <a:schemeClr val="tx1"/>
                    </a:solidFill>
                  </a:rPr>
                  <a:t>Exemplo 1  </a:t>
                </a:r>
                <a:r>
                  <a:rPr lang="pt-BR" dirty="0"/>
                  <a:t> </a:t>
                </a:r>
                <a:r>
                  <a:rPr lang="pt-BR" sz="1800" dirty="0">
                    <a:solidFill>
                      <a:schemeClr val="tx1"/>
                    </a:solidFill>
                  </a:rPr>
                  <a:t> Ajuste da função 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sz="1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7D0A253-37C8-4D18-B8DE-9FCF60FC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62" y="-41384"/>
                <a:ext cx="6094520" cy="669992"/>
              </a:xfrm>
              <a:prstGeom prst="rect">
                <a:avLst/>
              </a:prstGeom>
              <a:blipFill>
                <a:blip r:embed="rId10"/>
                <a:stretch>
                  <a:fillRect l="-901" t="-2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>
            <a:extLst>
              <a:ext uri="{FF2B5EF4-FFF2-40B4-BE49-F238E27FC236}">
                <a16:creationId xmlns:a16="http://schemas.microsoft.com/office/drawing/2014/main" id="{5EBB41FA-E228-498D-A4FA-AA4768D224ED}"/>
              </a:ext>
            </a:extLst>
          </p:cNvPr>
          <p:cNvSpPr/>
          <p:nvPr/>
        </p:nvSpPr>
        <p:spPr>
          <a:xfrm>
            <a:off x="74746" y="2115717"/>
            <a:ext cx="878890" cy="2044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B1F7EDC-16BC-4419-A315-727BF7409A80}"/>
              </a:ext>
            </a:extLst>
          </p:cNvPr>
          <p:cNvSpPr/>
          <p:nvPr/>
        </p:nvSpPr>
        <p:spPr>
          <a:xfrm>
            <a:off x="718890" y="3470245"/>
            <a:ext cx="878890" cy="2044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BD9DACB-579E-85E5-8385-AE0B50CCF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5944" y="4286313"/>
            <a:ext cx="3319063" cy="19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3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C9D1CF09-BFC2-3B7F-FC89-6799D463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259" y="3593889"/>
            <a:ext cx="4110358" cy="3172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DAA208F-2CB1-8069-F8A9-967B558CA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37" y="2710303"/>
            <a:ext cx="3248478" cy="95263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F87BDA9-2396-9CE4-52EA-841C4593C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79" y="3842633"/>
            <a:ext cx="3835386" cy="29235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04D6CA0-253F-24DF-3B95-4EC0756B9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712" y="875726"/>
            <a:ext cx="6668431" cy="127652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C504FB0-FDCD-E665-CC85-51A0DAF4D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779" y="65999"/>
            <a:ext cx="4098509" cy="3172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C1282D-F435-4666-9859-2181DA0A3662}"/>
                  </a:ext>
                </a:extLst>
              </p:cNvPr>
              <p:cNvSpPr txBox="1"/>
              <p:nvPr/>
            </p:nvSpPr>
            <p:spPr>
              <a:xfrm>
                <a:off x="8318554" y="656017"/>
                <a:ext cx="2078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=1.524+0.885 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C1282D-F435-4666-9859-2181DA0A3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54" y="656017"/>
                <a:ext cx="2078839" cy="276999"/>
              </a:xfrm>
              <a:prstGeom prst="rect">
                <a:avLst/>
              </a:prstGeom>
              <a:blipFill>
                <a:blip r:embed="rId7"/>
                <a:stretch>
                  <a:fillRect l="-2053" r="-587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1939A28-9F92-402A-BEF2-041CFC4B71D2}"/>
                  </a:ext>
                </a:extLst>
              </p:cNvPr>
              <p:cNvSpPr txBox="1"/>
              <p:nvPr/>
            </p:nvSpPr>
            <p:spPr>
              <a:xfrm>
                <a:off x="880862" y="4296671"/>
                <a:ext cx="2078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=0.107+0.189 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1939A28-9F92-402A-BEF2-041CFC4B7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62" y="4296671"/>
                <a:ext cx="2078839" cy="276999"/>
              </a:xfrm>
              <a:prstGeom prst="rect">
                <a:avLst/>
              </a:prstGeom>
              <a:blipFill>
                <a:blip r:embed="rId8"/>
                <a:stretch>
                  <a:fillRect l="-2047" r="-292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5A77DAB-A76F-4C74-A780-0BF4A5ABF289}"/>
                  </a:ext>
                </a:extLst>
              </p:cNvPr>
              <p:cNvSpPr txBox="1"/>
              <p:nvPr/>
            </p:nvSpPr>
            <p:spPr>
              <a:xfrm>
                <a:off x="8620425" y="3865609"/>
                <a:ext cx="1051891" cy="521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5A77DAB-A76F-4C74-A780-0BF4A5ABF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425" y="3865609"/>
                <a:ext cx="1051891" cy="5210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7D0A253-37C8-4D18-B8DE-9FCF60FC85C4}"/>
                  </a:ext>
                </a:extLst>
              </p:cNvPr>
              <p:cNvSpPr txBox="1"/>
              <p:nvPr/>
            </p:nvSpPr>
            <p:spPr>
              <a:xfrm>
                <a:off x="176712" y="65998"/>
                <a:ext cx="6094520" cy="496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800" dirty="0">
                    <a:solidFill>
                      <a:schemeClr val="tx1"/>
                    </a:solidFill>
                  </a:rPr>
                  <a:t>Exemplo 2  = ajuste da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pt-BR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7D0A253-37C8-4D18-B8DE-9FCF60FC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2" y="65998"/>
                <a:ext cx="6094520" cy="496739"/>
              </a:xfrm>
              <a:prstGeom prst="rect">
                <a:avLst/>
              </a:prstGeom>
              <a:blipFill>
                <a:blip r:embed="rId10"/>
                <a:stretch>
                  <a:fillRect l="-900" t="-2469" b="-7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>
            <a:extLst>
              <a:ext uri="{FF2B5EF4-FFF2-40B4-BE49-F238E27FC236}">
                <a16:creationId xmlns:a16="http://schemas.microsoft.com/office/drawing/2014/main" id="{A0BD3CB8-1ED7-4574-97C0-29C1156BF338}"/>
              </a:ext>
            </a:extLst>
          </p:cNvPr>
          <p:cNvSpPr/>
          <p:nvPr/>
        </p:nvSpPr>
        <p:spPr>
          <a:xfrm>
            <a:off x="778237" y="3446135"/>
            <a:ext cx="878890" cy="2044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95D3532-9098-4729-92B2-B8110574FD7C}"/>
              </a:ext>
            </a:extLst>
          </p:cNvPr>
          <p:cNvSpPr/>
          <p:nvPr/>
        </p:nvSpPr>
        <p:spPr>
          <a:xfrm>
            <a:off x="107079" y="1941027"/>
            <a:ext cx="878890" cy="209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1E6310A-7C25-C169-F003-B21209CC06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5828" y="4296671"/>
            <a:ext cx="299126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9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711" y="101026"/>
            <a:ext cx="9404723" cy="1400530"/>
          </a:xfrm>
        </p:spPr>
        <p:txBody>
          <a:bodyPr/>
          <a:lstStyle/>
          <a:p>
            <a:r>
              <a:rPr lang="pt-BR" dirty="0"/>
              <a:t>Definições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90835" y="854110"/>
                <a:ext cx="10632690" cy="580794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/>
                  <a:t>Na interpolação por polinômios por </a:t>
                </a:r>
                <a:r>
                  <a:rPr lang="pt-BR" dirty="0" err="1"/>
                  <a:t>Vandermonde</a:t>
                </a:r>
                <a:r>
                  <a:rPr lang="pt-BR" dirty="0"/>
                  <a:t>, Newton e </a:t>
                </a:r>
                <a:r>
                  <a:rPr lang="pt-BR" dirty="0" err="1"/>
                  <a:t>Lagrange</a:t>
                </a:r>
                <a:r>
                  <a:rPr lang="pt-BR" dirty="0"/>
                  <a:t>, o polinômio interpolador passa exatamente por todos os N pontos de controle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/>
                  <a:t>Esta exigência pode ser um problema quando temos um número de pontos de controle N muito grande , pois a ordem do polinômio interpolador (N-1) será muito alta, o que pode causar instabilidade numérica.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/>
                  <a:t>Além da instabilidade numérica,  um polinômio de ordem muito alta pode oscilar (</a:t>
                </a:r>
                <a:r>
                  <a:rPr lang="pt-BR" dirty="0" err="1"/>
                  <a:t>wiggling</a:t>
                </a:r>
                <a:r>
                  <a:rPr lang="pt-BR" dirty="0"/>
                  <a:t>) ao passar por todos os pontos de controle, gerando um interpolação duvidosa, o exemplo a seguir ira discorrer sobre este problema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/>
                  <a:t>Uma solução para este problema é se usar um polinômio de ordem menor M&lt;N. Este polinômio interpolador de ordem menor não irá passar exatamente pelos pontos de controle, mas entre eles, assumindo um certo erro de interpolação entre os pontos de controle e o polinômio. </a:t>
                </a: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dirty="0"/>
                  <a:t> O método dos mínimos quadrados oferece uma solução na qual o erro quadrático médio entre os pontos de controle e a interpolação sejam minimizados.</a:t>
                </a:r>
              </a:p>
              <a:p>
                <a:pPr marL="0" indent="0">
                  <a:lnSpc>
                    <a:spcPct val="200000"/>
                  </a:lnSpc>
                  <a:spcAft>
                    <a:spcPts val="1200"/>
                  </a:spcAft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835" y="854110"/>
                <a:ext cx="10632690" cy="5807947"/>
              </a:xfrm>
              <a:blipFill>
                <a:blip r:embed="rId2"/>
                <a:stretch>
                  <a:fillRect l="-287" t="-525" r="-8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49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60" y="1661013"/>
            <a:ext cx="2789028" cy="333301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92426" y="310215"/>
            <a:ext cx="103296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Exemplo:  </a:t>
            </a:r>
            <a:r>
              <a:rPr lang="pt-BR" dirty="0"/>
              <a:t>Ajustar um polinômio interpolador aos 11 postos de controle mostrados na tabela abaixo.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250" y="1219033"/>
            <a:ext cx="5105842" cy="384843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409" y="5501053"/>
            <a:ext cx="4709568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0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4" y="1635903"/>
            <a:ext cx="3812426" cy="302653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01024" y="0"/>
            <a:ext cx="116995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Como os 3 métodos (</a:t>
            </a:r>
            <a:r>
              <a:rPr lang="pt-BR" sz="2000" dirty="0" err="1"/>
              <a:t>Vandermonde</a:t>
            </a:r>
            <a:r>
              <a:rPr lang="pt-BR" sz="2000" dirty="0"/>
              <a:t>, Newton e </a:t>
            </a:r>
            <a:r>
              <a:rPr lang="pt-BR" sz="2000" dirty="0" err="1"/>
              <a:t>Lagrange</a:t>
            </a:r>
            <a:r>
              <a:rPr lang="pt-BR" sz="2000" dirty="0"/>
              <a:t>) geram exatamente o mesmo polinômio (exceto por erros de arredondamento), para efeitos didáticos vamos utilizar o método mais simples de </a:t>
            </a:r>
            <a:r>
              <a:rPr lang="pt-BR" sz="2000" dirty="0" err="1"/>
              <a:t>Vandermonde</a:t>
            </a:r>
            <a:r>
              <a:rPr lang="pt-BR" sz="2400" dirty="0"/>
              <a:t>.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52707" y="5919186"/>
            <a:ext cx="112240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Notar que o polinômio interpolador de ordem 10  passa pelos 11 pontos de controle, no entanto há oscilações (</a:t>
            </a:r>
            <a:r>
              <a:rPr lang="pt-BR" dirty="0" err="1"/>
              <a:t>wiggling</a:t>
            </a:r>
            <a:r>
              <a:rPr lang="pt-BR" dirty="0"/>
              <a:t>) que comprometem o resultado. A interpolação não é feita de maneira adequada.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814" y="1786486"/>
            <a:ext cx="8038238" cy="350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" y="2235780"/>
            <a:ext cx="4423608" cy="3416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248856" y="30477"/>
                <a:ext cx="1163112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Vamos agora ajustar um polinômios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 ordem M&lt;N, que passa “entre os pontos” de controle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Haverá uma discrepância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600" dirty="0"/>
                  <a:t>” entre o ponto de controle 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e o ponto ajustado no polinômio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pt-BR" sz="1600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A discrepância pode ser positiva se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estiver acima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pt-B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, e negativa 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estiver abaixo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Vamos definir então a discrepância total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pt-BR" sz="1600" dirty="0"/>
                  <a:t> como sendo a soma do quadrado de todas as discrepâncias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56" y="30477"/>
                <a:ext cx="11631124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210" t="-1382" b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rma livre 4"/>
          <p:cNvSpPr/>
          <p:nvPr/>
        </p:nvSpPr>
        <p:spPr>
          <a:xfrm>
            <a:off x="443131" y="2301922"/>
            <a:ext cx="3694394" cy="2877375"/>
          </a:xfrm>
          <a:custGeom>
            <a:avLst/>
            <a:gdLst>
              <a:gd name="connsiteX0" fmla="*/ 0 w 3694394"/>
              <a:gd name="connsiteY0" fmla="*/ 2833188 h 2877375"/>
              <a:gd name="connsiteX1" fmla="*/ 1205803 w 3694394"/>
              <a:gd name="connsiteY1" fmla="*/ 2853285 h 2877375"/>
              <a:gd name="connsiteX2" fmla="*/ 1828800 w 3694394"/>
              <a:gd name="connsiteY2" fmla="*/ 2541786 h 2877375"/>
              <a:gd name="connsiteX3" fmla="*/ 2652765 w 3694394"/>
              <a:gd name="connsiteY3" fmla="*/ 1788159 h 2877375"/>
              <a:gd name="connsiteX4" fmla="*/ 3426488 w 3694394"/>
              <a:gd name="connsiteY4" fmla="*/ 944098 h 2877375"/>
              <a:gd name="connsiteX5" fmla="*/ 3667649 w 3694394"/>
              <a:gd name="connsiteY5" fmla="*/ 79940 h 2877375"/>
              <a:gd name="connsiteX6" fmla="*/ 3677697 w 3694394"/>
              <a:gd name="connsiteY6" fmla="*/ 89988 h 287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4394" h="2877375">
                <a:moveTo>
                  <a:pt x="0" y="2833188"/>
                </a:moveTo>
                <a:cubicBezTo>
                  <a:pt x="450501" y="2867520"/>
                  <a:pt x="901003" y="2901852"/>
                  <a:pt x="1205803" y="2853285"/>
                </a:cubicBezTo>
                <a:cubicBezTo>
                  <a:pt x="1510603" y="2804718"/>
                  <a:pt x="1587640" y="2719307"/>
                  <a:pt x="1828800" y="2541786"/>
                </a:cubicBezTo>
                <a:cubicBezTo>
                  <a:pt x="2069960" y="2364265"/>
                  <a:pt x="2386484" y="2054440"/>
                  <a:pt x="2652765" y="1788159"/>
                </a:cubicBezTo>
                <a:cubicBezTo>
                  <a:pt x="2919046" y="1521878"/>
                  <a:pt x="3257341" y="1228801"/>
                  <a:pt x="3426488" y="944098"/>
                </a:cubicBezTo>
                <a:cubicBezTo>
                  <a:pt x="3595635" y="659395"/>
                  <a:pt x="3625781" y="222292"/>
                  <a:pt x="3667649" y="79940"/>
                </a:cubicBezTo>
                <a:cubicBezTo>
                  <a:pt x="3709517" y="-62412"/>
                  <a:pt x="3693607" y="13788"/>
                  <a:pt x="3677697" y="8998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endCxn id="5" idx="1"/>
          </p:cNvCxnSpPr>
          <p:nvPr/>
        </p:nvCxnSpPr>
        <p:spPr>
          <a:xfrm flipH="1">
            <a:off x="1648934" y="4780386"/>
            <a:ext cx="3378" cy="3748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3211338" y="3738996"/>
                <a:ext cx="8595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338" y="3738996"/>
                <a:ext cx="85953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284014" y="4722740"/>
                <a:ext cx="446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014" y="4722740"/>
                <a:ext cx="44621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615486" y="2159855"/>
                <a:ext cx="2025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486" y="2159855"/>
                <a:ext cx="2025747" cy="276999"/>
              </a:xfrm>
              <a:prstGeom prst="rect">
                <a:avLst/>
              </a:prstGeom>
              <a:blipFill>
                <a:blip r:embed="rId6"/>
                <a:stretch>
                  <a:fillRect l="-2410" t="-19565" r="-1205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561416" y="1632661"/>
                <a:ext cx="968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𝐴𝑢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16" y="1632661"/>
                <a:ext cx="968727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3333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4561416" y="2755805"/>
                <a:ext cx="1968488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416" y="2755805"/>
                <a:ext cx="1968488" cy="87145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4565335" y="3621030"/>
                <a:ext cx="324274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𝐴𝑢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𝐴𝑢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335" y="3621030"/>
                <a:ext cx="3242747" cy="374270"/>
              </a:xfrm>
              <a:prstGeom prst="rect">
                <a:avLst/>
              </a:prstGeom>
              <a:blipFill rotWithShape="0"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4576933" y="4100864"/>
                <a:ext cx="58458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Au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𝐴𝑢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33" y="4100864"/>
                <a:ext cx="584583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4560813" y="4548440"/>
                <a:ext cx="30301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𝐴𝑢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813" y="4548440"/>
                <a:ext cx="3030188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647878" y="5066601"/>
                <a:ext cx="80791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78" y="5066601"/>
                <a:ext cx="807913" cy="52591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4667334" y="5797485"/>
                <a:ext cx="2410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0−2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34" y="5797485"/>
                <a:ext cx="2410275" cy="276999"/>
              </a:xfrm>
              <a:prstGeom prst="rect">
                <a:avLst/>
              </a:prstGeom>
              <a:blipFill>
                <a:blip r:embed="rId13"/>
                <a:stretch>
                  <a:fillRect l="-1772" r="-1772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/>
          <p:cNvSpPr/>
          <p:nvPr/>
        </p:nvSpPr>
        <p:spPr>
          <a:xfrm>
            <a:off x="9184978" y="3748135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Forma quadrática</a:t>
            </a:r>
          </a:p>
        </p:txBody>
      </p:sp>
      <p:sp>
        <p:nvSpPr>
          <p:cNvPr id="26" name="Elipse 25"/>
          <p:cNvSpPr/>
          <p:nvPr/>
        </p:nvSpPr>
        <p:spPr>
          <a:xfrm>
            <a:off x="9492132" y="4070896"/>
            <a:ext cx="1079770" cy="4292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7664790" y="3975844"/>
            <a:ext cx="1687931" cy="6718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7924818" y="4589511"/>
            <a:ext cx="1784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Matrizes simétricas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5569835" y="5198238"/>
            <a:ext cx="4620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Minimizar a soma dos quadrados da discrepâncias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667334" y="6153775"/>
                <a:ext cx="16023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334" y="6153775"/>
                <a:ext cx="1602362" cy="276999"/>
              </a:xfrm>
              <a:prstGeom prst="rect">
                <a:avLst/>
              </a:prstGeom>
              <a:blipFill>
                <a:blip r:embed="rId14"/>
                <a:stretch>
                  <a:fillRect l="-3053" r="-3053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623703" y="6525476"/>
                <a:ext cx="1440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03" y="6525476"/>
                <a:ext cx="1440715" cy="276999"/>
              </a:xfrm>
              <a:prstGeom prst="rect">
                <a:avLst/>
              </a:prstGeom>
              <a:blipFill rotWithShape="0">
                <a:blip r:embed="rId15"/>
                <a:stretch>
                  <a:fillRect r="-2954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7499848" y="6417693"/>
                <a:ext cx="22949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848" y="6417693"/>
                <a:ext cx="2294987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528" b="-274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530143" y="1459480"/>
                <a:ext cx="6794577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Onde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sz="1400" dirty="0"/>
                  <a:t> são os pontos de controle  ajustados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400" dirty="0"/>
                  <a:t> com discrepância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pt-BR" sz="1400" dirty="0"/>
                  <a:t> é o vetor com os coeficientes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143" y="1459480"/>
                <a:ext cx="6794577" cy="738664"/>
              </a:xfrm>
              <a:prstGeom prst="rect">
                <a:avLst/>
              </a:prstGeom>
              <a:blipFill rotWithShape="0">
                <a:blip r:embed="rId17"/>
                <a:stretch>
                  <a:fillRect l="-90" t="-820" b="-7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6724984" y="2167564"/>
                <a:ext cx="544053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O valor exato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dirty="0"/>
                  <a:t> é o valor ajustado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sz="1400" dirty="0"/>
                  <a:t> mais a discrepância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984" y="2167564"/>
                <a:ext cx="5440537" cy="307777"/>
              </a:xfrm>
              <a:prstGeom prst="rect">
                <a:avLst/>
              </a:prstGeom>
              <a:blipFill>
                <a:blip r:embed="rId18"/>
                <a:stretch>
                  <a:fillRect l="-336"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tângulo 35"/>
          <p:cNvSpPr/>
          <p:nvPr/>
        </p:nvSpPr>
        <p:spPr>
          <a:xfrm>
            <a:off x="6641233" y="2993875"/>
            <a:ext cx="35942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soma dos quadrados da discrepâncias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AD1ABEE-4884-4686-9A02-76FC05B16606}"/>
                  </a:ext>
                </a:extLst>
              </p:cNvPr>
              <p:cNvSpPr txBox="1"/>
              <p:nvPr/>
            </p:nvSpPr>
            <p:spPr>
              <a:xfrm>
                <a:off x="4604971" y="2550834"/>
                <a:ext cx="2036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AD1ABEE-4884-4686-9A02-76FC05B1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971" y="2550834"/>
                <a:ext cx="2036262" cy="276999"/>
              </a:xfrm>
              <a:prstGeom prst="rect">
                <a:avLst/>
              </a:prstGeom>
              <a:blipFill>
                <a:blip r:embed="rId19"/>
                <a:stretch>
                  <a:fillRect l="-898" t="-19565" r="-2096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7FE433B-003E-404A-91B6-9CA1C1D8DBF6}"/>
                  </a:ext>
                </a:extLst>
              </p:cNvPr>
              <p:cNvSpPr/>
              <p:nvPr/>
            </p:nvSpPr>
            <p:spPr>
              <a:xfrm>
                <a:off x="6724983" y="2520523"/>
                <a:ext cx="544053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dirty="0"/>
                  <a:t>é o erro de estimação</a:t>
                </a:r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7FE433B-003E-404A-91B6-9CA1C1D8D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983" y="2520523"/>
                <a:ext cx="5440537" cy="307777"/>
              </a:xfrm>
              <a:prstGeom prst="rect">
                <a:avLst/>
              </a:prstGeom>
              <a:blipFill>
                <a:blip r:embed="rId2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08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207523" y="233862"/>
                <a:ext cx="113781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Como exemplo, vamos ajustar um polinômios de ordem 2,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que passa “entre os pontos” de controle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abaixo:</a:t>
                </a: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23" y="233862"/>
                <a:ext cx="1137812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428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5" y="999532"/>
            <a:ext cx="2199268" cy="2628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897366" y="1929328"/>
                <a:ext cx="2038379" cy="2575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1.   3.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.00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1.   3.3   10.89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1.   3.9   15.21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 1.   4.3   18.49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 1.   4.7   22.09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  1.   5.3   28.09 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 1.   5.9   34.81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  1.   6.1   37.21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  1.   6.3   39.69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  1.   6.6   43.56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1.   7. 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49.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366" y="1929328"/>
                <a:ext cx="2038379" cy="25758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806429" y="1135719"/>
                <a:ext cx="7976351" cy="651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3.9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9.00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10.89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15.21</m:t>
                                </m:r>
                              </m:e>
                            </m:mr>
                          </m: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4.3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4.7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5.3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18.49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22.09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28.09</m:t>
                                </m:r>
                              </m:e>
                            </m:mr>
                          </m: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5.9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6.1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6.3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34.81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37.21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39.69</m:t>
                                </m:r>
                              </m:e>
                            </m:mr>
                          </m: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6.6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43.56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49.00</m:t>
                                </m:r>
                              </m:e>
                            </m:mr>
                          </m: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429" y="1135719"/>
                <a:ext cx="7976351" cy="6512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60059" y="3815849"/>
                <a:ext cx="2659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9" y="3815849"/>
                <a:ext cx="265944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07523" y="4304520"/>
                <a:ext cx="929422" cy="731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23" y="4304520"/>
                <a:ext cx="929422" cy="7318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42288" y="5503293"/>
                <a:ext cx="22949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88" y="5503293"/>
                <a:ext cx="229498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94" b="-274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5237095" y="1995158"/>
                <a:ext cx="3966342" cy="75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1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11.00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/>
                                  <m:t>56.4</m:t>
                                </m:r>
                                <m:r>
                                  <m:rPr>
                                    <m:nor/>
                                  </m:rPr>
                                  <a:rPr lang="pt-BR" sz="1600" b="0" i="0" dirty="0" smtClean="0"/>
                                  <m:t>00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/>
                                  <m:t>308.04</m:t>
                                </m:r>
                                <m:r>
                                  <m:rPr>
                                    <m:nor/>
                                  </m:rPr>
                                  <a:rPr lang="pt-BR" sz="1600" b="0" i="0" dirty="0" smtClean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1600" b="0" i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/>
                                  <m:t>56.4</m:t>
                                </m:r>
                                <m:r>
                                  <m:rPr>
                                    <m:nor/>
                                  </m:rPr>
                                  <a:rPr lang="pt-BR" sz="1600" b="0" i="0" dirty="0" smtClean="0"/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pt-BR" sz="1600" b="0" i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/>
                                  <m:t>308.04</m:t>
                                </m:r>
                                <m:r>
                                  <m:rPr>
                                    <m:nor/>
                                  </m:rPr>
                                  <a:rPr lang="pt-BR" sz="1600" b="0" i="0" dirty="0" smtClean="0"/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pt-BR" sz="1600" dirty="0"/>
                                  <m:t>1767.366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pt-BR" sz="1600" dirty="0"/>
                                  <m:t>308.04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pt-BR" sz="1600" dirty="0"/>
                                  <m:t>1767.366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pt-BR" sz="1600" dirty="0"/>
                                  <m:t>10519.922 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95" y="1995158"/>
                <a:ext cx="3966342" cy="75834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5312398" y="2961743"/>
                <a:ext cx="4518353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pt-BR" sz="1600" dirty="0">
                                  <a:latin typeface="+mj-lt"/>
                                </a:rPr>
                                <m:t>27.337747  −11.429266   1.1196449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600" dirty="0">
                                  <a:latin typeface="+mj-lt"/>
                                </a:rPr>
                                <m:t>−11.429266   4.8682401  −0.4832061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1600" dirty="0">
                                  <a:latin typeface="+mj-lt"/>
                                </a:rPr>
                                <m:t>1.1196449  −0.4832061   0.0484896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398" y="2961743"/>
                <a:ext cx="4518353" cy="66601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716308" y="1115542"/>
                <a:ext cx="814197" cy="2814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308" y="1115542"/>
                <a:ext cx="814197" cy="28148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5346279" y="3951020"/>
                <a:ext cx="2272289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99. 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e>
                              <m:r>
                                <a:rPr lang="pt-BR" sz="16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604.5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3766.49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79" y="3951020"/>
                <a:ext cx="2272289" cy="74353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5470558" y="5042077"/>
                <a:ext cx="3419269" cy="748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14.576664   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−8.6372239    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1.3822754</m:t>
                              </m:r>
                            </m:e>
                          </m:eqArr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558" y="5042077"/>
                <a:ext cx="3419269" cy="74853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5346279" y="6138135"/>
                <a:ext cx="5229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14.576664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8.6372239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+1.3822754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79" y="6138135"/>
                <a:ext cx="522931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52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93F7B09-1322-47C3-A541-C9F0074C7906}"/>
                  </a:ext>
                </a:extLst>
              </p:cNvPr>
              <p:cNvSpPr txBox="1"/>
              <p:nvPr/>
            </p:nvSpPr>
            <p:spPr>
              <a:xfrm>
                <a:off x="7056872" y="2966468"/>
                <a:ext cx="3174779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93F7B09-1322-47C3-A541-C9F0074C7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872" y="2966468"/>
                <a:ext cx="3174779" cy="672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60500E5-90C9-475C-A5AC-49EA286EFBF4}"/>
                  </a:ext>
                </a:extLst>
              </p:cNvPr>
              <p:cNvSpPr txBox="1"/>
              <p:nvPr/>
            </p:nvSpPr>
            <p:spPr>
              <a:xfrm>
                <a:off x="7175670" y="3968371"/>
                <a:ext cx="157940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560500E5-90C9-475C-A5AC-49EA286EF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670" y="3968371"/>
                <a:ext cx="1579407" cy="672172"/>
              </a:xfrm>
              <a:prstGeom prst="rect">
                <a:avLst/>
              </a:prstGeom>
              <a:blipFill>
                <a:blip r:embed="rId6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66E750-F4A1-48A0-8E90-EE957B34A46B}"/>
              </a:ext>
            </a:extLst>
          </p:cNvPr>
          <p:cNvSpPr txBox="1"/>
          <p:nvPr/>
        </p:nvSpPr>
        <p:spPr>
          <a:xfrm>
            <a:off x="7056872" y="4667934"/>
            <a:ext cx="283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Coeficiente de Determinação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41B9A38-250E-49E0-BA8B-F49CB9E850E9}"/>
                  </a:ext>
                </a:extLst>
              </p:cNvPr>
              <p:cNvSpPr txBox="1"/>
              <p:nvPr/>
            </p:nvSpPr>
            <p:spPr>
              <a:xfrm>
                <a:off x="7224110" y="4989698"/>
                <a:ext cx="1149930" cy="445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</m:num>
                        <m:den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400" b="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41B9A38-250E-49E0-BA8B-F49CB9E85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110" y="4989698"/>
                <a:ext cx="1149930" cy="445443"/>
              </a:xfrm>
              <a:prstGeom prst="rect">
                <a:avLst/>
              </a:prstGeom>
              <a:blipFill>
                <a:blip r:embed="rId7"/>
                <a:stretch>
                  <a:fillRect l="-1058" t="-2740" r="-1058" b="-82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D604E7E1-0B81-4E05-91F0-EAC07A316890}"/>
              </a:ext>
            </a:extLst>
          </p:cNvPr>
          <p:cNvSpPr txBox="1"/>
          <p:nvPr/>
        </p:nvSpPr>
        <p:spPr>
          <a:xfrm>
            <a:off x="7056872" y="5464535"/>
            <a:ext cx="2831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Coeficiente de Correlação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AEC7EED-8B00-4DC8-BB21-B248A38EF33B}"/>
                  </a:ext>
                </a:extLst>
              </p:cNvPr>
              <p:cNvSpPr txBox="1"/>
              <p:nvPr/>
            </p:nvSpPr>
            <p:spPr>
              <a:xfrm>
                <a:off x="7224110" y="5772312"/>
                <a:ext cx="1199624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t-BR" sz="1400" b="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AEC7EED-8B00-4DC8-BB21-B248A38EF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110" y="5772312"/>
                <a:ext cx="1199624" cy="6365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AF5F3E55-3B83-4FF6-A67D-5531151BBBEA}"/>
              </a:ext>
            </a:extLst>
          </p:cNvPr>
          <p:cNvSpPr txBox="1"/>
          <p:nvPr/>
        </p:nvSpPr>
        <p:spPr>
          <a:xfrm>
            <a:off x="6955951" y="2645076"/>
            <a:ext cx="3376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Soma dos Resíduos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3813" y="355645"/>
            <a:ext cx="3055885" cy="156985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577" y="367272"/>
            <a:ext cx="5006774" cy="16765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752" y="2944953"/>
            <a:ext cx="5098222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8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DAF1ADD-9F25-D269-6069-C863AB65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134" y="2969565"/>
            <a:ext cx="4829849" cy="3719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9126754" y="4524897"/>
                <a:ext cx="615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754" y="4524897"/>
                <a:ext cx="615168" cy="276999"/>
              </a:xfrm>
              <a:prstGeom prst="rect">
                <a:avLst/>
              </a:prstGeom>
              <a:blipFill>
                <a:blip r:embed="rId4"/>
                <a:stretch>
                  <a:fillRect l="-7921" r="-12871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188153" y="5705362"/>
                <a:ext cx="707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153" y="5705362"/>
                <a:ext cx="707630" cy="276999"/>
              </a:xfrm>
              <a:prstGeom prst="rect">
                <a:avLst/>
              </a:prstGeom>
              <a:blipFill>
                <a:blip r:embed="rId5"/>
                <a:stretch>
                  <a:fillRect l="-6897" r="-1120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8865401" y="1014138"/>
                <a:ext cx="615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401" y="1014138"/>
                <a:ext cx="615168" cy="276999"/>
              </a:xfrm>
              <a:prstGeom prst="rect">
                <a:avLst/>
              </a:prstGeom>
              <a:blipFill>
                <a:blip r:embed="rId6"/>
                <a:stretch>
                  <a:fillRect l="-7921" r="-12871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CFFAC39-7BEC-47BF-8A92-2D923A7B0B48}"/>
                  </a:ext>
                </a:extLst>
              </p:cNvPr>
              <p:cNvSpPr txBox="1"/>
              <p:nvPr/>
            </p:nvSpPr>
            <p:spPr>
              <a:xfrm>
                <a:off x="1120851" y="2950330"/>
                <a:ext cx="33846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=96.3% - A regressão linear explica 96.3% da variabilidade do dado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FFAC39-7BEC-47BF-8A92-2D923A7B0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851" y="2950330"/>
                <a:ext cx="3384606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541" t="-2326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5706" y="169308"/>
            <a:ext cx="3330769" cy="265763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525" y="210592"/>
            <a:ext cx="4717189" cy="218713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38516EA-C400-B50B-A4AD-44882FAE6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6151" y="3677953"/>
            <a:ext cx="4753638" cy="5144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46B412-790F-C38E-ADF7-30C65447D1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5525" y="4393148"/>
            <a:ext cx="482032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4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0B526161-80A7-B122-B67C-80B04B5AC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6" y="3795931"/>
            <a:ext cx="3771094" cy="292555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04AC740-20EA-7E56-ECDC-BF1904F4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86" y="3820436"/>
            <a:ext cx="3795821" cy="29010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D8D3893-9ACE-E5E7-5AE7-B3BEF82D0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381" y="235794"/>
            <a:ext cx="3708226" cy="28017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840B80-0CE3-4FC7-FCA9-C4EA6EF06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129" y="244273"/>
            <a:ext cx="3648602" cy="279329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4596B5B-CE51-3A57-9D04-31E8507E3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610" y="235795"/>
            <a:ext cx="3683102" cy="2801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599206" y="2000424"/>
                <a:ext cx="5376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06" y="2000424"/>
                <a:ext cx="537633" cy="276999"/>
              </a:xfrm>
              <a:prstGeom prst="rect">
                <a:avLst/>
              </a:prstGeom>
              <a:blipFill>
                <a:blip r:embed="rId7"/>
                <a:stretch>
                  <a:fillRect l="-15730" r="-2022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6617076" y="2047990"/>
                <a:ext cx="609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76" y="2047990"/>
                <a:ext cx="609847" cy="276999"/>
              </a:xfrm>
              <a:prstGeom prst="rect">
                <a:avLst/>
              </a:prstGeom>
              <a:blipFill>
                <a:blip r:embed="rId8"/>
                <a:stretch>
                  <a:fillRect l="-8911" r="-1188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10875495" y="2157975"/>
                <a:ext cx="609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495" y="2157975"/>
                <a:ext cx="609847" cy="276999"/>
              </a:xfrm>
              <a:prstGeom prst="rect">
                <a:avLst/>
              </a:prstGeom>
              <a:blipFill>
                <a:blip r:embed="rId9"/>
                <a:stretch>
                  <a:fillRect l="-9000" r="-13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2782549" y="5740310"/>
                <a:ext cx="609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49" y="5740310"/>
                <a:ext cx="609847" cy="276999"/>
              </a:xfrm>
              <a:prstGeom prst="rect">
                <a:avLst/>
              </a:prstGeom>
              <a:blipFill>
                <a:blip r:embed="rId10"/>
                <a:stretch>
                  <a:fillRect l="-9000" r="-13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875494" y="5684886"/>
                <a:ext cx="609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494" y="5684886"/>
                <a:ext cx="609847" cy="276999"/>
              </a:xfrm>
              <a:prstGeom prst="rect">
                <a:avLst/>
              </a:prstGeom>
              <a:blipFill>
                <a:blip r:embed="rId11"/>
                <a:stretch>
                  <a:fillRect l="-8000" r="-13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3DC815AD-924C-475E-AF8D-4D30ACEC40FD}"/>
                  </a:ext>
                </a:extLst>
              </p:cNvPr>
              <p:cNvSpPr txBox="1"/>
              <p:nvPr/>
            </p:nvSpPr>
            <p:spPr>
              <a:xfrm>
                <a:off x="2088013" y="2348091"/>
                <a:ext cx="13338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=89.2%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3DC815AD-924C-475E-AF8D-4D30ACEC4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013" y="2348091"/>
                <a:ext cx="1333866" cy="276999"/>
              </a:xfrm>
              <a:prstGeom prst="rect">
                <a:avLst/>
              </a:prstGeom>
              <a:blipFill>
                <a:blip r:embed="rId12"/>
                <a:stretch>
                  <a:fillRect r="-45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9BB45545-2FBF-4E58-BFAA-DE1B2D51F52A}"/>
                  </a:ext>
                </a:extLst>
              </p:cNvPr>
              <p:cNvSpPr txBox="1"/>
              <p:nvPr/>
            </p:nvSpPr>
            <p:spPr>
              <a:xfrm>
                <a:off x="6109873" y="2424195"/>
                <a:ext cx="123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=96.3%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9BB45545-2FBF-4E58-BFAA-DE1B2D51F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873" y="2424195"/>
                <a:ext cx="1231106" cy="276999"/>
              </a:xfrm>
              <a:prstGeom prst="rect">
                <a:avLst/>
              </a:prstGeom>
              <a:blipFill>
                <a:blip r:embed="rId13"/>
                <a:stretch>
                  <a:fillRect l="-1980" r="-49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2DCC02E-EF92-43AE-B158-34DB77314BB1}"/>
                  </a:ext>
                </a:extLst>
              </p:cNvPr>
              <p:cNvSpPr txBox="1"/>
              <p:nvPr/>
            </p:nvSpPr>
            <p:spPr>
              <a:xfrm>
                <a:off x="10564865" y="2521440"/>
                <a:ext cx="123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=97.0%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2DCC02E-EF92-43AE-B158-34DB77314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865" y="2521440"/>
                <a:ext cx="1231106" cy="276999"/>
              </a:xfrm>
              <a:prstGeom prst="rect">
                <a:avLst/>
              </a:prstGeom>
              <a:blipFill>
                <a:blip r:embed="rId14"/>
                <a:stretch>
                  <a:fillRect l="-1980" r="-49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F8CAF613-D9C1-4E6D-9575-D7A18E56B774}"/>
                  </a:ext>
                </a:extLst>
              </p:cNvPr>
              <p:cNvSpPr txBox="1"/>
              <p:nvPr/>
            </p:nvSpPr>
            <p:spPr>
              <a:xfrm>
                <a:off x="2393913" y="6120009"/>
                <a:ext cx="123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=97.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F8CAF613-D9C1-4E6D-9575-D7A18E56B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13" y="6120009"/>
                <a:ext cx="1231106" cy="276999"/>
              </a:xfrm>
              <a:prstGeom prst="rect">
                <a:avLst/>
              </a:prstGeom>
              <a:blipFill>
                <a:blip r:embed="rId15"/>
                <a:stretch>
                  <a:fillRect l="-1980" r="-445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60CB871-F12B-44E4-AA1C-7FD79388F833}"/>
                  </a:ext>
                </a:extLst>
              </p:cNvPr>
              <p:cNvSpPr txBox="1"/>
              <p:nvPr/>
            </p:nvSpPr>
            <p:spPr>
              <a:xfrm>
                <a:off x="10326720" y="6064687"/>
                <a:ext cx="123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60CB871-F12B-44E4-AA1C-7FD79388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720" y="6064687"/>
                <a:ext cx="1231106" cy="276999"/>
              </a:xfrm>
              <a:prstGeom prst="rect">
                <a:avLst/>
              </a:prstGeom>
              <a:blipFill>
                <a:blip r:embed="rId16"/>
                <a:stretch>
                  <a:fillRect l="-1980" r="-49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>
            <a:extLst>
              <a:ext uri="{FF2B5EF4-FFF2-40B4-BE49-F238E27FC236}">
                <a16:creationId xmlns:a16="http://schemas.microsoft.com/office/drawing/2014/main" id="{A648C12B-EBBE-3E23-28B0-2A7A26BC2D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92322" y="3820436"/>
            <a:ext cx="3749702" cy="2925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6592BAC4-C846-4F9E-8B26-9F5794F6E8AF}"/>
                  </a:ext>
                </a:extLst>
              </p:cNvPr>
              <p:cNvSpPr txBox="1"/>
              <p:nvPr/>
            </p:nvSpPr>
            <p:spPr>
              <a:xfrm>
                <a:off x="6728363" y="5740310"/>
                <a:ext cx="615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6592BAC4-C846-4F9E-8B26-9F5794F6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363" y="5740310"/>
                <a:ext cx="615168" cy="276999"/>
              </a:xfrm>
              <a:prstGeom prst="rect">
                <a:avLst/>
              </a:prstGeom>
              <a:blipFill>
                <a:blip r:embed="rId18"/>
                <a:stretch>
                  <a:fillRect l="-7921" r="-1287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B60BEE9-76B1-BFDD-8B93-001DE1EF3F37}"/>
                  </a:ext>
                </a:extLst>
              </p:cNvPr>
              <p:cNvSpPr txBox="1"/>
              <p:nvPr/>
            </p:nvSpPr>
            <p:spPr>
              <a:xfrm>
                <a:off x="6339727" y="6120009"/>
                <a:ext cx="123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t-B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B60BEE9-76B1-BFDD-8B93-001DE1EF3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727" y="6120009"/>
                <a:ext cx="1231106" cy="276999"/>
              </a:xfrm>
              <a:prstGeom prst="rect">
                <a:avLst/>
              </a:prstGeom>
              <a:blipFill>
                <a:blip r:embed="rId19"/>
                <a:stretch>
                  <a:fillRect l="-1980" r="-445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3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5519</TotalTime>
  <Words>1493</Words>
  <Application>Microsoft Office PowerPoint</Application>
  <PresentationFormat>Widescreen</PresentationFormat>
  <Paragraphs>208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Century Gothic</vt:lpstr>
      <vt:lpstr>Wingdings 3</vt:lpstr>
      <vt:lpstr>Íon</vt:lpstr>
      <vt:lpstr>Métodos Numéricos para Engenharia </vt:lpstr>
      <vt:lpstr>Definições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Observações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107</cp:revision>
  <dcterms:created xsi:type="dcterms:W3CDTF">2020-03-19T11:46:04Z</dcterms:created>
  <dcterms:modified xsi:type="dcterms:W3CDTF">2023-03-31T21:29:25Z</dcterms:modified>
</cp:coreProperties>
</file>