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75" r:id="rId5"/>
    <p:sldId id="283" r:id="rId6"/>
    <p:sldId id="288" r:id="rId7"/>
    <p:sldId id="281" r:id="rId8"/>
    <p:sldId id="282" r:id="rId9"/>
    <p:sldId id="277" r:id="rId10"/>
    <p:sldId id="291" r:id="rId11"/>
    <p:sldId id="268" r:id="rId12"/>
    <p:sldId id="269" r:id="rId13"/>
    <p:sldId id="270" r:id="rId14"/>
    <p:sldId id="276" r:id="rId15"/>
    <p:sldId id="290" r:id="rId16"/>
    <p:sldId id="286" r:id="rId17"/>
    <p:sldId id="287" r:id="rId18"/>
    <p:sldId id="285" r:id="rId19"/>
    <p:sldId id="289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41" autoAdjust="0"/>
    <p:restoredTop sz="94660"/>
  </p:normalViewPr>
  <p:slideViewPr>
    <p:cSldViewPr snapToGrid="0">
      <p:cViewPr varScale="1">
        <p:scale>
          <a:sx n="57" d="100"/>
          <a:sy n="57" d="100"/>
        </p:scale>
        <p:origin x="82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Neves Fonseca" userId="fab3e4a40666dedf" providerId="LiveId" clId="{C4BA64EB-6B39-4DA7-9445-DB27D51F0AF7}"/>
    <pc:docChg chg="custSel modSld">
      <pc:chgData name="Luciano Neves Fonseca" userId="fab3e4a40666dedf" providerId="LiveId" clId="{C4BA64EB-6B39-4DA7-9445-DB27D51F0AF7}" dt="2023-03-31T21:26:29.912" v="8" actId="27636"/>
      <pc:docMkLst>
        <pc:docMk/>
      </pc:docMkLst>
      <pc:sldChg chg="modSp mod">
        <pc:chgData name="Luciano Neves Fonseca" userId="fab3e4a40666dedf" providerId="LiveId" clId="{C4BA64EB-6B39-4DA7-9445-DB27D51F0AF7}" dt="2023-03-31T21:26:29.912" v="8" actId="27636"/>
        <pc:sldMkLst>
          <pc:docMk/>
          <pc:sldMk cId="431422098" sldId="256"/>
        </pc:sldMkLst>
        <pc:spChg chg="mod">
          <ac:chgData name="Luciano Neves Fonseca" userId="fab3e4a40666dedf" providerId="LiveId" clId="{C4BA64EB-6B39-4DA7-9445-DB27D51F0AF7}" dt="2023-03-31T21:26:29.912" v="8" actId="27636"/>
          <ac:spMkLst>
            <pc:docMk/>
            <pc:sldMk cId="43142209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3.png"/><Relationship Id="rId4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9.png"/><Relationship Id="rId7" Type="http://schemas.openxmlformats.org/officeDocument/2006/relationships/image" Target="../media/image10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810.png"/><Relationship Id="rId9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110.png"/><Relationship Id="rId7" Type="http://schemas.openxmlformats.org/officeDocument/2006/relationships/image" Target="../media/image106.png"/><Relationship Id="rId12" Type="http://schemas.openxmlformats.org/officeDocument/2006/relationships/image" Target="../media/image72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0.png"/><Relationship Id="rId11" Type="http://schemas.openxmlformats.org/officeDocument/2006/relationships/image" Target="../media/image109.png"/><Relationship Id="rId5" Type="http://schemas.openxmlformats.org/officeDocument/2006/relationships/image" Target="../media/image890.png"/><Relationship Id="rId10" Type="http://schemas.openxmlformats.org/officeDocument/2006/relationships/image" Target="../media/image108.png"/><Relationship Id="rId4" Type="http://schemas.openxmlformats.org/officeDocument/2006/relationships/image" Target="../media/image880.png"/><Relationship Id="rId9" Type="http://schemas.openxmlformats.org/officeDocument/2006/relationships/image" Target="../media/image10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0.png"/><Relationship Id="rId3" Type="http://schemas.openxmlformats.org/officeDocument/2006/relationships/image" Target="../media/image112.png"/><Relationship Id="rId7" Type="http://schemas.openxmlformats.org/officeDocument/2006/relationships/image" Target="../media/image10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11" Type="http://schemas.openxmlformats.org/officeDocument/2006/relationships/image" Target="../media/image116.png"/><Relationship Id="rId5" Type="http://schemas.openxmlformats.org/officeDocument/2006/relationships/image" Target="../media/image980.png"/><Relationship Id="rId10" Type="http://schemas.openxmlformats.org/officeDocument/2006/relationships/image" Target="../media/image115.png"/><Relationship Id="rId4" Type="http://schemas.openxmlformats.org/officeDocument/2006/relationships/image" Target="../media/image113.png"/><Relationship Id="rId9" Type="http://schemas.openxmlformats.org/officeDocument/2006/relationships/image" Target="../media/image10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0.png"/><Relationship Id="rId3" Type="http://schemas.openxmlformats.org/officeDocument/2006/relationships/image" Target="../media/image126.png"/><Relationship Id="rId7" Type="http://schemas.openxmlformats.org/officeDocument/2006/relationships/image" Target="../media/image1140.png"/><Relationship Id="rId12" Type="http://schemas.openxmlformats.org/officeDocument/2006/relationships/image" Target="../media/image129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8.png"/><Relationship Id="rId5" Type="http://schemas.openxmlformats.org/officeDocument/2006/relationships/image" Target="../media/image123.png"/><Relationship Id="rId10" Type="http://schemas.openxmlformats.org/officeDocument/2006/relationships/image" Target="../media/image127.png"/><Relationship Id="rId4" Type="http://schemas.openxmlformats.org/officeDocument/2006/relationships/image" Target="../media/image122.png"/><Relationship Id="rId9" Type="http://schemas.openxmlformats.org/officeDocument/2006/relationships/image" Target="../media/image1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0" Type="http://schemas.openxmlformats.org/officeDocument/2006/relationships/image" Target="../media/image146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0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openxmlformats.org/officeDocument/2006/relationships/image" Target="../media/image1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openxmlformats.org/officeDocument/2006/relationships/image" Target="../media/image11.png"/><Relationship Id="rId17" Type="http://schemas.openxmlformats.org/officeDocument/2006/relationships/image" Target="../media/image18.png"/><Relationship Id="rId16" Type="http://schemas.openxmlformats.org/officeDocument/2006/relationships/image" Target="../media/image26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24" Type="http://schemas.openxmlformats.org/officeDocument/2006/relationships/image" Target="../media/image28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27.png"/><Relationship Id="rId19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Relationship Id="rId14" Type="http://schemas.openxmlformats.org/officeDocument/2006/relationships/image" Target="../media/image24.pn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0.png"/><Relationship Id="rId18" Type="http://schemas.openxmlformats.org/officeDocument/2006/relationships/image" Target="../media/image34.png"/><Relationship Id="rId26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260.png"/><Relationship Id="rId12" Type="http://schemas.openxmlformats.org/officeDocument/2006/relationships/image" Target="../media/image310.png"/><Relationship Id="rId17" Type="http://schemas.openxmlformats.org/officeDocument/2006/relationships/image" Target="../media/image32.png"/><Relationship Id="rId25" Type="http://schemas.openxmlformats.org/officeDocument/2006/relationships/image" Target="../media/image41.png"/><Relationship Id="rId2" Type="http://schemas.openxmlformats.org/officeDocument/2006/relationships/image" Target="../media/image29.png"/><Relationship Id="rId16" Type="http://schemas.openxmlformats.org/officeDocument/2006/relationships/image" Target="../media/image31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00.png"/><Relationship Id="rId24" Type="http://schemas.openxmlformats.org/officeDocument/2006/relationships/image" Target="../media/image40.png"/><Relationship Id="rId15" Type="http://schemas.openxmlformats.org/officeDocument/2006/relationships/image" Target="../media/image30.png"/><Relationship Id="rId23" Type="http://schemas.openxmlformats.org/officeDocument/2006/relationships/image" Target="../media/image39.png"/><Relationship Id="rId10" Type="http://schemas.openxmlformats.org/officeDocument/2006/relationships/image" Target="../media/image290.png"/><Relationship Id="rId19" Type="http://schemas.openxmlformats.org/officeDocument/2006/relationships/image" Target="../media/image35.png"/><Relationship Id="rId9" Type="http://schemas.openxmlformats.org/officeDocument/2006/relationships/image" Target="../media/image280.png"/><Relationship Id="rId14" Type="http://schemas.openxmlformats.org/officeDocument/2006/relationships/image" Target="../media/image33.png"/><Relationship Id="rId22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510.png"/><Relationship Id="rId3" Type="http://schemas.openxmlformats.org/officeDocument/2006/relationships/image" Target="../media/image49.png"/><Relationship Id="rId21" Type="http://schemas.openxmlformats.org/officeDocument/2006/relationships/image" Target="../media/image62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19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20.png"/><Relationship Id="rId9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1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981973"/>
            <a:ext cx="8825658" cy="3329581"/>
          </a:xfrm>
        </p:spPr>
        <p:txBody>
          <a:bodyPr/>
          <a:lstStyle/>
          <a:p>
            <a:r>
              <a:rPr lang="pt-BR" dirty="0"/>
              <a:t>Métodos Numéricos para Engenharia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572000"/>
            <a:ext cx="8825658" cy="1416423"/>
          </a:xfrm>
        </p:spPr>
        <p:txBody>
          <a:bodyPr>
            <a:normAutofit/>
          </a:bodyPr>
          <a:lstStyle/>
          <a:p>
            <a:r>
              <a:rPr lang="pt-BR" dirty="0"/>
              <a:t>Módulo 4 - Raízes de polinômios</a:t>
            </a:r>
          </a:p>
          <a:p>
            <a:r>
              <a:rPr lang="pt-BR" dirty="0"/>
              <a:t>Versão </a:t>
            </a:r>
            <a:r>
              <a:rPr lang="pt-BR" dirty="0" err="1"/>
              <a:t>python</a:t>
            </a:r>
            <a:endParaRPr lang="pt-BR" dirty="0"/>
          </a:p>
          <a:p>
            <a:r>
              <a:rPr lang="pt-BR" dirty="0"/>
              <a:t>Professor Luciano neves da fonseca</a:t>
            </a:r>
          </a:p>
        </p:txBody>
      </p:sp>
    </p:spTree>
    <p:extLst>
      <p:ext uri="{BB962C8B-B14F-4D97-AF65-F5344CB8AC3E}">
        <p14:creationId xmlns:p14="http://schemas.microsoft.com/office/powerpoint/2010/main" val="43142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FC40F17-7F76-FDA6-67E9-5E101119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495" y="1794521"/>
            <a:ext cx="5240243" cy="447054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8DAED11-FC6D-49C6-A89E-F42CA44EE469}"/>
              </a:ext>
            </a:extLst>
          </p:cNvPr>
          <p:cNvSpPr txBox="1"/>
          <p:nvPr/>
        </p:nvSpPr>
        <p:spPr>
          <a:xfrm>
            <a:off x="1858597" y="123201"/>
            <a:ext cx="6838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Polinômio de Ordem n - Método de Muller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C9C7FF6-8504-2245-7A2E-D338F1181B6D}"/>
                  </a:ext>
                </a:extLst>
              </p:cNvPr>
              <p:cNvSpPr txBox="1"/>
              <p:nvPr/>
            </p:nvSpPr>
            <p:spPr>
              <a:xfrm>
                <a:off x="6595895" y="1369887"/>
                <a:ext cx="4688271" cy="554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⁵+13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⁴+30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³−74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²−255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−675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C9C7FF6-8504-2245-7A2E-D338F1181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895" y="1369887"/>
                <a:ext cx="4688271" cy="554575"/>
              </a:xfrm>
              <a:prstGeom prst="rect">
                <a:avLst/>
              </a:prstGeom>
              <a:blipFill>
                <a:blip r:embed="rId3"/>
                <a:stretch>
                  <a:fillRect l="-780" t="-4396" r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68CDBB0-BA68-129E-521F-58901D46B0BB}"/>
                  </a:ext>
                </a:extLst>
              </p:cNvPr>
              <p:cNvSpPr txBox="1"/>
              <p:nvPr/>
            </p:nvSpPr>
            <p:spPr>
              <a:xfrm>
                <a:off x="472261" y="1277265"/>
                <a:ext cx="4997680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⁵+6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⁴−48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³−106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²+687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−540 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68CDBB0-BA68-129E-521F-58901D46B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61" y="1277265"/>
                <a:ext cx="4997680" cy="369909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26079E2C-0396-9F9C-341A-505EE905E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61" y="1794521"/>
            <a:ext cx="5242062" cy="44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8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213429" y="-25794"/>
            <a:ext cx="9189827" cy="77727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Encontrar fatores quadráticos de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92718" y="621440"/>
                <a:ext cx="11708343" cy="1755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1600" dirty="0"/>
                  <a:t>Com o método de Muller encontramos 1 raiz de um polinômio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 por iteração. Há um outro método muito utilizado que nos permite encontrar simultaneamente 2 raízes, através de um processo iterativo. </a:t>
                </a:r>
              </a:p>
              <a:p>
                <a:endParaRPr lang="pt-BR" sz="1600" dirty="0"/>
              </a:p>
              <a:p>
                <a:r>
                  <a:rPr lang="pt-BR" sz="1600" dirty="0"/>
                  <a:t>Este método consiste em se procurar os coeficiente </a:t>
                </a:r>
                <a14:m>
                  <m:oMath xmlns:m="http://schemas.openxmlformats.org/officeDocument/2006/math">
                    <m:r>
                      <a:rPr lang="pt-BR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do fator quadrático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2_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600" dirty="0"/>
                  <a:t>, que seja um divisor exato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 . 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2_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for uma fator exato, não haverá resto na divisão, isto 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2_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,  e as raízes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2_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 serão  também raízes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8" y="621440"/>
                <a:ext cx="11708343" cy="1755481"/>
              </a:xfrm>
              <a:prstGeom prst="rect">
                <a:avLst/>
              </a:prstGeom>
              <a:blipFill>
                <a:blip r:embed="rId2"/>
                <a:stretch>
                  <a:fillRect l="-260" t="-1042" r="-31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2541735" y="2474685"/>
                <a:ext cx="60811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1735" y="2474685"/>
                <a:ext cx="6081152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232491" y="3361214"/>
                <a:ext cx="11151705" cy="1013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No entanto, começamos  por escolher arbitrariamente os coeficientes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>
                        <a:latin typeface="Cambria Math" panose="02040503050406030204" pitchFamily="18" charset="0"/>
                      </a:rPr>
                      <m:t>u</m:t>
                    </m:r>
                    <m:r>
                      <a:rPr lang="pt-BR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pt-B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pt-BR" sz="1600" dirty="0"/>
                  <a:t> de um polinômio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2_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A divisão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 gera um novo polinômio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sz="1600" dirty="0"/>
                  <a:t> e um resto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sz="16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91" y="3361214"/>
                <a:ext cx="11151705" cy="1013739"/>
              </a:xfrm>
              <a:prstGeom prst="rect">
                <a:avLst/>
              </a:prstGeom>
              <a:blipFill>
                <a:blip r:embed="rId4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3159969" y="4096212"/>
                <a:ext cx="3497048" cy="694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2_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69" y="4096212"/>
                <a:ext cx="3497048" cy="694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392900" y="5031586"/>
                <a:ext cx="6324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00" y="5031586"/>
                <a:ext cx="6324745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49516" y="5543741"/>
                <a:ext cx="2740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516" y="5543741"/>
                <a:ext cx="2740622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90938" y="5913073"/>
                <a:ext cx="11410123" cy="839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O resto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depende da escolha dos coeficientes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for um fator exato, o resto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8" y="5913073"/>
                <a:ext cx="11410123" cy="839845"/>
              </a:xfrm>
              <a:prstGeom prst="rect">
                <a:avLst/>
              </a:prstGeom>
              <a:blipFill>
                <a:blip r:embed="rId8"/>
                <a:stretch>
                  <a:fillRect l="-32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3AE0EF-6153-4094-B568-326BDEE8A8B5}"/>
                  </a:ext>
                </a:extLst>
              </p:cNvPr>
              <p:cNvSpPr txBox="1"/>
              <p:nvPr/>
            </p:nvSpPr>
            <p:spPr>
              <a:xfrm>
                <a:off x="2644889" y="2861177"/>
                <a:ext cx="6123708" cy="384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3AE0EF-6153-4094-B568-326BDEE8A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889" y="2861177"/>
                <a:ext cx="6123708" cy="3841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802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308110" y="57017"/>
                <a:ext cx="116685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t-BR" dirty="0"/>
                  <a:t> e  o resto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, podem ser obtidos pelo mesmo programa fatorar_p2. </a:t>
                </a: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0" y="57017"/>
                <a:ext cx="11668540" cy="369332"/>
              </a:xfrm>
              <a:prstGeom prst="rect">
                <a:avLst/>
              </a:prstGeom>
              <a:blipFill>
                <a:blip r:embed="rId2"/>
                <a:stretch>
                  <a:fillRect l="-36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703716" y="2360297"/>
                <a:ext cx="10877328" cy="1622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Devemos ajustar os coeficientes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pt-BR" dirty="0"/>
                  <a:t>, pela soma somando um valor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,  até que o resto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se anule. Para encontramos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pt-BR" dirty="0"/>
                  <a:t> ,  precisamos das derivadas parciais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(coeficientes do resto) em relação 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u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pt-BR" dirty="0"/>
                  <a:t>.  Da expansão de Taylor teremos:</a:t>
                </a:r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16" y="2360297"/>
                <a:ext cx="10877328" cy="1622047"/>
              </a:xfrm>
              <a:prstGeom prst="rect">
                <a:avLst/>
              </a:prstGeom>
              <a:blipFill>
                <a:blip r:embed="rId4"/>
                <a:stretch>
                  <a:fillRect l="-336" b="-4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1008527" y="3819839"/>
                <a:ext cx="3679661" cy="5100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27" y="3819839"/>
                <a:ext cx="3679661" cy="5100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1022889" y="4474578"/>
                <a:ext cx="3665299" cy="5100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89" y="4474578"/>
                <a:ext cx="3665299" cy="5100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308110" y="5060164"/>
                <a:ext cx="1141012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600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+∆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pt-BR" sz="1600" dirty="0"/>
                  <a:t>0</a:t>
                </a: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0" y="5060164"/>
                <a:ext cx="11410123" cy="338554"/>
              </a:xfrm>
              <a:prstGeom prst="rect">
                <a:avLst/>
              </a:prstGeom>
              <a:blipFill>
                <a:blip r:embed="rId7"/>
                <a:stretch>
                  <a:fillRect l="-21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981091" y="5601516"/>
                <a:ext cx="2507673" cy="1109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1600" dirty="0"/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16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91" y="5601516"/>
                <a:ext cx="2507673" cy="11098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1DC8D653-E040-43C8-87B6-AACBE7EDBCB1}"/>
                  </a:ext>
                </a:extLst>
              </p:cNvPr>
              <p:cNvSpPr/>
              <p:nvPr/>
            </p:nvSpPr>
            <p:spPr>
              <a:xfrm>
                <a:off x="4377697" y="550977"/>
                <a:ext cx="47485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1DC8D653-E040-43C8-87B6-AACBE7EDB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697" y="550977"/>
                <a:ext cx="474854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899AA7C-430D-4B15-8795-F547A677CD43}"/>
                  </a:ext>
                </a:extLst>
              </p:cNvPr>
              <p:cNvSpPr txBox="1"/>
              <p:nvPr/>
            </p:nvSpPr>
            <p:spPr>
              <a:xfrm>
                <a:off x="4433844" y="875807"/>
                <a:ext cx="2535786" cy="319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899AA7C-430D-4B15-8795-F547A677C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844" y="875807"/>
                <a:ext cx="2535786" cy="3192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7C4975B-76BB-44BA-AA0F-BD82AD20B6BC}"/>
                  </a:ext>
                </a:extLst>
              </p:cNvPr>
              <p:cNvSpPr txBox="1"/>
              <p:nvPr/>
            </p:nvSpPr>
            <p:spPr>
              <a:xfrm>
                <a:off x="4433844" y="1807319"/>
                <a:ext cx="6850006" cy="327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Como a divisão não é exata, então: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𝑑𝑖𝑣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7C4975B-76BB-44BA-AA0F-BD82AD20B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844" y="1807319"/>
                <a:ext cx="6850006" cy="327334"/>
              </a:xfrm>
              <a:prstGeom prst="rect">
                <a:avLst/>
              </a:prstGeom>
              <a:blipFill>
                <a:blip r:embed="rId11"/>
                <a:stretch>
                  <a:fillRect l="-267" t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m 14">
            <a:extLst>
              <a:ext uri="{FF2B5EF4-FFF2-40B4-BE49-F238E27FC236}">
                <a16:creationId xmlns:a16="http://schemas.microsoft.com/office/drawing/2014/main" id="{44FD8B88-7531-5885-C78C-1727CAAC89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5918" y="550977"/>
            <a:ext cx="3410722" cy="188112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30A4818-C131-E4D9-DA6B-5D4C5DE604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67526" y="1367512"/>
            <a:ext cx="5941687" cy="31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6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AA0B28B-1E1C-DB15-293D-CC185AAC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93" y="927552"/>
            <a:ext cx="3515216" cy="1857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308108" y="205271"/>
                <a:ext cx="11410123" cy="655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Baristow demonstrou que as derivadas parciais podem ser obtidas pelo mesmo programa fatorar_p2., substituindo  o polinômio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 pelo polinômio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formado pelos coeficientes b.</a:t>
                </a: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08" y="205271"/>
                <a:ext cx="11410123" cy="655629"/>
              </a:xfrm>
              <a:prstGeom prst="rect">
                <a:avLst/>
              </a:prstGeom>
              <a:blipFill>
                <a:blip r:embed="rId3"/>
                <a:stretch>
                  <a:fillRect l="-374" t="-5607" b="-12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0" y="2889631"/>
                <a:ext cx="12570691" cy="597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Resolvendo este sistema, encontramos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pt-B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∆</m:t>
                    </m:r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 par a próxima aproximação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Este processo deve ser repetido até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seja nulo</a:t>
                </a:r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89631"/>
                <a:ext cx="12570691" cy="597984"/>
              </a:xfrm>
              <a:prstGeom prst="rect">
                <a:avLst/>
              </a:prstGeom>
              <a:blipFill>
                <a:blip r:embed="rId4"/>
                <a:stretch>
                  <a:fillRect l="-194" t="-3061" b="-12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117075" y="3668669"/>
                <a:ext cx="2211503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075" y="3668669"/>
                <a:ext cx="2211503" cy="617861"/>
              </a:xfrm>
              <a:prstGeom prst="rect">
                <a:avLst/>
              </a:prstGeom>
              <a:blipFill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652739" y="5228222"/>
                <a:ext cx="10720859" cy="1514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Com o novo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𝑛𝑜𝑣𝑜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 teremos o novo polinômio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Repetimos o processo até que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se anule.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Quando isso acontecer,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será um fator exato 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, de modo que as raízes de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serão também raízes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As raízes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facilmente calculadas pela fórmula de </a:t>
                </a:r>
                <a:r>
                  <a:rPr lang="pt-BR" dirty="0" err="1"/>
                  <a:t>Báskara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39" y="5228222"/>
                <a:ext cx="10720859" cy="1514517"/>
              </a:xfrm>
              <a:prstGeom prst="rect">
                <a:avLst/>
              </a:prstGeom>
              <a:blipFill>
                <a:blip r:embed="rId6"/>
                <a:stretch>
                  <a:fillRect l="-341" t="-2823" r="-1819" b="-4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4230033" y="1629778"/>
                <a:ext cx="2523319" cy="10919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e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den>
                          </m:f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</m:e>
                      </m:eqAr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033" y="1629778"/>
                <a:ext cx="2523319" cy="1091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EFD688F-B534-43D8-A8D7-ACD39FB362BC}"/>
                  </a:ext>
                </a:extLst>
              </p:cNvPr>
              <p:cNvSpPr txBox="1"/>
              <p:nvPr/>
            </p:nvSpPr>
            <p:spPr>
              <a:xfrm>
                <a:off x="5709904" y="3394357"/>
                <a:ext cx="2799164" cy="1298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B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B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B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EFD688F-B534-43D8-A8D7-ACD39FB3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904" y="3394357"/>
                <a:ext cx="2799164" cy="12986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57D7F5F-6524-4D34-AAF7-0577C2C89A51}"/>
                  </a:ext>
                </a:extLst>
              </p:cNvPr>
              <p:cNvSpPr txBox="1"/>
              <p:nvPr/>
            </p:nvSpPr>
            <p:spPr>
              <a:xfrm>
                <a:off x="1020410" y="4495421"/>
                <a:ext cx="3112958" cy="607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57D7F5F-6524-4D34-AAF7-0577C2C8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10" y="4495421"/>
                <a:ext cx="3112958" cy="6070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51DBF91-4E17-4E9F-B82E-006DB180DF8E}"/>
                  </a:ext>
                </a:extLst>
              </p:cNvPr>
              <p:cNvSpPr txBox="1"/>
              <p:nvPr/>
            </p:nvSpPr>
            <p:spPr>
              <a:xfrm>
                <a:off x="8222493" y="1495263"/>
                <a:ext cx="2833211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551DBF91-4E17-4E9F-B82E-006DB180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493" y="1495263"/>
                <a:ext cx="2833211" cy="12485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651D4BA5-6E39-4B14-8950-6CD87853515D}"/>
              </a:ext>
            </a:extLst>
          </p:cNvPr>
          <p:cNvSpPr txBox="1"/>
          <p:nvPr/>
        </p:nvSpPr>
        <p:spPr>
          <a:xfrm>
            <a:off x="3938103" y="3631175"/>
            <a:ext cx="16440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Resolvendo o sistema temos: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F640F4-40D3-F5BE-ED2D-F0372099DB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8569" y="916543"/>
            <a:ext cx="4297457" cy="4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2916795" y="194141"/>
                <a:ext cx="543924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Exemplo: Encontre Primeiro fator quadrático</a:t>
                </a:r>
              </a:p>
              <a:p>
                <a:r>
                  <a:rPr lang="pt-BR" dirty="0"/>
                  <a:t>               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+11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+35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+13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−60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795" y="194141"/>
                <a:ext cx="5439246" cy="646331"/>
              </a:xfrm>
              <a:prstGeom prst="rect">
                <a:avLst/>
              </a:prstGeom>
              <a:blipFill>
                <a:blip r:embed="rId2"/>
                <a:stretch>
                  <a:fillRect l="-89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BA029EE4-3876-0227-CE5E-C1FC14007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275" y="1241289"/>
            <a:ext cx="3296207" cy="8608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D3AA8B2-FC74-DB5D-ABF2-4BDE8753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276" y="2366107"/>
            <a:ext cx="4593053" cy="15658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34FA7D-A602-1CD0-50C9-C91CAB433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7276" y="4195873"/>
            <a:ext cx="3047753" cy="142083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2342E5E-CAFD-90AC-30F8-7F3F93520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844" y="1872485"/>
            <a:ext cx="6146866" cy="291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73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3A7C969B-BBDE-F0F9-7848-AE15BA632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913" y="5473929"/>
            <a:ext cx="2684606" cy="12515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599091" y="211885"/>
                <a:ext cx="43690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Exemplo: Calcule as 4 raízes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1" y="211885"/>
                <a:ext cx="4369081" cy="369332"/>
              </a:xfrm>
              <a:prstGeom prst="rect">
                <a:avLst/>
              </a:prstGeom>
              <a:blipFill>
                <a:blip r:embed="rId3"/>
                <a:stretch>
                  <a:fillRect l="-1116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260548" y="984752"/>
                <a:ext cx="35481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m:rPr>
                          <m:nor/>
                        </m:rPr>
                        <a:rPr lang="pt-BR" sz="1600" dirty="0"/>
                        <m:t> 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+11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600" i="1">
                          <a:latin typeface="Cambria Math" panose="02040503050406030204" pitchFamily="18" charset="0"/>
                        </a:rPr>
                        <m:t>+35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pt-BR" sz="1600" dirty="0"/>
                        <m:t> 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+13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−60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8" y="984752"/>
                <a:ext cx="3548151" cy="246221"/>
              </a:xfrm>
              <a:prstGeom prst="rect">
                <a:avLst/>
              </a:prstGeom>
              <a:blipFill>
                <a:blip r:embed="rId4"/>
                <a:stretch>
                  <a:fillRect l="-859" r="-5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355680" y="2514076"/>
                <a:ext cx="20093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80" y="2514076"/>
                <a:ext cx="2009396" cy="246221"/>
              </a:xfrm>
              <a:prstGeom prst="rect">
                <a:avLst/>
              </a:prstGeom>
              <a:blipFill>
                <a:blip r:embed="rId5"/>
                <a:stretch>
                  <a:fillRect l="-3333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118351" y="673652"/>
            <a:ext cx="7333353" cy="265528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590015" y="326104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599091" y="3747612"/>
                <a:ext cx="3178819" cy="539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+9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1" y="3747612"/>
                <a:ext cx="3178819" cy="5391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520933" y="3655177"/>
            <a:ext cx="3749625" cy="8798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6587439" y="5443800"/>
                <a:ext cx="1978083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439" y="5443800"/>
                <a:ext cx="1978083" cy="1107996"/>
              </a:xfrm>
              <a:prstGeom prst="rect">
                <a:avLst/>
              </a:prstGeom>
              <a:blipFill>
                <a:blip r:embed="rId7"/>
                <a:stretch>
                  <a:fillRect l="-3086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6585761" y="5074468"/>
            <a:ext cx="865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Raízes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284334" y="1784953"/>
                <a:ext cx="93390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/>
                  <a:t> 0.1     1.0534278     1.6426538      1.9186564     1.9937238      1.9999553       2.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/>
                  <a:t> 0.1    -1.9908657    -2.7107697    -2.9372828    -2.9948384     -2.9999612      -3.</a:t>
                </a:r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34" y="1784953"/>
                <a:ext cx="9339001" cy="523220"/>
              </a:xfrm>
              <a:prstGeom prst="rect">
                <a:avLst/>
              </a:prstGeom>
              <a:blipFill>
                <a:blip r:embed="rId8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BF12A2E-871C-4BEF-9A22-498F5121593A}"/>
                  </a:ext>
                </a:extLst>
              </p:cNvPr>
              <p:cNvSpPr txBox="1"/>
              <p:nvPr/>
            </p:nvSpPr>
            <p:spPr>
              <a:xfrm>
                <a:off x="308069" y="1383790"/>
                <a:ext cx="60945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600" dirty="0"/>
                  <a:t>+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BF12A2E-871C-4BEF-9A22-498F51215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69" y="1383790"/>
                <a:ext cx="6094562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245B036-C90E-4960-B152-7860C08A1290}"/>
                  </a:ext>
                </a:extLst>
              </p:cNvPr>
              <p:cNvSpPr txBox="1"/>
              <p:nvPr/>
            </p:nvSpPr>
            <p:spPr>
              <a:xfrm>
                <a:off x="118350" y="5010925"/>
                <a:ext cx="61687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pt-BR" dirty="0"/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245B036-C90E-4960-B152-7860C08A1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50" y="5010925"/>
                <a:ext cx="6168717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m 14">
            <a:extLst>
              <a:ext uri="{FF2B5EF4-FFF2-40B4-BE49-F238E27FC236}">
                <a16:creationId xmlns:a16="http://schemas.microsoft.com/office/drawing/2014/main" id="{76F5E4EB-3E42-5983-80A2-7D9292B049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2288" y="80952"/>
            <a:ext cx="4039164" cy="446784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A65588-54E6-26DC-2980-021F626EEF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6977" y="5487048"/>
            <a:ext cx="2848373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42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FB60FBD-A0B8-4654-801A-5F0D87F5ED8B}"/>
                  </a:ext>
                </a:extLst>
              </p:cNvPr>
              <p:cNvSpPr txBox="1"/>
              <p:nvPr/>
            </p:nvSpPr>
            <p:spPr>
              <a:xfrm>
                <a:off x="713091" y="260837"/>
                <a:ext cx="7969091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dirty="0"/>
                  <a:t>Exemplo 2 -   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𝑝𝑠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6=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⁶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+14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⁵+43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⁴−44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³−329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²−930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−675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FB60FBD-A0B8-4654-801A-5F0D87F5E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91" y="260837"/>
                <a:ext cx="7969091" cy="369909"/>
              </a:xfrm>
              <a:prstGeom prst="rect">
                <a:avLst/>
              </a:prstGeom>
              <a:blipFill>
                <a:blip r:embed="rId2"/>
                <a:stretch>
                  <a:fillRect l="-68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A00FA5C-E5B9-44B0-81F8-34135417D1B4}"/>
                  </a:ext>
                </a:extLst>
              </p:cNvPr>
              <p:cNvSpPr txBox="1"/>
              <p:nvPr/>
            </p:nvSpPr>
            <p:spPr>
              <a:xfrm>
                <a:off x="-90131" y="3768678"/>
                <a:ext cx="51231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6=(</m:t>
                      </m:r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 dirty="0" smtClean="0">
                          <a:latin typeface="Cambria Math" panose="02040503050406030204" pitchFamily="18" charset="0"/>
                        </a:rPr>
                        <m:t>⁴</m:t>
                      </m:r>
                      <m:r>
                        <a:rPr lang="pt-BR" sz="1400" i="1" dirty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 dirty="0">
                          <a:latin typeface="Cambria Math" panose="02040503050406030204" pitchFamily="18" charset="0"/>
                        </a:rPr>
                        <m:t>³−10</m:t>
                      </m:r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 dirty="0">
                          <a:latin typeface="Cambria Math" panose="02040503050406030204" pitchFamily="18" charset="0"/>
                        </a:rPr>
                        <m:t>²−24</m:t>
                      </m:r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 dirty="0">
                          <a:latin typeface="Cambria Math" panose="02040503050406030204" pitchFamily="18" charset="0"/>
                        </a:rPr>
                        <m:t>−135)(</m:t>
                      </m:r>
                      <m:sSup>
                        <m:sSupPr>
                          <m:ctrlPr>
                            <a:rPr lang="pt-B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400" i="1" dirty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A00FA5C-E5B9-44B0-81F8-34135417D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131" y="3768678"/>
                <a:ext cx="5123180" cy="307777"/>
              </a:xfrm>
              <a:prstGeom prst="rect">
                <a:avLst/>
              </a:prstGeom>
              <a:blipFill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58988BB-D2C7-4C9A-92E2-0F93A2309E50}"/>
                  </a:ext>
                </a:extLst>
              </p:cNvPr>
              <p:cNvSpPr txBox="1"/>
              <p:nvPr/>
            </p:nvSpPr>
            <p:spPr>
              <a:xfrm>
                <a:off x="4424996" y="3614789"/>
                <a:ext cx="51231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6=</m:t>
                      </m:r>
                      <m:d>
                        <m:dPr>
                          <m:ctrlPr>
                            <a:rPr lang="pt-BR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i="1" dirty="0">
                              <a:latin typeface="Cambria Math" panose="02040503050406030204" pitchFamily="18" charset="0"/>
                            </a:rPr>
                            <m:t>²+6</m:t>
                          </m:r>
                          <m:r>
                            <a:rPr lang="pt-B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i="1" dirty="0">
                              <a:latin typeface="Cambria Math" panose="02040503050406030204" pitchFamily="18" charset="0"/>
                            </a:rPr>
                            <m:t>−27</m:t>
                          </m:r>
                        </m:e>
                      </m:d>
                      <m:d>
                        <m:dPr>
                          <m:ctrlPr>
                            <a:rPr lang="pt-BR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pt-B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b="0" i="1" dirty="0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pt-BR" sz="14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400" i="1" dirty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pt-BR" sz="1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 dirty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58988BB-D2C7-4C9A-92E2-0F93A2309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996" y="3614789"/>
                <a:ext cx="5123180" cy="307777"/>
              </a:xfrm>
              <a:prstGeom prst="rect">
                <a:avLst/>
              </a:prstGeom>
              <a:blipFill>
                <a:blip r:embed="rId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C1BC6E3B-9449-9575-E443-3452D2C4F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59" y="729086"/>
            <a:ext cx="3924848" cy="6477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744AA0B-2E5A-0746-DA08-4E0AF4065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866" y="1711378"/>
            <a:ext cx="4020111" cy="18766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26A1DE2-1122-107E-A101-5E6E81F849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1197" y="1620809"/>
            <a:ext cx="4086795" cy="189574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B9CC410-A558-9854-D406-ED27C4CE74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154" y="4190615"/>
            <a:ext cx="2495898" cy="125747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78AC058-3853-A7B5-4E5E-79ED898F29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1267" y="5871806"/>
            <a:ext cx="421063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40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E311D205-BD8B-E338-08FD-7ADD2C39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46" y="734270"/>
            <a:ext cx="3962953" cy="185763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B47ADCA-65CC-6E44-BB89-E7DCB3BD4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00" y="1144135"/>
            <a:ext cx="5249008" cy="1838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1F860DD-47BC-46D8-A433-5DFC8BCE060F}"/>
                  </a:ext>
                </a:extLst>
              </p:cNvPr>
              <p:cNvSpPr txBox="1"/>
              <p:nvPr/>
            </p:nvSpPr>
            <p:spPr>
              <a:xfrm>
                <a:off x="282061" y="73891"/>
                <a:ext cx="9600847" cy="34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𝑝𝑠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9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⁹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⁸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⁷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500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⁶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3383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⁵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5292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⁴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21990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³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119100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²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52784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184704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1F860DD-47BC-46D8-A433-5DFC8BCE0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61" y="73891"/>
                <a:ext cx="9600847" cy="341376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C8B2F68-4901-40DA-8D9F-204FAA2B2D37}"/>
                  </a:ext>
                </a:extLst>
              </p:cNvPr>
              <p:cNvSpPr txBox="1"/>
              <p:nvPr/>
            </p:nvSpPr>
            <p:spPr>
              <a:xfrm>
                <a:off x="178900" y="3004707"/>
                <a:ext cx="6083355" cy="463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11</m:t>
                          </m:r>
                          <m:sSup>
                            <m:sSupPr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517</m:t>
                          </m:r>
                          <m:sSup>
                            <m:sSupPr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2844</m:t>
                          </m:r>
                          <m:sSup>
                            <m:sSupPr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342</m:t>
                          </m:r>
                          <m:sSup>
                            <m:sSupPr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19784</m:t>
                          </m:r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92352</m:t>
                          </m:r>
                        </m:e>
                      </m:d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1200" b="0" i="1" dirty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²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sz="1200" dirty="0"/>
                  <a:t>)</a:t>
                </a: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C8B2F68-4901-40DA-8D9F-204FAA2B2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00" y="3004707"/>
                <a:ext cx="6083355" cy="463781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853D235-C91A-41FC-B708-C72FB398C343}"/>
                  </a:ext>
                </a:extLst>
              </p:cNvPr>
              <p:cNvSpPr txBox="1"/>
              <p:nvPr/>
            </p:nvSpPr>
            <p:spPr>
              <a:xfrm>
                <a:off x="178900" y="5399280"/>
                <a:ext cx="5782482" cy="648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542</m:t>
                          </m:r>
                          <m:sSup>
                            <m:sSupPr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2290</m:t>
                          </m:r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7696</m:t>
                          </m:r>
                          <m:r>
                            <m:rPr>
                              <m:nor/>
                            </m:rPr>
                            <a:rPr lang="pt-BR" sz="1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  <a:p>
                <a:r>
                  <a:rPr lang="pt-BR" sz="1200" dirty="0"/>
                  <a:t>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endParaRPr lang="pt-BR" sz="1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1200" b="0" i="1" dirty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²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sz="1200" dirty="0"/>
                  <a:t>)</a:t>
                </a: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853D235-C91A-41FC-B708-C72FB398C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00" y="5399280"/>
                <a:ext cx="5782482" cy="648447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9ABA186-7BA8-45D2-BBB5-180DC244E791}"/>
                  </a:ext>
                </a:extLst>
              </p:cNvPr>
              <p:cNvSpPr txBox="1"/>
              <p:nvPr/>
            </p:nvSpPr>
            <p:spPr>
              <a:xfrm>
                <a:off x="6674754" y="2572028"/>
                <a:ext cx="333994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³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592</m:t>
                          </m:r>
                        </m:e>
                      </m:d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d>
                        <m:dPr>
                          <m:ctrlP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</m:oMath>
                  </m:oMathPara>
                </a14:m>
                <a:endParaRPr lang="pt-BR" sz="1200" b="0" i="1" dirty="0">
                  <a:latin typeface="Cambria Math" panose="02040503050406030204" pitchFamily="18" charset="0"/>
                </a:endParaRPr>
              </a:p>
              <a:p>
                <a:r>
                  <a:rPr lang="pt-BR" sz="1200" dirty="0"/>
                  <a:t>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endParaRPr lang="pt-BR" sz="1200" i="1" dirty="0">
                  <a:latin typeface="Cambria Math" panose="02040503050406030204" pitchFamily="18" charset="0"/>
                </a:endParaRPr>
              </a:p>
              <a:p>
                <a:r>
                  <a:rPr lang="pt-BR" sz="1200" dirty="0"/>
                  <a:t>        </a:t>
                </a:r>
                <a14:m>
                  <m:oMath xmlns:m="http://schemas.openxmlformats.org/officeDocument/2006/math">
                    <m:r>
                      <a:rPr lang="pt-BR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²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sz="1200" dirty="0"/>
                  <a:t>)</a:t>
                </a: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9ABA186-7BA8-45D2-BBB5-180DC244E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54" y="2572028"/>
                <a:ext cx="3339946" cy="830997"/>
              </a:xfrm>
              <a:prstGeom prst="rect">
                <a:avLst/>
              </a:prstGeom>
              <a:blipFill>
                <a:blip r:embed="rId7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2A7E048-9D29-4E21-9367-0C419DB2848F}"/>
                  </a:ext>
                </a:extLst>
              </p:cNvPr>
              <p:cNvSpPr txBox="1"/>
              <p:nvPr/>
            </p:nvSpPr>
            <p:spPr>
              <a:xfrm>
                <a:off x="6674754" y="5431757"/>
                <a:ext cx="497436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200" b="0" i="1" dirty="0" smtClean="0">
                        <a:latin typeface="Cambria Math" panose="02040503050406030204" pitchFamily="18" charset="0"/>
                      </a:rPr>
                      <m:t>𝑝𝑠</m:t>
                    </m:r>
                    <m:r>
                      <a:rPr lang="pt-BR" sz="1200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pt-BR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d>
                      <m:dPr>
                        <m:ctrlPr>
                          <a:rPr lang="pt-B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2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74</m:t>
                        </m:r>
                      </m:e>
                    </m:d>
                    <m:r>
                      <a:rPr lang="pt-B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d>
                    <m:d>
                      <m:dPr>
                        <m:ctrlPr>
                          <a:rPr lang="pt-BR" sz="1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²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pt-BR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²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sz="1200" dirty="0"/>
                  <a:t>)</a:t>
                </a:r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E2A7E048-9D29-4E21-9367-0C419DB28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54" y="5431757"/>
                <a:ext cx="4974363" cy="276999"/>
              </a:xfrm>
              <a:prstGeom prst="rect">
                <a:avLst/>
              </a:prstGeom>
              <a:blipFill>
                <a:blip r:embed="rId8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m 15">
            <a:extLst>
              <a:ext uri="{FF2B5EF4-FFF2-40B4-BE49-F238E27FC236}">
                <a16:creationId xmlns:a16="http://schemas.microsoft.com/office/drawing/2014/main" id="{5A99B8D0-7691-4CD9-FF6A-FC9A7C6673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900" y="425908"/>
            <a:ext cx="6368576" cy="57597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8AF9210-392B-99ED-8871-10F1DC4502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996" y="3532119"/>
            <a:ext cx="3934374" cy="1867161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7498C5D0-6C71-36CD-8297-FDB3617058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7476" y="3532119"/>
            <a:ext cx="3972479" cy="182905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BD7C1FFD-62BA-7AFC-9708-24407ED118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74754" y="5862548"/>
            <a:ext cx="2667372" cy="914528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B55C01CB-FB5A-149F-84C0-908EA2E37B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2732" y="6298367"/>
            <a:ext cx="578248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33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C96A9952-6EC3-291E-EA4C-965C4C79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7" y="1525908"/>
            <a:ext cx="5276854" cy="458533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56C009-80FF-4122-BEC9-AE4BEDD19E35}"/>
              </a:ext>
            </a:extLst>
          </p:cNvPr>
          <p:cNvSpPr txBox="1"/>
          <p:nvPr/>
        </p:nvSpPr>
        <p:spPr>
          <a:xfrm>
            <a:off x="695324" y="104942"/>
            <a:ext cx="11496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Podemos automatizar o processo, retirando 2 raízes por iteração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algoritmo irá parar quando  o quociente tiver  ordem 2 ou de ordem 1 (n for para ou ímpar)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4D7E378-EC82-4398-BDA4-C786B337F29E}"/>
                  </a:ext>
                </a:extLst>
              </p:cNvPr>
              <p:cNvSpPr txBox="1"/>
              <p:nvPr/>
            </p:nvSpPr>
            <p:spPr>
              <a:xfrm>
                <a:off x="5992498" y="1125201"/>
                <a:ext cx="354815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m:rPr>
                          <m:nor/>
                        </m:rPr>
                        <a:rPr lang="pt-BR" sz="1600" dirty="0"/>
                        <m:t> 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+11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600" i="1">
                          <a:latin typeface="Cambria Math" panose="02040503050406030204" pitchFamily="18" charset="0"/>
                        </a:rPr>
                        <m:t>+35</m:t>
                      </m:r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pt-BR" sz="1600" dirty="0"/>
                        <m:t> 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+13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−60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4D7E378-EC82-4398-BDA4-C786B337F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498" y="1125201"/>
                <a:ext cx="3548151" cy="246221"/>
              </a:xfrm>
              <a:prstGeom prst="rect">
                <a:avLst/>
              </a:prstGeom>
              <a:blipFill>
                <a:blip r:embed="rId3"/>
                <a:stretch>
                  <a:fillRect l="-687" r="-68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6FF62A7-08CE-4E57-A297-4E629F638BD8}"/>
                  </a:ext>
                </a:extLst>
              </p:cNvPr>
              <p:cNvSpPr txBox="1"/>
              <p:nvPr/>
            </p:nvSpPr>
            <p:spPr>
              <a:xfrm>
                <a:off x="6305105" y="5466517"/>
                <a:ext cx="29199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+9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6FF62A7-08CE-4E57-A297-4E629F638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105" y="5466517"/>
                <a:ext cx="2919967" cy="215444"/>
              </a:xfrm>
              <a:prstGeom prst="rect">
                <a:avLst/>
              </a:prstGeom>
              <a:blipFill>
                <a:blip r:embed="rId4"/>
                <a:stretch>
                  <a:fillRect l="-83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m 17">
            <a:extLst>
              <a:ext uri="{FF2B5EF4-FFF2-40B4-BE49-F238E27FC236}">
                <a16:creationId xmlns:a16="http://schemas.microsoft.com/office/drawing/2014/main" id="{8D86C19B-3AE8-2516-7618-1604176C1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689" y="1867105"/>
            <a:ext cx="3795012" cy="3390733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C83C415B-F62A-3499-0E8A-BB7B666719F4}"/>
              </a:ext>
            </a:extLst>
          </p:cNvPr>
          <p:cNvSpPr/>
          <p:nvPr/>
        </p:nvSpPr>
        <p:spPr>
          <a:xfrm>
            <a:off x="5901058" y="2726553"/>
            <a:ext cx="1688462" cy="4444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16585EE-581B-245C-37F0-0330679A9F59}"/>
              </a:ext>
            </a:extLst>
          </p:cNvPr>
          <p:cNvSpPr/>
          <p:nvPr/>
        </p:nvSpPr>
        <p:spPr>
          <a:xfrm>
            <a:off x="5901058" y="3759600"/>
            <a:ext cx="1688462" cy="4956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5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86DE0E3E-8447-8DC1-DF81-0D7DF797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5" y="1501465"/>
            <a:ext cx="5314019" cy="47559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F7FD66B-4894-499C-8F98-F5E104B1D1C0}"/>
                  </a:ext>
                </a:extLst>
              </p:cNvPr>
              <p:cNvSpPr txBox="1"/>
              <p:nvPr/>
            </p:nvSpPr>
            <p:spPr>
              <a:xfrm>
                <a:off x="341125" y="369297"/>
                <a:ext cx="6096000" cy="33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dirty="0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600" b="0" i="1" dirty="0" smtClean="0">
                          <a:latin typeface="Cambria Math" panose="02040503050406030204" pitchFamily="18" charset="0"/>
                        </a:rPr>
                        <m:t>6= −675 −930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 −329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² −44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³ +43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⁴ +14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⁵ +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1600" i="1" dirty="0" smtClean="0">
                          <a:latin typeface="Cambria Math" panose="02040503050406030204" pitchFamily="18" charset="0"/>
                        </a:rPr>
                        <m:t>⁶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F7FD66B-4894-499C-8F98-F5E104B1D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25" y="369297"/>
                <a:ext cx="6096000" cy="339132"/>
              </a:xfrm>
              <a:prstGeom prst="rect">
                <a:avLst/>
              </a:prstGeom>
              <a:blipFill>
                <a:blip r:embed="rId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0EF758E-56ED-4C68-9716-285774335B7D}"/>
                  </a:ext>
                </a:extLst>
              </p:cNvPr>
              <p:cNvSpPr txBox="1"/>
              <p:nvPr/>
            </p:nvSpPr>
            <p:spPr>
              <a:xfrm>
                <a:off x="5534929" y="2636150"/>
                <a:ext cx="331350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6=</m:t>
                      </m:r>
                      <m:d>
                        <m:dPr>
                          <m:ctrlPr>
                            <a:rPr lang="pt-BR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i="1" dirty="0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pt-B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1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 dirty="0"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pt-B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b="0" i="1" dirty="0" smtClean="0">
                              <a:latin typeface="Cambria Math" panose="02040503050406030204" pitchFamily="18" charset="0"/>
                            </a:rPr>
                            <m:t>−24</m:t>
                          </m:r>
                          <m:r>
                            <a:rPr lang="pt-B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b="0" i="1" dirty="0" smtClean="0">
                              <a:latin typeface="Cambria Math" panose="02040503050406030204" pitchFamily="18" charset="0"/>
                            </a:rPr>
                            <m:t>−135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pt-BR" sz="14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14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4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pt-BR" sz="14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0EF758E-56ED-4C68-9716-285774335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929" y="2636150"/>
                <a:ext cx="3313507" cy="523220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36574CD-A9CF-4EFC-B1F0-54C95A7F33E6}"/>
                  </a:ext>
                </a:extLst>
              </p:cNvPr>
              <p:cNvSpPr txBox="1"/>
              <p:nvPr/>
            </p:nvSpPr>
            <p:spPr>
              <a:xfrm>
                <a:off x="5665588" y="4217854"/>
                <a:ext cx="230781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6=</m:t>
                      </m:r>
                      <m:d>
                        <m:dPr>
                          <m:ctrlPr>
                            <a:rPr lang="pt-BR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pt-B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b="0" i="1" dirty="0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d>
                        <m:dPr>
                          <m:ctrlPr>
                            <a:rPr lang="pt-BR" sz="14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pt-BR" sz="14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+27</m:t>
                          </m:r>
                        </m:e>
                      </m:d>
                    </m:oMath>
                  </m:oMathPara>
                </a14:m>
                <a:endParaRPr lang="pt-BR" sz="1400" b="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pt-BR" sz="14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1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dirty="0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36574CD-A9CF-4EFC-B1F0-54C95A7F3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88" y="4217854"/>
                <a:ext cx="2307819" cy="738664"/>
              </a:xfrm>
              <a:prstGeom prst="rect">
                <a:avLst/>
              </a:prstGeom>
              <a:blipFill>
                <a:blip r:embed="rId5"/>
                <a:stretch>
                  <a:fillRect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35033146-680E-4518-BBB6-93370DA36E84}"/>
              </a:ext>
            </a:extLst>
          </p:cNvPr>
          <p:cNvSpPr/>
          <p:nvPr/>
        </p:nvSpPr>
        <p:spPr>
          <a:xfrm>
            <a:off x="58484" y="3823774"/>
            <a:ext cx="1663635" cy="394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DB707E9-EB70-4CE5-87C7-8928CB951ADF}"/>
              </a:ext>
            </a:extLst>
          </p:cNvPr>
          <p:cNvCxnSpPr/>
          <p:nvPr/>
        </p:nvCxnSpPr>
        <p:spPr>
          <a:xfrm>
            <a:off x="2632112" y="2808707"/>
            <a:ext cx="1860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330563D-288D-42AB-A706-2C56594AD42B}"/>
              </a:ext>
            </a:extLst>
          </p:cNvPr>
          <p:cNvCxnSpPr>
            <a:cxnSpLocks/>
          </p:cNvCxnSpPr>
          <p:nvPr/>
        </p:nvCxnSpPr>
        <p:spPr>
          <a:xfrm>
            <a:off x="2064469" y="4329384"/>
            <a:ext cx="2995985" cy="1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2F69BF55-AB12-A107-B24B-A3FB1BDBDFB5}"/>
              </a:ext>
            </a:extLst>
          </p:cNvPr>
          <p:cNvSpPr/>
          <p:nvPr/>
        </p:nvSpPr>
        <p:spPr>
          <a:xfrm>
            <a:off x="58484" y="2395761"/>
            <a:ext cx="1663635" cy="394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5E6B2E9-2A8E-4192-9F5C-2BF9E4E9C458}"/>
              </a:ext>
            </a:extLst>
          </p:cNvPr>
          <p:cNvSpPr/>
          <p:nvPr/>
        </p:nvSpPr>
        <p:spPr>
          <a:xfrm>
            <a:off x="58484" y="4813850"/>
            <a:ext cx="1663635" cy="3940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7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8F67F742-8157-92BD-C914-266B69F8D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82" y="3429000"/>
            <a:ext cx="4455214" cy="336242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6495" y="59815"/>
            <a:ext cx="9818791" cy="711848"/>
          </a:xfrm>
        </p:spPr>
        <p:txBody>
          <a:bodyPr/>
          <a:lstStyle/>
          <a:p>
            <a:r>
              <a:rPr lang="pt-BR" sz="2400" dirty="0"/>
              <a:t>Cálculo de raízes de polinômios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977039" y="631317"/>
                <a:ext cx="8902457" cy="5044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pt-BR" dirty="0"/>
                  <a:t>Seja um polinômio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de ordem n: </a:t>
                </a:r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39" y="631317"/>
                <a:ext cx="8902457" cy="504459"/>
              </a:xfrm>
              <a:prstGeom prst="rect">
                <a:avLst/>
              </a:prstGeom>
              <a:blipFill>
                <a:blip r:embed="rId3"/>
                <a:stretch>
                  <a:fillRect l="-274" t="-7317" b="-1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1503268" y="1126179"/>
                <a:ext cx="59192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+….+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; 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68" y="1126179"/>
                <a:ext cx="5919249" cy="830997"/>
              </a:xfrm>
              <a:prstGeom prst="rect">
                <a:avLst/>
              </a:prstGeom>
              <a:blipFill>
                <a:blip r:embed="rId4"/>
                <a:stretch>
                  <a:fillRect l="-1442"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/>
              <p:cNvSpPr txBox="1">
                <a:spLocks/>
              </p:cNvSpPr>
              <p:nvPr/>
            </p:nvSpPr>
            <p:spPr>
              <a:xfrm>
                <a:off x="764930" y="2124343"/>
                <a:ext cx="10662137" cy="5044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terá n raízes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30" y="2124343"/>
                <a:ext cx="10662137" cy="504459"/>
              </a:xfrm>
              <a:prstGeom prst="rect">
                <a:avLst/>
              </a:prstGeom>
              <a:blipFill>
                <a:blip r:embed="rId5"/>
                <a:stretch>
                  <a:fillRect l="-229" t="-60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ipse 9">
            <a:extLst>
              <a:ext uri="{FF2B5EF4-FFF2-40B4-BE49-F238E27FC236}">
                <a16:creationId xmlns:a16="http://schemas.microsoft.com/office/drawing/2014/main" id="{FC405261-5078-4EB9-8991-24107F4850D5}"/>
              </a:ext>
            </a:extLst>
          </p:cNvPr>
          <p:cNvSpPr/>
          <p:nvPr/>
        </p:nvSpPr>
        <p:spPr>
          <a:xfrm>
            <a:off x="4793355" y="5567716"/>
            <a:ext cx="109133" cy="12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ACFF673-547D-429E-A84C-5557D0CBD3AA}"/>
              </a:ext>
            </a:extLst>
          </p:cNvPr>
          <p:cNvSpPr/>
          <p:nvPr/>
        </p:nvSpPr>
        <p:spPr>
          <a:xfrm>
            <a:off x="6709843" y="5567716"/>
            <a:ext cx="109133" cy="12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D0E2149-55EC-4B50-94D5-46101BFAF2FC}"/>
              </a:ext>
            </a:extLst>
          </p:cNvPr>
          <p:cNvSpPr txBox="1"/>
          <p:nvPr/>
        </p:nvSpPr>
        <p:spPr>
          <a:xfrm>
            <a:off x="303669" y="2628802"/>
            <a:ext cx="28782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Podemos representar um polinômio como uma função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C949461-8658-404F-8F7E-841A4DCB19DD}"/>
              </a:ext>
            </a:extLst>
          </p:cNvPr>
          <p:cNvSpPr txBox="1"/>
          <p:nvPr/>
        </p:nvSpPr>
        <p:spPr>
          <a:xfrm>
            <a:off x="8747065" y="2111764"/>
            <a:ext cx="28782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Ou podemos usar a representação especial (mais eficiente)  de polinômios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F9DEDE-FF10-A38E-C4DA-F04557F5D9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47" y="3671365"/>
            <a:ext cx="2952446" cy="149491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15B9A28-D882-254C-513C-CCD2B626A3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0486" y="3545907"/>
            <a:ext cx="3831383" cy="202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284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92A95F0-8480-8EF8-3B1D-D4540CB18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1" y="981457"/>
            <a:ext cx="7197565" cy="5345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C299040-FFC9-43E9-8ABE-CAFCEA510966}"/>
                  </a:ext>
                </a:extLst>
              </p:cNvPr>
              <p:cNvSpPr txBox="1"/>
              <p:nvPr/>
            </p:nvSpPr>
            <p:spPr>
              <a:xfrm>
                <a:off x="563417" y="69454"/>
                <a:ext cx="8451273" cy="308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9</m:t>
                      </m:r>
                      <m:d>
                        <m:d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⁹−4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⁸−10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⁷−500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⁶+3383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⁵−5292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⁴</m:t>
                      </m:r>
                      <m:r>
                        <m:rPr>
                          <m:nor/>
                        </m:rPr>
                        <a:rPr lang="pt-BR" sz="1400" dirty="0"/>
                        <m:t> 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−21990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³+119100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²−52784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−184704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C299040-FFC9-43E9-8ABE-CAFCEA510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17" y="69454"/>
                <a:ext cx="8451273" cy="308226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261A1C7-18D4-4009-8AB5-8EEF32B07366}"/>
                  </a:ext>
                </a:extLst>
              </p:cNvPr>
              <p:cNvSpPr txBox="1"/>
              <p:nvPr/>
            </p:nvSpPr>
            <p:spPr>
              <a:xfrm>
                <a:off x="7170249" y="2625757"/>
                <a:ext cx="3688881" cy="648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9=</m:t>
                      </m:r>
                      <m:d>
                        <m:dPr>
                          <m:ctrlP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−542</m:t>
                          </m:r>
                          <m:sSup>
                            <m:sSupPr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+2290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−7696</m:t>
                          </m:r>
                        </m:e>
                      </m:d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d>
                        <m:dPr>
                          <m:ctrlPr>
                            <a:rPr lang="pt-BR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2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²−</m:t>
                          </m:r>
                          <m:r>
                            <a:rPr lang="pt-BR" sz="12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2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−12</m:t>
                          </m:r>
                        </m:e>
                      </m:d>
                    </m:oMath>
                  </m:oMathPara>
                </a14:m>
                <a:endParaRPr lang="pt-BR" sz="120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12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pt-BR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²−</m:t>
                    </m:r>
                    <m:r>
                      <a:rPr lang="pt-BR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</a:rPr>
                  <a:t>)</a:t>
                </a:r>
                <a:endParaRPr lang="pt-BR" sz="1200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261A1C7-18D4-4009-8AB5-8EEF32B07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249" y="2625757"/>
                <a:ext cx="3688881" cy="648447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FBC87E1-E8CB-4757-B6F0-0006C2CA5036}"/>
                  </a:ext>
                </a:extLst>
              </p:cNvPr>
              <p:cNvSpPr txBox="1"/>
              <p:nvPr/>
            </p:nvSpPr>
            <p:spPr>
              <a:xfrm>
                <a:off x="7155236" y="3640487"/>
                <a:ext cx="261124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9=</m:t>
                      </m:r>
                      <m:d>
                        <m:dPr>
                          <m:ctrlP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³+2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²−6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−592</m:t>
                          </m:r>
                        </m:e>
                      </m:d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200" b="0" i="1" dirty="0">
                  <a:latin typeface="Cambria Math" panose="02040503050406030204" pitchFamily="18" charset="0"/>
                </a:endParaRPr>
              </a:p>
              <a:p>
                <a:r>
                  <a:rPr lang="pt-BR" sz="1200" b="0" dirty="0">
                    <a:solidFill>
                      <a:srgbClr val="FFFF00"/>
                    </a:solidFill>
                  </a:rPr>
                  <a:t>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2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2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2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2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2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pt-BR" sz="12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2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+13</m:t>
                        </m:r>
                      </m:e>
                    </m:d>
                  </m:oMath>
                </a14:m>
                <a:endParaRPr lang="pt-BR" sz="120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r>
                  <a:rPr lang="pt-BR" sz="1200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²−</m:t>
                        </m:r>
                        <m:r>
                          <a:rPr lang="pt-B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−12</m:t>
                        </m:r>
                      </m:e>
                    </m:d>
                  </m:oMath>
                </a14:m>
                <a:endParaRPr lang="pt-BR" sz="120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1200" b="0" i="1" dirty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²−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pt-BR" sz="1200" dirty="0"/>
                  <a:t>)</a:t>
                </a: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8FBC87E1-E8CB-4757-B6F0-0006C2CA5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236" y="3640487"/>
                <a:ext cx="2611247" cy="830997"/>
              </a:xfrm>
              <a:prstGeom prst="rect">
                <a:avLst/>
              </a:prstGeom>
              <a:blipFill>
                <a:blip r:embed="rId5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995D610-77FD-4C97-AA52-0CFA908B129D}"/>
                  </a:ext>
                </a:extLst>
              </p:cNvPr>
              <p:cNvSpPr txBox="1"/>
              <p:nvPr/>
            </p:nvSpPr>
            <p:spPr>
              <a:xfrm>
                <a:off x="7170249" y="4681819"/>
                <a:ext cx="203826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9=</m:t>
                      </m:r>
                      <m:d>
                        <m:dPr>
                          <m:ctrlP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  <a:p>
                <a:r>
                  <a:rPr lang="pt-BR" sz="1200" b="0" dirty="0">
                    <a:solidFill>
                      <a:srgbClr val="FFFF00"/>
                    </a:solidFill>
                  </a:rPr>
                  <a:t>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2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2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200" b="0" i="1" dirty="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200" i="1" dirty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200" i="1" dirty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+10</m:t>
                        </m:r>
                        <m:r>
                          <a:rPr lang="pt-BR" sz="12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200" b="0" i="1" dirty="0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+74</m:t>
                        </m:r>
                      </m:e>
                    </m:d>
                    <m:r>
                      <a:rPr lang="pt-BR" sz="12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200" b="0" i="1" dirty="0">
                  <a:solidFill>
                    <a:srgbClr val="FFFF00"/>
                  </a:solidFill>
                  <a:latin typeface="Cambria Math" panose="02040503050406030204" pitchFamily="18" charset="0"/>
                </a:endParaRPr>
              </a:p>
              <a:p>
                <a:r>
                  <a:rPr lang="pt-BR" sz="1200" dirty="0">
                    <a:solidFill>
                      <a:schemeClr val="tx1"/>
                    </a:solidFill>
                  </a:rPr>
                  <a:t>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sz="1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pt-BR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+13</m:t>
                        </m:r>
                      </m:e>
                    </m:d>
                  </m:oMath>
                </a14:m>
                <a:endParaRPr lang="pt-BR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d>
                        <m:dPr>
                          <m:ctrlPr>
                            <a:rPr lang="pt-BR" sz="1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²−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−12</m:t>
                          </m:r>
                        </m:e>
                      </m:d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</a:endParaRPr>
              </a:p>
              <a:p>
                <a:r>
                  <a:rPr lang="pt-BR" sz="1200" dirty="0"/>
                  <a:t>         </a:t>
                </a:r>
                <a14:m>
                  <m:oMath xmlns:m="http://schemas.openxmlformats.org/officeDocument/2006/math">
                    <m:r>
                      <a:rPr lang="pt-BR" sz="1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²−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200" i="1" dirty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pt-BR" sz="1200" dirty="0"/>
                  <a:t>)</a:t>
                </a: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995D610-77FD-4C97-AA52-0CFA908B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249" y="4681819"/>
                <a:ext cx="2038264" cy="1015663"/>
              </a:xfrm>
              <a:prstGeom prst="rect">
                <a:avLst/>
              </a:prstGeom>
              <a:blipFill>
                <a:blip r:embed="rId6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E13FBDD9-951A-4EC2-975D-FB6B6DFB990C}"/>
              </a:ext>
            </a:extLst>
          </p:cNvPr>
          <p:cNvSpPr/>
          <p:nvPr/>
        </p:nvSpPr>
        <p:spPr>
          <a:xfrm>
            <a:off x="32107" y="1594479"/>
            <a:ext cx="1297925" cy="3138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B97DB9D-611B-4A7A-942C-4BF0CFFCA03B}"/>
              </a:ext>
            </a:extLst>
          </p:cNvPr>
          <p:cNvCxnSpPr>
            <a:cxnSpLocks/>
          </p:cNvCxnSpPr>
          <p:nvPr/>
        </p:nvCxnSpPr>
        <p:spPr>
          <a:xfrm>
            <a:off x="4572646" y="2019972"/>
            <a:ext cx="1098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3DE5174-D91B-403D-9173-AE328B9F2820}"/>
              </a:ext>
            </a:extLst>
          </p:cNvPr>
          <p:cNvCxnSpPr>
            <a:cxnSpLocks/>
          </p:cNvCxnSpPr>
          <p:nvPr/>
        </p:nvCxnSpPr>
        <p:spPr>
          <a:xfrm>
            <a:off x="3573622" y="2888088"/>
            <a:ext cx="2097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CD52DC7-9C2F-426E-86F9-54B39EF77C37}"/>
              </a:ext>
            </a:extLst>
          </p:cNvPr>
          <p:cNvCxnSpPr>
            <a:cxnSpLocks/>
          </p:cNvCxnSpPr>
          <p:nvPr/>
        </p:nvCxnSpPr>
        <p:spPr>
          <a:xfrm>
            <a:off x="2175732" y="3875874"/>
            <a:ext cx="2795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A26E2EA-4642-2341-A85D-49133F5B6903}"/>
              </a:ext>
            </a:extLst>
          </p:cNvPr>
          <p:cNvCxnSpPr>
            <a:cxnSpLocks/>
          </p:cNvCxnSpPr>
          <p:nvPr/>
        </p:nvCxnSpPr>
        <p:spPr>
          <a:xfrm>
            <a:off x="2265070" y="4824177"/>
            <a:ext cx="2795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ACB791F3-E3CB-B2E0-57CC-2B5C1EA179E6}"/>
              </a:ext>
            </a:extLst>
          </p:cNvPr>
          <p:cNvSpPr/>
          <p:nvPr/>
        </p:nvSpPr>
        <p:spPr>
          <a:xfrm>
            <a:off x="32109" y="2621678"/>
            <a:ext cx="1297926" cy="3138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3DBBF93-A0DF-96BA-4382-12776DCE60FE}"/>
              </a:ext>
            </a:extLst>
          </p:cNvPr>
          <p:cNvSpPr/>
          <p:nvPr/>
        </p:nvSpPr>
        <p:spPr>
          <a:xfrm>
            <a:off x="32109" y="3651749"/>
            <a:ext cx="1297926" cy="31389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AE7B2C5-81B3-8F09-D174-5F36737F2D7B}"/>
              </a:ext>
            </a:extLst>
          </p:cNvPr>
          <p:cNvSpPr/>
          <p:nvPr/>
        </p:nvSpPr>
        <p:spPr>
          <a:xfrm>
            <a:off x="32108" y="4681818"/>
            <a:ext cx="1297927" cy="321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8BCC830-AA2C-597D-377C-CB49BED6AC8C}"/>
              </a:ext>
            </a:extLst>
          </p:cNvPr>
          <p:cNvSpPr/>
          <p:nvPr/>
        </p:nvSpPr>
        <p:spPr>
          <a:xfrm>
            <a:off x="18511" y="5486111"/>
            <a:ext cx="1157662" cy="2564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6CD0956-7FB5-E2C9-BB5A-4037EADEF272}"/>
                  </a:ext>
                </a:extLst>
              </p:cNvPr>
              <p:cNvSpPr txBox="1"/>
              <p:nvPr/>
            </p:nvSpPr>
            <p:spPr>
              <a:xfrm>
                <a:off x="7170249" y="1454921"/>
                <a:ext cx="5021751" cy="463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9=</m:t>
                      </m:r>
                      <m:d>
                        <m:dPr>
                          <m:ctrlP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−11</m:t>
                          </m:r>
                          <m:sSup>
                            <m:sSupPr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−517</m:t>
                          </m:r>
                          <m:sSup>
                            <m:sSupPr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+2844</m:t>
                          </m:r>
                          <m:sSup>
                            <m:sSupPr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−342</m:t>
                          </m:r>
                          <m:sSup>
                            <m:sSupPr>
                              <m:ctrlP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−19784</m:t>
                          </m:r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200" b="0" i="1" dirty="0" smtClean="0">
                              <a:latin typeface="Cambria Math" panose="02040503050406030204" pitchFamily="18" charset="0"/>
                            </a:rPr>
                            <m:t>+92352</m:t>
                          </m:r>
                        </m:e>
                      </m:d>
                    </m:oMath>
                  </m:oMathPara>
                </a14:m>
                <a:endParaRPr lang="pt-BR" sz="1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sz="1200" b="0" i="1" dirty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pt-BR" sz="12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2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2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²−</m:t>
                    </m:r>
                    <m:r>
                      <a:rPr lang="pt-BR" sz="1200" b="0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200" i="1" dirty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pt-BR" sz="1200" dirty="0">
                    <a:solidFill>
                      <a:srgbClr val="FFFF00"/>
                    </a:solidFill>
                  </a:rPr>
                  <a:t>)</a:t>
                </a:r>
                <a:endParaRPr lang="pt-BR" sz="12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6CD0956-7FB5-E2C9-BB5A-4037EADEF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249" y="1454921"/>
                <a:ext cx="5021751" cy="463781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92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2836" y="121406"/>
            <a:ext cx="9404723" cy="1400530"/>
          </a:xfrm>
        </p:spPr>
        <p:txBody>
          <a:bodyPr/>
          <a:lstStyle/>
          <a:p>
            <a:r>
              <a:rPr lang="pt-BR" sz="2400" dirty="0"/>
              <a:t>Polinômio de Ordem 2:   Fórmula de </a:t>
            </a:r>
            <a:r>
              <a:rPr lang="pt-BR" sz="2400" dirty="0" err="1"/>
              <a:t>Báskara</a:t>
            </a:r>
            <a:br>
              <a:rPr lang="pt-BR" sz="2400" dirty="0"/>
            </a:b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24262" y="839772"/>
                <a:ext cx="2539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2" y="839772"/>
                <a:ext cx="2539350" cy="276999"/>
              </a:xfrm>
              <a:prstGeom prst="rect">
                <a:avLst/>
              </a:prstGeom>
              <a:blipFill>
                <a:blip r:embed="rId3"/>
                <a:stretch>
                  <a:fillRect l="-1683" r="-24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24262" y="1342677"/>
                <a:ext cx="1555554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2" y="1342677"/>
                <a:ext cx="1555554" cy="280205"/>
              </a:xfrm>
              <a:prstGeom prst="rect">
                <a:avLst/>
              </a:prstGeom>
              <a:blipFill>
                <a:blip r:embed="rId4"/>
                <a:stretch>
                  <a:fillRect l="-3137" r="-784" b="-21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237214" y="1829340"/>
                <a:ext cx="1542602" cy="630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ra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14" y="1829340"/>
                <a:ext cx="1542602" cy="630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237214" y="2476366"/>
                <a:ext cx="1547923" cy="630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ra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14" y="2476366"/>
                <a:ext cx="1547923" cy="6306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801087" y="6219718"/>
            <a:ext cx="2793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2 raízes reais distintas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932282" y="6211300"/>
            <a:ext cx="3053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2 raízes reais iguais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7986124" y="6219718"/>
            <a:ext cx="4066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2 raízes complexas conjugadas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493937" y="3923951"/>
                <a:ext cx="752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937" y="3923951"/>
                <a:ext cx="75212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5389002" y="3895949"/>
                <a:ext cx="752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002" y="3895949"/>
                <a:ext cx="7521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9143117" y="3969879"/>
                <a:ext cx="752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117" y="3969879"/>
                <a:ext cx="75212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B8C0E8E-898A-4099-96F0-E7DCA1CA7ED2}"/>
                  </a:ext>
                </a:extLst>
              </p:cNvPr>
              <p:cNvSpPr txBox="1"/>
              <p:nvPr/>
            </p:nvSpPr>
            <p:spPr>
              <a:xfrm>
                <a:off x="6240230" y="874586"/>
                <a:ext cx="23037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B8C0E8E-898A-4099-96F0-E7DCA1CA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230" y="874586"/>
                <a:ext cx="2303771" cy="276999"/>
              </a:xfrm>
              <a:prstGeom prst="rect">
                <a:avLst/>
              </a:prstGeom>
              <a:blipFill>
                <a:blip r:embed="rId14"/>
                <a:stretch>
                  <a:fillRect l="-1852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4C84CC03-ADD2-4FA9-84B9-F4F7ECBC8686}"/>
                  </a:ext>
                </a:extLst>
              </p:cNvPr>
              <p:cNvSpPr txBox="1"/>
              <p:nvPr/>
            </p:nvSpPr>
            <p:spPr>
              <a:xfrm>
                <a:off x="6334768" y="1301333"/>
                <a:ext cx="1319977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4C84CC03-ADD2-4FA9-84B9-F4F7ECBC8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768" y="1301333"/>
                <a:ext cx="1319977" cy="280205"/>
              </a:xfrm>
              <a:prstGeom prst="rect">
                <a:avLst/>
              </a:prstGeom>
              <a:blipFill>
                <a:blip r:embed="rId15"/>
                <a:stretch>
                  <a:fillRect l="-3226" r="-922" b="-21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37C6AA7-AFB0-4425-ACB5-52AFE8918E38}"/>
                  </a:ext>
                </a:extLst>
              </p:cNvPr>
              <p:cNvSpPr txBox="1"/>
              <p:nvPr/>
            </p:nvSpPr>
            <p:spPr>
              <a:xfrm>
                <a:off x="6334768" y="1581538"/>
                <a:ext cx="770917" cy="517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rad>
                        </m:num>
                        <m:den>
                          <m:r>
                            <a:rPr lang="pt-B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37C6AA7-AFB0-4425-ACB5-52AFE8918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768" y="1581538"/>
                <a:ext cx="770917" cy="5172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ângulo 27">
            <a:extLst>
              <a:ext uri="{FF2B5EF4-FFF2-40B4-BE49-F238E27FC236}">
                <a16:creationId xmlns:a16="http://schemas.microsoft.com/office/drawing/2014/main" id="{057A73AD-0808-4F62-B91D-5C6470DA7565}"/>
              </a:ext>
            </a:extLst>
          </p:cNvPr>
          <p:cNvSpPr/>
          <p:nvPr/>
        </p:nvSpPr>
        <p:spPr>
          <a:xfrm>
            <a:off x="5913488" y="2895812"/>
            <a:ext cx="2436591" cy="1013058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B9221B1-52BA-4599-9097-FA5D561689EC}"/>
                  </a:ext>
                </a:extLst>
              </p:cNvPr>
              <p:cNvSpPr txBox="1"/>
              <p:nvPr/>
            </p:nvSpPr>
            <p:spPr>
              <a:xfrm>
                <a:off x="5898566" y="3330288"/>
                <a:ext cx="2572121" cy="531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𝑟𝑡𝑠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9B9221B1-52BA-4599-9097-FA5D56168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566" y="3330288"/>
                <a:ext cx="2572121" cy="53110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A1C71CEE-7198-40B5-BE50-9839F473BD7C}"/>
                  </a:ext>
                </a:extLst>
              </p:cNvPr>
              <p:cNvSpPr/>
              <p:nvPr/>
            </p:nvSpPr>
            <p:spPr>
              <a:xfrm>
                <a:off x="5868357" y="2960803"/>
                <a:ext cx="11769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=[1, 2]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A1C71CEE-7198-40B5-BE50-9839F473B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357" y="2960803"/>
                <a:ext cx="1176977" cy="369332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D248BE3F-B591-63FB-2268-2E59C1C339C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78799" y="1449623"/>
            <a:ext cx="3876780" cy="1115095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8B743FFF-1F48-086A-B004-EAEF37AD078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1761" y="4403490"/>
            <a:ext cx="3152585" cy="161473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EC898B12-F4CB-4B12-18F7-65AABE8AFD4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88811" y="4404306"/>
            <a:ext cx="3019510" cy="1579108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C1CD5607-D77E-72C9-3A6A-56AFFB7505F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203732" y="4402947"/>
            <a:ext cx="2990891" cy="1579107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135FBEAE-14D9-6EFB-F55F-F98BA771D6B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500896" y="3026742"/>
            <a:ext cx="2324424" cy="666843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81A37799-5369-3B8F-972C-66E8D691AAA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861062" y="1226356"/>
            <a:ext cx="4220708" cy="160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5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m 27">
            <a:extLst>
              <a:ext uri="{FF2B5EF4-FFF2-40B4-BE49-F238E27FC236}">
                <a16:creationId xmlns:a16="http://schemas.microsoft.com/office/drawing/2014/main" id="{9D76F4C6-EDBA-75E4-C37F-C996B831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6" y="5073675"/>
            <a:ext cx="2686425" cy="1400370"/>
          </a:xfrm>
          <a:prstGeom prst="rect">
            <a:avLst/>
          </a:prstGeom>
        </p:spPr>
      </p:pic>
      <p:sp>
        <p:nvSpPr>
          <p:cNvPr id="36" name="Retângulo 35"/>
          <p:cNvSpPr/>
          <p:nvPr/>
        </p:nvSpPr>
        <p:spPr>
          <a:xfrm>
            <a:off x="2239733" y="2482297"/>
            <a:ext cx="4247918" cy="1879394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8854" y="-10466"/>
            <a:ext cx="6908605" cy="77727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Polinômio de Ordem 3 - </a:t>
            </a:r>
            <a:r>
              <a:rPr lang="pt-BR" sz="2800" dirty="0" err="1"/>
              <a:t>Cardano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46145" y="554690"/>
                <a:ext cx="27122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45" y="554690"/>
                <a:ext cx="2712216" cy="246221"/>
              </a:xfrm>
              <a:prstGeom prst="rect">
                <a:avLst/>
              </a:prstGeom>
              <a:blipFill>
                <a:blip r:embed="rId7"/>
                <a:stretch>
                  <a:fillRect l="-1124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165733" y="1517727"/>
                <a:ext cx="1336520" cy="511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16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3" y="1517727"/>
                <a:ext cx="1336520" cy="5112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975889" y="1534587"/>
                <a:ext cx="2388924" cy="494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9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27</m:t>
                          </m:r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pt-BR" sz="1600" dirty="0"/>
                            <m:t> 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54</m:t>
                          </m:r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889" y="1534587"/>
                <a:ext cx="2388924" cy="494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224230" y="2363752"/>
                <a:ext cx="1330429" cy="5010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30" y="2363752"/>
                <a:ext cx="1330429" cy="501099"/>
              </a:xfrm>
              <a:prstGeom prst="rect">
                <a:avLst/>
              </a:prstGeom>
              <a:blipFill>
                <a:blip r:embed="rId10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6"/>
          <p:cNvSpPr/>
          <p:nvPr/>
        </p:nvSpPr>
        <p:spPr>
          <a:xfrm>
            <a:off x="6200787" y="6543194"/>
            <a:ext cx="2315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3 raízes reais distintas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2957948" y="6521398"/>
            <a:ext cx="2680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2 raízes reais iguais, 1 distinta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8751984" y="6563837"/>
            <a:ext cx="34780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1 raiz real e 2 complexas conjugadas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36745" y="6521398"/>
            <a:ext cx="21413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3 raízes reais iguais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4838449" y="1622821"/>
                <a:ext cx="110703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449" y="1622821"/>
                <a:ext cx="1107034" cy="246221"/>
              </a:xfrm>
              <a:prstGeom prst="rect">
                <a:avLst/>
              </a:prstGeom>
              <a:blipFill>
                <a:blip r:embed="rId11"/>
                <a:stretch>
                  <a:fillRect l="-3867" r="-552" b="-317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146145" y="3167376"/>
                <a:ext cx="1773627" cy="911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;  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;  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45" y="3167376"/>
                <a:ext cx="1773627" cy="9117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3259113" y="518117"/>
                <a:ext cx="2900986" cy="42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𝑚𝑢𝑑𝑎𝑛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𝑣𝑎𝑟𝑖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𝑣𝑒𝑙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13" y="518117"/>
                <a:ext cx="2900986" cy="421719"/>
              </a:xfrm>
              <a:prstGeom prst="rect">
                <a:avLst/>
              </a:prstGeom>
              <a:blipFill>
                <a:blip r:embed="rId13"/>
                <a:stretch>
                  <a:fillRect l="-1891" b="-14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146145" y="891358"/>
                <a:ext cx="2679644" cy="462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𝑜𝑛𝑑𝑒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45" y="891358"/>
                <a:ext cx="2679644" cy="4626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2527083" y="3789258"/>
                <a:ext cx="3398303" cy="517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𝑟𝑡𝑠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083" y="3789258"/>
                <a:ext cx="3398303" cy="5175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2305170" y="3161388"/>
                <a:ext cx="14786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170" y="3161388"/>
                <a:ext cx="1478610" cy="369332"/>
              </a:xfrm>
              <a:prstGeom prst="rect">
                <a:avLst/>
              </a:prstGeom>
              <a:blipFill>
                <a:blip r:embed="rId1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ângulo 15"/>
              <p:cNvSpPr/>
              <p:nvPr/>
            </p:nvSpPr>
            <p:spPr>
              <a:xfrm>
                <a:off x="6767047" y="4640404"/>
                <a:ext cx="6873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6" name="Retâ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047" y="4640404"/>
                <a:ext cx="687304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10147368" y="4553928"/>
                <a:ext cx="6873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368" y="4553928"/>
                <a:ext cx="687304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tângulo 32"/>
              <p:cNvSpPr/>
              <p:nvPr/>
            </p:nvSpPr>
            <p:spPr>
              <a:xfrm>
                <a:off x="3845531" y="4553928"/>
                <a:ext cx="6873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3" name="Retâ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31" y="4553928"/>
                <a:ext cx="687304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ângulo 33"/>
              <p:cNvSpPr/>
              <p:nvPr/>
            </p:nvSpPr>
            <p:spPr>
              <a:xfrm>
                <a:off x="924015" y="4697522"/>
                <a:ext cx="68730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4" name="Retâ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15" y="4697522"/>
                <a:ext cx="687304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Imagem 38">
            <a:extLst>
              <a:ext uri="{FF2B5EF4-FFF2-40B4-BE49-F238E27FC236}">
                <a16:creationId xmlns:a16="http://schemas.microsoft.com/office/drawing/2014/main" id="{896333D9-8CFF-85C2-960F-998178B8909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10821" y="5017018"/>
            <a:ext cx="2867425" cy="1428949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0EBC3277-7DFA-04F9-5334-F46BA022C14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77719" y="5039796"/>
            <a:ext cx="2934109" cy="1419423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CFE9CBEA-1EF0-2EF1-C3D1-287206B9371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009676" y="5026544"/>
            <a:ext cx="2962688" cy="141942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D1232F49-5407-98A6-B794-61C6192C62E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514715" y="2463003"/>
            <a:ext cx="3791479" cy="666843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ECFADC8B-5865-7466-1277-40D379779C0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762633" y="2070623"/>
            <a:ext cx="5115639" cy="2181529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5FC7F2DC-9A9B-4D7A-A9E9-DEFDF633103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110699" y="313940"/>
            <a:ext cx="4220708" cy="160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F8B93B-4C49-40E6-3B59-D5C4EEE0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580" y="528952"/>
            <a:ext cx="5543289" cy="3911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ítulo 1">
                <a:extLst>
                  <a:ext uri="{FF2B5EF4-FFF2-40B4-BE49-F238E27FC236}">
                    <a16:creationId xmlns:a16="http://schemas.microsoft.com/office/drawing/2014/main" id="{10A4C56B-C252-495B-B135-B0FBAB326D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2118" y="-61714"/>
                <a:ext cx="9479846" cy="777271"/>
              </a:xfrm>
              <a:prstGeom prst="rect">
                <a:avLst/>
              </a:prstGeom>
            </p:spPr>
            <p:txBody>
              <a:bodyPr/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4200" b="0" i="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pt-BR" sz="2800" dirty="0"/>
                  <a:t>Polinômio de Ordem </a:t>
                </a:r>
                <a14:m>
                  <m:oMath xmlns:m="http://schemas.openxmlformats.org/officeDocument/2006/math"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800" i="1" dirty="0" smtClean="0">
                        <a:latin typeface="Cambria Math" panose="02040503050406030204" pitchFamily="18" charset="0"/>
                      </a:rPr>
                      <m:t>&gt;=3 </m:t>
                    </m:r>
                  </m:oMath>
                </a14:m>
                <a:r>
                  <a:rPr lang="pt-BR" sz="2800" dirty="0"/>
                  <a:t>     – Newton </a:t>
                </a:r>
                <a:r>
                  <a:rPr lang="pt-BR" sz="2800" dirty="0" err="1"/>
                  <a:t>Raphson</a:t>
                </a:r>
                <a:endParaRPr lang="pt-BR" sz="2800" dirty="0"/>
              </a:p>
            </p:txBody>
          </p:sp>
        </mc:Choice>
        <mc:Fallback xmlns="">
          <p:sp>
            <p:nvSpPr>
              <p:cNvPr id="15" name="Título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0A4C56B-C252-495B-B135-B0FBAB326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18" y="-61714"/>
                <a:ext cx="9479846" cy="777271"/>
              </a:xfrm>
              <a:prstGeom prst="rect">
                <a:avLst/>
              </a:prstGeom>
              <a:blipFill rotWithShape="0">
                <a:blip r:embed="rId3"/>
                <a:stretch>
                  <a:fillRect l="-1350" t="-86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B90FC00-8DB0-4CA8-9735-D3EEE2282B03}"/>
                  </a:ext>
                </a:extLst>
              </p:cNvPr>
              <p:cNvSpPr txBox="1"/>
              <p:nvPr/>
            </p:nvSpPr>
            <p:spPr>
              <a:xfrm>
                <a:off x="386238" y="1157655"/>
                <a:ext cx="4997680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⁵+6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⁴−48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³−106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²+687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−540 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B90FC00-8DB0-4CA8-9735-D3EEE2282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38" y="1157655"/>
                <a:ext cx="4997680" cy="369909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76DD6FE5-0B1A-4B0C-B02C-55CA630DBAAD}"/>
                  </a:ext>
                </a:extLst>
              </p:cNvPr>
              <p:cNvSpPr txBox="1"/>
              <p:nvPr/>
            </p:nvSpPr>
            <p:spPr>
              <a:xfrm>
                <a:off x="655782" y="4550032"/>
                <a:ext cx="1020618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800" dirty="0"/>
                  <a:t>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800" dirty="0"/>
                  <a:t>  é uma raiz de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𝑝𝑠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sz="1800" dirty="0"/>
                  <a:t>,  podemos fatorar o termo </a:t>
                </a:r>
                <a14:m>
                  <m:oMath xmlns:m="http://schemas.openxmlformats.org/officeDocument/2006/math"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800" i="1" dirty="0" smtClean="0">
                        <a:latin typeface="Cambria Math" panose="02040503050406030204" pitchFamily="18" charset="0"/>
                      </a:rPr>
                      <m:t>−1) </m:t>
                    </m:r>
                  </m:oMath>
                </a14:m>
                <a:r>
                  <a:rPr lang="pt-BR" sz="1800" dirty="0"/>
                  <a:t>do polinômio original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lang="pt-BR" sz="1800" dirty="0"/>
                  <a:t> de ordem 5</a:t>
                </a:r>
                <a:r>
                  <a:rPr lang="pt-BR" dirty="0"/>
                  <a:t>, e obter um polinômio de ordem 4.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 ser uma raiz, a divisão  será exata, por consequência não haverá resto. </a:t>
                </a:r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76DD6FE5-0B1A-4B0C-B02C-55CA630DB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82" y="4550032"/>
                <a:ext cx="10206182" cy="923330"/>
              </a:xfrm>
              <a:prstGeom prst="rect">
                <a:avLst/>
              </a:prstGeom>
              <a:blipFill>
                <a:blip r:embed="rId5"/>
                <a:stretch>
                  <a:fillRect l="-538" t="-3289" r="-65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B31D9CB9-19D4-4E4A-9600-3E7C36ED339A}"/>
                  </a:ext>
                </a:extLst>
              </p:cNvPr>
              <p:cNvSpPr txBox="1"/>
              <p:nvPr/>
            </p:nvSpPr>
            <p:spPr>
              <a:xfrm>
                <a:off x="2146070" y="5437324"/>
                <a:ext cx="470462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+7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−41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−147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+540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B31D9CB9-19D4-4E4A-9600-3E7C36ED3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070" y="5437324"/>
                <a:ext cx="4704621" cy="525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ixaDeTexto 44">
            <a:extLst>
              <a:ext uri="{FF2B5EF4-FFF2-40B4-BE49-F238E27FC236}">
                <a16:creationId xmlns:a16="http://schemas.microsoft.com/office/drawing/2014/main" id="{DCAE240C-79F0-4997-8D50-0C29B40F1E8A}"/>
              </a:ext>
            </a:extLst>
          </p:cNvPr>
          <p:cNvSpPr txBox="1"/>
          <p:nvPr/>
        </p:nvSpPr>
        <p:spPr>
          <a:xfrm>
            <a:off x="778991" y="617598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Mas, como fazer esta divisão polinomial?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17B459-4305-4E18-C41C-FA65DE3A7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716" y="2019103"/>
            <a:ext cx="4274075" cy="17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4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10A4C56B-C252-495B-B135-B0FBAB326DD0}"/>
              </a:ext>
            </a:extLst>
          </p:cNvPr>
          <p:cNvSpPr txBox="1">
            <a:spLocks/>
          </p:cNvSpPr>
          <p:nvPr/>
        </p:nvSpPr>
        <p:spPr>
          <a:xfrm>
            <a:off x="1620501" y="1228"/>
            <a:ext cx="9479846" cy="77727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Divisão por um polinômio de 1ª ordem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DD43D29-6F15-4EA2-83D7-6395DC9361F7}"/>
                  </a:ext>
                </a:extLst>
              </p:cNvPr>
              <p:cNvSpPr txBox="1"/>
              <p:nvPr/>
            </p:nvSpPr>
            <p:spPr>
              <a:xfrm>
                <a:off x="-959347" y="2353161"/>
                <a:ext cx="6094520" cy="33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⁵+6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⁴−48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³−106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²+687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−540 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DD43D29-6F15-4EA2-83D7-6395DC936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9347" y="2353161"/>
                <a:ext cx="6094520" cy="339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C88870E-3D6C-44EE-8A2A-9AC0946B7281}"/>
              </a:ext>
            </a:extLst>
          </p:cNvPr>
          <p:cNvCxnSpPr>
            <a:cxnSpLocks/>
          </p:cNvCxnSpPr>
          <p:nvPr/>
        </p:nvCxnSpPr>
        <p:spPr>
          <a:xfrm>
            <a:off x="4026889" y="2169522"/>
            <a:ext cx="0" cy="53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1FD5002B-CD5C-4CA3-B96E-462B4359E8ED}"/>
              </a:ext>
            </a:extLst>
          </p:cNvPr>
          <p:cNvCxnSpPr/>
          <p:nvPr/>
        </p:nvCxnSpPr>
        <p:spPr>
          <a:xfrm flipH="1">
            <a:off x="4026789" y="2717810"/>
            <a:ext cx="29026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44C6B94-15AA-4A6C-950E-2C9E31A6C1D0}"/>
                  </a:ext>
                </a:extLst>
              </p:cNvPr>
              <p:cNvSpPr txBox="1"/>
              <p:nvPr/>
            </p:nvSpPr>
            <p:spPr>
              <a:xfrm>
                <a:off x="4231916" y="2373856"/>
                <a:ext cx="5302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44C6B94-15AA-4A6C-950E-2C9E31A6C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916" y="2373856"/>
                <a:ext cx="530210" cy="246221"/>
              </a:xfrm>
              <a:prstGeom prst="rect">
                <a:avLst/>
              </a:prstGeom>
              <a:blipFill>
                <a:blip r:embed="rId3"/>
                <a:stretch>
                  <a:fillRect l="-3448" r="-6897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F4CB2F1-F92C-4762-AAEE-397547F74FA6}"/>
                  </a:ext>
                </a:extLst>
              </p:cNvPr>
              <p:cNvSpPr txBox="1"/>
              <p:nvPr/>
            </p:nvSpPr>
            <p:spPr>
              <a:xfrm>
                <a:off x="3861276" y="2843761"/>
                <a:ext cx="308595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sSup>
                        <m:sSupPr>
                          <m:ctrlPr>
                            <a:rPr lang="pt-B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−41</m:t>
                      </m:r>
                      <m:sSup>
                        <m:sSupPr>
                          <m:ctrlPr>
                            <a:rPr lang="pt-BR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−147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sz="1600" b="0" i="0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+540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2F4CB2F1-F92C-4762-AAEE-397547F74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276" y="2843761"/>
                <a:ext cx="3085959" cy="246221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AE4185A-5E75-4A20-84A1-595D7AB1A124}"/>
                  </a:ext>
                </a:extLst>
              </p:cNvPr>
              <p:cNvSpPr txBox="1"/>
              <p:nvPr/>
            </p:nvSpPr>
            <p:spPr>
              <a:xfrm>
                <a:off x="359115" y="2675617"/>
                <a:ext cx="731803" cy="24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AE4185A-5E75-4A20-84A1-595D7AB1A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15" y="2675617"/>
                <a:ext cx="731803" cy="249043"/>
              </a:xfrm>
              <a:prstGeom prst="rect">
                <a:avLst/>
              </a:prstGeom>
              <a:blipFill>
                <a:blip r:embed="rId5"/>
                <a:stretch>
                  <a:fillRect l="-3333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75436FD8-6CF6-40D3-AB8C-285C9182E252}"/>
              </a:ext>
            </a:extLst>
          </p:cNvPr>
          <p:cNvCxnSpPr>
            <a:cxnSpLocks/>
          </p:cNvCxnSpPr>
          <p:nvPr/>
        </p:nvCxnSpPr>
        <p:spPr>
          <a:xfrm flipH="1">
            <a:off x="359116" y="3009166"/>
            <a:ext cx="7177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F37F2E6E-1AD1-4C9F-92C6-94D81CE2562F}"/>
                  </a:ext>
                </a:extLst>
              </p:cNvPr>
              <p:cNvSpPr txBox="1"/>
              <p:nvPr/>
            </p:nvSpPr>
            <p:spPr>
              <a:xfrm>
                <a:off x="488306" y="2997560"/>
                <a:ext cx="154229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−48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F37F2E6E-1AD1-4C9F-92C6-94D81CE25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06" y="2997560"/>
                <a:ext cx="154229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61B4EC2-3397-490E-A9E2-65DC91AE2A82}"/>
                  </a:ext>
                </a:extLst>
              </p:cNvPr>
              <p:cNvSpPr txBox="1"/>
              <p:nvPr/>
            </p:nvSpPr>
            <p:spPr>
              <a:xfrm>
                <a:off x="478474" y="3235698"/>
                <a:ext cx="154229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pt-B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  <m:sSup>
                        <m:sSupPr>
                          <m:ctrlPr>
                            <a:rPr lang="pt-B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61B4EC2-3397-490E-A9E2-65DC91AE2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4" y="3235698"/>
                <a:ext cx="154229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0352E9B-EA1F-4C53-9718-D43DB299A1CF}"/>
              </a:ext>
            </a:extLst>
          </p:cNvPr>
          <p:cNvCxnSpPr>
            <a:cxnSpLocks/>
          </p:cNvCxnSpPr>
          <p:nvPr/>
        </p:nvCxnSpPr>
        <p:spPr>
          <a:xfrm flipH="1">
            <a:off x="791480" y="3605030"/>
            <a:ext cx="10424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AB9361E-100C-4D41-BA22-673CCC7507C3}"/>
                  </a:ext>
                </a:extLst>
              </p:cNvPr>
              <p:cNvSpPr txBox="1"/>
              <p:nvPr/>
            </p:nvSpPr>
            <p:spPr>
              <a:xfrm>
                <a:off x="1052974" y="3646895"/>
                <a:ext cx="19411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−41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−106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AB9361E-100C-4D41-BA22-673CCC750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74" y="3646895"/>
                <a:ext cx="194118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B10BB8D-5484-4048-BE25-B0CACB63E84F}"/>
                  </a:ext>
                </a:extLst>
              </p:cNvPr>
              <p:cNvSpPr txBox="1"/>
              <p:nvPr/>
            </p:nvSpPr>
            <p:spPr>
              <a:xfrm>
                <a:off x="1024659" y="3926898"/>
                <a:ext cx="19411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−41</m:t>
                          </m:r>
                          <m:r>
                            <a:rPr lang="pt-BR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+41</m:t>
                      </m:r>
                      <m:sSup>
                        <m:sSupPr>
                          <m:ctrlPr>
                            <a:rPr lang="pt-BR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B10BB8D-5484-4048-BE25-B0CACB63E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659" y="3926898"/>
                <a:ext cx="194118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8B2D43C3-5EC4-4943-A466-2EA0FA57B079}"/>
              </a:ext>
            </a:extLst>
          </p:cNvPr>
          <p:cNvCxnSpPr>
            <a:cxnSpLocks/>
          </p:cNvCxnSpPr>
          <p:nvPr/>
        </p:nvCxnSpPr>
        <p:spPr>
          <a:xfrm flipH="1">
            <a:off x="1474015" y="4296230"/>
            <a:ext cx="10424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4458626-9559-4BCC-95C7-D39A8EC0B09D}"/>
                  </a:ext>
                </a:extLst>
              </p:cNvPr>
              <p:cNvSpPr txBox="1"/>
              <p:nvPr/>
            </p:nvSpPr>
            <p:spPr>
              <a:xfrm>
                <a:off x="1717833" y="4338094"/>
                <a:ext cx="19411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−147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+687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54458626-9559-4BCC-95C7-D39A8EC0B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33" y="4338094"/>
                <a:ext cx="1941186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13DA4D4-30B1-41F3-8AD5-3478A732454B}"/>
                  </a:ext>
                </a:extLst>
              </p:cNvPr>
              <p:cNvSpPr txBox="1"/>
              <p:nvPr/>
            </p:nvSpPr>
            <p:spPr>
              <a:xfrm>
                <a:off x="1770789" y="4609538"/>
                <a:ext cx="19411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−147</m:t>
                          </m:r>
                          <m:r>
                            <a:rPr lang="pt-BR" sz="1600" b="0" i="1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solidFill>
                                <a:schemeClr val="bg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+147</m:t>
                      </m:r>
                      <m:r>
                        <a:rPr lang="pt-BR" sz="1600" b="0" i="1" smtClean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13DA4D4-30B1-41F3-8AD5-3478A7324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89" y="4609538"/>
                <a:ext cx="194118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AFB734DF-AA7D-4352-8D3E-774D76F7E340}"/>
              </a:ext>
            </a:extLst>
          </p:cNvPr>
          <p:cNvCxnSpPr>
            <a:cxnSpLocks/>
          </p:cNvCxnSpPr>
          <p:nvPr/>
        </p:nvCxnSpPr>
        <p:spPr>
          <a:xfrm flipH="1">
            <a:off x="2186854" y="4975473"/>
            <a:ext cx="10424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A7749B33-261E-428F-BDA1-ECB78B2B3018}"/>
                  </a:ext>
                </a:extLst>
              </p:cNvPr>
              <p:cNvSpPr txBox="1"/>
              <p:nvPr/>
            </p:nvSpPr>
            <p:spPr>
              <a:xfrm>
                <a:off x="2516488" y="5029293"/>
                <a:ext cx="19411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540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−540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A7749B33-261E-428F-BDA1-ECB78B2B3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88" y="5029293"/>
                <a:ext cx="194118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60282FB2-D5E9-48D6-A623-95FB3014123E}"/>
                  </a:ext>
                </a:extLst>
              </p:cNvPr>
              <p:cNvSpPr txBox="1"/>
              <p:nvPr/>
            </p:nvSpPr>
            <p:spPr>
              <a:xfrm>
                <a:off x="2516488" y="5278354"/>
                <a:ext cx="19411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540</m:t>
                      </m:r>
                      <m:r>
                        <a:rPr lang="pt-BR" sz="16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−540</m:t>
                      </m:r>
                    </m:oMath>
                  </m:oMathPara>
                </a14:m>
                <a:endPara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60282FB2-D5E9-48D6-A623-95FB30141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488" y="5278354"/>
                <a:ext cx="1941186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EFDF786-6FE7-41AA-9F6D-1E6372996228}"/>
              </a:ext>
            </a:extLst>
          </p:cNvPr>
          <p:cNvCxnSpPr>
            <a:cxnSpLocks/>
          </p:cNvCxnSpPr>
          <p:nvPr/>
        </p:nvCxnSpPr>
        <p:spPr>
          <a:xfrm flipH="1">
            <a:off x="2965844" y="5688312"/>
            <a:ext cx="10424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9830B591-B50C-455D-8B95-99F96674E7AE}"/>
                  </a:ext>
                </a:extLst>
              </p:cNvPr>
              <p:cNvSpPr txBox="1"/>
              <p:nvPr/>
            </p:nvSpPr>
            <p:spPr>
              <a:xfrm>
                <a:off x="3765096" y="5865969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9830B591-B50C-455D-8B95-99F96674E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096" y="5865969"/>
                <a:ext cx="192360" cy="276999"/>
              </a:xfrm>
              <a:prstGeom prst="rect">
                <a:avLst/>
              </a:prstGeom>
              <a:blipFill>
                <a:blip r:embed="rId18"/>
                <a:stretch>
                  <a:fillRect l="-29032" r="-25806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B90FC00-8DB0-4CA8-9735-D3EEE2282B03}"/>
                  </a:ext>
                </a:extLst>
              </p:cNvPr>
              <p:cNvSpPr txBox="1"/>
              <p:nvPr/>
            </p:nvSpPr>
            <p:spPr>
              <a:xfrm>
                <a:off x="149413" y="608883"/>
                <a:ext cx="4997680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⁵+6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⁴−48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³−106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²+687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−540 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B90FC00-8DB0-4CA8-9735-D3EEE2282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13" y="608883"/>
                <a:ext cx="4997680" cy="369909"/>
              </a:xfrm>
              <a:prstGeom prst="rect">
                <a:avLst/>
              </a:prstGeom>
              <a:blipFill>
                <a:blip r:embed="rId1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F72D0F8-0E17-4759-8CC0-416E33465A30}"/>
                  </a:ext>
                </a:extLst>
              </p:cNvPr>
              <p:cNvSpPr txBox="1"/>
              <p:nvPr/>
            </p:nvSpPr>
            <p:spPr>
              <a:xfrm>
                <a:off x="-1674924" y="1124233"/>
                <a:ext cx="4920673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pt-BR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F72D0F8-0E17-4759-8CC0-416E33465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74924" y="1124233"/>
                <a:ext cx="4920673" cy="61837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2D406764-E8F4-E04A-4AE2-E5A63A33DBF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89217" y="778499"/>
            <a:ext cx="3746210" cy="209011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48BD66E-6221-8DDE-3151-8EDFC870AC8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279889" y="3053627"/>
            <a:ext cx="3859137" cy="356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35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8D1CEA8-AF21-4E2C-8FB0-7A04F34698FF}"/>
              </a:ext>
            </a:extLst>
          </p:cNvPr>
          <p:cNvSpPr txBox="1"/>
          <p:nvPr/>
        </p:nvSpPr>
        <p:spPr>
          <a:xfrm>
            <a:off x="1919071" y="34051"/>
            <a:ext cx="76931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Podemos retirar sucessivamente todos as raízes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809BECD-334C-4FD6-8839-F3588DBA64A1}"/>
                  </a:ext>
                </a:extLst>
              </p:cNvPr>
              <p:cNvSpPr txBox="1"/>
              <p:nvPr/>
            </p:nvSpPr>
            <p:spPr>
              <a:xfrm>
                <a:off x="4854227" y="1170602"/>
                <a:ext cx="3820769" cy="4359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1400" dirty="0"/>
                  <a:t>Raiz    1 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5=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+7</m:t>
                          </m:r>
                          <m:sSup>
                            <m:sSup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−41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−147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+540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pt-BR" sz="1400" dirty="0"/>
              </a:p>
              <a:p>
                <a:pPr algn="ctr"/>
                <a:endParaRPr lang="pt-BR" sz="1400" dirty="0"/>
              </a:p>
              <a:p>
                <a:pPr algn="ctr"/>
                <a:endParaRPr lang="pt-BR" sz="1400" dirty="0"/>
              </a:p>
              <a:p>
                <a:pPr algn="ctr"/>
                <a:endParaRPr lang="pt-BR" sz="1400" dirty="0"/>
              </a:p>
              <a:p>
                <a:pPr algn="ctr"/>
                <a:endParaRPr lang="pt-BR" sz="1400" dirty="0"/>
              </a:p>
              <a:p>
                <a:r>
                  <a:rPr lang="pt-BR" sz="1400" dirty="0"/>
                  <a:t>Raiz   3 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5=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+10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−11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−180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pt-BR" sz="1400" dirty="0"/>
              </a:p>
              <a:p>
                <a:pPr algn="ctr"/>
                <a:endParaRPr lang="pt-BR" sz="1400" dirty="0"/>
              </a:p>
              <a:p>
                <a:pPr algn="ctr"/>
                <a:endParaRPr lang="pt-BR" sz="1400" dirty="0"/>
              </a:p>
              <a:p>
                <a:pPr algn="ctr"/>
                <a:endParaRPr lang="pt-BR" sz="1400" dirty="0"/>
              </a:p>
              <a:p>
                <a:pPr algn="ctr"/>
                <a:endParaRPr lang="pt-BR" sz="1400" dirty="0"/>
              </a:p>
              <a:p>
                <a:r>
                  <a:rPr lang="pt-BR" sz="1400" dirty="0"/>
                  <a:t>Raiz   -9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5=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−20</m:t>
                          </m:r>
                        </m:e>
                      </m:d>
                      <m:r>
                        <a:rPr lang="pt-B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−3)(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+9)</m:t>
                      </m:r>
                    </m:oMath>
                  </m:oMathPara>
                </a14:m>
                <a:endParaRPr lang="pt-BR" sz="1400" dirty="0"/>
              </a:p>
              <a:p>
                <a:endParaRPr lang="pt-BR" sz="1400" dirty="0"/>
              </a:p>
              <a:p>
                <a:endParaRPr lang="pt-BR" sz="1400" dirty="0"/>
              </a:p>
              <a:p>
                <a:endParaRPr lang="pt-BR" sz="1400" dirty="0"/>
              </a:p>
              <a:p>
                <a:r>
                  <a:rPr lang="pt-BR" sz="1400" dirty="0"/>
                  <a:t>Raiz   4	</a:t>
                </a:r>
              </a:p>
              <a:p>
                <a:r>
                  <a:rPr lang="pt-BR" sz="1400" dirty="0"/>
                  <a:t>Raiz   -5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5= 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−3)(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+9)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−4)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809BECD-334C-4FD6-8839-F3588DBA6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27" y="1170602"/>
                <a:ext cx="3820769" cy="4359014"/>
              </a:xfrm>
              <a:prstGeom prst="rect">
                <a:avLst/>
              </a:prstGeom>
              <a:blipFill>
                <a:blip r:embed="rId2"/>
                <a:stretch>
                  <a:fillRect l="-2871"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C35B6DE-165F-4102-AE5A-BA07FBEED7E0}"/>
                  </a:ext>
                </a:extLst>
              </p:cNvPr>
              <p:cNvSpPr txBox="1"/>
              <p:nvPr/>
            </p:nvSpPr>
            <p:spPr>
              <a:xfrm>
                <a:off x="248470" y="6394924"/>
                <a:ext cx="8860631" cy="557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⁵+6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⁴−48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³−106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²+687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−540=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+5) 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C35B6DE-165F-4102-AE5A-BA07FBEE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0" y="6394924"/>
                <a:ext cx="8860631" cy="557076"/>
              </a:xfrm>
              <a:prstGeom prst="rect">
                <a:avLst/>
              </a:prstGeom>
              <a:blipFill>
                <a:blip r:embed="rId3"/>
                <a:stretch>
                  <a:fillRect l="-275"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m 13">
            <a:extLst>
              <a:ext uri="{FF2B5EF4-FFF2-40B4-BE49-F238E27FC236}">
                <a16:creationId xmlns:a16="http://schemas.microsoft.com/office/drawing/2014/main" id="{ED865BAC-D641-0074-AB65-BFCB038DA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204" y="4496625"/>
            <a:ext cx="3338904" cy="9603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5826E1F-0267-245B-0528-530D2E1D4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70" y="890045"/>
            <a:ext cx="3715268" cy="106694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7096216-BD7F-8134-53E7-8EA315C1C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470" y="2075695"/>
            <a:ext cx="4216850" cy="101204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E0FCE92-3E6B-F984-C3DB-D7338F38E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654" y="3258692"/>
            <a:ext cx="4240666" cy="99832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8301CCF-47C0-E331-961C-148F29D3EE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892" y="4451387"/>
            <a:ext cx="4240666" cy="1268651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CD94853-C89D-DD7E-12C7-9F4D68F3F9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2705" y="572204"/>
            <a:ext cx="3267531" cy="504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2D93389-4FF1-105B-9AE5-958A4E378511}"/>
                  </a:ext>
                </a:extLst>
              </p:cNvPr>
              <p:cNvSpPr txBox="1"/>
              <p:nvPr/>
            </p:nvSpPr>
            <p:spPr>
              <a:xfrm>
                <a:off x="86678" y="433487"/>
                <a:ext cx="4997680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⁵+6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⁴−48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³−106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²+687</m:t>
                      </m:r>
                      <m:r>
                        <a:rPr lang="pt-B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800" i="1" smtClean="0">
                          <a:latin typeface="Cambria Math" panose="02040503050406030204" pitchFamily="18" charset="0"/>
                        </a:rPr>
                        <m:t>−540 </m:t>
                      </m:r>
                    </m:oMath>
                  </m:oMathPara>
                </a14:m>
                <a:endParaRPr lang="pt-BR" sz="18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2D93389-4FF1-105B-9AE5-958A4E378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8" y="433487"/>
                <a:ext cx="4997680" cy="369909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46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m 38">
            <a:extLst>
              <a:ext uri="{FF2B5EF4-FFF2-40B4-BE49-F238E27FC236}">
                <a16:creationId xmlns:a16="http://schemas.microsoft.com/office/drawing/2014/main" id="{D7D16134-239C-E779-5C43-6CE009DB3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984" y="1114455"/>
            <a:ext cx="4098018" cy="2260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627E2E7-4270-4E66-B370-CA76A6976415}"/>
                  </a:ext>
                </a:extLst>
              </p:cNvPr>
              <p:cNvSpPr txBox="1"/>
              <p:nvPr/>
            </p:nvSpPr>
            <p:spPr>
              <a:xfrm>
                <a:off x="123874" y="523523"/>
                <a:ext cx="5492562" cy="585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⁵+13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⁴+30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³−74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²−255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−675 </m:t>
                      </m:r>
                    </m:oMath>
                  </m:oMathPara>
                </a14:m>
                <a:endParaRPr lang="pt-BR" sz="1600" dirty="0"/>
              </a:p>
              <a:p>
                <a:endParaRPr lang="pt-BR" sz="1600" b="1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627E2E7-4270-4E66-B370-CA76A6976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74" y="523523"/>
                <a:ext cx="5492562" cy="585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43E372F-2E18-4023-9C0F-232F6488F50B}"/>
                  </a:ext>
                </a:extLst>
              </p:cNvPr>
              <p:cNvSpPr txBox="1"/>
              <p:nvPr/>
            </p:nvSpPr>
            <p:spPr>
              <a:xfrm>
                <a:off x="8348812" y="3453571"/>
                <a:ext cx="2728567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143E372F-2E18-4023-9C0F-232F6488F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812" y="3453571"/>
                <a:ext cx="2728567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CA6A0C11-CD9B-4778-B36F-032D1461FF61}"/>
              </a:ext>
            </a:extLst>
          </p:cNvPr>
          <p:cNvCxnSpPr>
            <a:cxnSpLocks/>
          </p:cNvCxnSpPr>
          <p:nvPr/>
        </p:nvCxnSpPr>
        <p:spPr>
          <a:xfrm>
            <a:off x="10487645" y="4228123"/>
            <a:ext cx="0" cy="5334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7CEBB386-6DB5-43CD-94E1-C5C60A8BF068}"/>
              </a:ext>
            </a:extLst>
          </p:cNvPr>
          <p:cNvCxnSpPr>
            <a:cxnSpLocks/>
          </p:cNvCxnSpPr>
          <p:nvPr/>
        </p:nvCxnSpPr>
        <p:spPr>
          <a:xfrm flipH="1" flipV="1">
            <a:off x="9939225" y="4724534"/>
            <a:ext cx="2034578" cy="16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3EBF1B5-22FC-40F6-89E8-E0699CD78944}"/>
                  </a:ext>
                </a:extLst>
              </p:cNvPr>
              <p:cNvSpPr txBox="1"/>
              <p:nvPr/>
            </p:nvSpPr>
            <p:spPr>
              <a:xfrm>
                <a:off x="10692672" y="4333995"/>
                <a:ext cx="10027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pt-BR" sz="1600" dirty="0"/>
                  <a:t>5</a:t>
                </a: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23EBF1B5-22FC-40F6-89E8-E0699CD78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672" y="4333995"/>
                <a:ext cx="1002710" cy="246221"/>
              </a:xfrm>
              <a:prstGeom prst="rect">
                <a:avLst/>
              </a:prstGeom>
              <a:blipFill>
                <a:blip r:embed="rId5"/>
                <a:stretch>
                  <a:fillRect l="-4848" t="-27500" r="-1090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48413D7A-5074-4E1C-A151-4A47AC7BF668}"/>
                  </a:ext>
                </a:extLst>
              </p:cNvPr>
              <p:cNvSpPr txBox="1"/>
              <p:nvPr/>
            </p:nvSpPr>
            <p:spPr>
              <a:xfrm>
                <a:off x="10321729" y="4819526"/>
                <a:ext cx="134133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48413D7A-5074-4E1C-A151-4A47AC7BF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1729" y="4819526"/>
                <a:ext cx="1341337" cy="246221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85F7A310-4640-4201-A4FB-7E0A861E0291}"/>
                  </a:ext>
                </a:extLst>
              </p:cNvPr>
              <p:cNvSpPr txBox="1"/>
              <p:nvPr/>
            </p:nvSpPr>
            <p:spPr>
              <a:xfrm>
                <a:off x="8348812" y="4644998"/>
                <a:ext cx="13197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pt-BR" sz="1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85F7A310-4640-4201-A4FB-7E0A861E0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812" y="4644998"/>
                <a:ext cx="1319720" cy="246221"/>
              </a:xfrm>
              <a:prstGeom prst="rect">
                <a:avLst/>
              </a:prstGeom>
              <a:blipFill>
                <a:blip r:embed="rId7"/>
                <a:stretch>
                  <a:fillRect l="-1389" r="-92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06DDA2D-E949-4E4E-A4AF-D629EE5EED7A}"/>
              </a:ext>
            </a:extLst>
          </p:cNvPr>
          <p:cNvCxnSpPr>
            <a:cxnSpLocks/>
          </p:cNvCxnSpPr>
          <p:nvPr/>
        </p:nvCxnSpPr>
        <p:spPr>
          <a:xfrm flipH="1">
            <a:off x="8348813" y="4966941"/>
            <a:ext cx="1474837" cy="11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6D3F656-17B6-4ED7-9E0A-123B1DC65862}"/>
                  </a:ext>
                </a:extLst>
              </p:cNvPr>
              <p:cNvSpPr txBox="1"/>
              <p:nvPr/>
            </p:nvSpPr>
            <p:spPr>
              <a:xfrm>
                <a:off x="8564999" y="4958919"/>
                <a:ext cx="19411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+18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−45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6D3F656-17B6-4ED7-9E0A-123B1DC65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999" y="4958919"/>
                <a:ext cx="194118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22FBEA8F-02DF-4E8A-A67A-4BDE65B2238A}"/>
                  </a:ext>
                </a:extLst>
              </p:cNvPr>
              <p:cNvSpPr txBox="1"/>
              <p:nvPr/>
            </p:nvSpPr>
            <p:spPr>
              <a:xfrm>
                <a:off x="8520691" y="5238016"/>
                <a:ext cx="219924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pt-BR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+18</m:t>
                      </m:r>
                      <m:sSup>
                        <m:sSupPr>
                          <m:ctrlPr>
                            <a:rPr lang="pt-BR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+45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22FBEA8F-02DF-4E8A-A67A-4BDE65B2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691" y="5238016"/>
                <a:ext cx="219924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04959512-7F10-4B43-8218-999B30112CC9}"/>
              </a:ext>
            </a:extLst>
          </p:cNvPr>
          <p:cNvCxnSpPr>
            <a:cxnSpLocks/>
          </p:cNvCxnSpPr>
          <p:nvPr/>
        </p:nvCxnSpPr>
        <p:spPr>
          <a:xfrm flipH="1">
            <a:off x="8781179" y="5574411"/>
            <a:ext cx="1725006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5D03CCC7-4039-4112-8993-9AFC852A18B6}"/>
                  </a:ext>
                </a:extLst>
              </p:cNvPr>
              <p:cNvSpPr txBox="1"/>
              <p:nvPr/>
            </p:nvSpPr>
            <p:spPr>
              <a:xfrm>
                <a:off x="9664622" y="5623686"/>
                <a:ext cx="1923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5D03CCC7-4039-4112-8993-9AFC852A1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622" y="5623686"/>
                <a:ext cx="192360" cy="276999"/>
              </a:xfrm>
              <a:prstGeom prst="rect">
                <a:avLst/>
              </a:prstGeom>
              <a:blipFill>
                <a:blip r:embed="rId10"/>
                <a:stretch>
                  <a:fillRect l="-25000" r="-25000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D26F1AC-A5E8-4A0D-9C04-DEB080663207}"/>
                  </a:ext>
                </a:extLst>
              </p:cNvPr>
              <p:cNvSpPr txBox="1"/>
              <p:nvPr/>
            </p:nvSpPr>
            <p:spPr>
              <a:xfrm>
                <a:off x="8161497" y="4275828"/>
                <a:ext cx="234468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+11</m:t>
                      </m:r>
                      <m:sSup>
                        <m:sSupPr>
                          <m:ctrlPr>
                            <a:rPr lang="pt-BR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+45 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9D26F1AC-A5E8-4A0D-9C04-DEB080663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497" y="4275828"/>
                <a:ext cx="234468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0DB5B2ED-4447-4B42-9BCD-F978E9862ECE}"/>
                  </a:ext>
                </a:extLst>
              </p:cNvPr>
              <p:cNvSpPr txBox="1"/>
              <p:nvPr/>
            </p:nvSpPr>
            <p:spPr>
              <a:xfrm>
                <a:off x="5217454" y="5358667"/>
                <a:ext cx="356372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1400" dirty="0"/>
                  <a:t>Raiz  -9  fator</a:t>
                </a:r>
              </a:p>
              <a:p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𝑝𝑠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5=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pt-BR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1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14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1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sz="1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400" i="1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+5)</m:t>
                    </m:r>
                  </m:oMath>
                </a14:m>
                <a:r>
                  <a:rPr lang="pt-BR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</m:oMath>
                </a14:m>
                <a:endParaRPr lang="pt-BR" sz="1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0DB5B2ED-4447-4B42-9BCD-F978E9862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454" y="5358667"/>
                <a:ext cx="3563725" cy="430887"/>
              </a:xfrm>
              <a:prstGeom prst="rect">
                <a:avLst/>
              </a:prstGeom>
              <a:blipFill>
                <a:blip r:embed="rId12"/>
                <a:stretch>
                  <a:fillRect l="-3082" t="-12676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55FCC71-893B-4C96-B3E2-5B369AC581F0}"/>
                  </a:ext>
                </a:extLst>
              </p:cNvPr>
              <p:cNvSpPr txBox="1"/>
              <p:nvPr/>
            </p:nvSpPr>
            <p:spPr>
              <a:xfrm>
                <a:off x="2603591" y="6507848"/>
                <a:ext cx="11834199" cy="34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1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⁵+13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⁴+30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³−74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²−255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−675=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600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pt-BR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6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+9)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55FCC71-893B-4C96-B3E2-5B369AC58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91" y="6507848"/>
                <a:ext cx="11834199" cy="341376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ítulo 1">
            <a:extLst>
              <a:ext uri="{FF2B5EF4-FFF2-40B4-BE49-F238E27FC236}">
                <a16:creationId xmlns:a16="http://schemas.microsoft.com/office/drawing/2014/main" id="{31221110-6F98-463D-98F7-9E5242C86E5A}"/>
              </a:ext>
            </a:extLst>
          </p:cNvPr>
          <p:cNvSpPr txBox="1">
            <a:spLocks/>
          </p:cNvSpPr>
          <p:nvPr/>
        </p:nvSpPr>
        <p:spPr>
          <a:xfrm>
            <a:off x="1620501" y="1228"/>
            <a:ext cx="9479846" cy="77727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Divisão por um polinômio de 2ª ordem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78FC29-6BD6-BB19-3DF8-2489CAF981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68677" y="500154"/>
            <a:ext cx="4096322" cy="5048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CE87AE-A5EB-4BA1-281C-75B4CAB91D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3874" y="1083407"/>
            <a:ext cx="3505689" cy="109552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2EBB989-CBF6-1A70-D0EF-EADC17C65D3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764" y="2371688"/>
            <a:ext cx="3934035" cy="96683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BB3A44D-2498-C4A5-A6F0-3B3B536C25A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765" y="3578319"/>
            <a:ext cx="3932740" cy="133845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54F00E9-1143-FF83-D019-E5C1DA078D2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170" y="5105777"/>
            <a:ext cx="5008380" cy="969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EDF9D4D-32AD-16A3-E7CE-70D3B6783D21}"/>
                  </a:ext>
                </a:extLst>
              </p:cNvPr>
              <p:cNvSpPr txBox="1"/>
              <p:nvPr/>
            </p:nvSpPr>
            <p:spPr>
              <a:xfrm>
                <a:off x="3749134" y="1224389"/>
                <a:ext cx="396586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Raiz  3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5=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+16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+78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+160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+225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3EDF9D4D-32AD-16A3-E7CE-70D3B6783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134" y="1224389"/>
                <a:ext cx="3965863" cy="523220"/>
              </a:xfrm>
              <a:prstGeom prst="rect">
                <a:avLst/>
              </a:prstGeom>
              <a:blipFill>
                <a:blip r:embed="rId19"/>
                <a:stretch>
                  <a:fillRect l="-461" t="-2326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D5CDF36-42E9-1475-FD5D-CDABCA64C950}"/>
                  </a:ext>
                </a:extLst>
              </p:cNvPr>
              <p:cNvSpPr txBox="1"/>
              <p:nvPr/>
            </p:nvSpPr>
            <p:spPr>
              <a:xfrm>
                <a:off x="4106927" y="2291285"/>
                <a:ext cx="375893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pt-BR" sz="1400" dirty="0"/>
              </a:p>
              <a:p>
                <a:r>
                  <a:rPr lang="pt-BR" sz="1400" dirty="0"/>
                  <a:t>Raiz -5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5=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+11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+23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+45</m:t>
                          </m:r>
                        </m:e>
                      </m:d>
                      <m:r>
                        <a:rPr lang="pt-BR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−3)(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D5CDF36-42E9-1475-FD5D-CDABCA64C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927" y="2291285"/>
                <a:ext cx="3758933" cy="738664"/>
              </a:xfrm>
              <a:prstGeom prst="rect">
                <a:avLst/>
              </a:prstGeom>
              <a:blipFill>
                <a:blip r:embed="rId20"/>
                <a:stretch>
                  <a:fillRect l="-487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0A6F2BEE-36FF-017E-7471-B0B0DDE09120}"/>
                  </a:ext>
                </a:extLst>
              </p:cNvPr>
              <p:cNvSpPr txBox="1"/>
              <p:nvPr/>
            </p:nvSpPr>
            <p:spPr>
              <a:xfrm>
                <a:off x="4083273" y="3901710"/>
                <a:ext cx="392596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/>
                  <a:t>Raízes  -1+j2 e -1-j2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sz="1400" i="1">
                          <a:latin typeface="Cambria Math" panose="02040503050406030204" pitchFamily="18" charset="0"/>
                        </a:rPr>
                        <m:t>5=</m:t>
                      </m:r>
                      <m:d>
                        <m:d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+9</m:t>
                          </m:r>
                        </m:e>
                      </m:d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pt-BR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BR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pt-BR" sz="1400" dirty="0">
                  <a:solidFill>
                    <a:srgbClr val="FFFF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+5=</m:t>
                      </m:r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pt-BR" sz="1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0A6F2BEE-36FF-017E-7471-B0B0DDE09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273" y="3901710"/>
                <a:ext cx="3925964" cy="738664"/>
              </a:xfrm>
              <a:prstGeom prst="rect">
                <a:avLst/>
              </a:prstGeom>
              <a:blipFill>
                <a:blip r:embed="rId21"/>
                <a:stretch>
                  <a:fillRect l="-466" t="-1653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54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8DAED11-FC6D-49C6-A89E-F42CA44EE469}"/>
              </a:ext>
            </a:extLst>
          </p:cNvPr>
          <p:cNvSpPr txBox="1"/>
          <p:nvPr/>
        </p:nvSpPr>
        <p:spPr>
          <a:xfrm>
            <a:off x="1858597" y="123201"/>
            <a:ext cx="6838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Polinômio de Ordem n - Método de Muller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C1285F9-AE10-2394-4F4C-2A7B702CB897}"/>
                  </a:ext>
                </a:extLst>
              </p:cNvPr>
              <p:cNvSpPr txBox="1"/>
              <p:nvPr/>
            </p:nvSpPr>
            <p:spPr>
              <a:xfrm>
                <a:off x="6609068" y="1569003"/>
                <a:ext cx="4997680" cy="3699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𝑝𝑠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⁵+6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⁴−48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³−106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²+687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−540 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C1285F9-AE10-2394-4F4C-2A7B702CB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68" y="1569003"/>
                <a:ext cx="4997680" cy="369909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1F569BBB-1DDD-7F85-5EA5-06CA9543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501" y="1938912"/>
            <a:ext cx="5276247" cy="449970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5F6AB67-B977-1475-3B8C-326C9721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6" y="714159"/>
            <a:ext cx="6096851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77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16138</TotalTime>
  <Words>1971</Words>
  <Application>Microsoft Office PowerPoint</Application>
  <PresentationFormat>Widescreen</PresentationFormat>
  <Paragraphs>206</Paragraphs>
  <Slides>20</Slides>
  <Notes>0</Notes>
  <HiddenSlides>11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Century Gothic</vt:lpstr>
      <vt:lpstr>Wingdings 3</vt:lpstr>
      <vt:lpstr>Íon</vt:lpstr>
      <vt:lpstr>Métodos Numéricos para Engenharia </vt:lpstr>
      <vt:lpstr>Cálculo de raízes de polinômios</vt:lpstr>
      <vt:lpstr>Polinômio de Ordem 2:   Fórmula de Báskara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 para Engenharia</dc:title>
  <dc:creator>Luciano Neves Fonseca</dc:creator>
  <cp:lastModifiedBy>Luciano Neves Fonseca</cp:lastModifiedBy>
  <cp:revision>246</cp:revision>
  <cp:lastPrinted>2022-02-05T20:56:30Z</cp:lastPrinted>
  <dcterms:created xsi:type="dcterms:W3CDTF">2020-03-19T11:46:04Z</dcterms:created>
  <dcterms:modified xsi:type="dcterms:W3CDTF">2023-03-31T21:26:35Z</dcterms:modified>
</cp:coreProperties>
</file>