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78" r:id="rId4"/>
    <p:sldId id="277" r:id="rId5"/>
    <p:sldId id="280" r:id="rId6"/>
    <p:sldId id="279" r:id="rId7"/>
    <p:sldId id="281" r:id="rId8"/>
    <p:sldId id="282" r:id="rId9"/>
    <p:sldId id="283" r:id="rId10"/>
    <p:sldId id="292" r:id="rId11"/>
    <p:sldId id="284" r:id="rId12"/>
    <p:sldId id="291" r:id="rId13"/>
    <p:sldId id="285" r:id="rId14"/>
    <p:sldId id="286" r:id="rId15"/>
    <p:sldId id="287" r:id="rId16"/>
    <p:sldId id="288" r:id="rId17"/>
    <p:sldId id="290" r:id="rId18"/>
    <p:sldId id="28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9" autoAdjust="0"/>
    <p:restoredTop sz="94660"/>
  </p:normalViewPr>
  <p:slideViewPr>
    <p:cSldViewPr snapToGrid="0">
      <p:cViewPr varScale="1">
        <p:scale>
          <a:sx n="66" d="100"/>
          <a:sy n="66" d="100"/>
        </p:scale>
        <p:origin x="4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Neves Fonseca" userId="fab3e4a40666dedf" providerId="LiveId" clId="{F34E76B8-1B0A-4A81-B42B-5311D03218E3}"/>
    <pc:docChg chg="undo redo custSel modSld">
      <pc:chgData name="Luciano Neves Fonseca" userId="fab3e4a40666dedf" providerId="LiveId" clId="{F34E76B8-1B0A-4A81-B42B-5311D03218E3}" dt="2022-07-11T20:41:38.936" v="20" actId="1076"/>
      <pc:docMkLst>
        <pc:docMk/>
      </pc:docMkLst>
      <pc:sldChg chg="modSp mod">
        <pc:chgData name="Luciano Neves Fonseca" userId="fab3e4a40666dedf" providerId="LiveId" clId="{F34E76B8-1B0A-4A81-B42B-5311D03218E3}" dt="2022-07-11T19:13:56.314" v="4" actId="1036"/>
        <pc:sldMkLst>
          <pc:docMk/>
          <pc:sldMk cId="2823521922" sldId="270"/>
        </pc:sldMkLst>
        <pc:picChg chg="mod ord">
          <ac:chgData name="Luciano Neves Fonseca" userId="fab3e4a40666dedf" providerId="LiveId" clId="{F34E76B8-1B0A-4A81-B42B-5311D03218E3}" dt="2022-07-11T19:13:56.314" v="4" actId="1036"/>
          <ac:picMkLst>
            <pc:docMk/>
            <pc:sldMk cId="2823521922" sldId="270"/>
            <ac:picMk id="13" creationId="{97705542-09B1-25C0-2293-4F9073913E0A}"/>
          </ac:picMkLst>
        </pc:picChg>
      </pc:sldChg>
      <pc:sldChg chg="modSp mod">
        <pc:chgData name="Luciano Neves Fonseca" userId="fab3e4a40666dedf" providerId="LiveId" clId="{F34E76B8-1B0A-4A81-B42B-5311D03218E3}" dt="2022-07-11T19:21:52.860" v="8" actId="14100"/>
        <pc:sldMkLst>
          <pc:docMk/>
          <pc:sldMk cId="2670605242" sldId="277"/>
        </pc:sldMkLst>
        <pc:picChg chg="mod">
          <ac:chgData name="Luciano Neves Fonseca" userId="fab3e4a40666dedf" providerId="LiveId" clId="{F34E76B8-1B0A-4A81-B42B-5311D03218E3}" dt="2022-07-11T19:21:52.860" v="8" actId="14100"/>
          <ac:picMkLst>
            <pc:docMk/>
            <pc:sldMk cId="2670605242" sldId="277"/>
            <ac:picMk id="19" creationId="{ABEEFEA4-8C44-9966-0125-F4FF714D8F06}"/>
          </ac:picMkLst>
        </pc:picChg>
      </pc:sldChg>
      <pc:sldChg chg="modSp mod">
        <pc:chgData name="Luciano Neves Fonseca" userId="fab3e4a40666dedf" providerId="LiveId" clId="{F34E76B8-1B0A-4A81-B42B-5311D03218E3}" dt="2022-07-11T20:41:38.936" v="20" actId="1076"/>
        <pc:sldMkLst>
          <pc:docMk/>
          <pc:sldMk cId="1406628790" sldId="280"/>
        </pc:sldMkLst>
        <pc:spChg chg="mod">
          <ac:chgData name="Luciano Neves Fonseca" userId="fab3e4a40666dedf" providerId="LiveId" clId="{F34E76B8-1B0A-4A81-B42B-5311D03218E3}" dt="2022-07-11T20:41:38.936" v="20" actId="1076"/>
          <ac:spMkLst>
            <pc:docMk/>
            <pc:sldMk cId="1406628790" sldId="280"/>
            <ac:spMk id="26" creationId="{00000000-0000-0000-0000-000000000000}"/>
          </ac:spMkLst>
        </pc:spChg>
        <pc:spChg chg="mod">
          <ac:chgData name="Luciano Neves Fonseca" userId="fab3e4a40666dedf" providerId="LiveId" clId="{F34E76B8-1B0A-4A81-B42B-5311D03218E3}" dt="2022-07-11T19:47:18.525" v="14" actId="20577"/>
          <ac:spMkLst>
            <pc:docMk/>
            <pc:sldMk cId="1406628790" sldId="280"/>
            <ac:spMk id="27" creationId="{00000000-0000-0000-0000-000000000000}"/>
          </ac:spMkLst>
        </pc:spChg>
      </pc:sldChg>
    </pc:docChg>
  </pc:docChgLst>
  <pc:docChgLst>
    <pc:chgData name="Luciano Neves Fonseca" userId="fab3e4a40666dedf" providerId="LiveId" clId="{184F64F2-5E25-4706-A286-2D777074AD04}"/>
    <pc:docChg chg="custSel modSld">
      <pc:chgData name="Luciano Neves Fonseca" userId="fab3e4a40666dedf" providerId="LiveId" clId="{184F64F2-5E25-4706-A286-2D777074AD04}" dt="2023-03-31T21:26:57.537" v="5" actId="27636"/>
      <pc:docMkLst>
        <pc:docMk/>
      </pc:docMkLst>
      <pc:sldChg chg="modSp mod">
        <pc:chgData name="Luciano Neves Fonseca" userId="fab3e4a40666dedf" providerId="LiveId" clId="{184F64F2-5E25-4706-A286-2D777074AD04}" dt="2023-03-31T21:26:57.537" v="5" actId="27636"/>
        <pc:sldMkLst>
          <pc:docMk/>
          <pc:sldMk cId="431422098" sldId="256"/>
        </pc:sldMkLst>
        <pc:spChg chg="mod">
          <ac:chgData name="Luciano Neves Fonseca" userId="fab3e4a40666dedf" providerId="LiveId" clId="{184F64F2-5E25-4706-A286-2D777074AD04}" dt="2023-03-31T21:26:57.537" v="5" actId="27636"/>
          <ac:spMkLst>
            <pc:docMk/>
            <pc:sldMk cId="431422098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590.png"/><Relationship Id="rId7" Type="http://schemas.openxmlformats.org/officeDocument/2006/relationships/image" Target="../media/image72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890.png"/><Relationship Id="rId7" Type="http://schemas.openxmlformats.org/officeDocument/2006/relationships/image" Target="../media/image99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00.png"/><Relationship Id="rId9" Type="http://schemas.openxmlformats.org/officeDocument/2006/relationships/image" Target="../media/image10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10" Type="http://schemas.openxmlformats.org/officeDocument/2006/relationships/image" Target="../media/image16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4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7.pn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7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6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Métodos Numéricos para Engenharia	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54954" y="4777379"/>
            <a:ext cx="10427445" cy="1174241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Módulo 6 – Épsilon da representação e condicionamento de algoritmos</a:t>
            </a:r>
          </a:p>
          <a:p>
            <a:r>
              <a:rPr lang="pt-BR" dirty="0"/>
              <a:t>Versão </a:t>
            </a:r>
            <a:r>
              <a:rPr lang="pt-BR"/>
              <a:t>python</a:t>
            </a:r>
            <a:endParaRPr lang="pt-BR" dirty="0"/>
          </a:p>
          <a:p>
            <a:r>
              <a:rPr lang="pt-BR" dirty="0"/>
              <a:t>Professor Luciano neves da fonseca</a:t>
            </a:r>
          </a:p>
        </p:txBody>
      </p:sp>
    </p:spTree>
    <p:extLst>
      <p:ext uri="{BB962C8B-B14F-4D97-AF65-F5344CB8AC3E}">
        <p14:creationId xmlns:p14="http://schemas.microsoft.com/office/powerpoint/2010/main" val="431422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Condicionamento de algoritmos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2527708"/>
          </a:xfrm>
        </p:spPr>
        <p:txBody>
          <a:bodyPr/>
          <a:lstStyle/>
          <a:p>
            <a:r>
              <a:rPr lang="pt-BR" dirty="0"/>
              <a:t>Reduzir os efeitos das principais fontes de erros de arredondamento.</a:t>
            </a:r>
          </a:p>
          <a:p>
            <a:r>
              <a:rPr lang="pt-BR" dirty="0"/>
              <a:t>1) Overflow    -  Pode ser evitado com um expoente n maior</a:t>
            </a:r>
          </a:p>
          <a:p>
            <a:r>
              <a:rPr lang="pt-BR" dirty="0"/>
              <a:t>2) </a:t>
            </a:r>
            <a:r>
              <a:rPr lang="pt-BR" dirty="0" err="1"/>
              <a:t>Underflow</a:t>
            </a:r>
            <a:r>
              <a:rPr lang="pt-BR" dirty="0"/>
              <a:t>  - Pode ser evitado com uma mantissa m maior</a:t>
            </a:r>
          </a:p>
          <a:p>
            <a:r>
              <a:rPr lang="pt-BR" dirty="0"/>
              <a:t>3) Somar um número muito pequeno a um número muito grande</a:t>
            </a:r>
          </a:p>
          <a:p>
            <a:r>
              <a:rPr lang="pt-BR" dirty="0"/>
              <a:t>4) Subtrair dois números muito próximos.</a:t>
            </a:r>
          </a:p>
        </p:txBody>
      </p:sp>
      <p:sp>
        <p:nvSpPr>
          <p:cNvPr id="4" name="Retângulo 3"/>
          <p:cNvSpPr/>
          <p:nvPr/>
        </p:nvSpPr>
        <p:spPr>
          <a:xfrm>
            <a:off x="2005727" y="5004122"/>
            <a:ext cx="530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Entre os erro 3 e 4, qual o mais problemático?</a:t>
            </a:r>
          </a:p>
        </p:txBody>
      </p:sp>
    </p:spTree>
    <p:extLst>
      <p:ext uri="{BB962C8B-B14F-4D97-AF65-F5344CB8AC3E}">
        <p14:creationId xmlns:p14="http://schemas.microsoft.com/office/powerpoint/2010/main" val="2430473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231336" y="91283"/>
            <a:ext cx="1146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1) Somatória: somar n vezes um número muito pequeno (</a:t>
            </a:r>
            <a:r>
              <a:rPr lang="pt-BR" dirty="0" err="1"/>
              <a:t>dx</a:t>
            </a:r>
            <a:r>
              <a:rPr lang="pt-BR" dirty="0"/>
              <a:t>) a um número grande 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4474403" y="2281562"/>
                <a:ext cx="622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3" y="2281562"/>
                <a:ext cx="622222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7843" r="-2941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/>
              <p:cNvSpPr txBox="1"/>
              <p:nvPr/>
            </p:nvSpPr>
            <p:spPr>
              <a:xfrm>
                <a:off x="4474402" y="2558561"/>
                <a:ext cx="1455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2" name="CaixaDeTexto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2" y="2558561"/>
                <a:ext cx="1455142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502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/>
              <p:cNvSpPr txBox="1"/>
              <p:nvPr/>
            </p:nvSpPr>
            <p:spPr>
              <a:xfrm>
                <a:off x="4785514" y="2835560"/>
                <a:ext cx="11573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3" name="CaixaDeTexto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5514" y="2835560"/>
                <a:ext cx="115730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684" r="-3684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/>
              <p:cNvSpPr txBox="1"/>
              <p:nvPr/>
            </p:nvSpPr>
            <p:spPr>
              <a:xfrm>
                <a:off x="4474402" y="3161198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4" name="CaixaDeTexto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2" y="3161198"/>
                <a:ext cx="4513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811" r="-1081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/>
              <p:cNvSpPr txBox="1"/>
              <p:nvPr/>
            </p:nvSpPr>
            <p:spPr>
              <a:xfrm>
                <a:off x="6809040" y="2471472"/>
                <a:ext cx="19287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5" name="CaixaDeTexto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040" y="2471472"/>
                <a:ext cx="1928733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215" r="-2215" b="-369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394892" y="658581"/>
            <a:ext cx="11491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condicionarmos este algoritmo, substituímos a soma iterativa por uma multiplicação. </a:t>
            </a:r>
          </a:p>
          <a:p>
            <a:r>
              <a:rPr lang="pt-BR" sz="1600" dirty="0"/>
              <a:t>Primeiro multiplicamos o numero pequeno por n, depois somamos este resultado parcial ao numero grande </a:t>
            </a:r>
          </a:p>
          <a:p>
            <a:r>
              <a:rPr lang="pt-BR" sz="1600" dirty="0"/>
              <a:t>Assim evitamos somar números com ordens de grandeza muito diferentes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A58337-9A93-F971-55B4-2FB9059EAD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8664" y="3817454"/>
            <a:ext cx="3463220" cy="177308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F24A402-3446-8E93-C85D-20CB284BEB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608" y="4306736"/>
            <a:ext cx="3288334" cy="72849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4231477-7A72-9F9A-F156-3333A9CE6F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4661" y="3353204"/>
            <a:ext cx="3292298" cy="68589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7BE1091-0B2E-FAF4-1A6F-75CD83554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661" y="2508667"/>
            <a:ext cx="3288334" cy="70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835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80374" y="39548"/>
            <a:ext cx="117930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/>
              <a:t>1b) Somatória: somar n vezes um número muito pequeno (</a:t>
            </a:r>
            <a:r>
              <a:rPr lang="pt-BR" dirty="0" err="1"/>
              <a:t>dx</a:t>
            </a:r>
            <a:r>
              <a:rPr lang="pt-BR" dirty="0"/>
              <a:t>)  a um número grande (x)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>
                <a:off x="7611457" y="2104567"/>
                <a:ext cx="14370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𝑑𝑒𝑙𝑡𝑎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57" y="2104567"/>
                <a:ext cx="143706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3404" r="-3404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7611456" y="2381566"/>
                <a:ext cx="18590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56" y="2381566"/>
                <a:ext cx="1859099" cy="276999"/>
              </a:xfrm>
              <a:prstGeom prst="rect">
                <a:avLst/>
              </a:prstGeom>
              <a:blipFill rotWithShape="0">
                <a:blip r:embed="rId3"/>
                <a:stretch>
                  <a:fillRect l="-3607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7922568" y="2658565"/>
                <a:ext cx="22401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𝑑𝑒𝑙𝑡𝑎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568" y="2658565"/>
                <a:ext cx="2240100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907" r="-2180" b="-195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7611456" y="2935564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56" y="2935564"/>
                <a:ext cx="451342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10811" r="-10811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/>
              <p:cNvSpPr txBox="1"/>
              <p:nvPr/>
            </p:nvSpPr>
            <p:spPr>
              <a:xfrm>
                <a:off x="7611456" y="3240381"/>
                <a:ext cx="18262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24" name="CaixaDeTexto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456" y="3240381"/>
                <a:ext cx="1826269" cy="276999"/>
              </a:xfrm>
              <a:prstGeom prst="rect">
                <a:avLst/>
              </a:prstGeom>
              <a:blipFill rotWithShape="0">
                <a:blip r:embed="rId6"/>
                <a:stretch>
                  <a:fillRect l="-2341" r="-1003" b="-2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5179865" y="2152549"/>
                <a:ext cx="622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65" y="2152549"/>
                <a:ext cx="622222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7843" r="-2941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/>
              <p:cNvSpPr txBox="1"/>
              <p:nvPr/>
            </p:nvSpPr>
            <p:spPr>
              <a:xfrm>
                <a:off x="5179864" y="2429548"/>
                <a:ext cx="1455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=1: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29" name="CaixaDeTex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64" y="2429548"/>
                <a:ext cx="1455142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5042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/>
              <p:cNvSpPr txBox="1"/>
              <p:nvPr/>
            </p:nvSpPr>
            <p:spPr>
              <a:xfrm>
                <a:off x="5490976" y="2706547"/>
                <a:ext cx="14380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𝑑𝑒𝑙𝑡𝑎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0" name="CaixaDeTexto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976" y="2706547"/>
                <a:ext cx="1438086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3390" r="-3390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/>
              <p:cNvSpPr txBox="1"/>
              <p:nvPr/>
            </p:nvSpPr>
            <p:spPr>
              <a:xfrm>
                <a:off x="5179864" y="2983546"/>
                <a:ext cx="451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𝑒𝑛𝑑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31" name="CaixaDeTexto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864" y="2983546"/>
                <a:ext cx="451342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0811" r="-10811" b="-10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589652" y="409108"/>
            <a:ext cx="106333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600" dirty="0"/>
              <a:t>Para condicionarmos este algoritmo, somamos primeiro os números pequenos entre si, para depois somarmos este resultado parcial ao numero maior.</a:t>
            </a:r>
          </a:p>
          <a:p>
            <a:r>
              <a:rPr lang="pt-BR" sz="1600" dirty="0"/>
              <a:t>Assim evitamos somar números com ordens de grandeza muito diferentes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D0B0F6F-15C9-6E49-F9C0-3483879B866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662" y="1504606"/>
            <a:ext cx="3626298" cy="79288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1597F11-BB55-B078-F2B8-DD47BA163E9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4662" y="2568048"/>
            <a:ext cx="3693317" cy="83099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32BF5F-0A40-DEB7-0D25-37F156F3D2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00033" y="4047842"/>
            <a:ext cx="3458058" cy="201005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1BC1637-5742-D55B-7965-D4D66262D6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4662" y="3669599"/>
            <a:ext cx="3747518" cy="75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4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129170" y="430107"/>
            <a:ext cx="6375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pt-BR" sz="1600" dirty="0"/>
            </a:br>
            <a:r>
              <a:rPr lang="pt-BR" sz="1600" dirty="0"/>
              <a:t>Para condicionar este algoritmo temos que substituir a subtração por um cálculo alternativo.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ângulo 8"/>
              <p:cNvSpPr/>
              <p:nvPr/>
            </p:nvSpPr>
            <p:spPr>
              <a:xfrm>
                <a:off x="414602" y="1496749"/>
                <a:ext cx="2902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Raízes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Retângulo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02" y="1496749"/>
                <a:ext cx="2902141" cy="369332"/>
              </a:xfrm>
              <a:prstGeom prst="rect">
                <a:avLst/>
              </a:prstGeom>
              <a:blipFill>
                <a:blip r:embed="rId2"/>
                <a:stretch>
                  <a:fillRect l="-168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8596" y="39654"/>
            <a:ext cx="6946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2) Subtrair dois números da mesma ordem de grandeza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FB500B-61FA-4FEF-A3DD-A63717EA646E}"/>
                  </a:ext>
                </a:extLst>
              </p:cNvPr>
              <p:cNvSpPr txBox="1"/>
              <p:nvPr/>
            </p:nvSpPr>
            <p:spPr>
              <a:xfrm>
                <a:off x="610512" y="1870990"/>
                <a:ext cx="2803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−100.001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+1.111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CCFB500B-61FA-4FEF-A3DD-A63717EA6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12" y="1870990"/>
                <a:ext cx="2803140" cy="276999"/>
              </a:xfrm>
              <a:prstGeom prst="rect">
                <a:avLst/>
              </a:prstGeom>
              <a:blipFill>
                <a:blip r:embed="rId3"/>
                <a:stretch>
                  <a:fillRect l="-1522" r="-1522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0C0B3ED8-0553-29F1-FCF6-0CD14222D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0798" y="5084579"/>
            <a:ext cx="5265187" cy="1270907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3FBF202-08FD-9B04-06CA-DBD042146F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390" y="2277861"/>
            <a:ext cx="2772162" cy="100026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A5FDE43-0BA5-19A9-46D2-23421E503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0" y="3350532"/>
            <a:ext cx="3851702" cy="145709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9B2D99F6-7BA5-68E2-5E7F-4BD58A5111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390" y="4880033"/>
            <a:ext cx="3816208" cy="1475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5940C676-2416-9AB3-8DA3-D243C3F4E2FC}"/>
                  </a:ext>
                </a:extLst>
              </p:cNvPr>
              <p:cNvSpPr txBox="1"/>
              <p:nvPr/>
            </p:nvSpPr>
            <p:spPr>
              <a:xfrm>
                <a:off x="5316919" y="2706052"/>
                <a:ext cx="5372946" cy="682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=50.00005+49.99995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940C676-2416-9AB3-8DA3-D243C3F4E2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19" y="2706052"/>
                <a:ext cx="5372946" cy="682816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EF2AA2B-F1A7-1241-1968-BC875096F0F0}"/>
                  </a:ext>
                </a:extLst>
              </p:cNvPr>
              <p:cNvSpPr txBox="1"/>
              <p:nvPr/>
            </p:nvSpPr>
            <p:spPr>
              <a:xfrm>
                <a:off x="5316919" y="3585573"/>
                <a:ext cx="5378267" cy="6828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𝑎𝑐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50.00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05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49.9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9995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EF2AA2B-F1A7-1241-1968-BC875096F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6919" y="3585573"/>
                <a:ext cx="5378267" cy="68281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105C21C-9F46-F0A6-4E20-EF4B02B1D220}"/>
                  </a:ext>
                </a:extLst>
              </p:cNvPr>
              <p:cNvSpPr txBox="1"/>
              <p:nvPr/>
            </p:nvSpPr>
            <p:spPr>
              <a:xfrm>
                <a:off x="5775827" y="4360404"/>
                <a:ext cx="4205575" cy="519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𝑚𝑎𝑠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𝑒𝑛𝑡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:   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2_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105C21C-9F46-F0A6-4E20-EF4B02B1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827" y="4360404"/>
                <a:ext cx="4205575" cy="519629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95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380422" y="411119"/>
            <a:ext cx="70398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condicionar este algoritmo utilizamos série de Taylor</a:t>
            </a:r>
          </a:p>
        </p:txBody>
      </p:sp>
      <p:sp>
        <p:nvSpPr>
          <p:cNvPr id="3" name="Retângulo 2"/>
          <p:cNvSpPr/>
          <p:nvPr/>
        </p:nvSpPr>
        <p:spPr>
          <a:xfrm>
            <a:off x="285133" y="28871"/>
            <a:ext cx="6546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3) Subtrair dois números da mesma ordem de grandeza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9770B51-F1C8-E9A1-8E00-BC8C85BF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01" y="2189025"/>
            <a:ext cx="2867425" cy="9716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1177AD3-BE30-4453-66A7-15EC32ED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1" y="3306166"/>
            <a:ext cx="2867425" cy="96215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771774DE-EF99-F64C-D877-14B151180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201" y="4413780"/>
            <a:ext cx="2943636" cy="924054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D40CF502-D207-8355-45B3-3F5651F8F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9617" y="4558279"/>
            <a:ext cx="4525006" cy="905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7FF1E3D3-2221-FF7A-7190-295FAFDCBC47}"/>
                  </a:ext>
                </a:extLst>
              </p:cNvPr>
              <p:cNvSpPr txBox="1"/>
              <p:nvPr/>
            </p:nvSpPr>
            <p:spPr>
              <a:xfrm>
                <a:off x="4681584" y="1951887"/>
                <a:ext cx="3298339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FF1E3D3-2221-FF7A-7190-295FAFDCBC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84" y="1951887"/>
                <a:ext cx="3298339" cy="51860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ADA53CF-F09E-696E-8342-AF39F9B3F5B7}"/>
                  </a:ext>
                </a:extLst>
              </p:cNvPr>
              <p:cNvSpPr txBox="1"/>
              <p:nvPr/>
            </p:nvSpPr>
            <p:spPr>
              <a:xfrm>
                <a:off x="4681584" y="2586044"/>
                <a:ext cx="5714449" cy="13868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unc>
                        <m:func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b="0" i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pt-BR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b="0" i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</m:oMath>
                  </m:oMathPara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dx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ADA53CF-F09E-696E-8342-AF39F9B3F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84" y="2586044"/>
                <a:ext cx="5714449" cy="138685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2E1D3B40-BF56-0A8C-3D46-1487667F6EEB}"/>
                  </a:ext>
                </a:extLst>
              </p:cNvPr>
              <p:cNvSpPr txBox="1"/>
              <p:nvPr/>
            </p:nvSpPr>
            <p:spPr>
              <a:xfrm>
                <a:off x="4681584" y="3710840"/>
                <a:ext cx="3059940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)≈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E1D3B40-BF56-0A8C-3D46-1487667F6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584" y="3710840"/>
                <a:ext cx="3059940" cy="52411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70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421735" y="419466"/>
            <a:ext cx="7011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condicionar este algoritmo utilizamos a derivada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6042967" y="2102555"/>
                <a:ext cx="2277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67" y="2102555"/>
                <a:ext cx="2277803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72" r="-294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5862967" y="2675928"/>
                <a:ext cx="2979855" cy="814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67" y="2675928"/>
                <a:ext cx="2979855" cy="8145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6042967" y="3517202"/>
                <a:ext cx="191058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967" y="3517202"/>
                <a:ext cx="191058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229" r="-191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421735" y="92314"/>
            <a:ext cx="753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4) Subtrair dois números da mesma ordem de grandeza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D96DBF8-9AD2-E490-B561-FA96C2DD5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2230" y="2000595"/>
            <a:ext cx="3324689" cy="127652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4B4F19-0C8C-7A50-9DED-791ACF67F5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0336" y="3752720"/>
            <a:ext cx="3248478" cy="120984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0E230996-5A58-6633-2D36-4AFAC7D0B9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0651" y="4488923"/>
            <a:ext cx="2705478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14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195835" y="708186"/>
            <a:ext cx="70114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condicionar este algoritmo utilizamos trigonometria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793389" y="1889963"/>
                <a:ext cx="1547475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389" y="1889963"/>
                <a:ext cx="1547475" cy="57676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7231808" y="2573330"/>
                <a:ext cx="2248308" cy="53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8" y="2573330"/>
                <a:ext cx="2248308" cy="53347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680867" y="3175744"/>
                <a:ext cx="2047933" cy="9996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num>
                                    <m:den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867" y="3175744"/>
                <a:ext cx="2047933" cy="99963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592377" y="2549932"/>
                <a:ext cx="2395207" cy="6258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77" y="2549932"/>
                <a:ext cx="2395207" cy="62581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195834" y="96299"/>
            <a:ext cx="6463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5) Subtrair dois números da mesma ordem de grandeza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24811F-9965-134C-F32C-55C3F00DF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052" y="1565036"/>
            <a:ext cx="2952239" cy="103837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44D169-D189-7133-26A7-C0BB8C3878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018" y="2867305"/>
            <a:ext cx="2972215" cy="952633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C645A2B-06A0-C0D0-A60C-562401048E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053" y="4083833"/>
            <a:ext cx="3047670" cy="1038374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52C5B60-EE77-F780-929C-3038B01CA9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0867" y="4379153"/>
            <a:ext cx="4134427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89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33017" y="572298"/>
            <a:ext cx="100500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/>
              <a:t>Para condicionar este algoritmo propriedades do logaritmo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567345" y="2044573"/>
                <a:ext cx="25553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45" y="2044573"/>
                <a:ext cx="2555315" cy="276999"/>
              </a:xfrm>
              <a:prstGeom prst="rect">
                <a:avLst/>
              </a:prstGeom>
              <a:blipFill>
                <a:blip r:embed="rId2"/>
                <a:stretch>
                  <a:fillRect l="-1671" r="-262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/>
              <p:cNvSpPr txBox="1"/>
              <p:nvPr/>
            </p:nvSpPr>
            <p:spPr>
              <a:xfrm>
                <a:off x="4567345" y="3050640"/>
                <a:ext cx="2175019" cy="8993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𝑐𝑜𝑛𝑑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8" name="CaixaDeTexto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345" y="3050640"/>
                <a:ext cx="2175019" cy="8993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4461001" y="2445331"/>
                <a:ext cx="2768002" cy="5821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001" y="2445331"/>
                <a:ext cx="2768002" cy="5821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333017" y="69687"/>
            <a:ext cx="68441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6) Subtrair dois números da mesma ordem de grandeza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2AED181-8EF6-978D-7D9C-EC806990F7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8457" y="1305651"/>
            <a:ext cx="2705478" cy="10764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83F3754-939F-B158-FEA8-BEE00F95FC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826" y="2617286"/>
            <a:ext cx="2753109" cy="109552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B1EF24F-901C-716E-A094-B1FBD96575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0826" y="3891759"/>
            <a:ext cx="2705478" cy="109552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F351FB3-A16B-91C3-FFC3-CEC57CB444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8904" y="5266989"/>
            <a:ext cx="2876951" cy="95263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EA4598B-DAC9-1CB8-FB08-EDA36F4AFB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4576" y="4438198"/>
            <a:ext cx="397247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52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ângulo 17"/>
              <p:cNvSpPr/>
              <p:nvPr/>
            </p:nvSpPr>
            <p:spPr>
              <a:xfrm>
                <a:off x="300965" y="630307"/>
                <a:ext cx="62723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/>
                  <a:t>Para condicionar este algoritmo utilizamos o produto notável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18" name="Retângulo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5" y="630307"/>
                <a:ext cx="6272364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486" t="-3125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aixaDeTexto 24"/>
              <p:cNvSpPr txBox="1"/>
              <p:nvPr/>
            </p:nvSpPr>
            <p:spPr>
              <a:xfrm>
                <a:off x="4631105" y="2533226"/>
                <a:ext cx="1722074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ra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5" name="CaixaDeTexto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105" y="2533226"/>
                <a:ext cx="1722074" cy="343107"/>
              </a:xfrm>
              <a:prstGeom prst="rect">
                <a:avLst/>
              </a:prstGeom>
              <a:blipFill rotWithShape="0">
                <a:blip r:embed="rId3"/>
                <a:stretch>
                  <a:fillRect l="-2837" r="-2482" b="-23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/>
              <p:cNvSpPr txBox="1"/>
              <p:nvPr/>
            </p:nvSpPr>
            <p:spPr>
              <a:xfrm>
                <a:off x="4532783" y="2922361"/>
                <a:ext cx="5557162" cy="983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cond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rad>
                          <m:r>
                            <a:rPr lang="pt-BR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p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ra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pt-BR" b="0" dirty="0"/>
              </a:p>
              <a:p>
                <a:endParaRPr lang="pt-BR" b="0" dirty="0"/>
              </a:p>
            </p:txBody>
          </p:sp>
        </mc:Choice>
        <mc:Fallback xmlns="">
          <p:sp>
            <p:nvSpPr>
              <p:cNvPr id="26" name="CaixaDeTexto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783" y="2922361"/>
                <a:ext cx="5557162" cy="98315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ixaDeTexto 27"/>
          <p:cNvSpPr txBox="1"/>
          <p:nvPr/>
        </p:nvSpPr>
        <p:spPr>
          <a:xfrm>
            <a:off x="7216877" y="1416866"/>
            <a:ext cx="6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pt-BR" b="0" dirty="0"/>
          </a:p>
          <a:p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300964" y="1449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7) Subtrair dois números da mesma ordem de grandeza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8F286A6-E4AF-B653-4486-232030183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686" y="1733843"/>
            <a:ext cx="2886478" cy="96215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1A771A9-A40D-1940-F0B9-54A0DB94F8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686" y="3117602"/>
            <a:ext cx="2772162" cy="96215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8B4887AC-A661-1117-2E7A-D4E10542D0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686" y="4423265"/>
            <a:ext cx="2800741" cy="95263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A27CB85A-D715-833A-D63C-FE3836F025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2783" y="4194477"/>
            <a:ext cx="446784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8795" y="167582"/>
            <a:ext cx="11703205" cy="1400530"/>
          </a:xfrm>
        </p:spPr>
        <p:txBody>
          <a:bodyPr/>
          <a:lstStyle/>
          <a:p>
            <a:r>
              <a:rPr lang="pt-BR" sz="4000" dirty="0"/>
              <a:t>Épsilon da representação de Ponto Flutuante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1323488" y="867847"/>
                <a:ext cx="9545023" cy="3050024"/>
              </a:xfrm>
            </p:spPr>
            <p:txBody>
              <a:bodyPr/>
              <a:lstStyle/>
              <a:p>
                <a:r>
                  <a:rPr lang="pt-BR" dirty="0"/>
                  <a:t>Épsilon de uma representação de ponto flutuante é o intervalo entre o número  1 (nesta representação) e o próximo número, maior que 1, que seja distinto de 1 no sistema numérico usado.</a:t>
                </a:r>
              </a:p>
              <a:p>
                <a:r>
                  <a:rPr lang="pt-BR" dirty="0"/>
                  <a:t>Isto significa que, um número entre 1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pt-BR" dirty="0"/>
                  <a:t> não pode ser representado neste sistema numérico.</a:t>
                </a:r>
              </a:p>
              <a:p>
                <a:r>
                  <a:rPr lang="pt-BR" dirty="0"/>
                  <a:t>Em outras palavras, se o número 1 estiver armazenado na memória do computador, o número real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original pode estar entre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3488" y="867847"/>
                <a:ext cx="9545023" cy="3050024"/>
              </a:xfrm>
              <a:blipFill>
                <a:blip r:embed="rId2"/>
                <a:stretch>
                  <a:fillRect l="-255" t="-998" r="-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13C7B7C3-C056-5EDF-172C-A0E361CA4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872" y="3684672"/>
            <a:ext cx="3990287" cy="300574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7705542-09B1-25C0-2293-4F9073913E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958" y="4437664"/>
            <a:ext cx="3650774" cy="174859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98FB33FC-232A-E8E9-AE21-21F16C66C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3429000"/>
            <a:ext cx="2876951" cy="209579"/>
          </a:xfrm>
          <a:prstGeom prst="rect">
            <a:avLst/>
          </a:prstGeom>
        </p:spPr>
      </p:pic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353D0B30-825E-20DA-AB10-E851CE2826A8}"/>
              </a:ext>
            </a:extLst>
          </p:cNvPr>
          <p:cNvCxnSpPr/>
          <p:nvPr/>
        </p:nvCxnSpPr>
        <p:spPr>
          <a:xfrm>
            <a:off x="7185891" y="5338618"/>
            <a:ext cx="960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B4F34A-28EC-1AAE-B1E8-3140CF6C6177}"/>
                  </a:ext>
                </a:extLst>
              </p:cNvPr>
              <p:cNvSpPr txBox="1"/>
              <p:nvPr/>
            </p:nvSpPr>
            <p:spPr>
              <a:xfrm>
                <a:off x="7185891" y="4954527"/>
                <a:ext cx="1029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AB4F34A-28EC-1AAE-B1E8-3140CF6C6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5891" y="4954527"/>
                <a:ext cx="1029128" cy="276999"/>
              </a:xfrm>
              <a:prstGeom prst="rect">
                <a:avLst/>
              </a:prstGeom>
              <a:blipFill>
                <a:blip r:embed="rId6"/>
                <a:stretch>
                  <a:fillRect l="-2367" r="-53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1E3B24F7-C15F-CD69-3195-D45F2C329F84}"/>
              </a:ext>
            </a:extLst>
          </p:cNvPr>
          <p:cNvSpPr txBox="1"/>
          <p:nvPr/>
        </p:nvSpPr>
        <p:spPr>
          <a:xfrm>
            <a:off x="397164" y="36846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Podemos visualizar Graficamente o Épsilon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2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79D9897F-4E84-E53A-6CA0-907401543758}"/>
              </a:ext>
            </a:extLst>
          </p:cNvPr>
          <p:cNvSpPr/>
          <p:nvPr/>
        </p:nvSpPr>
        <p:spPr>
          <a:xfrm>
            <a:off x="396289" y="169442"/>
            <a:ext cx="73933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Cálculo exato do Épsilon de uma máquina com ponto flutuante: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16A568C8-E151-D4E8-238C-B63D5D2F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18" y="3565645"/>
            <a:ext cx="3990287" cy="3005746"/>
          </a:xfrm>
          <a:prstGeom prst="rect">
            <a:avLst/>
          </a:prstGeom>
        </p:spPr>
      </p:pic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8E5F4DC-BF7B-F586-DEB8-6F5EC294367C}"/>
              </a:ext>
            </a:extLst>
          </p:cNvPr>
          <p:cNvCxnSpPr/>
          <p:nvPr/>
        </p:nvCxnSpPr>
        <p:spPr>
          <a:xfrm>
            <a:off x="2041237" y="5319679"/>
            <a:ext cx="960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5F9B538-8B2B-338A-0E95-12CE4C0BA503}"/>
                  </a:ext>
                </a:extLst>
              </p:cNvPr>
              <p:cNvSpPr txBox="1"/>
              <p:nvPr/>
            </p:nvSpPr>
            <p:spPr>
              <a:xfrm>
                <a:off x="2041237" y="4935588"/>
                <a:ext cx="1029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95F9B538-8B2B-338A-0E95-12CE4C0BA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37" y="4935588"/>
                <a:ext cx="1029128" cy="276999"/>
              </a:xfrm>
              <a:prstGeom prst="rect">
                <a:avLst/>
              </a:prstGeom>
              <a:blipFill>
                <a:blip r:embed="rId5"/>
                <a:stretch>
                  <a:fillRect l="-2367" r="-53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m 23">
            <a:extLst>
              <a:ext uri="{FF2B5EF4-FFF2-40B4-BE49-F238E27FC236}">
                <a16:creationId xmlns:a16="http://schemas.microsoft.com/office/drawing/2014/main" id="{628A89A5-FE9D-212E-E376-4A3C2E2FC3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454" y="3399129"/>
            <a:ext cx="4225815" cy="3190922"/>
          </a:xfrm>
          <a:prstGeom prst="rect">
            <a:avLst/>
          </a:prstGeom>
        </p:spPr>
      </p:pic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66005E0-0CA5-6564-A239-BF3FF69CE305}"/>
              </a:ext>
            </a:extLst>
          </p:cNvPr>
          <p:cNvCxnSpPr/>
          <p:nvPr/>
        </p:nvCxnSpPr>
        <p:spPr>
          <a:xfrm>
            <a:off x="8437419" y="5274200"/>
            <a:ext cx="960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C4C1C6E-7C46-CFB1-4169-CC470B63AF8B}"/>
                  </a:ext>
                </a:extLst>
              </p:cNvPr>
              <p:cNvSpPr txBox="1"/>
              <p:nvPr/>
            </p:nvSpPr>
            <p:spPr>
              <a:xfrm>
                <a:off x="8437419" y="4890109"/>
                <a:ext cx="1029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C4C1C6E-7C46-CFB1-4169-CC470B63A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7419" y="4890109"/>
                <a:ext cx="1029128" cy="276999"/>
              </a:xfrm>
              <a:prstGeom prst="rect">
                <a:avLst/>
              </a:prstGeom>
              <a:blipFill>
                <a:blip r:embed="rId7"/>
                <a:stretch>
                  <a:fillRect l="-2367" r="-532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tângulo 28">
            <a:extLst>
              <a:ext uri="{FF2B5EF4-FFF2-40B4-BE49-F238E27FC236}">
                <a16:creationId xmlns:a16="http://schemas.microsoft.com/office/drawing/2014/main" id="{8021E836-671C-E58F-1B6C-57A55EAF16CC}"/>
              </a:ext>
            </a:extLst>
          </p:cNvPr>
          <p:cNvSpPr/>
          <p:nvPr/>
        </p:nvSpPr>
        <p:spPr>
          <a:xfrm>
            <a:off x="201631" y="2313934"/>
            <a:ext cx="6516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Então, vemos que o Épsilon não depende do expoente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8919C9-D856-0CB6-A024-9312BF7013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3658" y="531317"/>
            <a:ext cx="4096322" cy="180047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9E90754-53B6-052D-6000-3806EFFB80B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11286" y="2709858"/>
            <a:ext cx="2781688" cy="8097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46B0B70-778F-F907-E4FC-CF1440311A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89660" y="2545371"/>
            <a:ext cx="292458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8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E8E2394-41EC-DAA6-2F6F-316972B31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229" y="609472"/>
            <a:ext cx="3324689" cy="838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/>
              <p:cNvSpPr/>
              <p:nvPr/>
            </p:nvSpPr>
            <p:spPr>
              <a:xfrm>
                <a:off x="3471999" y="4904566"/>
                <a:ext cx="8122608" cy="9264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pt-BR" dirty="0"/>
              </a:p>
              <a:p>
                <a:r>
                  <a:rPr lang="pt-BR" dirty="0"/>
                  <a:t>No padrão IEEE  o  épsilon do </a:t>
                </a:r>
                <a:r>
                  <a:rPr lang="pt-BR" dirty="0" err="1"/>
                  <a:t>float</a:t>
                </a:r>
                <a:r>
                  <a:rPr lang="pt-BR" dirty="0"/>
                  <a:t>      (n=8,m=24)      =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1.19  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</m:oMath>
                </a14:m>
                <a:endParaRPr lang="pt-BR" dirty="0"/>
              </a:p>
              <a:p>
                <a:r>
                  <a:rPr lang="pt-BR" dirty="0"/>
                  <a:t>No padrão IEEE  o  épsilon do </a:t>
                </a:r>
                <a:r>
                  <a:rPr lang="pt-BR" dirty="0" err="1"/>
                  <a:t>double</a:t>
                </a:r>
                <a:r>
                  <a:rPr lang="pt-BR" dirty="0"/>
                  <a:t> (n=11, m= 53) 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2.22  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−16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−52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8" name="Retâ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999" y="4904566"/>
                <a:ext cx="8122608" cy="926407"/>
              </a:xfrm>
              <a:prstGeom prst="rect">
                <a:avLst/>
              </a:prstGeom>
              <a:blipFill>
                <a:blip r:embed="rId3"/>
                <a:stretch>
                  <a:fillRect l="-676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22498315-07AB-73AF-B683-C0E6816D0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45" y="1530875"/>
            <a:ext cx="3990287" cy="3005746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DB30FE6-367E-312A-0E41-4A1E3C0B6958}"/>
              </a:ext>
            </a:extLst>
          </p:cNvPr>
          <p:cNvCxnSpPr/>
          <p:nvPr/>
        </p:nvCxnSpPr>
        <p:spPr>
          <a:xfrm>
            <a:off x="1329364" y="3284909"/>
            <a:ext cx="96058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1B0674D-5F92-C455-1E2E-A5B7DAC0C9B3}"/>
                  </a:ext>
                </a:extLst>
              </p:cNvPr>
              <p:cNvSpPr txBox="1"/>
              <p:nvPr/>
            </p:nvSpPr>
            <p:spPr>
              <a:xfrm>
                <a:off x="1329364" y="2900818"/>
                <a:ext cx="1029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1B0674D-5F92-C455-1E2E-A5B7DAC0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9364" y="2900818"/>
                <a:ext cx="1029128" cy="276999"/>
              </a:xfrm>
              <a:prstGeom prst="rect">
                <a:avLst/>
              </a:prstGeom>
              <a:blipFill>
                <a:blip r:embed="rId5"/>
                <a:stretch>
                  <a:fillRect l="-2367" r="-532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m 6">
            <a:extLst>
              <a:ext uri="{FF2B5EF4-FFF2-40B4-BE49-F238E27FC236}">
                <a16:creationId xmlns:a16="http://schemas.microsoft.com/office/drawing/2014/main" id="{120B1F3D-D126-0C5A-D42D-031D5086EE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881" y="1530875"/>
            <a:ext cx="4013486" cy="3005746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1DB42947-C627-770B-1055-6D262886C691}"/>
              </a:ext>
            </a:extLst>
          </p:cNvPr>
          <p:cNvCxnSpPr>
            <a:cxnSpLocks/>
          </p:cNvCxnSpPr>
          <p:nvPr/>
        </p:nvCxnSpPr>
        <p:spPr>
          <a:xfrm>
            <a:off x="5388748" y="3474255"/>
            <a:ext cx="2685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3181AB0-BB5C-95B4-ACDC-811802CF5ADF}"/>
                  </a:ext>
                </a:extLst>
              </p:cNvPr>
              <p:cNvSpPr txBox="1"/>
              <p:nvPr/>
            </p:nvSpPr>
            <p:spPr>
              <a:xfrm>
                <a:off x="4480058" y="3033748"/>
                <a:ext cx="12856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0.03125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C3181AB0-BB5C-95B4-ACDC-811802CF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058" y="3033748"/>
                <a:ext cx="1285608" cy="276999"/>
              </a:xfrm>
              <a:prstGeom prst="rect">
                <a:avLst/>
              </a:prstGeom>
              <a:blipFill>
                <a:blip r:embed="rId7"/>
                <a:stretch>
                  <a:fillRect l="-1896" r="-426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Imagem 23">
            <a:extLst>
              <a:ext uri="{FF2B5EF4-FFF2-40B4-BE49-F238E27FC236}">
                <a16:creationId xmlns:a16="http://schemas.microsoft.com/office/drawing/2014/main" id="{8FCD5E6E-2BAF-452B-7D5A-A4CC71D62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5433" y="1530723"/>
            <a:ext cx="3990285" cy="3005898"/>
          </a:xfrm>
          <a:prstGeom prst="rect">
            <a:avLst/>
          </a:prstGeom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3D1D601-A1A7-58B9-C0FB-357F2011671E}"/>
              </a:ext>
            </a:extLst>
          </p:cNvPr>
          <p:cNvCxnSpPr>
            <a:cxnSpLocks/>
          </p:cNvCxnSpPr>
          <p:nvPr/>
        </p:nvCxnSpPr>
        <p:spPr>
          <a:xfrm>
            <a:off x="9408272" y="3598946"/>
            <a:ext cx="1040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D52B545-4A57-8145-B1BF-75A0596DAD59}"/>
                  </a:ext>
                </a:extLst>
              </p:cNvPr>
              <p:cNvSpPr txBox="1"/>
              <p:nvPr/>
            </p:nvSpPr>
            <p:spPr>
              <a:xfrm>
                <a:off x="8559632" y="3310747"/>
                <a:ext cx="31418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  <m:r>
                        <a:rPr lang="pt-B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1.1920928955078125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−07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D52B545-4A57-8145-B1BF-75A0596D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9632" y="3310747"/>
                <a:ext cx="3141886" cy="276999"/>
              </a:xfrm>
              <a:prstGeom prst="rect">
                <a:avLst/>
              </a:prstGeom>
              <a:blipFill>
                <a:blip r:embed="rId10"/>
                <a:stretch>
                  <a:fillRect l="-388" r="-1357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A78164-922D-E43B-50EA-0531CB47703B}"/>
              </a:ext>
            </a:extLst>
          </p:cNvPr>
          <p:cNvSpPr txBox="1"/>
          <p:nvPr/>
        </p:nvSpPr>
        <p:spPr>
          <a:xfrm>
            <a:off x="820881" y="75206"/>
            <a:ext cx="11473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Epsilon</a:t>
            </a:r>
            <a:r>
              <a:rPr lang="pt-BR" dirty="0"/>
              <a:t> tem porém uma forte dependência com o tamanho m da mantissa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ABEEFEA4-8C44-9966-0125-F4FF714D8F0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9134" y="648495"/>
            <a:ext cx="2781688" cy="80973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575EF9-D028-429D-EC28-4B3DCF1BA5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0058" y="589815"/>
            <a:ext cx="2810267" cy="83831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90E1685-BC7B-79D1-5FBB-674CD3A086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310" y="4687055"/>
            <a:ext cx="3324689" cy="65731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C237051-1006-740C-143D-99B9B29E0AE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8741" y="5827027"/>
            <a:ext cx="3210373" cy="63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0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099" y="0"/>
            <a:ext cx="9404723" cy="509690"/>
          </a:xfrm>
        </p:spPr>
        <p:txBody>
          <a:bodyPr/>
          <a:lstStyle/>
          <a:p>
            <a:r>
              <a:rPr lang="pt-BR" sz="2800" dirty="0"/>
              <a:t>Soma de </a:t>
            </a:r>
            <a:r>
              <a:rPr lang="pt-BR" sz="2800" dirty="0" err="1"/>
              <a:t>Floats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680445" y="83721"/>
            <a:ext cx="662376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1) Igualar expoentes e deslocar mantissas</a:t>
            </a:r>
          </a:p>
          <a:p>
            <a:r>
              <a:rPr lang="pt-BR" sz="1600" dirty="0"/>
              <a:t>     somar   1 ao expoente equivale a deslocar a mantissa de 1 -&gt;</a:t>
            </a:r>
          </a:p>
          <a:p>
            <a:r>
              <a:rPr lang="pt-BR" sz="1600" dirty="0"/>
              <a:t>     subtrair 1 ao expoente equivale a deslocar a mantissa de 1 &lt;- </a:t>
            </a:r>
          </a:p>
          <a:p>
            <a:pPr marL="342900" indent="-342900">
              <a:buAutoNum type="arabicParenR" startAt="2"/>
            </a:pPr>
            <a:r>
              <a:rPr lang="pt-BR" sz="1600" dirty="0"/>
              <a:t>Somar as mantissas </a:t>
            </a:r>
          </a:p>
          <a:p>
            <a:r>
              <a:rPr lang="pt-BR" sz="1600" dirty="0"/>
              <a:t>     com complemento 2, se um operando for negativo</a:t>
            </a:r>
          </a:p>
        </p:txBody>
      </p:sp>
      <p:sp>
        <p:nvSpPr>
          <p:cNvPr id="5" name="Retângulo 4"/>
          <p:cNvSpPr/>
          <p:nvPr/>
        </p:nvSpPr>
        <p:spPr>
          <a:xfrm>
            <a:off x="730559" y="1554820"/>
            <a:ext cx="2912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Exemplo:  Somar (2 + 1) = 3 </a:t>
            </a:r>
          </a:p>
          <a:p>
            <a:r>
              <a:rPr lang="pt-BR" sz="1600" dirty="0"/>
              <a:t>Com </a:t>
            </a:r>
            <a:r>
              <a:rPr lang="pt-BR" sz="1600" dirty="0" err="1"/>
              <a:t>Float</a:t>
            </a:r>
            <a:r>
              <a:rPr lang="pt-BR" sz="1600" dirty="0"/>
              <a:t>(3,4) n=3, m=4</a:t>
            </a:r>
          </a:p>
        </p:txBody>
      </p:sp>
      <p:sp>
        <p:nvSpPr>
          <p:cNvPr id="6" name="Retângulo 5"/>
          <p:cNvSpPr/>
          <p:nvPr/>
        </p:nvSpPr>
        <p:spPr>
          <a:xfrm>
            <a:off x="746670" y="2219320"/>
            <a:ext cx="24801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2"/>
            </a:pPr>
            <a:r>
              <a:rPr lang="pt-BR" sz="1600" dirty="0"/>
              <a:t>  = [0] [100]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[000]</a:t>
            </a:r>
          </a:p>
          <a:p>
            <a:r>
              <a:rPr lang="pt-BR" sz="1600" dirty="0"/>
              <a:t>1      = [0] [011] </a:t>
            </a:r>
            <a:r>
              <a:rPr lang="pt-BR" sz="1600" dirty="0">
                <a:solidFill>
                  <a:srgbClr val="FFC000"/>
                </a:solidFill>
              </a:rPr>
              <a:t>[1] </a:t>
            </a:r>
            <a:r>
              <a:rPr lang="pt-BR" sz="1600" dirty="0"/>
              <a:t>[000]</a:t>
            </a:r>
          </a:p>
        </p:txBody>
      </p:sp>
      <p:sp>
        <p:nvSpPr>
          <p:cNvPr id="7" name="Retângulo 6"/>
          <p:cNvSpPr/>
          <p:nvPr/>
        </p:nvSpPr>
        <p:spPr>
          <a:xfrm>
            <a:off x="512951" y="2814823"/>
            <a:ext cx="3494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Somar 1 ao menor expoente</a:t>
            </a:r>
          </a:p>
          <a:p>
            <a:r>
              <a:rPr lang="pt-BR" sz="1600" dirty="0"/>
              <a:t>Deslocar mantissa menor de 1 -&gt;:</a:t>
            </a:r>
          </a:p>
        </p:txBody>
      </p:sp>
      <p:sp>
        <p:nvSpPr>
          <p:cNvPr id="8" name="Retângulo 7"/>
          <p:cNvSpPr/>
          <p:nvPr/>
        </p:nvSpPr>
        <p:spPr>
          <a:xfrm>
            <a:off x="1040339" y="3444437"/>
            <a:ext cx="2592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2"/>
            </a:pPr>
            <a:r>
              <a:rPr lang="pt-BR" sz="1600" dirty="0"/>
              <a:t>   = [0] [100]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[000]</a:t>
            </a:r>
          </a:p>
          <a:p>
            <a:r>
              <a:rPr lang="pt-BR" sz="1600" dirty="0"/>
              <a:t>1(d)  = [0] [100] </a:t>
            </a:r>
            <a:r>
              <a:rPr lang="pt-BR" sz="1600" dirty="0">
                <a:solidFill>
                  <a:srgbClr val="FFC000"/>
                </a:solidFill>
              </a:rPr>
              <a:t>[0] </a:t>
            </a:r>
            <a:r>
              <a:rPr lang="pt-BR" sz="1600" dirty="0"/>
              <a:t>[100]</a:t>
            </a:r>
          </a:p>
        </p:txBody>
      </p:sp>
      <p:sp>
        <p:nvSpPr>
          <p:cNvPr id="10" name="Retângulo 9"/>
          <p:cNvSpPr/>
          <p:nvPr/>
        </p:nvSpPr>
        <p:spPr>
          <a:xfrm>
            <a:off x="1070766" y="4121298"/>
            <a:ext cx="25282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3      =  [0] [100] </a:t>
            </a:r>
            <a:r>
              <a:rPr lang="pt-BR" sz="1600" dirty="0">
                <a:solidFill>
                  <a:srgbClr val="FFC000"/>
                </a:solidFill>
              </a:rPr>
              <a:t>[1] </a:t>
            </a:r>
            <a:r>
              <a:rPr lang="pt-BR" sz="1600" dirty="0"/>
              <a:t>[100]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512951" y="3763915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______________________________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704991" y="357924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6904824" y="1554820"/>
            <a:ext cx="3026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Exemplo:  Somar (9 + 2) = 11 </a:t>
            </a:r>
          </a:p>
          <a:p>
            <a:r>
              <a:rPr lang="pt-BR" sz="1600" dirty="0"/>
              <a:t>Com </a:t>
            </a:r>
            <a:r>
              <a:rPr lang="pt-BR" sz="1600" dirty="0" err="1"/>
              <a:t>Float</a:t>
            </a:r>
            <a:r>
              <a:rPr lang="pt-BR" sz="1600" dirty="0"/>
              <a:t>(3,4) n=3, m=4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920935" y="2219320"/>
            <a:ext cx="2472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9"/>
            </a:pPr>
            <a:r>
              <a:rPr lang="pt-BR" sz="1600" dirty="0"/>
              <a:t>=  [0] [110]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[001]</a:t>
            </a:r>
          </a:p>
          <a:p>
            <a:r>
              <a:rPr lang="pt-BR" sz="1600" dirty="0"/>
              <a:t>2     = [0] [100]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[000]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6687216" y="2814823"/>
            <a:ext cx="34948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Somar 2 ao menor expoente</a:t>
            </a:r>
          </a:p>
          <a:p>
            <a:r>
              <a:rPr lang="pt-BR" sz="1600" dirty="0"/>
              <a:t>Deslocar mantissa menor de 2 -&gt;: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7214604" y="3407854"/>
            <a:ext cx="25923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9"/>
            </a:pPr>
            <a:r>
              <a:rPr lang="pt-BR" sz="1600" dirty="0"/>
              <a:t>  =  [0] [110]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[001]</a:t>
            </a:r>
          </a:p>
          <a:p>
            <a:r>
              <a:rPr lang="pt-BR" sz="1600" dirty="0"/>
              <a:t>2(d)  = [0] [110] [0] [010]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6687216" y="3763915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___________________________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879256" y="357924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29" name="Retângulo 28"/>
          <p:cNvSpPr/>
          <p:nvPr/>
        </p:nvSpPr>
        <p:spPr>
          <a:xfrm>
            <a:off x="7178128" y="4098231"/>
            <a:ext cx="25859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11     =  [0] [110]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[011]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A9F563F-CB73-EC11-CCB1-0A6B6FD9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49" y="4458533"/>
            <a:ext cx="2905639" cy="2357082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A4C4A28-B10D-1547-37D8-3EC63BB4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9256" y="4436785"/>
            <a:ext cx="2994062" cy="233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2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3099" y="0"/>
            <a:ext cx="9404723" cy="509690"/>
          </a:xfrm>
        </p:spPr>
        <p:txBody>
          <a:bodyPr/>
          <a:lstStyle/>
          <a:p>
            <a:r>
              <a:rPr lang="pt-BR" sz="2800" dirty="0"/>
              <a:t>Soma de </a:t>
            </a:r>
            <a:r>
              <a:rPr lang="pt-BR" sz="2800" dirty="0" err="1"/>
              <a:t>Floats</a:t>
            </a:r>
            <a:endParaRPr lang="pt-BR" sz="2800" dirty="0"/>
          </a:p>
        </p:txBody>
      </p:sp>
      <p:sp>
        <p:nvSpPr>
          <p:cNvPr id="4" name="Retângulo 3"/>
          <p:cNvSpPr/>
          <p:nvPr/>
        </p:nvSpPr>
        <p:spPr>
          <a:xfrm>
            <a:off x="3680445" y="83721"/>
            <a:ext cx="6623761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sz="1600" dirty="0"/>
              <a:t>1) Igualar expoentes e deslocar mantissas</a:t>
            </a:r>
          </a:p>
          <a:p>
            <a:r>
              <a:rPr lang="pt-BR" sz="1600" dirty="0"/>
              <a:t>     somar   1 ao expoente equivale a deslocar a mantissa de 1 -&gt;</a:t>
            </a:r>
          </a:p>
          <a:p>
            <a:r>
              <a:rPr lang="pt-BR" sz="1600" dirty="0"/>
              <a:t>     subtrair 1 ao expoente equivale a deslocar a mantissa de 1 &lt;- </a:t>
            </a:r>
          </a:p>
          <a:p>
            <a:pPr marL="342900" indent="-342900">
              <a:buAutoNum type="arabicParenR" startAt="2"/>
            </a:pPr>
            <a:r>
              <a:rPr lang="pt-BR" sz="1600" dirty="0"/>
              <a:t>Somar as mantissas </a:t>
            </a:r>
          </a:p>
          <a:p>
            <a:r>
              <a:rPr lang="pt-BR" sz="1600" dirty="0"/>
              <a:t>     com complemento 2, se um operando for negativo</a:t>
            </a:r>
          </a:p>
        </p:txBody>
      </p:sp>
      <p:sp>
        <p:nvSpPr>
          <p:cNvPr id="15" name="Retângulo 14"/>
          <p:cNvSpPr/>
          <p:nvPr/>
        </p:nvSpPr>
        <p:spPr>
          <a:xfrm>
            <a:off x="294277" y="1252122"/>
            <a:ext cx="29129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Exemplo:  Somar (3 + 2) = 5 </a:t>
            </a:r>
          </a:p>
          <a:p>
            <a:r>
              <a:rPr lang="pt-BR" sz="1600" dirty="0"/>
              <a:t>Com </a:t>
            </a:r>
            <a:r>
              <a:rPr lang="pt-BR" sz="1600" dirty="0" err="1"/>
              <a:t>Float</a:t>
            </a:r>
            <a:r>
              <a:rPr lang="pt-BR" sz="1600" dirty="0"/>
              <a:t>(3,4) n=3, m=4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913837" y="1915979"/>
            <a:ext cx="24721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3      = [0] [100]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[100]</a:t>
            </a:r>
          </a:p>
          <a:p>
            <a:r>
              <a:rPr lang="pt-BR" sz="1600" dirty="0"/>
              <a:t>2      = [0] [100]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[000]</a:t>
            </a:r>
          </a:p>
        </p:txBody>
      </p:sp>
      <p:sp>
        <p:nvSpPr>
          <p:cNvPr id="17" name="Retângulo 16"/>
          <p:cNvSpPr/>
          <p:nvPr/>
        </p:nvSpPr>
        <p:spPr>
          <a:xfrm>
            <a:off x="415666" y="2998383"/>
            <a:ext cx="4265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Vai um ! Deslocar mantissa soma de 1  -&gt;</a:t>
            </a:r>
          </a:p>
          <a:p>
            <a:r>
              <a:rPr lang="pt-BR" sz="1600" dirty="0"/>
              <a:t>Expoente +1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8291" y="2544030"/>
            <a:ext cx="27446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5d      =  [0] [100] </a:t>
            </a:r>
            <a:r>
              <a:rPr lang="pt-BR" sz="1600" dirty="0">
                <a:solidFill>
                  <a:srgbClr val="FFC000"/>
                </a:solidFill>
              </a:rPr>
              <a:t>[</a:t>
            </a:r>
            <a:r>
              <a:rPr lang="pt-BR" sz="1600" baseline="30000" dirty="0">
                <a:solidFill>
                  <a:srgbClr val="FFC000"/>
                </a:solidFill>
              </a:rPr>
              <a:t>1</a:t>
            </a:r>
            <a:r>
              <a:rPr lang="pt-BR" sz="1600" dirty="0">
                <a:solidFill>
                  <a:srgbClr val="FFC000"/>
                </a:solidFill>
              </a:rPr>
              <a:t>0] </a:t>
            </a:r>
            <a:r>
              <a:rPr lang="pt-BR" sz="1600" dirty="0"/>
              <a:t>[100]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294277" y="223782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______________________________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78489" y="1997818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801627" y="3566392"/>
            <a:ext cx="25843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5       =  [0] [101]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[010]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5185131" y="1490881"/>
            <a:ext cx="31325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Exemplo:  Somar (7 + (-5)) = 2 </a:t>
            </a:r>
          </a:p>
          <a:p>
            <a:r>
              <a:rPr lang="pt-BR" sz="1600" dirty="0"/>
              <a:t>Com </a:t>
            </a:r>
            <a:r>
              <a:rPr lang="pt-BR" sz="1600" dirty="0" err="1"/>
              <a:t>Float</a:t>
            </a:r>
            <a:r>
              <a:rPr lang="pt-BR" sz="1600" dirty="0"/>
              <a:t>(3,4) n=3, m=4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5343975" y="1985748"/>
            <a:ext cx="24849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lain" startAt="7"/>
            </a:pPr>
            <a:r>
              <a:rPr lang="pt-BR" sz="1600" dirty="0"/>
              <a:t>  = [0] [101]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[110]</a:t>
            </a:r>
          </a:p>
          <a:p>
            <a:r>
              <a:rPr lang="pt-BR" sz="1600" dirty="0"/>
              <a:t>-5     = [1] [101] </a:t>
            </a:r>
            <a:r>
              <a:rPr lang="pt-BR" sz="1600" dirty="0">
                <a:solidFill>
                  <a:srgbClr val="FFC000"/>
                </a:solidFill>
              </a:rPr>
              <a:t>[1] </a:t>
            </a:r>
            <a:r>
              <a:rPr lang="pt-BR" sz="1600" dirty="0"/>
              <a:t>[010]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5061379" y="2516123"/>
            <a:ext cx="47468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Complemento 2 de mantissa negativa, somar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5428787" y="2803764"/>
            <a:ext cx="264527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7         = [0] [101] </a:t>
            </a:r>
            <a:r>
              <a:rPr lang="pt-BR" sz="1600" dirty="0">
                <a:solidFill>
                  <a:srgbClr val="FFC000"/>
                </a:solidFill>
              </a:rPr>
              <a:t>[1]</a:t>
            </a:r>
            <a:r>
              <a:rPr lang="pt-BR" sz="1600" dirty="0"/>
              <a:t> [110]</a:t>
            </a:r>
          </a:p>
          <a:p>
            <a:r>
              <a:rPr lang="pt-BR" sz="1600" dirty="0"/>
              <a:t>5(c2)  = [1] [101] [0] [110]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5685268" y="3487572"/>
            <a:ext cx="23887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600" dirty="0"/>
              <a:t>2d  = [0] [101] </a:t>
            </a:r>
            <a:r>
              <a:rPr lang="fi-FI" sz="1600" dirty="0">
                <a:solidFill>
                  <a:srgbClr val="FFC000"/>
                </a:solidFill>
              </a:rPr>
              <a:t>[0] </a:t>
            </a:r>
            <a:r>
              <a:rPr lang="fi-FI" sz="1600" dirty="0"/>
              <a:t>[100]</a:t>
            </a:r>
            <a:endParaRPr lang="pt-BR" sz="1600" dirty="0"/>
          </a:p>
        </p:txBody>
      </p:sp>
      <p:sp>
        <p:nvSpPr>
          <p:cNvPr id="30" name="Retângulo 29"/>
          <p:cNvSpPr/>
          <p:nvPr/>
        </p:nvSpPr>
        <p:spPr>
          <a:xfrm>
            <a:off x="5257738" y="3202174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______________________________</a:t>
            </a:r>
          </a:p>
        </p:txBody>
      </p:sp>
      <p:sp>
        <p:nvSpPr>
          <p:cNvPr id="31" name="Retângulo 30"/>
          <p:cNvSpPr/>
          <p:nvPr/>
        </p:nvSpPr>
        <p:spPr>
          <a:xfrm>
            <a:off x="5097516" y="291971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+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5016925" y="3749908"/>
            <a:ext cx="48221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Deslocar mantissa soma de 1  &lt;-,  expoente -1</a:t>
            </a:r>
          </a:p>
        </p:txBody>
      </p:sp>
      <p:sp>
        <p:nvSpPr>
          <p:cNvPr id="34" name="Retângulo 33"/>
          <p:cNvSpPr/>
          <p:nvPr/>
        </p:nvSpPr>
        <p:spPr>
          <a:xfrm>
            <a:off x="5686093" y="4004528"/>
            <a:ext cx="24160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2     = [0] [100] [1] [000]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CDA8B91-65DE-41DD-47CA-23438231F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57" y="3904946"/>
            <a:ext cx="2931446" cy="288920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49DAB6C-9A0E-3769-DE93-E7FD81CB1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6075" y="4088461"/>
            <a:ext cx="2931446" cy="27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7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D1E2A48-8744-BA0F-C53B-BB5BABA6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0" y="213400"/>
            <a:ext cx="5307289" cy="52356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7E86375-8A08-2ED4-8AFF-DA941DB4B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206" y="121299"/>
            <a:ext cx="4665781" cy="47613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460D09B1-4D53-B75F-D7B4-129592FDF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4849" y="5156680"/>
            <a:ext cx="3057634" cy="158002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137A931-1C39-3BA5-2A9C-78EFE5C42D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800" y="5725656"/>
            <a:ext cx="4320648" cy="96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43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250" y="75381"/>
            <a:ext cx="9404723" cy="888180"/>
          </a:xfrm>
        </p:spPr>
        <p:txBody>
          <a:bodyPr/>
          <a:lstStyle/>
          <a:p>
            <a:r>
              <a:rPr lang="pt-BR" sz="2000" dirty="0"/>
              <a:t>Fontes de erro de arredondamento</a:t>
            </a:r>
            <a:br>
              <a:rPr lang="pt-BR" sz="2000" dirty="0"/>
            </a:br>
            <a:r>
              <a:rPr lang="pt-BR" sz="2000" dirty="0"/>
              <a:t>1) Somar um número muito pequeno a um número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3776507" y="3429000"/>
                <a:ext cx="3664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Epsilon(8,24)=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1.192  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507" y="3429000"/>
                <a:ext cx="3664658" cy="369332"/>
              </a:xfrm>
              <a:prstGeom prst="rect">
                <a:avLst/>
              </a:prstGeom>
              <a:blipFill>
                <a:blip r:embed="rId3"/>
                <a:stretch>
                  <a:fillRect l="-1498" t="-100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373881" y="2605824"/>
            <a:ext cx="1121847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Notar que o erro de arredondamento aumenta com o deslocamento do segundo operando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Notar que quando o deslocamento do segundo operando é maior que 23 bits, a sua  mantissa será zerada, o causa um grande erro de arredondamento ( a soma é ignorada!)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373881" y="5765782"/>
            <a:ext cx="12054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Quando o primeiro operando tem valor 1 e o segundo operando for exatamente igual ao épsilon do sistema numérico, o deslocamento será 24 bits, o que vai zerar a mantissa e causar grandes erros de arredondamento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Então épsilon é o menor número que podemos somar  ao número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 maneira similar, x*épsilon é menor número que podemos soma a um número x.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38FDA4-7BD0-6E75-303C-A7E2CAD7E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50" y="885740"/>
            <a:ext cx="3985258" cy="129611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55C474-F5A1-0905-2C6C-883CB69CF4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3274" y="856769"/>
            <a:ext cx="3985258" cy="12835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0941EBA-43EA-2357-BACC-61A15FCA7C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4995" y="842509"/>
            <a:ext cx="3829551" cy="135125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FB1E8F-8B08-D8AA-1DE3-278AC0B573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2021" y="3875045"/>
            <a:ext cx="5090331" cy="1604226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FB1A5CD1-8654-4893-E180-E989CB763A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15489" y="3798332"/>
            <a:ext cx="5276871" cy="181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6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3250" y="75381"/>
            <a:ext cx="9404723" cy="888180"/>
          </a:xfrm>
        </p:spPr>
        <p:txBody>
          <a:bodyPr/>
          <a:lstStyle/>
          <a:p>
            <a:r>
              <a:rPr lang="pt-BR" sz="2000" dirty="0"/>
              <a:t>Fontes de erro de arredondamento</a:t>
            </a:r>
            <a:br>
              <a:rPr lang="pt-BR" sz="2000" dirty="0"/>
            </a:br>
            <a:r>
              <a:rPr lang="pt-BR" sz="2000" dirty="0"/>
              <a:t>2) Subtrair dois números da mesma ordem de grandeza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ângulo 9"/>
              <p:cNvSpPr/>
              <p:nvPr/>
            </p:nvSpPr>
            <p:spPr>
              <a:xfrm>
                <a:off x="9048658" y="4047900"/>
                <a:ext cx="283366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sz="1400" dirty="0"/>
                  <a:t>Epsilon(8,24)=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−23</m:t>
                        </m:r>
                      </m:sup>
                    </m:sSup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1.192  </m:t>
                    </m:r>
                    <m:sSup>
                      <m:sSup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Retângulo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658" y="4047900"/>
                <a:ext cx="2833661" cy="307777"/>
              </a:xfrm>
              <a:prstGeom prst="rect">
                <a:avLst/>
              </a:prstGeom>
              <a:blipFill>
                <a:blip r:embed="rId5"/>
                <a:stretch>
                  <a:fillRect l="-645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tângulo 10"/>
          <p:cNvSpPr/>
          <p:nvPr/>
        </p:nvSpPr>
        <p:spPr>
          <a:xfrm>
            <a:off x="373881" y="2605824"/>
            <a:ext cx="1121847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Notar que a subtração de dois número próximos também causa grande deslocamento da mantissa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Notar que o erro de arredondamento aumenta com o deslocamento do segundo operando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Notar que quando o deslocamento do segundo operando for maior que 23 bits, a sua  mantissa será zerada, o causa um grande erro de arredondamento ( o resultado será nulo)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37652" y="5641765"/>
            <a:ext cx="1205434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Quando o primeiro operando tem valor (1+épislon )e o segundo operando for (1), o deslocamento será 24 bits, o que vai zerar a mantissa e causar grandes erros de arredondamento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Então delta=épsilon é a menor diferença detectável entre (1+delta) e (1)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De maneira similar, delta=x*épsilon é menor diferença detectável ente (</a:t>
            </a:r>
            <a:r>
              <a:rPr lang="pt-BR" sz="1600" dirty="0" err="1"/>
              <a:t>x+delta</a:t>
            </a:r>
            <a:r>
              <a:rPr lang="pt-BR" sz="1600" dirty="0"/>
              <a:t>) e (x_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E2BE98-3646-6567-4C20-FE5AB3DC3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1" y="751126"/>
            <a:ext cx="3869792" cy="14130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BB85988-F0F3-60CC-F692-D16D38170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0934" y="743260"/>
            <a:ext cx="3924778" cy="142503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35B3354-1D6B-8C0A-7FF1-8C26FE0980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4403" y="736864"/>
            <a:ext cx="4182652" cy="1513542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B6616CEA-7CED-4401-733A-E72ABC62A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93209" y="3821546"/>
            <a:ext cx="4301596" cy="15875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EBAEC4B-4E01-AD6D-86C3-AAD451CF30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452" y="3773532"/>
            <a:ext cx="4436952" cy="164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8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Í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18993</TotalTime>
  <Words>1562</Words>
  <Application>Microsoft Office PowerPoint</Application>
  <PresentationFormat>Widescreen</PresentationFormat>
  <Paragraphs>153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Íon</vt:lpstr>
      <vt:lpstr>Métodos Numéricos para Engenharia </vt:lpstr>
      <vt:lpstr>Épsilon da representação de Ponto Flutuante</vt:lpstr>
      <vt:lpstr>Apresentação do PowerPoint</vt:lpstr>
      <vt:lpstr>Apresentação do PowerPoint</vt:lpstr>
      <vt:lpstr>Soma de Floats</vt:lpstr>
      <vt:lpstr>Soma de Floats</vt:lpstr>
      <vt:lpstr>Apresentação do PowerPoint</vt:lpstr>
      <vt:lpstr>Fontes de erro de arredondamento 1) Somar um número muito pequeno a um número grande</vt:lpstr>
      <vt:lpstr>Fontes de erro de arredondamento 2) Subtrair dois números da mesma ordem de grandeza</vt:lpstr>
      <vt:lpstr>Condicionamento de algoritmos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Numéricos para Engenharia</dc:title>
  <dc:creator>Luciano Neves Fonseca</dc:creator>
  <cp:lastModifiedBy>Luciano Neves Fonseca</cp:lastModifiedBy>
  <cp:revision>165</cp:revision>
  <cp:lastPrinted>2021-08-11T10:55:57Z</cp:lastPrinted>
  <dcterms:created xsi:type="dcterms:W3CDTF">2020-03-19T11:46:04Z</dcterms:created>
  <dcterms:modified xsi:type="dcterms:W3CDTF">2023-03-31T21:27:00Z</dcterms:modified>
</cp:coreProperties>
</file>