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E4CA-1B8F-119F-4A50-EB865D843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D295D2-E395-B3A6-485E-9093281F2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D13748-B538-A548-0D62-07CAAF651236}"/>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59284A17-71A8-622E-DB76-342A5B5B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59B18-814B-7A85-B7C9-907375FB37D0}"/>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100010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01E5-BC2F-40FD-E1C4-CF96AC05C3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FAE3C-263B-63D8-5B5E-837209079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638AB-E36B-F211-A383-8E4C6A96F59F}"/>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33C79611-E90B-3530-68D8-40219C750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A95B9-FC4D-9651-FAC2-50FCAB4E1840}"/>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27774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6516E-20A0-CFA0-7C94-954AB8CEB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AB19C8-C603-A096-0C92-B495FAB69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22EA7-BAC8-AFCA-5B0D-45C3AD4F9109}"/>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E2D1D1EF-0F68-3BE4-321B-9FC509E96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FB650-0BFC-8CA9-7B69-FF2394291B34}"/>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218887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CB78-FEF8-B29E-C35C-9AAA0DB06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3E75E-F4C9-2B6A-319D-8CE9E11F0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20E66-BC8C-6066-5AEE-AC27B6AADBB8}"/>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7EC1388C-3055-82CE-3056-6CB3C3D65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224F-AB06-7825-D089-94DB5685D494}"/>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32341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A3E2-2557-23A8-AE56-4F51538CA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C32CD-B70A-0398-443B-60B7159964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88F26-FD9E-646E-9321-EFEC37209D30}"/>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B7BED2CD-13E1-8254-3533-40EC798E7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FA008-082D-0CCC-EC2C-FD361D91FBF8}"/>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226565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4094-06C6-9149-0BA0-6522CFC97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CD017-59C1-80DA-F686-6E4EFDD947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A91B9-B770-FB17-7D73-731975FD5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89B6E-DB78-5351-C052-51D61140C638}"/>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6" name="Footer Placeholder 5">
            <a:extLst>
              <a:ext uri="{FF2B5EF4-FFF2-40B4-BE49-F238E27FC236}">
                <a16:creationId xmlns:a16="http://schemas.microsoft.com/office/drawing/2014/main" id="{46D3A199-9B5D-C066-062F-66A2D22FE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D4C36-63CA-ACF6-34B1-C96A9F13291D}"/>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377854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0EA8-1865-E125-C0D5-2425702AE5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DF5C3D-7821-2CF8-E7EA-7D7C7E696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26C0-04F4-27DE-841A-64AD492BA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25DA44-9BEB-E2CC-4C61-2A24F5673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DDC67-ABC9-601F-8166-7947E0776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FEDF1A-CE93-CE71-131E-4437DDC96AFC}"/>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8" name="Footer Placeholder 7">
            <a:extLst>
              <a:ext uri="{FF2B5EF4-FFF2-40B4-BE49-F238E27FC236}">
                <a16:creationId xmlns:a16="http://schemas.microsoft.com/office/drawing/2014/main" id="{13FD027E-6D69-02B0-D5F0-909DE82452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1E5E2-520C-383E-C1DC-43264F3154D4}"/>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199412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2C8A-7A18-168D-348E-4A8D10B09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55E623-EC20-F228-0AE0-4482ED2D8579}"/>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4" name="Footer Placeholder 3">
            <a:extLst>
              <a:ext uri="{FF2B5EF4-FFF2-40B4-BE49-F238E27FC236}">
                <a16:creationId xmlns:a16="http://schemas.microsoft.com/office/drawing/2014/main" id="{214717B8-B110-BAA8-570C-BBA881DCA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2671C2-16B3-C8A6-E989-65B43CC3DE26}"/>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428235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D4C96-0EA4-CF61-FEDA-B7F0B16C4B19}"/>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3" name="Footer Placeholder 2">
            <a:extLst>
              <a:ext uri="{FF2B5EF4-FFF2-40B4-BE49-F238E27FC236}">
                <a16:creationId xmlns:a16="http://schemas.microsoft.com/office/drawing/2014/main" id="{4DA56A28-3C73-E68F-562A-90D8A806E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8B84-51C0-181A-7BCF-C6B38D8402F1}"/>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85172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B97F-7A26-CC84-36F4-1E483D761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5320DB-F522-E7BC-8014-F6AD013AE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7D825-63D5-390E-9AC4-A228E3706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BD472-4F45-EF62-146A-8E6297023036}"/>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6" name="Footer Placeholder 5">
            <a:extLst>
              <a:ext uri="{FF2B5EF4-FFF2-40B4-BE49-F238E27FC236}">
                <a16:creationId xmlns:a16="http://schemas.microsoft.com/office/drawing/2014/main" id="{9C5A58C3-01A1-6CA2-9F08-838BE92E0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25A13-20E7-693D-44A6-B883BA8299B8}"/>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318027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7F40-FEB5-2282-E0A4-0B3A64837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1640B2-848C-80CD-EED2-45DE85C28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EB4DBF-DD5F-BEC7-848F-5BE724B77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973FF-029A-2FC8-604F-9DCCCEFE8F50}"/>
              </a:ext>
            </a:extLst>
          </p:cNvPr>
          <p:cNvSpPr>
            <a:spLocks noGrp="1"/>
          </p:cNvSpPr>
          <p:nvPr>
            <p:ph type="dt" sz="half" idx="10"/>
          </p:nvPr>
        </p:nvSpPr>
        <p:spPr/>
        <p:txBody>
          <a:bodyPr/>
          <a:lstStyle/>
          <a:p>
            <a:fld id="{6E7BE552-2710-A74B-AE32-87D04453D9F0}" type="datetimeFigureOut">
              <a:rPr lang="en-US" smtClean="0"/>
              <a:t>2/10/24</a:t>
            </a:fld>
            <a:endParaRPr lang="en-US"/>
          </a:p>
        </p:txBody>
      </p:sp>
      <p:sp>
        <p:nvSpPr>
          <p:cNvPr id="6" name="Footer Placeholder 5">
            <a:extLst>
              <a:ext uri="{FF2B5EF4-FFF2-40B4-BE49-F238E27FC236}">
                <a16:creationId xmlns:a16="http://schemas.microsoft.com/office/drawing/2014/main" id="{50AA9C09-D9AA-1E7E-C04D-50220BBFE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0371B-B629-08EE-5F6B-4267F7EB753F}"/>
              </a:ext>
            </a:extLst>
          </p:cNvPr>
          <p:cNvSpPr>
            <a:spLocks noGrp="1"/>
          </p:cNvSpPr>
          <p:nvPr>
            <p:ph type="sldNum" sz="quarter" idx="12"/>
          </p:nvPr>
        </p:nvSpPr>
        <p:spPr/>
        <p:txBody>
          <a:bodyPr/>
          <a:lstStyle/>
          <a:p>
            <a:fld id="{7F09FABD-0BD5-284D-B3AA-4EFB8E956E83}" type="slidenum">
              <a:rPr lang="en-US" smtClean="0"/>
              <a:t>‹#›</a:t>
            </a:fld>
            <a:endParaRPr lang="en-US"/>
          </a:p>
        </p:txBody>
      </p:sp>
    </p:spTree>
    <p:extLst>
      <p:ext uri="{BB962C8B-B14F-4D97-AF65-F5344CB8AC3E}">
        <p14:creationId xmlns:p14="http://schemas.microsoft.com/office/powerpoint/2010/main" val="191129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D6B86-63F7-AD12-6AD5-6C9775091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89A1-D6D6-5950-E431-C36B93164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8197D-D326-5DF2-EF6E-2474446C8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7BE552-2710-A74B-AE32-87D04453D9F0}" type="datetimeFigureOut">
              <a:rPr lang="en-US" smtClean="0"/>
              <a:t>2/10/24</a:t>
            </a:fld>
            <a:endParaRPr lang="en-US"/>
          </a:p>
        </p:txBody>
      </p:sp>
      <p:sp>
        <p:nvSpPr>
          <p:cNvPr id="5" name="Footer Placeholder 4">
            <a:extLst>
              <a:ext uri="{FF2B5EF4-FFF2-40B4-BE49-F238E27FC236}">
                <a16:creationId xmlns:a16="http://schemas.microsoft.com/office/drawing/2014/main" id="{DB2C4FBF-F9DE-4DEF-2AE6-F29F7A56C2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E96FAF-F150-78AC-87C8-21DAAA367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09FABD-0BD5-284D-B3AA-4EFB8E956E83}" type="slidenum">
              <a:rPr lang="en-US" smtClean="0"/>
              <a:t>‹#›</a:t>
            </a:fld>
            <a:endParaRPr lang="en-US"/>
          </a:p>
        </p:txBody>
      </p:sp>
    </p:spTree>
    <p:extLst>
      <p:ext uri="{BB962C8B-B14F-4D97-AF65-F5344CB8AC3E}">
        <p14:creationId xmlns:p14="http://schemas.microsoft.com/office/powerpoint/2010/main" val="29194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9B81EA1-F15A-C73B-0B27-175C4C2186CE}"/>
              </a:ext>
            </a:extLst>
          </p:cNvPr>
          <p:cNvSpPr txBox="1"/>
          <p:nvPr/>
        </p:nvSpPr>
        <p:spPr>
          <a:xfrm>
            <a:off x="620713" y="622300"/>
            <a:ext cx="5473700" cy="5607050"/>
          </a:xfrm>
          <a:prstGeom prst="rect">
            <a:avLst/>
          </a:prstGeom>
          <a:noFill/>
        </p:spPr>
        <p:txBody>
          <a:bodyPr wrap="square" rtlCol="0" anchor="t">
            <a:normAutofit/>
          </a:bodyPr>
          <a:lstStyle/>
          <a:p>
            <a:pPr>
              <a:spcAft>
                <a:spcPts val="600"/>
              </a:spcAft>
            </a:pPr>
            <a:r>
              <a:rPr lang="en-US" sz="2800" dirty="0"/>
              <a:t>Presented by: Renan Cavalcanti</a:t>
            </a:r>
          </a:p>
        </p:txBody>
      </p:sp>
      <p:sp>
        <p:nvSpPr>
          <p:cNvPr id="2" name="Title 1">
            <a:extLst>
              <a:ext uri="{FF2B5EF4-FFF2-40B4-BE49-F238E27FC236}">
                <a16:creationId xmlns:a16="http://schemas.microsoft.com/office/drawing/2014/main" id="{3AE89EFF-8B85-BD26-6A44-563BEE2EE5B8}"/>
              </a:ext>
            </a:extLst>
          </p:cNvPr>
          <p:cNvSpPr>
            <a:spLocks noGrp="1"/>
          </p:cNvSpPr>
          <p:nvPr>
            <p:ph type="ctrTitle"/>
          </p:nvPr>
        </p:nvSpPr>
        <p:spPr>
          <a:xfrm>
            <a:off x="6889833" y="1056640"/>
            <a:ext cx="4360324" cy="3494398"/>
          </a:xfrm>
        </p:spPr>
        <p:txBody>
          <a:bodyPr vert="horz" lIns="91440" tIns="45720" rIns="91440" bIns="45720" rtlCol="0" anchor="b">
            <a:normAutofit/>
          </a:bodyPr>
          <a:lstStyle/>
          <a:p>
            <a:pPr algn="l"/>
            <a:r>
              <a:rPr lang="en-US" sz="4500" kern="1200">
                <a:solidFill>
                  <a:schemeClr val="tx1"/>
                </a:solidFill>
                <a:latin typeface="+mj-lt"/>
                <a:ea typeface="+mj-ea"/>
                <a:cs typeface="+mj-cs"/>
              </a:rPr>
              <a:t>INTRODUCTION TO WEB DEVELOPMENT</a:t>
            </a:r>
          </a:p>
        </p:txBody>
      </p:sp>
      <p:sp>
        <p:nvSpPr>
          <p:cNvPr id="3" name="Subtitle 2">
            <a:extLst>
              <a:ext uri="{FF2B5EF4-FFF2-40B4-BE49-F238E27FC236}">
                <a16:creationId xmlns:a16="http://schemas.microsoft.com/office/drawing/2014/main" id="{32475903-14ED-2DB4-268E-28F0B5F2B4CD}"/>
              </a:ext>
            </a:extLst>
          </p:cNvPr>
          <p:cNvSpPr>
            <a:spLocks noGrp="1"/>
          </p:cNvSpPr>
          <p:nvPr>
            <p:ph type="subTitle" idx="1"/>
          </p:nvPr>
        </p:nvSpPr>
        <p:spPr>
          <a:xfrm>
            <a:off x="6889832" y="4582814"/>
            <a:ext cx="2794856" cy="1186335"/>
          </a:xfrm>
        </p:spPr>
        <p:txBody>
          <a:bodyPr vert="horz" lIns="91440" tIns="45720" rIns="91440" bIns="45720" rtlCol="0" anchor="t">
            <a:normAutofit/>
          </a:bodyPr>
          <a:lstStyle/>
          <a:p>
            <a:pPr algn="l"/>
            <a:r>
              <a:rPr lang="en-US" sz="2000" kern="1200">
                <a:solidFill>
                  <a:schemeClr val="tx1"/>
                </a:solidFill>
                <a:latin typeface="+mn-lt"/>
                <a:ea typeface="+mn-ea"/>
                <a:cs typeface="+mn-cs"/>
              </a:rPr>
              <a:t>420-DW1-AS</a:t>
            </a:r>
          </a:p>
          <a:p>
            <a:pPr algn="l"/>
            <a:r>
              <a:rPr lang="en-US" sz="2000" kern="1200">
                <a:solidFill>
                  <a:schemeClr val="tx1"/>
                </a:solidFill>
                <a:latin typeface="+mn-lt"/>
                <a:ea typeface="+mn-ea"/>
                <a:cs typeface="+mn-cs"/>
              </a:rPr>
              <a:t>Gr. 07460</a:t>
            </a:r>
          </a:p>
        </p:txBody>
      </p:sp>
    </p:spTree>
    <p:extLst>
      <p:ext uri="{BB962C8B-B14F-4D97-AF65-F5344CB8AC3E}">
        <p14:creationId xmlns:p14="http://schemas.microsoft.com/office/powerpoint/2010/main" val="392208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FF1C3-241B-D7C5-A588-6EEF70912927}"/>
              </a:ext>
            </a:extLst>
          </p:cNvPr>
          <p:cNvSpPr>
            <a:spLocks noGrp="1"/>
          </p:cNvSpPr>
          <p:nvPr>
            <p:ph type="title"/>
          </p:nvPr>
        </p:nvSpPr>
        <p:spPr>
          <a:xfrm>
            <a:off x="1006900" y="1188637"/>
            <a:ext cx="3141430" cy="4480726"/>
          </a:xfrm>
        </p:spPr>
        <p:txBody>
          <a:bodyPr>
            <a:normAutofit/>
          </a:bodyPr>
          <a:lstStyle/>
          <a:p>
            <a:pPr algn="r"/>
            <a:r>
              <a:rPr lang="en-US" sz="6600"/>
              <a:t>Box Sizing</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A7E745-64F6-C1E6-C89C-8D88C761ED60}"/>
              </a:ext>
            </a:extLst>
          </p:cNvPr>
          <p:cNvSpPr>
            <a:spLocks noGrp="1"/>
          </p:cNvSpPr>
          <p:nvPr>
            <p:ph idx="1"/>
          </p:nvPr>
        </p:nvSpPr>
        <p:spPr>
          <a:xfrm>
            <a:off x="5138928" y="1338729"/>
            <a:ext cx="4795584" cy="4180542"/>
          </a:xfrm>
        </p:spPr>
        <p:txBody>
          <a:bodyPr anchor="ctr">
            <a:normAutofit/>
          </a:bodyPr>
          <a:lstStyle/>
          <a:p>
            <a:r>
              <a:rPr lang="en-CA" sz="2000" b="0" i="0" u="none" strike="noStrike">
                <a:effectLst/>
                <a:latin typeface="Söhne"/>
              </a:rPr>
              <a:t>The box-sizing property in CSS controls how the width and height of an element are calculated. It determines whether the padding and border of an element are included in the element's dimensions.</a:t>
            </a:r>
          </a:p>
          <a:p>
            <a:pPr>
              <a:buFont typeface="Arial" panose="020B0604020202020204" pitchFamily="34" charset="0"/>
              <a:buChar char="•"/>
            </a:pPr>
            <a:r>
              <a:rPr lang="en-CA" sz="2000" b="1" i="0" u="none" strike="noStrike">
                <a:effectLst/>
                <a:latin typeface="Söhne"/>
              </a:rPr>
              <a:t>content-box</a:t>
            </a:r>
            <a:r>
              <a:rPr lang="en-CA" sz="2000" b="0" i="0" u="none" strike="noStrike">
                <a:effectLst/>
                <a:latin typeface="Söhne"/>
              </a:rPr>
              <a:t>: The default CSS box model where width and height only include the content, not padding or border.</a:t>
            </a:r>
          </a:p>
          <a:p>
            <a:pPr>
              <a:buFont typeface="Arial" panose="020B0604020202020204" pitchFamily="34" charset="0"/>
              <a:buChar char="•"/>
            </a:pPr>
            <a:r>
              <a:rPr lang="en-CA" sz="2000" b="1" i="0" u="none" strike="noStrike">
                <a:effectLst/>
                <a:latin typeface="Söhne"/>
              </a:rPr>
              <a:t>border-box</a:t>
            </a:r>
            <a:r>
              <a:rPr lang="en-CA" sz="2000" b="0" i="0" u="none" strike="noStrike">
                <a:effectLst/>
                <a:latin typeface="Söhne"/>
              </a:rPr>
              <a:t>: Width and height include content, padding, and border, but not the margin.</a:t>
            </a:r>
          </a:p>
          <a:p>
            <a:endParaRPr lang="en-US" sz="2000"/>
          </a:p>
        </p:txBody>
      </p:sp>
    </p:spTree>
    <p:extLst>
      <p:ext uri="{BB962C8B-B14F-4D97-AF65-F5344CB8AC3E}">
        <p14:creationId xmlns:p14="http://schemas.microsoft.com/office/powerpoint/2010/main" val="297740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667B2-4B68-9C5B-4052-B4BEBAAB2E44}"/>
              </a:ext>
            </a:extLst>
          </p:cNvPr>
          <p:cNvSpPr>
            <a:spLocks noGrp="1"/>
          </p:cNvSpPr>
          <p:nvPr>
            <p:ph type="title"/>
          </p:nvPr>
        </p:nvSpPr>
        <p:spPr>
          <a:xfrm>
            <a:off x="1075767" y="1188637"/>
            <a:ext cx="2988234" cy="4480726"/>
          </a:xfrm>
        </p:spPr>
        <p:txBody>
          <a:bodyPr>
            <a:normAutofit/>
          </a:bodyPr>
          <a:lstStyle/>
          <a:p>
            <a:pPr algn="r"/>
            <a:r>
              <a:rPr lang="en-US" sz="5600"/>
              <a:t>Overflow </a:t>
            </a:r>
            <a:r>
              <a:rPr lang="en-CA" sz="5600" b="1" i="0" u="none" strike="noStrike">
                <a:effectLst/>
                <a:latin typeface="Söhne"/>
              </a:rPr>
              <a:t>Property</a:t>
            </a:r>
            <a:endParaRPr lang="en-US" sz="5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96376-2EF1-DD54-5C96-1F43175166AD}"/>
              </a:ext>
            </a:extLst>
          </p:cNvPr>
          <p:cNvSpPr>
            <a:spLocks noGrp="1"/>
          </p:cNvSpPr>
          <p:nvPr>
            <p:ph idx="1"/>
          </p:nvPr>
        </p:nvSpPr>
        <p:spPr>
          <a:xfrm>
            <a:off x="5255260" y="1648870"/>
            <a:ext cx="4702848" cy="3560260"/>
          </a:xfrm>
        </p:spPr>
        <p:txBody>
          <a:bodyPr anchor="ctr">
            <a:normAutofit/>
          </a:bodyPr>
          <a:lstStyle/>
          <a:p>
            <a:r>
              <a:rPr lang="en-CA" sz="1700" b="0" i="0" u="none" strike="noStrike">
                <a:effectLst/>
                <a:latin typeface="Söhne"/>
              </a:rPr>
              <a:t>The overflow property in CSS dictates what should happen if content overflows an element's box. This is crucial in managing the layout and ensuring content is presented cleanly.</a:t>
            </a:r>
          </a:p>
          <a:p>
            <a:pPr lvl="1"/>
            <a:r>
              <a:rPr lang="en-CA" sz="1700" b="1" i="0" u="none" strike="noStrike">
                <a:effectLst/>
                <a:latin typeface="Söhne"/>
              </a:rPr>
              <a:t>visible</a:t>
            </a:r>
            <a:r>
              <a:rPr lang="en-CA" sz="1700" b="0" i="0" u="none" strike="noStrike">
                <a:effectLst/>
                <a:latin typeface="Söhne"/>
              </a:rPr>
              <a:t>: Overflowing content is not clipped and renders outside the element's box.</a:t>
            </a:r>
          </a:p>
          <a:p>
            <a:pPr lvl="1"/>
            <a:r>
              <a:rPr lang="en-CA" sz="1700" b="1" i="0" u="none" strike="noStrike">
                <a:effectLst/>
                <a:latin typeface="Söhne"/>
              </a:rPr>
              <a:t>hidden</a:t>
            </a:r>
            <a:r>
              <a:rPr lang="en-CA" sz="1700" b="0" i="0" u="none" strike="noStrike">
                <a:effectLst/>
                <a:latin typeface="Söhne"/>
              </a:rPr>
              <a:t>: Overflowing content is clipped, and the rest outside the box is invisible.</a:t>
            </a:r>
          </a:p>
          <a:p>
            <a:pPr lvl="1"/>
            <a:r>
              <a:rPr lang="en-CA" sz="1700" b="1" i="0" u="none" strike="noStrike">
                <a:effectLst/>
                <a:latin typeface="Söhne"/>
              </a:rPr>
              <a:t>scroll</a:t>
            </a:r>
            <a:r>
              <a:rPr lang="en-CA" sz="1700" b="0" i="0" u="none" strike="noStrike">
                <a:effectLst/>
                <a:latin typeface="Söhne"/>
              </a:rPr>
              <a:t>: Adds scrollbars to the container, allowing users to scroll to see the hidden content.</a:t>
            </a:r>
          </a:p>
          <a:p>
            <a:pPr lvl="1"/>
            <a:r>
              <a:rPr lang="en-CA" sz="1700" b="1" i="0" u="none" strike="noStrike">
                <a:effectLst/>
                <a:latin typeface="Söhne"/>
              </a:rPr>
              <a:t>auto</a:t>
            </a:r>
            <a:r>
              <a:rPr lang="en-CA" sz="1700" b="0" i="0" u="none" strike="noStrike">
                <a:effectLst/>
                <a:latin typeface="Söhne"/>
              </a:rPr>
              <a:t>: Browser decides whether to add scrollbars based on the content's size.</a:t>
            </a:r>
          </a:p>
          <a:p>
            <a:endParaRPr lang="en-US" sz="1700"/>
          </a:p>
        </p:txBody>
      </p:sp>
    </p:spTree>
    <p:extLst>
      <p:ext uri="{BB962C8B-B14F-4D97-AF65-F5344CB8AC3E}">
        <p14:creationId xmlns:p14="http://schemas.microsoft.com/office/powerpoint/2010/main" val="316291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F70FA-1072-3B91-C152-87EA89F84DA6}"/>
              </a:ext>
            </a:extLst>
          </p:cNvPr>
          <p:cNvSpPr>
            <a:spLocks noGrp="1"/>
          </p:cNvSpPr>
          <p:nvPr>
            <p:ph type="title"/>
          </p:nvPr>
        </p:nvSpPr>
        <p:spPr>
          <a:xfrm>
            <a:off x="1006900" y="1188637"/>
            <a:ext cx="3141430" cy="4480726"/>
          </a:xfrm>
        </p:spPr>
        <p:txBody>
          <a:bodyPr>
            <a:normAutofit/>
          </a:bodyPr>
          <a:lstStyle/>
          <a:p>
            <a:pPr algn="r"/>
            <a:r>
              <a:rPr lang="en-US" sz="6100"/>
              <a:t>Float </a:t>
            </a:r>
            <a:r>
              <a:rPr lang="en-CA" sz="6100" b="1" i="0" u="none" strike="noStrike">
                <a:effectLst/>
                <a:latin typeface="Söhne"/>
              </a:rPr>
              <a:t>Property</a:t>
            </a:r>
            <a:endParaRPr lang="en-US" sz="6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C77546-1F2A-F26F-62F5-5B9B222D8E9E}"/>
              </a:ext>
            </a:extLst>
          </p:cNvPr>
          <p:cNvSpPr>
            <a:spLocks noGrp="1"/>
          </p:cNvSpPr>
          <p:nvPr>
            <p:ph idx="1"/>
          </p:nvPr>
        </p:nvSpPr>
        <p:spPr>
          <a:xfrm>
            <a:off x="5138928" y="1338729"/>
            <a:ext cx="4795584" cy="4180542"/>
          </a:xfrm>
        </p:spPr>
        <p:txBody>
          <a:bodyPr anchor="ctr">
            <a:normAutofit/>
          </a:bodyPr>
          <a:lstStyle/>
          <a:p>
            <a:r>
              <a:rPr lang="en-CA" sz="1900" b="0" i="0" u="none" strike="noStrike">
                <a:effectLst/>
                <a:latin typeface="Söhne"/>
              </a:rPr>
              <a:t>The </a:t>
            </a:r>
            <a:r>
              <a:rPr lang="en-CA" sz="1900" b="1" i="0" u="none" strike="noStrike">
                <a:effectLst/>
                <a:latin typeface="Söhne"/>
              </a:rPr>
              <a:t>float</a:t>
            </a:r>
            <a:r>
              <a:rPr lang="en-CA" sz="1900" b="0" i="0" u="none" strike="noStrike">
                <a:effectLst/>
                <a:latin typeface="Söhne"/>
              </a:rPr>
              <a:t> property in CSS is used to place an element on the left or right side of its container, allowing other elements to wrap around it.</a:t>
            </a:r>
          </a:p>
          <a:p>
            <a:pPr lvl="1"/>
            <a:r>
              <a:rPr lang="en-CA" sz="1900" b="1" i="0" u="none" strike="noStrike">
                <a:effectLst/>
                <a:latin typeface="Söhne"/>
              </a:rPr>
              <a:t>left</a:t>
            </a:r>
            <a:r>
              <a:rPr lang="en-CA" sz="1900" b="0" i="0" u="none" strike="noStrike">
                <a:effectLst/>
                <a:latin typeface="Söhne"/>
              </a:rPr>
              <a:t>: The element floats to the left of its containing block.</a:t>
            </a:r>
          </a:p>
          <a:p>
            <a:pPr lvl="1"/>
            <a:r>
              <a:rPr lang="en-CA" sz="1900" b="1" i="0" u="none" strike="noStrike">
                <a:effectLst/>
                <a:latin typeface="Söhne"/>
              </a:rPr>
              <a:t>right</a:t>
            </a:r>
            <a:r>
              <a:rPr lang="en-CA" sz="1900" b="0" i="0" u="none" strike="noStrike">
                <a:effectLst/>
                <a:latin typeface="Söhne"/>
              </a:rPr>
              <a:t>: The element floats to the right of its containing block.</a:t>
            </a:r>
          </a:p>
          <a:p>
            <a:pPr lvl="1"/>
            <a:r>
              <a:rPr lang="en-CA" sz="1900" b="1" i="0" u="none" strike="noStrike">
                <a:effectLst/>
                <a:latin typeface="Söhne"/>
              </a:rPr>
              <a:t>none</a:t>
            </a:r>
            <a:r>
              <a:rPr lang="en-CA" sz="1900" b="0" i="0" u="none" strike="noStrike">
                <a:effectLst/>
                <a:latin typeface="Söhne"/>
              </a:rPr>
              <a:t>: The element does not float, displaying in the normal flow (default).</a:t>
            </a:r>
          </a:p>
          <a:p>
            <a:pPr>
              <a:buFont typeface="Arial" panose="020B0604020202020204" pitchFamily="34" charset="0"/>
              <a:buChar char="•"/>
            </a:pPr>
            <a:r>
              <a:rPr lang="en-CA" sz="1900" b="0" i="0" u="none" strike="noStrike">
                <a:effectLst/>
                <a:latin typeface="Söhne"/>
              </a:rPr>
              <a:t>The </a:t>
            </a:r>
            <a:r>
              <a:rPr lang="en-CA" sz="1900" b="1" i="0" u="none" strike="noStrike">
                <a:effectLst/>
                <a:latin typeface="Söhne"/>
              </a:rPr>
              <a:t>clear</a:t>
            </a:r>
            <a:r>
              <a:rPr lang="en-CA" sz="1900" b="0" i="0" u="none" strike="noStrike">
                <a:effectLst/>
                <a:latin typeface="Söhne"/>
              </a:rPr>
              <a:t> property can be used on subsequent elements to prevent them from flowing around the floated element.</a:t>
            </a:r>
          </a:p>
          <a:p>
            <a:pPr lvl="1"/>
            <a:r>
              <a:rPr lang="en-CA" sz="1900" b="0" i="0" u="none" strike="noStrike">
                <a:effectLst/>
                <a:latin typeface="Söhne"/>
              </a:rPr>
              <a:t>Values: left, right, both, none.</a:t>
            </a:r>
          </a:p>
          <a:p>
            <a:endParaRPr lang="en-US" sz="1900"/>
          </a:p>
        </p:txBody>
      </p:sp>
    </p:spTree>
    <p:extLst>
      <p:ext uri="{BB962C8B-B14F-4D97-AF65-F5344CB8AC3E}">
        <p14:creationId xmlns:p14="http://schemas.microsoft.com/office/powerpoint/2010/main" val="191081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B07D5-95CF-9881-0558-39B81B8E87C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Exercise</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Description automatically generated">
            <a:extLst>
              <a:ext uri="{FF2B5EF4-FFF2-40B4-BE49-F238E27FC236}">
                <a16:creationId xmlns:a16="http://schemas.microsoft.com/office/drawing/2014/main" id="{64F54E1B-6B38-AF8D-0CDC-34D77A1474E3}"/>
              </a:ext>
            </a:extLst>
          </p:cNvPr>
          <p:cNvPicPr>
            <a:picLocks noGrp="1" noChangeAspect="1"/>
          </p:cNvPicPr>
          <p:nvPr>
            <p:ph idx="1"/>
          </p:nvPr>
        </p:nvPicPr>
        <p:blipFill>
          <a:blip r:embed="rId2"/>
          <a:stretch>
            <a:fillRect/>
          </a:stretch>
        </p:blipFill>
        <p:spPr>
          <a:xfrm>
            <a:off x="4907883" y="640080"/>
            <a:ext cx="6707442" cy="5550408"/>
          </a:xfrm>
          <a:prstGeom prst="rect">
            <a:avLst/>
          </a:prstGeom>
        </p:spPr>
      </p:pic>
    </p:spTree>
    <p:extLst>
      <p:ext uri="{BB962C8B-B14F-4D97-AF65-F5344CB8AC3E}">
        <p14:creationId xmlns:p14="http://schemas.microsoft.com/office/powerpoint/2010/main" val="123916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0DD76-2599-A6C3-B53E-5383405E214E}"/>
              </a:ext>
            </a:extLst>
          </p:cNvPr>
          <p:cNvSpPr>
            <a:spLocks noGrp="1"/>
          </p:cNvSpPr>
          <p:nvPr>
            <p:ph type="title"/>
          </p:nvPr>
        </p:nvSpPr>
        <p:spPr>
          <a:xfrm>
            <a:off x="1285240" y="1050595"/>
            <a:ext cx="8074815" cy="1618489"/>
          </a:xfrm>
        </p:spPr>
        <p:txBody>
          <a:bodyPr anchor="ctr">
            <a:normAutofit/>
          </a:bodyPr>
          <a:lstStyle/>
          <a:p>
            <a:r>
              <a:rPr lang="en-US" sz="7200"/>
              <a:t>CSS Introduction</a:t>
            </a:r>
          </a:p>
        </p:txBody>
      </p:sp>
      <p:sp>
        <p:nvSpPr>
          <p:cNvPr id="3" name="Content Placeholder 2">
            <a:extLst>
              <a:ext uri="{FF2B5EF4-FFF2-40B4-BE49-F238E27FC236}">
                <a16:creationId xmlns:a16="http://schemas.microsoft.com/office/drawing/2014/main" id="{000E115F-5366-385F-F259-30686E7C7848}"/>
              </a:ext>
            </a:extLst>
          </p:cNvPr>
          <p:cNvSpPr>
            <a:spLocks noGrp="1"/>
          </p:cNvSpPr>
          <p:nvPr>
            <p:ph idx="1"/>
          </p:nvPr>
        </p:nvSpPr>
        <p:spPr>
          <a:xfrm>
            <a:off x="1285240" y="2969469"/>
            <a:ext cx="8074815" cy="2800395"/>
          </a:xfrm>
        </p:spPr>
        <p:txBody>
          <a:bodyPr anchor="t">
            <a:normAutofit/>
          </a:bodyPr>
          <a:lstStyle/>
          <a:p>
            <a:r>
              <a:rPr lang="en-CA" sz="2400" b="0" i="0" u="none" strike="noStrike">
                <a:effectLst/>
                <a:latin typeface="Söhne"/>
              </a:rPr>
              <a:t>CSS stands for Cascading Style Sheets. It's a stylesheet language used to describe the presentation of a document written in HTML. CSS controls how the web content looks, allowing you to set the layout, colors, fonts, and more, making web pages visually appealing and professionally styled.</a:t>
            </a:r>
            <a:endParaRPr lang="en-US" sz="2400"/>
          </a:p>
        </p:txBody>
      </p:sp>
    </p:spTree>
    <p:extLst>
      <p:ext uri="{BB962C8B-B14F-4D97-AF65-F5344CB8AC3E}">
        <p14:creationId xmlns:p14="http://schemas.microsoft.com/office/powerpoint/2010/main" val="181903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97FFE-3A30-9A89-CAB6-B8088EFD640F}"/>
              </a:ext>
            </a:extLst>
          </p:cNvPr>
          <p:cNvSpPr>
            <a:spLocks noGrp="1"/>
          </p:cNvSpPr>
          <p:nvPr>
            <p:ph type="title"/>
          </p:nvPr>
        </p:nvSpPr>
        <p:spPr>
          <a:xfrm>
            <a:off x="1006900" y="1188637"/>
            <a:ext cx="3141430" cy="4480726"/>
          </a:xfrm>
        </p:spPr>
        <p:txBody>
          <a:bodyPr>
            <a:normAutofit/>
          </a:bodyPr>
          <a:lstStyle/>
          <a:p>
            <a:pPr algn="r"/>
            <a:r>
              <a:rPr lang="en-US" sz="6100"/>
              <a:t>CSS Anatomy</a:t>
            </a: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EB8987-8A6E-A359-E8E3-B108D7C712FE}"/>
              </a:ext>
            </a:extLst>
          </p:cNvPr>
          <p:cNvSpPr>
            <a:spLocks noGrp="1"/>
          </p:cNvSpPr>
          <p:nvPr>
            <p:ph idx="1"/>
          </p:nvPr>
        </p:nvSpPr>
        <p:spPr>
          <a:xfrm>
            <a:off x="5138928" y="1338729"/>
            <a:ext cx="4795584" cy="4180542"/>
          </a:xfrm>
        </p:spPr>
        <p:txBody>
          <a:bodyPr anchor="ctr">
            <a:normAutofit/>
          </a:bodyPr>
          <a:lstStyle/>
          <a:p>
            <a:r>
              <a:rPr lang="en-CA" sz="2400" b="0" i="0" u="none" strike="noStrike">
                <a:effectLst/>
                <a:latin typeface="Söhne"/>
              </a:rPr>
              <a:t>CSS rulesets, comprising selectors and declarations, target elements on the page to apply styles. This foundational structure enables the customization of layout, colors, fonts, and more, enhancing the user experience.</a:t>
            </a:r>
          </a:p>
          <a:p>
            <a:r>
              <a:rPr lang="en-CA" sz="2400" b="1" i="0" u="none" strike="noStrike">
                <a:effectLst/>
                <a:latin typeface="Söhne"/>
              </a:rPr>
              <a:t>CSS Selectors</a:t>
            </a:r>
          </a:p>
          <a:p>
            <a:r>
              <a:rPr lang="en-CA" sz="2400" b="1" i="0" u="none" strike="noStrike">
                <a:effectLst/>
                <a:latin typeface="Söhne"/>
              </a:rPr>
              <a:t>CSS Properties</a:t>
            </a:r>
          </a:p>
          <a:p>
            <a:r>
              <a:rPr lang="en-CA" sz="2400" b="1" i="0" u="none" strike="noStrike">
                <a:effectLst/>
                <a:latin typeface="Söhne"/>
              </a:rPr>
              <a:t>CSS Values</a:t>
            </a:r>
          </a:p>
          <a:p>
            <a:endParaRPr lang="en-US" sz="2400"/>
          </a:p>
        </p:txBody>
      </p:sp>
    </p:spTree>
    <p:extLst>
      <p:ext uri="{BB962C8B-B14F-4D97-AF65-F5344CB8AC3E}">
        <p14:creationId xmlns:p14="http://schemas.microsoft.com/office/powerpoint/2010/main" val="221881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5BBCF-73FF-FA9F-20E0-71E06E2D3C19}"/>
              </a:ext>
            </a:extLst>
          </p:cNvPr>
          <p:cNvSpPr>
            <a:spLocks noGrp="1"/>
          </p:cNvSpPr>
          <p:nvPr>
            <p:ph type="title"/>
          </p:nvPr>
        </p:nvSpPr>
        <p:spPr>
          <a:xfrm>
            <a:off x="1285240" y="1050595"/>
            <a:ext cx="8074815" cy="1618489"/>
          </a:xfrm>
        </p:spPr>
        <p:txBody>
          <a:bodyPr anchor="ctr">
            <a:normAutofit/>
          </a:bodyPr>
          <a:lstStyle/>
          <a:p>
            <a:r>
              <a:rPr lang="en-US" sz="7200"/>
              <a:t>CSS Selectors</a:t>
            </a:r>
          </a:p>
        </p:txBody>
      </p:sp>
      <p:sp>
        <p:nvSpPr>
          <p:cNvPr id="3" name="Content Placeholder 2">
            <a:extLst>
              <a:ext uri="{FF2B5EF4-FFF2-40B4-BE49-F238E27FC236}">
                <a16:creationId xmlns:a16="http://schemas.microsoft.com/office/drawing/2014/main" id="{A6EA962D-E3D3-005C-1B5D-A548B1596604}"/>
              </a:ext>
            </a:extLst>
          </p:cNvPr>
          <p:cNvSpPr>
            <a:spLocks noGrp="1"/>
          </p:cNvSpPr>
          <p:nvPr>
            <p:ph idx="1"/>
          </p:nvPr>
        </p:nvSpPr>
        <p:spPr>
          <a:xfrm>
            <a:off x="1285240" y="2969469"/>
            <a:ext cx="8074815" cy="2800395"/>
          </a:xfrm>
        </p:spPr>
        <p:txBody>
          <a:bodyPr anchor="t">
            <a:normAutofit/>
          </a:bodyPr>
          <a:lstStyle/>
          <a:p>
            <a:r>
              <a:rPr lang="en-CA" sz="1900" b="0" i="0" u="none" strike="noStrike" dirty="0">
                <a:effectLst/>
                <a:latin typeface="Söhne"/>
              </a:rPr>
              <a:t>Selectors are how CSS identifies which HTML elements to style. They can target:</a:t>
            </a:r>
          </a:p>
          <a:p>
            <a:pPr lvl="1"/>
            <a:r>
              <a:rPr lang="en-CA" sz="1900" b="0" i="0" u="none" strike="noStrike" dirty="0">
                <a:effectLst/>
                <a:latin typeface="Söhne"/>
              </a:rPr>
              <a:t>elements directly (e.g., </a:t>
            </a:r>
            <a:r>
              <a:rPr lang="en-CA" sz="1900" dirty="0"/>
              <a:t>p</a:t>
            </a:r>
            <a:r>
              <a:rPr lang="en-CA" sz="1900" b="0" i="0" u="none" strike="noStrike" dirty="0">
                <a:effectLst/>
                <a:latin typeface="Söhne"/>
              </a:rPr>
              <a:t> for paragraphs)</a:t>
            </a:r>
          </a:p>
          <a:p>
            <a:pPr lvl="1"/>
            <a:r>
              <a:rPr lang="en-CA" sz="1900" b="0" i="0" u="none" strike="noStrike" dirty="0">
                <a:effectLst/>
                <a:latin typeface="Söhne"/>
              </a:rPr>
              <a:t>by class (</a:t>
            </a:r>
            <a:r>
              <a:rPr lang="en-CA" sz="1900" dirty="0"/>
              <a:t>.</a:t>
            </a:r>
            <a:r>
              <a:rPr lang="en-CA" sz="1900" dirty="0" err="1"/>
              <a:t>classname</a:t>
            </a:r>
            <a:r>
              <a:rPr lang="en-CA" sz="1900" b="0" i="0" u="none" strike="noStrike" dirty="0">
                <a:effectLst/>
                <a:latin typeface="Söhne"/>
              </a:rPr>
              <a:t>), by ID (</a:t>
            </a:r>
            <a:r>
              <a:rPr lang="en-CA" sz="1900" dirty="0"/>
              <a:t>#</a:t>
            </a:r>
            <a:r>
              <a:rPr lang="en-CA" sz="1900" dirty="0" err="1"/>
              <a:t>idname</a:t>
            </a:r>
            <a:r>
              <a:rPr lang="en-CA" sz="1900" b="0" i="0" u="none" strike="noStrike" dirty="0">
                <a:effectLst/>
                <a:latin typeface="Söhne"/>
              </a:rPr>
              <a:t>)</a:t>
            </a:r>
          </a:p>
          <a:p>
            <a:pPr lvl="1"/>
            <a:r>
              <a:rPr lang="en-CA" sz="1900" b="0" i="0" u="none" strike="noStrike" dirty="0">
                <a:effectLst/>
                <a:latin typeface="Söhne"/>
              </a:rPr>
              <a:t>by their attributes (</a:t>
            </a:r>
            <a:r>
              <a:rPr lang="en-CA" sz="1900" dirty="0"/>
              <a:t>[type="text"]</a:t>
            </a:r>
            <a:r>
              <a:rPr lang="en-CA" sz="1900" b="0" i="0" u="none" strike="noStrike" dirty="0">
                <a:effectLst/>
                <a:latin typeface="Söhne"/>
              </a:rPr>
              <a:t>)</a:t>
            </a:r>
          </a:p>
          <a:p>
            <a:pPr lvl="1"/>
            <a:r>
              <a:rPr lang="en-CA" sz="1900" b="0" i="0" u="none" strike="noStrike" dirty="0">
                <a:effectLst/>
                <a:latin typeface="Söhne"/>
              </a:rPr>
              <a:t>Advanced selectors, like pseudo-classes (</a:t>
            </a:r>
            <a:r>
              <a:rPr lang="en-CA" sz="1900" dirty="0"/>
              <a:t>:hover</a:t>
            </a:r>
            <a:r>
              <a:rPr lang="en-CA" sz="1900" b="0" i="0" u="none" strike="noStrike" dirty="0">
                <a:effectLst/>
                <a:latin typeface="Söhne"/>
              </a:rPr>
              <a:t>, </a:t>
            </a:r>
            <a:r>
              <a:rPr lang="en-CA" sz="1900" dirty="0"/>
              <a:t>:focus</a:t>
            </a:r>
            <a:r>
              <a:rPr lang="en-CA" sz="1900" b="0" i="0" u="none" strike="noStrike" dirty="0">
                <a:effectLst/>
                <a:latin typeface="Söhne"/>
              </a:rPr>
              <a:t>) and pseudo-elements (</a:t>
            </a:r>
            <a:r>
              <a:rPr lang="en-CA" sz="1900" dirty="0"/>
              <a:t>::before</a:t>
            </a:r>
            <a:r>
              <a:rPr lang="en-CA" sz="1900" b="0" i="0" u="none" strike="noStrike" dirty="0">
                <a:effectLst/>
                <a:latin typeface="Söhne"/>
              </a:rPr>
              <a:t>, </a:t>
            </a:r>
            <a:r>
              <a:rPr lang="en-CA" sz="1900" dirty="0"/>
              <a:t>::after</a:t>
            </a:r>
            <a:r>
              <a:rPr lang="en-CA" sz="1900" b="0" i="0" u="none" strike="noStrike" dirty="0">
                <a:effectLst/>
                <a:latin typeface="Söhne"/>
              </a:rPr>
              <a:t>), allow styling of specific element states or parts. Understanding selectors is crucial for effectively applying styles.</a:t>
            </a:r>
            <a:endParaRPr lang="en-US" sz="1900" dirty="0"/>
          </a:p>
        </p:txBody>
      </p:sp>
    </p:spTree>
    <p:extLst>
      <p:ext uri="{BB962C8B-B14F-4D97-AF65-F5344CB8AC3E}">
        <p14:creationId xmlns:p14="http://schemas.microsoft.com/office/powerpoint/2010/main" val="129393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2D540-4AAC-E19F-1045-4876711E561D}"/>
              </a:ext>
            </a:extLst>
          </p:cNvPr>
          <p:cNvSpPr>
            <a:spLocks noGrp="1"/>
          </p:cNvSpPr>
          <p:nvPr>
            <p:ph type="title"/>
          </p:nvPr>
        </p:nvSpPr>
        <p:spPr>
          <a:xfrm>
            <a:off x="1006900" y="1188637"/>
            <a:ext cx="3141430" cy="4480726"/>
          </a:xfrm>
        </p:spPr>
        <p:txBody>
          <a:bodyPr>
            <a:normAutofit/>
          </a:bodyPr>
          <a:lstStyle/>
          <a:p>
            <a:pPr algn="r"/>
            <a:r>
              <a:rPr lang="en-CA" sz="5100" b="1" i="0" u="none" strike="noStrike">
                <a:effectLst/>
                <a:latin typeface="Söhne"/>
              </a:rPr>
              <a:t>CSS Specificity</a:t>
            </a:r>
            <a:endParaRPr lang="en-US" sz="5100"/>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7B5E4C-EF5B-3AC6-9BA9-AE6605586803}"/>
              </a:ext>
            </a:extLst>
          </p:cNvPr>
          <p:cNvSpPr>
            <a:spLocks noGrp="1"/>
          </p:cNvSpPr>
          <p:nvPr>
            <p:ph idx="1"/>
          </p:nvPr>
        </p:nvSpPr>
        <p:spPr>
          <a:xfrm>
            <a:off x="5138928" y="1338729"/>
            <a:ext cx="4795584" cy="4180542"/>
          </a:xfrm>
        </p:spPr>
        <p:txBody>
          <a:bodyPr anchor="ctr">
            <a:normAutofit/>
          </a:bodyPr>
          <a:lstStyle/>
          <a:p>
            <a:r>
              <a:rPr lang="en-CA" sz="2000" b="0" i="0" u="none" strike="noStrike">
                <a:effectLst/>
                <a:latin typeface="Söhne"/>
              </a:rPr>
              <a:t>A system to determine which styles apply to an element when multiple rules conflict. It's crucial for resolving style conflicts in web development.</a:t>
            </a:r>
          </a:p>
          <a:p>
            <a:r>
              <a:rPr lang="en-CA" sz="2000" b="1" i="0" u="none" strike="noStrike">
                <a:effectLst/>
                <a:latin typeface="Söhne"/>
              </a:rPr>
              <a:t>Specificity Hierarchy:</a:t>
            </a:r>
            <a:endParaRPr lang="en-CA" sz="2000" b="0" i="0" u="none" strike="noStrike">
              <a:effectLst/>
              <a:latin typeface="Söhne"/>
            </a:endParaRPr>
          </a:p>
          <a:p>
            <a:pPr lvl="1"/>
            <a:r>
              <a:rPr lang="en-CA" sz="2000" b="1" i="0" u="none" strike="noStrike">
                <a:effectLst/>
                <a:latin typeface="Söhne"/>
              </a:rPr>
              <a:t>Inline Styles</a:t>
            </a:r>
            <a:r>
              <a:rPr lang="en-CA" sz="2000" b="0" i="0" u="none" strike="noStrike">
                <a:effectLst/>
                <a:latin typeface="Söhne"/>
              </a:rPr>
              <a:t> (highest specificity)</a:t>
            </a:r>
          </a:p>
          <a:p>
            <a:pPr lvl="1"/>
            <a:r>
              <a:rPr lang="en-CA" sz="2000" b="1" i="0" u="none" strike="noStrike">
                <a:effectLst/>
                <a:latin typeface="Söhne"/>
              </a:rPr>
              <a:t>IDs</a:t>
            </a:r>
            <a:r>
              <a:rPr lang="en-CA" sz="2000" b="0" i="0" u="none" strike="noStrike">
                <a:effectLst/>
                <a:latin typeface="Söhne"/>
              </a:rPr>
              <a:t> (#example)</a:t>
            </a:r>
          </a:p>
          <a:p>
            <a:pPr lvl="1"/>
            <a:r>
              <a:rPr lang="en-CA" sz="2000" b="1" i="0" u="none" strike="noStrike">
                <a:effectLst/>
                <a:latin typeface="Söhne"/>
              </a:rPr>
              <a:t>Classes, Attributes, and Pseudo-classes</a:t>
            </a:r>
            <a:r>
              <a:rPr lang="en-CA" sz="2000" b="0" i="0" u="none" strike="noStrike">
                <a:effectLst/>
                <a:latin typeface="Söhne"/>
              </a:rPr>
              <a:t> (.example, [type="text"], :hover)</a:t>
            </a:r>
          </a:p>
          <a:p>
            <a:pPr lvl="1"/>
            <a:r>
              <a:rPr lang="en-CA" sz="2000" b="1" i="0" u="none" strike="noStrike">
                <a:effectLst/>
                <a:latin typeface="Söhne"/>
              </a:rPr>
              <a:t>Elements and Pseudo-elements</a:t>
            </a:r>
            <a:r>
              <a:rPr lang="en-CA" sz="2000" b="0" i="0" u="none" strike="noStrike">
                <a:effectLst/>
                <a:latin typeface="Söhne"/>
              </a:rPr>
              <a:t> (div, ::before) (lowest specificity)</a:t>
            </a:r>
          </a:p>
          <a:p>
            <a:r>
              <a:rPr lang="en-US" sz="2000"/>
              <a:t>https://specificity.keegan.st/</a:t>
            </a:r>
          </a:p>
        </p:txBody>
      </p:sp>
    </p:spTree>
    <p:extLst>
      <p:ext uri="{BB962C8B-B14F-4D97-AF65-F5344CB8AC3E}">
        <p14:creationId xmlns:p14="http://schemas.microsoft.com/office/powerpoint/2010/main" val="105663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21125-821E-D2CB-AF28-6A21E7D81E30}"/>
              </a:ext>
            </a:extLst>
          </p:cNvPr>
          <p:cNvSpPr>
            <a:spLocks noGrp="1"/>
          </p:cNvSpPr>
          <p:nvPr>
            <p:ph type="title"/>
          </p:nvPr>
        </p:nvSpPr>
        <p:spPr>
          <a:xfrm>
            <a:off x="1285240" y="1050595"/>
            <a:ext cx="8074815" cy="1618489"/>
          </a:xfrm>
        </p:spPr>
        <p:txBody>
          <a:bodyPr anchor="ctr">
            <a:normAutofit/>
          </a:bodyPr>
          <a:lstStyle/>
          <a:p>
            <a:r>
              <a:rPr lang="en-CA" sz="7200" b="1" i="0" u="none" strike="noStrike">
                <a:effectLst/>
                <a:latin typeface="Söhne"/>
              </a:rPr>
              <a:t>Inheritance in CSS</a:t>
            </a:r>
            <a:endParaRPr lang="en-US" sz="7200"/>
          </a:p>
        </p:txBody>
      </p:sp>
      <p:sp>
        <p:nvSpPr>
          <p:cNvPr id="3" name="Content Placeholder 2">
            <a:extLst>
              <a:ext uri="{FF2B5EF4-FFF2-40B4-BE49-F238E27FC236}">
                <a16:creationId xmlns:a16="http://schemas.microsoft.com/office/drawing/2014/main" id="{19584F23-7845-CE38-1AB5-90CF09EFF8DD}"/>
              </a:ext>
            </a:extLst>
          </p:cNvPr>
          <p:cNvSpPr>
            <a:spLocks noGrp="1"/>
          </p:cNvSpPr>
          <p:nvPr>
            <p:ph idx="1"/>
          </p:nvPr>
        </p:nvSpPr>
        <p:spPr>
          <a:xfrm>
            <a:off x="1285240" y="2969469"/>
            <a:ext cx="8074815" cy="2800395"/>
          </a:xfrm>
        </p:spPr>
        <p:txBody>
          <a:bodyPr anchor="t">
            <a:normAutofit/>
          </a:bodyPr>
          <a:lstStyle/>
          <a:p>
            <a:r>
              <a:rPr lang="en-CA" sz="2200" b="0" i="0" u="none" strike="noStrike">
                <a:effectLst/>
                <a:latin typeface="Söhne"/>
              </a:rPr>
              <a:t>Inheritance is a mechanism in CSS where some property values set on parent elements are inherited by their child elements.</a:t>
            </a:r>
          </a:p>
          <a:p>
            <a:pPr>
              <a:buFont typeface="Arial" panose="020B0604020202020204" pitchFamily="34" charset="0"/>
              <a:buChar char="•"/>
            </a:pPr>
            <a:r>
              <a:rPr lang="en-CA" sz="2200" b="0" i="0" u="none" strike="noStrike">
                <a:effectLst/>
                <a:latin typeface="Söhne"/>
              </a:rPr>
              <a:t>Not all CSS properties are inherited, but those that make sense to be passed from parent to child (e.g., font-family, color) usually are.</a:t>
            </a:r>
          </a:p>
          <a:p>
            <a:r>
              <a:rPr lang="en-CA" sz="2200" b="0" i="0" u="none" strike="noStrike">
                <a:effectLst/>
                <a:latin typeface="Söhne"/>
              </a:rPr>
              <a:t>The inherit keyword can force inheritance on properties that don't normally inherit.</a:t>
            </a:r>
            <a:br>
              <a:rPr lang="en-CA" sz="2200"/>
            </a:br>
            <a:endParaRPr lang="en-US" sz="2200"/>
          </a:p>
        </p:txBody>
      </p:sp>
    </p:spTree>
    <p:extLst>
      <p:ext uri="{BB962C8B-B14F-4D97-AF65-F5344CB8AC3E}">
        <p14:creationId xmlns:p14="http://schemas.microsoft.com/office/powerpoint/2010/main" val="99346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0250A-A922-57B4-7DF2-F10A1CABF576}"/>
              </a:ext>
            </a:extLst>
          </p:cNvPr>
          <p:cNvSpPr>
            <a:spLocks noGrp="1"/>
          </p:cNvSpPr>
          <p:nvPr>
            <p:ph type="title"/>
          </p:nvPr>
        </p:nvSpPr>
        <p:spPr>
          <a:xfrm>
            <a:off x="630936" y="639520"/>
            <a:ext cx="3429000" cy="1719072"/>
          </a:xfrm>
        </p:spPr>
        <p:txBody>
          <a:bodyPr anchor="b">
            <a:normAutofit/>
          </a:bodyPr>
          <a:lstStyle/>
          <a:p>
            <a:r>
              <a:rPr lang="en-US" sz="5400"/>
              <a:t>Box Model CSS</a:t>
            </a:r>
          </a:p>
        </p:txBody>
      </p:sp>
      <p:sp>
        <p:nvSpPr>
          <p:cNvPr id="10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832535B-68AA-FC0F-27AF-45D4F0856B12}"/>
              </a:ext>
            </a:extLst>
          </p:cNvPr>
          <p:cNvSpPr>
            <a:spLocks noGrp="1"/>
          </p:cNvSpPr>
          <p:nvPr>
            <p:ph idx="1"/>
          </p:nvPr>
        </p:nvSpPr>
        <p:spPr>
          <a:xfrm>
            <a:off x="630936" y="2807208"/>
            <a:ext cx="3429000" cy="3410712"/>
          </a:xfrm>
        </p:spPr>
        <p:txBody>
          <a:bodyPr anchor="t">
            <a:normAutofit/>
          </a:bodyPr>
          <a:lstStyle/>
          <a:p>
            <a:r>
              <a:rPr lang="en-CA" sz="2200" b="0" i="0" u="none" strike="noStrike">
                <a:effectLst/>
                <a:latin typeface="Söhne"/>
              </a:rPr>
              <a:t>The CSS Box Model is a fundamental concept that describes how HTML elements are represented and structured on a web page. It encompasses margins, borders, padding, and the actual content.</a:t>
            </a:r>
          </a:p>
        </p:txBody>
      </p:sp>
      <p:pic>
        <p:nvPicPr>
          <p:cNvPr id="1030" name="Picture 6" descr="CSS Box Model">
            <a:extLst>
              <a:ext uri="{FF2B5EF4-FFF2-40B4-BE49-F238E27FC236}">
                <a16:creationId xmlns:a16="http://schemas.microsoft.com/office/drawing/2014/main" id="{9A2282AE-277C-51F6-4E41-D039BA1B5D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20239"/>
            <a:ext cx="6903720" cy="461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2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90A31-08B1-51DA-7D7E-AE5ED1EFDF55}"/>
              </a:ext>
            </a:extLst>
          </p:cNvPr>
          <p:cNvSpPr>
            <a:spLocks noGrp="1"/>
          </p:cNvSpPr>
          <p:nvPr>
            <p:ph type="title"/>
          </p:nvPr>
        </p:nvSpPr>
        <p:spPr>
          <a:xfrm>
            <a:off x="1075767" y="1188637"/>
            <a:ext cx="2988234" cy="4480726"/>
          </a:xfrm>
        </p:spPr>
        <p:txBody>
          <a:bodyPr>
            <a:normAutofit/>
          </a:bodyPr>
          <a:lstStyle/>
          <a:p>
            <a:pPr algn="r"/>
            <a:r>
              <a:rPr lang="en-US" sz="6600"/>
              <a:t>Box Model</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A1ECD6-DADE-6840-3E95-1405E466B266}"/>
              </a:ext>
            </a:extLst>
          </p:cNvPr>
          <p:cNvSpPr>
            <a:spLocks noGrp="1"/>
          </p:cNvSpPr>
          <p:nvPr>
            <p:ph idx="1"/>
          </p:nvPr>
        </p:nvSpPr>
        <p:spPr>
          <a:xfrm>
            <a:off x="5255260" y="1648870"/>
            <a:ext cx="4702848" cy="3560260"/>
          </a:xfrm>
        </p:spPr>
        <p:txBody>
          <a:bodyPr anchor="ctr">
            <a:normAutofit/>
          </a:bodyPr>
          <a:lstStyle/>
          <a:p>
            <a:r>
              <a:rPr lang="en-CA" sz="2000" b="1" i="0" u="none" strike="noStrike">
                <a:effectLst/>
                <a:latin typeface="Söhne"/>
              </a:rPr>
              <a:t>Components of the Box Model</a:t>
            </a:r>
          </a:p>
          <a:p>
            <a:pPr lvl="1"/>
            <a:r>
              <a:rPr lang="en-CA" sz="2000" b="1" i="0" u="none" strike="noStrike">
                <a:effectLst/>
                <a:latin typeface="Söhne"/>
              </a:rPr>
              <a:t>Content</a:t>
            </a:r>
            <a:r>
              <a:rPr lang="en-CA" sz="2000" b="0" i="0" u="none" strike="noStrike">
                <a:effectLst/>
                <a:latin typeface="Söhne"/>
              </a:rPr>
              <a:t>: The area where text and images appear.</a:t>
            </a:r>
          </a:p>
          <a:p>
            <a:pPr lvl="1"/>
            <a:r>
              <a:rPr lang="en-CA" sz="2000" b="1" i="0" u="none" strike="noStrike">
                <a:effectLst/>
                <a:latin typeface="Söhne"/>
              </a:rPr>
              <a:t>Padding</a:t>
            </a:r>
            <a:r>
              <a:rPr lang="en-CA" sz="2000" b="0" i="0" u="none" strike="noStrike">
                <a:effectLst/>
                <a:latin typeface="Söhne"/>
              </a:rPr>
              <a:t>: Space between the content and the border.</a:t>
            </a:r>
          </a:p>
          <a:p>
            <a:pPr lvl="1"/>
            <a:r>
              <a:rPr lang="en-CA" sz="2000" b="1" i="0" u="none" strike="noStrike">
                <a:effectLst/>
                <a:latin typeface="Söhne"/>
              </a:rPr>
              <a:t>Border</a:t>
            </a:r>
            <a:r>
              <a:rPr lang="en-CA" sz="2000" b="0" i="0" u="none" strike="noStrike">
                <a:effectLst/>
                <a:latin typeface="Söhne"/>
              </a:rPr>
              <a:t>: Surrounds the padding (if any) and content.</a:t>
            </a:r>
          </a:p>
          <a:p>
            <a:pPr lvl="1"/>
            <a:r>
              <a:rPr lang="en-CA" sz="2000" b="1" i="0" u="none" strike="noStrike">
                <a:effectLst/>
                <a:latin typeface="Söhne"/>
              </a:rPr>
              <a:t>Margin</a:t>
            </a:r>
            <a:r>
              <a:rPr lang="en-CA" sz="2000" b="0" i="0" u="none" strike="noStrike">
                <a:effectLst/>
                <a:latin typeface="Söhne"/>
              </a:rPr>
              <a:t>: The outermost layer that defines space between the element and surrounding elements.</a:t>
            </a:r>
          </a:p>
        </p:txBody>
      </p:sp>
    </p:spTree>
    <p:extLst>
      <p:ext uri="{BB962C8B-B14F-4D97-AF65-F5344CB8AC3E}">
        <p14:creationId xmlns:p14="http://schemas.microsoft.com/office/powerpoint/2010/main" val="21052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15C34-FB38-054B-53C1-D534E1B330A5}"/>
              </a:ext>
            </a:extLst>
          </p:cNvPr>
          <p:cNvSpPr>
            <a:spLocks noGrp="1"/>
          </p:cNvSpPr>
          <p:nvPr>
            <p:ph type="title"/>
          </p:nvPr>
        </p:nvSpPr>
        <p:spPr>
          <a:xfrm>
            <a:off x="1285240" y="1050595"/>
            <a:ext cx="8074815" cy="1618489"/>
          </a:xfrm>
        </p:spPr>
        <p:txBody>
          <a:bodyPr anchor="ctr">
            <a:normAutofit/>
          </a:bodyPr>
          <a:lstStyle/>
          <a:p>
            <a:r>
              <a:rPr lang="en-CA" sz="7200" b="1" i="0" u="none" strike="noStrike">
                <a:effectLst/>
                <a:latin typeface="Söhne"/>
              </a:rPr>
              <a:t>Property Display</a:t>
            </a:r>
            <a:endParaRPr lang="en-US" sz="7200"/>
          </a:p>
        </p:txBody>
      </p:sp>
      <p:sp>
        <p:nvSpPr>
          <p:cNvPr id="3" name="Content Placeholder 2">
            <a:extLst>
              <a:ext uri="{FF2B5EF4-FFF2-40B4-BE49-F238E27FC236}">
                <a16:creationId xmlns:a16="http://schemas.microsoft.com/office/drawing/2014/main" id="{E3184023-E003-989D-BE00-60607154A010}"/>
              </a:ext>
            </a:extLst>
          </p:cNvPr>
          <p:cNvSpPr>
            <a:spLocks noGrp="1"/>
          </p:cNvSpPr>
          <p:nvPr>
            <p:ph idx="1"/>
          </p:nvPr>
        </p:nvSpPr>
        <p:spPr>
          <a:xfrm>
            <a:off x="1285240" y="2969469"/>
            <a:ext cx="8074815" cy="2800395"/>
          </a:xfrm>
        </p:spPr>
        <p:txBody>
          <a:bodyPr anchor="t">
            <a:normAutofit/>
          </a:bodyPr>
          <a:lstStyle/>
          <a:p>
            <a:r>
              <a:rPr lang="en-CA" sz="1500" b="0" i="0" u="none" strike="noStrike">
                <a:effectLst/>
                <a:latin typeface="Söhne"/>
              </a:rPr>
              <a:t>The display property is a cornerstone of CSS, controlling the layout behavior of elements on a web page. It determines if an element is displayed and how it interacts with other elements.</a:t>
            </a:r>
          </a:p>
          <a:p>
            <a:r>
              <a:rPr lang="en-CA" sz="1500" b="1" i="0" u="none" strike="noStrike">
                <a:effectLst/>
                <a:latin typeface="Söhne"/>
              </a:rPr>
              <a:t>Key Values of display:</a:t>
            </a:r>
          </a:p>
          <a:p>
            <a:pPr lvl="1"/>
            <a:r>
              <a:rPr lang="en-CA" sz="1500" b="1" i="0" u="none" strike="noStrike">
                <a:effectLst/>
                <a:latin typeface="Söhne"/>
              </a:rPr>
              <a:t>block</a:t>
            </a:r>
            <a:r>
              <a:rPr lang="en-CA" sz="1500" b="0" i="0" u="none" strike="noStrike">
                <a:effectLst/>
                <a:latin typeface="Söhne"/>
              </a:rPr>
              <a:t>: Elements take up the full width available, with a new line before and after.</a:t>
            </a:r>
          </a:p>
          <a:p>
            <a:pPr lvl="1"/>
            <a:r>
              <a:rPr lang="en-CA" sz="1500" b="1" i="0" u="none" strike="noStrike">
                <a:effectLst/>
                <a:latin typeface="Söhne"/>
              </a:rPr>
              <a:t>inline</a:t>
            </a:r>
            <a:r>
              <a:rPr lang="en-CA" sz="1500" b="0" i="0" u="none" strike="noStrike">
                <a:effectLst/>
                <a:latin typeface="Söhne"/>
              </a:rPr>
              <a:t>: Elements do not start on a new line and only occupy their necessary width.</a:t>
            </a:r>
          </a:p>
          <a:p>
            <a:pPr lvl="1"/>
            <a:r>
              <a:rPr lang="en-CA" sz="1500" b="1" i="0" u="none" strike="noStrike">
                <a:effectLst/>
                <a:latin typeface="Söhne"/>
              </a:rPr>
              <a:t>inline-block</a:t>
            </a:r>
            <a:r>
              <a:rPr lang="en-CA" sz="1500" b="0" i="0" u="none" strike="noStrike">
                <a:effectLst/>
                <a:latin typeface="Söhne"/>
              </a:rPr>
              <a:t>: Combines features of both inline and block, allowing block-level elements to sit inline.</a:t>
            </a:r>
          </a:p>
          <a:p>
            <a:pPr lvl="1"/>
            <a:r>
              <a:rPr lang="en-CA" sz="1500" b="1" i="0" u="none" strike="noStrike">
                <a:effectLst/>
                <a:latin typeface="Söhne"/>
              </a:rPr>
              <a:t>none</a:t>
            </a:r>
            <a:r>
              <a:rPr lang="en-CA" sz="1500" b="0" i="0" u="none" strike="noStrike">
                <a:effectLst/>
                <a:latin typeface="Söhne"/>
              </a:rPr>
              <a:t>: Completely removes the element from the document flow, as if it does not exist.</a:t>
            </a:r>
          </a:p>
          <a:p>
            <a:pPr lvl="1"/>
            <a:r>
              <a:rPr lang="en-CA" sz="1500" b="1" i="0" u="none" strike="noStrike">
                <a:effectLst/>
                <a:latin typeface="Söhne"/>
              </a:rPr>
              <a:t>flex and grid</a:t>
            </a:r>
            <a:r>
              <a:rPr lang="en-CA" sz="1500" b="0" i="0" u="none" strike="noStrike">
                <a:effectLst/>
                <a:latin typeface="Söhne"/>
              </a:rPr>
              <a:t>: Enable advanced layout techniques, allowing for flexible and two-dimensional layouts, respectively.</a:t>
            </a:r>
          </a:p>
          <a:p>
            <a:endParaRPr lang="en-US" sz="1500"/>
          </a:p>
        </p:txBody>
      </p:sp>
    </p:spTree>
    <p:extLst>
      <p:ext uri="{BB962C8B-B14F-4D97-AF65-F5344CB8AC3E}">
        <p14:creationId xmlns:p14="http://schemas.microsoft.com/office/powerpoint/2010/main" val="249682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4795</TotalTime>
  <Words>839</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Söhne</vt:lpstr>
      <vt:lpstr>Office Theme</vt:lpstr>
      <vt:lpstr>INTRODUCTION TO WEB DEVELOPMENT</vt:lpstr>
      <vt:lpstr>CSS Introduction</vt:lpstr>
      <vt:lpstr>CSS Anatomy</vt:lpstr>
      <vt:lpstr>CSS Selectors</vt:lpstr>
      <vt:lpstr>CSS Specificity</vt:lpstr>
      <vt:lpstr>Inheritance in CSS</vt:lpstr>
      <vt:lpstr>Box Model CSS</vt:lpstr>
      <vt:lpstr>Box Model</vt:lpstr>
      <vt:lpstr>Property Display</vt:lpstr>
      <vt:lpstr>Box Sizing</vt:lpstr>
      <vt:lpstr>Overflow Property</vt:lpstr>
      <vt:lpstr>Float Property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Renan Cavalcanti</dc:creator>
  <cp:lastModifiedBy>Renan Cavalcanti</cp:lastModifiedBy>
  <cp:revision>5</cp:revision>
  <dcterms:created xsi:type="dcterms:W3CDTF">2024-02-10T20:32:13Z</dcterms:created>
  <dcterms:modified xsi:type="dcterms:W3CDTF">2024-02-14T04:27:28Z</dcterms:modified>
</cp:coreProperties>
</file>