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9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97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8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66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57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0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65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10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07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02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2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3350-3AF6-4812-95B7-348A0FB15ED4}" type="datetimeFigureOut">
              <a:rPr lang="zh-TW" altLang="en-US" smtClean="0"/>
              <a:t>2018/12/6/Thu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F6F2-2450-4FD9-98ED-C9E113F92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25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健康大數據分析與智慧醫療的未來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	</a:t>
            </a:r>
            <a:r>
              <a:rPr lang="zh-TW" altLang="en-US" sz="2000" dirty="0" smtClean="0"/>
              <a:t>臺大醫院 吳明賢博士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>
                <a:latin typeface="+mj-ea"/>
                <a:ea typeface="+mj-ea"/>
              </a:rPr>
              <a:t>生醫研究目標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zh-TW" altLang="en-US" sz="2200" dirty="0">
                <a:latin typeface="+mj-ea"/>
              </a:rPr>
              <a:t>預防與疾病早期發現</a:t>
            </a:r>
            <a:endParaRPr lang="en-US" altLang="zh-TW" sz="2200" dirty="0">
              <a:latin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了解健康道疾病的轉折過程</a:t>
            </a:r>
            <a:r>
              <a:rPr lang="en-US" altLang="zh-TW" sz="2200" dirty="0">
                <a:latin typeface="+mj-ea"/>
              </a:rPr>
              <a:t>(</a:t>
            </a:r>
            <a:r>
              <a:rPr lang="zh-TW" altLang="en-US" sz="2200" dirty="0">
                <a:latin typeface="+mj-ea"/>
              </a:rPr>
              <a:t>非表面分析</a:t>
            </a:r>
            <a:r>
              <a:rPr lang="en-US" altLang="zh-TW" sz="2200" dirty="0">
                <a:latin typeface="+mj-ea"/>
              </a:rPr>
              <a:t>)</a:t>
            </a:r>
          </a:p>
          <a:p>
            <a:pPr lvl="1"/>
            <a:r>
              <a:rPr lang="zh-TW" altLang="en-US" sz="2200" dirty="0">
                <a:latin typeface="+mj-ea"/>
              </a:rPr>
              <a:t>以時間向量提供有意義的資訊</a:t>
            </a:r>
            <a:endParaRPr lang="en-US" altLang="zh-TW" sz="2200" dirty="0">
              <a:latin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量測生物學</a:t>
            </a:r>
            <a:r>
              <a:rPr lang="en-US" altLang="zh-TW" sz="2200" dirty="0">
                <a:latin typeface="+mj-ea"/>
              </a:rPr>
              <a:t>(</a:t>
            </a:r>
            <a:r>
              <a:rPr lang="zh-TW" altLang="en-US" sz="2200" dirty="0">
                <a:latin typeface="+mj-ea"/>
              </a:rPr>
              <a:t>疾病</a:t>
            </a:r>
            <a:r>
              <a:rPr lang="en-US" altLang="zh-TW" sz="2200" dirty="0">
                <a:latin typeface="+mj-ea"/>
              </a:rPr>
              <a:t>)</a:t>
            </a:r>
            <a:r>
              <a:rPr lang="zh-TW" altLang="en-US" sz="2200" dirty="0">
                <a:latin typeface="+mj-ea"/>
              </a:rPr>
              <a:t>、社會學</a:t>
            </a:r>
            <a:r>
              <a:rPr lang="en-US" altLang="zh-TW" sz="2200" dirty="0">
                <a:latin typeface="+mj-ea"/>
              </a:rPr>
              <a:t>(</a:t>
            </a:r>
            <a:r>
              <a:rPr lang="zh-TW" altLang="en-US" sz="2200" dirty="0">
                <a:latin typeface="+mj-ea"/>
              </a:rPr>
              <a:t>心理</a:t>
            </a:r>
            <a:r>
              <a:rPr lang="en-US" altLang="zh-TW" sz="2200" dirty="0">
                <a:latin typeface="+mj-ea"/>
              </a:rPr>
              <a:t>)</a:t>
            </a:r>
            <a:r>
              <a:rPr lang="zh-TW" altLang="en-US" sz="2200" dirty="0">
                <a:latin typeface="+mj-ea"/>
              </a:rPr>
              <a:t> 與環境的交互作用</a:t>
            </a:r>
            <a:endParaRPr lang="en-US" altLang="zh-TW" sz="2200" dirty="0">
              <a:latin typeface="+mj-ea"/>
            </a:endParaRPr>
          </a:p>
          <a:p>
            <a:r>
              <a:rPr lang="zh-TW" altLang="en-US" sz="2600" dirty="0" smtClean="0">
                <a:latin typeface="+mj-ea"/>
                <a:ea typeface="+mj-ea"/>
              </a:rPr>
              <a:t>生醫研究可用資料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en-US" altLang="zh-TW" sz="2200" dirty="0" err="1" smtClean="0">
                <a:latin typeface="+mj-ea"/>
                <a:ea typeface="+mj-ea"/>
              </a:rPr>
              <a:t>Multiomics</a:t>
            </a:r>
            <a:r>
              <a:rPr lang="en-US" altLang="zh-TW" sz="2200" dirty="0" smtClean="0">
                <a:latin typeface="+mj-ea"/>
                <a:ea typeface="+mj-ea"/>
              </a:rPr>
              <a:t>:</a:t>
            </a:r>
            <a:r>
              <a:rPr lang="zh-TW" altLang="en-US" sz="2200" dirty="0" smtClean="0">
                <a:latin typeface="+mj-ea"/>
                <a:ea typeface="+mj-ea"/>
              </a:rPr>
              <a:t> 染色體</a:t>
            </a:r>
            <a:r>
              <a:rPr lang="zh-TW" altLang="en-US" sz="2200" dirty="0" smtClean="0">
                <a:latin typeface="+mj-ea"/>
              </a:rPr>
              <a:t>、表觀基因組、蛋白質組、人體細胞與微生物組、代謝物組</a:t>
            </a:r>
            <a:endParaRPr lang="en-US" altLang="zh-TW" sz="2200" dirty="0" smtClean="0">
              <a:latin typeface="+mj-ea"/>
            </a:endParaRP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醫學影像組資料</a:t>
            </a:r>
            <a:r>
              <a:rPr lang="en-US" altLang="zh-TW" sz="2200" dirty="0" smtClean="0">
                <a:latin typeface="+mj-ea"/>
                <a:ea typeface="+mj-ea"/>
              </a:rPr>
              <a:t>:</a:t>
            </a:r>
            <a:r>
              <a:rPr lang="zh-TW" altLang="en-US" sz="2200" dirty="0" smtClean="0">
                <a:latin typeface="+mj-ea"/>
                <a:ea typeface="+mj-ea"/>
              </a:rPr>
              <a:t>由醫療影像</a:t>
            </a:r>
            <a:r>
              <a:rPr lang="en-US" altLang="zh-TW" sz="2200" dirty="0" smtClean="0">
                <a:latin typeface="+mj-ea"/>
                <a:ea typeface="+mj-ea"/>
              </a:rPr>
              <a:t>(</a:t>
            </a:r>
            <a:r>
              <a:rPr lang="zh-TW" altLang="en-US" sz="2200" dirty="0" smtClean="0">
                <a:latin typeface="+mj-ea"/>
                <a:ea typeface="+mj-ea"/>
              </a:rPr>
              <a:t>如</a:t>
            </a:r>
            <a:r>
              <a:rPr lang="en-US" altLang="zh-TW" sz="2200" dirty="0" smtClean="0">
                <a:latin typeface="+mj-ea"/>
                <a:ea typeface="+mj-ea"/>
              </a:rPr>
              <a:t>CT</a:t>
            </a:r>
            <a:r>
              <a:rPr lang="zh-TW" altLang="en-US" sz="2200" dirty="0" smtClean="0">
                <a:latin typeface="+mj-ea"/>
              </a:rPr>
              <a:t>、</a:t>
            </a:r>
            <a:r>
              <a:rPr lang="en-US" altLang="zh-TW" sz="2200" dirty="0" smtClean="0">
                <a:latin typeface="+mj-ea"/>
              </a:rPr>
              <a:t>MIR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  <a:r>
              <a:rPr lang="zh-TW" altLang="en-US" sz="2200" dirty="0" smtClean="0">
                <a:latin typeface="+mj-ea"/>
                <a:ea typeface="+mj-ea"/>
              </a:rPr>
              <a:t>分析照片特徵，協助發展精準醫療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臨床病理資料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人類群體資料</a:t>
            </a:r>
            <a:r>
              <a:rPr lang="en-US" altLang="zh-TW" sz="2200" dirty="0" smtClean="0">
                <a:latin typeface="+mj-ea"/>
                <a:ea typeface="+mj-ea"/>
              </a:rPr>
              <a:t>:</a:t>
            </a:r>
            <a:r>
              <a:rPr lang="zh-TW" altLang="en-US" sz="2200" dirty="0" smtClean="0">
                <a:latin typeface="+mj-ea"/>
                <a:ea typeface="+mj-ea"/>
              </a:rPr>
              <a:t> 傳染病</a:t>
            </a:r>
            <a:r>
              <a:rPr lang="zh-TW" altLang="en-US" sz="2200" dirty="0" smtClean="0">
                <a:latin typeface="+mj-ea"/>
              </a:rPr>
              <a:t>、</a:t>
            </a:r>
            <a:r>
              <a:rPr lang="zh-TW" altLang="en-US" sz="2200" dirty="0" smtClean="0">
                <a:latin typeface="+mj-ea"/>
                <a:ea typeface="+mj-ea"/>
              </a:rPr>
              <a:t>流行病</a:t>
            </a:r>
            <a:r>
              <a:rPr lang="zh-TW" altLang="en-US" sz="2200" dirty="0" smtClean="0">
                <a:latin typeface="+mj-ea"/>
              </a:rPr>
              <a:t>、遺傳流行病、環境流行病、環境毒素等</a:t>
            </a:r>
            <a:endParaRPr lang="en-US" altLang="zh-TW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048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健康大數據分析與智慧醫療的未來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	</a:t>
            </a:r>
            <a:r>
              <a:rPr lang="zh-TW" altLang="en-US" sz="2000" dirty="0" smtClean="0"/>
              <a:t>臺大醫院 吳明賢博士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 smtClean="0">
                <a:latin typeface="+mj-ea"/>
                <a:ea typeface="+mj-ea"/>
              </a:rPr>
              <a:t>Data Science</a:t>
            </a:r>
            <a:r>
              <a:rPr lang="zh-TW" altLang="en-US" sz="2600" dirty="0" smtClean="0">
                <a:latin typeface="+mj-ea"/>
                <a:ea typeface="+mj-ea"/>
              </a:rPr>
              <a:t>可結合生醫資料制定精準醫療系統</a:t>
            </a:r>
            <a:endParaRPr lang="en-US" altLang="zh-TW" sz="2600" dirty="0" smtClean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56" y="2521389"/>
            <a:ext cx="5243124" cy="379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健康大數據分析與智慧醫療的未來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	</a:t>
            </a:r>
            <a:r>
              <a:rPr lang="zh-TW" altLang="en-US" sz="2000" dirty="0" smtClean="0"/>
              <a:t>臺大醫院 吳明賢博士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>
                <a:latin typeface="+mj-ea"/>
                <a:ea typeface="+mj-ea"/>
              </a:rPr>
              <a:t>生醫潛在應用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zh-TW" altLang="en-US" sz="2200" dirty="0">
                <a:latin typeface="+mj-ea"/>
                <a:ea typeface="+mj-ea"/>
              </a:rPr>
              <a:t>藥物研發</a:t>
            </a:r>
            <a:r>
              <a:rPr lang="en-US" altLang="zh-TW" sz="2200" dirty="0">
                <a:latin typeface="+mj-ea"/>
                <a:ea typeface="+mj-ea"/>
              </a:rPr>
              <a:t>:</a:t>
            </a:r>
            <a:r>
              <a:rPr lang="zh-TW" altLang="en-US" sz="2200" dirty="0">
                <a:latin typeface="+mj-ea"/>
                <a:ea typeface="+mj-ea"/>
              </a:rPr>
              <a:t> 新藥安全預測</a:t>
            </a:r>
            <a:r>
              <a:rPr lang="zh-TW" altLang="en-US" sz="2200" dirty="0" smtClean="0">
                <a:latin typeface="+mj-ea"/>
                <a:ea typeface="+mj-ea"/>
              </a:rPr>
              <a:t>、舊藥新用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>
                <a:latin typeface="+mj-ea"/>
                <a:ea typeface="+mj-ea"/>
              </a:rPr>
              <a:t>輔助疾病診斷與治療</a:t>
            </a:r>
            <a:endParaRPr lang="en-US" altLang="zh-TW" sz="2200" dirty="0">
              <a:latin typeface="+mj-ea"/>
              <a:ea typeface="+mj-ea"/>
            </a:endParaRPr>
          </a:p>
          <a:p>
            <a:pPr lvl="1"/>
            <a:r>
              <a:rPr lang="zh-TW" altLang="en-US" sz="2200" dirty="0">
                <a:latin typeface="+mj-ea"/>
                <a:ea typeface="+mj-ea"/>
              </a:rPr>
              <a:t>健康管理裝置</a:t>
            </a:r>
            <a:endParaRPr lang="en-US" altLang="zh-TW" sz="2200" dirty="0">
              <a:latin typeface="+mj-ea"/>
              <a:ea typeface="+mj-ea"/>
            </a:endParaRPr>
          </a:p>
          <a:p>
            <a:pPr lvl="1"/>
            <a:r>
              <a:rPr lang="zh-TW" altLang="en-US" sz="2200" dirty="0">
                <a:latin typeface="+mj-ea"/>
                <a:ea typeface="+mj-ea"/>
              </a:rPr>
              <a:t>遠端醫療</a:t>
            </a:r>
            <a:endParaRPr lang="en-US" altLang="zh-TW" sz="2200" dirty="0">
              <a:latin typeface="+mj-ea"/>
              <a:ea typeface="+mj-ea"/>
            </a:endParaRPr>
          </a:p>
          <a:p>
            <a:pPr lvl="1"/>
            <a:r>
              <a:rPr lang="zh-TW" altLang="en-US" sz="2200" dirty="0">
                <a:latin typeface="+mj-ea"/>
                <a:ea typeface="+mj-ea"/>
              </a:rPr>
              <a:t>精準</a:t>
            </a:r>
            <a:r>
              <a:rPr lang="zh-TW" altLang="en-US" sz="2200" dirty="0" smtClean="0">
                <a:latin typeface="+mj-ea"/>
                <a:ea typeface="+mj-ea"/>
              </a:rPr>
              <a:t>醫療</a:t>
            </a:r>
            <a:endParaRPr lang="en-US" altLang="zh-TW" sz="2600" dirty="0">
              <a:latin typeface="+mj-ea"/>
              <a:ea typeface="+mj-ea"/>
            </a:endParaRPr>
          </a:p>
          <a:p>
            <a:r>
              <a:rPr lang="zh-TW" altLang="en-US" sz="2600" dirty="0">
                <a:latin typeface="+mj-ea"/>
                <a:ea typeface="+mj-ea"/>
              </a:rPr>
              <a:t>生</a:t>
            </a:r>
            <a:r>
              <a:rPr lang="zh-TW" altLang="en-US" sz="2600" dirty="0" smtClean="0">
                <a:latin typeface="+mj-ea"/>
                <a:ea typeface="+mj-ea"/>
              </a:rPr>
              <a:t>醫大數據應用潛在問題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無法預測疾病的發生</a:t>
            </a:r>
            <a:r>
              <a:rPr lang="en-US" altLang="zh-TW" sz="2200" dirty="0" smtClean="0">
                <a:latin typeface="+mj-ea"/>
                <a:ea typeface="+mj-ea"/>
              </a:rPr>
              <a:t>(</a:t>
            </a:r>
            <a:r>
              <a:rPr lang="zh-TW" altLang="en-US" sz="2200" dirty="0" smtClean="0">
                <a:latin typeface="+mj-ea"/>
                <a:ea typeface="+mj-ea"/>
              </a:rPr>
              <a:t>法律問題、民眾恐慌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分析結果有證據與說明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資料品質不佳、資料不一致、法律問題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如何將分析結果與臨床整合及運用</a:t>
            </a:r>
            <a:endParaRPr lang="en-US" altLang="zh-TW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755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健康大數據分析與智慧醫療的未來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	</a:t>
            </a:r>
            <a:r>
              <a:rPr lang="zh-TW" altLang="en-US" sz="2000" dirty="0" smtClean="0"/>
              <a:t>臺大醫院 吳明賢博士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>
                <a:latin typeface="+mj-ea"/>
                <a:ea typeface="+mj-ea"/>
              </a:rPr>
              <a:t>生醫研究目標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zh-TW" altLang="en-US" sz="2200" dirty="0">
                <a:latin typeface="+mj-ea"/>
              </a:rPr>
              <a:t>預防與疾病早期發現</a:t>
            </a:r>
            <a:endParaRPr lang="en-US" altLang="zh-TW" sz="2200" dirty="0">
              <a:latin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了解健康道疾病的轉折過程</a:t>
            </a:r>
            <a:r>
              <a:rPr lang="en-US" altLang="zh-TW" sz="2200" dirty="0">
                <a:latin typeface="+mj-ea"/>
              </a:rPr>
              <a:t>(</a:t>
            </a:r>
            <a:r>
              <a:rPr lang="zh-TW" altLang="en-US" sz="2200" dirty="0">
                <a:latin typeface="+mj-ea"/>
              </a:rPr>
              <a:t>非表面分析</a:t>
            </a:r>
            <a:r>
              <a:rPr lang="en-US" altLang="zh-TW" sz="2200" dirty="0">
                <a:latin typeface="+mj-ea"/>
              </a:rPr>
              <a:t>)</a:t>
            </a:r>
          </a:p>
          <a:p>
            <a:pPr lvl="1"/>
            <a:r>
              <a:rPr lang="zh-TW" altLang="en-US" sz="2200" dirty="0">
                <a:latin typeface="+mj-ea"/>
              </a:rPr>
              <a:t>以時間向量提供有意義的資訊</a:t>
            </a:r>
            <a:endParaRPr lang="en-US" altLang="zh-TW" sz="2200" dirty="0">
              <a:latin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量測生物學</a:t>
            </a:r>
            <a:r>
              <a:rPr lang="en-US" altLang="zh-TW" sz="2200" dirty="0">
                <a:latin typeface="+mj-ea"/>
              </a:rPr>
              <a:t>(</a:t>
            </a:r>
            <a:r>
              <a:rPr lang="zh-TW" altLang="en-US" sz="2200" dirty="0">
                <a:latin typeface="+mj-ea"/>
              </a:rPr>
              <a:t>疾病</a:t>
            </a:r>
            <a:r>
              <a:rPr lang="en-US" altLang="zh-TW" sz="2200" dirty="0">
                <a:latin typeface="+mj-ea"/>
              </a:rPr>
              <a:t>)</a:t>
            </a:r>
            <a:r>
              <a:rPr lang="zh-TW" altLang="en-US" sz="2200" dirty="0">
                <a:latin typeface="+mj-ea"/>
              </a:rPr>
              <a:t>、社會學</a:t>
            </a:r>
            <a:r>
              <a:rPr lang="en-US" altLang="zh-TW" sz="2200" dirty="0">
                <a:latin typeface="+mj-ea"/>
              </a:rPr>
              <a:t>(</a:t>
            </a:r>
            <a:r>
              <a:rPr lang="zh-TW" altLang="en-US" sz="2200" dirty="0">
                <a:latin typeface="+mj-ea"/>
              </a:rPr>
              <a:t>心理</a:t>
            </a:r>
            <a:r>
              <a:rPr lang="en-US" altLang="zh-TW" sz="2200" dirty="0">
                <a:latin typeface="+mj-ea"/>
              </a:rPr>
              <a:t>)</a:t>
            </a:r>
            <a:r>
              <a:rPr lang="zh-TW" altLang="en-US" sz="2200" dirty="0">
                <a:latin typeface="+mj-ea"/>
              </a:rPr>
              <a:t> 與環境的交互作用</a:t>
            </a:r>
            <a:endParaRPr lang="en-US" altLang="zh-TW" sz="2200" dirty="0">
              <a:latin typeface="+mj-ea"/>
            </a:endParaRPr>
          </a:p>
          <a:p>
            <a:r>
              <a:rPr lang="zh-TW" altLang="en-US" sz="2600" dirty="0" smtClean="0">
                <a:latin typeface="+mj-ea"/>
                <a:ea typeface="+mj-ea"/>
              </a:rPr>
              <a:t>生醫研究可用資料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en-US" altLang="zh-TW" sz="2200" dirty="0" err="1" smtClean="0">
                <a:latin typeface="+mj-ea"/>
                <a:ea typeface="+mj-ea"/>
              </a:rPr>
              <a:t>Multiomics</a:t>
            </a:r>
            <a:r>
              <a:rPr lang="en-US" altLang="zh-TW" sz="2200" dirty="0" smtClean="0">
                <a:latin typeface="+mj-ea"/>
                <a:ea typeface="+mj-ea"/>
              </a:rPr>
              <a:t>:</a:t>
            </a:r>
            <a:r>
              <a:rPr lang="zh-TW" altLang="en-US" sz="2200" dirty="0" smtClean="0">
                <a:latin typeface="+mj-ea"/>
                <a:ea typeface="+mj-ea"/>
              </a:rPr>
              <a:t> 染色體</a:t>
            </a:r>
            <a:r>
              <a:rPr lang="zh-TW" altLang="en-US" sz="2200" dirty="0" smtClean="0">
                <a:latin typeface="+mj-ea"/>
              </a:rPr>
              <a:t>、表觀基因組、蛋白質組、人體細胞與微生物組、代謝物組</a:t>
            </a:r>
            <a:endParaRPr lang="en-US" altLang="zh-TW" sz="2200" dirty="0" smtClean="0">
              <a:latin typeface="+mj-ea"/>
            </a:endParaRP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醫學影像組資料</a:t>
            </a:r>
            <a:r>
              <a:rPr lang="en-US" altLang="zh-TW" sz="2200" dirty="0" smtClean="0">
                <a:latin typeface="+mj-ea"/>
                <a:ea typeface="+mj-ea"/>
              </a:rPr>
              <a:t>:</a:t>
            </a:r>
            <a:r>
              <a:rPr lang="zh-TW" altLang="en-US" sz="2200" dirty="0" smtClean="0">
                <a:latin typeface="+mj-ea"/>
                <a:ea typeface="+mj-ea"/>
              </a:rPr>
              <a:t>由醫療影像</a:t>
            </a:r>
            <a:r>
              <a:rPr lang="en-US" altLang="zh-TW" sz="2200" dirty="0" smtClean="0">
                <a:latin typeface="+mj-ea"/>
                <a:ea typeface="+mj-ea"/>
              </a:rPr>
              <a:t>(</a:t>
            </a:r>
            <a:r>
              <a:rPr lang="zh-TW" altLang="en-US" sz="2200" dirty="0" smtClean="0">
                <a:latin typeface="+mj-ea"/>
                <a:ea typeface="+mj-ea"/>
              </a:rPr>
              <a:t>如</a:t>
            </a:r>
            <a:r>
              <a:rPr lang="en-US" altLang="zh-TW" sz="2200" dirty="0" smtClean="0">
                <a:latin typeface="+mj-ea"/>
                <a:ea typeface="+mj-ea"/>
              </a:rPr>
              <a:t>CT</a:t>
            </a:r>
            <a:r>
              <a:rPr lang="zh-TW" altLang="en-US" sz="2200" dirty="0" smtClean="0">
                <a:latin typeface="+mj-ea"/>
              </a:rPr>
              <a:t>、</a:t>
            </a:r>
            <a:r>
              <a:rPr lang="en-US" altLang="zh-TW" sz="2200" dirty="0" smtClean="0">
                <a:latin typeface="+mj-ea"/>
              </a:rPr>
              <a:t>MIR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  <a:r>
              <a:rPr lang="zh-TW" altLang="en-US" sz="2200" dirty="0" smtClean="0">
                <a:latin typeface="+mj-ea"/>
                <a:ea typeface="+mj-ea"/>
              </a:rPr>
              <a:t>分析照片特徵，協助發展精準醫療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臨床病理資料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人類群體資料</a:t>
            </a:r>
            <a:r>
              <a:rPr lang="en-US" altLang="zh-TW" sz="2200" dirty="0" smtClean="0">
                <a:latin typeface="+mj-ea"/>
                <a:ea typeface="+mj-ea"/>
              </a:rPr>
              <a:t>:</a:t>
            </a:r>
            <a:r>
              <a:rPr lang="zh-TW" altLang="en-US" sz="2200" dirty="0" smtClean="0">
                <a:latin typeface="+mj-ea"/>
                <a:ea typeface="+mj-ea"/>
              </a:rPr>
              <a:t> 傳染病</a:t>
            </a:r>
            <a:r>
              <a:rPr lang="zh-TW" altLang="en-US" sz="2200" dirty="0" smtClean="0">
                <a:latin typeface="+mj-ea"/>
              </a:rPr>
              <a:t>、</a:t>
            </a:r>
            <a:r>
              <a:rPr lang="zh-TW" altLang="en-US" sz="2200" dirty="0" smtClean="0">
                <a:latin typeface="+mj-ea"/>
                <a:ea typeface="+mj-ea"/>
              </a:rPr>
              <a:t>流行病</a:t>
            </a:r>
            <a:r>
              <a:rPr lang="zh-TW" altLang="en-US" sz="2200" dirty="0" smtClean="0">
                <a:latin typeface="+mj-ea"/>
              </a:rPr>
              <a:t>、遺傳流行病、環境流行病、環境毒素等</a:t>
            </a:r>
            <a:endParaRPr lang="en-US" altLang="zh-TW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460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藉由免疫組織化學染色註解資料庫篩選癌症標記候選蛋白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	</a:t>
            </a:r>
            <a:r>
              <a:rPr lang="zh-TW" altLang="en-US" sz="2000" dirty="0" smtClean="0"/>
              <a:t>陽明大學 巫坤品博士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>
                <a:latin typeface="+mj-ea"/>
                <a:ea typeface="+mj-ea"/>
              </a:rPr>
              <a:t>疾病組與對照組想法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zh-TW" altLang="en-US" sz="2200" dirty="0">
                <a:latin typeface="+mj-ea"/>
                <a:ea typeface="+mj-ea"/>
              </a:rPr>
              <a:t>罹</a:t>
            </a:r>
            <a:r>
              <a:rPr lang="zh-TW" altLang="en-US" sz="2200" dirty="0" smtClean="0">
                <a:latin typeface="+mj-ea"/>
                <a:ea typeface="+mj-ea"/>
              </a:rPr>
              <a:t>患疾病</a:t>
            </a:r>
            <a:r>
              <a:rPr lang="en-US" altLang="zh-TW" sz="2200" dirty="0" smtClean="0">
                <a:latin typeface="+mj-ea"/>
                <a:ea typeface="+mj-ea"/>
              </a:rPr>
              <a:t>A</a:t>
            </a:r>
            <a:r>
              <a:rPr lang="zh-TW" altLang="en-US" sz="2200" dirty="0" smtClean="0">
                <a:latin typeface="+mj-ea"/>
                <a:ea typeface="+mj-ea"/>
              </a:rPr>
              <a:t>的病人 </a:t>
            </a:r>
            <a:r>
              <a:rPr lang="en-US" altLang="zh-TW" sz="2200" dirty="0" err="1" smtClean="0">
                <a:latin typeface="+mj-ea"/>
                <a:ea typeface="+mj-ea"/>
              </a:rPr>
              <a:t>v.s</a:t>
            </a:r>
            <a:r>
              <a:rPr lang="en-US" altLang="zh-TW" sz="2200" dirty="0" smtClean="0">
                <a:latin typeface="+mj-ea"/>
                <a:ea typeface="+mj-ea"/>
              </a:rPr>
              <a:t> </a:t>
            </a:r>
            <a:r>
              <a:rPr lang="zh-TW" altLang="en-US" sz="2200" dirty="0" smtClean="0">
                <a:latin typeface="+mj-ea"/>
                <a:ea typeface="+mj-ea"/>
              </a:rPr>
              <a:t>健康正常人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罹患</a:t>
            </a:r>
            <a:r>
              <a:rPr lang="zh-TW" altLang="en-US" sz="2200" dirty="0" smtClean="0">
                <a:latin typeface="+mj-ea"/>
              </a:rPr>
              <a:t>疾病</a:t>
            </a:r>
            <a:r>
              <a:rPr lang="en-US" altLang="zh-TW" sz="2200" dirty="0" smtClean="0">
                <a:latin typeface="+mj-ea"/>
              </a:rPr>
              <a:t>A</a:t>
            </a:r>
            <a:r>
              <a:rPr lang="zh-TW" altLang="en-US" sz="2200" dirty="0" smtClean="0">
                <a:latin typeface="+mj-ea"/>
              </a:rPr>
              <a:t>的</a:t>
            </a:r>
            <a:r>
              <a:rPr lang="zh-TW" altLang="en-US" sz="2200" dirty="0">
                <a:latin typeface="+mj-ea"/>
              </a:rPr>
              <a:t>病人 </a:t>
            </a:r>
            <a:r>
              <a:rPr lang="en-US" altLang="zh-TW" sz="2200" dirty="0" err="1" smtClean="0">
                <a:latin typeface="+mj-ea"/>
              </a:rPr>
              <a:t>v.s</a:t>
            </a:r>
            <a:r>
              <a:rPr lang="zh-TW" altLang="en-US" sz="2200" dirty="0" smtClean="0">
                <a:latin typeface="+mj-ea"/>
              </a:rPr>
              <a:t> 未罹患疾病</a:t>
            </a:r>
            <a:r>
              <a:rPr lang="en-US" altLang="zh-TW" sz="2200" dirty="0" smtClean="0">
                <a:latin typeface="+mj-ea"/>
              </a:rPr>
              <a:t>A</a:t>
            </a:r>
            <a:r>
              <a:rPr lang="zh-TW" altLang="en-US" sz="2200" dirty="0" smtClean="0">
                <a:latin typeface="+mj-ea"/>
              </a:rPr>
              <a:t>的人</a:t>
            </a:r>
            <a:r>
              <a:rPr lang="en-US" altLang="zh-TW" sz="2200" dirty="0" smtClean="0">
                <a:latin typeface="+mj-ea"/>
              </a:rPr>
              <a:t>(</a:t>
            </a:r>
            <a:r>
              <a:rPr lang="zh-TW" altLang="en-US" sz="2200" dirty="0" smtClean="0">
                <a:latin typeface="+mj-ea"/>
              </a:rPr>
              <a:t>健康正常人</a:t>
            </a:r>
            <a:r>
              <a:rPr lang="en-US" altLang="zh-TW" sz="2200" dirty="0" smtClean="0">
                <a:latin typeface="+mj-ea"/>
              </a:rPr>
              <a:t>+</a:t>
            </a:r>
            <a:r>
              <a:rPr lang="zh-TW" altLang="en-US" sz="2200" dirty="0" smtClean="0">
                <a:latin typeface="+mj-ea"/>
              </a:rPr>
              <a:t>罹患非疾病</a:t>
            </a:r>
            <a:r>
              <a:rPr lang="en-US" altLang="zh-TW" sz="2200" dirty="0" smtClean="0">
                <a:latin typeface="+mj-ea"/>
              </a:rPr>
              <a:t>A</a:t>
            </a:r>
            <a:r>
              <a:rPr lang="zh-TW" altLang="en-US" sz="2200" dirty="0" smtClean="0">
                <a:latin typeface="+mj-ea"/>
              </a:rPr>
              <a:t>的病人</a:t>
            </a:r>
            <a:r>
              <a:rPr lang="en-US" altLang="zh-TW" sz="2200" dirty="0" smtClean="0">
                <a:latin typeface="+mj-ea"/>
              </a:rPr>
              <a:t>)</a:t>
            </a:r>
          </a:p>
          <a:p>
            <a:r>
              <a:rPr lang="en-US" altLang="zh-TW" sz="2600" dirty="0" smtClean="0">
                <a:latin typeface="+mj-ea"/>
                <a:ea typeface="+mj-ea"/>
              </a:rPr>
              <a:t>Good Biomarker</a:t>
            </a:r>
          </a:p>
          <a:p>
            <a:pPr lvl="1"/>
            <a:r>
              <a:rPr lang="zh-TW" altLang="en-US" sz="2200" dirty="0">
                <a:latin typeface="+mj-ea"/>
              </a:rPr>
              <a:t>病人與非病人表現亮差異大</a:t>
            </a:r>
            <a:endParaRPr lang="en-US" altLang="zh-TW" sz="2200" dirty="0">
              <a:latin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表現量在病人身上上升</a:t>
            </a:r>
            <a:endParaRPr lang="en-US" altLang="zh-TW" sz="2200" dirty="0">
              <a:latin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巨大表現量差異不發生在其他疾病</a:t>
            </a:r>
            <a:r>
              <a:rPr lang="zh-TW" altLang="en-US" sz="2200" dirty="0" smtClean="0">
                <a:latin typeface="+mj-ea"/>
              </a:rPr>
              <a:t>上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600" dirty="0" smtClean="0">
                <a:latin typeface="+mj-ea"/>
                <a:ea typeface="+mj-ea"/>
              </a:rPr>
              <a:t>生醫資料潛在問題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不同專家資料標記不一致</a:t>
            </a:r>
            <a:r>
              <a:rPr lang="en-US" altLang="zh-TW" sz="2200" dirty="0" smtClean="0">
                <a:latin typeface="+mj-ea"/>
                <a:ea typeface="+mj-ea"/>
              </a:rPr>
              <a:t>/</a:t>
            </a:r>
            <a:r>
              <a:rPr lang="zh-TW" altLang="en-US" sz="2200" dirty="0" smtClean="0">
                <a:latin typeface="+mj-ea"/>
                <a:ea typeface="+mj-ea"/>
              </a:rPr>
              <a:t>同一個專家長期標記資料不一致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 smtClean="0">
                <a:latin typeface="+mj-ea"/>
                <a:ea typeface="+mj-ea"/>
              </a:rPr>
              <a:t>沒有一個準則可判定表現量正確性</a:t>
            </a:r>
            <a:endParaRPr lang="en-US" altLang="zh-TW" sz="2200" dirty="0" smtClean="0">
              <a:latin typeface="+mj-ea"/>
              <a:ea typeface="+mj-ea"/>
            </a:endParaRPr>
          </a:p>
          <a:p>
            <a:pPr lvl="1"/>
            <a:r>
              <a:rPr lang="en-US" altLang="zh-TW" sz="2200" dirty="0" smtClean="0">
                <a:latin typeface="+mj-ea"/>
                <a:ea typeface="+mj-ea"/>
              </a:rPr>
              <a:t>IHC</a:t>
            </a:r>
            <a:r>
              <a:rPr lang="zh-TW" altLang="en-US" sz="2200" dirty="0" smtClean="0">
                <a:latin typeface="+mj-ea"/>
                <a:ea typeface="+mj-ea"/>
              </a:rPr>
              <a:t>影像處理可能因時間不同</a:t>
            </a:r>
            <a:r>
              <a:rPr lang="en-US" altLang="zh-TW" sz="2200" dirty="0" smtClean="0">
                <a:latin typeface="+mj-ea"/>
                <a:ea typeface="+mj-ea"/>
              </a:rPr>
              <a:t>、</a:t>
            </a:r>
            <a:r>
              <a:rPr lang="zh-TW" altLang="en-US" sz="2200" dirty="0" smtClean="0">
                <a:latin typeface="+mj-ea"/>
                <a:ea typeface="+mj-ea"/>
              </a:rPr>
              <a:t>溫度不同而導致差異性</a:t>
            </a:r>
            <a:endParaRPr lang="en-US" altLang="zh-TW" sz="22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564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巨</a:t>
            </a:r>
            <a:r>
              <a:rPr lang="zh-TW" altLang="en-US" sz="3200" dirty="0" smtClean="0"/>
              <a:t>量資料大數據系統在醫療領域應用案例與效益分享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	</a:t>
            </a:r>
            <a:r>
              <a:rPr lang="en-US" altLang="zh-TW" sz="2000" dirty="0" smtClean="0"/>
              <a:t>Cloudera </a:t>
            </a:r>
            <a:r>
              <a:rPr lang="zh-TW" altLang="en-US" sz="2000" dirty="0" smtClean="0"/>
              <a:t>莊偉赳博士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zh-TW" altLang="en-US" sz="2600" dirty="0" smtClean="0">
                <a:latin typeface="+mj-ea"/>
                <a:ea typeface="+mj-ea"/>
              </a:rPr>
              <a:t>生醫資料三大主流應用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zh-TW" altLang="en-US" sz="2200" dirty="0">
                <a:latin typeface="+mj-ea"/>
              </a:rPr>
              <a:t>醫院分析</a:t>
            </a:r>
            <a:endParaRPr lang="en-US" altLang="zh-TW" sz="2200" dirty="0">
              <a:latin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醫療健保分析</a:t>
            </a:r>
            <a:endParaRPr lang="en-US" altLang="zh-TW" sz="2200" dirty="0">
              <a:latin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藥物濫用分析</a:t>
            </a:r>
            <a:endParaRPr lang="en-US" altLang="zh-TW" sz="2200" dirty="0">
              <a:latin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生物科技與醫療器材等</a:t>
            </a:r>
            <a:r>
              <a:rPr lang="zh-TW" altLang="en-US" sz="2200" dirty="0" smtClean="0">
                <a:latin typeface="+mj-ea"/>
              </a:rPr>
              <a:t>應用</a:t>
            </a:r>
            <a:endParaRPr lang="en-US" altLang="zh-TW" sz="2600" dirty="0">
              <a:latin typeface="+mj-ea"/>
              <a:ea typeface="+mj-ea"/>
            </a:endParaRPr>
          </a:p>
          <a:p>
            <a:r>
              <a:rPr lang="zh-TW" altLang="en-US" sz="2600" dirty="0" smtClean="0">
                <a:latin typeface="+mj-ea"/>
                <a:ea typeface="+mj-ea"/>
              </a:rPr>
              <a:t>美國生醫領域實際應用</a:t>
            </a:r>
            <a:r>
              <a:rPr lang="en-US" altLang="zh-TW" sz="2600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zh-TW" altLang="en-US" sz="1800" dirty="0" smtClean="0">
                <a:latin typeface="+mj-ea"/>
                <a:ea typeface="+mj-ea"/>
              </a:rPr>
              <a:t>預測急診室哪些病患會突發病危</a:t>
            </a:r>
            <a:endParaRPr lang="en-US" altLang="zh-TW" sz="1800" dirty="0" smtClean="0">
              <a:latin typeface="+mj-ea"/>
              <a:ea typeface="+mj-ea"/>
            </a:endParaRPr>
          </a:p>
          <a:p>
            <a:pPr lvl="1"/>
            <a:r>
              <a:rPr lang="zh-TW" altLang="en-US" sz="1800" dirty="0" smtClean="0">
                <a:latin typeface="+mj-ea"/>
                <a:ea typeface="+mj-ea"/>
              </a:rPr>
              <a:t>洗腎病患是否會猝死</a:t>
            </a:r>
            <a:r>
              <a:rPr lang="en-US" altLang="zh-TW" sz="1800" dirty="0" smtClean="0">
                <a:latin typeface="+mj-ea"/>
                <a:ea typeface="+mj-ea"/>
              </a:rPr>
              <a:t>(</a:t>
            </a:r>
            <a:r>
              <a:rPr lang="zh-TW" altLang="en-US" sz="1800" dirty="0" smtClean="0">
                <a:latin typeface="+mj-ea"/>
                <a:ea typeface="+mj-ea"/>
              </a:rPr>
              <a:t>洗腎前先檢測，是否適合洗腎</a:t>
            </a:r>
            <a:r>
              <a:rPr lang="en-US" altLang="zh-TW" sz="1800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zh-TW" altLang="en-US" sz="1800" dirty="0" smtClean="0">
                <a:latin typeface="+mj-ea"/>
                <a:ea typeface="+mj-ea"/>
              </a:rPr>
              <a:t>遠端醫療</a:t>
            </a:r>
            <a:endParaRPr lang="en-US" altLang="zh-TW" sz="1800" dirty="0" smtClean="0">
              <a:latin typeface="+mj-ea"/>
              <a:ea typeface="+mj-ea"/>
            </a:endParaRPr>
          </a:p>
          <a:p>
            <a:pPr lvl="1"/>
            <a:r>
              <a:rPr lang="zh-TW" altLang="en-US" sz="1800" dirty="0" smtClean="0">
                <a:latin typeface="+mj-ea"/>
                <a:ea typeface="+mj-ea"/>
              </a:rPr>
              <a:t>急診室決策樹分析增進手術品質</a:t>
            </a:r>
            <a:endParaRPr lang="en-US" altLang="zh-TW" sz="1800" dirty="0" smtClean="0">
              <a:latin typeface="+mj-ea"/>
              <a:ea typeface="+mj-ea"/>
            </a:endParaRPr>
          </a:p>
          <a:p>
            <a:pPr lvl="1"/>
            <a:r>
              <a:rPr lang="zh-TW" altLang="en-US" sz="1800" dirty="0" smtClean="0">
                <a:latin typeface="+mj-ea"/>
                <a:ea typeface="+mj-ea"/>
              </a:rPr>
              <a:t>提供平台讓生醫研發資料互通，並統一控管資料進出</a:t>
            </a:r>
            <a:endParaRPr lang="en-US" altLang="zh-TW" sz="1800" dirty="0" smtClean="0">
              <a:latin typeface="+mj-ea"/>
              <a:ea typeface="+mj-ea"/>
            </a:endParaRPr>
          </a:p>
          <a:p>
            <a:pPr lvl="1"/>
            <a:r>
              <a:rPr lang="zh-TW" altLang="en-US" sz="1800" dirty="0" smtClean="0">
                <a:latin typeface="+mj-ea"/>
                <a:ea typeface="+mj-ea"/>
              </a:rPr>
              <a:t>將基因資料與病理診斷資料結合分析，增加模型兩倍準確度</a:t>
            </a:r>
            <a:endParaRPr lang="en-US" altLang="zh-TW" sz="1800" dirty="0" smtClean="0">
              <a:latin typeface="+mj-ea"/>
              <a:ea typeface="+mj-ea"/>
            </a:endParaRPr>
          </a:p>
          <a:p>
            <a:pPr lvl="1"/>
            <a:endParaRPr lang="en-US" altLang="zh-TW" sz="18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460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機器學習應用案例分</a:t>
            </a:r>
            <a:r>
              <a:rPr lang="zh-TW" altLang="en-US" sz="3200" dirty="0"/>
              <a:t>享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	</a:t>
            </a:r>
            <a:r>
              <a:rPr lang="zh-TW" altLang="en-US" sz="2000" dirty="0" smtClean="0"/>
              <a:t>台灣大學 張智星博士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latin typeface="+mj-ea"/>
                <a:ea typeface="+mj-ea"/>
              </a:rPr>
              <a:t>CPR</a:t>
            </a:r>
            <a:r>
              <a:rPr lang="zh-TW" altLang="en-US" sz="2600" dirty="0" smtClean="0">
                <a:latin typeface="+mj-ea"/>
                <a:ea typeface="+mj-ea"/>
              </a:rPr>
              <a:t>早期預警系統</a:t>
            </a:r>
            <a:endParaRPr lang="en-US" altLang="zh-TW" sz="2600" dirty="0" smtClean="0">
              <a:latin typeface="+mj-ea"/>
              <a:ea typeface="+mj-ea"/>
            </a:endParaRPr>
          </a:p>
          <a:p>
            <a:pPr lvl="1"/>
            <a:r>
              <a:rPr lang="en-US" altLang="zh-TW" sz="2200" dirty="0" smtClean="0">
                <a:latin typeface="+mj-ea"/>
                <a:ea typeface="+mj-ea"/>
              </a:rPr>
              <a:t>CPR</a:t>
            </a:r>
            <a:r>
              <a:rPr lang="zh-TW" altLang="en-US" sz="2200" dirty="0" smtClean="0">
                <a:latin typeface="+mj-ea"/>
                <a:ea typeface="+mj-ea"/>
              </a:rPr>
              <a:t> 與 不需 </a:t>
            </a:r>
            <a:r>
              <a:rPr lang="en-US" altLang="zh-TW" sz="2200" dirty="0" smtClean="0">
                <a:latin typeface="+mj-ea"/>
                <a:ea typeface="+mj-ea"/>
              </a:rPr>
              <a:t>CPR</a:t>
            </a:r>
            <a:r>
              <a:rPr lang="zh-TW" altLang="en-US" sz="2200" dirty="0" smtClean="0">
                <a:latin typeface="+mj-ea"/>
                <a:ea typeface="+mj-ea"/>
              </a:rPr>
              <a:t> 的病人比例懸殊，分析前需先利用 </a:t>
            </a:r>
            <a:r>
              <a:rPr lang="en-US" altLang="zh-TW" sz="2200" dirty="0" smtClean="0">
                <a:latin typeface="+mj-ea"/>
                <a:ea typeface="+mj-ea"/>
              </a:rPr>
              <a:t>over sampling </a:t>
            </a:r>
            <a:r>
              <a:rPr lang="zh-TW" altLang="en-US" sz="2200" dirty="0" smtClean="0">
                <a:latin typeface="+mj-ea"/>
                <a:ea typeface="+mj-ea"/>
              </a:rPr>
              <a:t>與 </a:t>
            </a:r>
            <a:r>
              <a:rPr lang="en-US" altLang="zh-TW" sz="2200" dirty="0" smtClean="0">
                <a:latin typeface="+mj-ea"/>
                <a:ea typeface="+mj-ea"/>
              </a:rPr>
              <a:t>under sampling </a:t>
            </a:r>
            <a:r>
              <a:rPr lang="zh-TW" altLang="en-US" sz="2200" dirty="0" smtClean="0">
                <a:latin typeface="+mj-ea"/>
                <a:ea typeface="+mj-ea"/>
              </a:rPr>
              <a:t>手法增減資料，達到資料平衡</a:t>
            </a:r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600" dirty="0" smtClean="0">
                <a:latin typeface="+mj-ea"/>
                <a:ea typeface="+mj-ea"/>
              </a:rPr>
              <a:t>病例結構化</a:t>
            </a:r>
            <a:endParaRPr lang="en-US" altLang="zh-TW" sz="2600" dirty="0" smtClean="0">
              <a:latin typeface="+mj-ea"/>
              <a:ea typeface="+mj-ea"/>
            </a:endParaRPr>
          </a:p>
          <a:p>
            <a:pPr lvl="1"/>
            <a:r>
              <a:rPr lang="zh-TW" altLang="en-US" sz="2200" dirty="0">
                <a:latin typeface="+mj-ea"/>
              </a:rPr>
              <a:t>醫生平均只有兩分鐘可以寫一個病人的病歷，因此透過詞意分析，將病歷資料重整（如發現肺中央出現惡性腫瘤＞腫瘤種類：惡性；腫瘤位置：肺中央</a:t>
            </a:r>
            <a:r>
              <a:rPr lang="zh-TW" altLang="en-US" sz="2200" dirty="0" smtClean="0">
                <a:latin typeface="+mj-ea"/>
              </a:rPr>
              <a:t>）</a:t>
            </a:r>
            <a:endParaRPr lang="en-US" altLang="zh-TW" sz="2200" dirty="0" smtClean="0">
              <a:latin typeface="+mj-ea"/>
            </a:endParaRP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FF0000"/>
                </a:solidFill>
              </a:rPr>
              <a:t>DNN</a:t>
            </a:r>
            <a:r>
              <a:rPr lang="zh-TW" altLang="en-US" sz="2400" dirty="0" smtClean="0">
                <a:solidFill>
                  <a:srgbClr val="FF0000"/>
                </a:solidFill>
              </a:rPr>
              <a:t>除了醫學影像辨識外，不適合分析疾病資料，因為無法解釋，醫學需要解釋</a:t>
            </a:r>
            <a:endParaRPr lang="en-US" altLang="zh-TW" sz="1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/>
            <a:endParaRPr lang="en-US" altLang="zh-TW" sz="18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982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684</Words>
  <Application>Microsoft Office PowerPoint</Application>
  <PresentationFormat>寬螢幕</PresentationFormat>
  <Paragraphs>67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健康大數據分析與智慧醫療的未來  臺大醫院 吳明賢博士</vt:lpstr>
      <vt:lpstr>健康大數據分析與智慧醫療的未來  臺大醫院 吳明賢博士</vt:lpstr>
      <vt:lpstr>健康大數據分析與智慧醫療的未來  臺大醫院 吳明賢博士</vt:lpstr>
      <vt:lpstr>健康大數據分析與智慧醫療的未來  臺大醫院 吳明賢博士</vt:lpstr>
      <vt:lpstr>藉由免疫組織化學染色註解資料庫篩選癌症標記候選蛋白  陽明大學 巫坤品博士</vt:lpstr>
      <vt:lpstr>巨量資料大數據系統在醫療領域應用案例與效益分享  Cloudera 莊偉赳博士</vt:lpstr>
      <vt:lpstr>機器學習應用案例分享  台灣大學 張智星博士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王莉珮</dc:creator>
  <cp:lastModifiedBy>王莉珮</cp:lastModifiedBy>
  <cp:revision>11</cp:revision>
  <dcterms:created xsi:type="dcterms:W3CDTF">2018-11-23T00:59:33Z</dcterms:created>
  <dcterms:modified xsi:type="dcterms:W3CDTF">2018-12-06T00:20:23Z</dcterms:modified>
</cp:coreProperties>
</file>