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12192000" cy="6858000"/>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gs" Target="tags/tag2.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en-US" altLang="zh-CN"/>
              <a:t>MongoDB</a:t>
            </a:r>
            <a:r>
              <a:rPr lang="zh-CN" altLang="en-US"/>
              <a:t>与</a:t>
            </a:r>
            <a:r>
              <a:rPr lang="en-US" altLang="zh-CN"/>
              <a:t>mysql</a:t>
            </a:r>
            <a:r>
              <a:rPr lang="zh-CN" altLang="en-US"/>
              <a:t>的对比</a:t>
            </a:r>
            <a:endParaRPr lang="zh-CN" altLang="en-US"/>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r>
              <a:rPr lang="en-US" altLang="zh-CN"/>
              <a:t> </a:t>
            </a:r>
            <a:endParaRPr lang="en-US" altLang="zh-CN"/>
          </a:p>
        </p:txBody>
      </p:sp>
      <p:pic>
        <p:nvPicPr>
          <p:cNvPr id="4" name="图片 3"/>
          <p:cNvPicPr>
            <a:picLocks noChangeAspect="1"/>
          </p:cNvPicPr>
          <p:nvPr/>
        </p:nvPicPr>
        <p:blipFill>
          <a:blip r:embed="rId1"/>
          <a:stretch>
            <a:fillRect/>
          </a:stretch>
        </p:blipFill>
        <p:spPr>
          <a:xfrm>
            <a:off x="1087755" y="1745615"/>
            <a:ext cx="10401300" cy="45186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命令</a:t>
            </a:r>
            <a:endParaRPr lang="zh-CN" altLang="en-US"/>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r>
              <a:rPr lang="zh-CN" altLang="en-US"/>
              <a:t>若数组中有多个</a:t>
            </a:r>
            <a:r>
              <a:rPr lang="en-US" altLang="zh-CN"/>
              <a:t>Chinese</a:t>
            </a:r>
            <a:r>
              <a:rPr lang="zh-CN" altLang="en-US"/>
              <a:t>，则全部删除</a:t>
            </a:r>
            <a:endParaRPr lang="zh-CN" altLang="en-US"/>
          </a:p>
          <a:p>
            <a:pPr marL="800100" lvl="1" indent="-342900" algn="l">
              <a:buFont typeface="Arial" panose="020B0604020202020204" pitchFamily="34" charset="0"/>
              <a:buChar char="•"/>
            </a:pPr>
            <a:r>
              <a:rPr lang="en-US" altLang="zh-CN"/>
              <a:t>db.member.update({name:”zhangsan”},{$pull:{classes:{“Chinese”]}});</a:t>
            </a:r>
            <a:endParaRPr lang="en-US" altLang="zh-CN"/>
          </a:p>
          <a:p>
            <a:pPr marL="342900" lvl="0" indent="-342900" algn="l">
              <a:buFont typeface="Arial" panose="020B0604020202020204" pitchFamily="34" charset="0"/>
              <a:buChar char="•"/>
            </a:pPr>
            <a:r>
              <a:rPr lang="en-US" altLang="zh-CN"/>
              <a:t>$:</a:t>
            </a:r>
            <a:r>
              <a:rPr lang="zh-CN" altLang="en-US"/>
              <a:t>修改指定数组时。若数组有多个对象，但只想修改其中一些，则需要定位器</a:t>
            </a:r>
            <a:endParaRPr lang="zh-CN" altLang="en-US"/>
          </a:p>
          <a:p>
            <a:pPr marL="800100" lvl="1" indent="-342900" algn="l">
              <a:buFont typeface="Arial" panose="020B0604020202020204" pitchFamily="34" charset="0"/>
              <a:buChar char="•"/>
            </a:pPr>
            <a:r>
              <a:rPr lang="en-US" altLang="zh-CN"/>
              <a:t>db.member.update({“classes.type”:”AA”},{$set:{“classes.$.sex”:”male”}});</a:t>
            </a:r>
            <a:endParaRPr lang="en-US" altLang="zh-CN"/>
          </a:p>
          <a:p>
            <a:pPr marL="342900" lvl="0" indent="-342900" algn="l">
              <a:buFont typeface="Arial" panose="020B0604020202020204" pitchFamily="34" charset="0"/>
              <a:buChar char="•"/>
            </a:pPr>
            <a:r>
              <a:rPr lang="en-US" altLang="zh-CN"/>
              <a:t>$addToSet</a:t>
            </a:r>
            <a:r>
              <a:rPr lang="zh-CN" altLang="en-US"/>
              <a:t>与</a:t>
            </a:r>
            <a:r>
              <a:rPr lang="en-US" altLang="zh-CN"/>
              <a:t>$each</a:t>
            </a:r>
            <a:r>
              <a:rPr lang="zh-CN" altLang="en-US"/>
              <a:t>结合完成批量数组更新操作</a:t>
            </a:r>
            <a:endParaRPr lang="zh-CN" altLang="en-US"/>
          </a:p>
          <a:p>
            <a:pPr marL="800100" lvl="1" indent="-342900" algn="l">
              <a:buFont typeface="Arial" panose="020B0604020202020204" pitchFamily="34" charset="0"/>
              <a:buChar char="•"/>
            </a:pPr>
            <a:r>
              <a:rPr lang="en-US" altLang="zh-CN"/>
              <a:t>db.member.update({name:”zhangsan”},{$set:{classes:{$each:[“chinese”,”art”]}}});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简单插入</a:t>
            </a:r>
            <a:endParaRPr lang="zh-CN" altLang="en-US"/>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r>
              <a:rPr lang="en-US" altLang="zh-CN"/>
              <a:t> </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624330" y="2223135"/>
            <a:ext cx="7726680" cy="3977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简单插入</a:t>
            </a:r>
            <a:r>
              <a:rPr lang="en-US" altLang="zh-CN"/>
              <a:t>--</a:t>
            </a:r>
            <a:r>
              <a:rPr lang="zh-CN" altLang="en-US"/>
              <a:t>偏向底层</a:t>
            </a:r>
            <a:endParaRPr lang="zh-CN" altLang="en-US"/>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r>
              <a:rPr lang="en-US" altLang="zh-CN"/>
              <a:t> </a:t>
            </a:r>
            <a:endParaRPr lang="en-US" altLang="zh-CN"/>
          </a:p>
        </p:txBody>
      </p:sp>
      <p:pic>
        <p:nvPicPr>
          <p:cNvPr id="6" name="图片 5"/>
          <p:cNvPicPr>
            <a:picLocks noChangeAspect="1"/>
          </p:cNvPicPr>
          <p:nvPr/>
        </p:nvPicPr>
        <p:blipFill>
          <a:blip r:embed="rId1"/>
          <a:stretch>
            <a:fillRect/>
          </a:stretch>
        </p:blipFill>
        <p:spPr>
          <a:xfrm>
            <a:off x="1261110" y="1674495"/>
            <a:ext cx="6545580" cy="4907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en-US" altLang="zh-CN"/>
              <a:t>Morphia</a:t>
            </a:r>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r>
              <a:rPr lang="en-US" altLang="zh-CN"/>
              <a:t> </a:t>
            </a:r>
            <a:endParaRPr lang="en-US" altLang="zh-CN"/>
          </a:p>
        </p:txBody>
      </p:sp>
      <p:pic>
        <p:nvPicPr>
          <p:cNvPr id="4" name="图片 3"/>
          <p:cNvPicPr>
            <a:picLocks noChangeAspect="1"/>
          </p:cNvPicPr>
          <p:nvPr/>
        </p:nvPicPr>
        <p:blipFill>
          <a:blip r:embed="rId1"/>
          <a:stretch>
            <a:fillRect/>
          </a:stretch>
        </p:blipFill>
        <p:spPr>
          <a:xfrm>
            <a:off x="1524000" y="2310130"/>
            <a:ext cx="8763000" cy="3596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en-US" altLang="zh-CN"/>
              <a:t>MongoDB</a:t>
            </a:r>
            <a:r>
              <a:rPr lang="zh-CN" altLang="en-US"/>
              <a:t>使用场景</a:t>
            </a:r>
            <a:endParaRPr lang="zh-CN" altLang="en-US"/>
          </a:p>
        </p:txBody>
      </p:sp>
      <p:sp>
        <p:nvSpPr>
          <p:cNvPr id="3" name="副标题 2"/>
          <p:cNvSpPr>
            <a:spLocks noGrp="1"/>
          </p:cNvSpPr>
          <p:nvPr>
            <p:ph type="subTitle" idx="1"/>
          </p:nvPr>
        </p:nvSpPr>
        <p:spPr>
          <a:xfrm>
            <a:off x="1524000" y="2223135"/>
            <a:ext cx="9144000" cy="3034665"/>
          </a:xfrm>
        </p:spPr>
        <p:txBody>
          <a:bodyPr>
            <a:normAutofit fontScale="70000"/>
          </a:bodyPr>
          <a:p>
            <a:pPr marL="342900" indent="-342900" algn="l">
              <a:buFont typeface="Arial" panose="020B0604020202020204" pitchFamily="34" charset="0"/>
              <a:buChar char="•"/>
            </a:pPr>
            <a:r>
              <a:rPr lang="zh-CN" altLang="en-US"/>
              <a:t>网站实时数据：</a:t>
            </a:r>
            <a:r>
              <a:rPr lang="en-US" altLang="zh-CN"/>
              <a:t>MongoDB</a:t>
            </a:r>
            <a:r>
              <a:rPr lang="zh-CN" altLang="en-US"/>
              <a:t>非常适合实时的插入，更新与查询，并具备网络实时数据存储所需的复制及高度伸缩性</a:t>
            </a:r>
            <a:endParaRPr lang="zh-CN" altLang="en-US"/>
          </a:p>
          <a:p>
            <a:pPr marL="342900" indent="-342900" algn="l">
              <a:buFont typeface="Arial" panose="020B0604020202020204" pitchFamily="34" charset="0"/>
              <a:buChar char="•"/>
            </a:pPr>
            <a:r>
              <a:rPr lang="zh-CN" altLang="en-US"/>
              <a:t>数据缓存：由于性能很高，</a:t>
            </a:r>
            <a:r>
              <a:rPr lang="en-US" altLang="zh-CN"/>
              <a:t>MongoDB</a:t>
            </a:r>
            <a:r>
              <a:rPr lang="zh-CN" altLang="en-US"/>
              <a:t>也适合作为信息基础设施的缓存层，在系统重启之后，由</a:t>
            </a:r>
            <a:r>
              <a:rPr lang="en-US" altLang="zh-CN"/>
              <a:t>MongoDB</a:t>
            </a:r>
            <a:r>
              <a:rPr lang="zh-CN" altLang="en-US"/>
              <a:t>搭建的持久化缓存层可以避免下层的数据源过载</a:t>
            </a:r>
            <a:endParaRPr lang="zh-CN" altLang="en-US"/>
          </a:p>
          <a:p>
            <a:pPr marL="342900" indent="-342900" algn="l">
              <a:buFont typeface="Arial" panose="020B0604020202020204" pitchFamily="34" charset="0"/>
              <a:buChar char="•"/>
            </a:pPr>
            <a:r>
              <a:rPr lang="zh-CN" altLang="en-US"/>
              <a:t>大尺寸，低价值数据存储：使用传统的关系型数据库存储一些数据时可能会比较昂贵，在此之前，很多程序员往往会选择传统的文件进行存储</a:t>
            </a:r>
            <a:endParaRPr lang="zh-CN" altLang="en-US"/>
          </a:p>
          <a:p>
            <a:pPr marL="342900" indent="-342900" algn="l">
              <a:buFont typeface="Arial" panose="020B0604020202020204" pitchFamily="34" charset="0"/>
              <a:buChar char="•"/>
            </a:pPr>
            <a:r>
              <a:rPr lang="zh-CN" altLang="en-US"/>
              <a:t>高伸缩性场景：</a:t>
            </a:r>
            <a:r>
              <a:rPr lang="en-US" altLang="zh-CN"/>
              <a:t>MongoDB</a:t>
            </a:r>
            <a:r>
              <a:rPr lang="zh-CN" altLang="en-US"/>
              <a:t>非常适合由数十或数百台服务器组成的数据库，</a:t>
            </a:r>
            <a:r>
              <a:rPr lang="en-US" altLang="zh-CN"/>
              <a:t>MongoDB</a:t>
            </a:r>
            <a:r>
              <a:rPr lang="zh-CN" altLang="en-US"/>
              <a:t>的路线图中已经包含对</a:t>
            </a:r>
            <a:r>
              <a:rPr lang="en-US" altLang="zh-CN"/>
              <a:t>MapReduce</a:t>
            </a:r>
            <a:r>
              <a:rPr lang="zh-CN" altLang="en-US"/>
              <a:t>引擎的内置支持</a:t>
            </a:r>
            <a:endParaRPr lang="zh-CN" altLang="en-US"/>
          </a:p>
          <a:p>
            <a:pPr marL="342900" indent="-342900" algn="l">
              <a:buFont typeface="Arial" panose="020B0604020202020204" pitchFamily="34" charset="0"/>
              <a:buChar char="•"/>
            </a:pPr>
            <a:r>
              <a:rPr lang="zh-CN" altLang="en-US"/>
              <a:t>对象或</a:t>
            </a:r>
            <a:r>
              <a:rPr lang="en-US" altLang="zh-CN"/>
              <a:t>JSON</a:t>
            </a:r>
            <a:r>
              <a:rPr lang="zh-CN" altLang="en-US"/>
              <a:t>数据存储：</a:t>
            </a:r>
            <a:r>
              <a:rPr lang="en-US" altLang="zh-CN"/>
              <a:t>MonoDB</a:t>
            </a:r>
            <a:r>
              <a:rPr lang="zh-CN" altLang="en-US"/>
              <a:t>的</a:t>
            </a:r>
            <a:r>
              <a:rPr lang="en-US" altLang="zh-CN"/>
              <a:t>BSON</a:t>
            </a:r>
            <a:r>
              <a:rPr lang="zh-CN" altLang="en-US"/>
              <a:t>数据格式非常适合文档化格式的存储及查询</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en-US" altLang="zh-CN"/>
              <a:t>MongoDB</a:t>
            </a:r>
            <a:r>
              <a:rPr lang="zh-CN" altLang="en-US"/>
              <a:t>应用场景</a:t>
            </a:r>
            <a:endParaRPr lang="zh-CN" altLang="en-US"/>
          </a:p>
        </p:txBody>
      </p:sp>
      <p:sp>
        <p:nvSpPr>
          <p:cNvPr id="3" name="副标题 2"/>
          <p:cNvSpPr>
            <a:spLocks noGrp="1"/>
          </p:cNvSpPr>
          <p:nvPr>
            <p:ph type="subTitle" idx="1"/>
          </p:nvPr>
        </p:nvSpPr>
        <p:spPr>
          <a:xfrm>
            <a:off x="1524000" y="2223135"/>
            <a:ext cx="9144000" cy="3034665"/>
          </a:xfrm>
        </p:spPr>
        <p:txBody>
          <a:bodyPr>
            <a:normAutofit lnSpcReduction="10000"/>
          </a:bodyPr>
          <a:p>
            <a:pPr marL="342900" indent="-342900" algn="l">
              <a:buFont typeface="Arial" panose="020B0604020202020204" pitchFamily="34" charset="0"/>
              <a:buChar char="•"/>
            </a:pPr>
            <a:r>
              <a:rPr lang="zh-CN" altLang="en-US"/>
              <a:t>网站实时数据：例如：日志，</a:t>
            </a:r>
            <a:r>
              <a:rPr lang="en-US" altLang="zh-CN"/>
              <a:t>Timeline</a:t>
            </a:r>
            <a:r>
              <a:rPr lang="zh-CN" altLang="en-US"/>
              <a:t>，用户行为（代替方案：日志）</a:t>
            </a:r>
            <a:endParaRPr lang="zh-CN" altLang="en-US"/>
          </a:p>
          <a:p>
            <a:pPr marL="342900" indent="-342900" algn="l">
              <a:buFont typeface="Arial" panose="020B0604020202020204" pitchFamily="34" charset="0"/>
              <a:buChar char="•"/>
            </a:pPr>
            <a:r>
              <a:rPr lang="zh-CN" altLang="en-US"/>
              <a:t>数据缓存：缓存的数据，一定是临时的（关系型数据库有一份已经持久化）</a:t>
            </a:r>
            <a:endParaRPr lang="zh-CN" altLang="en-US"/>
          </a:p>
          <a:p>
            <a:pPr marL="342900" indent="-342900" algn="l">
              <a:buFont typeface="Arial" panose="020B0604020202020204" pitchFamily="34" charset="0"/>
              <a:buChar char="•"/>
            </a:pPr>
            <a:r>
              <a:rPr lang="zh-CN" altLang="en-US"/>
              <a:t>大尺寸，低价值数据存储：例如：搜索引擎的图片文件，视频文件</a:t>
            </a:r>
            <a:endParaRPr lang="zh-CN" altLang="en-US"/>
          </a:p>
          <a:p>
            <a:pPr marL="342900" indent="-342900" algn="l">
              <a:buFont typeface="Arial" panose="020B0604020202020204" pitchFamily="34" charset="0"/>
              <a:buChar char="•"/>
            </a:pPr>
            <a:r>
              <a:rPr lang="zh-CN" altLang="en-US"/>
              <a:t>高伸缩性场景：高并发，分布式，机器可以任意的增减</a:t>
            </a:r>
            <a:endParaRPr lang="zh-CN" altLang="en-US"/>
          </a:p>
          <a:p>
            <a:pPr marL="342900" indent="-342900" algn="l">
              <a:buFont typeface="Arial" panose="020B0604020202020204" pitchFamily="34" charset="0"/>
              <a:buChar char="•"/>
            </a:pPr>
            <a:r>
              <a:rPr lang="zh-CN" altLang="en-US"/>
              <a:t>对象或</a:t>
            </a:r>
            <a:r>
              <a:rPr lang="en-US" altLang="zh-CN"/>
              <a:t>JSON</a:t>
            </a:r>
            <a:r>
              <a:rPr lang="zh-CN" altLang="en-US"/>
              <a:t>数据存储：完全可以用</a:t>
            </a:r>
            <a:r>
              <a:rPr lang="en-US" altLang="zh-CN"/>
              <a:t>redis</a:t>
            </a:r>
            <a:r>
              <a:rPr lang="zh-CN" altLang="en-US"/>
              <a:t>代替</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en-US" altLang="zh-CN"/>
              <a:t>MongoDB</a:t>
            </a:r>
            <a:r>
              <a:rPr lang="zh-CN" altLang="en-US"/>
              <a:t>不适用场景</a:t>
            </a:r>
            <a:endParaRPr lang="zh-CN" altLang="en-US"/>
          </a:p>
        </p:txBody>
      </p:sp>
      <p:sp>
        <p:nvSpPr>
          <p:cNvPr id="3" name="副标题 2"/>
          <p:cNvSpPr>
            <a:spLocks noGrp="1"/>
          </p:cNvSpPr>
          <p:nvPr>
            <p:ph type="subTitle" idx="1"/>
          </p:nvPr>
        </p:nvSpPr>
        <p:spPr>
          <a:xfrm>
            <a:off x="1524000" y="2223135"/>
            <a:ext cx="9144000" cy="3034665"/>
          </a:xfrm>
        </p:spPr>
        <p:txBody>
          <a:bodyPr>
            <a:normAutofit lnSpcReduction="20000"/>
          </a:bodyPr>
          <a:p>
            <a:pPr marL="342900" indent="-342900" algn="l">
              <a:buFont typeface="Arial" panose="020B0604020202020204" pitchFamily="34" charset="0"/>
              <a:buChar char="•"/>
            </a:pPr>
            <a:r>
              <a:rPr lang="zh-CN" altLang="en-US"/>
              <a:t>高度事务型系统：例如银行或会计系统，传统的关系型数据库目前还是更适用于需要大量原子性复杂事物的应用程序</a:t>
            </a:r>
            <a:endParaRPr lang="zh-CN" altLang="en-US"/>
          </a:p>
          <a:p>
            <a:pPr marL="342900" indent="-342900" algn="l">
              <a:buFont typeface="Arial" panose="020B0604020202020204" pitchFamily="34" charset="0"/>
              <a:buChar char="•"/>
            </a:pPr>
            <a:r>
              <a:rPr lang="zh-CN" altLang="en-US"/>
              <a:t>传统的商业智能应用：针对特定问题的</a:t>
            </a:r>
            <a:r>
              <a:rPr lang="en-US" altLang="zh-CN"/>
              <a:t>BI</a:t>
            </a:r>
            <a:r>
              <a:rPr lang="zh-CN" altLang="en-US"/>
              <a:t>数据库会对产生高度优化的查询方式，对于此类应用，数据仓库可能是更合适的选择</a:t>
            </a:r>
            <a:endParaRPr lang="zh-CN" altLang="en-US"/>
          </a:p>
          <a:p>
            <a:pPr marL="342900" indent="-342900" algn="l">
              <a:buFont typeface="Arial" panose="020B0604020202020204" pitchFamily="34" charset="0"/>
              <a:buChar char="•"/>
            </a:pPr>
            <a:r>
              <a:rPr lang="zh-CN" altLang="en-US"/>
              <a:t>需要复杂</a:t>
            </a:r>
            <a:r>
              <a:rPr lang="en-US" altLang="zh-CN"/>
              <a:t>SQL</a:t>
            </a:r>
            <a:r>
              <a:rPr lang="zh-CN" altLang="en-US"/>
              <a:t>查询的问题</a:t>
            </a:r>
            <a:endParaRPr lang="zh-CN" altLang="en-US"/>
          </a:p>
          <a:p>
            <a:pPr marL="342900" indent="-342900" algn="l">
              <a:buFont typeface="Arial" panose="020B0604020202020204" pitchFamily="34" charset="0"/>
              <a:buChar char="•"/>
            </a:pPr>
            <a:endParaRPr lang="zh-CN" altLang="en-US"/>
          </a:p>
          <a:p>
            <a:pPr marL="342900" indent="-342900" algn="l">
              <a:buFont typeface="Arial" panose="020B0604020202020204" pitchFamily="34" charset="0"/>
              <a:buChar char="•"/>
            </a:pPr>
            <a:r>
              <a:rPr lang="en-US" altLang="zh-CN"/>
              <a:t>MongoDB  4.0 </a:t>
            </a:r>
            <a:r>
              <a:rPr lang="zh-CN" altLang="en-US"/>
              <a:t>支持事务操作（分布式事务的一种解决方案）</a:t>
            </a:r>
            <a:endParaRPr lang="zh-CN" altLang="en-US"/>
          </a:p>
          <a:p>
            <a:pPr marL="342900" indent="-342900" algn="l">
              <a:buFont typeface="Arial" panose="020B0604020202020204" pitchFamily="34" charset="0"/>
              <a:buChar char="•"/>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写入场景</a:t>
            </a:r>
            <a:endParaRPr lang="zh-CN" altLang="en-US"/>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r>
              <a:rPr lang="en-US" altLang="zh-CN"/>
              <a:t> </a:t>
            </a:r>
            <a:endParaRPr lang="en-US" altLang="zh-CN"/>
          </a:p>
        </p:txBody>
      </p:sp>
      <p:pic>
        <p:nvPicPr>
          <p:cNvPr id="4" name="图片 3"/>
          <p:cNvPicPr>
            <a:picLocks noChangeAspect="1"/>
          </p:cNvPicPr>
          <p:nvPr/>
        </p:nvPicPr>
        <p:blipFill>
          <a:blip r:embed="rId1"/>
          <a:stretch>
            <a:fillRect/>
          </a:stretch>
        </p:blipFill>
        <p:spPr>
          <a:xfrm>
            <a:off x="1278255" y="1744980"/>
            <a:ext cx="5577840" cy="4625340"/>
          </a:xfrm>
          <a:prstGeom prst="rect">
            <a:avLst/>
          </a:prstGeom>
        </p:spPr>
      </p:pic>
      <p:sp>
        <p:nvSpPr>
          <p:cNvPr id="5" name="文本框 4"/>
          <p:cNvSpPr txBox="1"/>
          <p:nvPr/>
        </p:nvSpPr>
        <p:spPr>
          <a:xfrm>
            <a:off x="7870825" y="2672080"/>
            <a:ext cx="2896235" cy="368300"/>
          </a:xfrm>
          <a:prstGeom prst="rect">
            <a:avLst/>
          </a:prstGeom>
          <a:noFill/>
        </p:spPr>
        <p:txBody>
          <a:bodyPr wrap="square" rtlCol="0">
            <a:spAutoFit/>
          </a:bodyPr>
          <a:p>
            <a:r>
              <a:rPr lang="en-US" altLang="zh-CN"/>
              <a:t>Mongos</a:t>
            </a:r>
            <a:r>
              <a:rPr lang="zh-CN" altLang="en-US"/>
              <a:t>进行路由分发</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en-US" altLang="zh-CN"/>
              <a:t>mongos</a:t>
            </a:r>
            <a:endParaRPr lang="en-US" altLang="zh-CN"/>
          </a:p>
        </p:txBody>
      </p:sp>
      <p:sp>
        <p:nvSpPr>
          <p:cNvPr id="3" name="副标题 2"/>
          <p:cNvSpPr>
            <a:spLocks noGrp="1"/>
          </p:cNvSpPr>
          <p:nvPr>
            <p:ph type="subTitle" idx="1"/>
          </p:nvPr>
        </p:nvSpPr>
        <p:spPr>
          <a:xfrm>
            <a:off x="1524000" y="2223135"/>
            <a:ext cx="9144000" cy="3034665"/>
          </a:xfrm>
        </p:spPr>
        <p:txBody>
          <a:bodyPr>
            <a:normAutofit lnSpcReduction="10000"/>
          </a:bodyPr>
          <a:p>
            <a:pPr marL="342900" indent="-342900" algn="l">
              <a:buFont typeface="Arial" panose="020B0604020202020204" pitchFamily="34" charset="0"/>
              <a:buChar char="•"/>
            </a:pPr>
            <a:r>
              <a:rPr lang="en-US" altLang="zh-CN"/>
              <a:t>mongos</a:t>
            </a:r>
            <a:r>
              <a:rPr lang="zh-CN" altLang="en-US"/>
              <a:t>，协调所有的</a:t>
            </a:r>
            <a:r>
              <a:rPr lang="en-US" altLang="zh-CN"/>
              <a:t>mongod</a:t>
            </a:r>
            <a:r>
              <a:rPr lang="zh-CN" altLang="en-US"/>
              <a:t>（类似于</a:t>
            </a:r>
            <a:r>
              <a:rPr lang="en-US" altLang="zh-CN"/>
              <a:t>zookeeper</a:t>
            </a:r>
            <a:r>
              <a:rPr lang="zh-CN" altLang="en-US"/>
              <a:t>）</a:t>
            </a:r>
            <a:endParaRPr lang="en-US" altLang="zh-CN"/>
          </a:p>
          <a:p>
            <a:pPr marL="342900" indent="-342900" algn="l">
              <a:buFont typeface="Arial" panose="020B0604020202020204" pitchFamily="34" charset="0"/>
              <a:buChar char="•"/>
            </a:pPr>
            <a:r>
              <a:rPr lang="zh-CN" altLang="en-US"/>
              <a:t>统一管理配置中心，</a:t>
            </a:r>
            <a:endParaRPr lang="zh-CN" altLang="en-US"/>
          </a:p>
          <a:p>
            <a:pPr marL="342900" indent="-342900" algn="l">
              <a:buFont typeface="Arial" panose="020B0604020202020204" pitchFamily="34" charset="0"/>
              <a:buChar char="•"/>
            </a:pPr>
            <a:r>
              <a:rPr lang="en-US" altLang="zh-CN"/>
              <a:t>mongos</a:t>
            </a:r>
            <a:r>
              <a:rPr lang="zh-CN" altLang="en-US"/>
              <a:t>没有自动选举功能，</a:t>
            </a:r>
            <a:r>
              <a:rPr lang="en-US" altLang="zh-CN"/>
              <a:t>leader</a:t>
            </a:r>
            <a:r>
              <a:rPr lang="zh-CN" altLang="en-US"/>
              <a:t>挂了，就全挂了</a:t>
            </a:r>
            <a:endParaRPr lang="zh-CN" altLang="en-US"/>
          </a:p>
          <a:p>
            <a:pPr marL="342900" indent="-342900" algn="l">
              <a:buFont typeface="Arial" panose="020B0604020202020204" pitchFamily="34" charset="0"/>
              <a:buChar char="•"/>
            </a:pPr>
            <a:endParaRPr lang="zh-CN" altLang="en-US"/>
          </a:p>
          <a:p>
            <a:pPr marL="342900" indent="-342900" algn="l">
              <a:buFont typeface="Arial" panose="020B0604020202020204" pitchFamily="34" charset="0"/>
              <a:buChar char="•"/>
            </a:pPr>
            <a:endParaRPr lang="zh-CN" altLang="en-US"/>
          </a:p>
          <a:p>
            <a:pPr marL="342900" indent="-342900" algn="l">
              <a:buFont typeface="Arial" panose="020B0604020202020204" pitchFamily="34" charset="0"/>
              <a:buChar char="•"/>
            </a:pPr>
            <a:endParaRPr lang="zh-CN" altLang="en-US"/>
          </a:p>
          <a:p>
            <a:pPr marL="342900" indent="-342900" algn="l">
              <a:buFont typeface="Arial" panose="020B0604020202020204" pitchFamily="34" charset="0"/>
              <a:buChar char="•"/>
            </a:pPr>
            <a:r>
              <a:rPr lang="zh-CN" altLang="en-US">
                <a:sym typeface="+mn-ea"/>
              </a:rPr>
              <a:t>默认端口：</a:t>
            </a:r>
            <a:r>
              <a:rPr lang="en-US" altLang="zh-CN">
                <a:sym typeface="+mn-ea"/>
              </a:rPr>
              <a:t>21017</a:t>
            </a:r>
            <a:endParaRPr lang="en-US" altLang="zh-CN"/>
          </a:p>
          <a:p>
            <a:pPr marL="342900" indent="-342900" algn="l">
              <a:buFont typeface="Arial" panose="020B0604020202020204" pitchFamily="34" charset="0"/>
              <a:buChar char="•"/>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命令</a:t>
            </a:r>
            <a:endParaRPr lang="zh-CN" altLang="en-US"/>
          </a:p>
        </p:txBody>
      </p:sp>
      <p:sp>
        <p:nvSpPr>
          <p:cNvPr id="3" name="副标题 2"/>
          <p:cNvSpPr>
            <a:spLocks noGrp="1"/>
          </p:cNvSpPr>
          <p:nvPr>
            <p:ph type="subTitle" idx="1"/>
          </p:nvPr>
        </p:nvSpPr>
        <p:spPr>
          <a:xfrm>
            <a:off x="1524000" y="2223135"/>
            <a:ext cx="9144000" cy="3034665"/>
          </a:xfrm>
        </p:spPr>
        <p:txBody>
          <a:bodyPr>
            <a:normAutofit fontScale="60000"/>
          </a:bodyPr>
          <a:p>
            <a:pPr marL="342900" indent="-342900" algn="l">
              <a:buFont typeface="Arial" panose="020B0604020202020204" pitchFamily="34" charset="0"/>
              <a:buChar char="•"/>
            </a:pPr>
            <a:r>
              <a:rPr lang="zh-CN" altLang="en-US"/>
              <a:t>创建数据库：</a:t>
            </a:r>
            <a:r>
              <a:rPr lang="en-US" altLang="zh-CN"/>
              <a:t>use testdb</a:t>
            </a:r>
            <a:endParaRPr lang="en-US" altLang="zh-CN"/>
          </a:p>
          <a:p>
            <a:pPr marL="342900" indent="-342900" algn="l">
              <a:buFont typeface="Arial" panose="020B0604020202020204" pitchFamily="34" charset="0"/>
              <a:buChar char="•"/>
            </a:pPr>
            <a:r>
              <a:rPr lang="zh-CN" altLang="en-US"/>
              <a:t>创建集合：</a:t>
            </a:r>
            <a:r>
              <a:rPr lang="en-US" altLang="zh-CN"/>
              <a:t>db.member.insert({name:”tom”,age:18})</a:t>
            </a:r>
            <a:endParaRPr lang="en-US" altLang="zh-CN"/>
          </a:p>
          <a:p>
            <a:pPr marL="800100" lvl="1" indent="-342900" algn="l">
              <a:buFont typeface="Arial" panose="020B0604020202020204" pitchFamily="34" charset="0"/>
              <a:buChar char="•"/>
            </a:pPr>
            <a:r>
              <a:rPr lang="zh-CN" altLang="en-US"/>
              <a:t>自动生成表</a:t>
            </a:r>
            <a:r>
              <a:rPr lang="en-US" altLang="zh-CN"/>
              <a:t>member</a:t>
            </a:r>
            <a:r>
              <a:rPr lang="zh-CN" altLang="en-US"/>
              <a:t>，和字段</a:t>
            </a:r>
            <a:r>
              <a:rPr lang="en-US" altLang="zh-CN"/>
              <a:t>name</a:t>
            </a:r>
            <a:r>
              <a:rPr lang="zh-CN" altLang="en-US"/>
              <a:t>，</a:t>
            </a:r>
            <a:r>
              <a:rPr lang="en-US" altLang="zh-CN"/>
              <a:t>age</a:t>
            </a:r>
            <a:endParaRPr lang="en-US" altLang="zh-CN"/>
          </a:p>
          <a:p>
            <a:pPr marL="342900" lvl="0" indent="-342900" algn="l">
              <a:buFont typeface="Arial" panose="020B0604020202020204" pitchFamily="34" charset="0"/>
              <a:buChar char="•"/>
            </a:pPr>
            <a:r>
              <a:rPr lang="zh-CN" altLang="en-US"/>
              <a:t>删除：删除集合：</a:t>
            </a:r>
            <a:r>
              <a:rPr lang="en-US" altLang="zh-CN"/>
              <a:t>db.member.drop();</a:t>
            </a:r>
            <a:endParaRPr lang="en-US" altLang="zh-CN"/>
          </a:p>
          <a:p>
            <a:pPr marL="800100" lvl="1" indent="-342900" algn="l">
              <a:buFont typeface="Arial" panose="020B0604020202020204" pitchFamily="34" charset="0"/>
              <a:buChar char="•"/>
            </a:pPr>
            <a:r>
              <a:rPr lang="zh-CN" altLang="en-US" sz="2000"/>
              <a:t>删除满足条件的第一条，只删除数据不删除索引：</a:t>
            </a:r>
            <a:r>
              <a:rPr lang="en-US" altLang="zh-CN" sz="2000"/>
              <a:t>db.member.remove({age:1})</a:t>
            </a:r>
            <a:endParaRPr lang="en-US" altLang="zh-CN" sz="2000"/>
          </a:p>
          <a:p>
            <a:pPr marL="800100" lvl="1" indent="-342900" algn="l">
              <a:buFont typeface="Arial" panose="020B0604020202020204" pitchFamily="34" charset="0"/>
              <a:buChar char="•"/>
            </a:pPr>
            <a:r>
              <a:rPr lang="zh-CN" altLang="en-US"/>
              <a:t>删除数据库：</a:t>
            </a:r>
            <a:r>
              <a:rPr lang="en-US" altLang="zh-CN"/>
              <a:t>db.dropDatabase();</a:t>
            </a:r>
            <a:endParaRPr lang="en-US" altLang="zh-CN"/>
          </a:p>
          <a:p>
            <a:pPr marL="342900" lvl="0" indent="-342900" algn="l">
              <a:buFont typeface="Arial" panose="020B0604020202020204" pitchFamily="34" charset="0"/>
              <a:buChar char="•"/>
            </a:pPr>
            <a:r>
              <a:rPr lang="zh-CN" altLang="en-US"/>
              <a:t>查询：</a:t>
            </a:r>
            <a:r>
              <a:rPr lang="en-US" altLang="zh-CN"/>
              <a:t>db.member.find();</a:t>
            </a:r>
            <a:endParaRPr lang="en-US" altLang="zh-CN"/>
          </a:p>
          <a:p>
            <a:pPr marL="800100" lvl="1" indent="-342900" algn="l">
              <a:buFont typeface="Arial" panose="020B0604020202020204" pitchFamily="34" charset="0"/>
              <a:buChar char="•"/>
            </a:pPr>
            <a:r>
              <a:rPr lang="en-US" altLang="zh-CN"/>
              <a:t>db.member.findOne();</a:t>
            </a:r>
            <a:endParaRPr lang="en-US" altLang="zh-CN"/>
          </a:p>
          <a:p>
            <a:pPr marL="342900" lvl="0" indent="-342900" algn="l">
              <a:buFont typeface="Arial" panose="020B0604020202020204" pitchFamily="34" charset="0"/>
              <a:buChar char="•"/>
            </a:pPr>
            <a:r>
              <a:rPr lang="zh-CN" altLang="en-US"/>
              <a:t>更新：</a:t>
            </a:r>
            <a:r>
              <a:rPr lang="en-US" altLang="zh-CN"/>
              <a:t>db.member.update({name:”zhaomin”},{$set:{age:18}})</a:t>
            </a:r>
            <a:endParaRPr lang="en-US" altLang="zh-CN"/>
          </a:p>
          <a:p>
            <a:pPr marL="800100" lvl="1" indent="-342900" algn="l">
              <a:buFont typeface="Arial" panose="020B0604020202020204" pitchFamily="34" charset="0"/>
              <a:buChar char="•"/>
            </a:pPr>
            <a:r>
              <a:rPr lang="en-US" altLang="zh-CN"/>
              <a:t>db.member.update({name:”zhaomin”},{$set:{age:18}},true)</a:t>
            </a:r>
            <a:endParaRPr lang="en-US" altLang="zh-CN"/>
          </a:p>
          <a:p>
            <a:pPr marL="1257300" lvl="2" indent="-342900" algn="l">
              <a:buFont typeface="Arial" panose="020B0604020202020204" pitchFamily="34" charset="0"/>
              <a:buChar char="•"/>
            </a:pPr>
            <a:r>
              <a:rPr lang="zh-CN" altLang="en-US"/>
              <a:t>第三个参数为</a:t>
            </a:r>
            <a:r>
              <a:rPr lang="en-US" altLang="zh-CN"/>
              <a:t>true</a:t>
            </a:r>
            <a:r>
              <a:rPr lang="zh-CN" altLang="en-US"/>
              <a:t>，则执行</a:t>
            </a:r>
            <a:r>
              <a:rPr lang="en-US" altLang="zh-CN"/>
              <a:t>insertOrUpdate</a:t>
            </a:r>
            <a:r>
              <a:rPr lang="zh-CN" altLang="en-US"/>
              <a:t>操作，查询出则更新，没查出则插入</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endParaRPr lang="en-US" altLang="zh-CN"/>
          </a:p>
        </p:txBody>
      </p:sp>
      <p:sp>
        <p:nvSpPr>
          <p:cNvPr id="3" name="副标题 2"/>
          <p:cNvSpPr>
            <a:spLocks noGrp="1"/>
          </p:cNvSpPr>
          <p:nvPr>
            <p:ph type="subTitle" idx="1"/>
          </p:nvPr>
        </p:nvSpPr>
        <p:spPr>
          <a:xfrm>
            <a:off x="1524000" y="2223135"/>
            <a:ext cx="9144000" cy="3034665"/>
          </a:xfrm>
        </p:spPr>
        <p:txBody>
          <a:bodyPr/>
          <a:p>
            <a:pPr marL="342900" indent="-342900" algn="l">
              <a:buFont typeface="Arial" panose="020B0604020202020204" pitchFamily="34" charset="0"/>
              <a:buChar char="•"/>
            </a:pP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命令</a:t>
            </a:r>
            <a:endParaRPr lang="zh-CN" altLang="en-US"/>
          </a:p>
        </p:txBody>
      </p:sp>
      <p:sp>
        <p:nvSpPr>
          <p:cNvPr id="3" name="副标题 2"/>
          <p:cNvSpPr>
            <a:spLocks noGrp="1"/>
          </p:cNvSpPr>
          <p:nvPr>
            <p:ph type="subTitle" idx="1"/>
          </p:nvPr>
        </p:nvSpPr>
        <p:spPr>
          <a:xfrm>
            <a:off x="1524000" y="2223135"/>
            <a:ext cx="9144000" cy="3034665"/>
          </a:xfrm>
        </p:spPr>
        <p:txBody>
          <a:bodyPr>
            <a:normAutofit fontScale="40000"/>
          </a:bodyPr>
          <a:p>
            <a:pPr marL="342900" indent="-342900" algn="l">
              <a:buFont typeface="Arial" panose="020B0604020202020204" pitchFamily="34" charset="0"/>
              <a:buChar char="•"/>
            </a:pPr>
            <a:r>
              <a:rPr lang="zh-CN" altLang="en-US"/>
              <a:t>查看集合：</a:t>
            </a:r>
            <a:r>
              <a:rPr lang="en-US" altLang="zh-CN"/>
              <a:t>show collections</a:t>
            </a:r>
            <a:endParaRPr lang="zh-CN" altLang="en-US"/>
          </a:p>
          <a:p>
            <a:pPr marL="342900" indent="-342900" algn="l">
              <a:buFont typeface="Arial" panose="020B0604020202020204" pitchFamily="34" charset="0"/>
              <a:buChar char="•"/>
            </a:pPr>
            <a:r>
              <a:rPr lang="zh-CN" altLang="en-US"/>
              <a:t>查看数据库：</a:t>
            </a:r>
            <a:r>
              <a:rPr lang="en-US" altLang="zh-CN"/>
              <a:t>show dbs</a:t>
            </a:r>
            <a:endParaRPr lang="zh-CN" altLang="en-US"/>
          </a:p>
          <a:p>
            <a:pPr marL="342900" indent="-342900" algn="l">
              <a:buFont typeface="Arial" panose="020B0604020202020204" pitchFamily="34" charset="0"/>
              <a:buChar char="•"/>
            </a:pPr>
            <a:r>
              <a:rPr lang="zh-CN" altLang="en-US"/>
              <a:t>插入数据：</a:t>
            </a:r>
            <a:r>
              <a:rPr lang="en-US" altLang="zh-CN"/>
              <a:t>db.member.insert()  </a:t>
            </a:r>
            <a:r>
              <a:rPr lang="zh-CN" altLang="en-US"/>
              <a:t>不允许键值重复</a:t>
            </a:r>
            <a:endParaRPr lang="zh-CN" altLang="en-US"/>
          </a:p>
          <a:p>
            <a:pPr marL="800100" lvl="1" indent="-342900" algn="l">
              <a:buFont typeface="Arial" panose="020B0604020202020204" pitchFamily="34" charset="0"/>
              <a:buChar char="•"/>
            </a:pPr>
            <a:r>
              <a:rPr lang="en-US" altLang="zh-CN"/>
              <a:t>db.member.save();</a:t>
            </a:r>
            <a:r>
              <a:rPr lang="zh-CN" altLang="en-US"/>
              <a:t>若键值重复，则改为插入操作</a:t>
            </a:r>
            <a:endParaRPr lang="zh-CN" altLang="en-US"/>
          </a:p>
          <a:p>
            <a:pPr marL="342900" lvl="0" indent="-342900" algn="l">
              <a:buFont typeface="Arial" panose="020B0604020202020204" pitchFamily="34" charset="0"/>
              <a:buChar char="•"/>
            </a:pPr>
            <a:r>
              <a:rPr lang="zh-CN" altLang="en-US"/>
              <a:t>批量更新：</a:t>
            </a:r>
            <a:r>
              <a:rPr lang="en-US" altLang="zh-CN"/>
              <a:t>db.member.update({name:”zhaomin”},{$set:{name:zhaomin11”}},false,true);</a:t>
            </a:r>
            <a:endParaRPr lang="en-US" altLang="zh-CN"/>
          </a:p>
          <a:p>
            <a:pPr marL="800100" lvl="1" indent="-342900" algn="l">
              <a:buFont typeface="Arial" panose="020B0604020202020204" pitchFamily="34" charset="0"/>
              <a:buChar char="•"/>
            </a:pPr>
            <a:r>
              <a:rPr lang="zh-CN" altLang="en-US"/>
              <a:t>批量操作需要和选择器同时使用，第一个</a:t>
            </a:r>
            <a:r>
              <a:rPr lang="en-US" altLang="zh-CN"/>
              <a:t>false</a:t>
            </a:r>
            <a:r>
              <a:rPr lang="zh-CN" altLang="en-US"/>
              <a:t>表示不执行</a:t>
            </a:r>
            <a:r>
              <a:rPr lang="en-US" altLang="zh-CN"/>
              <a:t>insertOrUpdate</a:t>
            </a:r>
            <a:r>
              <a:rPr lang="zh-CN" altLang="en-US"/>
              <a:t>操作，第二个</a:t>
            </a:r>
            <a:r>
              <a:rPr lang="en-US" altLang="zh-CN"/>
              <a:t>true</a:t>
            </a:r>
            <a:r>
              <a:rPr lang="zh-CN" altLang="en-US"/>
              <a:t>表示执行批量</a:t>
            </a:r>
            <a:endParaRPr lang="zh-CN" altLang="en-US"/>
          </a:p>
          <a:p>
            <a:pPr marL="342900" lvl="0" indent="-342900" algn="l">
              <a:buFont typeface="Arial" panose="020B0604020202020204" pitchFamily="34" charset="0"/>
              <a:buChar char="•"/>
            </a:pPr>
            <a:r>
              <a:rPr lang="zh-CN" altLang="en-US"/>
              <a:t>更新器使用</a:t>
            </a:r>
            <a:r>
              <a:rPr lang="en-US" altLang="zh-CN"/>
              <a:t>$set</a:t>
            </a:r>
            <a:r>
              <a:rPr lang="zh-CN" altLang="en-US"/>
              <a:t>指定一个键值对，若存在就进行修改，不存在则添加</a:t>
            </a:r>
            <a:endParaRPr lang="zh-CN" altLang="en-US"/>
          </a:p>
          <a:p>
            <a:pPr marL="342900" lvl="0" indent="-342900" algn="l">
              <a:buFont typeface="Arial" panose="020B0604020202020204" pitchFamily="34" charset="0"/>
              <a:buChar char="•"/>
            </a:pPr>
            <a:r>
              <a:rPr lang="en-US" altLang="zh-CN"/>
              <a:t>$inc:</a:t>
            </a:r>
            <a:r>
              <a:rPr lang="zh-CN" altLang="en-US"/>
              <a:t>只使用于数字类型，可以为指定的键值对的数字类型进行加减操作</a:t>
            </a:r>
            <a:endParaRPr lang="zh-CN" altLang="en-US"/>
          </a:p>
          <a:p>
            <a:pPr marL="342900" lvl="0" indent="-342900" algn="l">
              <a:buFont typeface="Arial" panose="020B0604020202020204" pitchFamily="34" charset="0"/>
              <a:buChar char="•"/>
            </a:pPr>
            <a:r>
              <a:rPr lang="en-US" altLang="zh-CN"/>
              <a:t>db.member.update({name:”zhaosan”},{$inc:{age:2}});</a:t>
            </a:r>
            <a:endParaRPr lang="en-US" altLang="zh-CN"/>
          </a:p>
          <a:p>
            <a:pPr marL="800100" lvl="1" indent="-342900" algn="l">
              <a:buFont typeface="Arial" panose="020B0604020202020204" pitchFamily="34" charset="0"/>
              <a:buChar char="•"/>
            </a:pPr>
            <a:r>
              <a:rPr lang="zh-CN" altLang="en-US"/>
              <a:t>执行结果是名字叫</a:t>
            </a:r>
            <a:r>
              <a:rPr lang="en-US" altLang="zh-CN"/>
              <a:t>zhaosan</a:t>
            </a:r>
            <a:r>
              <a:rPr lang="zh-CN" altLang="en-US"/>
              <a:t>的年龄增加</a:t>
            </a:r>
            <a:r>
              <a:rPr lang="en-US" altLang="zh-CN"/>
              <a:t>2</a:t>
            </a:r>
            <a:endParaRPr lang="en-US" altLang="zh-CN"/>
          </a:p>
          <a:p>
            <a:pPr marL="342900" lvl="0" indent="-342900" algn="l">
              <a:buFont typeface="Arial" panose="020B0604020202020204" pitchFamily="34" charset="0"/>
              <a:buChar char="•"/>
            </a:pPr>
            <a:r>
              <a:rPr lang="en-US" altLang="zh-CN"/>
              <a:t>$unset</a:t>
            </a:r>
            <a:r>
              <a:rPr lang="zh-CN" altLang="en-US"/>
              <a:t>：删除指定的键</a:t>
            </a:r>
            <a:endParaRPr lang="zh-CN" altLang="en-US"/>
          </a:p>
          <a:p>
            <a:pPr marL="342900" lvl="0" indent="-342900" algn="l">
              <a:buFont typeface="Arial" panose="020B0604020202020204" pitchFamily="34" charset="0"/>
              <a:buChar char="•"/>
            </a:pPr>
            <a:r>
              <a:rPr lang="en-US" altLang="zh-CN"/>
              <a:t>db.member.update({name:”zhangsan”},{$unset:{age:1}});</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77875"/>
            <a:ext cx="9144000" cy="896620"/>
          </a:xfrm>
        </p:spPr>
        <p:txBody>
          <a:bodyPr>
            <a:normAutofit fontScale="90000"/>
          </a:bodyPr>
          <a:p>
            <a:r>
              <a:rPr lang="zh-CN" altLang="en-US"/>
              <a:t>命令</a:t>
            </a:r>
            <a:endParaRPr lang="zh-CN" altLang="en-US"/>
          </a:p>
        </p:txBody>
      </p:sp>
      <p:sp>
        <p:nvSpPr>
          <p:cNvPr id="3" name="副标题 2"/>
          <p:cNvSpPr>
            <a:spLocks noGrp="1"/>
          </p:cNvSpPr>
          <p:nvPr>
            <p:ph type="subTitle" idx="1"/>
          </p:nvPr>
        </p:nvSpPr>
        <p:spPr>
          <a:xfrm>
            <a:off x="419100" y="1593850"/>
            <a:ext cx="11454765" cy="4566920"/>
          </a:xfrm>
        </p:spPr>
        <p:txBody>
          <a:bodyPr/>
          <a:p>
            <a:pPr marL="342900" indent="-342900" algn="l">
              <a:buFont typeface="Arial" panose="020B0604020202020204" pitchFamily="34" charset="0"/>
              <a:buChar char="•"/>
            </a:pPr>
            <a:r>
              <a:rPr lang="en-US" altLang="zh-CN"/>
              <a:t>$push</a:t>
            </a:r>
            <a:r>
              <a:rPr lang="zh-CN" altLang="en-US"/>
              <a:t>：数组键操作，</a:t>
            </a:r>
            <a:r>
              <a:rPr lang="en-US" altLang="zh-CN"/>
              <a:t>1</a:t>
            </a:r>
            <a:r>
              <a:rPr lang="zh-CN" altLang="en-US"/>
              <a:t>：如果存在指定的数组，则为其添加值，</a:t>
            </a:r>
            <a:r>
              <a:rPr lang="en-US" altLang="zh-CN"/>
              <a:t>2</a:t>
            </a:r>
            <a:r>
              <a:rPr lang="zh-CN" altLang="en-US"/>
              <a:t>：如果不存在指定的数组，则创建数组键，并添加值，</a:t>
            </a:r>
            <a:r>
              <a:rPr lang="en-US" altLang="zh-CN"/>
              <a:t>3</a:t>
            </a:r>
            <a:r>
              <a:rPr lang="zh-CN" altLang="en-US"/>
              <a:t>：如果指定的键不为数组类型，则报错</a:t>
            </a:r>
            <a:endParaRPr lang="zh-CN" altLang="en-US"/>
          </a:p>
          <a:p>
            <a:pPr marL="342900" indent="-342900" algn="l">
              <a:buFont typeface="Arial" panose="020B0604020202020204" pitchFamily="34" charset="0"/>
              <a:buChar char="•"/>
            </a:pPr>
            <a:r>
              <a:rPr lang="en-US" altLang="zh-CN"/>
              <a:t>$pushAll:</a:t>
            </a:r>
            <a:r>
              <a:rPr lang="zh-CN" altLang="en-US"/>
              <a:t>批量向数组键插入值</a:t>
            </a:r>
            <a:endParaRPr lang="zh-CN" altLang="en-US"/>
          </a:p>
          <a:p>
            <a:pPr marL="800100" lvl="1" indent="-342900" algn="l">
              <a:buFont typeface="Arial" panose="020B0604020202020204" pitchFamily="34" charset="0"/>
              <a:buChar char="•"/>
            </a:pPr>
            <a:r>
              <a:rPr lang="en-US" altLang="zh-CN"/>
              <a:t>db.member.update({name:”zhangsan”},{$pushAll:{classes:[“English”,”Math”]}});</a:t>
            </a:r>
            <a:endParaRPr lang="en-US" altLang="zh-CN"/>
          </a:p>
          <a:p>
            <a:pPr marL="342900" lvl="0" indent="-342900" algn="l">
              <a:buFont typeface="Arial" panose="020B0604020202020204" pitchFamily="34" charset="0"/>
              <a:buChar char="•"/>
            </a:pPr>
            <a:r>
              <a:rPr lang="en-US" altLang="zh-CN"/>
              <a:t>$addToSet:</a:t>
            </a:r>
            <a:r>
              <a:rPr lang="zh-CN" altLang="en-US"/>
              <a:t>当指定的数组中有这个值时，不插入，反之插入</a:t>
            </a:r>
            <a:endParaRPr lang="zh-CN" altLang="en-US"/>
          </a:p>
          <a:p>
            <a:pPr marL="800100" lvl="1" indent="-342900" algn="l">
              <a:buFont typeface="Arial" panose="020B0604020202020204" pitchFamily="34" charset="0"/>
              <a:buChar char="•"/>
            </a:pPr>
            <a:r>
              <a:rPr lang="en-US" altLang="zh-CN" sz="2000"/>
              <a:t>db.member.update({name:”zhangsan”},{$addToSet:{classes:”English”}})</a:t>
            </a:r>
            <a:endParaRPr lang="en-US" altLang="zh-CN" sz="2000"/>
          </a:p>
          <a:p>
            <a:pPr marL="342900" lvl="0" indent="-342900" algn="l">
              <a:buFont typeface="Arial" panose="020B0604020202020204" pitchFamily="34" charset="0"/>
              <a:buChar char="•"/>
            </a:pPr>
            <a:r>
              <a:rPr lang="en-US" altLang="zh-CN"/>
              <a:t>$pop:</a:t>
            </a:r>
            <a:r>
              <a:rPr lang="zh-CN" altLang="en-US"/>
              <a:t>删除指定的数组的值，当</a:t>
            </a:r>
            <a:r>
              <a:rPr lang="en-US" altLang="zh-CN"/>
              <a:t>value=1</a:t>
            </a:r>
            <a:r>
              <a:rPr lang="zh-CN" altLang="en-US"/>
              <a:t>，删除最后一个值，当</a:t>
            </a:r>
            <a:r>
              <a:rPr lang="en-US" altLang="zh-CN"/>
              <a:t>value=-1</a:t>
            </a:r>
            <a:r>
              <a:rPr lang="zh-CN" altLang="en-US"/>
              <a:t>，删除第一个值</a:t>
            </a:r>
            <a:endParaRPr lang="zh-CN" altLang="en-US"/>
          </a:p>
          <a:p>
            <a:pPr marL="800100" lvl="1" indent="-342900" algn="l">
              <a:buFont typeface="Arial" panose="020B0604020202020204" pitchFamily="34" charset="0"/>
              <a:buChar char="•"/>
            </a:pPr>
            <a:r>
              <a:rPr lang="en-US" altLang="zh-CN" sz="2000"/>
              <a:t>db.member.update({name:”zhangsan”},{$pop:{classes:1}});</a:t>
            </a:r>
            <a:endParaRPr lang="en-US" altLang="zh-CN" sz="2000"/>
          </a:p>
          <a:p>
            <a:pPr marL="342900" lvl="0" indent="-342900" algn="l">
              <a:buFont typeface="Arial" panose="020B0604020202020204" pitchFamily="34" charset="0"/>
              <a:buChar char="•"/>
            </a:pPr>
            <a:r>
              <a:rPr lang="en-US" altLang="zh-CN" sz="2400"/>
              <a:t>$pull:</a:t>
            </a:r>
            <a:r>
              <a:rPr lang="zh-CN" altLang="en-US" sz="2400"/>
              <a:t>删除指定的数组指定的值</a:t>
            </a:r>
            <a:endParaRPr lang="zh-CN" altLang="en-US" sz="2400"/>
          </a:p>
          <a:p>
            <a:pPr marL="800100" lvl="1" indent="-342900" algn="l">
              <a:buFont typeface="Arial" panose="020B0604020202020204" pitchFamily="34" charset="0"/>
              <a:buChar char="•"/>
            </a:pPr>
            <a:r>
              <a:rPr lang="en-US" altLang="zh-CN" sz="2000"/>
              <a:t>db.member.update({name:”zhangsan”},{$pull:{classes:”English”}});</a:t>
            </a:r>
            <a:endParaRPr lang="zh-CN" altLang="en-US" sz="2000"/>
          </a:p>
          <a:p>
            <a:pPr marL="342900" lvl="0" indent="-342900" algn="l">
              <a:buFont typeface="Arial" panose="020B0604020202020204" pitchFamily="34" charset="0"/>
              <a:buChar char="•"/>
            </a:pP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6264,&quot;width&quot;:12168}"/>
</p:tagLst>
</file>

<file path=ppt/tags/tag2.xml><?xml version="1.0" encoding="utf-8"?>
<p:tagLst xmlns:p="http://schemas.openxmlformats.org/presentationml/2006/main">
  <p:tag name="COMMONDATA" val="eyJoZGlkIjoiODFlZGE4MGI2NmJkMTA2MDhiN2M0ZTQ3ZTBjOGZk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2330</Words>
  <Application>WPS 演示</Application>
  <PresentationFormat>宽屏</PresentationFormat>
  <Paragraphs>109</Paragraphs>
  <Slides>78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李佩玉</dc:creator>
  <cp:lastModifiedBy>李佩玉</cp:lastModifiedBy>
  <cp:revision>45</cp:revision>
  <dcterms:created xsi:type="dcterms:W3CDTF">2022-09-17T04:42:00Z</dcterms:created>
  <dcterms:modified xsi:type="dcterms:W3CDTF">2022-09-18T08:46:03Z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EE1F4CC33159419BAC9A4067B819958F</vt:lpwstr>
  </property>
  <property fmtid="{D5CDD505-2E9C-101B-9397-08002B2CF9AE}" pid="3" name="KSOProductBuildVer">
    <vt:lpwstr>2052-11.1.0.12313</vt:lpwstr>
  </property>
</Properties>
</file>