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sldIdLst>
    <p:sldId id="256" r:id="rId4"/>
    <p:sldId id="257" r:id="rId5"/>
    <p:sldId id="258" r:id="rId6"/>
    <p:sldId id="259" r:id="rId7"/>
    <p:sldId id="260" r:id="rId8"/>
    <p:sldId id="262" r:id="rId9"/>
    <p:sldId id="261" r:id="rId10"/>
    <p:sldId id="263" r:id="rId11"/>
    <p:sldId id="264" r:id="rId12"/>
    <p:sldId id="265" r:id="rId13"/>
    <p:sldId id="266" r:id="rId14"/>
    <p:sldId id="267" r:id="rId15"/>
    <p:sldId id="268" r:id="rId16"/>
    <p:sldId id="269" r:id="rId17"/>
    <p:sldId id="270"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99" r:id="rId32"/>
    <p:sldId id="300" r:id="rId33"/>
    <p:sldId id="301" r:id="rId34"/>
    <p:sldId id="302" r:id="rId35"/>
    <p:sldId id="303" r:id="rId36"/>
    <p:sldId id="304" r:id="rId37"/>
    <p:sldId id="305" r:id="rId38"/>
    <p:sldId id="306" r:id="rId39"/>
    <p:sldId id="307" r:id="rId40"/>
    <p:sldId id="308" r:id="rId41"/>
    <p:sldId id="309" r:id="rId42"/>
    <p:sldId id="310" r:id="rId43"/>
    <p:sldId id="311" r:id="rId44"/>
    <p:sldId id="312" r:id="rId45"/>
    <p:sldId id="314" r:id="rId46"/>
    <p:sldId id="315" r:id="rId47"/>
    <p:sldId id="316" r:id="rId48"/>
    <p:sldId id="317" r:id="rId49"/>
    <p:sldId id="318" r:id="rId50"/>
    <p:sldId id="319" r:id="rId51"/>
    <p:sldId id="321" r:id="rId52"/>
    <p:sldId id="320" r:id="rId53"/>
    <p:sldId id="323" r:id="rId54"/>
    <p:sldId id="322" r:id="rId55"/>
    <p:sldId id="324" r:id="rId56"/>
    <p:sldId id="313" r:id="rId57"/>
    <p:sldId id="325" r:id="rId58"/>
    <p:sldId id="326" r:id="rId59"/>
    <p:sldId id="327" r:id="rId60"/>
    <p:sldId id="328" r:id="rId61"/>
    <p:sldId id="329" r:id="rId62"/>
    <p:sldId id="330" r:id="rId63"/>
    <p:sldId id="331" r:id="rId64"/>
    <p:sldId id="332" r:id="rId65"/>
    <p:sldId id="333" r:id="rId66"/>
    <p:sldId id="334" r:id="rId67"/>
    <p:sldId id="335" r:id="rId68"/>
    <p:sldId id="336" r:id="rId69"/>
    <p:sldId id="337" r:id="rId70"/>
    <p:sldId id="338" r:id="rId71"/>
    <p:sldId id="339" r:id="rId72"/>
    <p:sldId id="340" r:id="rId73"/>
    <p:sldId id="341" r:id="rId74"/>
    <p:sldId id="342" r:id="rId75"/>
    <p:sldId id="343" r:id="rId76"/>
    <p:sldId id="344" r:id="rId77"/>
    <p:sldId id="345" r:id="rId78"/>
    <p:sldId id="346" r:id="rId79"/>
    <p:sldId id="347" r:id="rId80"/>
    <p:sldId id="348" r:id="rId81"/>
    <p:sldId id="349" r:id="rId82"/>
    <p:sldId id="350" r:id="rId83"/>
    <p:sldId id="351" r:id="rId84"/>
    <p:sldId id="352" r:id="rId85"/>
    <p:sldId id="353" r:id="rId86"/>
    <p:sldId id="354" r:id="rId87"/>
    <p:sldId id="355" r:id="rId88"/>
    <p:sldId id="356" r:id="rId89"/>
    <p:sldId id="357" r:id="rId90"/>
    <p:sldId id="358" r:id="rId91"/>
    <p:sldId id="359" r:id="rId92"/>
    <p:sldId id="360" r:id="rId93"/>
  </p:sldIdLst>
  <p:sldSz cx="9144000" cy="6858000" type="screen4x3"/>
  <p:notesSz cx="6858000" cy="9144000"/>
  <p:custDataLst>
    <p:tags r:id="rId97"/>
  </p:custDataLst>
  <p:defaultTextStyle>
    <a:defPPr>
      <a:defRPr lang="zh-CN"/>
    </a:defPPr>
    <a:lvl1pPr marL="0" lvl="0"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69" d="100"/>
          <a:sy n="69" d="100"/>
        </p:scale>
        <p:origin x="-138" y="-102"/>
      </p:cViewPr>
      <p:guideLst>
        <p:guide orient="horz" pos="2198"/>
        <p:guide pos="2880"/>
      </p:guideLst>
    </p:cSldViewPr>
  </p:slideViewPr>
  <p:gridSpacing cx="72008" cy="72008"/>
</p:viewPr>
</file>

<file path=ppt/_rels/presentation.xml.rels><?xml version="1.0" encoding="UTF-8" standalone="yes"?>
<Relationships xmlns="http://schemas.openxmlformats.org/package/2006/relationships"><Relationship Id="rId97" Type="http://schemas.openxmlformats.org/officeDocument/2006/relationships/tags" Target="tags/tag5.xml"/><Relationship Id="rId96" Type="http://schemas.openxmlformats.org/officeDocument/2006/relationships/tableStyles" Target="tableStyles.xml"/><Relationship Id="rId95" Type="http://schemas.openxmlformats.org/officeDocument/2006/relationships/viewProps" Target="viewProps.xml"/><Relationship Id="rId94" Type="http://schemas.openxmlformats.org/officeDocument/2006/relationships/presProps" Target="presProps.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6.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5.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Master" Target="slideMasters/slideMaster2.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5293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2504" cy="45259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54296" y="1600200"/>
            <a:ext cx="4032504" cy="45259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lvl="0"/>
            <a:endParaRPr lang="zh-CN" altLang="en-US">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90081" y="2665379"/>
            <a:ext cx="3655181"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92704" y="2665379"/>
            <a:ext cx="3673182"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lvl="0"/>
            <a:endParaRPr lang="zh-CN" altLang="en-US">
              <a:latin typeface="Arial" panose="020B0604020202020204" pitchFamily="34" charset="0"/>
            </a:endParaRPr>
          </a:p>
        </p:txBody>
      </p:sp>
      <p:sp>
        <p:nvSpPr>
          <p:cNvPr id="8" name="页脚占位符 7"/>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9" name="灯片编号占位符 8"/>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lvl="0"/>
            <a:endParaRPr lang="zh-CN" altLang="en-US">
              <a:latin typeface="Arial" panose="020B0604020202020204" pitchFamily="34" charset="0"/>
            </a:endParaRPr>
          </a:p>
        </p:txBody>
      </p:sp>
      <p:sp>
        <p:nvSpPr>
          <p:cNvPr id="4" name="页脚占位符 3"/>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5" name="灯片编号占位符 4"/>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a:endParaRPr lang="zh-CN" altLang="en-US">
              <a:latin typeface="Arial" panose="020B0604020202020204" pitchFamily="34" charset="0"/>
            </a:endParaRPr>
          </a:p>
        </p:txBody>
      </p:sp>
      <p:sp>
        <p:nvSpPr>
          <p:cNvPr id="3" name="页脚占位符 2"/>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4" name="灯片编号占位符 3"/>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endParaRPr lang="zh-CN" altLang="en-US">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endParaRPr lang="zh-CN" altLang="en-US">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5293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2504" cy="45259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54296" y="1600200"/>
            <a:ext cx="4032504" cy="45259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lvl="0"/>
            <a:endParaRPr lang="zh-CN" altLang="en-US">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90081" y="2665379"/>
            <a:ext cx="3655181"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92704" y="2665379"/>
            <a:ext cx="3673182"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lvl="0"/>
            <a:endParaRPr lang="zh-CN" altLang="en-US">
              <a:latin typeface="Arial" panose="020B0604020202020204" pitchFamily="34" charset="0"/>
            </a:endParaRPr>
          </a:p>
        </p:txBody>
      </p:sp>
      <p:sp>
        <p:nvSpPr>
          <p:cNvPr id="8" name="页脚占位符 7"/>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9" name="灯片编号占位符 8"/>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lvl="0"/>
            <a:endParaRPr lang="zh-CN" altLang="en-US">
              <a:latin typeface="Arial" panose="020B0604020202020204" pitchFamily="34" charset="0"/>
            </a:endParaRPr>
          </a:p>
        </p:txBody>
      </p:sp>
      <p:sp>
        <p:nvSpPr>
          <p:cNvPr id="4" name="页脚占位符 3"/>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5" name="灯片编号占位符 4"/>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a:endParaRPr lang="zh-CN" altLang="en-US">
              <a:latin typeface="Arial" panose="020B0604020202020204" pitchFamily="34" charset="0"/>
            </a:endParaRPr>
          </a:p>
        </p:txBody>
      </p:sp>
      <p:sp>
        <p:nvSpPr>
          <p:cNvPr id="3" name="页脚占位符 2"/>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4" name="灯片编号占位符 3"/>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endParaRPr lang="zh-CN" altLang="en-US">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endParaRPr lang="zh-CN" altLang="en-US">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p:sp>
        <p:nvSpPr>
          <p:cNvPr id="1026" name="标题 1025"/>
          <p:cNvSpPr>
            <a:spLocks noGrp="1"/>
          </p:cNvSpPr>
          <p:nvPr>
            <p:ph type="title"/>
          </p:nvPr>
        </p:nvSpPr>
        <p:spPr>
          <a:xfrm>
            <a:off x="457200" y="274638"/>
            <a:ext cx="8229600" cy="1143000"/>
          </a:xfrm>
          <a:prstGeom prst="rect">
            <a:avLst/>
          </a:prstGeom>
          <a:noFill/>
          <a:ln w="9525">
            <a:noFill/>
          </a:ln>
        </p:spPr>
        <p:txBody>
          <a:bodyPr anchor="ctr" anchorCtr="0"/>
          <a:p>
            <a:pPr lvl="0"/>
            <a:r>
              <a:rPr lang="zh-CN" altLang="en-US"/>
              <a:t>单击此处编辑母版标题样式</a:t>
            </a:r>
            <a:endParaRPr lang="zh-CN" altLang="en-US"/>
          </a:p>
        </p:txBody>
      </p:sp>
      <p:sp>
        <p:nvSpPr>
          <p:cNvPr id="1027" name="文本占位符 1026"/>
          <p:cNvSpPr>
            <a:spLocks noGrp="1"/>
          </p:cNvSpPr>
          <p:nvPr>
            <p:ph type="body" idx="1"/>
          </p:nvPr>
        </p:nvSpPr>
        <p:spPr>
          <a:xfrm>
            <a:off x="457200" y="1600200"/>
            <a:ext cx="8229600" cy="4525963"/>
          </a:xfrm>
          <a:prstGeom prst="rect">
            <a:avLst/>
          </a:prstGeom>
          <a:noFill/>
          <a:ln w="9525">
            <a:noFill/>
          </a:ln>
        </p:spPr>
        <p:txBody>
          <a:bodyPr/>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28" name="日期占位符 1027"/>
          <p:cNvSpPr>
            <a:spLocks noGrp="1"/>
          </p:cNvSpPr>
          <p:nvPr>
            <p:ph type="dt" sz="half" idx="2"/>
          </p:nvPr>
        </p:nvSpPr>
        <p:spPr>
          <a:xfrm>
            <a:off x="457200" y="6245225"/>
            <a:ext cx="2133600" cy="476250"/>
          </a:xfrm>
          <a:prstGeom prst="rect">
            <a:avLst/>
          </a:prstGeom>
          <a:noFill/>
          <a:ln w="9525">
            <a:noFill/>
          </a:ln>
        </p:spPr>
        <p:txBody>
          <a:bodyPr/>
          <a:lstStyle>
            <a:lvl1pPr>
              <a:defRPr sz="1400"/>
            </a:lvl1pPr>
          </a:lstStyle>
          <a:p>
            <a:pPr lvl="0"/>
            <a:endParaRPr lang="zh-CN" altLang="en-US">
              <a:latin typeface="Arial" panose="020B0604020202020204" pitchFamily="34" charset="0"/>
            </a:endParaRPr>
          </a:p>
        </p:txBody>
      </p:sp>
      <p:sp>
        <p:nvSpPr>
          <p:cNvPr id="1029" name="页脚占位符 1028"/>
          <p:cNvSpPr>
            <a:spLocks noGrp="1"/>
          </p:cNvSpPr>
          <p:nvPr>
            <p:ph type="ftr" sz="quarter" idx="3"/>
          </p:nvPr>
        </p:nvSpPr>
        <p:spPr>
          <a:xfrm>
            <a:off x="3124200" y="6245225"/>
            <a:ext cx="2895600" cy="476250"/>
          </a:xfrm>
          <a:prstGeom prst="rect">
            <a:avLst/>
          </a:prstGeom>
          <a:noFill/>
          <a:ln w="9525">
            <a:noFill/>
          </a:ln>
        </p:spPr>
        <p:txBody>
          <a:bodyPr/>
          <a:lstStyle>
            <a:lvl1pPr algn="ctr">
              <a:defRPr sz="1400"/>
            </a:lvl1pPr>
          </a:lstStyle>
          <a:p>
            <a:pPr lvl="0"/>
            <a:endParaRPr lang="zh-CN" altLang="en-US">
              <a:latin typeface="Arial" panose="020B0604020202020204" pitchFamily="34" charset="0"/>
            </a:endParaRPr>
          </a:p>
        </p:txBody>
      </p:sp>
      <p:sp>
        <p:nvSpPr>
          <p:cNvPr id="1030" name="灯片编号占位符 1029"/>
          <p:cNvSpPr>
            <a:spLocks noGrp="1"/>
          </p:cNvSpPr>
          <p:nvPr>
            <p:ph type="sldNum" sz="quarter" idx="4"/>
          </p:nvPr>
        </p:nvSpPr>
        <p:spPr>
          <a:xfrm>
            <a:off x="6553200" y="6245225"/>
            <a:ext cx="2133600" cy="476250"/>
          </a:xfrm>
          <a:prstGeom prst="rect">
            <a:avLst/>
          </a:prstGeom>
          <a:noFill/>
          <a:ln w="9525">
            <a:noFill/>
          </a:ln>
        </p:spPr>
        <p:txBody>
          <a:bodyPr/>
          <a:lstStyle>
            <a:lvl1pPr algn="r">
              <a:defRPr sz="1400"/>
            </a:lvl1p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p:sp>
        <p:nvSpPr>
          <p:cNvPr id="1026" name="标题 1025"/>
          <p:cNvSpPr>
            <a:spLocks noGrp="1"/>
          </p:cNvSpPr>
          <p:nvPr>
            <p:ph type="title"/>
          </p:nvPr>
        </p:nvSpPr>
        <p:spPr>
          <a:xfrm>
            <a:off x="457200" y="274638"/>
            <a:ext cx="8229600" cy="1143000"/>
          </a:xfrm>
          <a:prstGeom prst="rect">
            <a:avLst/>
          </a:prstGeom>
          <a:noFill/>
          <a:ln w="9525">
            <a:noFill/>
          </a:ln>
        </p:spPr>
        <p:txBody>
          <a:bodyPr anchor="ctr" anchorCtr="0"/>
          <a:p>
            <a:pPr lvl="0"/>
            <a:r>
              <a:rPr lang="zh-CN" altLang="en-US"/>
              <a:t>单击此处编辑母版标题样式</a:t>
            </a:r>
            <a:endParaRPr lang="zh-CN" altLang="en-US"/>
          </a:p>
        </p:txBody>
      </p:sp>
      <p:sp>
        <p:nvSpPr>
          <p:cNvPr id="1027" name="文本占位符 1026"/>
          <p:cNvSpPr>
            <a:spLocks noGrp="1"/>
          </p:cNvSpPr>
          <p:nvPr>
            <p:ph type="body" idx="1"/>
          </p:nvPr>
        </p:nvSpPr>
        <p:spPr>
          <a:xfrm>
            <a:off x="457200" y="1600200"/>
            <a:ext cx="8229600" cy="4525963"/>
          </a:xfrm>
          <a:prstGeom prst="rect">
            <a:avLst/>
          </a:prstGeom>
          <a:noFill/>
          <a:ln w="9525">
            <a:noFill/>
          </a:ln>
        </p:spPr>
        <p:txBody>
          <a:bodyPr/>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28" name="日期占位符 1027"/>
          <p:cNvSpPr>
            <a:spLocks noGrp="1"/>
          </p:cNvSpPr>
          <p:nvPr>
            <p:ph type="dt" sz="half" idx="2"/>
          </p:nvPr>
        </p:nvSpPr>
        <p:spPr>
          <a:xfrm>
            <a:off x="457200" y="6245225"/>
            <a:ext cx="2133600" cy="476250"/>
          </a:xfrm>
          <a:prstGeom prst="rect">
            <a:avLst/>
          </a:prstGeom>
          <a:noFill/>
          <a:ln w="9525">
            <a:noFill/>
          </a:ln>
        </p:spPr>
        <p:txBody>
          <a:bodyPr/>
          <a:lstStyle>
            <a:lvl1pPr>
              <a:defRPr sz="1400"/>
            </a:lvl1pPr>
          </a:lstStyle>
          <a:p>
            <a:pPr lvl="0"/>
            <a:endParaRPr lang="zh-CN" altLang="en-US">
              <a:latin typeface="Arial" panose="020B0604020202020204" pitchFamily="34" charset="0"/>
            </a:endParaRPr>
          </a:p>
        </p:txBody>
      </p:sp>
      <p:sp>
        <p:nvSpPr>
          <p:cNvPr id="1029" name="页脚占位符 1028"/>
          <p:cNvSpPr>
            <a:spLocks noGrp="1"/>
          </p:cNvSpPr>
          <p:nvPr>
            <p:ph type="ftr" sz="quarter" idx="3"/>
          </p:nvPr>
        </p:nvSpPr>
        <p:spPr>
          <a:xfrm>
            <a:off x="3124200" y="6245225"/>
            <a:ext cx="2895600" cy="476250"/>
          </a:xfrm>
          <a:prstGeom prst="rect">
            <a:avLst/>
          </a:prstGeom>
          <a:noFill/>
          <a:ln w="9525">
            <a:noFill/>
          </a:ln>
        </p:spPr>
        <p:txBody>
          <a:bodyPr/>
          <a:lstStyle>
            <a:lvl1pPr algn="ctr">
              <a:defRPr sz="1400"/>
            </a:lvl1pPr>
          </a:lstStyle>
          <a:p>
            <a:pPr lvl="0"/>
            <a:endParaRPr lang="zh-CN" altLang="en-US">
              <a:latin typeface="Arial" panose="020B0604020202020204" pitchFamily="34" charset="0"/>
            </a:endParaRPr>
          </a:p>
        </p:txBody>
      </p:sp>
      <p:sp>
        <p:nvSpPr>
          <p:cNvPr id="1030" name="灯片编号占位符 1029"/>
          <p:cNvSpPr>
            <a:spLocks noGrp="1"/>
          </p:cNvSpPr>
          <p:nvPr>
            <p:ph type="sldNum" sz="quarter" idx="4"/>
          </p:nvPr>
        </p:nvSpPr>
        <p:spPr>
          <a:xfrm>
            <a:off x="6553200" y="6245225"/>
            <a:ext cx="2133600" cy="476250"/>
          </a:xfrm>
          <a:prstGeom prst="rect">
            <a:avLst/>
          </a:prstGeom>
          <a:noFill/>
          <a:ln w="9525">
            <a:noFill/>
          </a:ln>
        </p:spPr>
        <p:txBody>
          <a:bodyPr/>
          <a:lstStyle>
            <a:lvl1pPr algn="r">
              <a:defRPr sz="1400"/>
            </a:lvl1p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8.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1.png"/></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9.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0.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image" Target="../media/image2.png"/><Relationship Id="rId1" Type="http://schemas.openxmlformats.org/officeDocument/2006/relationships/tags" Target="../tags/tag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1.jpeg"/><Relationship Id="rId1" Type="http://schemas.openxmlformats.org/officeDocument/2006/relationships/tags" Target="../tags/tag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3.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4" name="标题 3073"/>
          <p:cNvSpPr>
            <a:spLocks noGrp="1"/>
          </p:cNvSpPr>
          <p:nvPr>
            <p:ph type="ctrTitle"/>
          </p:nvPr>
        </p:nvSpPr>
        <p:spPr>
          <a:xfrm>
            <a:off x="685800" y="585470"/>
            <a:ext cx="7772400" cy="1515745"/>
          </a:xfrm>
        </p:spPr>
        <p:txBody>
          <a:bodyPr anchor="ctr" anchorCtr="0"/>
          <a:p>
            <a:pPr defTabSz="914400">
              <a:buClrTx/>
              <a:buSzTx/>
              <a:buFontTx/>
              <a:buNone/>
            </a:pPr>
            <a:r>
              <a:rPr lang="zh-CN" altLang="en-US" sz="4400" kern="1200" baseline="0">
                <a:latin typeface="Arial" panose="020B0604020202020204" pitchFamily="34" charset="0"/>
                <a:ea typeface="宋体" panose="02010600030101010101" pitchFamily="2" charset="-122"/>
              </a:rPr>
              <a:t>事业环境因素</a:t>
            </a:r>
            <a:endParaRPr lang="zh-CN" altLang="en-US" sz="4400" kern="1200" baseline="0">
              <a:latin typeface="Arial" panose="020B0604020202020204" pitchFamily="34" charset="0"/>
              <a:ea typeface="宋体" panose="02010600030101010101" pitchFamily="2" charset="-122"/>
            </a:endParaRPr>
          </a:p>
        </p:txBody>
      </p:sp>
      <p:sp>
        <p:nvSpPr>
          <p:cNvPr id="3075" name="副标题 3074"/>
          <p:cNvSpPr>
            <a:spLocks noGrp="1"/>
          </p:cNvSpPr>
          <p:nvPr>
            <p:ph type="subTitle" idx="1"/>
          </p:nvPr>
        </p:nvSpPr>
        <p:spPr>
          <a:xfrm>
            <a:off x="848995" y="2662555"/>
            <a:ext cx="7596505" cy="4775835"/>
          </a:xfrm>
        </p:spPr>
        <p:txBody>
          <a:bodyPr vert="horz" wrap="square" lIns="0" tIns="0" rIns="36195" bIns="36195" anchor="t" anchorCtr="0">
            <a:normAutofit/>
          </a:bodyPr>
          <a:p>
            <a:pPr defTabSz="914400">
              <a:buClrTx/>
              <a:buSzTx/>
              <a:buFontTx/>
            </a:pPr>
            <a:r>
              <a:rPr lang="zh-CN" sz="1600" kern="1200" baseline="0">
                <a:latin typeface="Arial" panose="020B0604020202020204" pitchFamily="34" charset="0"/>
                <a:ea typeface="宋体" panose="02010600030101010101" pitchFamily="2" charset="-122"/>
              </a:rPr>
              <a:t>事业环境因素：围绕项目或能影响项目成败的任何外部环境因素</a:t>
            </a:r>
            <a:endParaRPr lang="zh-CN" sz="1600" kern="1200" baseline="0">
              <a:latin typeface="Arial" panose="020B0604020202020204" pitchFamily="34" charset="0"/>
              <a:ea typeface="宋体" panose="02010600030101010101" pitchFamily="2" charset="-122"/>
            </a:endParaRPr>
          </a:p>
          <a:p>
            <a:pPr marL="457200" indent="-457200" algn="l" defTabSz="914400">
              <a:buClrTx/>
              <a:buSzTx/>
              <a:buFontTx/>
              <a:buAutoNum type="arabicPeriod"/>
            </a:pPr>
            <a:r>
              <a:rPr lang="zh-CN" altLang="en-US" sz="1600">
                <a:latin typeface="Arial" panose="020B0604020202020204" pitchFamily="34" charset="0"/>
                <a:ea typeface="宋体" panose="02010600030101010101" pitchFamily="2" charset="-122"/>
                <a:sym typeface="+mn-ea"/>
              </a:rPr>
              <a:t>组织文化，结构和流程</a:t>
            </a:r>
            <a:endParaRPr lang="zh-CN" altLang="en-US" sz="1600" kern="1200" baseline="0">
              <a:latin typeface="Arial" panose="020B0604020202020204" pitchFamily="34" charset="0"/>
              <a:ea typeface="宋体" panose="02010600030101010101" pitchFamily="2" charset="-122"/>
            </a:endParaRPr>
          </a:p>
          <a:p>
            <a:pPr marL="457200" indent="-457200" algn="l" defTabSz="914400">
              <a:buClrTx/>
              <a:buSzTx/>
              <a:buFontTx/>
              <a:buAutoNum type="arabicPeriod"/>
            </a:pPr>
            <a:r>
              <a:rPr lang="zh-CN" altLang="en-US" sz="1600" kern="1200" baseline="0">
                <a:latin typeface="Arial" panose="020B0604020202020204" pitchFamily="34" charset="0"/>
                <a:ea typeface="宋体" panose="02010600030101010101" pitchFamily="2" charset="-122"/>
              </a:rPr>
              <a:t>政府或行业标准</a:t>
            </a:r>
            <a:endParaRPr lang="zh-CN" altLang="en-US" sz="1600" kern="1200" baseline="0">
              <a:latin typeface="Arial" panose="020B0604020202020204" pitchFamily="34" charset="0"/>
              <a:ea typeface="宋体" panose="02010600030101010101" pitchFamily="2" charset="-122"/>
            </a:endParaRPr>
          </a:p>
          <a:p>
            <a:pPr marL="457200" indent="-457200" algn="l" defTabSz="914400">
              <a:buClrTx/>
              <a:buSzTx/>
              <a:buFontTx/>
              <a:buAutoNum type="arabicPeriod"/>
            </a:pPr>
            <a:r>
              <a:rPr lang="zh-CN" altLang="en-US" sz="1600" kern="1200" baseline="0">
                <a:latin typeface="Arial" panose="020B0604020202020204" pitchFamily="34" charset="0"/>
                <a:ea typeface="宋体" panose="02010600030101010101" pitchFamily="2" charset="-122"/>
              </a:rPr>
              <a:t>基础设施</a:t>
            </a:r>
            <a:endParaRPr lang="zh-CN" altLang="en-US" sz="1600" kern="1200" baseline="0">
              <a:latin typeface="Arial" panose="020B0604020202020204" pitchFamily="34" charset="0"/>
              <a:ea typeface="宋体" panose="02010600030101010101" pitchFamily="2" charset="-122"/>
            </a:endParaRPr>
          </a:p>
          <a:p>
            <a:pPr marL="457200" indent="-457200" algn="l" defTabSz="914400">
              <a:buClrTx/>
              <a:buSzTx/>
              <a:buFontTx/>
              <a:buAutoNum type="arabicPeriod"/>
            </a:pPr>
            <a:r>
              <a:rPr lang="zh-CN" altLang="en-US" sz="1600" kern="1200" baseline="0">
                <a:latin typeface="Arial" panose="020B0604020202020204" pitchFamily="34" charset="0"/>
                <a:ea typeface="宋体" panose="02010600030101010101" pitchFamily="2" charset="-122"/>
              </a:rPr>
              <a:t>现有人力资源</a:t>
            </a:r>
            <a:endParaRPr lang="zh-CN" altLang="en-US" sz="1600" kern="1200" baseline="0">
              <a:latin typeface="Arial" panose="020B0604020202020204" pitchFamily="34" charset="0"/>
              <a:ea typeface="宋体" panose="02010600030101010101" pitchFamily="2" charset="-122"/>
            </a:endParaRPr>
          </a:p>
          <a:p>
            <a:pPr marL="457200" indent="-457200" algn="l" defTabSz="914400">
              <a:buClrTx/>
              <a:buSzTx/>
              <a:buFontTx/>
              <a:buAutoNum type="arabicPeriod"/>
            </a:pPr>
            <a:r>
              <a:rPr lang="zh-CN" altLang="en-US" sz="1600" kern="1200" baseline="0">
                <a:latin typeface="Arial" panose="020B0604020202020204" pitchFamily="34" charset="0"/>
                <a:ea typeface="宋体" panose="02010600030101010101" pitchFamily="2" charset="-122"/>
              </a:rPr>
              <a:t>人事管理制度</a:t>
            </a:r>
            <a:endParaRPr lang="zh-CN" altLang="en-US" sz="1600" kern="1200" baseline="0">
              <a:latin typeface="Arial" panose="020B0604020202020204" pitchFamily="34" charset="0"/>
              <a:ea typeface="宋体" panose="02010600030101010101" pitchFamily="2" charset="-122"/>
            </a:endParaRPr>
          </a:p>
          <a:p>
            <a:pPr marL="457200" indent="-457200" algn="l" defTabSz="914400">
              <a:buClrTx/>
              <a:buSzTx/>
              <a:buFontTx/>
              <a:buAutoNum type="arabicPeriod"/>
            </a:pPr>
            <a:r>
              <a:rPr lang="zh-CN" altLang="en-US" sz="1600" kern="1200" baseline="0">
                <a:latin typeface="Arial" panose="020B0604020202020204" pitchFamily="34" charset="0"/>
                <a:ea typeface="宋体" panose="02010600030101010101" pitchFamily="2" charset="-122"/>
              </a:rPr>
              <a:t>公司的工作授权系统</a:t>
            </a:r>
            <a:endParaRPr lang="zh-CN" altLang="en-US" sz="1600" kern="1200" baseline="0">
              <a:latin typeface="Arial" panose="020B0604020202020204" pitchFamily="34" charset="0"/>
              <a:ea typeface="宋体" panose="02010600030101010101" pitchFamily="2" charset="-122"/>
            </a:endParaRPr>
          </a:p>
          <a:p>
            <a:pPr marL="457200" indent="-457200" algn="l" defTabSz="914400">
              <a:buClrTx/>
              <a:buSzTx/>
              <a:buFontTx/>
              <a:buAutoNum type="arabicPeriod"/>
            </a:pPr>
            <a:r>
              <a:rPr lang="zh-CN" altLang="en-US" sz="1600" kern="1200" baseline="0">
                <a:latin typeface="Arial" panose="020B0604020202020204" pitchFamily="34" charset="0"/>
                <a:ea typeface="宋体" panose="02010600030101010101" pitchFamily="2" charset="-122"/>
              </a:rPr>
              <a:t>市场条件</a:t>
            </a:r>
            <a:endParaRPr lang="zh-CN" altLang="en-US" sz="1600" kern="1200" baseline="0">
              <a:latin typeface="Arial" panose="020B0604020202020204" pitchFamily="34" charset="0"/>
              <a:ea typeface="宋体" panose="02010600030101010101" pitchFamily="2" charset="-122"/>
            </a:endParaRPr>
          </a:p>
          <a:p>
            <a:pPr marL="457200" indent="-457200" algn="l" defTabSz="914400">
              <a:buClrTx/>
              <a:buSzTx/>
              <a:buFontTx/>
              <a:buAutoNum type="arabicPeriod"/>
            </a:pPr>
            <a:r>
              <a:rPr lang="zh-CN" altLang="en-US" sz="1600" kern="1200" baseline="0">
                <a:latin typeface="Arial" panose="020B0604020202020204" pitchFamily="34" charset="0"/>
                <a:ea typeface="宋体" panose="02010600030101010101" pitchFamily="2" charset="-122"/>
              </a:rPr>
              <a:t>干系人风险承受能力</a:t>
            </a:r>
            <a:endParaRPr lang="zh-CN" altLang="en-US" sz="1600" kern="1200" baseline="0">
              <a:latin typeface="Arial" panose="020B0604020202020204" pitchFamily="34" charset="0"/>
              <a:ea typeface="宋体" panose="02010600030101010101" pitchFamily="2" charset="-122"/>
            </a:endParaRPr>
          </a:p>
          <a:p>
            <a:pPr marL="457200" indent="-457200" algn="l" defTabSz="914400">
              <a:buClrTx/>
              <a:buSzTx/>
              <a:buFontTx/>
              <a:buAutoNum type="arabicPeriod"/>
            </a:pPr>
            <a:r>
              <a:rPr lang="zh-CN" altLang="en-US" sz="1600" kern="1200" baseline="0">
                <a:latin typeface="Arial" panose="020B0604020202020204" pitchFamily="34" charset="0"/>
                <a:ea typeface="宋体" panose="02010600030101010101" pitchFamily="2" charset="-122"/>
              </a:rPr>
              <a:t>政治氛围</a:t>
            </a:r>
            <a:endParaRPr lang="zh-CN" altLang="en-US" sz="1600" kern="1200" baseline="0">
              <a:latin typeface="Arial" panose="020B0604020202020204" pitchFamily="34" charset="0"/>
              <a:ea typeface="宋体" panose="02010600030101010101" pitchFamily="2" charset="-122"/>
            </a:endParaRPr>
          </a:p>
          <a:p>
            <a:pPr marL="457200" indent="-457200" algn="l" defTabSz="914400">
              <a:buClrTx/>
              <a:buSzTx/>
              <a:buFontTx/>
              <a:buAutoNum type="arabicPeriod"/>
            </a:pPr>
            <a:r>
              <a:rPr lang="zh-CN" altLang="en-US" sz="1600" kern="1200" baseline="0">
                <a:latin typeface="Arial" panose="020B0604020202020204" pitchFamily="34" charset="0"/>
                <a:ea typeface="宋体" panose="02010600030101010101" pitchFamily="2" charset="-122"/>
              </a:rPr>
              <a:t>组织已有的沟通渠道</a:t>
            </a:r>
            <a:endParaRPr lang="zh-CN" altLang="en-US" sz="1600" kern="1200" baseline="0">
              <a:latin typeface="Arial" panose="020B0604020202020204" pitchFamily="34" charset="0"/>
              <a:ea typeface="宋体" panose="02010600030101010101" pitchFamily="2" charset="-122"/>
            </a:endParaRPr>
          </a:p>
          <a:p>
            <a:pPr marL="457200" indent="-457200" algn="l" defTabSz="914400">
              <a:buClrTx/>
              <a:buSzTx/>
              <a:buFontTx/>
              <a:buAutoNum type="arabicPeriod"/>
            </a:pPr>
            <a:r>
              <a:rPr lang="zh-CN" altLang="en-US" sz="1600" kern="1200" baseline="0">
                <a:latin typeface="Arial" panose="020B0604020202020204" pitchFamily="34" charset="0"/>
                <a:ea typeface="宋体" panose="02010600030101010101" pitchFamily="2" charset="-122"/>
              </a:rPr>
              <a:t>商业数据库</a:t>
            </a:r>
            <a:endParaRPr lang="zh-CN" altLang="en-US" sz="1600" kern="1200" baseline="0">
              <a:latin typeface="Arial" panose="020B0604020202020204" pitchFamily="34" charset="0"/>
              <a:ea typeface="宋体" panose="02010600030101010101" pitchFamily="2" charset="-122"/>
            </a:endParaRPr>
          </a:p>
          <a:p>
            <a:pPr marL="457200" indent="-457200" algn="l" defTabSz="914400">
              <a:buClrTx/>
              <a:buSzTx/>
              <a:buFontTx/>
              <a:buAutoNum type="arabicPeriod"/>
            </a:pPr>
            <a:r>
              <a:rPr lang="zh-CN" altLang="en-US" sz="1600" kern="1200" baseline="0">
                <a:latin typeface="Arial" panose="020B0604020202020204" pitchFamily="34" charset="0"/>
                <a:ea typeface="宋体" panose="02010600030101010101" pitchFamily="2" charset="-122"/>
              </a:rPr>
              <a:t>项目管理信息系统</a:t>
            </a:r>
            <a:endParaRPr lang="zh-CN" altLang="en-US" sz="1600" kern="1200" baseline="0">
              <a:latin typeface="Arial" panose="020B0604020202020204" pitchFamily="34" charset="0"/>
              <a:ea typeface="宋体" panose="02010600030101010101" pitchFamily="2" charset="-122"/>
            </a:endParaRPr>
          </a:p>
          <a:p>
            <a:pPr marL="457200" indent="-457200" defTabSz="914400">
              <a:buClrTx/>
              <a:buSzTx/>
              <a:buFontTx/>
              <a:buAutoNum type="arabicPeriod"/>
            </a:pPr>
            <a:endParaRPr lang="zh-CN" altLang="en-US" sz="1600" kern="1200" baseline="0">
              <a:latin typeface="Arial" panose="020B0604020202020204" pitchFamily="34" charset="0"/>
              <a:ea typeface="宋体" panose="02010600030101010101" pitchFamily="2"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755650" y="692150"/>
            <a:ext cx="7886700" cy="755015"/>
          </a:xfrm>
        </p:spPr>
        <p:txBody>
          <a:bodyPr/>
          <a:p>
            <a:r>
              <a:rPr lang="zh-CN" altLang="en-US"/>
              <a:t>项目管理计划</a:t>
            </a:r>
            <a:endParaRPr lang="zh-CN" altLang="en-US"/>
          </a:p>
        </p:txBody>
      </p:sp>
      <p:sp>
        <p:nvSpPr>
          <p:cNvPr id="3" name="文本占位符 2"/>
          <p:cNvSpPr>
            <a:spLocks noGrp="1"/>
          </p:cNvSpPr>
          <p:nvPr>
            <p:ph type="body" idx="1"/>
          </p:nvPr>
        </p:nvSpPr>
        <p:spPr>
          <a:xfrm>
            <a:off x="628650" y="1700530"/>
            <a:ext cx="7886700" cy="4361815"/>
          </a:xfrm>
        </p:spPr>
        <p:txBody>
          <a:bodyPr/>
          <a:p>
            <a:endParaRPr lang="zh-CN" altLang="en-US"/>
          </a:p>
        </p:txBody>
      </p:sp>
      <p:pic>
        <p:nvPicPr>
          <p:cNvPr id="5" name="图片 4"/>
          <p:cNvPicPr>
            <a:picLocks noChangeAspect="1"/>
          </p:cNvPicPr>
          <p:nvPr/>
        </p:nvPicPr>
        <p:blipFill>
          <a:blip r:embed="rId1"/>
          <a:stretch>
            <a:fillRect/>
          </a:stretch>
        </p:blipFill>
        <p:spPr>
          <a:xfrm>
            <a:off x="755650" y="1628775"/>
            <a:ext cx="5593080" cy="512064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539750" y="692150"/>
            <a:ext cx="7886700" cy="765175"/>
          </a:xfrm>
        </p:spPr>
        <p:txBody>
          <a:bodyPr/>
          <a:p>
            <a:r>
              <a:rPr lang="zh-CN" altLang="en-US"/>
              <a:t>指导和管理项目工作</a:t>
            </a:r>
            <a:endParaRPr lang="zh-CN" altLang="en-US"/>
          </a:p>
        </p:txBody>
      </p:sp>
      <p:sp>
        <p:nvSpPr>
          <p:cNvPr id="3" name="文本占位符 2"/>
          <p:cNvSpPr>
            <a:spLocks noGrp="1"/>
          </p:cNvSpPr>
          <p:nvPr>
            <p:ph type="body" idx="1"/>
          </p:nvPr>
        </p:nvSpPr>
        <p:spPr>
          <a:xfrm>
            <a:off x="612140" y="1700530"/>
            <a:ext cx="7886700" cy="3933825"/>
          </a:xfrm>
        </p:spPr>
        <p:txBody>
          <a:bodyPr/>
          <a:p>
            <a:pPr marL="342900" indent="-342900">
              <a:buAutoNum type="arabicPeriod"/>
            </a:pPr>
            <a:r>
              <a:rPr lang="zh-CN" altLang="en-US" sz="1400"/>
              <a:t>实施已批准的纠正措施以使预期的项目绩效符合项目管理计划（改变现实符合计划，一般只针对进度和成本）</a:t>
            </a:r>
            <a:endParaRPr lang="zh-CN" altLang="en-US" sz="1400"/>
          </a:p>
          <a:p>
            <a:pPr marL="342900" indent="-342900">
              <a:buAutoNum type="arabicPeriod"/>
            </a:pPr>
            <a:r>
              <a:rPr lang="zh-CN" altLang="en-US" sz="1400"/>
              <a:t>实施已批准的预防措施以降低潜在负面结果出现的可能性（问题发生前）</a:t>
            </a:r>
            <a:endParaRPr lang="zh-CN" altLang="en-US" sz="1400"/>
          </a:p>
          <a:p>
            <a:pPr marL="342900" indent="-342900">
              <a:buAutoNum type="arabicPeriod"/>
            </a:pPr>
            <a:r>
              <a:rPr lang="zh-CN" altLang="en-US" sz="1400"/>
              <a:t>实施已批准的缺陷修复申请以改正在质量过程中发现的产品缺陷（只针对质量问题）</a:t>
            </a:r>
            <a:endParaRPr lang="zh-CN" altLang="en-US" sz="1400"/>
          </a:p>
          <a:p>
            <a:pPr marL="342900" indent="-342900">
              <a:buAutoNum type="arabicPeriod"/>
            </a:pPr>
            <a:r>
              <a:rPr lang="zh-CN" altLang="en-US" sz="1400"/>
              <a:t>收集项目工作绩效信息</a:t>
            </a:r>
            <a:endParaRPr lang="zh-CN" altLang="en-US" sz="1400"/>
          </a:p>
          <a:p>
            <a:pPr marL="342900" indent="-342900">
              <a:buAutoNum type="arabicPeriod"/>
            </a:pPr>
            <a:r>
              <a:rPr lang="zh-CN" altLang="en-US" sz="1400"/>
              <a:t>作用：对项目工作提供全面管理</a:t>
            </a:r>
            <a:endParaRPr lang="zh-CN" altLang="en-US" sz="1400"/>
          </a:p>
          <a:p>
            <a:pPr marL="342900" indent="-342900">
              <a:buAutoNum type="arabicPeriod"/>
            </a:pPr>
            <a:r>
              <a:rPr lang="zh-CN" altLang="en-US" sz="1400"/>
              <a:t>输入：</a:t>
            </a:r>
            <a:endParaRPr lang="zh-CN" altLang="en-US" sz="1400"/>
          </a:p>
          <a:p>
            <a:pPr marL="800100" lvl="1" indent="-342900">
              <a:buAutoNum type="arabicPeriod"/>
            </a:pPr>
            <a:r>
              <a:rPr lang="zh-CN" altLang="en-US" sz="1400">
                <a:solidFill>
                  <a:schemeClr val="tx1">
                    <a:tint val="75000"/>
                  </a:schemeClr>
                </a:solidFill>
              </a:rPr>
              <a:t>项目管理计划</a:t>
            </a:r>
            <a:endParaRPr lang="zh-CN" altLang="en-US" sz="1400">
              <a:solidFill>
                <a:schemeClr val="tx1">
                  <a:tint val="75000"/>
                </a:schemeClr>
              </a:solidFill>
            </a:endParaRPr>
          </a:p>
          <a:p>
            <a:pPr marL="800100" lvl="1" indent="-342900">
              <a:buAutoNum type="arabicPeriod"/>
            </a:pPr>
            <a:r>
              <a:rPr lang="zh-CN" altLang="en-US" sz="1400">
                <a:solidFill>
                  <a:schemeClr val="tx1">
                    <a:tint val="75000"/>
                  </a:schemeClr>
                </a:solidFill>
              </a:rPr>
              <a:t>批准的变更请求</a:t>
            </a:r>
            <a:endParaRPr lang="zh-CN" altLang="en-US" sz="1400">
              <a:solidFill>
                <a:schemeClr val="tx1">
                  <a:tint val="75000"/>
                </a:schemeClr>
              </a:solidFill>
            </a:endParaRPr>
          </a:p>
          <a:p>
            <a:pPr marL="800100" lvl="1" indent="-342900">
              <a:buAutoNum type="arabicPeriod"/>
            </a:pPr>
            <a:r>
              <a:rPr lang="zh-CN" altLang="en-US" sz="1400">
                <a:solidFill>
                  <a:schemeClr val="tx1">
                    <a:tint val="75000"/>
                  </a:schemeClr>
                </a:solidFill>
              </a:rPr>
              <a:t>事业环境因素</a:t>
            </a:r>
            <a:endParaRPr lang="zh-CN" altLang="en-US" sz="1400">
              <a:solidFill>
                <a:schemeClr val="tx1">
                  <a:tint val="75000"/>
                </a:schemeClr>
              </a:solidFill>
            </a:endParaRPr>
          </a:p>
          <a:p>
            <a:pPr marL="800100" lvl="1" indent="-342900">
              <a:buAutoNum type="arabicPeriod"/>
            </a:pPr>
            <a:r>
              <a:rPr lang="zh-CN" altLang="en-US" sz="1400">
                <a:solidFill>
                  <a:schemeClr val="tx1">
                    <a:tint val="75000"/>
                  </a:schemeClr>
                </a:solidFill>
              </a:rPr>
              <a:t>组织过程资产</a:t>
            </a:r>
            <a:endParaRPr lang="zh-CN" altLang="en-US" sz="1400">
              <a:solidFill>
                <a:schemeClr val="tx1">
                  <a:tint val="75000"/>
                </a:schemeClr>
              </a:solidFill>
            </a:endParaRPr>
          </a:p>
          <a:p>
            <a:pPr marL="342900" lvl="0" indent="-342900">
              <a:buAutoNum type="arabicPeriod"/>
            </a:pPr>
            <a:r>
              <a:rPr lang="zh-CN" altLang="en-US" sz="1400">
                <a:solidFill>
                  <a:schemeClr val="tx1">
                    <a:tint val="75000"/>
                  </a:schemeClr>
                </a:solidFill>
              </a:rPr>
              <a:t>工具和技术：</a:t>
            </a:r>
            <a:endParaRPr lang="zh-CN" altLang="en-US" sz="1400">
              <a:solidFill>
                <a:schemeClr val="tx1">
                  <a:tint val="75000"/>
                </a:schemeClr>
              </a:solidFill>
            </a:endParaRPr>
          </a:p>
          <a:p>
            <a:pPr marL="800100" lvl="1" indent="-342900">
              <a:buAutoNum type="arabicPeriod"/>
            </a:pPr>
            <a:r>
              <a:rPr lang="zh-CN" altLang="en-US" sz="1400">
                <a:solidFill>
                  <a:schemeClr val="tx1">
                    <a:tint val="75000"/>
                  </a:schemeClr>
                </a:solidFill>
              </a:rPr>
              <a:t>专家判断</a:t>
            </a:r>
            <a:endParaRPr lang="zh-CN" altLang="en-US" sz="1400">
              <a:solidFill>
                <a:schemeClr val="tx1">
                  <a:tint val="75000"/>
                </a:schemeClr>
              </a:solidFill>
            </a:endParaRPr>
          </a:p>
          <a:p>
            <a:pPr marL="800100" lvl="1" indent="-342900">
              <a:buAutoNum type="arabicPeriod"/>
            </a:pPr>
            <a:r>
              <a:rPr lang="zh-CN" altLang="en-US" sz="1400">
                <a:solidFill>
                  <a:schemeClr val="tx1">
                    <a:tint val="75000"/>
                  </a:schemeClr>
                </a:solidFill>
              </a:rPr>
              <a:t>项目管理信息系统</a:t>
            </a:r>
            <a:endParaRPr lang="zh-CN" altLang="en-US" sz="1400">
              <a:solidFill>
                <a:schemeClr val="tx1">
                  <a:tint val="75000"/>
                </a:schemeClr>
              </a:solidFill>
            </a:endParaRPr>
          </a:p>
          <a:p>
            <a:pPr marL="800100" lvl="1" indent="-342900">
              <a:buAutoNum type="arabicPeriod"/>
            </a:pPr>
            <a:r>
              <a:rPr lang="zh-CN" altLang="en-US" sz="1400">
                <a:solidFill>
                  <a:schemeClr val="tx1">
                    <a:tint val="75000"/>
                  </a:schemeClr>
                </a:solidFill>
              </a:rPr>
              <a:t>会议</a:t>
            </a:r>
            <a:endParaRPr lang="zh-CN" altLang="en-US" sz="1400">
              <a:solidFill>
                <a:schemeClr val="tx1">
                  <a:tint val="75000"/>
                </a:schemeClr>
              </a:solidFill>
            </a:endParaRPr>
          </a:p>
          <a:p>
            <a:pPr marL="342900" lvl="0" indent="-342900">
              <a:buAutoNum type="arabicPeriod"/>
            </a:pPr>
            <a:r>
              <a:rPr lang="zh-CN" altLang="en-US" sz="1400">
                <a:solidFill>
                  <a:schemeClr val="tx1">
                    <a:tint val="75000"/>
                  </a:schemeClr>
                </a:solidFill>
              </a:rPr>
              <a:t>输出：</a:t>
            </a:r>
            <a:r>
              <a:rPr lang="en-US" altLang="zh-CN" sz="1400">
                <a:solidFill>
                  <a:schemeClr val="tx1">
                    <a:tint val="75000"/>
                  </a:schemeClr>
                </a:solidFill>
              </a:rPr>
              <a:t>1</a:t>
            </a:r>
            <a:r>
              <a:rPr lang="zh-CN" altLang="en-US" sz="1400">
                <a:solidFill>
                  <a:schemeClr val="tx1">
                    <a:tint val="75000"/>
                  </a:schemeClr>
                </a:solidFill>
              </a:rPr>
              <a:t>：可交付成果，</a:t>
            </a:r>
            <a:r>
              <a:rPr lang="en-US" altLang="zh-CN" sz="1400">
                <a:solidFill>
                  <a:schemeClr val="tx1">
                    <a:tint val="75000"/>
                  </a:schemeClr>
                </a:solidFill>
              </a:rPr>
              <a:t>2</a:t>
            </a:r>
            <a:r>
              <a:rPr lang="zh-CN" altLang="en-US" sz="1400">
                <a:solidFill>
                  <a:schemeClr val="tx1">
                    <a:tint val="75000"/>
                  </a:schemeClr>
                </a:solidFill>
              </a:rPr>
              <a:t>：工作绩效数据</a:t>
            </a:r>
            <a:r>
              <a:rPr lang="en-US" altLang="zh-CN" sz="1400">
                <a:solidFill>
                  <a:schemeClr val="tx1">
                    <a:tint val="75000"/>
                  </a:schemeClr>
                </a:solidFill>
              </a:rPr>
              <a:t>3</a:t>
            </a:r>
            <a:r>
              <a:rPr lang="zh-CN" altLang="en-US" sz="1400">
                <a:solidFill>
                  <a:schemeClr val="tx1">
                    <a:tint val="75000"/>
                  </a:schemeClr>
                </a:solidFill>
              </a:rPr>
              <a:t>：变更请求，</a:t>
            </a:r>
            <a:r>
              <a:rPr lang="en-US" altLang="zh-CN" sz="1400">
                <a:solidFill>
                  <a:schemeClr val="tx1">
                    <a:tint val="75000"/>
                  </a:schemeClr>
                </a:solidFill>
              </a:rPr>
              <a:t>4</a:t>
            </a:r>
            <a:r>
              <a:rPr lang="zh-CN" altLang="en-US" sz="1400">
                <a:solidFill>
                  <a:schemeClr val="tx1">
                    <a:tint val="75000"/>
                  </a:schemeClr>
                </a:solidFill>
              </a:rPr>
              <a:t>：项目管理计划更新，</a:t>
            </a:r>
            <a:r>
              <a:rPr lang="en-US" altLang="zh-CN" sz="1400">
                <a:solidFill>
                  <a:schemeClr val="tx1">
                    <a:tint val="75000"/>
                  </a:schemeClr>
                </a:solidFill>
              </a:rPr>
              <a:t>5</a:t>
            </a:r>
            <a:r>
              <a:rPr lang="zh-CN" altLang="en-US" sz="1400">
                <a:solidFill>
                  <a:schemeClr val="tx1">
                    <a:tint val="75000"/>
                  </a:schemeClr>
                </a:solidFill>
              </a:rPr>
              <a:t>：项目文件</a:t>
            </a:r>
            <a:r>
              <a:rPr lang="en-US" altLang="zh-CN" sz="1400">
                <a:solidFill>
                  <a:schemeClr val="tx1">
                    <a:tint val="75000"/>
                  </a:schemeClr>
                </a:solidFill>
              </a:rPr>
              <a:t>	</a:t>
            </a:r>
            <a:r>
              <a:rPr lang="zh-CN" altLang="en-US" sz="1400">
                <a:solidFill>
                  <a:schemeClr val="tx1">
                    <a:tint val="75000"/>
                  </a:schemeClr>
                </a:solidFill>
              </a:rPr>
              <a:t>更新</a:t>
            </a:r>
            <a:endParaRPr lang="zh-CN" altLang="en-US" sz="1400">
              <a:solidFill>
                <a:schemeClr val="tx1">
                  <a:tint val="75000"/>
                </a:schemeClr>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539750" y="548640"/>
            <a:ext cx="7886700" cy="709930"/>
          </a:xfrm>
        </p:spPr>
        <p:txBody>
          <a:bodyPr/>
          <a:p>
            <a:r>
              <a:rPr lang="zh-CN" altLang="en-US"/>
              <a:t>监控项目工作</a:t>
            </a:r>
            <a:endParaRPr lang="zh-CN" altLang="en-US"/>
          </a:p>
        </p:txBody>
      </p:sp>
      <p:sp>
        <p:nvSpPr>
          <p:cNvPr id="3" name="文本占位符 2"/>
          <p:cNvSpPr>
            <a:spLocks noGrp="1"/>
          </p:cNvSpPr>
          <p:nvPr>
            <p:ph type="body" idx="1"/>
          </p:nvPr>
        </p:nvSpPr>
        <p:spPr>
          <a:xfrm>
            <a:off x="624205" y="1475105"/>
            <a:ext cx="7886700" cy="4614545"/>
          </a:xfrm>
        </p:spPr>
        <p:txBody>
          <a:bodyPr/>
          <a:p>
            <a:pPr marL="342900" indent="-342900">
              <a:buAutoNum type="arabicPeriod"/>
            </a:pPr>
            <a:r>
              <a:rPr lang="zh-CN" altLang="en-US"/>
              <a:t>作用：让干系人了解项目的当前状态，已采取的步骤，以及对预算，进度和范围的预测</a:t>
            </a:r>
            <a:endParaRPr lang="zh-CN" altLang="en-US"/>
          </a:p>
          <a:p>
            <a:pPr marL="342900" indent="-342900">
              <a:buAutoNum type="arabicPeriod"/>
            </a:pPr>
            <a:r>
              <a:rPr lang="zh-CN" altLang="en-US"/>
              <a:t>跟踪，审查，调整项目进展，以实现项目管理计划中确定的绩效目标</a:t>
            </a:r>
            <a:endParaRPr lang="zh-CN" altLang="en-US"/>
          </a:p>
          <a:p>
            <a:pPr marL="342900" indent="-342900">
              <a:buAutoNum type="arabicPeriod"/>
            </a:pPr>
            <a:r>
              <a:rPr lang="zh-CN" altLang="en-US"/>
              <a:t>输入：</a:t>
            </a:r>
            <a:r>
              <a:rPr lang="en-US" altLang="zh-CN"/>
              <a:t>1</a:t>
            </a:r>
            <a:r>
              <a:rPr lang="zh-CN" altLang="en-US"/>
              <a:t>：项目管理计划，</a:t>
            </a:r>
            <a:r>
              <a:rPr lang="en-US" altLang="zh-CN"/>
              <a:t>2</a:t>
            </a:r>
            <a:r>
              <a:rPr lang="zh-CN" altLang="en-US"/>
              <a:t>：进度计划，</a:t>
            </a:r>
            <a:r>
              <a:rPr lang="en-US" altLang="zh-CN"/>
              <a:t>3</a:t>
            </a:r>
            <a:r>
              <a:rPr lang="zh-CN" altLang="en-US"/>
              <a:t>：成本预测，</a:t>
            </a:r>
            <a:r>
              <a:rPr lang="en-US" altLang="zh-CN"/>
              <a:t>4</a:t>
            </a:r>
            <a:r>
              <a:rPr lang="zh-CN" altLang="en-US"/>
              <a:t>：确认的变更</a:t>
            </a:r>
            <a:endParaRPr lang="zh-CN" altLang="en-US"/>
          </a:p>
          <a:p>
            <a:pPr marL="914400" lvl="2"/>
            <a:r>
              <a:rPr lang="en-US" altLang="zh-CN"/>
              <a:t>   5</a:t>
            </a:r>
            <a:r>
              <a:rPr lang="zh-CN" altLang="en-US"/>
              <a:t>：工作绩效信息，</a:t>
            </a:r>
            <a:r>
              <a:rPr lang="en-US" altLang="zh-CN"/>
              <a:t>6</a:t>
            </a:r>
            <a:r>
              <a:rPr lang="zh-CN" altLang="en-US"/>
              <a:t>：事业环境因素，</a:t>
            </a:r>
            <a:r>
              <a:rPr lang="en-US" altLang="zh-CN"/>
              <a:t>7</a:t>
            </a:r>
            <a:r>
              <a:rPr lang="zh-CN" altLang="en-US"/>
              <a:t>：组织过程资产</a:t>
            </a:r>
            <a:endParaRPr lang="zh-CN" altLang="en-US"/>
          </a:p>
          <a:p>
            <a:pPr marL="342900" lvl="0" indent="-342900">
              <a:buAutoNum type="arabicPeriod"/>
            </a:pPr>
            <a:r>
              <a:rPr lang="zh-CN" altLang="en-US">
                <a:solidFill>
                  <a:schemeClr val="tx1">
                    <a:tint val="75000"/>
                  </a:schemeClr>
                </a:solidFill>
              </a:rPr>
              <a:t>工具和技术：</a:t>
            </a:r>
            <a:r>
              <a:rPr lang="en-US" altLang="zh-CN">
                <a:solidFill>
                  <a:schemeClr val="tx1">
                    <a:tint val="75000"/>
                  </a:schemeClr>
                </a:solidFill>
              </a:rPr>
              <a:t>1</a:t>
            </a:r>
            <a:r>
              <a:rPr lang="zh-CN" altLang="en-US">
                <a:solidFill>
                  <a:schemeClr val="tx1">
                    <a:tint val="75000"/>
                  </a:schemeClr>
                </a:solidFill>
              </a:rPr>
              <a:t>：专家判断，</a:t>
            </a:r>
            <a:r>
              <a:rPr lang="en-US" altLang="zh-CN">
                <a:solidFill>
                  <a:schemeClr val="tx1">
                    <a:tint val="75000"/>
                  </a:schemeClr>
                </a:solidFill>
              </a:rPr>
              <a:t>2</a:t>
            </a:r>
            <a:r>
              <a:rPr lang="zh-CN" altLang="en-US">
                <a:solidFill>
                  <a:schemeClr val="tx1">
                    <a:tint val="75000"/>
                  </a:schemeClr>
                </a:solidFill>
              </a:rPr>
              <a:t>：分析技术，</a:t>
            </a:r>
            <a:r>
              <a:rPr lang="en-US" altLang="zh-CN">
                <a:solidFill>
                  <a:schemeClr val="tx1">
                    <a:tint val="75000"/>
                  </a:schemeClr>
                </a:solidFill>
              </a:rPr>
              <a:t>3</a:t>
            </a:r>
            <a:r>
              <a:rPr lang="zh-CN" altLang="en-US">
                <a:solidFill>
                  <a:schemeClr val="tx1">
                    <a:tint val="75000"/>
                  </a:schemeClr>
                </a:solidFill>
              </a:rPr>
              <a:t>：项目管理信息系统，</a:t>
            </a:r>
            <a:r>
              <a:rPr lang="en-US" altLang="zh-CN">
                <a:solidFill>
                  <a:schemeClr val="tx1">
                    <a:tint val="75000"/>
                  </a:schemeClr>
                </a:solidFill>
              </a:rPr>
              <a:t>4</a:t>
            </a:r>
            <a:r>
              <a:rPr lang="zh-CN" altLang="en-US">
                <a:solidFill>
                  <a:schemeClr val="tx1">
                    <a:tint val="75000"/>
                  </a:schemeClr>
                </a:solidFill>
              </a:rPr>
              <a:t>：</a:t>
            </a:r>
            <a:r>
              <a:rPr lang="en-US" altLang="zh-CN">
                <a:solidFill>
                  <a:schemeClr val="tx1">
                    <a:tint val="75000"/>
                  </a:schemeClr>
                </a:solidFill>
              </a:rPr>
              <a:t>	            </a:t>
            </a:r>
            <a:r>
              <a:rPr lang="zh-CN" altLang="en-US">
                <a:solidFill>
                  <a:schemeClr val="tx1">
                    <a:tint val="75000"/>
                  </a:schemeClr>
                </a:solidFill>
              </a:rPr>
              <a:t>会议</a:t>
            </a:r>
            <a:endParaRPr lang="zh-CN" altLang="en-US">
              <a:solidFill>
                <a:schemeClr val="tx1">
                  <a:tint val="75000"/>
                </a:schemeClr>
              </a:solidFill>
            </a:endParaRPr>
          </a:p>
          <a:p>
            <a:pPr marL="342900" lvl="0" indent="-342900">
              <a:buAutoNum type="arabicPeriod"/>
            </a:pPr>
            <a:r>
              <a:rPr lang="zh-CN" altLang="en-US">
                <a:solidFill>
                  <a:schemeClr val="tx1">
                    <a:tint val="75000"/>
                  </a:schemeClr>
                </a:solidFill>
              </a:rPr>
              <a:t>输出：</a:t>
            </a:r>
            <a:r>
              <a:rPr lang="en-US" altLang="zh-CN">
                <a:solidFill>
                  <a:schemeClr val="tx1">
                    <a:tint val="75000"/>
                  </a:schemeClr>
                </a:solidFill>
              </a:rPr>
              <a:t>1</a:t>
            </a:r>
            <a:r>
              <a:rPr lang="zh-CN" altLang="en-US">
                <a:solidFill>
                  <a:schemeClr val="tx1">
                    <a:tint val="75000"/>
                  </a:schemeClr>
                </a:solidFill>
              </a:rPr>
              <a:t>：变更请求，</a:t>
            </a:r>
            <a:r>
              <a:rPr lang="en-US" altLang="zh-CN">
                <a:solidFill>
                  <a:schemeClr val="tx1">
                    <a:tint val="75000"/>
                  </a:schemeClr>
                </a:solidFill>
              </a:rPr>
              <a:t>2</a:t>
            </a:r>
            <a:r>
              <a:rPr lang="zh-CN" altLang="en-US">
                <a:solidFill>
                  <a:schemeClr val="tx1">
                    <a:tint val="75000"/>
                  </a:schemeClr>
                </a:solidFill>
              </a:rPr>
              <a:t>：工作绩效报告，</a:t>
            </a:r>
            <a:r>
              <a:rPr lang="en-US" altLang="zh-CN">
                <a:solidFill>
                  <a:schemeClr val="tx1">
                    <a:tint val="75000"/>
                  </a:schemeClr>
                </a:solidFill>
              </a:rPr>
              <a:t>3</a:t>
            </a:r>
            <a:r>
              <a:rPr lang="zh-CN" altLang="en-US">
                <a:solidFill>
                  <a:schemeClr val="tx1">
                    <a:tint val="75000"/>
                  </a:schemeClr>
                </a:solidFill>
              </a:rPr>
              <a:t>：项目管理计划更新，</a:t>
            </a:r>
            <a:r>
              <a:rPr lang="en-US" altLang="zh-CN">
                <a:solidFill>
                  <a:schemeClr val="tx1">
                    <a:tint val="75000"/>
                  </a:schemeClr>
                </a:solidFill>
              </a:rPr>
              <a:t>4</a:t>
            </a:r>
            <a:r>
              <a:rPr lang="zh-CN" altLang="en-US">
                <a:solidFill>
                  <a:schemeClr val="tx1">
                    <a:tint val="75000"/>
                  </a:schemeClr>
                </a:solidFill>
              </a:rPr>
              <a:t>：项</a:t>
            </a:r>
            <a:r>
              <a:rPr lang="en-US" altLang="zh-CN">
                <a:solidFill>
                  <a:schemeClr val="tx1">
                    <a:tint val="75000"/>
                  </a:schemeClr>
                </a:solidFill>
              </a:rPr>
              <a:t>         	  </a:t>
            </a:r>
            <a:r>
              <a:rPr lang="zh-CN" altLang="en-US">
                <a:solidFill>
                  <a:schemeClr val="tx1">
                    <a:tint val="75000"/>
                  </a:schemeClr>
                </a:solidFill>
              </a:rPr>
              <a:t>目文件更新</a:t>
            </a:r>
            <a:endParaRPr lang="zh-CN" altLang="en-US">
              <a:solidFill>
                <a:schemeClr val="tx1">
                  <a:tint val="75000"/>
                </a:schemeClr>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755650" y="404495"/>
            <a:ext cx="7886700" cy="834390"/>
          </a:xfrm>
        </p:spPr>
        <p:txBody>
          <a:bodyPr/>
          <a:p>
            <a:r>
              <a:rPr lang="zh-CN" altLang="en-US"/>
              <a:t>实施整体变更控制</a:t>
            </a:r>
            <a:endParaRPr lang="zh-CN" altLang="en-US"/>
          </a:p>
        </p:txBody>
      </p:sp>
      <p:sp>
        <p:nvSpPr>
          <p:cNvPr id="3" name="文本占位符 2"/>
          <p:cNvSpPr>
            <a:spLocks noGrp="1"/>
          </p:cNvSpPr>
          <p:nvPr>
            <p:ph type="body" idx="1"/>
          </p:nvPr>
        </p:nvSpPr>
        <p:spPr>
          <a:xfrm>
            <a:off x="624205" y="1512570"/>
            <a:ext cx="7886700" cy="4577080"/>
          </a:xfrm>
        </p:spPr>
        <p:txBody>
          <a:bodyPr/>
          <a:p>
            <a:pPr marL="342900" indent="-342900">
              <a:buAutoNum type="arabicPeriod"/>
            </a:pPr>
            <a:r>
              <a:rPr lang="zh-CN" altLang="en-US"/>
              <a:t>本过程审查变更，批准变更，管理所有变更</a:t>
            </a:r>
            <a:endParaRPr lang="zh-CN" altLang="en-US"/>
          </a:p>
          <a:p>
            <a:pPr marL="342900" indent="-342900">
              <a:buAutoNum type="arabicPeriod"/>
            </a:pPr>
            <a:r>
              <a:rPr lang="zh-CN" altLang="en-US"/>
              <a:t>主要作用：从整合的角度考虑记录在案的项目变更，从而降低因未考虑变更对整个项目目标或计划的影响而产生的项目风险</a:t>
            </a:r>
            <a:endParaRPr lang="zh-CN" altLang="en-US"/>
          </a:p>
          <a:p>
            <a:pPr marL="342900" indent="-342900">
              <a:buAutoNum type="arabicPeriod"/>
            </a:pPr>
            <a:r>
              <a:rPr lang="zh-CN" altLang="en-US"/>
              <a:t>要贯穿项目始终，项目经理对此负最终责任</a:t>
            </a:r>
            <a:endParaRPr lang="zh-CN" altLang="en-US"/>
          </a:p>
          <a:p>
            <a:pPr marL="342900" indent="-342900">
              <a:buAutoNum type="arabicPeriod"/>
            </a:pPr>
            <a:r>
              <a:rPr lang="zh-CN" altLang="en-US"/>
              <a:t>所有的变更请求都必须以书面形式记录，并纳入变更管理或配置管理系统</a:t>
            </a:r>
            <a:endParaRPr lang="zh-CN" altLang="en-US"/>
          </a:p>
          <a:p>
            <a:pPr marL="342900" indent="-342900">
              <a:buAutoNum type="arabicPeriod"/>
            </a:pPr>
            <a:r>
              <a:rPr lang="zh-CN" altLang="en-US"/>
              <a:t>完整的变更管理流程</a:t>
            </a:r>
            <a:endParaRPr lang="zh-CN" altLang="en-US"/>
          </a:p>
          <a:p>
            <a:pPr marL="342900" indent="-342900">
              <a:buAutoNum type="arabicPeriod"/>
            </a:pPr>
            <a:endParaRPr lang="zh-CN" altLang="en-US"/>
          </a:p>
        </p:txBody>
      </p:sp>
      <p:pic>
        <p:nvPicPr>
          <p:cNvPr id="4" name="图片 3"/>
          <p:cNvPicPr>
            <a:picLocks noChangeAspect="1"/>
          </p:cNvPicPr>
          <p:nvPr/>
        </p:nvPicPr>
        <p:blipFill>
          <a:blip r:embed="rId1"/>
          <a:stretch>
            <a:fillRect/>
          </a:stretch>
        </p:blipFill>
        <p:spPr>
          <a:xfrm>
            <a:off x="395605" y="3422650"/>
            <a:ext cx="7604760" cy="332105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12140" y="116205"/>
            <a:ext cx="7886700" cy="857885"/>
          </a:xfrm>
        </p:spPr>
        <p:txBody>
          <a:bodyPr/>
          <a:p>
            <a:br>
              <a:rPr lang="zh-CN" altLang="en-US"/>
            </a:br>
            <a:r>
              <a:rPr lang="zh-CN" altLang="en-US">
                <a:sym typeface="+mn-ea"/>
              </a:rPr>
              <a:t>实施整体变更控制</a:t>
            </a:r>
            <a:endParaRPr lang="zh-CN" altLang="en-US"/>
          </a:p>
        </p:txBody>
      </p:sp>
      <p:sp>
        <p:nvSpPr>
          <p:cNvPr id="3" name="文本占位符 2"/>
          <p:cNvSpPr>
            <a:spLocks noGrp="1"/>
          </p:cNvSpPr>
          <p:nvPr>
            <p:ph type="body" idx="1"/>
          </p:nvPr>
        </p:nvSpPr>
        <p:spPr>
          <a:xfrm>
            <a:off x="624205" y="1359535"/>
            <a:ext cx="7886700" cy="4730115"/>
          </a:xfrm>
        </p:spPr>
        <p:txBody>
          <a:bodyPr/>
          <a:p>
            <a:pPr marL="342900" indent="-342900">
              <a:buAutoNum type="arabicPeriod"/>
            </a:pPr>
            <a:r>
              <a:rPr lang="zh-CN" altLang="en-US"/>
              <a:t>如果变更太多，太大，就可能需要修改项目章程，甚至必须终止现行项目而启动一个新项目</a:t>
            </a:r>
            <a:endParaRPr lang="zh-CN" altLang="en-US"/>
          </a:p>
          <a:p>
            <a:pPr marL="342900" indent="-342900">
              <a:buAutoNum type="arabicPeriod"/>
            </a:pPr>
            <a:r>
              <a:rPr lang="zh-CN" altLang="en-US"/>
              <a:t>变更顺序：</a:t>
            </a:r>
            <a:r>
              <a:rPr lang="en-US" altLang="zh-CN"/>
              <a:t>1</a:t>
            </a:r>
            <a:r>
              <a:rPr lang="zh-CN" altLang="en-US"/>
              <a:t>：提交请求，</a:t>
            </a:r>
            <a:r>
              <a:rPr lang="en-US" altLang="zh-CN"/>
              <a:t>2</a:t>
            </a:r>
            <a:r>
              <a:rPr lang="zh-CN" altLang="en-US"/>
              <a:t>：分析影响，</a:t>
            </a:r>
            <a:r>
              <a:rPr lang="en-US" altLang="zh-CN"/>
              <a:t>3</a:t>
            </a:r>
            <a:r>
              <a:rPr lang="zh-CN" altLang="en-US"/>
              <a:t>：</a:t>
            </a:r>
            <a:r>
              <a:rPr lang="en-US" altLang="zh-CN"/>
              <a:t>CCB</a:t>
            </a:r>
            <a:r>
              <a:rPr lang="zh-CN" altLang="en-US"/>
              <a:t>审批，</a:t>
            </a:r>
            <a:r>
              <a:rPr lang="en-US" altLang="zh-CN"/>
              <a:t>4</a:t>
            </a:r>
            <a:r>
              <a:rPr lang="zh-CN" altLang="en-US"/>
              <a:t>：记录并通知</a:t>
            </a:r>
            <a:r>
              <a:rPr lang="en-US" altLang="zh-CN"/>
              <a:t>    	         </a:t>
            </a:r>
            <a:r>
              <a:rPr lang="zh-CN" altLang="en-US"/>
              <a:t>相关干系人</a:t>
            </a:r>
            <a:endParaRPr lang="zh-CN" altLang="en-US"/>
          </a:p>
          <a:p>
            <a:pPr marL="342900" indent="-342900">
              <a:buAutoNum type="arabicPeriod"/>
            </a:pPr>
            <a:r>
              <a:rPr lang="zh-CN" altLang="en-US"/>
              <a:t>在项目收尾时，如果团队成员提出来的变更，一般直接拒绝，如果是其他干系人提出来的，记录即可，不再走变更流程，如果涉及到安全，法律依然要走变更流程</a:t>
            </a:r>
            <a:endParaRPr lang="zh-CN" altLang="en-US"/>
          </a:p>
          <a:p>
            <a:pPr marL="342900" indent="-342900">
              <a:buAutoNum type="arabicPeriod"/>
            </a:pPr>
            <a:r>
              <a:rPr lang="zh-CN" altLang="en-US"/>
              <a:t>输入：</a:t>
            </a:r>
            <a:r>
              <a:rPr lang="en-US" altLang="zh-CN"/>
              <a:t>1</a:t>
            </a:r>
            <a:r>
              <a:rPr lang="zh-CN" altLang="en-US"/>
              <a:t>：项目管理计划，</a:t>
            </a:r>
            <a:r>
              <a:rPr lang="en-US" altLang="zh-CN"/>
              <a:t>2</a:t>
            </a:r>
            <a:r>
              <a:rPr lang="zh-CN" altLang="en-US"/>
              <a:t>：工作绩效报告，</a:t>
            </a:r>
            <a:r>
              <a:rPr lang="en-US" altLang="zh-CN"/>
              <a:t>3</a:t>
            </a:r>
            <a:r>
              <a:rPr lang="zh-CN" altLang="en-US"/>
              <a:t>：变更请求，</a:t>
            </a:r>
            <a:r>
              <a:rPr lang="en-US" altLang="zh-CN"/>
              <a:t>4</a:t>
            </a:r>
            <a:r>
              <a:rPr lang="zh-CN" altLang="en-US"/>
              <a:t>：事业环</a:t>
            </a:r>
            <a:r>
              <a:rPr lang="en-US" altLang="zh-CN"/>
              <a:t>	   </a:t>
            </a:r>
            <a:r>
              <a:rPr lang="zh-CN" altLang="en-US"/>
              <a:t>境因素，</a:t>
            </a:r>
            <a:r>
              <a:rPr lang="en-US" altLang="zh-CN"/>
              <a:t>5</a:t>
            </a:r>
            <a:r>
              <a:rPr lang="zh-CN" altLang="en-US"/>
              <a:t>：组织过程资产</a:t>
            </a:r>
            <a:endParaRPr lang="zh-CN" altLang="en-US"/>
          </a:p>
          <a:p>
            <a:pPr marL="342900" indent="-342900">
              <a:buAutoNum type="arabicPeriod"/>
            </a:pPr>
            <a:r>
              <a:rPr lang="zh-CN" altLang="en-US"/>
              <a:t>：工具和技术：</a:t>
            </a:r>
            <a:r>
              <a:rPr lang="en-US" altLang="zh-CN"/>
              <a:t>1</a:t>
            </a:r>
            <a:r>
              <a:rPr lang="zh-CN" altLang="en-US"/>
              <a:t>：专家判断，</a:t>
            </a:r>
            <a:r>
              <a:rPr lang="en-US" altLang="zh-CN"/>
              <a:t>2</a:t>
            </a:r>
            <a:r>
              <a:rPr lang="zh-CN" altLang="en-US"/>
              <a:t>：会议，</a:t>
            </a:r>
            <a:r>
              <a:rPr lang="en-US" altLang="zh-CN"/>
              <a:t>3</a:t>
            </a:r>
            <a:r>
              <a:rPr lang="zh-CN" altLang="en-US"/>
              <a:t>：变更控制工具</a:t>
            </a:r>
            <a:endParaRPr lang="zh-CN" altLang="en-US"/>
          </a:p>
          <a:p>
            <a:pPr marL="342900" indent="-342900">
              <a:buAutoNum type="arabicPeriod"/>
            </a:pPr>
            <a:r>
              <a:rPr lang="zh-CN" altLang="en-US"/>
              <a:t>输出：</a:t>
            </a:r>
            <a:r>
              <a:rPr lang="en-US" altLang="zh-CN"/>
              <a:t>1</a:t>
            </a:r>
            <a:r>
              <a:rPr lang="zh-CN" altLang="en-US"/>
              <a:t>：批准的变更请求，</a:t>
            </a:r>
            <a:r>
              <a:rPr lang="en-US" altLang="zh-CN"/>
              <a:t>2</a:t>
            </a:r>
            <a:r>
              <a:rPr lang="zh-CN" altLang="en-US"/>
              <a:t>：变更日志，</a:t>
            </a:r>
            <a:r>
              <a:rPr lang="en-US" altLang="zh-CN"/>
              <a:t>3</a:t>
            </a:r>
            <a:r>
              <a:rPr lang="zh-CN" altLang="en-US"/>
              <a:t>：项目管理计划更新，</a:t>
            </a:r>
            <a:r>
              <a:rPr lang="en-US" altLang="zh-CN"/>
              <a:t>4</a:t>
            </a:r>
            <a:r>
              <a:rPr lang="zh-CN" altLang="en-US"/>
              <a:t>：</a:t>
            </a:r>
            <a:r>
              <a:rPr lang="en-US" altLang="zh-CN"/>
              <a:t>	   </a:t>
            </a:r>
            <a:r>
              <a:rPr lang="zh-CN" altLang="en-US"/>
              <a:t>项目文件更新</a:t>
            </a:r>
            <a:endParaRPr lang="zh-C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395605" y="404495"/>
            <a:ext cx="7886700" cy="780415"/>
          </a:xfrm>
        </p:spPr>
        <p:txBody>
          <a:bodyPr/>
          <a:p>
            <a:r>
              <a:rPr lang="zh-CN" altLang="en-US"/>
              <a:t>结束项目或阶段</a:t>
            </a:r>
            <a:endParaRPr lang="zh-CN" altLang="en-US"/>
          </a:p>
        </p:txBody>
      </p:sp>
      <p:sp>
        <p:nvSpPr>
          <p:cNvPr id="3" name="文本占位符 2"/>
          <p:cNvSpPr>
            <a:spLocks noGrp="1"/>
          </p:cNvSpPr>
          <p:nvPr>
            <p:ph type="body" idx="1"/>
          </p:nvPr>
        </p:nvSpPr>
        <p:spPr>
          <a:xfrm>
            <a:off x="612140" y="1772285"/>
            <a:ext cx="7886700" cy="4677410"/>
          </a:xfrm>
        </p:spPr>
        <p:txBody>
          <a:bodyPr/>
          <a:p>
            <a:pPr marL="342900" indent="-342900">
              <a:buFont typeface="+mj-lt"/>
              <a:buAutoNum type="arabicPeriod"/>
            </a:pPr>
            <a:r>
              <a:rPr lang="zh-CN" altLang="en-US"/>
              <a:t>对照需求，确认工作都已完成</a:t>
            </a:r>
            <a:endParaRPr lang="zh-CN" altLang="en-US"/>
          </a:p>
          <a:p>
            <a:pPr marL="342900" indent="-342900">
              <a:buFont typeface="+mj-lt"/>
              <a:buAutoNum type="arabicPeriod"/>
            </a:pPr>
            <a:r>
              <a:rPr lang="zh-CN" altLang="en-US"/>
              <a:t>完成采购收尾工作</a:t>
            </a:r>
            <a:endParaRPr lang="zh-CN" altLang="en-US"/>
          </a:p>
          <a:p>
            <a:pPr marL="342900" indent="-342900">
              <a:buFont typeface="+mj-lt"/>
              <a:buAutoNum type="arabicPeriod"/>
            </a:pPr>
            <a:r>
              <a:rPr lang="zh-CN" altLang="en-US"/>
              <a:t>完成产品的正式验收和认可</a:t>
            </a:r>
            <a:endParaRPr lang="zh-CN" altLang="en-US"/>
          </a:p>
          <a:p>
            <a:pPr marL="342900" indent="-342900">
              <a:buFont typeface="+mj-lt"/>
              <a:buAutoNum type="arabicPeriod"/>
            </a:pPr>
            <a:r>
              <a:rPr lang="zh-CN" altLang="en-US"/>
              <a:t>移交已完成的项目产品</a:t>
            </a:r>
            <a:endParaRPr lang="zh-CN" altLang="en-US"/>
          </a:p>
          <a:p>
            <a:pPr marL="342900" indent="-342900">
              <a:buFont typeface="+mj-lt"/>
              <a:buAutoNum type="arabicPeriod"/>
            </a:pPr>
            <a:r>
              <a:rPr lang="zh-CN" altLang="en-US"/>
              <a:t>完成最终的绩效报告</a:t>
            </a:r>
            <a:endParaRPr lang="zh-CN" altLang="en-US"/>
          </a:p>
          <a:p>
            <a:pPr marL="342900" indent="-342900">
              <a:buFont typeface="+mj-lt"/>
              <a:buAutoNum type="arabicPeriod"/>
            </a:pPr>
            <a:r>
              <a:rPr lang="zh-CN" altLang="en-US"/>
              <a:t>为项目文件编制索引并存档</a:t>
            </a:r>
            <a:endParaRPr lang="zh-CN" altLang="en-US"/>
          </a:p>
          <a:p>
            <a:pPr marL="342900" indent="-342900">
              <a:buFont typeface="+mj-lt"/>
              <a:buAutoNum type="arabicPeriod"/>
            </a:pPr>
            <a:r>
              <a:rPr lang="zh-CN" altLang="en-US"/>
              <a:t>更新公司的经验教训知识库</a:t>
            </a:r>
            <a:endParaRPr lang="zh-CN" altLang="en-US"/>
          </a:p>
          <a:p>
            <a:pPr marL="342900" indent="-342900">
              <a:buFont typeface="+mj-lt"/>
              <a:buAutoNum type="arabicPeriod"/>
            </a:pPr>
            <a:r>
              <a:rPr lang="zh-CN" altLang="en-US"/>
              <a:t>释放资源</a:t>
            </a:r>
            <a:endParaRPr lang="zh-CN" altLang="en-US"/>
          </a:p>
          <a:p>
            <a:pPr marL="342900" indent="-342900">
              <a:buFont typeface="+mj-lt"/>
              <a:buAutoNum type="arabicPeriod"/>
            </a:pPr>
            <a:r>
              <a:rPr lang="zh-CN" altLang="en-US"/>
              <a:t>本过程的主要作用：总结经验教训，正式结束项目工作，为开展新工作而释放组织资源</a:t>
            </a:r>
            <a:endParaRPr lang="zh-CN" altLang="en-US"/>
          </a:p>
          <a:p>
            <a:pPr marL="342900" indent="-342900">
              <a:buFont typeface="+mj-lt"/>
              <a:buAutoNum type="arabicPeriod"/>
            </a:pPr>
            <a:r>
              <a:rPr lang="zh-CN" altLang="en-US"/>
              <a:t>输入：</a:t>
            </a:r>
            <a:r>
              <a:rPr lang="en-US" altLang="zh-CN"/>
              <a:t>1</a:t>
            </a:r>
            <a:r>
              <a:rPr lang="zh-CN" altLang="en-US"/>
              <a:t>：项目管理计划，</a:t>
            </a:r>
            <a:r>
              <a:rPr lang="en-US" altLang="zh-CN"/>
              <a:t>2</a:t>
            </a:r>
            <a:r>
              <a:rPr lang="zh-CN" altLang="en-US"/>
              <a:t>：验收的可交付成果，</a:t>
            </a:r>
            <a:r>
              <a:rPr lang="en-US" altLang="zh-CN"/>
              <a:t>3</a:t>
            </a:r>
            <a:r>
              <a:rPr lang="zh-CN" altLang="en-US"/>
              <a:t>：组织过程资产</a:t>
            </a:r>
            <a:endParaRPr lang="zh-CN" altLang="en-US"/>
          </a:p>
          <a:p>
            <a:pPr marL="342900" indent="-342900">
              <a:buFont typeface="+mj-lt"/>
              <a:buAutoNum type="arabicPeriod"/>
            </a:pPr>
            <a:r>
              <a:rPr lang="zh-CN" altLang="en-US"/>
              <a:t>工具和技术：</a:t>
            </a:r>
            <a:r>
              <a:rPr lang="en-US" altLang="zh-CN"/>
              <a:t>1</a:t>
            </a:r>
            <a:r>
              <a:rPr lang="zh-CN" altLang="en-US"/>
              <a:t>：专家判断，</a:t>
            </a:r>
            <a:r>
              <a:rPr lang="en-US" altLang="zh-CN"/>
              <a:t>2</a:t>
            </a:r>
            <a:r>
              <a:rPr lang="zh-CN" altLang="en-US"/>
              <a:t>：分析技术，</a:t>
            </a:r>
            <a:r>
              <a:rPr lang="en-US" altLang="zh-CN"/>
              <a:t>3</a:t>
            </a:r>
            <a:r>
              <a:rPr lang="zh-CN" altLang="en-US"/>
              <a:t>：会议</a:t>
            </a:r>
            <a:endParaRPr lang="zh-CN" altLang="en-US"/>
          </a:p>
          <a:p>
            <a:pPr marL="342900" indent="-342900">
              <a:buFont typeface="+mj-lt"/>
              <a:buAutoNum type="arabicPeriod"/>
            </a:pPr>
            <a:r>
              <a:rPr lang="zh-CN" altLang="en-US"/>
              <a:t>输出：</a:t>
            </a:r>
            <a:r>
              <a:rPr lang="en-US" altLang="zh-CN"/>
              <a:t>1</a:t>
            </a:r>
            <a:r>
              <a:rPr lang="zh-CN" altLang="en-US"/>
              <a:t>：最终产品，服务或成果移交，</a:t>
            </a:r>
            <a:r>
              <a:rPr lang="en-US" altLang="zh-CN"/>
              <a:t>2</a:t>
            </a:r>
            <a:r>
              <a:rPr lang="zh-CN" altLang="en-US"/>
              <a:t>：组织过程资产</a:t>
            </a:r>
            <a:endParaRPr lang="zh-CN"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sz="6000">
                <a:sym typeface="+mn-ea"/>
              </a:rPr>
              <a:t>项目范围管理</a:t>
            </a:r>
            <a:br>
              <a:rPr lang="zh-CN" altLang="en-US"/>
            </a:br>
            <a:endParaRPr lang="zh-CN" altLang="en-US"/>
          </a:p>
        </p:txBody>
      </p:sp>
      <p:sp>
        <p:nvSpPr>
          <p:cNvPr id="3" name="文本占位符 2"/>
          <p:cNvSpPr>
            <a:spLocks noGrp="1"/>
          </p:cNvSpPr>
          <p:nvPr>
            <p:ph type="body" idx="1"/>
          </p:nvPr>
        </p:nvSpPr>
        <p:spPr/>
        <p:txBody>
          <a:bodyPr/>
          <a:p>
            <a:r>
              <a:rPr lang="en-US" altLang="zh-CN"/>
              <a:t> </a:t>
            </a:r>
            <a:endParaRPr lang="en-US" altLang="zh-CN"/>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539750" y="485775"/>
            <a:ext cx="7886700" cy="728345"/>
          </a:xfrm>
        </p:spPr>
        <p:txBody>
          <a:bodyPr/>
          <a:p>
            <a:r>
              <a:rPr lang="zh-CN" altLang="en-US"/>
              <a:t>项目范围管理</a:t>
            </a:r>
            <a:endParaRPr lang="zh-CN" altLang="en-US"/>
          </a:p>
        </p:txBody>
      </p:sp>
      <p:sp>
        <p:nvSpPr>
          <p:cNvPr id="3" name="文本占位符 2"/>
          <p:cNvSpPr>
            <a:spLocks noGrp="1"/>
          </p:cNvSpPr>
          <p:nvPr>
            <p:ph type="body" idx="1"/>
          </p:nvPr>
        </p:nvSpPr>
        <p:spPr>
          <a:xfrm>
            <a:off x="624205" y="1458595"/>
            <a:ext cx="7886700" cy="4631055"/>
          </a:xfrm>
        </p:spPr>
        <p:txBody>
          <a:bodyPr/>
          <a:p>
            <a:pPr marL="342900" indent="-342900">
              <a:buAutoNum type="arabicPeriod"/>
            </a:pPr>
            <a:r>
              <a:rPr lang="zh-CN" altLang="en-US"/>
              <a:t>范围管理的目的：做且只做所需的全部工作，以确保完成项目</a:t>
            </a:r>
            <a:endParaRPr lang="zh-CN" altLang="en-US"/>
          </a:p>
          <a:p>
            <a:pPr marL="342900" indent="-342900">
              <a:buAutoNum type="arabicPeriod"/>
            </a:pPr>
            <a:r>
              <a:rPr lang="zh-CN" altLang="en-US"/>
              <a:t>定义和控制哪些工作包在项目内，哪些不应包括在项目内</a:t>
            </a:r>
            <a:endParaRPr lang="zh-CN" altLang="en-US"/>
          </a:p>
          <a:p>
            <a:pPr marL="342900" indent="-342900">
              <a:buAutoNum type="arabicPeriod"/>
            </a:pPr>
            <a:r>
              <a:rPr lang="zh-CN" altLang="en-US"/>
              <a:t>范围基准由范围说明书，</a:t>
            </a:r>
            <a:r>
              <a:rPr lang="en-US" altLang="zh-CN"/>
              <a:t>WBS</a:t>
            </a:r>
            <a:r>
              <a:rPr lang="zh-CN" altLang="en-US"/>
              <a:t>和</a:t>
            </a:r>
            <a:r>
              <a:rPr lang="en-US" altLang="zh-CN"/>
              <a:t>WBS</a:t>
            </a:r>
            <a:r>
              <a:rPr lang="zh-CN" altLang="en-US"/>
              <a:t>词典共同构成</a:t>
            </a:r>
            <a:endParaRPr lang="zh-CN" altLang="en-US"/>
          </a:p>
          <a:p>
            <a:pPr marL="342900" indent="-342900">
              <a:buAutoNum type="arabicPeriod"/>
            </a:pPr>
            <a:r>
              <a:rPr lang="zh-CN" altLang="en-US"/>
              <a:t>衡量依据：项目范围</a:t>
            </a:r>
            <a:r>
              <a:rPr lang="en-US" altLang="zh-CN"/>
              <a:t>---</a:t>
            </a:r>
            <a:r>
              <a:rPr lang="zh-CN" altLang="en-US"/>
              <a:t>项目管理计划。</a:t>
            </a:r>
            <a:r>
              <a:rPr lang="en-US" altLang="zh-CN"/>
              <a:t> </a:t>
            </a:r>
            <a:r>
              <a:rPr lang="zh-CN" altLang="en-US"/>
              <a:t>产品范围</a:t>
            </a:r>
            <a:r>
              <a:rPr lang="en-US" altLang="zh-CN"/>
              <a:t>--</a:t>
            </a:r>
            <a:r>
              <a:rPr lang="zh-CN" altLang="en-US"/>
              <a:t>产品需求</a:t>
            </a:r>
            <a:endParaRPr lang="zh-CN"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539750" y="476250"/>
            <a:ext cx="7886700" cy="725170"/>
          </a:xfrm>
        </p:spPr>
        <p:txBody>
          <a:bodyPr/>
          <a:p>
            <a:r>
              <a:rPr lang="en-US" altLang="zh-CN"/>
              <a:t>1</a:t>
            </a:r>
            <a:r>
              <a:rPr lang="zh-CN" altLang="en-US"/>
              <a:t>规划范围管理</a:t>
            </a:r>
            <a:endParaRPr lang="zh-CN" altLang="en-US"/>
          </a:p>
        </p:txBody>
      </p:sp>
      <p:sp>
        <p:nvSpPr>
          <p:cNvPr id="3" name="文本占位符 2"/>
          <p:cNvSpPr>
            <a:spLocks noGrp="1"/>
          </p:cNvSpPr>
          <p:nvPr>
            <p:ph type="body" idx="1"/>
          </p:nvPr>
        </p:nvSpPr>
        <p:spPr>
          <a:xfrm>
            <a:off x="624205" y="1296035"/>
            <a:ext cx="7886700" cy="4793615"/>
          </a:xfrm>
        </p:spPr>
        <p:txBody>
          <a:bodyPr/>
          <a:p>
            <a:pPr marL="342900" indent="-342900">
              <a:buAutoNum type="arabicPeriod"/>
            </a:pPr>
            <a:r>
              <a:rPr lang="zh-CN" altLang="en-US"/>
              <a:t>主要作用：在整个项目中对如何管理范围提供指南和方向</a:t>
            </a:r>
            <a:endParaRPr lang="zh-CN" altLang="en-US"/>
          </a:p>
          <a:p>
            <a:pPr marL="342900" indent="-342900">
              <a:buAutoNum type="arabicPeriod"/>
            </a:pPr>
            <a:r>
              <a:rPr lang="zh-CN" altLang="en-US"/>
              <a:t>输入</a:t>
            </a:r>
            <a:endParaRPr lang="zh-CN" altLang="en-US"/>
          </a:p>
          <a:p>
            <a:pPr marL="800100" lvl="1" indent="-342900">
              <a:buAutoNum type="arabicPeriod"/>
            </a:pPr>
            <a:r>
              <a:rPr lang="zh-CN" altLang="en-US" sz="1800">
                <a:solidFill>
                  <a:schemeClr val="tx1">
                    <a:tint val="75000"/>
                  </a:schemeClr>
                </a:solidFill>
              </a:rPr>
              <a:t>项目管理计划</a:t>
            </a:r>
            <a:endParaRPr lang="zh-CN" altLang="en-US" sz="1800">
              <a:solidFill>
                <a:schemeClr val="tx1">
                  <a:tint val="75000"/>
                </a:schemeClr>
              </a:solidFill>
            </a:endParaRPr>
          </a:p>
          <a:p>
            <a:pPr marL="800100" lvl="1" indent="-342900">
              <a:buAutoNum type="arabicPeriod"/>
            </a:pPr>
            <a:r>
              <a:rPr lang="zh-CN" altLang="en-US" sz="1800">
                <a:solidFill>
                  <a:schemeClr val="tx1">
                    <a:tint val="75000"/>
                  </a:schemeClr>
                </a:solidFill>
              </a:rPr>
              <a:t>项目章程</a:t>
            </a:r>
            <a:endParaRPr lang="zh-CN" altLang="en-US" sz="1800">
              <a:solidFill>
                <a:schemeClr val="tx1">
                  <a:tint val="75000"/>
                </a:schemeClr>
              </a:solidFill>
            </a:endParaRPr>
          </a:p>
          <a:p>
            <a:pPr marL="800100" lvl="1" indent="-342900">
              <a:buAutoNum type="arabicPeriod"/>
            </a:pPr>
            <a:r>
              <a:rPr lang="zh-CN" altLang="en-US" sz="1800">
                <a:solidFill>
                  <a:schemeClr val="tx1">
                    <a:tint val="75000"/>
                  </a:schemeClr>
                </a:solidFill>
              </a:rPr>
              <a:t>事业环境因素</a:t>
            </a:r>
            <a:endParaRPr lang="zh-CN" altLang="en-US" sz="1800">
              <a:solidFill>
                <a:schemeClr val="tx1">
                  <a:tint val="75000"/>
                </a:schemeClr>
              </a:solidFill>
            </a:endParaRPr>
          </a:p>
          <a:p>
            <a:pPr marL="800100" lvl="1" indent="-342900">
              <a:buAutoNum type="arabicPeriod"/>
            </a:pPr>
            <a:r>
              <a:rPr lang="zh-CN" altLang="en-US" sz="1800">
                <a:solidFill>
                  <a:schemeClr val="tx1">
                    <a:tint val="75000"/>
                  </a:schemeClr>
                </a:solidFill>
              </a:rPr>
              <a:t>组织过程资产</a:t>
            </a:r>
            <a:endParaRPr lang="zh-CN" altLang="en-US" sz="1800">
              <a:solidFill>
                <a:schemeClr val="tx1">
                  <a:tint val="75000"/>
                </a:schemeClr>
              </a:solidFill>
            </a:endParaRPr>
          </a:p>
          <a:p>
            <a:pPr marL="342900" lvl="0" indent="-342900">
              <a:buAutoNum type="arabicPeriod"/>
            </a:pPr>
            <a:r>
              <a:rPr lang="zh-CN" altLang="en-US">
                <a:solidFill>
                  <a:schemeClr val="tx1">
                    <a:tint val="75000"/>
                  </a:schemeClr>
                </a:solidFill>
              </a:rPr>
              <a:t>工具和技术</a:t>
            </a:r>
            <a:endParaRPr lang="zh-CN" altLang="en-US">
              <a:solidFill>
                <a:schemeClr val="tx1">
                  <a:tint val="75000"/>
                </a:schemeClr>
              </a:solidFill>
            </a:endParaRPr>
          </a:p>
          <a:p>
            <a:pPr marL="800100" lvl="1" indent="-342900">
              <a:buAutoNum type="arabicPeriod"/>
            </a:pPr>
            <a:r>
              <a:rPr lang="zh-CN" altLang="en-US" sz="1800">
                <a:solidFill>
                  <a:schemeClr val="tx1">
                    <a:tint val="75000"/>
                  </a:schemeClr>
                </a:solidFill>
              </a:rPr>
              <a:t>专家判断</a:t>
            </a:r>
            <a:endParaRPr lang="zh-CN" altLang="en-US" sz="1800">
              <a:solidFill>
                <a:schemeClr val="tx1">
                  <a:tint val="75000"/>
                </a:schemeClr>
              </a:solidFill>
            </a:endParaRPr>
          </a:p>
          <a:p>
            <a:pPr marL="800100" lvl="1" indent="-342900">
              <a:buAutoNum type="arabicPeriod"/>
            </a:pPr>
            <a:r>
              <a:rPr lang="zh-CN" altLang="en-US" sz="1800">
                <a:solidFill>
                  <a:schemeClr val="tx1">
                    <a:tint val="75000"/>
                  </a:schemeClr>
                </a:solidFill>
              </a:rPr>
              <a:t>会议</a:t>
            </a:r>
            <a:endParaRPr lang="zh-CN" altLang="en-US" sz="1800">
              <a:solidFill>
                <a:schemeClr val="tx1">
                  <a:tint val="75000"/>
                </a:schemeClr>
              </a:solidFill>
            </a:endParaRPr>
          </a:p>
          <a:p>
            <a:pPr marL="342900" lvl="0" indent="-342900">
              <a:buAutoNum type="arabicPeriod"/>
            </a:pPr>
            <a:r>
              <a:rPr lang="zh-CN" altLang="en-US">
                <a:solidFill>
                  <a:schemeClr val="tx1">
                    <a:tint val="75000"/>
                  </a:schemeClr>
                </a:solidFill>
              </a:rPr>
              <a:t>输出</a:t>
            </a:r>
            <a:endParaRPr lang="zh-CN" altLang="en-US">
              <a:solidFill>
                <a:schemeClr val="tx1">
                  <a:tint val="75000"/>
                </a:schemeClr>
              </a:solidFill>
            </a:endParaRPr>
          </a:p>
          <a:p>
            <a:pPr marL="800100" lvl="1" indent="-342900">
              <a:buAutoNum type="arabicPeriod"/>
            </a:pPr>
            <a:r>
              <a:rPr lang="zh-CN" altLang="en-US" sz="1800">
                <a:solidFill>
                  <a:schemeClr val="tx1">
                    <a:tint val="75000"/>
                  </a:schemeClr>
                </a:solidFill>
              </a:rPr>
              <a:t>范围管理计划</a:t>
            </a:r>
            <a:endParaRPr lang="zh-CN" altLang="en-US" sz="1800">
              <a:solidFill>
                <a:schemeClr val="tx1">
                  <a:tint val="75000"/>
                </a:schemeClr>
              </a:solidFill>
            </a:endParaRPr>
          </a:p>
          <a:p>
            <a:pPr marL="800100" lvl="1" indent="-342900">
              <a:buAutoNum type="arabicPeriod"/>
            </a:pPr>
            <a:r>
              <a:rPr lang="zh-CN" altLang="en-US" sz="1800">
                <a:solidFill>
                  <a:schemeClr val="tx1">
                    <a:tint val="75000"/>
                  </a:schemeClr>
                </a:solidFill>
              </a:rPr>
              <a:t>需求管理计划</a:t>
            </a:r>
            <a:endParaRPr lang="zh-CN" altLang="en-US" sz="1800">
              <a:solidFill>
                <a:schemeClr val="tx1">
                  <a:tint val="75000"/>
                </a:schemeClr>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467995" y="476250"/>
            <a:ext cx="7886700" cy="922655"/>
          </a:xfrm>
        </p:spPr>
        <p:txBody>
          <a:bodyPr/>
          <a:p>
            <a:r>
              <a:rPr lang="zh-CN" altLang="en-US"/>
              <a:t>规划范围管理</a:t>
            </a:r>
            <a:endParaRPr lang="zh-CN" altLang="en-US"/>
          </a:p>
        </p:txBody>
      </p:sp>
      <p:sp>
        <p:nvSpPr>
          <p:cNvPr id="3" name="文本占位符 2"/>
          <p:cNvSpPr>
            <a:spLocks noGrp="1"/>
          </p:cNvSpPr>
          <p:nvPr>
            <p:ph type="body" idx="1"/>
          </p:nvPr>
        </p:nvSpPr>
        <p:spPr>
          <a:xfrm>
            <a:off x="683895" y="1754505"/>
            <a:ext cx="7886700" cy="4326255"/>
          </a:xfrm>
        </p:spPr>
        <p:txBody>
          <a:bodyPr/>
          <a:p>
            <a:pPr marL="342900" indent="-342900">
              <a:buAutoNum type="arabicPeriod"/>
            </a:pPr>
            <a:r>
              <a:rPr lang="zh-CN" altLang="en-US"/>
              <a:t>范围管理计划</a:t>
            </a:r>
            <a:endParaRPr lang="zh-CN" altLang="en-US"/>
          </a:p>
          <a:p>
            <a:pPr marL="800100" lvl="1" indent="-342900">
              <a:buAutoNum type="arabicPeriod"/>
            </a:pPr>
            <a:r>
              <a:rPr lang="zh-CN" altLang="en-US" sz="1800">
                <a:solidFill>
                  <a:schemeClr val="tx1">
                    <a:tint val="75000"/>
                  </a:schemeClr>
                </a:solidFill>
              </a:rPr>
              <a:t>制定详细项目范围说明书</a:t>
            </a:r>
            <a:endParaRPr lang="zh-CN" altLang="en-US" sz="1800">
              <a:solidFill>
                <a:schemeClr val="tx1">
                  <a:tint val="75000"/>
                </a:schemeClr>
              </a:solidFill>
            </a:endParaRPr>
          </a:p>
          <a:p>
            <a:pPr marL="800100" lvl="1" indent="-342900">
              <a:buAutoNum type="arabicPeriod"/>
            </a:pPr>
            <a:r>
              <a:rPr lang="zh-CN" altLang="en-US" sz="1800">
                <a:solidFill>
                  <a:schemeClr val="tx1">
                    <a:tint val="75000"/>
                  </a:schemeClr>
                </a:solidFill>
              </a:rPr>
              <a:t>根据详细项目范围说明书创建</a:t>
            </a:r>
            <a:r>
              <a:rPr lang="en-US" altLang="zh-CN" sz="1800">
                <a:solidFill>
                  <a:schemeClr val="tx1">
                    <a:tint val="75000"/>
                  </a:schemeClr>
                </a:solidFill>
              </a:rPr>
              <a:t>WBS</a:t>
            </a:r>
            <a:endParaRPr lang="en-US" altLang="zh-CN" sz="1800">
              <a:solidFill>
                <a:schemeClr val="tx1">
                  <a:tint val="75000"/>
                </a:schemeClr>
              </a:solidFill>
            </a:endParaRPr>
          </a:p>
          <a:p>
            <a:pPr marL="800100" lvl="1" indent="-342900">
              <a:buAutoNum type="arabicPeriod"/>
            </a:pPr>
            <a:r>
              <a:rPr lang="zh-CN" altLang="en-US" sz="1800">
                <a:solidFill>
                  <a:schemeClr val="tx1">
                    <a:tint val="75000"/>
                  </a:schemeClr>
                </a:solidFill>
              </a:rPr>
              <a:t>维护和批准</a:t>
            </a:r>
            <a:r>
              <a:rPr lang="en-US" altLang="zh-CN" sz="1800">
                <a:solidFill>
                  <a:schemeClr val="tx1">
                    <a:tint val="75000"/>
                  </a:schemeClr>
                </a:solidFill>
              </a:rPr>
              <a:t>WBS</a:t>
            </a:r>
            <a:endParaRPr lang="en-US" altLang="zh-CN" sz="1800">
              <a:solidFill>
                <a:schemeClr val="tx1">
                  <a:tint val="75000"/>
                </a:schemeClr>
              </a:solidFill>
            </a:endParaRPr>
          </a:p>
          <a:p>
            <a:pPr marL="800100" lvl="1" indent="-342900">
              <a:buAutoNum type="arabicPeriod"/>
            </a:pPr>
            <a:r>
              <a:rPr lang="zh-CN" altLang="en-US" sz="1800">
                <a:solidFill>
                  <a:schemeClr val="tx1">
                    <a:tint val="75000"/>
                  </a:schemeClr>
                </a:solidFill>
              </a:rPr>
              <a:t>正式验收已完成的项目可交付成果</a:t>
            </a:r>
            <a:endParaRPr lang="zh-CN" altLang="en-US" sz="1800">
              <a:solidFill>
                <a:schemeClr val="tx1">
                  <a:tint val="75000"/>
                </a:schemeClr>
              </a:solidFill>
            </a:endParaRPr>
          </a:p>
          <a:p>
            <a:pPr marL="800100" lvl="1" indent="-342900">
              <a:buAutoNum type="arabicPeriod"/>
            </a:pPr>
            <a:r>
              <a:rPr lang="zh-CN" altLang="en-US" sz="1800">
                <a:solidFill>
                  <a:schemeClr val="tx1">
                    <a:tint val="75000"/>
                  </a:schemeClr>
                </a:solidFill>
              </a:rPr>
              <a:t>处理对详细项目范围说明书的变更</a:t>
            </a:r>
            <a:endParaRPr lang="zh-CN" altLang="en-US" sz="1800">
              <a:solidFill>
                <a:schemeClr val="tx1">
                  <a:tint val="75000"/>
                </a:schemeClr>
              </a:solidFill>
            </a:endParaRPr>
          </a:p>
          <a:p>
            <a:pPr marL="342900" lvl="0" indent="-342900">
              <a:buAutoNum type="arabicPeriod"/>
            </a:pPr>
            <a:r>
              <a:rPr lang="zh-CN" altLang="en-US">
                <a:solidFill>
                  <a:schemeClr val="tx1">
                    <a:tint val="75000"/>
                  </a:schemeClr>
                </a:solidFill>
              </a:rPr>
              <a:t>需求管理计划：描述将如何分析，记录和管理需求</a:t>
            </a:r>
            <a:endParaRPr lang="zh-CN" altLang="en-US">
              <a:solidFill>
                <a:schemeClr val="tx1">
                  <a:tint val="75000"/>
                </a:schemeClr>
              </a:solidFill>
            </a:endParaRPr>
          </a:p>
          <a:p>
            <a:pPr marL="800100" lvl="1" indent="-342900">
              <a:buAutoNum type="arabicPeriod"/>
            </a:pPr>
            <a:r>
              <a:rPr lang="zh-CN" altLang="en-US" sz="1800">
                <a:solidFill>
                  <a:schemeClr val="tx1">
                    <a:tint val="75000"/>
                  </a:schemeClr>
                </a:solidFill>
              </a:rPr>
              <a:t>如何规划，跟踪和报告各种需求活动</a:t>
            </a:r>
            <a:endParaRPr lang="zh-CN" altLang="en-US" sz="1800">
              <a:solidFill>
                <a:schemeClr val="tx1">
                  <a:tint val="75000"/>
                </a:schemeClr>
              </a:solidFill>
            </a:endParaRPr>
          </a:p>
          <a:p>
            <a:pPr marL="800100" lvl="1" indent="-342900">
              <a:buAutoNum type="arabicPeriod"/>
            </a:pPr>
            <a:r>
              <a:rPr lang="zh-CN" altLang="en-US" sz="1800">
                <a:solidFill>
                  <a:schemeClr val="tx1">
                    <a:tint val="75000"/>
                  </a:schemeClr>
                </a:solidFill>
              </a:rPr>
              <a:t>配置管理活动</a:t>
            </a:r>
            <a:endParaRPr lang="zh-CN" altLang="en-US" sz="1800">
              <a:solidFill>
                <a:schemeClr val="tx1">
                  <a:tint val="75000"/>
                </a:schemeClr>
              </a:solidFill>
            </a:endParaRPr>
          </a:p>
          <a:p>
            <a:pPr marL="800100" lvl="1" indent="-342900">
              <a:buAutoNum type="arabicPeriod"/>
            </a:pPr>
            <a:r>
              <a:rPr lang="zh-CN" altLang="en-US" sz="1800">
                <a:solidFill>
                  <a:schemeClr val="tx1">
                    <a:tint val="75000"/>
                  </a:schemeClr>
                </a:solidFill>
              </a:rPr>
              <a:t>需求优先级排序过程</a:t>
            </a:r>
            <a:endParaRPr lang="zh-CN" altLang="en-US" sz="1800">
              <a:solidFill>
                <a:schemeClr val="tx1">
                  <a:tint val="75000"/>
                </a:schemeClr>
              </a:solidFill>
            </a:endParaRPr>
          </a:p>
          <a:p>
            <a:pPr marL="800100" lvl="1" indent="-342900">
              <a:buAutoNum type="arabicPeriod"/>
            </a:pPr>
            <a:r>
              <a:rPr lang="zh-CN" altLang="en-US" sz="1800">
                <a:solidFill>
                  <a:schemeClr val="tx1">
                    <a:tint val="75000"/>
                  </a:schemeClr>
                </a:solidFill>
              </a:rPr>
              <a:t>产品测量指标及使用这些指标的理由</a:t>
            </a:r>
            <a:endParaRPr lang="zh-CN" altLang="en-US" sz="1800">
              <a:solidFill>
                <a:schemeClr val="tx1">
                  <a:tint val="75000"/>
                </a:schemeClr>
              </a:solidFill>
            </a:endParaRPr>
          </a:p>
          <a:p>
            <a:pPr marL="800100" lvl="1" indent="-342900">
              <a:buAutoNum type="arabicPeriod"/>
            </a:pPr>
            <a:r>
              <a:rPr lang="zh-CN" altLang="en-US" sz="1800">
                <a:solidFill>
                  <a:schemeClr val="tx1">
                    <a:tint val="75000"/>
                  </a:schemeClr>
                </a:solidFill>
              </a:rPr>
              <a:t>反映哪些需求属性将被列入跟踪矩阵的跟踪结构</a:t>
            </a:r>
            <a:endParaRPr lang="zh-CN" altLang="en-US" sz="1800">
              <a:solidFill>
                <a:schemeClr val="tx1">
                  <a:tint val="75000"/>
                </a:schemeClr>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24205" y="709295"/>
            <a:ext cx="7886700" cy="1369695"/>
          </a:xfrm>
        </p:spPr>
        <p:txBody>
          <a:bodyPr/>
          <a:p>
            <a:r>
              <a:rPr lang="zh-CN" altLang="en-US"/>
              <a:t>组织过程资产</a:t>
            </a:r>
            <a:endParaRPr lang="zh-CN" altLang="en-US"/>
          </a:p>
        </p:txBody>
      </p:sp>
      <p:sp>
        <p:nvSpPr>
          <p:cNvPr id="3" name="文本占位符 2"/>
          <p:cNvSpPr>
            <a:spLocks noGrp="1"/>
          </p:cNvSpPr>
          <p:nvPr>
            <p:ph type="body" idx="1"/>
          </p:nvPr>
        </p:nvSpPr>
        <p:spPr>
          <a:xfrm>
            <a:off x="624205" y="2371090"/>
            <a:ext cx="7886700" cy="3718560"/>
          </a:xfrm>
        </p:spPr>
        <p:txBody>
          <a:bodyPr/>
          <a:p>
            <a:pPr marL="342900" indent="-342900">
              <a:buAutoNum type="arabicPeriod"/>
            </a:pPr>
            <a:r>
              <a:rPr lang="zh-CN" altLang="en-US"/>
              <a:t>组织过程资产：参与项目组织中一切有利于项目成功或者全部与过程相关的资产，包括：</a:t>
            </a:r>
            <a:endParaRPr lang="zh-CN" altLang="en-US"/>
          </a:p>
          <a:p>
            <a:pPr marL="285750" indent="-285750" algn="ctr">
              <a:buFont typeface="Arial" panose="020B0604020202020204" pitchFamily="34" charset="0"/>
              <a:buChar char="•"/>
            </a:pPr>
            <a:r>
              <a:rPr lang="zh-CN" altLang="en-US"/>
              <a:t>正式或非正式的计划，政策，程序和指南</a:t>
            </a:r>
            <a:endParaRPr lang="zh-CN" altLang="en-US"/>
          </a:p>
          <a:p>
            <a:pPr marL="285750" indent="-285750" algn="ctr">
              <a:buFont typeface="Arial" panose="020B0604020202020204" pitchFamily="34" charset="0"/>
              <a:buChar char="•"/>
            </a:pPr>
            <a:r>
              <a:rPr lang="zh-CN" altLang="en-US"/>
              <a:t>组织的知识库：经验教训和历史信息</a:t>
            </a:r>
            <a:endParaRPr lang="zh-CN" altLang="en-US"/>
          </a:p>
          <a:p>
            <a:pPr algn="l">
              <a:buFont typeface="Arial" panose="020B0604020202020204" pitchFamily="34" charset="0"/>
            </a:pPr>
            <a:r>
              <a:rPr lang="en-US" altLang="zh-CN"/>
              <a:t>2</a:t>
            </a:r>
            <a:r>
              <a:rPr lang="zh-CN" altLang="en-US"/>
              <a:t>：项目团队成员（所有人）有责任更新和补充组织过程资产</a:t>
            </a:r>
            <a:endParaRPr lang="zh-CN" altLang="en-US"/>
          </a:p>
          <a:p>
            <a:pPr algn="l">
              <a:buFont typeface="Arial" panose="020B0604020202020204" pitchFamily="34" charset="0"/>
            </a:pPr>
            <a:r>
              <a:rPr lang="en-US" altLang="zh-CN"/>
              <a:t>3</a:t>
            </a:r>
            <a:r>
              <a:rPr lang="zh-CN" altLang="en-US"/>
              <a:t>：来自项目执行组织内部</a:t>
            </a:r>
            <a:endParaRPr lang="zh-C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28650" y="620395"/>
            <a:ext cx="7886700" cy="930275"/>
          </a:xfrm>
        </p:spPr>
        <p:txBody>
          <a:bodyPr/>
          <a:p>
            <a:r>
              <a:rPr lang="en-US" altLang="zh-CN"/>
              <a:t>2</a:t>
            </a:r>
            <a:r>
              <a:rPr lang="zh-CN" altLang="en-US"/>
              <a:t>收集需求</a:t>
            </a:r>
            <a:endParaRPr lang="zh-CN" altLang="en-US"/>
          </a:p>
        </p:txBody>
      </p:sp>
      <p:sp>
        <p:nvSpPr>
          <p:cNvPr id="3" name="文本占位符 2"/>
          <p:cNvSpPr>
            <a:spLocks noGrp="1"/>
          </p:cNvSpPr>
          <p:nvPr>
            <p:ph type="body" idx="1"/>
          </p:nvPr>
        </p:nvSpPr>
        <p:spPr>
          <a:xfrm>
            <a:off x="624205" y="1838325"/>
            <a:ext cx="7886700" cy="4251325"/>
          </a:xfrm>
        </p:spPr>
        <p:txBody>
          <a:bodyPr/>
          <a:p>
            <a:pPr marL="342900" indent="-342900">
              <a:buAutoNum type="arabicPeriod"/>
            </a:pPr>
            <a:r>
              <a:rPr lang="zh-CN" altLang="en-US"/>
              <a:t>收集需求是为实现项目目标而确定，记录并管理干系人的需要和需求的过程</a:t>
            </a:r>
            <a:endParaRPr lang="zh-CN" altLang="en-US"/>
          </a:p>
          <a:p>
            <a:pPr marL="342900" indent="-342900">
              <a:buAutoNum type="arabicPeriod"/>
            </a:pPr>
            <a:r>
              <a:rPr lang="zh-CN" altLang="en-US"/>
              <a:t>需求是指发起人，客户和其他干系人的已量化且记录下来的需要与期望</a:t>
            </a:r>
            <a:endParaRPr lang="zh-CN" altLang="en-US"/>
          </a:p>
          <a:p>
            <a:pPr marL="342900" indent="-342900">
              <a:buAutoNum type="arabicPeriod"/>
            </a:pPr>
            <a:r>
              <a:rPr lang="zh-CN" altLang="en-US"/>
              <a:t>收集需求旨在定义和管理客户期望</a:t>
            </a:r>
            <a:endParaRPr lang="zh-CN" altLang="en-US"/>
          </a:p>
          <a:p>
            <a:pPr marL="342900" indent="-342900">
              <a:buAutoNum type="arabicPeriod"/>
            </a:pPr>
            <a:r>
              <a:rPr lang="zh-CN" altLang="en-US"/>
              <a:t>输入：</a:t>
            </a:r>
            <a:r>
              <a:rPr lang="en-US" altLang="zh-CN"/>
              <a:t>1</a:t>
            </a:r>
            <a:r>
              <a:rPr lang="zh-CN" altLang="en-US"/>
              <a:t>：范围管理计划，</a:t>
            </a:r>
            <a:r>
              <a:rPr lang="en-US" altLang="zh-CN"/>
              <a:t>2</a:t>
            </a:r>
            <a:r>
              <a:rPr lang="zh-CN" altLang="en-US"/>
              <a:t>：需求管理计划，</a:t>
            </a:r>
            <a:r>
              <a:rPr lang="en-US" altLang="zh-CN"/>
              <a:t>3</a:t>
            </a:r>
            <a:r>
              <a:rPr lang="zh-CN" altLang="en-US"/>
              <a:t>：干系人管理计划，</a:t>
            </a:r>
            <a:r>
              <a:rPr lang="en-US" altLang="zh-CN"/>
              <a:t>4</a:t>
            </a:r>
            <a:r>
              <a:rPr lang="zh-CN" altLang="en-US"/>
              <a:t>：项目章程，</a:t>
            </a:r>
            <a:r>
              <a:rPr lang="en-US" altLang="zh-CN"/>
              <a:t>5</a:t>
            </a:r>
            <a:r>
              <a:rPr lang="zh-CN" altLang="en-US"/>
              <a:t>：干系人登记册</a:t>
            </a:r>
            <a:endParaRPr lang="zh-CN" altLang="en-US"/>
          </a:p>
          <a:p>
            <a:pPr marL="342900" indent="-342900">
              <a:buAutoNum type="arabicPeriod"/>
            </a:pPr>
            <a:r>
              <a:rPr lang="zh-CN" altLang="en-US"/>
              <a:t>工具和技术：</a:t>
            </a:r>
            <a:r>
              <a:rPr lang="en-US" altLang="zh-CN"/>
              <a:t>1</a:t>
            </a:r>
            <a:r>
              <a:rPr lang="zh-CN" altLang="en-US"/>
              <a:t>：访谈，</a:t>
            </a:r>
            <a:r>
              <a:rPr lang="en-US" altLang="zh-CN"/>
              <a:t>2</a:t>
            </a:r>
            <a:r>
              <a:rPr lang="zh-CN" altLang="en-US"/>
              <a:t>：焦点小组，</a:t>
            </a:r>
            <a:r>
              <a:rPr lang="en-US" altLang="zh-CN"/>
              <a:t>3</a:t>
            </a:r>
            <a:r>
              <a:rPr lang="zh-CN" altLang="en-US"/>
              <a:t>：引导式研讨会，</a:t>
            </a:r>
            <a:r>
              <a:rPr lang="en-US" altLang="zh-CN"/>
              <a:t>4</a:t>
            </a:r>
            <a:r>
              <a:rPr lang="zh-CN" altLang="en-US"/>
              <a:t>：群体决策技术，</a:t>
            </a:r>
            <a:r>
              <a:rPr lang="en-US" altLang="zh-CN"/>
              <a:t>5</a:t>
            </a:r>
            <a:r>
              <a:rPr lang="zh-CN" altLang="en-US"/>
              <a:t>：群体创新技术，</a:t>
            </a:r>
            <a:r>
              <a:rPr lang="en-US" altLang="zh-CN"/>
              <a:t>6</a:t>
            </a:r>
            <a:r>
              <a:rPr lang="zh-CN" altLang="en-US"/>
              <a:t>：问卷调查，</a:t>
            </a:r>
            <a:r>
              <a:rPr lang="en-US" altLang="zh-CN"/>
              <a:t>7</a:t>
            </a:r>
            <a:r>
              <a:rPr lang="zh-CN" altLang="en-US"/>
              <a:t>：观察，</a:t>
            </a:r>
            <a:r>
              <a:rPr lang="en-US" altLang="zh-CN"/>
              <a:t>8</a:t>
            </a:r>
            <a:r>
              <a:rPr lang="zh-CN" altLang="en-US"/>
              <a:t>：原型法，</a:t>
            </a:r>
            <a:r>
              <a:rPr lang="en-US" altLang="zh-CN"/>
              <a:t>9</a:t>
            </a:r>
            <a:r>
              <a:rPr lang="zh-CN" altLang="en-US"/>
              <a:t>：标杆对照，</a:t>
            </a:r>
            <a:r>
              <a:rPr lang="en-US" altLang="zh-CN"/>
              <a:t>10</a:t>
            </a:r>
            <a:r>
              <a:rPr lang="zh-CN" altLang="en-US"/>
              <a:t>：系统交互图，</a:t>
            </a:r>
            <a:r>
              <a:rPr lang="en-US" altLang="zh-CN"/>
              <a:t>11</a:t>
            </a:r>
            <a:r>
              <a:rPr lang="zh-CN" altLang="en-US"/>
              <a:t>：文件分析</a:t>
            </a:r>
            <a:endParaRPr lang="zh-CN" altLang="en-US"/>
          </a:p>
          <a:p>
            <a:pPr marL="342900" indent="-342900">
              <a:buAutoNum type="arabicPeriod"/>
            </a:pPr>
            <a:r>
              <a:rPr lang="zh-CN" altLang="en-US"/>
              <a:t>输出：</a:t>
            </a:r>
            <a:r>
              <a:rPr lang="en-US" altLang="zh-CN"/>
              <a:t>1</a:t>
            </a:r>
            <a:r>
              <a:rPr lang="zh-CN" altLang="en-US"/>
              <a:t>：需求文件，</a:t>
            </a:r>
            <a:r>
              <a:rPr lang="en-US" altLang="zh-CN"/>
              <a:t>2</a:t>
            </a:r>
            <a:r>
              <a:rPr lang="zh-CN" altLang="en-US"/>
              <a:t>：需求跟踪矩阵</a:t>
            </a:r>
            <a:endParaRPr lang="zh-CN"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24205" y="476250"/>
            <a:ext cx="7886700" cy="744220"/>
          </a:xfrm>
        </p:spPr>
        <p:txBody>
          <a:bodyPr/>
          <a:p>
            <a:r>
              <a:rPr lang="zh-CN" altLang="en-US"/>
              <a:t>收集需求</a:t>
            </a:r>
            <a:r>
              <a:rPr lang="en-US" altLang="zh-CN"/>
              <a:t>---</a:t>
            </a:r>
            <a:r>
              <a:rPr lang="zh-CN" altLang="en-US"/>
              <a:t>工具和技术</a:t>
            </a:r>
            <a:endParaRPr lang="zh-CN" altLang="en-US"/>
          </a:p>
        </p:txBody>
      </p:sp>
      <p:sp>
        <p:nvSpPr>
          <p:cNvPr id="3" name="文本占位符 2"/>
          <p:cNvSpPr>
            <a:spLocks noGrp="1"/>
          </p:cNvSpPr>
          <p:nvPr>
            <p:ph type="body" idx="1"/>
          </p:nvPr>
        </p:nvSpPr>
        <p:spPr>
          <a:xfrm>
            <a:off x="624205" y="1484630"/>
            <a:ext cx="7886700" cy="4605020"/>
          </a:xfrm>
        </p:spPr>
        <p:txBody>
          <a:bodyPr/>
          <a:p>
            <a:pPr marL="342900" indent="-342900">
              <a:buAutoNum type="arabicPeriod"/>
            </a:pPr>
            <a:r>
              <a:rPr lang="zh-CN" altLang="en-US"/>
              <a:t>访谈：与干系人直接交谈</a:t>
            </a:r>
            <a:r>
              <a:rPr lang="en-US" altLang="zh-CN"/>
              <a:t>---</a:t>
            </a:r>
            <a:r>
              <a:rPr lang="zh-CN" altLang="en-US"/>
              <a:t>一对一</a:t>
            </a:r>
            <a:r>
              <a:rPr lang="en-US" altLang="zh-CN"/>
              <a:t>----</a:t>
            </a:r>
            <a:r>
              <a:rPr lang="zh-CN" altLang="en-US"/>
              <a:t>也可用于获取机密信息</a:t>
            </a:r>
            <a:endParaRPr lang="zh-CN" altLang="en-US"/>
          </a:p>
          <a:p>
            <a:pPr marL="342900" indent="-342900">
              <a:buAutoNum type="arabicPeriod"/>
            </a:pPr>
            <a:r>
              <a:rPr lang="zh-CN" altLang="en-US"/>
              <a:t>焦点小组：预定的干系人和主题专家</a:t>
            </a:r>
            <a:r>
              <a:rPr lang="en-US" altLang="zh-CN"/>
              <a:t>--</a:t>
            </a:r>
            <a:r>
              <a:rPr lang="zh-CN" altLang="en-US"/>
              <a:t>主持人引导，互动</a:t>
            </a:r>
            <a:r>
              <a:rPr lang="en-US" altLang="zh-CN"/>
              <a:t>---</a:t>
            </a:r>
            <a:r>
              <a:rPr lang="zh-CN" altLang="en-US"/>
              <a:t>比一对一访谈强烈</a:t>
            </a:r>
            <a:endParaRPr lang="zh-CN" altLang="en-US"/>
          </a:p>
          <a:p>
            <a:pPr marL="342900" indent="-342900">
              <a:buAutoNum type="arabicPeriod"/>
            </a:pPr>
            <a:r>
              <a:rPr lang="zh-CN" altLang="en-US"/>
              <a:t>引导式研讨会：主要干系人</a:t>
            </a:r>
            <a:r>
              <a:rPr lang="en-US" altLang="zh-CN"/>
              <a:t>---</a:t>
            </a:r>
            <a:r>
              <a:rPr lang="zh-CN" altLang="en-US"/>
              <a:t>快速定义跨职能</a:t>
            </a:r>
            <a:r>
              <a:rPr lang="en-US" altLang="zh-CN"/>
              <a:t>---</a:t>
            </a:r>
            <a:r>
              <a:rPr lang="zh-CN" altLang="en-US"/>
              <a:t>更早发现问题，更早解决问题（有助于参与者之间建立信任改进关系，改善沟通）</a:t>
            </a:r>
            <a:endParaRPr lang="zh-CN" altLang="en-US"/>
          </a:p>
          <a:p>
            <a:pPr marL="342900" indent="-342900">
              <a:buAutoNum type="arabicPeriod"/>
            </a:pPr>
            <a:r>
              <a:rPr lang="zh-CN" altLang="en-US"/>
              <a:t>群体创新技术：</a:t>
            </a:r>
            <a:r>
              <a:rPr lang="en-US" altLang="zh-CN"/>
              <a:t>1</a:t>
            </a:r>
            <a:r>
              <a:rPr lang="zh-CN" altLang="en-US"/>
              <a:t>：头脑风暴，</a:t>
            </a:r>
            <a:r>
              <a:rPr lang="en-US" altLang="zh-CN"/>
              <a:t>2</a:t>
            </a:r>
            <a:r>
              <a:rPr lang="zh-CN" altLang="en-US"/>
              <a:t>：名义小组技术，</a:t>
            </a:r>
            <a:r>
              <a:rPr lang="en-US" altLang="zh-CN"/>
              <a:t>3</a:t>
            </a:r>
            <a:r>
              <a:rPr lang="zh-CN" altLang="en-US"/>
              <a:t>：概念</a:t>
            </a:r>
            <a:r>
              <a:rPr lang="en-US" altLang="zh-CN"/>
              <a:t>/</a:t>
            </a:r>
            <a:r>
              <a:rPr lang="zh-CN" altLang="en-US"/>
              <a:t>思维导图，</a:t>
            </a:r>
            <a:r>
              <a:rPr lang="en-US" altLang="zh-CN"/>
              <a:t>4</a:t>
            </a:r>
            <a:r>
              <a:rPr lang="zh-CN" altLang="en-US"/>
              <a:t>：亲和图，</a:t>
            </a:r>
            <a:r>
              <a:rPr lang="en-US" altLang="zh-CN"/>
              <a:t>5</a:t>
            </a:r>
            <a:r>
              <a:rPr lang="zh-CN" altLang="en-US"/>
              <a:t>：多标准决策分析</a:t>
            </a:r>
            <a:endParaRPr lang="zh-CN" altLang="en-US"/>
          </a:p>
          <a:p>
            <a:pPr marL="342900" indent="-342900">
              <a:buAutoNum type="arabicPeriod"/>
            </a:pPr>
            <a:r>
              <a:rPr lang="zh-CN" altLang="en-US"/>
              <a:t>群体决策技术：</a:t>
            </a:r>
            <a:r>
              <a:rPr lang="en-US" altLang="zh-CN"/>
              <a:t>A</a:t>
            </a:r>
            <a:r>
              <a:rPr lang="zh-CN" altLang="en-US"/>
              <a:t>：一致同意，</a:t>
            </a:r>
            <a:r>
              <a:rPr lang="en-US" altLang="zh-CN"/>
              <a:t>B</a:t>
            </a:r>
            <a:r>
              <a:rPr lang="zh-CN" altLang="en-US"/>
              <a:t>：大多数原则，</a:t>
            </a:r>
            <a:r>
              <a:rPr lang="en-US" altLang="zh-CN"/>
              <a:t>C</a:t>
            </a:r>
            <a:r>
              <a:rPr lang="zh-CN" altLang="en-US"/>
              <a:t>：相对多数原则，</a:t>
            </a:r>
            <a:r>
              <a:rPr lang="en-US" altLang="zh-CN"/>
              <a:t>D</a:t>
            </a:r>
            <a:r>
              <a:rPr lang="zh-CN" altLang="en-US"/>
              <a:t>：独裁</a:t>
            </a:r>
            <a:endParaRPr lang="zh-CN" altLang="en-US"/>
          </a:p>
          <a:p>
            <a:pPr marL="342900" indent="-342900">
              <a:buAutoNum type="arabicPeriod"/>
            </a:pPr>
            <a:r>
              <a:rPr lang="zh-CN" altLang="en-US"/>
              <a:t>问卷调查：受众多样化</a:t>
            </a:r>
            <a:r>
              <a:rPr lang="en-US" altLang="zh-CN"/>
              <a:t>---</a:t>
            </a:r>
            <a:r>
              <a:rPr lang="zh-CN" altLang="en-US"/>
              <a:t>需要快速完成调查</a:t>
            </a:r>
            <a:r>
              <a:rPr lang="en-US" altLang="zh-CN"/>
              <a:t>--</a:t>
            </a:r>
            <a:r>
              <a:rPr lang="zh-CN" altLang="en-US"/>
              <a:t>适合开展统计分析</a:t>
            </a:r>
            <a:endParaRPr lang="zh-CN" altLang="en-US"/>
          </a:p>
          <a:p>
            <a:pPr marL="342900" indent="-342900">
              <a:buAutoNum type="arabicPeriod"/>
            </a:pPr>
            <a:r>
              <a:rPr lang="zh-CN" altLang="en-US"/>
              <a:t>观察：是指直接查看个人在各自的环境中如何执行工作（或任务）和实施流程，当产品使用者难以或不愿清晰说明他们的需求而时，就特别需要通过观察来了解他们的工作细节</a:t>
            </a:r>
            <a:endParaRPr lang="zh-CN" altLang="en-US"/>
          </a:p>
          <a:p>
            <a:pPr marL="342900" indent="-342900">
              <a:buAutoNum type="arabicPeriod"/>
            </a:pPr>
            <a:r>
              <a:rPr lang="zh-CN" altLang="en-US"/>
              <a:t>原型法：是指在实际制造预期产品之前，先造出该产品的实用模型，早期反馈</a:t>
            </a:r>
            <a:endParaRPr lang="zh-CN"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24205" y="403225"/>
            <a:ext cx="7886700" cy="649605"/>
          </a:xfrm>
        </p:spPr>
        <p:txBody>
          <a:bodyPr/>
          <a:p>
            <a:r>
              <a:rPr lang="zh-CN" altLang="en-US"/>
              <a:t>收集需求</a:t>
            </a:r>
            <a:r>
              <a:rPr lang="en-US" altLang="zh-CN"/>
              <a:t>---</a:t>
            </a:r>
            <a:r>
              <a:rPr lang="zh-CN" altLang="en-US"/>
              <a:t>工具与技术</a:t>
            </a:r>
            <a:endParaRPr lang="zh-CN" altLang="en-US"/>
          </a:p>
        </p:txBody>
      </p:sp>
      <p:sp>
        <p:nvSpPr>
          <p:cNvPr id="3" name="文本占位符 2"/>
          <p:cNvSpPr>
            <a:spLocks noGrp="1"/>
          </p:cNvSpPr>
          <p:nvPr>
            <p:ph type="body" idx="1"/>
          </p:nvPr>
        </p:nvSpPr>
        <p:spPr>
          <a:xfrm>
            <a:off x="624205" y="1214755"/>
            <a:ext cx="7886700" cy="4874895"/>
          </a:xfrm>
        </p:spPr>
        <p:txBody>
          <a:bodyPr/>
          <a:p>
            <a:r>
              <a:rPr lang="en-US" altLang="zh-CN"/>
              <a:t>8</a:t>
            </a:r>
            <a:r>
              <a:rPr lang="zh-CN" altLang="en-US"/>
              <a:t>：原型法：</a:t>
            </a:r>
            <a:r>
              <a:rPr lang="en-US" altLang="zh-CN"/>
              <a:t>1</a:t>
            </a:r>
            <a:r>
              <a:rPr lang="zh-CN" altLang="en-US"/>
              <a:t>：并非所有的需求在系统开发之前都能准确定义，</a:t>
            </a:r>
            <a:endParaRPr lang="zh-CN" altLang="en-US"/>
          </a:p>
          <a:p>
            <a:r>
              <a:rPr lang="en-US" altLang="zh-CN"/>
              <a:t>                     2</a:t>
            </a:r>
            <a:r>
              <a:rPr lang="zh-CN" altLang="en-US"/>
              <a:t>：提供快速的系统建造工具</a:t>
            </a:r>
            <a:endParaRPr lang="zh-CN" altLang="en-US"/>
          </a:p>
          <a:p>
            <a:r>
              <a:rPr lang="en-US" altLang="zh-CN"/>
              <a:t>      	      3</a:t>
            </a:r>
            <a:r>
              <a:rPr lang="zh-CN" altLang="en-US"/>
              <a:t>：需要有实际的，可供用户参与的系统模型</a:t>
            </a:r>
            <a:endParaRPr lang="zh-CN" altLang="en-US"/>
          </a:p>
          <a:p>
            <a:r>
              <a:rPr lang="en-US" altLang="zh-CN"/>
              <a:t>	      4</a:t>
            </a:r>
            <a:r>
              <a:rPr lang="zh-CN" altLang="en-US"/>
              <a:t>：系统开发中大量的反复修改是必要和不可避免的</a:t>
            </a:r>
            <a:endParaRPr lang="zh-CN" altLang="en-US"/>
          </a:p>
          <a:p>
            <a:r>
              <a:rPr lang="en-US" altLang="zh-CN"/>
              <a:t>9</a:t>
            </a:r>
            <a:r>
              <a:rPr lang="zh-CN" altLang="en-US"/>
              <a:t>：标杆对照：将实际或计划的做法与其他可比组织的做法进行比较，识别最佳实践，形成改进意见，并为绩效考核提供依据</a:t>
            </a:r>
            <a:endParaRPr lang="zh-CN" altLang="en-US"/>
          </a:p>
          <a:p>
            <a:r>
              <a:rPr lang="en-US" altLang="zh-CN"/>
              <a:t>10</a:t>
            </a:r>
            <a:r>
              <a:rPr lang="zh-CN" altLang="en-US"/>
              <a:t>：系统交互图：对产品范围的可视化描绘，显示业务系统（过程，设备，计算机系统等）及其与人和其它系统（行动者）之间的交互方式。系统交互图显示了业务系统的输入，输入提供者，业务系统的输出，输出接受者</a:t>
            </a:r>
            <a:endParaRPr lang="zh-CN" altLang="en-US"/>
          </a:p>
          <a:p>
            <a:r>
              <a:rPr lang="en-US" altLang="zh-CN"/>
              <a:t>11</a:t>
            </a:r>
            <a:r>
              <a:rPr lang="zh-CN" altLang="en-US"/>
              <a:t>：文件分析：分析现有的文档，识别与需求相关的信息，来挖掘需求</a:t>
            </a:r>
            <a:endParaRPr lang="zh-CN"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143000" y="476250"/>
            <a:ext cx="6858000" cy="889635"/>
          </a:xfrm>
        </p:spPr>
        <p:txBody>
          <a:bodyPr/>
          <a:p>
            <a:r>
              <a:rPr lang="zh-CN" altLang="en-US"/>
              <a:t>收集需求</a:t>
            </a:r>
            <a:r>
              <a:rPr lang="en-US" altLang="zh-CN"/>
              <a:t>---</a:t>
            </a:r>
            <a:r>
              <a:rPr lang="zh-CN" altLang="en-US"/>
              <a:t>输出</a:t>
            </a:r>
            <a:endParaRPr lang="zh-CN" altLang="en-US"/>
          </a:p>
        </p:txBody>
      </p:sp>
      <p:sp>
        <p:nvSpPr>
          <p:cNvPr id="3" name="副标题 2"/>
          <p:cNvSpPr>
            <a:spLocks noGrp="1"/>
          </p:cNvSpPr>
          <p:nvPr>
            <p:ph type="subTitle" idx="1"/>
          </p:nvPr>
        </p:nvSpPr>
        <p:spPr>
          <a:xfrm>
            <a:off x="1143000" y="1687830"/>
            <a:ext cx="6858000" cy="4537075"/>
          </a:xfrm>
        </p:spPr>
        <p:txBody>
          <a:bodyPr/>
          <a:p>
            <a:pPr marL="342900" indent="-342900" algn="l">
              <a:buAutoNum type="arabicPeriod"/>
            </a:pPr>
            <a:r>
              <a:rPr lang="zh-CN" altLang="en-US"/>
              <a:t>需求文件：只有明确的（可测量和可测试的），可跟踪的，完整的，相互协调的，且主要干系人愿意认可的需求，才能做为基准</a:t>
            </a:r>
            <a:endParaRPr lang="zh-CN" altLang="en-US"/>
          </a:p>
          <a:p>
            <a:pPr marL="342900" indent="-342900" algn="l">
              <a:buAutoNum type="arabicPeriod"/>
            </a:pPr>
            <a:r>
              <a:rPr lang="zh-CN" altLang="en-US"/>
              <a:t>需求跟踪矩阵（</a:t>
            </a:r>
            <a:r>
              <a:rPr lang="en-US" altLang="zh-CN"/>
              <a:t>RTM</a:t>
            </a:r>
            <a:r>
              <a:rPr lang="zh-CN" altLang="en-US"/>
              <a:t>）：</a:t>
            </a:r>
            <a:r>
              <a:rPr lang="en-US" altLang="zh-CN"/>
              <a:t>RTM</a:t>
            </a:r>
            <a:r>
              <a:rPr lang="zh-CN" altLang="en-US"/>
              <a:t>提供了在整个项目生命周期中跟踪需求的一种方法，有助于确保需求文件中被批准的每项需求在项目结束的时候都能交付</a:t>
            </a:r>
            <a:endParaRPr lang="zh-CN" altLang="en-US"/>
          </a:p>
          <a:p>
            <a:pPr marL="342900" indent="-342900" algn="l">
              <a:buAutoNum type="arabicPeriod"/>
            </a:pPr>
            <a:endParaRPr lang="zh-CN" altLang="en-US"/>
          </a:p>
        </p:txBody>
      </p:sp>
      <p:pic>
        <p:nvPicPr>
          <p:cNvPr id="4" name="图片 3" descr="需求跟踪矩阵"/>
          <p:cNvPicPr>
            <a:picLocks noChangeAspect="1"/>
          </p:cNvPicPr>
          <p:nvPr/>
        </p:nvPicPr>
        <p:blipFill>
          <a:blip r:embed="rId1"/>
          <a:stretch>
            <a:fillRect/>
          </a:stretch>
        </p:blipFill>
        <p:spPr>
          <a:xfrm>
            <a:off x="827405" y="3500755"/>
            <a:ext cx="7391400" cy="2939415"/>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115695" y="692785"/>
            <a:ext cx="6858000" cy="582930"/>
          </a:xfrm>
        </p:spPr>
        <p:txBody>
          <a:bodyPr/>
          <a:p>
            <a:r>
              <a:rPr lang="en-US" altLang="zh-CN"/>
              <a:t>3</a:t>
            </a:r>
            <a:r>
              <a:rPr lang="zh-CN" altLang="en-US"/>
              <a:t>定义范围</a:t>
            </a:r>
            <a:endParaRPr lang="zh-CN" altLang="en-US"/>
          </a:p>
        </p:txBody>
      </p:sp>
      <p:sp>
        <p:nvSpPr>
          <p:cNvPr id="3" name="副标题 2"/>
          <p:cNvSpPr>
            <a:spLocks noGrp="1"/>
          </p:cNvSpPr>
          <p:nvPr>
            <p:ph type="subTitle" idx="1"/>
          </p:nvPr>
        </p:nvSpPr>
        <p:spPr>
          <a:xfrm>
            <a:off x="1143000" y="1475740"/>
            <a:ext cx="6858000" cy="3782060"/>
          </a:xfrm>
        </p:spPr>
        <p:txBody>
          <a:bodyPr/>
          <a:p>
            <a:pPr marL="342900" indent="-342900" algn="l">
              <a:buAutoNum type="arabicPeriod"/>
            </a:pPr>
            <a:r>
              <a:rPr lang="zh-CN" altLang="en-US"/>
              <a:t>本过程的主要作用：明确所收集的需求哪些将包含在项目范围内，哪些将排除在项目范围外，从而明确项目，服务或成果的边界</a:t>
            </a:r>
            <a:endParaRPr lang="zh-CN" altLang="en-US"/>
          </a:p>
          <a:p>
            <a:pPr marL="342900" indent="-342900" algn="l">
              <a:buAutoNum type="arabicPeriod"/>
            </a:pPr>
            <a:r>
              <a:rPr lang="zh-CN" altLang="en-US"/>
              <a:t>输入：</a:t>
            </a:r>
            <a:r>
              <a:rPr lang="en-US" altLang="zh-CN"/>
              <a:t>1</a:t>
            </a:r>
            <a:r>
              <a:rPr lang="zh-CN" altLang="en-US"/>
              <a:t>：范围管理计划，</a:t>
            </a:r>
            <a:r>
              <a:rPr lang="en-US" altLang="zh-CN"/>
              <a:t>2</a:t>
            </a:r>
            <a:r>
              <a:rPr lang="zh-CN" altLang="en-US"/>
              <a:t>：项目章程，</a:t>
            </a:r>
            <a:r>
              <a:rPr lang="en-US" altLang="zh-CN"/>
              <a:t>3</a:t>
            </a:r>
            <a:r>
              <a:rPr lang="zh-CN" altLang="en-US"/>
              <a:t>：需求文件，</a:t>
            </a:r>
            <a:r>
              <a:rPr lang="en-US" altLang="zh-CN"/>
              <a:t>4</a:t>
            </a:r>
            <a:r>
              <a:rPr lang="zh-CN" altLang="en-US"/>
              <a:t>：组织过程资产</a:t>
            </a:r>
            <a:endParaRPr lang="zh-CN" altLang="en-US"/>
          </a:p>
          <a:p>
            <a:pPr marL="342900" indent="-342900" algn="l">
              <a:buAutoNum type="arabicPeriod"/>
            </a:pPr>
            <a:r>
              <a:rPr lang="zh-CN" altLang="en-US"/>
              <a:t>工具和技术：</a:t>
            </a:r>
            <a:r>
              <a:rPr lang="en-US" altLang="zh-CN"/>
              <a:t>1</a:t>
            </a:r>
            <a:r>
              <a:rPr lang="zh-CN" altLang="en-US"/>
              <a:t>：专家判断，</a:t>
            </a:r>
            <a:r>
              <a:rPr lang="en-US" altLang="zh-CN"/>
              <a:t>2</a:t>
            </a:r>
            <a:r>
              <a:rPr lang="zh-CN" altLang="en-US"/>
              <a:t>：产品分析，</a:t>
            </a:r>
            <a:r>
              <a:rPr lang="en-US" altLang="zh-CN"/>
              <a:t>3</a:t>
            </a:r>
            <a:r>
              <a:rPr lang="zh-CN" altLang="en-US"/>
              <a:t>：备选方案生成，</a:t>
            </a:r>
            <a:r>
              <a:rPr lang="en-US" altLang="zh-CN"/>
              <a:t>4</a:t>
            </a:r>
            <a:r>
              <a:rPr lang="zh-CN" altLang="en-US"/>
              <a:t>：引导式研讨会</a:t>
            </a:r>
            <a:endParaRPr lang="zh-CN" altLang="en-US"/>
          </a:p>
          <a:p>
            <a:pPr marL="342900" indent="-342900" algn="l">
              <a:buAutoNum type="arabicPeriod"/>
            </a:pPr>
            <a:r>
              <a:rPr lang="zh-CN" altLang="en-US"/>
              <a:t>输出：</a:t>
            </a:r>
            <a:r>
              <a:rPr lang="en-US" altLang="zh-CN"/>
              <a:t>1</a:t>
            </a:r>
            <a:r>
              <a:rPr lang="zh-CN" altLang="en-US"/>
              <a:t>：项目范围说明书，</a:t>
            </a:r>
            <a:r>
              <a:rPr lang="en-US" altLang="zh-CN"/>
              <a:t>2</a:t>
            </a:r>
            <a:r>
              <a:rPr lang="zh-CN" altLang="en-US"/>
              <a:t>：项目文件更新</a:t>
            </a:r>
            <a:endParaRPr lang="zh-CN"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115695" y="692785"/>
            <a:ext cx="6858000" cy="891540"/>
          </a:xfrm>
        </p:spPr>
        <p:txBody>
          <a:bodyPr/>
          <a:p>
            <a:r>
              <a:rPr lang="zh-CN" altLang="en-US"/>
              <a:t>定义范围</a:t>
            </a:r>
            <a:r>
              <a:rPr lang="en-US" altLang="zh-CN"/>
              <a:t>--</a:t>
            </a:r>
            <a:r>
              <a:rPr lang="zh-CN" altLang="en-US"/>
              <a:t>工具和技术</a:t>
            </a:r>
            <a:endParaRPr lang="zh-CN" altLang="en-US"/>
          </a:p>
        </p:txBody>
      </p:sp>
      <p:sp>
        <p:nvSpPr>
          <p:cNvPr id="3" name="副标题 2"/>
          <p:cNvSpPr>
            <a:spLocks noGrp="1"/>
          </p:cNvSpPr>
          <p:nvPr>
            <p:ph type="subTitle" idx="1"/>
          </p:nvPr>
        </p:nvSpPr>
        <p:spPr>
          <a:xfrm>
            <a:off x="1143000" y="1791335"/>
            <a:ext cx="6858000" cy="3466465"/>
          </a:xfrm>
        </p:spPr>
        <p:txBody>
          <a:bodyPr/>
          <a:p>
            <a:pPr marL="342900" indent="-342900" algn="l">
              <a:buAutoNum type="arabicPeriod"/>
            </a:pPr>
            <a:r>
              <a:rPr lang="zh-CN" altLang="en-US"/>
              <a:t>产品分析：对于那些以产品为可交付成果的项目（区别于提供服务或成果的项目），产品分析是一种有效的工具</a:t>
            </a:r>
            <a:endParaRPr lang="zh-CN" altLang="en-US"/>
          </a:p>
          <a:p>
            <a:pPr marL="800100" lvl="1" indent="-342900" algn="l">
              <a:buAutoNum type="arabicPeriod"/>
            </a:pPr>
            <a:r>
              <a:rPr lang="zh-CN" altLang="en-US" sz="1800">
                <a:solidFill>
                  <a:schemeClr val="tx1"/>
                </a:solidFill>
              </a:rPr>
              <a:t>产品分解，</a:t>
            </a:r>
            <a:r>
              <a:rPr lang="en-US" altLang="zh-CN" sz="1800">
                <a:solidFill>
                  <a:schemeClr val="tx1"/>
                </a:solidFill>
              </a:rPr>
              <a:t>2</a:t>
            </a:r>
            <a:r>
              <a:rPr lang="zh-CN" altLang="en-US" sz="1800">
                <a:solidFill>
                  <a:schemeClr val="tx1"/>
                </a:solidFill>
              </a:rPr>
              <a:t>：系统分析，</a:t>
            </a:r>
            <a:r>
              <a:rPr lang="en-US" altLang="zh-CN" sz="1800">
                <a:solidFill>
                  <a:schemeClr val="tx1"/>
                </a:solidFill>
              </a:rPr>
              <a:t>3</a:t>
            </a:r>
            <a:r>
              <a:rPr lang="zh-CN" altLang="en-US" sz="1800">
                <a:solidFill>
                  <a:schemeClr val="tx1"/>
                </a:solidFill>
              </a:rPr>
              <a:t>：需求分析，</a:t>
            </a:r>
            <a:r>
              <a:rPr lang="en-US" altLang="zh-CN" sz="1800">
                <a:solidFill>
                  <a:schemeClr val="tx1"/>
                </a:solidFill>
              </a:rPr>
              <a:t>4</a:t>
            </a:r>
            <a:r>
              <a:rPr lang="zh-CN" altLang="en-US" sz="1800">
                <a:solidFill>
                  <a:schemeClr val="tx1"/>
                </a:solidFill>
              </a:rPr>
              <a:t>：系统工程，</a:t>
            </a:r>
            <a:r>
              <a:rPr lang="en-US" altLang="zh-CN" sz="1800">
                <a:solidFill>
                  <a:schemeClr val="tx1"/>
                </a:solidFill>
              </a:rPr>
              <a:t>5:</a:t>
            </a:r>
            <a:r>
              <a:rPr lang="zh-CN" altLang="en-US" sz="1800">
                <a:solidFill>
                  <a:schemeClr val="tx1"/>
                </a:solidFill>
              </a:rPr>
              <a:t>价值工程，</a:t>
            </a:r>
            <a:r>
              <a:rPr lang="en-US" altLang="zh-CN" sz="1800">
                <a:solidFill>
                  <a:schemeClr val="tx1"/>
                </a:solidFill>
              </a:rPr>
              <a:t>6</a:t>
            </a:r>
            <a:r>
              <a:rPr lang="zh-CN" altLang="en-US" sz="1800">
                <a:solidFill>
                  <a:schemeClr val="tx1"/>
                </a:solidFill>
              </a:rPr>
              <a:t>：价值分析</a:t>
            </a:r>
            <a:endParaRPr lang="zh-CN" altLang="en-US" sz="1800">
              <a:solidFill>
                <a:schemeClr val="tx1"/>
              </a:solidFill>
            </a:endParaRPr>
          </a:p>
          <a:p>
            <a:pPr marL="342900" lvl="0" indent="-342900" algn="l">
              <a:buAutoNum type="arabicPeriod"/>
            </a:pPr>
            <a:r>
              <a:rPr lang="zh-CN" altLang="en-US">
                <a:solidFill>
                  <a:schemeClr val="tx1"/>
                </a:solidFill>
              </a:rPr>
              <a:t>备选方案生成：用来制定尽可能多的潜在可选方案的技术，用于识别执行项目工作的不同方法</a:t>
            </a:r>
            <a:endParaRPr lang="zh-CN" altLang="en-US">
              <a:solidFill>
                <a:schemeClr val="tx1"/>
              </a:solidFill>
            </a:endParaRPr>
          </a:p>
          <a:p>
            <a:pPr marL="800100" lvl="1" indent="-342900" algn="l">
              <a:buAutoNum type="arabicPeriod"/>
            </a:pPr>
            <a:r>
              <a:rPr lang="zh-CN" altLang="en-US" sz="1800">
                <a:solidFill>
                  <a:schemeClr val="tx1"/>
                </a:solidFill>
              </a:rPr>
              <a:t>头脑风暴，横向思维，备选方案分析</a:t>
            </a:r>
            <a:endParaRPr lang="zh-CN" altLang="en-US" sz="1800">
              <a:solidFill>
                <a:schemeClr val="tx1"/>
              </a:solidFill>
            </a:endParaRPr>
          </a:p>
          <a:p>
            <a:pPr marL="800100" lvl="1" indent="-342900" algn="l">
              <a:buAutoNum type="arabicPeriod"/>
            </a:pPr>
            <a:endParaRPr lang="zh-CN" altLang="en-US" sz="1800">
              <a:solidFill>
                <a:schemeClr val="tx1"/>
              </a:solidFill>
            </a:endParaRPr>
          </a:p>
        </p:txBody>
      </p:sp>
      <p:pic>
        <p:nvPicPr>
          <p:cNvPr id="4" name="图片 3"/>
          <p:cNvPicPr>
            <a:picLocks noChangeAspect="1"/>
          </p:cNvPicPr>
          <p:nvPr/>
        </p:nvPicPr>
        <p:blipFill>
          <a:blip r:embed="rId1"/>
          <a:stretch>
            <a:fillRect/>
          </a:stretch>
        </p:blipFill>
        <p:spPr>
          <a:xfrm>
            <a:off x="2915920" y="3933190"/>
            <a:ext cx="5364480" cy="2082165"/>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143000" y="836930"/>
            <a:ext cx="6858000" cy="694055"/>
          </a:xfrm>
        </p:spPr>
        <p:txBody>
          <a:bodyPr/>
          <a:p>
            <a:r>
              <a:rPr lang="zh-CN" altLang="en-US"/>
              <a:t>定义范围</a:t>
            </a:r>
            <a:r>
              <a:rPr lang="en-US" altLang="zh-CN"/>
              <a:t>--</a:t>
            </a:r>
            <a:r>
              <a:rPr lang="zh-CN" altLang="en-US"/>
              <a:t>输出</a:t>
            </a:r>
            <a:endParaRPr lang="zh-CN" altLang="en-US"/>
          </a:p>
        </p:txBody>
      </p:sp>
      <p:sp>
        <p:nvSpPr>
          <p:cNvPr id="3" name="副标题 2"/>
          <p:cNvSpPr>
            <a:spLocks noGrp="1"/>
          </p:cNvSpPr>
          <p:nvPr>
            <p:ph type="subTitle" idx="1"/>
          </p:nvPr>
        </p:nvSpPr>
        <p:spPr>
          <a:xfrm>
            <a:off x="1143000" y="2056130"/>
            <a:ext cx="6858000" cy="3201670"/>
          </a:xfrm>
        </p:spPr>
        <p:txBody>
          <a:bodyPr/>
          <a:p>
            <a:pPr marL="342900" indent="-342900" algn="l">
              <a:buAutoNum type="arabicPeriod"/>
            </a:pPr>
            <a:r>
              <a:rPr lang="zh-CN" altLang="en-US"/>
              <a:t>项目范围说明书：代表项目干系人之间就项目范围所达成的共识</a:t>
            </a:r>
            <a:endParaRPr lang="zh-CN" altLang="en-US"/>
          </a:p>
          <a:p>
            <a:pPr marL="800100" lvl="1" indent="-342900" algn="l">
              <a:buAutoNum type="arabicPeriod"/>
            </a:pPr>
            <a:r>
              <a:rPr lang="zh-CN" altLang="en-US" sz="1800">
                <a:solidFill>
                  <a:schemeClr val="tx1"/>
                </a:solidFill>
              </a:rPr>
              <a:t>产品范围描述</a:t>
            </a:r>
            <a:endParaRPr lang="zh-CN" altLang="en-US" sz="1800">
              <a:solidFill>
                <a:schemeClr val="tx1"/>
              </a:solidFill>
            </a:endParaRPr>
          </a:p>
          <a:p>
            <a:pPr marL="800100" lvl="1" indent="-342900" algn="l">
              <a:buAutoNum type="arabicPeriod"/>
            </a:pPr>
            <a:r>
              <a:rPr lang="zh-CN" altLang="en-US" sz="1800">
                <a:solidFill>
                  <a:schemeClr val="tx1"/>
                </a:solidFill>
              </a:rPr>
              <a:t>验收标准</a:t>
            </a:r>
            <a:endParaRPr lang="zh-CN" altLang="en-US" sz="1800">
              <a:solidFill>
                <a:schemeClr val="tx1"/>
              </a:solidFill>
            </a:endParaRPr>
          </a:p>
          <a:p>
            <a:pPr marL="800100" lvl="1" indent="-342900" algn="l">
              <a:buAutoNum type="arabicPeriod"/>
            </a:pPr>
            <a:r>
              <a:rPr lang="zh-CN" altLang="en-US" sz="1800">
                <a:solidFill>
                  <a:schemeClr val="tx1"/>
                </a:solidFill>
              </a:rPr>
              <a:t>可交付成果</a:t>
            </a:r>
            <a:endParaRPr lang="zh-CN" altLang="en-US" sz="1800">
              <a:solidFill>
                <a:schemeClr val="tx1"/>
              </a:solidFill>
            </a:endParaRPr>
          </a:p>
          <a:p>
            <a:pPr marL="800100" lvl="1" indent="-342900" algn="l">
              <a:buAutoNum type="arabicPeriod"/>
            </a:pPr>
            <a:r>
              <a:rPr lang="zh-CN" altLang="en-US" sz="1800">
                <a:solidFill>
                  <a:schemeClr val="tx1"/>
                </a:solidFill>
              </a:rPr>
              <a:t>项目的除外责任</a:t>
            </a:r>
            <a:endParaRPr lang="zh-CN" altLang="en-US" sz="1800">
              <a:solidFill>
                <a:schemeClr val="tx1"/>
              </a:solidFill>
            </a:endParaRPr>
          </a:p>
          <a:p>
            <a:pPr marL="800100" lvl="1" indent="-342900" algn="l">
              <a:buAutoNum type="arabicPeriod"/>
            </a:pPr>
            <a:r>
              <a:rPr lang="zh-CN" altLang="en-US" sz="1800">
                <a:solidFill>
                  <a:schemeClr val="tx1"/>
                </a:solidFill>
              </a:rPr>
              <a:t>制约因素</a:t>
            </a:r>
            <a:endParaRPr lang="zh-CN" altLang="en-US" sz="1800">
              <a:solidFill>
                <a:schemeClr val="tx1"/>
              </a:solidFill>
            </a:endParaRPr>
          </a:p>
          <a:p>
            <a:pPr marL="800100" lvl="1" indent="-342900" algn="l">
              <a:buAutoNum type="arabicPeriod"/>
            </a:pPr>
            <a:r>
              <a:rPr lang="zh-CN" altLang="en-US" sz="1800">
                <a:solidFill>
                  <a:schemeClr val="tx1"/>
                </a:solidFill>
              </a:rPr>
              <a:t>假设条件</a:t>
            </a:r>
            <a:endParaRPr lang="zh-CN" altLang="en-US" sz="1800">
              <a:solidFill>
                <a:schemeClr val="tx1"/>
              </a:solidFill>
            </a:endParaRPr>
          </a:p>
          <a:p>
            <a:pPr marL="342900" lvl="0" indent="-342900" algn="l">
              <a:buAutoNum type="arabicPeriod"/>
            </a:pPr>
            <a:r>
              <a:rPr lang="zh-CN" altLang="en-US">
                <a:solidFill>
                  <a:schemeClr val="tx1"/>
                </a:solidFill>
              </a:rPr>
              <a:t>制约因素的特点：不可变，在规划阶段限制了团队的可选方案，不是渐进明细的，是必须接受并在所有计划活动中予以考虑的</a:t>
            </a:r>
            <a:endParaRPr lang="zh-CN" altLang="en-US">
              <a:solidFill>
                <a:schemeClr val="tx1"/>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115695" y="548640"/>
            <a:ext cx="6858000" cy="891540"/>
          </a:xfrm>
        </p:spPr>
        <p:txBody>
          <a:bodyPr/>
          <a:p>
            <a:r>
              <a:rPr lang="en-US" altLang="zh-CN"/>
              <a:t>4</a:t>
            </a:r>
            <a:r>
              <a:rPr lang="zh-CN" altLang="en-US"/>
              <a:t>创建</a:t>
            </a:r>
            <a:r>
              <a:rPr lang="en-US" altLang="zh-CN"/>
              <a:t>WBS</a:t>
            </a:r>
            <a:endParaRPr lang="en-US" altLang="zh-CN"/>
          </a:p>
        </p:txBody>
      </p:sp>
      <p:sp>
        <p:nvSpPr>
          <p:cNvPr id="3" name="副标题 2"/>
          <p:cNvSpPr>
            <a:spLocks noGrp="1"/>
          </p:cNvSpPr>
          <p:nvPr>
            <p:ph type="subTitle" idx="1"/>
          </p:nvPr>
        </p:nvSpPr>
        <p:spPr>
          <a:xfrm>
            <a:off x="1143000" y="1847215"/>
            <a:ext cx="6858000" cy="3410585"/>
          </a:xfrm>
        </p:spPr>
        <p:txBody>
          <a:bodyPr/>
          <a:p>
            <a:pPr marL="342900" indent="-342900" algn="l">
              <a:buAutoNum type="arabicPeriod"/>
            </a:pPr>
            <a:r>
              <a:rPr lang="en-US" altLang="zh-CN"/>
              <a:t>wbs</a:t>
            </a:r>
            <a:r>
              <a:rPr lang="zh-CN" altLang="en-US"/>
              <a:t>是把项目可交付成果和项目工作分解成较小的，更易于管理的组件的过程</a:t>
            </a:r>
            <a:endParaRPr lang="zh-CN" altLang="en-US"/>
          </a:p>
          <a:p>
            <a:pPr marL="342900" indent="-342900" algn="l">
              <a:buAutoNum type="arabicPeriod"/>
            </a:pPr>
            <a:r>
              <a:rPr lang="zh-CN" altLang="en-US"/>
              <a:t>本过程的主要作用：对所有交付的内容提供一个结构化的视图</a:t>
            </a:r>
            <a:endParaRPr lang="zh-CN" altLang="en-US"/>
          </a:p>
          <a:p>
            <a:pPr marL="342900" indent="-342900" algn="l">
              <a:buAutoNum type="arabicPeriod"/>
            </a:pPr>
            <a:r>
              <a:rPr lang="en-US" altLang="zh-CN"/>
              <a:t>wbs</a:t>
            </a:r>
            <a:r>
              <a:rPr lang="zh-CN" altLang="en-US"/>
              <a:t>组织并定义了项目的总范围</a:t>
            </a:r>
            <a:endParaRPr lang="zh-CN" altLang="en-US"/>
          </a:p>
          <a:p>
            <a:pPr marL="342900" indent="-342900" algn="l">
              <a:buAutoNum type="arabicPeriod"/>
            </a:pPr>
            <a:r>
              <a:rPr lang="zh-CN" altLang="en-US"/>
              <a:t>输入：</a:t>
            </a:r>
            <a:r>
              <a:rPr lang="en-US" altLang="zh-CN"/>
              <a:t>1</a:t>
            </a:r>
            <a:r>
              <a:rPr lang="zh-CN" altLang="en-US"/>
              <a:t>：范围管理计划，</a:t>
            </a:r>
            <a:r>
              <a:rPr lang="en-US" altLang="zh-CN"/>
              <a:t>2</a:t>
            </a:r>
            <a:r>
              <a:rPr lang="zh-CN" altLang="en-US"/>
              <a:t>：项目范围说明书，</a:t>
            </a:r>
            <a:r>
              <a:rPr lang="en-US" altLang="zh-CN"/>
              <a:t>3</a:t>
            </a:r>
            <a:r>
              <a:rPr lang="zh-CN" altLang="en-US"/>
              <a:t>：需求文件，</a:t>
            </a:r>
            <a:r>
              <a:rPr lang="en-US" altLang="zh-CN"/>
              <a:t>4</a:t>
            </a:r>
            <a:r>
              <a:rPr lang="zh-CN" altLang="en-US"/>
              <a:t>：事业环境因素，</a:t>
            </a:r>
            <a:r>
              <a:rPr lang="en-US" altLang="zh-CN"/>
              <a:t>5</a:t>
            </a:r>
            <a:r>
              <a:rPr lang="zh-CN" altLang="en-US"/>
              <a:t>：组织过程资产</a:t>
            </a:r>
            <a:endParaRPr lang="zh-CN" altLang="en-US"/>
          </a:p>
          <a:p>
            <a:pPr marL="342900" indent="-342900" algn="l">
              <a:buAutoNum type="arabicPeriod"/>
            </a:pPr>
            <a:r>
              <a:rPr lang="zh-CN" altLang="en-US"/>
              <a:t>工具和技术：</a:t>
            </a:r>
            <a:r>
              <a:rPr lang="en-US" altLang="zh-CN"/>
              <a:t>1</a:t>
            </a:r>
            <a:r>
              <a:rPr lang="zh-CN" altLang="en-US"/>
              <a:t>：分解，</a:t>
            </a:r>
            <a:r>
              <a:rPr lang="en-US" altLang="zh-CN"/>
              <a:t>2</a:t>
            </a:r>
            <a:r>
              <a:rPr lang="zh-CN" altLang="en-US"/>
              <a:t>：专家判断</a:t>
            </a:r>
            <a:endParaRPr lang="zh-CN" altLang="en-US"/>
          </a:p>
          <a:p>
            <a:pPr marL="342900" indent="-342900" algn="l">
              <a:buAutoNum type="arabicPeriod"/>
            </a:pPr>
            <a:r>
              <a:rPr lang="zh-CN" altLang="en-US"/>
              <a:t>输出：</a:t>
            </a:r>
            <a:r>
              <a:rPr lang="en-US" altLang="zh-CN"/>
              <a:t>1</a:t>
            </a:r>
            <a:r>
              <a:rPr lang="zh-CN" altLang="en-US"/>
              <a:t>：范围基准，</a:t>
            </a:r>
            <a:r>
              <a:rPr lang="en-US" altLang="zh-CN"/>
              <a:t>2</a:t>
            </a:r>
            <a:r>
              <a:rPr lang="zh-CN" altLang="en-US"/>
              <a:t>：项目文件更新</a:t>
            </a:r>
            <a:endParaRPr lang="zh-CN" altLang="en-US"/>
          </a:p>
          <a:p>
            <a:pPr marL="342900" indent="-342900" algn="l">
              <a:buAutoNum type="arabicPeriod"/>
            </a:pPr>
            <a:r>
              <a:rPr lang="zh-CN" altLang="en-US"/>
              <a:t>工作包是</a:t>
            </a:r>
            <a:r>
              <a:rPr lang="en-US" altLang="zh-CN"/>
              <a:t>wbs</a:t>
            </a:r>
            <a:r>
              <a:rPr lang="zh-CN" altLang="en-US"/>
              <a:t>最底层的工作，可对其进行成本和持续时间进行估算和管理</a:t>
            </a:r>
            <a:endParaRPr lang="zh-CN"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187450" y="548640"/>
            <a:ext cx="6858000" cy="878840"/>
          </a:xfrm>
        </p:spPr>
        <p:txBody>
          <a:bodyPr/>
          <a:p>
            <a:r>
              <a:rPr lang="zh-CN" altLang="en-US"/>
              <a:t>创建</a:t>
            </a:r>
            <a:r>
              <a:rPr lang="en-US" altLang="zh-CN"/>
              <a:t>WBS---</a:t>
            </a:r>
            <a:r>
              <a:rPr lang="zh-CN" altLang="en-US"/>
              <a:t>输出</a:t>
            </a:r>
            <a:endParaRPr lang="zh-CN" altLang="en-US"/>
          </a:p>
        </p:txBody>
      </p:sp>
      <p:sp>
        <p:nvSpPr>
          <p:cNvPr id="3" name="副标题 2"/>
          <p:cNvSpPr>
            <a:spLocks noGrp="1"/>
          </p:cNvSpPr>
          <p:nvPr>
            <p:ph type="subTitle" idx="1"/>
          </p:nvPr>
        </p:nvSpPr>
        <p:spPr>
          <a:xfrm>
            <a:off x="1143000" y="1722120"/>
            <a:ext cx="6858000" cy="3535680"/>
          </a:xfrm>
        </p:spPr>
        <p:txBody>
          <a:bodyPr/>
          <a:p>
            <a:pPr marL="285750" indent="-285750" algn="l">
              <a:buFont typeface="Arial" panose="020B0604020202020204" pitchFamily="34" charset="0"/>
              <a:buChar char="•"/>
            </a:pPr>
            <a:r>
              <a:rPr lang="zh-CN" altLang="en-US"/>
              <a:t>范围基准</a:t>
            </a:r>
            <a:endParaRPr lang="zh-CN" altLang="en-US"/>
          </a:p>
          <a:p>
            <a:pPr marL="742950" lvl="1" indent="-285750" algn="l">
              <a:buFont typeface="Arial" panose="020B0604020202020204" pitchFamily="34" charset="0"/>
              <a:buChar char="•"/>
            </a:pPr>
            <a:r>
              <a:rPr lang="zh-CN" altLang="en-US"/>
              <a:t>范围基准</a:t>
            </a:r>
            <a:r>
              <a:rPr lang="en-US" altLang="zh-CN"/>
              <a:t>=</a:t>
            </a:r>
            <a:r>
              <a:rPr lang="zh-CN" altLang="en-US"/>
              <a:t>项目范围说明书</a:t>
            </a:r>
            <a:r>
              <a:rPr lang="en-US" altLang="zh-CN"/>
              <a:t>+WBS+WBS</a:t>
            </a:r>
            <a:r>
              <a:rPr lang="zh-CN" altLang="en-US"/>
              <a:t>词典</a:t>
            </a:r>
            <a:endParaRPr lang="zh-CN" altLang="en-US"/>
          </a:p>
          <a:p>
            <a:pPr marL="742950" lvl="1" indent="-285750" algn="l">
              <a:buFont typeface="Arial" panose="020B0604020202020204" pitchFamily="34" charset="0"/>
              <a:buChar char="•"/>
            </a:pPr>
            <a:r>
              <a:rPr lang="zh-CN" altLang="en-US"/>
              <a:t>控制账户：一种管理控制点</a:t>
            </a:r>
            <a:r>
              <a:rPr lang="en-US" altLang="zh-CN"/>
              <a:t>/</a:t>
            </a:r>
            <a:r>
              <a:rPr lang="zh-CN" altLang="en-US"/>
              <a:t>在该控制点上，把范围，成本和进度加以整合，并把他们与挣值相比较，以测量绩效</a:t>
            </a:r>
            <a:r>
              <a:rPr lang="en-US" altLang="zh-CN"/>
              <a:t>/</a:t>
            </a:r>
            <a:r>
              <a:rPr lang="zh-CN" altLang="en-US"/>
              <a:t>控制账户设置在工作分解结构中的特定管理节点上，每一个控制账户都可以包括一个或多个工作包，但是每一个工作包只能属于一个控制账户</a:t>
            </a:r>
            <a:endParaRPr lang="zh-CN" altLang="en-US"/>
          </a:p>
          <a:p>
            <a:pPr marL="742950" lvl="1" indent="-285750" algn="l">
              <a:buFont typeface="Arial" panose="020B0604020202020204" pitchFamily="34" charset="0"/>
              <a:buChar char="•"/>
            </a:pPr>
            <a:r>
              <a:rPr lang="zh-CN" altLang="en-US"/>
              <a:t>账户编码</a:t>
            </a:r>
            <a:endParaRPr lang="zh-CN" altLang="en-US"/>
          </a:p>
          <a:p>
            <a:pPr marL="742950" lvl="1" indent="-285750" algn="l">
              <a:buFont typeface="Arial" panose="020B0604020202020204" pitchFamily="34" charset="0"/>
              <a:buChar char="•"/>
            </a:pPr>
            <a:r>
              <a:rPr lang="en-US" altLang="zh-CN"/>
              <a:t>WBS</a:t>
            </a:r>
            <a:r>
              <a:rPr lang="zh-CN" altLang="en-US"/>
              <a:t>词典：对</a:t>
            </a:r>
            <a:r>
              <a:rPr lang="en-US" altLang="zh-CN"/>
              <a:t>WBS</a:t>
            </a:r>
            <a:r>
              <a:rPr lang="zh-CN" altLang="en-US"/>
              <a:t>组成部分进行更详细的描述</a:t>
            </a:r>
            <a:endParaRPr lang="zh-CN" altLang="en-US"/>
          </a:p>
          <a:p>
            <a:pPr marL="1200150" lvl="2" indent="-285750" algn="l">
              <a:buFont typeface="Arial" panose="020B0604020202020204" pitchFamily="34" charset="0"/>
              <a:buChar char="•"/>
            </a:pPr>
            <a:r>
              <a:rPr lang="zh-CN" altLang="en-US"/>
              <a:t>进度里程碑清单</a:t>
            </a:r>
            <a:endParaRPr lang="zh-CN" alt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187450" y="548640"/>
            <a:ext cx="6858000" cy="878840"/>
          </a:xfrm>
        </p:spPr>
        <p:txBody>
          <a:bodyPr/>
          <a:p>
            <a:r>
              <a:rPr lang="en-US" altLang="zh-CN">
                <a:highlight>
                  <a:srgbClr val="FF0000"/>
                </a:highlight>
              </a:rPr>
              <a:t>WBS</a:t>
            </a:r>
            <a:r>
              <a:rPr lang="zh-CN" altLang="en-US">
                <a:highlight>
                  <a:srgbClr val="FF0000"/>
                </a:highlight>
              </a:rPr>
              <a:t>词典实例</a:t>
            </a:r>
            <a:endParaRPr lang="zh-CN" altLang="en-US">
              <a:highlight>
                <a:srgbClr val="FF0000"/>
              </a:highlight>
            </a:endParaRPr>
          </a:p>
        </p:txBody>
      </p:sp>
      <p:sp>
        <p:nvSpPr>
          <p:cNvPr id="3" name="副标题 2"/>
          <p:cNvSpPr>
            <a:spLocks noGrp="1"/>
          </p:cNvSpPr>
          <p:nvPr>
            <p:ph type="subTitle" idx="1"/>
          </p:nvPr>
        </p:nvSpPr>
        <p:spPr>
          <a:xfrm>
            <a:off x="1143000" y="1722120"/>
            <a:ext cx="6858000" cy="3535680"/>
          </a:xfrm>
        </p:spPr>
        <p:txBody>
          <a:bodyPr/>
          <a:p>
            <a:pPr marL="285750" indent="-285750" algn="l">
              <a:buFont typeface="Arial" panose="020B0604020202020204" pitchFamily="34" charset="0"/>
              <a:buChar char="•"/>
            </a:pPr>
            <a:r>
              <a:rPr lang="zh-CN" altLang="en-US" sz="1500"/>
              <a:t>对每一活动包括的详细内容进行表述，包括：任务编号，名称，如何做，投入资源，结果，完成的标准</a:t>
            </a:r>
            <a:r>
              <a:rPr lang="en-US" altLang="zh-CN" sz="1500"/>
              <a:t>/</a:t>
            </a:r>
            <a:r>
              <a:rPr lang="zh-CN" altLang="en-US" sz="1500"/>
              <a:t>质量，由谁做</a:t>
            </a:r>
            <a:endParaRPr lang="zh-CN" altLang="en-US" sz="1500"/>
          </a:p>
        </p:txBody>
      </p:sp>
      <p:graphicFrame>
        <p:nvGraphicFramePr>
          <p:cNvPr id="4" name="表格 3"/>
          <p:cNvGraphicFramePr/>
          <p:nvPr>
            <p:custDataLst>
              <p:tags r:id="rId1"/>
            </p:custDataLst>
          </p:nvPr>
        </p:nvGraphicFramePr>
        <p:xfrm>
          <a:off x="1371600" y="3048000"/>
          <a:ext cx="6400165" cy="762000"/>
        </p:xfrm>
        <a:graphic>
          <a:graphicData uri="http://schemas.openxmlformats.org/drawingml/2006/table">
            <a:tbl>
              <a:tblPr firstRow="1" bandRow="1">
                <a:tableStyleId>{5C22544A-7EE6-4342-B048-85BDC9FD1C3A}</a:tableStyleId>
              </a:tblPr>
              <a:tblGrid>
                <a:gridCol w="710565"/>
                <a:gridCol w="710565"/>
                <a:gridCol w="710565"/>
                <a:gridCol w="710565"/>
                <a:gridCol w="710565"/>
                <a:gridCol w="710565"/>
                <a:gridCol w="710565"/>
                <a:gridCol w="710565"/>
                <a:gridCol w="710565"/>
              </a:tblGrid>
              <a:tr h="381000">
                <a:tc>
                  <a:txBody>
                    <a:bodyPr/>
                    <a:p>
                      <a:pPr>
                        <a:buNone/>
                      </a:pPr>
                      <a:r>
                        <a:rPr lang="en-US" altLang="zh-CN" sz="1000" b="1">
                          <a:highlight>
                            <a:srgbClr val="000000"/>
                          </a:highlight>
                        </a:rPr>
                        <a:t>WBS</a:t>
                      </a:r>
                      <a:r>
                        <a:rPr lang="zh-CN" altLang="en-US" sz="1000" b="1">
                          <a:highlight>
                            <a:srgbClr val="000000"/>
                          </a:highlight>
                        </a:rPr>
                        <a:t>词典实例</a:t>
                      </a:r>
                      <a:endParaRPr lang="zh-CN" altLang="en-US" sz="1000" b="1">
                        <a:highlight>
                          <a:srgbClr val="000000"/>
                        </a:highlight>
                      </a:endParaRPr>
                    </a:p>
                  </a:txBody>
                  <a:tcPr/>
                </a:tc>
                <a:tc>
                  <a:txBody>
                    <a:bodyPr/>
                    <a:p>
                      <a:pPr algn="l">
                        <a:buClrTx/>
                        <a:buSzTx/>
                        <a:buFontTx/>
                        <a:buNone/>
                      </a:pPr>
                      <a:r>
                        <a:rPr lang="en-US" altLang="zh-CN" sz="1000" b="1">
                          <a:highlight>
                            <a:srgbClr val="000000"/>
                          </a:highlight>
                        </a:rPr>
                        <a:t>工作包名称</a:t>
                      </a:r>
                      <a:endParaRPr lang="en-US" altLang="zh-CN" sz="1000" b="1">
                        <a:highlight>
                          <a:srgbClr val="000000"/>
                        </a:highlight>
                      </a:endParaRPr>
                    </a:p>
                  </a:txBody>
                  <a:tcPr/>
                </a:tc>
                <a:tc>
                  <a:txBody>
                    <a:bodyPr/>
                    <a:p>
                      <a:pPr algn="l">
                        <a:buClrTx/>
                        <a:buSzTx/>
                        <a:buFontTx/>
                        <a:buNone/>
                      </a:pPr>
                      <a:r>
                        <a:rPr lang="en-US" altLang="zh-CN" sz="1000" b="1">
                          <a:highlight>
                            <a:srgbClr val="000000"/>
                          </a:highlight>
                        </a:rPr>
                        <a:t>过程</a:t>
                      </a:r>
                      <a:endParaRPr lang="en-US" altLang="zh-CN" sz="1000" b="1">
                        <a:highlight>
                          <a:srgbClr val="000000"/>
                        </a:highlight>
                      </a:endParaRPr>
                    </a:p>
                  </a:txBody>
                  <a:tcPr/>
                </a:tc>
                <a:tc>
                  <a:txBody>
                    <a:bodyPr/>
                    <a:p>
                      <a:pPr algn="l">
                        <a:buClrTx/>
                        <a:buSzTx/>
                        <a:buFontTx/>
                        <a:buNone/>
                      </a:pPr>
                      <a:r>
                        <a:rPr lang="en-US" altLang="zh-CN" sz="1000" b="1">
                          <a:highlight>
                            <a:srgbClr val="000000"/>
                          </a:highlight>
                        </a:rPr>
                        <a:t>所需资源</a:t>
                      </a:r>
                      <a:endParaRPr lang="en-US" altLang="zh-CN" sz="1000" b="1">
                        <a:highlight>
                          <a:srgbClr val="000000"/>
                        </a:highlight>
                      </a:endParaRPr>
                    </a:p>
                  </a:txBody>
                  <a:tcPr/>
                </a:tc>
                <a:tc>
                  <a:txBody>
                    <a:bodyPr/>
                    <a:p>
                      <a:pPr algn="l">
                        <a:buClrTx/>
                        <a:buSzTx/>
                        <a:buFontTx/>
                        <a:buNone/>
                      </a:pPr>
                      <a:r>
                        <a:rPr lang="en-US" altLang="zh-CN" sz="1000" b="1">
                          <a:highlight>
                            <a:srgbClr val="000000"/>
                          </a:highlight>
                        </a:rPr>
                        <a:t>结果</a:t>
                      </a:r>
                      <a:endParaRPr lang="en-US" altLang="zh-CN" sz="1000" b="1">
                        <a:highlight>
                          <a:srgbClr val="000000"/>
                        </a:highlight>
                      </a:endParaRPr>
                    </a:p>
                  </a:txBody>
                  <a:tcPr/>
                </a:tc>
                <a:tc>
                  <a:txBody>
                    <a:bodyPr/>
                    <a:p>
                      <a:pPr algn="l">
                        <a:buClrTx/>
                        <a:buSzTx/>
                        <a:buFontTx/>
                        <a:buNone/>
                      </a:pPr>
                      <a:r>
                        <a:rPr lang="zh-CN" altLang="en-US" sz="1000" b="1">
                          <a:highlight>
                            <a:srgbClr val="000000"/>
                          </a:highlight>
                        </a:rPr>
                        <a:t>完成标准，质量</a:t>
                      </a:r>
                      <a:endParaRPr lang="zh-CN" altLang="en-US" sz="1000" b="1">
                        <a:highlight>
                          <a:srgbClr val="000000"/>
                        </a:highlight>
                      </a:endParaRPr>
                    </a:p>
                  </a:txBody>
                  <a:tcPr/>
                </a:tc>
                <a:tc>
                  <a:txBody>
                    <a:bodyPr/>
                    <a:p>
                      <a:pPr algn="l">
                        <a:buClrTx/>
                        <a:buSzTx/>
                        <a:buFontTx/>
                        <a:buNone/>
                      </a:pPr>
                      <a:r>
                        <a:rPr lang="zh-CN" altLang="en-US" sz="1000" b="1">
                          <a:highlight>
                            <a:srgbClr val="000000"/>
                          </a:highlight>
                        </a:rPr>
                        <a:t>责任人</a:t>
                      </a:r>
                      <a:endParaRPr lang="zh-CN" altLang="en-US" sz="1000" b="1">
                        <a:highlight>
                          <a:srgbClr val="000000"/>
                        </a:highlight>
                      </a:endParaRPr>
                    </a:p>
                  </a:txBody>
                  <a:tcPr/>
                </a:tc>
                <a:tc>
                  <a:txBody>
                    <a:bodyPr/>
                    <a:p>
                      <a:pPr algn="l">
                        <a:buClrTx/>
                        <a:buSzTx/>
                        <a:buFontTx/>
                        <a:buNone/>
                      </a:pPr>
                      <a:r>
                        <a:rPr lang="zh-CN" altLang="en-US" sz="1000" b="1">
                          <a:highlight>
                            <a:srgbClr val="000000"/>
                          </a:highlight>
                        </a:rPr>
                        <a:t>预算</a:t>
                      </a:r>
                      <a:endParaRPr lang="zh-CN" altLang="en-US" sz="1000" b="1">
                        <a:highlight>
                          <a:srgbClr val="000000"/>
                        </a:highlight>
                      </a:endParaRPr>
                    </a:p>
                  </a:txBody>
                  <a:tcPr/>
                </a:tc>
                <a:tc>
                  <a:txBody>
                    <a:bodyPr/>
                    <a:p>
                      <a:pPr algn="l">
                        <a:buClrTx/>
                        <a:buSzTx/>
                        <a:buFontTx/>
                        <a:buNone/>
                      </a:pPr>
                      <a:r>
                        <a:rPr lang="zh-CN" altLang="en-US" sz="1000" b="1">
                          <a:highlight>
                            <a:srgbClr val="000000"/>
                          </a:highlight>
                        </a:rPr>
                        <a:t>工期</a:t>
                      </a:r>
                      <a:endParaRPr lang="zh-CN" altLang="en-US" sz="1000" b="1">
                        <a:highlight>
                          <a:srgbClr val="000000"/>
                        </a:highlight>
                      </a:endParaRPr>
                    </a:p>
                  </a:txBody>
                  <a:tcPr/>
                </a:tc>
              </a:tr>
              <a:tr h="381000">
                <a:tc>
                  <a:txBody>
                    <a:bodyPr/>
                    <a:p>
                      <a:pPr>
                        <a:buNone/>
                      </a:pPr>
                      <a:r>
                        <a:rPr lang="en-US" altLang="zh-CN" sz="1000" b="1"/>
                        <a:t>1.1</a:t>
                      </a:r>
                      <a:endParaRPr lang="en-US" altLang="zh-CN" sz="1000" b="1"/>
                    </a:p>
                  </a:txBody>
                  <a:tcPr/>
                </a:tc>
                <a:tc>
                  <a:txBody>
                    <a:bodyPr/>
                    <a:p>
                      <a:pPr algn="l">
                        <a:buClrTx/>
                        <a:buSzTx/>
                        <a:buFontTx/>
                        <a:buNone/>
                      </a:pPr>
                      <a:r>
                        <a:rPr lang="zh-CN" altLang="en-US" sz="1000" b="1">
                          <a:solidFill>
                            <a:schemeClr val="lt1"/>
                          </a:solidFill>
                          <a:highlight>
                            <a:srgbClr val="000000"/>
                          </a:highlight>
                        </a:rPr>
                        <a:t>需要分析</a:t>
                      </a:r>
                      <a:endParaRPr lang="zh-CN" altLang="en-US" sz="1000" b="1">
                        <a:solidFill>
                          <a:schemeClr val="lt1"/>
                        </a:solidFill>
                        <a:highlight>
                          <a:srgbClr val="000000"/>
                        </a:highlight>
                      </a:endParaRPr>
                    </a:p>
                  </a:txBody>
                  <a:tcPr/>
                </a:tc>
                <a:tc>
                  <a:txBody>
                    <a:bodyPr/>
                    <a:p>
                      <a:pPr algn="l">
                        <a:buClrTx/>
                        <a:buSzTx/>
                        <a:buFontTx/>
                        <a:buNone/>
                      </a:pPr>
                      <a:r>
                        <a:rPr lang="zh-CN" altLang="en-US" sz="1000" b="1">
                          <a:solidFill>
                            <a:schemeClr val="lt1"/>
                          </a:solidFill>
                          <a:highlight>
                            <a:srgbClr val="000000"/>
                          </a:highlight>
                        </a:rPr>
                        <a:t>核心成员到</a:t>
                      </a:r>
                      <a:r>
                        <a:rPr lang="en-US" altLang="zh-CN" sz="1000" b="1">
                          <a:solidFill>
                            <a:schemeClr val="lt1"/>
                          </a:solidFill>
                          <a:highlight>
                            <a:srgbClr val="000000"/>
                          </a:highlight>
                        </a:rPr>
                        <a:t>A</a:t>
                      </a:r>
                      <a:r>
                        <a:rPr lang="zh-CN" altLang="en-US" sz="1000" b="1">
                          <a:solidFill>
                            <a:schemeClr val="lt1"/>
                          </a:solidFill>
                          <a:highlight>
                            <a:srgbClr val="000000"/>
                          </a:highlight>
                        </a:rPr>
                        <a:t>公司进行调查与需要分析</a:t>
                      </a:r>
                      <a:endParaRPr lang="zh-CN" altLang="en-US" sz="1000" b="1">
                        <a:solidFill>
                          <a:schemeClr val="lt1"/>
                        </a:solidFill>
                        <a:highlight>
                          <a:srgbClr val="000000"/>
                        </a:highlight>
                      </a:endParaRPr>
                    </a:p>
                  </a:txBody>
                  <a:tcPr/>
                </a:tc>
                <a:tc>
                  <a:txBody>
                    <a:bodyPr/>
                    <a:p>
                      <a:pPr algn="l">
                        <a:buClrTx/>
                        <a:buSzTx/>
                        <a:buFontTx/>
                        <a:buNone/>
                      </a:pPr>
                      <a:r>
                        <a:rPr lang="zh-CN" altLang="en-US" sz="1000" b="1">
                          <a:solidFill>
                            <a:schemeClr val="lt1"/>
                          </a:solidFill>
                          <a:highlight>
                            <a:srgbClr val="000000"/>
                          </a:highlight>
                        </a:rPr>
                        <a:t>调查标准</a:t>
                      </a:r>
                      <a:endParaRPr lang="zh-CN" altLang="en-US" sz="1000" b="1">
                        <a:solidFill>
                          <a:schemeClr val="lt1"/>
                        </a:solidFill>
                        <a:highlight>
                          <a:srgbClr val="000000"/>
                        </a:highlight>
                      </a:endParaRPr>
                    </a:p>
                    <a:p>
                      <a:pPr algn="l">
                        <a:buClrTx/>
                        <a:buSzTx/>
                        <a:buFontTx/>
                        <a:buNone/>
                      </a:pPr>
                      <a:r>
                        <a:rPr lang="zh-CN" altLang="en-US" sz="1000" b="1">
                          <a:solidFill>
                            <a:schemeClr val="lt1"/>
                          </a:solidFill>
                          <a:highlight>
                            <a:srgbClr val="000000"/>
                          </a:highlight>
                        </a:rPr>
                        <a:t>设计标准</a:t>
                      </a:r>
                      <a:endParaRPr lang="zh-CN" altLang="en-US" sz="1000" b="1">
                        <a:solidFill>
                          <a:schemeClr val="lt1"/>
                        </a:solidFill>
                        <a:highlight>
                          <a:srgbClr val="000000"/>
                        </a:highlight>
                      </a:endParaRPr>
                    </a:p>
                  </a:txBody>
                  <a:tcPr/>
                </a:tc>
                <a:tc>
                  <a:txBody>
                    <a:bodyPr/>
                    <a:p>
                      <a:pPr algn="l">
                        <a:buClrTx/>
                        <a:buSzTx/>
                        <a:buFontTx/>
                        <a:buNone/>
                      </a:pPr>
                      <a:r>
                        <a:rPr lang="zh-CN" altLang="en-US" sz="1000" b="1">
                          <a:solidFill>
                            <a:schemeClr val="lt1"/>
                          </a:solidFill>
                          <a:highlight>
                            <a:srgbClr val="000000"/>
                          </a:highlight>
                        </a:rPr>
                        <a:t>需要分析报告系统的初步方案</a:t>
                      </a:r>
                      <a:endParaRPr lang="zh-CN" altLang="en-US" sz="1000" b="1">
                        <a:solidFill>
                          <a:schemeClr val="lt1"/>
                        </a:solidFill>
                        <a:highlight>
                          <a:srgbClr val="000000"/>
                        </a:highlight>
                      </a:endParaRPr>
                    </a:p>
                  </a:txBody>
                  <a:tcPr/>
                </a:tc>
                <a:tc>
                  <a:txBody>
                    <a:bodyPr/>
                    <a:p>
                      <a:pPr algn="l">
                        <a:buClrTx/>
                        <a:buSzTx/>
                        <a:buFontTx/>
                        <a:buNone/>
                      </a:pPr>
                      <a:r>
                        <a:rPr lang="zh-CN" altLang="en-US" sz="1000" b="1">
                          <a:solidFill>
                            <a:schemeClr val="lt1"/>
                          </a:solidFill>
                          <a:highlight>
                            <a:srgbClr val="000000"/>
                          </a:highlight>
                        </a:rPr>
                        <a:t>所列出的要开发的交付成果标准</a:t>
                      </a:r>
                      <a:endParaRPr lang="zh-CN" altLang="en-US" sz="1000" b="1">
                        <a:solidFill>
                          <a:schemeClr val="lt1"/>
                        </a:solidFill>
                        <a:highlight>
                          <a:srgbClr val="000000"/>
                        </a:highlight>
                      </a:endParaRPr>
                    </a:p>
                  </a:txBody>
                  <a:tcPr/>
                </a:tc>
                <a:tc>
                  <a:txBody>
                    <a:bodyPr/>
                    <a:p>
                      <a:pPr algn="l">
                        <a:buClrTx/>
                        <a:buSzTx/>
                        <a:buFontTx/>
                        <a:buNone/>
                      </a:pPr>
                      <a:r>
                        <a:rPr lang="zh-CN" altLang="en-US" sz="1000" b="1">
                          <a:solidFill>
                            <a:schemeClr val="lt1"/>
                          </a:solidFill>
                          <a:highlight>
                            <a:srgbClr val="000000"/>
                          </a:highlight>
                        </a:rPr>
                        <a:t>张三</a:t>
                      </a:r>
                      <a:endParaRPr lang="zh-CN" altLang="en-US" sz="1000" b="1">
                        <a:solidFill>
                          <a:schemeClr val="lt1"/>
                        </a:solidFill>
                        <a:highlight>
                          <a:srgbClr val="000000"/>
                        </a:highlight>
                      </a:endParaRPr>
                    </a:p>
                  </a:txBody>
                  <a:tcPr/>
                </a:tc>
                <a:tc>
                  <a:txBody>
                    <a:bodyPr/>
                    <a:p>
                      <a:pPr algn="l">
                        <a:buClrTx/>
                        <a:buSzTx/>
                        <a:buFontTx/>
                        <a:buNone/>
                      </a:pPr>
                      <a:r>
                        <a:rPr lang="en-US" altLang="zh-CN" sz="1000" b="1">
                          <a:solidFill>
                            <a:schemeClr val="lt1"/>
                          </a:solidFill>
                          <a:highlight>
                            <a:srgbClr val="000000"/>
                          </a:highlight>
                        </a:rPr>
                        <a:t>5</a:t>
                      </a:r>
                      <a:r>
                        <a:rPr lang="zh-CN" altLang="en-US" sz="1000" b="1">
                          <a:solidFill>
                            <a:schemeClr val="lt1"/>
                          </a:solidFill>
                          <a:highlight>
                            <a:srgbClr val="000000"/>
                          </a:highlight>
                        </a:rPr>
                        <a:t>万</a:t>
                      </a:r>
                      <a:endParaRPr lang="zh-CN" altLang="en-US" sz="1000" b="1">
                        <a:solidFill>
                          <a:schemeClr val="lt1"/>
                        </a:solidFill>
                        <a:highlight>
                          <a:srgbClr val="000000"/>
                        </a:highlight>
                      </a:endParaRPr>
                    </a:p>
                  </a:txBody>
                  <a:tcPr/>
                </a:tc>
                <a:tc>
                  <a:txBody>
                    <a:bodyPr/>
                    <a:p>
                      <a:pPr algn="l">
                        <a:buClrTx/>
                        <a:buSzTx/>
                        <a:buFontTx/>
                        <a:buNone/>
                      </a:pPr>
                      <a:r>
                        <a:rPr lang="en-US" altLang="zh-CN" sz="1000" b="1">
                          <a:solidFill>
                            <a:schemeClr val="lt1"/>
                          </a:solidFill>
                          <a:highlight>
                            <a:srgbClr val="000000"/>
                          </a:highlight>
                        </a:rPr>
                        <a:t>30</a:t>
                      </a:r>
                      <a:r>
                        <a:rPr lang="zh-CN" altLang="en-US" sz="1000" b="1">
                          <a:solidFill>
                            <a:schemeClr val="lt1"/>
                          </a:solidFill>
                          <a:highlight>
                            <a:srgbClr val="000000"/>
                          </a:highlight>
                        </a:rPr>
                        <a:t>天</a:t>
                      </a:r>
                      <a:endParaRPr lang="zh-CN" altLang="en-US" sz="1000" b="1">
                        <a:solidFill>
                          <a:schemeClr val="lt1"/>
                        </a:solidFill>
                        <a:highlight>
                          <a:srgbClr val="000000"/>
                        </a:highlight>
                      </a:endParaRPr>
                    </a:p>
                  </a:txBody>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467995" y="692150"/>
            <a:ext cx="7886700" cy="1136650"/>
          </a:xfrm>
        </p:spPr>
        <p:txBody>
          <a:bodyPr/>
          <a:p>
            <a:r>
              <a:rPr lang="zh-CN" altLang="en-US"/>
              <a:t>项目生命周期</a:t>
            </a:r>
            <a:endParaRPr lang="zh-CN" altLang="en-US"/>
          </a:p>
        </p:txBody>
      </p:sp>
      <p:sp>
        <p:nvSpPr>
          <p:cNvPr id="3" name="文本占位符 2"/>
          <p:cNvSpPr>
            <a:spLocks noGrp="1"/>
          </p:cNvSpPr>
          <p:nvPr>
            <p:ph type="body" idx="1"/>
          </p:nvPr>
        </p:nvSpPr>
        <p:spPr>
          <a:xfrm>
            <a:off x="624205" y="1934845"/>
            <a:ext cx="7886700" cy="3910965"/>
          </a:xfrm>
        </p:spPr>
        <p:txBody>
          <a:bodyPr>
            <a:spAutoFit/>
          </a:bodyPr>
          <a:p>
            <a:pPr marL="342900" indent="-342900">
              <a:buAutoNum type="arabicPeriod"/>
            </a:pPr>
            <a:r>
              <a:rPr lang="zh-CN" altLang="en-US"/>
              <a:t>项目生命周期主要定义了：</a:t>
            </a:r>
            <a:endParaRPr lang="zh-CN" altLang="en-US"/>
          </a:p>
          <a:p>
            <a:pPr marL="1714500" lvl="3" indent="-342900">
              <a:buFont typeface="Arial" panose="020B0604020202020204" pitchFamily="34" charset="0"/>
              <a:buChar char="•"/>
            </a:pPr>
            <a:r>
              <a:rPr lang="zh-CN" altLang="en-US"/>
              <a:t>项目每个阶段应做的工作</a:t>
            </a:r>
            <a:endParaRPr lang="zh-CN" altLang="en-US"/>
          </a:p>
          <a:p>
            <a:pPr marL="1714500" lvl="3" indent="-342900">
              <a:buFont typeface="Arial" panose="020B0604020202020204" pitchFamily="34" charset="0"/>
              <a:buChar char="•"/>
            </a:pPr>
            <a:r>
              <a:rPr lang="zh-CN" altLang="en-US"/>
              <a:t>每个阶段所包括的人员</a:t>
            </a:r>
            <a:endParaRPr lang="zh-CN" altLang="en-US"/>
          </a:p>
          <a:p>
            <a:pPr marL="1714500" lvl="3" indent="-342900" algn="l">
              <a:lnSpc>
                <a:spcPct val="100000"/>
              </a:lnSpc>
              <a:buFont typeface="Arial" panose="020B0604020202020204" pitchFamily="34" charset="0"/>
              <a:buAutoNum type="arabicPeriod"/>
            </a:pPr>
            <a:endParaRPr lang="zh-CN" altLang="en-US" sz="1800"/>
          </a:p>
          <a:p>
            <a:pPr marL="1371600" lvl="3"/>
            <a:endParaRPr lang="zh-CN" altLang="en-US"/>
          </a:p>
          <a:p>
            <a:pPr marL="342900" lvl="0" indent="-342900">
              <a:buAutoNum type="arabicPeriod"/>
            </a:pPr>
            <a:r>
              <a:rPr lang="zh-CN" altLang="en-US">
                <a:solidFill>
                  <a:schemeClr val="tx1">
                    <a:tint val="75000"/>
                  </a:schemeClr>
                </a:solidFill>
              </a:rPr>
              <a:t>几种典型的项目生命周期：</a:t>
            </a:r>
            <a:endParaRPr lang="zh-CN" altLang="en-US">
              <a:solidFill>
                <a:schemeClr val="tx1">
                  <a:tint val="75000"/>
                </a:schemeClr>
              </a:solidFill>
            </a:endParaRPr>
          </a:p>
          <a:p>
            <a:pPr marL="800100" lvl="1" indent="-342900">
              <a:buFont typeface="Arial" panose="020B0604020202020204" pitchFamily="34" charset="0"/>
              <a:buChar char="•"/>
            </a:pPr>
            <a:r>
              <a:rPr lang="zh-CN" altLang="en-US" sz="1800">
                <a:solidFill>
                  <a:schemeClr val="tx1">
                    <a:tint val="75000"/>
                  </a:schemeClr>
                </a:solidFill>
              </a:rPr>
              <a:t>瀑布型</a:t>
            </a:r>
            <a:endParaRPr lang="zh-CN" altLang="en-US" sz="1800">
              <a:solidFill>
                <a:schemeClr val="tx1">
                  <a:tint val="75000"/>
                </a:schemeClr>
              </a:solidFill>
            </a:endParaRPr>
          </a:p>
          <a:p>
            <a:pPr marL="800100" lvl="1" indent="-342900">
              <a:buFont typeface="Arial" panose="020B0604020202020204" pitchFamily="34" charset="0"/>
              <a:buChar char="•"/>
            </a:pPr>
            <a:r>
              <a:rPr lang="en-US" altLang="zh-CN" sz="1800">
                <a:solidFill>
                  <a:schemeClr val="tx1">
                    <a:tint val="75000"/>
                  </a:schemeClr>
                </a:solidFill>
              </a:rPr>
              <a:t>V</a:t>
            </a:r>
            <a:r>
              <a:rPr lang="zh-CN" altLang="en-US" sz="1800">
                <a:solidFill>
                  <a:schemeClr val="tx1">
                    <a:tint val="75000"/>
                  </a:schemeClr>
                </a:solidFill>
              </a:rPr>
              <a:t>模型</a:t>
            </a:r>
            <a:endParaRPr lang="zh-CN" altLang="en-US" sz="1800">
              <a:solidFill>
                <a:schemeClr val="tx1">
                  <a:tint val="75000"/>
                </a:schemeClr>
              </a:solidFill>
            </a:endParaRPr>
          </a:p>
          <a:p>
            <a:pPr marL="800100" lvl="1" indent="-342900">
              <a:buFont typeface="Arial" panose="020B0604020202020204" pitchFamily="34" charset="0"/>
              <a:buChar char="•"/>
            </a:pPr>
            <a:r>
              <a:rPr lang="zh-CN" altLang="en-US" sz="1800">
                <a:solidFill>
                  <a:schemeClr val="tx1">
                    <a:tint val="75000"/>
                  </a:schemeClr>
                </a:solidFill>
              </a:rPr>
              <a:t>螺旋模型</a:t>
            </a:r>
            <a:endParaRPr lang="zh-CN" altLang="en-US" sz="1800">
              <a:solidFill>
                <a:schemeClr val="tx1">
                  <a:tint val="75000"/>
                </a:schemeClr>
              </a:solidFill>
            </a:endParaRPr>
          </a:p>
          <a:p>
            <a:pPr marL="800100" lvl="1" indent="-342900">
              <a:buFont typeface="Arial" panose="020B0604020202020204" pitchFamily="34" charset="0"/>
              <a:buChar char="•"/>
            </a:pPr>
            <a:r>
              <a:rPr lang="zh-CN" altLang="en-US" sz="1800">
                <a:solidFill>
                  <a:schemeClr val="tx1">
                    <a:tint val="75000"/>
                  </a:schemeClr>
                </a:solidFill>
              </a:rPr>
              <a:t>原型化模型：是指在实际制造预期产品之前先造出该产品的实用模型，并据此征求对需求的早起反馈，分为抛弃原型和进化原型</a:t>
            </a:r>
            <a:endParaRPr lang="zh-CN" altLang="en-US" sz="1800">
              <a:solidFill>
                <a:schemeClr val="tx1">
                  <a:tint val="75000"/>
                </a:schemeClr>
              </a:solidFill>
            </a:endParaRPr>
          </a:p>
          <a:p>
            <a:pPr marL="800100" lvl="1" indent="-342900">
              <a:buFont typeface="Arial" panose="020B0604020202020204" pitchFamily="34" charset="0"/>
              <a:buChar char="•"/>
            </a:pPr>
            <a:r>
              <a:rPr lang="zh-CN" altLang="en-US" sz="1800">
                <a:solidFill>
                  <a:schemeClr val="tx1">
                    <a:tint val="75000"/>
                  </a:schemeClr>
                </a:solidFill>
              </a:rPr>
              <a:t>敏捷开发模型：需要应对快速变化的环境，需求和范围难以事先确定，或者能够以有利于干系人的方式定义较小的增量改进</a:t>
            </a:r>
            <a:endParaRPr lang="zh-CN" altLang="en-US" sz="1800">
              <a:solidFill>
                <a:schemeClr val="tx1">
                  <a:tint val="75000"/>
                </a:schemeClr>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187450" y="548640"/>
            <a:ext cx="6858000" cy="878840"/>
          </a:xfrm>
        </p:spPr>
        <p:txBody>
          <a:bodyPr/>
          <a:p>
            <a:r>
              <a:rPr lang="en-US" altLang="zh-CN"/>
              <a:t>5</a:t>
            </a:r>
            <a:r>
              <a:rPr lang="zh-CN" altLang="en-US"/>
              <a:t>确认范围</a:t>
            </a:r>
            <a:endParaRPr lang="zh-CN" altLang="en-US"/>
          </a:p>
        </p:txBody>
      </p:sp>
      <p:sp>
        <p:nvSpPr>
          <p:cNvPr id="3" name="副标题 2"/>
          <p:cNvSpPr>
            <a:spLocks noGrp="1"/>
          </p:cNvSpPr>
          <p:nvPr>
            <p:ph type="subTitle" idx="1"/>
          </p:nvPr>
        </p:nvSpPr>
        <p:spPr>
          <a:xfrm>
            <a:off x="1143000" y="1722120"/>
            <a:ext cx="6858000" cy="3535680"/>
          </a:xfrm>
        </p:spPr>
        <p:txBody>
          <a:bodyPr/>
          <a:p>
            <a:pPr marL="285750" indent="-285750" algn="l">
              <a:buFont typeface="Arial" panose="020B0604020202020204" pitchFamily="34" charset="0"/>
              <a:buChar char="•"/>
            </a:pPr>
            <a:r>
              <a:rPr lang="zh-CN" altLang="en-US"/>
              <a:t>正式验收已完成的项目可交付成果的过程</a:t>
            </a:r>
            <a:endParaRPr lang="zh-CN" altLang="en-US"/>
          </a:p>
          <a:p>
            <a:pPr marL="285750" indent="-285750" algn="l">
              <a:buFont typeface="Arial" panose="020B0604020202020204" pitchFamily="34" charset="0"/>
              <a:buChar char="•"/>
            </a:pPr>
            <a:r>
              <a:rPr lang="zh-CN" altLang="en-US"/>
              <a:t>主要作用：使验收过程具有客观性，同时通过验收每个可交付成果，提高最终产品，服务或成果获得验收的可能性</a:t>
            </a:r>
            <a:endParaRPr lang="zh-CN" altLang="en-US"/>
          </a:p>
          <a:p>
            <a:pPr marL="285750" indent="-285750" algn="l">
              <a:buFont typeface="Arial" panose="020B0604020202020204" pitchFamily="34" charset="0"/>
              <a:buChar char="•"/>
            </a:pPr>
            <a:r>
              <a:rPr lang="zh-CN" altLang="en-US"/>
              <a:t>输入：</a:t>
            </a:r>
            <a:r>
              <a:rPr lang="en-US" altLang="zh-CN"/>
              <a:t>1</a:t>
            </a:r>
            <a:r>
              <a:rPr lang="zh-CN" altLang="en-US"/>
              <a:t>：项目管理计划，</a:t>
            </a:r>
            <a:r>
              <a:rPr lang="en-US" altLang="zh-CN"/>
              <a:t>2</a:t>
            </a:r>
            <a:r>
              <a:rPr lang="zh-CN" altLang="en-US"/>
              <a:t>：需求文件，</a:t>
            </a:r>
            <a:r>
              <a:rPr lang="en-US" altLang="zh-CN"/>
              <a:t>3</a:t>
            </a:r>
            <a:r>
              <a:rPr lang="zh-CN" altLang="en-US"/>
              <a:t>：需求跟踪矩阵，</a:t>
            </a:r>
            <a:r>
              <a:rPr lang="en-US" altLang="zh-CN"/>
              <a:t>4</a:t>
            </a:r>
            <a:r>
              <a:rPr lang="zh-CN" altLang="en-US"/>
              <a:t>：核实的可交付成果，</a:t>
            </a:r>
            <a:r>
              <a:rPr lang="en-US" altLang="zh-CN"/>
              <a:t>5</a:t>
            </a:r>
            <a:r>
              <a:rPr lang="zh-CN" altLang="en-US"/>
              <a:t>：工作绩效数据</a:t>
            </a:r>
            <a:endParaRPr lang="zh-CN" altLang="en-US"/>
          </a:p>
          <a:p>
            <a:pPr marL="285750" indent="-285750" algn="l">
              <a:buFont typeface="Arial" panose="020B0604020202020204" pitchFamily="34" charset="0"/>
              <a:buChar char="•"/>
            </a:pPr>
            <a:r>
              <a:rPr lang="zh-CN" altLang="en-US"/>
              <a:t>工具和技术：</a:t>
            </a:r>
            <a:r>
              <a:rPr lang="en-US" altLang="zh-CN"/>
              <a:t>1</a:t>
            </a:r>
            <a:r>
              <a:rPr lang="zh-CN" altLang="en-US"/>
              <a:t>：检查，</a:t>
            </a:r>
            <a:r>
              <a:rPr lang="en-US" altLang="zh-CN"/>
              <a:t>2</a:t>
            </a:r>
            <a:r>
              <a:rPr lang="zh-CN" altLang="en-US"/>
              <a:t>：群体决策技术</a:t>
            </a:r>
            <a:endParaRPr lang="zh-CN" altLang="en-US"/>
          </a:p>
          <a:p>
            <a:pPr marL="285750" indent="-285750" algn="l">
              <a:buFont typeface="Arial" panose="020B0604020202020204" pitchFamily="34" charset="0"/>
              <a:buChar char="•"/>
            </a:pPr>
            <a:r>
              <a:rPr lang="zh-CN" altLang="en-US"/>
              <a:t>输出：</a:t>
            </a:r>
            <a:r>
              <a:rPr lang="en-US" altLang="zh-CN"/>
              <a:t>1</a:t>
            </a:r>
            <a:r>
              <a:rPr lang="zh-CN" altLang="en-US"/>
              <a:t>：验收的可交付成果，</a:t>
            </a:r>
            <a:r>
              <a:rPr lang="en-US" altLang="zh-CN"/>
              <a:t>2</a:t>
            </a:r>
            <a:r>
              <a:rPr lang="zh-CN" altLang="en-US"/>
              <a:t>：变更请求，</a:t>
            </a:r>
            <a:r>
              <a:rPr lang="en-US" altLang="zh-CN"/>
              <a:t>3</a:t>
            </a:r>
            <a:r>
              <a:rPr lang="zh-CN" altLang="en-US"/>
              <a:t>：工作绩效信息，</a:t>
            </a:r>
            <a:r>
              <a:rPr lang="en-US" altLang="zh-CN"/>
              <a:t>4</a:t>
            </a:r>
            <a:r>
              <a:rPr lang="zh-CN" altLang="en-US"/>
              <a:t>：项目文件更新</a:t>
            </a:r>
            <a:endParaRPr lang="zh-CN" alt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187450" y="548640"/>
            <a:ext cx="6858000" cy="878840"/>
          </a:xfrm>
        </p:spPr>
        <p:txBody>
          <a:bodyPr/>
          <a:p>
            <a:r>
              <a:rPr lang="en-US" altLang="zh-CN"/>
              <a:t>6</a:t>
            </a:r>
            <a:r>
              <a:rPr lang="zh-CN" altLang="en-US"/>
              <a:t>控制范围</a:t>
            </a:r>
            <a:endParaRPr lang="zh-CN" altLang="en-US"/>
          </a:p>
        </p:txBody>
      </p:sp>
      <p:sp>
        <p:nvSpPr>
          <p:cNvPr id="3" name="副标题 2"/>
          <p:cNvSpPr>
            <a:spLocks noGrp="1"/>
          </p:cNvSpPr>
          <p:nvPr>
            <p:ph type="subTitle" idx="1"/>
          </p:nvPr>
        </p:nvSpPr>
        <p:spPr>
          <a:xfrm>
            <a:off x="1143000" y="1722120"/>
            <a:ext cx="6858000" cy="3535680"/>
          </a:xfrm>
        </p:spPr>
        <p:txBody>
          <a:bodyPr/>
          <a:p>
            <a:pPr marL="285750" indent="-285750" algn="l">
              <a:buFont typeface="Arial" panose="020B0604020202020204" pitchFamily="34" charset="0"/>
              <a:buChar char="•"/>
            </a:pPr>
            <a:r>
              <a:rPr lang="zh-CN" altLang="en-US"/>
              <a:t>监督项目和产品的范围状态，管理范围基准变更的过程</a:t>
            </a:r>
            <a:endParaRPr lang="zh-CN" altLang="en-US"/>
          </a:p>
          <a:p>
            <a:pPr marL="285750" indent="-285750" algn="l">
              <a:buFont typeface="Arial" panose="020B0604020202020204" pitchFamily="34" charset="0"/>
              <a:buChar char="•"/>
            </a:pPr>
            <a:r>
              <a:rPr lang="zh-CN" altLang="en-US"/>
              <a:t>主要作用：在整个项目期间保持对范围基准的维护</a:t>
            </a:r>
            <a:endParaRPr lang="zh-CN" altLang="en-US"/>
          </a:p>
          <a:p>
            <a:pPr marL="285750" indent="-285750" algn="l">
              <a:buFont typeface="Arial" panose="020B0604020202020204" pitchFamily="34" charset="0"/>
              <a:buChar char="•"/>
            </a:pPr>
            <a:r>
              <a:rPr lang="zh-CN" altLang="en-US"/>
              <a:t>确保所有变更请求，推荐的纠正措施或预防措施都通过实施整体变更控制过程进行处理</a:t>
            </a:r>
            <a:endParaRPr lang="zh-CN" altLang="en-US"/>
          </a:p>
          <a:p>
            <a:pPr marL="285750" indent="-285750" algn="l">
              <a:buFont typeface="Arial" panose="020B0604020202020204" pitchFamily="34" charset="0"/>
              <a:buChar char="•"/>
            </a:pPr>
            <a:r>
              <a:rPr lang="zh-CN" altLang="en-US"/>
              <a:t>未经控制的产品或项目范围的扩大（未对时间，成本和资源作相应调整）被称为范围蔓延</a:t>
            </a:r>
            <a:endParaRPr lang="zh-CN" altLang="en-US"/>
          </a:p>
          <a:p>
            <a:pPr marL="285750" indent="-285750" algn="l">
              <a:buFont typeface="Arial" panose="020B0604020202020204" pitchFamily="34" charset="0"/>
              <a:buChar char="•"/>
            </a:pPr>
            <a:r>
              <a:rPr lang="zh-CN" altLang="en-US"/>
              <a:t>输入：</a:t>
            </a:r>
            <a:r>
              <a:rPr lang="en-US" altLang="zh-CN"/>
              <a:t>1</a:t>
            </a:r>
            <a:r>
              <a:rPr lang="zh-CN" altLang="en-US"/>
              <a:t>：项目管理计划，</a:t>
            </a:r>
            <a:r>
              <a:rPr lang="en-US" altLang="zh-CN"/>
              <a:t>2</a:t>
            </a:r>
            <a:r>
              <a:rPr lang="zh-CN" altLang="en-US"/>
              <a:t>：需求文件，</a:t>
            </a:r>
            <a:r>
              <a:rPr lang="en-US" altLang="zh-CN"/>
              <a:t>3</a:t>
            </a:r>
            <a:r>
              <a:rPr lang="zh-CN" altLang="en-US"/>
              <a:t>：需求跟踪矩阵，</a:t>
            </a:r>
            <a:r>
              <a:rPr lang="en-US" altLang="zh-CN"/>
              <a:t>4</a:t>
            </a:r>
            <a:r>
              <a:rPr lang="zh-CN" altLang="en-US"/>
              <a:t>：工作绩效数据，</a:t>
            </a:r>
            <a:r>
              <a:rPr lang="en-US" altLang="zh-CN"/>
              <a:t>5</a:t>
            </a:r>
            <a:r>
              <a:rPr lang="zh-CN" altLang="en-US"/>
              <a:t>：组织过程资产</a:t>
            </a:r>
            <a:endParaRPr lang="zh-CN" altLang="en-US"/>
          </a:p>
          <a:p>
            <a:pPr marL="285750" indent="-285750" algn="l">
              <a:buFont typeface="Arial" panose="020B0604020202020204" pitchFamily="34" charset="0"/>
              <a:buChar char="•"/>
            </a:pPr>
            <a:r>
              <a:rPr lang="zh-CN" altLang="en-US"/>
              <a:t>工具和技术：偏差分析</a:t>
            </a:r>
            <a:endParaRPr lang="zh-CN" altLang="en-US"/>
          </a:p>
          <a:p>
            <a:pPr marL="285750" indent="-285750" algn="l">
              <a:buFont typeface="Arial" panose="020B0604020202020204" pitchFamily="34" charset="0"/>
              <a:buChar char="•"/>
            </a:pPr>
            <a:r>
              <a:rPr lang="zh-CN" altLang="en-US"/>
              <a:t>输出：</a:t>
            </a:r>
            <a:r>
              <a:rPr lang="en-US" altLang="zh-CN"/>
              <a:t>1</a:t>
            </a:r>
            <a:r>
              <a:rPr lang="zh-CN" altLang="en-US"/>
              <a:t>：工作绩效信息，</a:t>
            </a:r>
            <a:r>
              <a:rPr lang="en-US" altLang="zh-CN"/>
              <a:t>2</a:t>
            </a:r>
            <a:r>
              <a:rPr lang="zh-CN" altLang="en-US"/>
              <a:t>：变更请求，</a:t>
            </a:r>
            <a:r>
              <a:rPr lang="en-US" altLang="zh-CN"/>
              <a:t>3</a:t>
            </a:r>
            <a:r>
              <a:rPr lang="zh-CN" altLang="en-US"/>
              <a:t>：项目管理计划更新，</a:t>
            </a:r>
            <a:r>
              <a:rPr lang="en-US" altLang="zh-CN"/>
              <a:t>4</a:t>
            </a:r>
            <a:r>
              <a:rPr lang="zh-CN" altLang="en-US"/>
              <a:t>：项目文件更新，</a:t>
            </a:r>
            <a:r>
              <a:rPr lang="en-US" altLang="zh-CN"/>
              <a:t>5</a:t>
            </a:r>
            <a:r>
              <a:rPr lang="zh-CN" altLang="en-US"/>
              <a:t>：组织过程资产更新</a:t>
            </a:r>
            <a:endParaRPr lang="zh-CN" altLang="en-US"/>
          </a:p>
          <a:p>
            <a:pPr marL="285750" indent="-285750" algn="l">
              <a:buFont typeface="Arial" panose="020B0604020202020204" pitchFamily="34" charset="0"/>
              <a:buChar char="•"/>
            </a:pPr>
            <a:r>
              <a:rPr lang="zh-CN" altLang="en-US"/>
              <a:t>镀金：指给客户提供高于他们要求的产品和服务，浪费时间和金钱，不会给项目增加价值</a:t>
            </a:r>
            <a:endParaRPr lang="zh-CN" alt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187450" y="548640"/>
            <a:ext cx="6858000" cy="2952115"/>
          </a:xfrm>
        </p:spPr>
        <p:txBody>
          <a:bodyPr/>
          <a:p>
            <a:r>
              <a:rPr lang="zh-CN" altLang="en-US"/>
              <a:t>项目时间管理</a:t>
            </a:r>
            <a:r>
              <a:rPr lang="en-US" altLang="zh-CN"/>
              <a:t> </a:t>
            </a:r>
            <a:endParaRPr lang="en-US" altLang="zh-CN"/>
          </a:p>
        </p:txBody>
      </p:sp>
      <p:sp>
        <p:nvSpPr>
          <p:cNvPr id="3" name="副标题 2"/>
          <p:cNvSpPr>
            <a:spLocks noGrp="1"/>
          </p:cNvSpPr>
          <p:nvPr>
            <p:ph type="subTitle" idx="1"/>
          </p:nvPr>
        </p:nvSpPr>
        <p:spPr>
          <a:xfrm>
            <a:off x="1143000" y="1722120"/>
            <a:ext cx="6858000" cy="3535680"/>
          </a:xfrm>
        </p:spPr>
        <p:txBody>
          <a:bodyPr/>
          <a:p>
            <a:pPr algn="l">
              <a:buFont typeface="Arial" panose="020B0604020202020204" pitchFamily="34" charset="0"/>
            </a:pPr>
            <a:r>
              <a:rPr lang="en-US" altLang="zh-CN"/>
              <a:t>    </a:t>
            </a:r>
            <a:endParaRPr lang="en-US" altLang="zh-CN"/>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187450" y="548640"/>
            <a:ext cx="6858000" cy="878840"/>
          </a:xfrm>
        </p:spPr>
        <p:txBody>
          <a:bodyPr/>
          <a:p>
            <a:r>
              <a:rPr lang="en-US" altLang="zh-CN"/>
              <a:t>1</a:t>
            </a:r>
            <a:r>
              <a:rPr lang="zh-CN" altLang="en-US"/>
              <a:t>规划进度管理</a:t>
            </a:r>
            <a:endParaRPr lang="zh-CN" altLang="en-US"/>
          </a:p>
        </p:txBody>
      </p:sp>
      <p:sp>
        <p:nvSpPr>
          <p:cNvPr id="3" name="副标题 2"/>
          <p:cNvSpPr>
            <a:spLocks noGrp="1"/>
          </p:cNvSpPr>
          <p:nvPr>
            <p:ph type="subTitle" idx="1"/>
          </p:nvPr>
        </p:nvSpPr>
        <p:spPr>
          <a:xfrm>
            <a:off x="1143000" y="1722120"/>
            <a:ext cx="6858000" cy="3535680"/>
          </a:xfrm>
        </p:spPr>
        <p:txBody>
          <a:bodyPr/>
          <a:p>
            <a:pPr marL="285750" indent="-285750" algn="l">
              <a:buFont typeface="Arial" panose="020B0604020202020204" pitchFamily="34" charset="0"/>
              <a:buChar char="•"/>
            </a:pPr>
            <a:r>
              <a:rPr lang="zh-CN" altLang="en-US"/>
              <a:t>主要作用：为如何在整个项目过程中管理项目进度提供指南和方向</a:t>
            </a:r>
            <a:endParaRPr lang="zh-CN" altLang="en-US"/>
          </a:p>
          <a:p>
            <a:pPr marL="285750" indent="-285750" algn="l">
              <a:buFont typeface="Arial" panose="020B0604020202020204" pitchFamily="34" charset="0"/>
              <a:buChar char="•"/>
            </a:pPr>
            <a:r>
              <a:rPr lang="zh-CN" altLang="en-US"/>
              <a:t>输入：</a:t>
            </a:r>
            <a:endParaRPr lang="zh-CN" altLang="en-US"/>
          </a:p>
          <a:p>
            <a:pPr marL="742950" lvl="1" indent="-285750" algn="l">
              <a:buFont typeface="Arial" panose="020B0604020202020204" pitchFamily="34" charset="0"/>
              <a:buChar char="•"/>
            </a:pPr>
            <a:r>
              <a:rPr lang="zh-CN" altLang="en-US"/>
              <a:t>项目管理计划</a:t>
            </a:r>
            <a:endParaRPr lang="zh-CN" altLang="en-US"/>
          </a:p>
          <a:p>
            <a:pPr marL="742950" lvl="1" indent="-285750" algn="l">
              <a:buFont typeface="Arial" panose="020B0604020202020204" pitchFamily="34" charset="0"/>
              <a:buChar char="•"/>
            </a:pPr>
            <a:r>
              <a:rPr lang="zh-CN" altLang="en-US"/>
              <a:t>项目章程</a:t>
            </a:r>
            <a:endParaRPr lang="zh-CN" altLang="en-US"/>
          </a:p>
          <a:p>
            <a:pPr marL="742950" lvl="1" indent="-285750" algn="l">
              <a:buFont typeface="Arial" panose="020B0604020202020204" pitchFamily="34" charset="0"/>
              <a:buChar char="•"/>
            </a:pPr>
            <a:r>
              <a:rPr lang="zh-CN" altLang="en-US"/>
              <a:t>事业环境因素</a:t>
            </a:r>
            <a:endParaRPr lang="zh-CN" altLang="en-US"/>
          </a:p>
          <a:p>
            <a:pPr marL="742950" lvl="1" indent="-285750" algn="l">
              <a:buFont typeface="Arial" panose="020B0604020202020204" pitchFamily="34" charset="0"/>
              <a:buChar char="•"/>
            </a:pPr>
            <a:r>
              <a:rPr lang="zh-CN" altLang="en-US"/>
              <a:t>组织过程资产</a:t>
            </a:r>
            <a:endParaRPr lang="zh-CN" altLang="en-US"/>
          </a:p>
          <a:p>
            <a:pPr marL="285750" lvl="0" indent="-285750" algn="l">
              <a:buFont typeface="Arial" panose="020B0604020202020204" pitchFamily="34" charset="0"/>
              <a:buChar char="•"/>
            </a:pPr>
            <a:r>
              <a:rPr lang="zh-CN" altLang="en-US"/>
              <a:t>工具和技术</a:t>
            </a:r>
            <a:endParaRPr lang="zh-CN" altLang="en-US"/>
          </a:p>
          <a:p>
            <a:pPr marL="742950" lvl="1" indent="-285750" algn="l">
              <a:buFont typeface="Arial" panose="020B0604020202020204" pitchFamily="34" charset="0"/>
              <a:buChar char="•"/>
            </a:pPr>
            <a:r>
              <a:rPr lang="zh-CN" altLang="en-US"/>
              <a:t>专家判断</a:t>
            </a:r>
            <a:endParaRPr lang="zh-CN" altLang="en-US"/>
          </a:p>
          <a:p>
            <a:pPr marL="742950" lvl="1" indent="-285750" algn="l">
              <a:buFont typeface="Arial" panose="020B0604020202020204" pitchFamily="34" charset="0"/>
              <a:buChar char="•"/>
            </a:pPr>
            <a:r>
              <a:rPr lang="zh-CN" altLang="en-US"/>
              <a:t>分析技术</a:t>
            </a:r>
            <a:endParaRPr lang="zh-CN" altLang="en-US"/>
          </a:p>
          <a:p>
            <a:pPr marL="742950" lvl="1" indent="-285750" algn="l">
              <a:buFont typeface="Arial" panose="020B0604020202020204" pitchFamily="34" charset="0"/>
              <a:buChar char="•"/>
            </a:pPr>
            <a:r>
              <a:rPr lang="zh-CN" altLang="en-US"/>
              <a:t>会议</a:t>
            </a:r>
            <a:endParaRPr lang="zh-CN" altLang="en-US"/>
          </a:p>
          <a:p>
            <a:pPr marL="285750" lvl="0" indent="-285750" algn="l">
              <a:buFont typeface="Arial" panose="020B0604020202020204" pitchFamily="34" charset="0"/>
              <a:buChar char="•"/>
            </a:pPr>
            <a:r>
              <a:rPr lang="zh-CN" altLang="en-US"/>
              <a:t>输出</a:t>
            </a:r>
            <a:endParaRPr lang="zh-CN" altLang="en-US"/>
          </a:p>
          <a:p>
            <a:pPr marL="742950" lvl="1" indent="-285750" algn="l">
              <a:buFont typeface="Arial" panose="020B0604020202020204" pitchFamily="34" charset="0"/>
              <a:buChar char="•"/>
            </a:pPr>
            <a:r>
              <a:rPr lang="zh-CN" altLang="en-US"/>
              <a:t>进度管理计划</a:t>
            </a:r>
            <a:endParaRPr lang="zh-CN" alt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187450" y="548640"/>
            <a:ext cx="6858000" cy="878840"/>
          </a:xfrm>
        </p:spPr>
        <p:txBody>
          <a:bodyPr/>
          <a:p>
            <a:r>
              <a:rPr lang="zh-CN" altLang="en-US"/>
              <a:t>规划进度管理</a:t>
            </a:r>
            <a:r>
              <a:rPr lang="en-US" altLang="zh-CN"/>
              <a:t>---</a:t>
            </a:r>
            <a:r>
              <a:rPr lang="zh-CN" altLang="en-US"/>
              <a:t>输出</a:t>
            </a:r>
            <a:endParaRPr lang="zh-CN" altLang="en-US"/>
          </a:p>
        </p:txBody>
      </p:sp>
      <p:sp>
        <p:nvSpPr>
          <p:cNvPr id="3" name="副标题 2"/>
          <p:cNvSpPr>
            <a:spLocks noGrp="1"/>
          </p:cNvSpPr>
          <p:nvPr>
            <p:ph type="subTitle" idx="1"/>
          </p:nvPr>
        </p:nvSpPr>
        <p:spPr>
          <a:xfrm>
            <a:off x="1143000" y="1722120"/>
            <a:ext cx="6858000" cy="3535680"/>
          </a:xfrm>
        </p:spPr>
        <p:txBody>
          <a:bodyPr/>
          <a:p>
            <a:pPr marL="285750" indent="-285750" algn="l">
              <a:buFont typeface="Arial" panose="020B0604020202020204" pitchFamily="34" charset="0"/>
              <a:buChar char="•"/>
            </a:pPr>
            <a:r>
              <a:rPr lang="zh-CN" altLang="en-US"/>
              <a:t>项目管理子计划之一</a:t>
            </a:r>
            <a:endParaRPr lang="zh-CN" altLang="en-US"/>
          </a:p>
          <a:p>
            <a:pPr marL="285750" indent="-285750" algn="l">
              <a:buFont typeface="Arial" panose="020B0604020202020204" pitchFamily="34" charset="0"/>
              <a:buChar char="•"/>
            </a:pPr>
            <a:r>
              <a:rPr lang="zh-CN" altLang="en-US"/>
              <a:t>为编制，监督和控制项目进度建立准则和明确活动</a:t>
            </a:r>
            <a:endParaRPr lang="zh-CN" altLang="en-US"/>
          </a:p>
          <a:p>
            <a:pPr marL="285750" indent="-285750" algn="l">
              <a:buFont typeface="Arial" panose="020B0604020202020204" pitchFamily="34" charset="0"/>
              <a:buChar char="•"/>
            </a:pPr>
            <a:r>
              <a:rPr lang="zh-CN" altLang="en-US"/>
              <a:t>进度管理计划对下列工作作出规定</a:t>
            </a:r>
            <a:endParaRPr lang="zh-CN" altLang="en-US"/>
          </a:p>
          <a:p>
            <a:pPr marL="742950" lvl="1" indent="-285750" algn="l">
              <a:buFont typeface="Arial" panose="020B0604020202020204" pitchFamily="34" charset="0"/>
              <a:buChar char="•"/>
            </a:pPr>
            <a:r>
              <a:rPr lang="zh-CN" altLang="en-US"/>
              <a:t>项目进度模型制定</a:t>
            </a:r>
            <a:r>
              <a:rPr lang="en-US" altLang="zh-CN"/>
              <a:t>-------</a:t>
            </a:r>
            <a:r>
              <a:rPr lang="zh-CN" altLang="en-US"/>
              <a:t>以关键路径法为主</a:t>
            </a:r>
            <a:endParaRPr lang="zh-CN" altLang="en-US"/>
          </a:p>
          <a:p>
            <a:pPr marL="742950" lvl="1" indent="-285750" algn="l">
              <a:buFont typeface="Arial" panose="020B0604020202020204" pitchFamily="34" charset="0"/>
              <a:buChar char="•"/>
            </a:pPr>
            <a:r>
              <a:rPr lang="zh-CN" altLang="en-US"/>
              <a:t>准确度</a:t>
            </a:r>
            <a:r>
              <a:rPr lang="en-US" altLang="zh-CN"/>
              <a:t>-----</a:t>
            </a:r>
            <a:r>
              <a:rPr lang="zh-CN" altLang="en-US"/>
              <a:t>活动持续时间估算的区间和应急储备</a:t>
            </a:r>
            <a:endParaRPr lang="zh-CN" altLang="en-US"/>
          </a:p>
          <a:p>
            <a:pPr marL="742950" lvl="1" indent="-285750" algn="l">
              <a:buFont typeface="Arial" panose="020B0604020202020204" pitchFamily="34" charset="0"/>
              <a:buChar char="•"/>
            </a:pPr>
            <a:r>
              <a:rPr lang="zh-CN" altLang="en-US"/>
              <a:t>计量单位</a:t>
            </a:r>
            <a:r>
              <a:rPr lang="en-US" altLang="zh-CN"/>
              <a:t>-----</a:t>
            </a:r>
            <a:r>
              <a:rPr lang="zh-CN" altLang="en-US"/>
              <a:t>每种资源的计量单位</a:t>
            </a:r>
            <a:endParaRPr lang="zh-CN" altLang="en-US"/>
          </a:p>
          <a:p>
            <a:pPr marL="742950" lvl="1" indent="-285750" algn="l">
              <a:buFont typeface="Arial" panose="020B0604020202020204" pitchFamily="34" charset="0"/>
              <a:buChar char="•"/>
            </a:pPr>
            <a:r>
              <a:rPr lang="zh-CN" altLang="en-US"/>
              <a:t>组织程序接口</a:t>
            </a:r>
            <a:r>
              <a:rPr lang="en-US" altLang="zh-CN"/>
              <a:t>----WBS</a:t>
            </a:r>
            <a:r>
              <a:rPr lang="zh-CN" altLang="en-US"/>
              <a:t>提供了框架</a:t>
            </a:r>
            <a:endParaRPr lang="zh-CN" altLang="en-US"/>
          </a:p>
          <a:p>
            <a:pPr marL="742950" lvl="1" indent="-285750" algn="l">
              <a:buFont typeface="Arial" panose="020B0604020202020204" pitchFamily="34" charset="0"/>
              <a:buChar char="•"/>
            </a:pPr>
            <a:r>
              <a:rPr lang="zh-CN" altLang="en-US"/>
              <a:t>项目进度模型维护</a:t>
            </a:r>
            <a:r>
              <a:rPr lang="en-US" altLang="zh-CN"/>
              <a:t>-----</a:t>
            </a:r>
            <a:r>
              <a:rPr lang="zh-CN" altLang="en-US"/>
              <a:t>更新状态，记录进展</a:t>
            </a:r>
            <a:endParaRPr lang="zh-CN" altLang="en-US"/>
          </a:p>
          <a:p>
            <a:pPr marL="742950" lvl="1" indent="-285750" algn="l">
              <a:buFont typeface="Arial" panose="020B0604020202020204" pitchFamily="34" charset="0"/>
              <a:buChar char="•"/>
            </a:pPr>
            <a:r>
              <a:rPr lang="zh-CN" altLang="en-US"/>
              <a:t>控制临界值</a:t>
            </a:r>
            <a:r>
              <a:rPr lang="en-US" altLang="zh-CN"/>
              <a:t>----</a:t>
            </a:r>
            <a:r>
              <a:rPr lang="zh-CN" altLang="en-US"/>
              <a:t>允许的最大偏差</a:t>
            </a:r>
            <a:endParaRPr lang="zh-CN" altLang="en-US"/>
          </a:p>
          <a:p>
            <a:pPr marL="742950" lvl="1" indent="-285750" algn="l">
              <a:buFont typeface="Arial" panose="020B0604020202020204" pitchFamily="34" charset="0"/>
              <a:buChar char="•"/>
            </a:pPr>
            <a:r>
              <a:rPr lang="zh-CN" altLang="en-US"/>
              <a:t>绩效测量规则</a:t>
            </a:r>
            <a:r>
              <a:rPr lang="en-US" altLang="zh-CN"/>
              <a:t>-----</a:t>
            </a:r>
            <a:r>
              <a:rPr lang="zh-CN" altLang="en-US"/>
              <a:t>挣值管理规则</a:t>
            </a:r>
            <a:endParaRPr lang="zh-CN" altLang="en-US"/>
          </a:p>
          <a:p>
            <a:pPr marL="742950" lvl="1" indent="-285750" algn="l">
              <a:buFont typeface="Arial" panose="020B0604020202020204" pitchFamily="34" charset="0"/>
              <a:buChar char="•"/>
            </a:pPr>
            <a:r>
              <a:rPr lang="zh-CN" altLang="en-US"/>
              <a:t>报告格式</a:t>
            </a:r>
            <a:r>
              <a:rPr lang="en-US" altLang="zh-CN"/>
              <a:t>----</a:t>
            </a:r>
            <a:r>
              <a:rPr lang="zh-CN" altLang="en-US"/>
              <a:t>进度报告的格式和编制频率</a:t>
            </a:r>
            <a:endParaRPr lang="zh-CN" altLang="en-US"/>
          </a:p>
          <a:p>
            <a:pPr marL="742950" lvl="1" indent="-285750" algn="l">
              <a:buFont typeface="Arial" panose="020B0604020202020204" pitchFamily="34" charset="0"/>
              <a:buChar char="•"/>
            </a:pPr>
            <a:r>
              <a:rPr lang="zh-CN" altLang="en-US"/>
              <a:t>过程描述</a:t>
            </a:r>
            <a:r>
              <a:rPr lang="en-US" altLang="zh-CN"/>
              <a:t>-----</a:t>
            </a:r>
            <a:r>
              <a:rPr lang="zh-CN" altLang="en-US"/>
              <a:t>每个进度管理过程的书面</a:t>
            </a:r>
            <a:endParaRPr lang="zh-CN" alt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187450" y="548640"/>
            <a:ext cx="6858000" cy="878840"/>
          </a:xfrm>
        </p:spPr>
        <p:txBody>
          <a:bodyPr/>
          <a:p>
            <a:r>
              <a:rPr lang="en-US" altLang="zh-CN"/>
              <a:t>2</a:t>
            </a:r>
            <a:r>
              <a:rPr lang="zh-CN" altLang="en-US"/>
              <a:t>定义活动</a:t>
            </a:r>
            <a:endParaRPr lang="zh-CN" altLang="en-US"/>
          </a:p>
        </p:txBody>
      </p:sp>
      <p:sp>
        <p:nvSpPr>
          <p:cNvPr id="3" name="副标题 2"/>
          <p:cNvSpPr>
            <a:spLocks noGrp="1"/>
          </p:cNvSpPr>
          <p:nvPr>
            <p:ph type="subTitle" idx="1"/>
          </p:nvPr>
        </p:nvSpPr>
        <p:spPr>
          <a:xfrm>
            <a:off x="1143000" y="1722120"/>
            <a:ext cx="6858000" cy="3535680"/>
          </a:xfrm>
        </p:spPr>
        <p:txBody>
          <a:bodyPr/>
          <a:p>
            <a:pPr marL="285750" indent="-285750" algn="l">
              <a:buFont typeface="Arial" panose="020B0604020202020204" pitchFamily="34" charset="0"/>
              <a:buChar char="•"/>
            </a:pPr>
            <a:r>
              <a:rPr lang="zh-CN" altLang="en-US"/>
              <a:t>定义活动是识别和记录为完成项目可交付成果而需采取的具体行动的过程</a:t>
            </a:r>
            <a:endParaRPr lang="zh-CN" altLang="en-US"/>
          </a:p>
          <a:p>
            <a:pPr marL="285750" indent="-285750" algn="l">
              <a:buFont typeface="Arial" panose="020B0604020202020204" pitchFamily="34" charset="0"/>
              <a:buChar char="•"/>
            </a:pPr>
            <a:r>
              <a:rPr lang="zh-CN" altLang="en-US"/>
              <a:t>主要作用：将工作包分解为活动，作为对项目工作进行估算，进度规划，执行，监督和控制的基础</a:t>
            </a:r>
            <a:endParaRPr lang="zh-CN" altLang="en-US"/>
          </a:p>
          <a:p>
            <a:pPr marL="285750" indent="-285750" algn="l">
              <a:buFont typeface="Arial" panose="020B0604020202020204" pitchFamily="34" charset="0"/>
              <a:buChar char="•"/>
            </a:pPr>
            <a:r>
              <a:rPr lang="zh-CN" altLang="en-US"/>
              <a:t>输入：</a:t>
            </a:r>
            <a:r>
              <a:rPr lang="en-US" altLang="zh-CN"/>
              <a:t>1</a:t>
            </a:r>
            <a:r>
              <a:rPr lang="zh-CN" altLang="en-US"/>
              <a:t>：进度管理计划，</a:t>
            </a:r>
            <a:r>
              <a:rPr lang="en-US" altLang="zh-CN"/>
              <a:t>2</a:t>
            </a:r>
            <a:r>
              <a:rPr lang="zh-CN" altLang="en-US"/>
              <a:t>：范围基准，</a:t>
            </a:r>
            <a:r>
              <a:rPr lang="en-US" altLang="zh-CN"/>
              <a:t>3</a:t>
            </a:r>
            <a:r>
              <a:rPr lang="zh-CN" altLang="en-US"/>
              <a:t>：事业环境因素，</a:t>
            </a:r>
            <a:r>
              <a:rPr lang="en-US" altLang="zh-CN"/>
              <a:t>4</a:t>
            </a:r>
            <a:r>
              <a:rPr lang="zh-CN" altLang="en-US"/>
              <a:t>：组织过程资产</a:t>
            </a:r>
            <a:endParaRPr lang="zh-CN" altLang="en-US"/>
          </a:p>
          <a:p>
            <a:pPr marL="285750" indent="-285750" algn="l">
              <a:buFont typeface="Arial" panose="020B0604020202020204" pitchFamily="34" charset="0"/>
              <a:buChar char="•"/>
            </a:pPr>
            <a:r>
              <a:rPr lang="zh-CN" altLang="en-US"/>
              <a:t>工具和技术：</a:t>
            </a:r>
            <a:r>
              <a:rPr lang="en-US" altLang="zh-CN"/>
              <a:t>1</a:t>
            </a:r>
            <a:r>
              <a:rPr lang="zh-CN" altLang="en-US"/>
              <a:t>：分解，</a:t>
            </a:r>
            <a:r>
              <a:rPr lang="en-US" altLang="zh-CN"/>
              <a:t>2</a:t>
            </a:r>
            <a:r>
              <a:rPr lang="zh-CN" altLang="en-US"/>
              <a:t>：滚动式规划，</a:t>
            </a:r>
            <a:r>
              <a:rPr lang="en-US" altLang="zh-CN"/>
              <a:t>3</a:t>
            </a:r>
            <a:r>
              <a:rPr lang="zh-CN" altLang="en-US"/>
              <a:t>：专家判断</a:t>
            </a:r>
            <a:endParaRPr lang="zh-CN" altLang="en-US"/>
          </a:p>
          <a:p>
            <a:pPr marL="285750" indent="-285750" algn="l">
              <a:buFont typeface="Arial" panose="020B0604020202020204" pitchFamily="34" charset="0"/>
              <a:buChar char="•"/>
            </a:pPr>
            <a:r>
              <a:rPr lang="zh-CN" altLang="en-US"/>
              <a:t>输出：</a:t>
            </a:r>
            <a:r>
              <a:rPr lang="en-US" altLang="zh-CN"/>
              <a:t>1</a:t>
            </a:r>
            <a:r>
              <a:rPr lang="zh-CN" altLang="en-US"/>
              <a:t>：活动清单，</a:t>
            </a:r>
            <a:r>
              <a:rPr lang="en-US" altLang="zh-CN"/>
              <a:t>2</a:t>
            </a:r>
            <a:r>
              <a:rPr lang="zh-CN" altLang="en-US"/>
              <a:t>：活动属性，</a:t>
            </a:r>
            <a:r>
              <a:rPr lang="en-US" altLang="zh-CN"/>
              <a:t>3</a:t>
            </a:r>
            <a:r>
              <a:rPr lang="zh-CN" altLang="en-US"/>
              <a:t>：里程碑清单</a:t>
            </a:r>
            <a:endParaRPr lang="zh-CN" altLang="en-US"/>
          </a:p>
          <a:p>
            <a:pPr marL="285750" indent="-285750" algn="l">
              <a:buFont typeface="Arial" panose="020B0604020202020204" pitchFamily="34" charset="0"/>
              <a:buChar char="•"/>
            </a:pPr>
            <a:r>
              <a:rPr lang="zh-CN" altLang="en-US"/>
              <a:t>活动是为完成工作包而必须开展的工作</a:t>
            </a:r>
            <a:endParaRPr lang="zh-CN" altLang="en-US"/>
          </a:p>
          <a:p>
            <a:pPr marL="285750" indent="-285750" algn="l">
              <a:buFont typeface="Arial" panose="020B0604020202020204" pitchFamily="34" charset="0"/>
              <a:buChar char="•"/>
            </a:pPr>
            <a:r>
              <a:rPr lang="zh-CN" altLang="en-US"/>
              <a:t>滚动式规划：对近期要完成的工作进行详细规划，而对远期工作则暂时只在</a:t>
            </a:r>
            <a:r>
              <a:rPr lang="en-US" altLang="zh-CN"/>
              <a:t>WBS</a:t>
            </a:r>
            <a:r>
              <a:rPr lang="zh-CN" altLang="en-US"/>
              <a:t>的较高层次上进行粗略规划</a:t>
            </a:r>
            <a:endParaRPr lang="zh-CN" alt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187450" y="548640"/>
            <a:ext cx="6858000" cy="878840"/>
          </a:xfrm>
        </p:spPr>
        <p:txBody>
          <a:bodyPr/>
          <a:p>
            <a:r>
              <a:rPr lang="zh-CN" altLang="en-US"/>
              <a:t>定义活动</a:t>
            </a:r>
            <a:r>
              <a:rPr lang="en-US" altLang="zh-CN"/>
              <a:t>---</a:t>
            </a:r>
            <a:r>
              <a:rPr lang="zh-CN" altLang="en-US"/>
              <a:t>输出</a:t>
            </a:r>
            <a:endParaRPr lang="zh-CN" altLang="en-US"/>
          </a:p>
        </p:txBody>
      </p:sp>
      <p:sp>
        <p:nvSpPr>
          <p:cNvPr id="3" name="副标题 2"/>
          <p:cNvSpPr>
            <a:spLocks noGrp="1"/>
          </p:cNvSpPr>
          <p:nvPr>
            <p:ph type="subTitle" idx="1"/>
          </p:nvPr>
        </p:nvSpPr>
        <p:spPr>
          <a:xfrm>
            <a:off x="1143000" y="1722120"/>
            <a:ext cx="6858000" cy="4791075"/>
          </a:xfrm>
        </p:spPr>
        <p:txBody>
          <a:bodyPr/>
          <a:p>
            <a:pPr marL="285750" indent="-285750" algn="l">
              <a:buFont typeface="Arial" panose="020B0604020202020204" pitchFamily="34" charset="0"/>
              <a:buChar char="•"/>
            </a:pPr>
            <a:r>
              <a:rPr lang="zh-CN" altLang="en-US"/>
              <a:t>活动属性</a:t>
            </a:r>
            <a:endParaRPr lang="zh-CN" altLang="en-US"/>
          </a:p>
          <a:p>
            <a:pPr marL="742950" lvl="1" indent="-285750" algn="l">
              <a:buFont typeface="Arial" panose="020B0604020202020204" pitchFamily="34" charset="0"/>
              <a:buChar char="•"/>
            </a:pPr>
            <a:r>
              <a:rPr lang="zh-CN" altLang="en-US"/>
              <a:t>活动属性随时间演进</a:t>
            </a:r>
            <a:endParaRPr lang="zh-CN" altLang="en-US"/>
          </a:p>
          <a:p>
            <a:pPr marL="1200150" lvl="2" indent="-285750" algn="l">
              <a:buFont typeface="Arial" panose="020B0604020202020204" pitchFamily="34" charset="0"/>
              <a:buChar char="•"/>
            </a:pPr>
            <a:r>
              <a:rPr lang="zh-CN" altLang="en-US"/>
              <a:t>在项目初始阶段，活动属性包括活动标识，</a:t>
            </a:r>
            <a:r>
              <a:rPr lang="en-US" altLang="zh-CN"/>
              <a:t>WBS</a:t>
            </a:r>
            <a:r>
              <a:rPr lang="zh-CN" altLang="en-US"/>
              <a:t>标识和活动标签或名称</a:t>
            </a:r>
            <a:endParaRPr lang="zh-CN" altLang="en-US"/>
          </a:p>
          <a:p>
            <a:pPr marL="1200150" lvl="2" indent="-285750" algn="l">
              <a:buFont typeface="Arial" panose="020B0604020202020204" pitchFamily="34" charset="0"/>
              <a:buChar char="•"/>
            </a:pPr>
            <a:r>
              <a:rPr lang="zh-CN" altLang="en-US"/>
              <a:t>在活动属性编制完成时，可能还包括活动编码，活动描述，紧前活动，紧后活动，逻辑关系，提前量和滞后量，资源需求，强制日期，制约因素，假设条件</a:t>
            </a:r>
            <a:endParaRPr lang="zh-CN" altLang="en-US"/>
          </a:p>
          <a:p>
            <a:pPr marL="742950" lvl="1" indent="-285750" algn="l">
              <a:buFont typeface="Arial" panose="020B0604020202020204" pitchFamily="34" charset="0"/>
              <a:buChar char="•"/>
            </a:pPr>
            <a:r>
              <a:rPr lang="zh-CN" altLang="en-US"/>
              <a:t>活动属性可用于分配执行工作的负责人，确定开展工作的地区或地点，编制开展活动的项目日历，以及明确活动类型：</a:t>
            </a:r>
            <a:endParaRPr lang="zh-CN" altLang="en-US"/>
          </a:p>
          <a:p>
            <a:pPr marL="1200150" lvl="2" indent="-285750" algn="l">
              <a:buFont typeface="Arial" panose="020B0604020202020204" pitchFamily="34" charset="0"/>
              <a:buChar char="•"/>
            </a:pPr>
            <a:r>
              <a:rPr lang="zh-CN" altLang="en-US"/>
              <a:t>支持型活动</a:t>
            </a:r>
            <a:r>
              <a:rPr lang="en-US" altLang="zh-CN"/>
              <a:t>(</a:t>
            </a:r>
            <a:r>
              <a:rPr lang="zh-CN" altLang="en-US"/>
              <a:t>人力投入量</a:t>
            </a:r>
            <a:r>
              <a:rPr lang="en-US" altLang="zh-CN"/>
              <a:t>)Level of Effort (LOE)</a:t>
            </a:r>
            <a:endParaRPr lang="zh-CN" altLang="en-US"/>
          </a:p>
          <a:p>
            <a:pPr marL="1200150" lvl="2" indent="-285750" algn="l">
              <a:buFont typeface="Arial" panose="020B0604020202020204" pitchFamily="34" charset="0"/>
              <a:buChar char="•"/>
            </a:pPr>
            <a:r>
              <a:rPr lang="zh-CN" altLang="en-US"/>
              <a:t>独立型活动</a:t>
            </a:r>
            <a:r>
              <a:rPr lang="en-US" altLang="zh-CN"/>
              <a:t>(</a:t>
            </a:r>
            <a:r>
              <a:rPr lang="zh-CN" altLang="en-US"/>
              <a:t>分立型投入</a:t>
            </a:r>
            <a:r>
              <a:rPr lang="en-US" altLang="zh-CN"/>
              <a:t>)Discrete Effort(DE)</a:t>
            </a:r>
            <a:endParaRPr lang="zh-CN" altLang="en-US"/>
          </a:p>
          <a:p>
            <a:pPr marL="1200150" lvl="2" indent="-285750" algn="l">
              <a:buFont typeface="Arial" panose="020B0604020202020204" pitchFamily="34" charset="0"/>
              <a:buChar char="•"/>
            </a:pPr>
            <a:r>
              <a:rPr lang="zh-CN" altLang="en-US"/>
              <a:t>依附型活动</a:t>
            </a:r>
            <a:r>
              <a:rPr lang="en-US" altLang="zh-CN"/>
              <a:t>(</a:t>
            </a:r>
            <a:r>
              <a:rPr lang="zh-CN" altLang="en-US"/>
              <a:t>分摊型投入</a:t>
            </a:r>
            <a:r>
              <a:rPr lang="en-US" altLang="zh-CN"/>
              <a:t>)Apporitioned Effort(AE)</a:t>
            </a:r>
            <a:endParaRPr lang="zh-CN" altLang="en-US"/>
          </a:p>
          <a:p>
            <a:pPr marL="285750" lvl="0" indent="-285750" algn="l">
              <a:buFont typeface="Arial" panose="020B0604020202020204" pitchFamily="34" charset="0"/>
              <a:buChar char="•"/>
            </a:pPr>
            <a:r>
              <a:rPr lang="zh-CN" altLang="en-US" sz="1800"/>
              <a:t>活动属性还可用于编制进度计划</a:t>
            </a:r>
            <a:endParaRPr lang="zh-CN" altLang="en-US"/>
          </a:p>
          <a:p>
            <a:pPr marL="285750" lvl="0" indent="-285750" algn="l">
              <a:buFont typeface="Arial" panose="020B0604020202020204" pitchFamily="34" charset="0"/>
              <a:buChar char="•"/>
            </a:pPr>
            <a:endParaRPr lang="zh-CN" altLang="en-US"/>
          </a:p>
        </p:txBody>
      </p:sp>
      <p:graphicFrame>
        <p:nvGraphicFramePr>
          <p:cNvPr id="4" name="表格 3"/>
          <p:cNvGraphicFramePr/>
          <p:nvPr>
            <p:custDataLst>
              <p:tags r:id="rId1"/>
            </p:custDataLst>
          </p:nvPr>
        </p:nvGraphicFramePr>
        <p:xfrm>
          <a:off x="1475740" y="4940935"/>
          <a:ext cx="6400165" cy="1143000"/>
        </p:xfrm>
        <a:graphic>
          <a:graphicData uri="http://schemas.openxmlformats.org/drawingml/2006/table">
            <a:tbl>
              <a:tblPr firstRow="1" bandRow="1">
                <a:tableStyleId>{5C22544A-7EE6-4342-B048-85BDC9FD1C3A}</a:tableStyleId>
              </a:tblPr>
              <a:tblGrid>
                <a:gridCol w="784225"/>
                <a:gridCol w="2651125"/>
                <a:gridCol w="2963545"/>
              </a:tblGrid>
              <a:tr h="381000">
                <a:tc>
                  <a:txBody>
                    <a:bodyPr/>
                    <a:p>
                      <a:pPr algn="l">
                        <a:buClrTx/>
                        <a:buSzTx/>
                        <a:buFontTx/>
                        <a:buNone/>
                      </a:pPr>
                      <a:r>
                        <a:rPr lang="en-US" altLang="zh-CN" b="0">
                          <a:solidFill>
                            <a:schemeClr val="dk1"/>
                          </a:solidFill>
                        </a:rPr>
                        <a:t>LOE</a:t>
                      </a:r>
                      <a:endParaRPr lang="en-US" altLang="zh-CN" b="0">
                        <a:solidFill>
                          <a:schemeClr val="dk1"/>
                        </a:solidFill>
                      </a:endParaRPr>
                    </a:p>
                  </a:txBody>
                  <a:tcPr/>
                </a:tc>
                <a:tc>
                  <a:txBody>
                    <a:bodyPr/>
                    <a:p>
                      <a:pPr>
                        <a:buNone/>
                      </a:pPr>
                      <a:r>
                        <a:rPr lang="zh-CN" altLang="en-US" sz="1000" b="0">
                          <a:highlight>
                            <a:srgbClr val="000000"/>
                          </a:highlight>
                        </a:rPr>
                        <a:t>不容易用可分解的成果加以衡量的辅助性工作，特点是活动在一段时间内匀速进行</a:t>
                      </a:r>
                      <a:endParaRPr lang="zh-CN" altLang="en-US" sz="1000" b="0">
                        <a:highlight>
                          <a:srgbClr val="000000"/>
                        </a:highlight>
                      </a:endParaRPr>
                    </a:p>
                  </a:txBody>
                  <a:tcPr/>
                </a:tc>
                <a:tc>
                  <a:txBody>
                    <a:bodyPr/>
                    <a:p>
                      <a:pPr>
                        <a:buNone/>
                      </a:pPr>
                      <a:r>
                        <a:rPr lang="zh-CN" altLang="en-US" sz="1000" b="0">
                          <a:highlight>
                            <a:srgbClr val="000000"/>
                          </a:highlight>
                        </a:rPr>
                        <a:t>与供应商或顾客的联系，为编一本好书，每周召开编辑人员会议</a:t>
                      </a:r>
                      <a:endParaRPr lang="zh-CN" altLang="en-US" sz="1000" b="0">
                        <a:highlight>
                          <a:srgbClr val="000000"/>
                        </a:highlight>
                      </a:endParaRPr>
                    </a:p>
                  </a:txBody>
                  <a:tcPr/>
                </a:tc>
              </a:tr>
              <a:tr h="312420">
                <a:tc>
                  <a:txBody>
                    <a:bodyPr/>
                    <a:p>
                      <a:pPr>
                        <a:buNone/>
                      </a:pPr>
                      <a:r>
                        <a:rPr lang="en-US" altLang="zh-CN"/>
                        <a:t>DE</a:t>
                      </a:r>
                      <a:endParaRPr lang="en-US" altLang="zh-CN"/>
                    </a:p>
                  </a:txBody>
                  <a:tcPr/>
                </a:tc>
                <a:tc>
                  <a:txBody>
                    <a:bodyPr/>
                    <a:p>
                      <a:pPr>
                        <a:buNone/>
                      </a:pPr>
                      <a:r>
                        <a:rPr lang="zh-CN" altLang="en-US" sz="1000">
                          <a:solidFill>
                            <a:schemeClr val="lt1"/>
                          </a:solidFill>
                          <a:highlight>
                            <a:srgbClr val="000000"/>
                          </a:highlight>
                        </a:rPr>
                        <a:t>对于具体的工作分解结构组成部分的完成，有能够直接识别的贡献</a:t>
                      </a:r>
                      <a:endParaRPr lang="zh-CN" altLang="en-US" sz="1000">
                        <a:solidFill>
                          <a:schemeClr val="lt1"/>
                        </a:solidFill>
                        <a:highlight>
                          <a:srgbClr val="000000"/>
                        </a:highlight>
                      </a:endParaRPr>
                    </a:p>
                  </a:txBody>
                  <a:tcPr/>
                </a:tc>
                <a:tc>
                  <a:txBody>
                    <a:bodyPr/>
                    <a:p>
                      <a:pPr>
                        <a:buNone/>
                      </a:pPr>
                      <a:r>
                        <a:rPr lang="zh-CN" altLang="en-US" sz="1000">
                          <a:solidFill>
                            <a:schemeClr val="lt1"/>
                          </a:solidFill>
                          <a:highlight>
                            <a:srgbClr val="000000"/>
                          </a:highlight>
                        </a:rPr>
                        <a:t>编写书的某一章用了30天</a:t>
                      </a:r>
                      <a:endParaRPr lang="zh-CN" altLang="en-US" sz="1000">
                        <a:solidFill>
                          <a:schemeClr val="lt1"/>
                        </a:solidFill>
                        <a:highlight>
                          <a:srgbClr val="000000"/>
                        </a:highlight>
                      </a:endParaRPr>
                    </a:p>
                  </a:txBody>
                  <a:tcPr/>
                </a:tc>
              </a:tr>
              <a:tr h="381000">
                <a:tc>
                  <a:txBody>
                    <a:bodyPr/>
                    <a:p>
                      <a:pPr>
                        <a:buNone/>
                      </a:pPr>
                      <a:r>
                        <a:rPr lang="en-US" altLang="zh-CN"/>
                        <a:t>AE</a:t>
                      </a:r>
                      <a:endParaRPr lang="en-US" altLang="zh-CN"/>
                    </a:p>
                  </a:txBody>
                  <a:tcPr/>
                </a:tc>
                <a:tc>
                  <a:txBody>
                    <a:bodyPr/>
                    <a:p>
                      <a:pPr algn="l">
                        <a:buClrTx/>
                        <a:buSzTx/>
                        <a:buFontTx/>
                        <a:buNone/>
                      </a:pPr>
                      <a:r>
                        <a:rPr lang="zh-CN" altLang="en-US" sz="1000">
                          <a:solidFill>
                            <a:schemeClr val="lt1"/>
                          </a:solidFill>
                          <a:highlight>
                            <a:srgbClr val="000000"/>
                          </a:highlight>
                        </a:rPr>
                        <a:t>分配在项目工作上的投入，且此投入对该工作来说不易再分解成分立型投入，但与可计量的分立型的工作投入成正比</a:t>
                      </a:r>
                      <a:endParaRPr lang="zh-CN" altLang="en-US" sz="1000">
                        <a:solidFill>
                          <a:schemeClr val="lt1"/>
                        </a:solidFill>
                        <a:highlight>
                          <a:srgbClr val="000000"/>
                        </a:highlight>
                      </a:endParaRPr>
                    </a:p>
                  </a:txBody>
                  <a:tcPr/>
                </a:tc>
                <a:tc>
                  <a:txBody>
                    <a:bodyPr/>
                    <a:p>
                      <a:pPr>
                        <a:buNone/>
                      </a:pPr>
                      <a:r>
                        <a:rPr lang="zh-CN" altLang="en-US" sz="1000">
                          <a:solidFill>
                            <a:schemeClr val="lt1"/>
                          </a:solidFill>
                          <a:highlight>
                            <a:srgbClr val="000000"/>
                          </a:highlight>
                        </a:rPr>
                        <a:t>为了保证所编写书的质量而进行的校对工作</a:t>
                      </a:r>
                      <a:endParaRPr lang="zh-CN" altLang="en-US" sz="1000">
                        <a:solidFill>
                          <a:schemeClr val="lt1"/>
                        </a:solidFill>
                        <a:highlight>
                          <a:srgbClr val="000000"/>
                        </a:highlight>
                      </a:endParaRPr>
                    </a:p>
                  </a:txBody>
                  <a:tcPr/>
                </a:tc>
              </a:tr>
            </a:tbl>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187450" y="548640"/>
            <a:ext cx="6858000" cy="878840"/>
          </a:xfrm>
        </p:spPr>
        <p:txBody>
          <a:bodyPr/>
          <a:p>
            <a:r>
              <a:rPr lang="zh-CN" altLang="en-US"/>
              <a:t>定义活动</a:t>
            </a:r>
            <a:r>
              <a:rPr lang="en-US" altLang="zh-CN"/>
              <a:t>---</a:t>
            </a:r>
            <a:r>
              <a:rPr lang="zh-CN" altLang="en-US"/>
              <a:t>输出</a:t>
            </a:r>
            <a:endParaRPr lang="zh-CN" altLang="en-US"/>
          </a:p>
        </p:txBody>
      </p:sp>
      <p:sp>
        <p:nvSpPr>
          <p:cNvPr id="3" name="副标题 2"/>
          <p:cNvSpPr>
            <a:spLocks noGrp="1"/>
          </p:cNvSpPr>
          <p:nvPr>
            <p:ph type="subTitle" idx="1"/>
          </p:nvPr>
        </p:nvSpPr>
        <p:spPr>
          <a:xfrm>
            <a:off x="1143000" y="1722120"/>
            <a:ext cx="6858000" cy="3535680"/>
          </a:xfrm>
        </p:spPr>
        <p:txBody>
          <a:bodyPr/>
          <a:p>
            <a:pPr marL="285750" indent="-285750" algn="l">
              <a:buFont typeface="Arial" panose="020B0604020202020204" pitchFamily="34" charset="0"/>
              <a:buChar char="•"/>
            </a:pPr>
            <a:r>
              <a:rPr lang="zh-CN" altLang="en-US"/>
              <a:t>里程碑清单</a:t>
            </a:r>
            <a:endParaRPr lang="zh-CN" altLang="en-US"/>
          </a:p>
          <a:p>
            <a:pPr marL="742950" lvl="1" indent="-285750" algn="l">
              <a:buFont typeface="Arial" panose="020B0604020202020204" pitchFamily="34" charset="0"/>
              <a:buChar char="•"/>
            </a:pPr>
            <a:r>
              <a:rPr lang="zh-CN" altLang="en-US"/>
              <a:t>里程碑</a:t>
            </a:r>
            <a:r>
              <a:rPr lang="en-US" altLang="zh-CN"/>
              <a:t>--</a:t>
            </a:r>
            <a:r>
              <a:rPr lang="zh-CN" altLang="en-US"/>
              <a:t>是项目中的重要时点或事件，是一系列活动，一定阶段结束的标志</a:t>
            </a:r>
            <a:endParaRPr lang="zh-CN" altLang="en-US"/>
          </a:p>
          <a:p>
            <a:pPr marL="742950" lvl="1" indent="-285750" algn="l">
              <a:buFont typeface="Arial" panose="020B0604020202020204" pitchFamily="34" charset="0"/>
              <a:buChar char="•"/>
            </a:pPr>
            <a:r>
              <a:rPr lang="zh-CN" altLang="en-US"/>
              <a:t>里程碑本身没有工期，不消耗资源，里程碑的持续时间为</a:t>
            </a:r>
            <a:r>
              <a:rPr lang="en-US" altLang="zh-CN"/>
              <a:t>0</a:t>
            </a:r>
            <a:endParaRPr lang="en-US" altLang="zh-CN"/>
          </a:p>
          <a:p>
            <a:pPr marL="742950" lvl="1" indent="-285750" algn="l">
              <a:buFont typeface="Arial" panose="020B0604020202020204" pitchFamily="34" charset="0"/>
              <a:buChar char="•"/>
            </a:pPr>
            <a:r>
              <a:rPr lang="zh-CN" altLang="en-US"/>
              <a:t>里程碑清单列出所有里程碑，并指明里程碑属于强制性的还是选择性的</a:t>
            </a:r>
            <a:endParaRPr lang="zh-CN" altLang="en-US"/>
          </a:p>
          <a:p>
            <a:pPr marL="1200150" lvl="2" indent="-285750" algn="l">
              <a:buFont typeface="Arial" panose="020B0604020202020204" pitchFamily="34" charset="0"/>
              <a:buChar char="•"/>
            </a:pPr>
            <a:r>
              <a:rPr lang="zh-CN" altLang="en-US"/>
              <a:t>强制性：合同要求</a:t>
            </a:r>
            <a:endParaRPr lang="zh-CN" altLang="en-US"/>
          </a:p>
          <a:p>
            <a:pPr marL="1200150" lvl="2" indent="-285750" algn="l">
              <a:buFont typeface="Arial" panose="020B0604020202020204" pitchFamily="34" charset="0"/>
              <a:buChar char="•"/>
            </a:pPr>
            <a:r>
              <a:rPr lang="zh-CN" altLang="en-US"/>
              <a:t>选择性：基于项目要求或历史信息</a:t>
            </a:r>
            <a:endParaRPr lang="zh-CN" alt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187450" y="548640"/>
            <a:ext cx="6858000" cy="878840"/>
          </a:xfrm>
        </p:spPr>
        <p:txBody>
          <a:bodyPr/>
          <a:p>
            <a:r>
              <a:rPr lang="en-US"/>
              <a:t>3</a:t>
            </a:r>
            <a:r>
              <a:rPr lang="zh-CN" altLang="en-US"/>
              <a:t>排列活动顺序</a:t>
            </a:r>
            <a:endParaRPr lang="zh-CN" altLang="en-US"/>
          </a:p>
        </p:txBody>
      </p:sp>
      <p:sp>
        <p:nvSpPr>
          <p:cNvPr id="3" name="副标题 2"/>
          <p:cNvSpPr>
            <a:spLocks noGrp="1"/>
          </p:cNvSpPr>
          <p:nvPr>
            <p:ph type="subTitle" idx="1"/>
          </p:nvPr>
        </p:nvSpPr>
        <p:spPr>
          <a:xfrm>
            <a:off x="1143000" y="1722120"/>
            <a:ext cx="6858000" cy="3535680"/>
          </a:xfrm>
        </p:spPr>
        <p:txBody>
          <a:bodyPr/>
          <a:p>
            <a:pPr marL="285750" indent="-285750" algn="l">
              <a:buFont typeface="Arial" panose="020B0604020202020204" pitchFamily="34" charset="0"/>
              <a:buChar char="•"/>
            </a:pPr>
            <a:r>
              <a:rPr lang="zh-CN" altLang="en-US"/>
              <a:t>是识别和记录项目活动之间的关系的过程</a:t>
            </a:r>
            <a:endParaRPr lang="zh-CN" altLang="en-US"/>
          </a:p>
          <a:p>
            <a:pPr marL="285750" indent="-285750" algn="l">
              <a:buFont typeface="Arial" panose="020B0604020202020204" pitchFamily="34" charset="0"/>
              <a:buChar char="•"/>
            </a:pPr>
            <a:r>
              <a:rPr lang="zh-CN" altLang="en-US"/>
              <a:t>主要作用是：定义工作之间的逻辑顺序，以便在既定的所有项目制约因素下获得最高的效率</a:t>
            </a:r>
            <a:endParaRPr lang="zh-CN" altLang="en-US"/>
          </a:p>
          <a:p>
            <a:pPr marL="285750" indent="-285750" algn="l">
              <a:buFont typeface="Arial" panose="020B0604020202020204" pitchFamily="34" charset="0"/>
              <a:buChar char="•"/>
            </a:pPr>
            <a:r>
              <a:rPr lang="zh-CN" altLang="en-US"/>
              <a:t>输入：</a:t>
            </a:r>
            <a:r>
              <a:rPr lang="en-US" altLang="zh-CN"/>
              <a:t>1</a:t>
            </a:r>
            <a:r>
              <a:rPr lang="zh-CN" altLang="en-US"/>
              <a:t>：进度管理计划，</a:t>
            </a:r>
            <a:r>
              <a:rPr lang="en-US" altLang="zh-CN"/>
              <a:t>2</a:t>
            </a:r>
            <a:r>
              <a:rPr lang="zh-CN" altLang="en-US"/>
              <a:t>：活动清单，</a:t>
            </a:r>
            <a:r>
              <a:rPr lang="en-US" altLang="zh-CN"/>
              <a:t>3</a:t>
            </a:r>
            <a:r>
              <a:rPr lang="zh-CN" altLang="en-US"/>
              <a:t>：活动属性，</a:t>
            </a:r>
            <a:r>
              <a:rPr lang="en-US" altLang="zh-CN"/>
              <a:t>4</a:t>
            </a:r>
            <a:r>
              <a:rPr lang="zh-CN" altLang="en-US"/>
              <a:t>：里程碑清单，</a:t>
            </a:r>
            <a:r>
              <a:rPr lang="en-US" altLang="zh-CN"/>
              <a:t>5</a:t>
            </a:r>
            <a:r>
              <a:rPr lang="zh-CN" altLang="en-US"/>
              <a:t>：项目范围说明书，</a:t>
            </a:r>
            <a:r>
              <a:rPr lang="en-US" altLang="zh-CN"/>
              <a:t>6</a:t>
            </a:r>
            <a:r>
              <a:rPr lang="zh-CN" altLang="en-US"/>
              <a:t>：事业环境因素，</a:t>
            </a:r>
            <a:r>
              <a:rPr lang="en-US" altLang="zh-CN"/>
              <a:t>7</a:t>
            </a:r>
            <a:r>
              <a:rPr lang="zh-CN" altLang="en-US"/>
              <a:t>：组织过程资产</a:t>
            </a:r>
            <a:endParaRPr lang="zh-CN" altLang="en-US"/>
          </a:p>
          <a:p>
            <a:pPr marL="285750" indent="-285750" algn="l">
              <a:buFont typeface="Arial" panose="020B0604020202020204" pitchFamily="34" charset="0"/>
              <a:buChar char="•"/>
            </a:pPr>
            <a:r>
              <a:rPr lang="zh-CN" altLang="en-US"/>
              <a:t>工具和技术：</a:t>
            </a:r>
            <a:r>
              <a:rPr lang="en-US" altLang="zh-CN"/>
              <a:t>1</a:t>
            </a:r>
            <a:r>
              <a:rPr lang="zh-CN" altLang="en-US"/>
              <a:t>：紧前关系绘图法（</a:t>
            </a:r>
            <a:r>
              <a:rPr lang="en-US" altLang="zh-CN"/>
              <a:t>PDM</a:t>
            </a:r>
            <a:r>
              <a:rPr lang="zh-CN" altLang="en-US"/>
              <a:t>），</a:t>
            </a:r>
            <a:r>
              <a:rPr lang="en-US" altLang="zh-CN"/>
              <a:t>2</a:t>
            </a:r>
            <a:r>
              <a:rPr lang="zh-CN" altLang="en-US"/>
              <a:t>：确定依赖关系，</a:t>
            </a:r>
            <a:r>
              <a:rPr lang="en-US" altLang="zh-CN"/>
              <a:t>3</a:t>
            </a:r>
            <a:r>
              <a:rPr lang="zh-CN" altLang="en-US"/>
              <a:t>：提前量和滞后量</a:t>
            </a:r>
            <a:endParaRPr lang="zh-CN" altLang="en-US"/>
          </a:p>
          <a:p>
            <a:pPr marL="285750" indent="-285750" algn="l">
              <a:buFont typeface="Arial" panose="020B0604020202020204" pitchFamily="34" charset="0"/>
              <a:buChar char="•"/>
            </a:pPr>
            <a:r>
              <a:rPr lang="zh-CN" altLang="en-US"/>
              <a:t>输出：</a:t>
            </a:r>
            <a:r>
              <a:rPr lang="en-US" altLang="zh-CN"/>
              <a:t>1</a:t>
            </a:r>
            <a:r>
              <a:rPr lang="zh-CN" altLang="en-US"/>
              <a:t>：项目进度网络图，</a:t>
            </a:r>
            <a:r>
              <a:rPr lang="en-US" altLang="zh-CN"/>
              <a:t>2</a:t>
            </a:r>
            <a:r>
              <a:rPr lang="zh-CN" altLang="en-US"/>
              <a:t>：项目文件更新</a:t>
            </a:r>
            <a:endParaRPr lang="zh-CN" alt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187450" y="548640"/>
            <a:ext cx="6858000" cy="878840"/>
          </a:xfrm>
        </p:spPr>
        <p:txBody>
          <a:bodyPr/>
          <a:p>
            <a:r>
              <a:rPr lang="zh-CN" altLang="en-US"/>
              <a:t>紧前关系绘图法</a:t>
            </a:r>
            <a:endParaRPr lang="zh-CN" altLang="en-US"/>
          </a:p>
        </p:txBody>
      </p:sp>
      <p:sp>
        <p:nvSpPr>
          <p:cNvPr id="3" name="副标题 2"/>
          <p:cNvSpPr>
            <a:spLocks noGrp="1"/>
          </p:cNvSpPr>
          <p:nvPr>
            <p:ph type="subTitle" idx="1"/>
          </p:nvPr>
        </p:nvSpPr>
        <p:spPr>
          <a:xfrm>
            <a:off x="1143000" y="1722120"/>
            <a:ext cx="6858000" cy="3535680"/>
          </a:xfrm>
        </p:spPr>
        <p:txBody>
          <a:bodyPr/>
          <a:p>
            <a:pPr marL="285750" indent="-285750" algn="l">
              <a:buFont typeface="Arial" panose="020B0604020202020204" pitchFamily="34" charset="0"/>
              <a:buChar char="•"/>
            </a:pPr>
            <a:r>
              <a:rPr lang="en-US" altLang="zh-CN"/>
              <a:t>PDM(Precedence Diagramming Method)</a:t>
            </a:r>
            <a:r>
              <a:rPr lang="zh-CN" altLang="en-US"/>
              <a:t>：一种用方框或矩形（节点）代表活动，用箭头表示依赖关系将节点连接起来的项目网络绘制法，也称单代号法，节点法</a:t>
            </a:r>
            <a:endParaRPr lang="zh-CN" altLang="en-US"/>
          </a:p>
          <a:p>
            <a:pPr marL="285750" indent="-285750" algn="l">
              <a:buFont typeface="Arial" panose="020B0604020202020204" pitchFamily="34" charset="0"/>
              <a:buChar char="•"/>
            </a:pPr>
            <a:r>
              <a:rPr lang="zh-CN" altLang="en-US"/>
              <a:t>最早开始时间（</a:t>
            </a:r>
            <a:r>
              <a:rPr lang="en-US" altLang="zh-CN"/>
              <a:t>ES</a:t>
            </a:r>
            <a:r>
              <a:rPr lang="zh-CN" altLang="en-US"/>
              <a:t>），最晚开始时间（</a:t>
            </a:r>
            <a:r>
              <a:rPr lang="en-US" altLang="zh-CN"/>
              <a:t>LS</a:t>
            </a:r>
            <a:r>
              <a:rPr lang="zh-CN" altLang="en-US"/>
              <a:t>），最早结束时间（</a:t>
            </a:r>
            <a:r>
              <a:rPr lang="en-US" altLang="zh-CN"/>
              <a:t>EF</a:t>
            </a:r>
            <a:r>
              <a:rPr lang="zh-CN" altLang="en-US"/>
              <a:t>），最晚结束时间（</a:t>
            </a:r>
            <a:r>
              <a:rPr lang="en-US" altLang="zh-CN"/>
              <a:t>LF</a:t>
            </a:r>
            <a:r>
              <a:rPr lang="zh-CN" altLang="en-US"/>
              <a:t>）</a:t>
            </a:r>
            <a:endParaRPr lang="zh-CN" altLang="en-US"/>
          </a:p>
          <a:p>
            <a:pPr marL="285750" indent="-285750" algn="l">
              <a:buFont typeface="Arial" panose="020B0604020202020204" pitchFamily="34" charset="0"/>
              <a:buChar char="•"/>
            </a:pPr>
            <a:r>
              <a:rPr lang="zh-CN" altLang="en-US"/>
              <a:t>包含四种依赖关系：</a:t>
            </a:r>
            <a:r>
              <a:rPr lang="en-US" altLang="zh-CN"/>
              <a:t>FS,SS,SF,FF</a:t>
            </a:r>
            <a:endParaRPr lang="en-US" altLang="zh-CN"/>
          </a:p>
        </p:txBody>
      </p:sp>
      <p:pic>
        <p:nvPicPr>
          <p:cNvPr id="4" name="图片 3"/>
          <p:cNvPicPr>
            <a:picLocks noChangeAspect="1"/>
          </p:cNvPicPr>
          <p:nvPr/>
        </p:nvPicPr>
        <p:blipFill>
          <a:blip r:embed="rId1"/>
          <a:stretch>
            <a:fillRect/>
          </a:stretch>
        </p:blipFill>
        <p:spPr>
          <a:xfrm>
            <a:off x="5003800" y="2924810"/>
            <a:ext cx="2800350" cy="227647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11505" y="548640"/>
            <a:ext cx="7886700" cy="956310"/>
          </a:xfrm>
        </p:spPr>
        <p:txBody>
          <a:bodyPr/>
          <a:p>
            <a:r>
              <a:rPr lang="zh-CN" altLang="en-US"/>
              <a:t>组织结构类型</a:t>
            </a:r>
            <a:endParaRPr lang="zh-CN" altLang="en-US"/>
          </a:p>
        </p:txBody>
      </p:sp>
      <p:sp>
        <p:nvSpPr>
          <p:cNvPr id="3" name="文本占位符 2"/>
          <p:cNvSpPr>
            <a:spLocks noGrp="1"/>
          </p:cNvSpPr>
          <p:nvPr>
            <p:ph type="body" idx="1"/>
          </p:nvPr>
        </p:nvSpPr>
        <p:spPr>
          <a:xfrm>
            <a:off x="611505" y="1628775"/>
            <a:ext cx="8294370" cy="4700905"/>
          </a:xfrm>
        </p:spPr>
        <p:txBody>
          <a:bodyPr/>
          <a:p>
            <a:pPr marL="342900" indent="-342900">
              <a:buAutoNum type="arabicPeriod"/>
            </a:pPr>
            <a:endParaRPr lang="zh-CN" altLang="en-US"/>
          </a:p>
          <a:p>
            <a:pPr marL="342900" indent="-342900">
              <a:buAutoNum type="arabicPeriod"/>
            </a:pPr>
            <a:endParaRPr lang="zh-CN" altLang="en-US"/>
          </a:p>
          <a:p>
            <a:pPr marL="342900" indent="-342900">
              <a:buAutoNum type="arabicPeriod"/>
            </a:pPr>
            <a:endParaRPr lang="zh-CN" altLang="en-US"/>
          </a:p>
          <a:p>
            <a:pPr marL="342900" indent="-342900">
              <a:buAutoNum type="arabicPeriod"/>
            </a:pPr>
            <a:endParaRPr lang="zh-CN" altLang="en-US"/>
          </a:p>
          <a:p>
            <a:pPr marL="342900" indent="-342900">
              <a:buAutoNum type="arabicPeriod"/>
            </a:pPr>
            <a:endParaRPr lang="zh-CN" altLang="en-US"/>
          </a:p>
          <a:p>
            <a:pPr marL="342900" indent="-342900">
              <a:buAutoNum type="arabicPeriod"/>
            </a:pPr>
            <a:endParaRPr lang="zh-CN" altLang="en-US"/>
          </a:p>
          <a:p>
            <a:pPr marL="342900" indent="-342900">
              <a:buAutoNum type="arabicPeriod"/>
            </a:pPr>
            <a:r>
              <a:rPr lang="zh-CN" altLang="en-US" sz="1400"/>
              <a:t>职能型：项目经理</a:t>
            </a:r>
            <a:r>
              <a:rPr lang="en-US" altLang="zh-CN" sz="1400"/>
              <a:t>--</a:t>
            </a:r>
            <a:r>
              <a:rPr lang="zh-CN" altLang="en-US" sz="1400"/>
              <a:t>兼职</a:t>
            </a:r>
            <a:r>
              <a:rPr lang="en-US" altLang="zh-CN" sz="1400"/>
              <a:t>---</a:t>
            </a:r>
            <a:r>
              <a:rPr lang="zh-CN" altLang="en-US" sz="1400"/>
              <a:t>权限小</a:t>
            </a:r>
            <a:r>
              <a:rPr lang="en-US" altLang="zh-CN" sz="1400"/>
              <a:t>---</a:t>
            </a:r>
            <a:r>
              <a:rPr lang="zh-CN" altLang="en-US" sz="1400"/>
              <a:t>可利用资源少</a:t>
            </a:r>
            <a:endParaRPr lang="zh-CN" altLang="en-US" sz="1400"/>
          </a:p>
          <a:p>
            <a:pPr marL="800100" lvl="1" indent="-342900">
              <a:buAutoNum type="arabicPeriod"/>
            </a:pPr>
            <a:r>
              <a:rPr lang="zh-CN" altLang="en-US" sz="1400">
                <a:solidFill>
                  <a:schemeClr val="tx1">
                    <a:tint val="75000"/>
                  </a:schemeClr>
                </a:solidFill>
              </a:rPr>
              <a:t>优点：技术强大，晋升清晰，适合重复</a:t>
            </a:r>
            <a:endParaRPr lang="zh-CN" altLang="en-US" sz="1400">
              <a:solidFill>
                <a:schemeClr val="tx1">
                  <a:tint val="75000"/>
                </a:schemeClr>
              </a:solidFill>
            </a:endParaRPr>
          </a:p>
          <a:p>
            <a:pPr marL="800100" lvl="1" indent="-342900">
              <a:buAutoNum type="arabicPeriod"/>
            </a:pPr>
            <a:r>
              <a:rPr lang="zh-CN" altLang="en-US" sz="1400">
                <a:solidFill>
                  <a:schemeClr val="tx1">
                    <a:tint val="75000"/>
                  </a:schemeClr>
                </a:solidFill>
              </a:rPr>
              <a:t>缺点：协调困难</a:t>
            </a:r>
            <a:endParaRPr lang="zh-CN" altLang="en-US" sz="1400">
              <a:solidFill>
                <a:schemeClr val="tx1">
                  <a:tint val="75000"/>
                </a:schemeClr>
              </a:solidFill>
            </a:endParaRPr>
          </a:p>
          <a:p>
            <a:pPr marL="342900" lvl="0" indent="-342900">
              <a:buAutoNum type="arabicPeriod"/>
            </a:pPr>
            <a:r>
              <a:rPr lang="zh-CN" altLang="en-US" sz="1400">
                <a:solidFill>
                  <a:schemeClr val="tx1">
                    <a:tint val="75000"/>
                  </a:schemeClr>
                </a:solidFill>
              </a:rPr>
              <a:t>矩阵型：项目经理</a:t>
            </a:r>
            <a:r>
              <a:rPr lang="en-US" altLang="zh-CN" sz="1400">
                <a:solidFill>
                  <a:schemeClr val="tx1">
                    <a:tint val="75000"/>
                  </a:schemeClr>
                </a:solidFill>
              </a:rPr>
              <a:t>---</a:t>
            </a:r>
            <a:r>
              <a:rPr lang="zh-CN" altLang="en-US" sz="1400">
                <a:solidFill>
                  <a:schemeClr val="tx1">
                    <a:tint val="75000"/>
                  </a:schemeClr>
                </a:solidFill>
              </a:rPr>
              <a:t>兼职，全职</a:t>
            </a:r>
            <a:r>
              <a:rPr lang="en-US" altLang="zh-CN" sz="1400">
                <a:solidFill>
                  <a:schemeClr val="tx1">
                    <a:tint val="75000"/>
                  </a:schemeClr>
                </a:solidFill>
              </a:rPr>
              <a:t>--</a:t>
            </a:r>
            <a:r>
              <a:rPr lang="zh-CN" altLang="en-US" sz="1400">
                <a:solidFill>
                  <a:schemeClr val="tx1">
                    <a:tint val="75000"/>
                  </a:schemeClr>
                </a:solidFill>
              </a:rPr>
              <a:t>权限适中</a:t>
            </a:r>
            <a:r>
              <a:rPr lang="en-US" altLang="zh-CN" sz="1400">
                <a:solidFill>
                  <a:schemeClr val="tx1">
                    <a:tint val="75000"/>
                  </a:schemeClr>
                </a:solidFill>
              </a:rPr>
              <a:t>--</a:t>
            </a:r>
            <a:r>
              <a:rPr lang="zh-CN" altLang="en-US" sz="1400">
                <a:solidFill>
                  <a:schemeClr val="tx1">
                    <a:tint val="75000"/>
                  </a:schemeClr>
                </a:solidFill>
              </a:rPr>
              <a:t>可利用资源适中</a:t>
            </a:r>
            <a:endParaRPr lang="zh-CN" altLang="en-US" sz="1400">
              <a:solidFill>
                <a:schemeClr val="tx1">
                  <a:tint val="75000"/>
                </a:schemeClr>
              </a:solidFill>
            </a:endParaRPr>
          </a:p>
          <a:p>
            <a:pPr marL="800100" lvl="1" indent="-342900">
              <a:buAutoNum type="arabicPeriod"/>
            </a:pPr>
            <a:r>
              <a:rPr lang="zh-CN" altLang="en-US" sz="1400">
                <a:solidFill>
                  <a:schemeClr val="tx1">
                    <a:tint val="75000"/>
                  </a:schemeClr>
                </a:solidFill>
              </a:rPr>
              <a:t>优点：协调合作，资源的控制</a:t>
            </a:r>
            <a:endParaRPr lang="zh-CN" altLang="en-US" sz="1400">
              <a:solidFill>
                <a:schemeClr val="tx1">
                  <a:tint val="75000"/>
                </a:schemeClr>
              </a:solidFill>
            </a:endParaRPr>
          </a:p>
          <a:p>
            <a:pPr marL="800100" lvl="1" indent="-342900">
              <a:buAutoNum type="arabicPeriod"/>
            </a:pPr>
            <a:r>
              <a:rPr lang="zh-CN" altLang="en-US" sz="1400">
                <a:solidFill>
                  <a:schemeClr val="tx1">
                    <a:tint val="75000"/>
                  </a:schemeClr>
                </a:solidFill>
              </a:rPr>
              <a:t>缺点：多头领导，管理成本增加</a:t>
            </a:r>
            <a:endParaRPr lang="zh-CN" altLang="en-US" sz="1400">
              <a:solidFill>
                <a:schemeClr val="tx1">
                  <a:tint val="75000"/>
                </a:schemeClr>
              </a:solidFill>
            </a:endParaRPr>
          </a:p>
          <a:p>
            <a:pPr marL="342900" lvl="0" indent="-342900">
              <a:buAutoNum type="arabicPeriod"/>
            </a:pPr>
            <a:r>
              <a:rPr lang="zh-CN" altLang="en-US">
                <a:solidFill>
                  <a:schemeClr val="tx1">
                    <a:tint val="75000"/>
                  </a:schemeClr>
                </a:solidFill>
              </a:rPr>
              <a:t>项目型：项目经理</a:t>
            </a:r>
            <a:r>
              <a:rPr lang="en-US" altLang="zh-CN">
                <a:solidFill>
                  <a:schemeClr val="tx1">
                    <a:tint val="75000"/>
                  </a:schemeClr>
                </a:solidFill>
              </a:rPr>
              <a:t>--</a:t>
            </a:r>
            <a:r>
              <a:rPr lang="zh-CN" altLang="en-US">
                <a:solidFill>
                  <a:schemeClr val="tx1">
                    <a:tint val="75000"/>
                  </a:schemeClr>
                </a:solidFill>
              </a:rPr>
              <a:t>全职</a:t>
            </a:r>
            <a:r>
              <a:rPr lang="en-US" altLang="zh-CN">
                <a:solidFill>
                  <a:schemeClr val="tx1">
                    <a:tint val="75000"/>
                  </a:schemeClr>
                </a:solidFill>
              </a:rPr>
              <a:t>--</a:t>
            </a:r>
            <a:r>
              <a:rPr lang="zh-CN" altLang="en-US">
                <a:solidFill>
                  <a:schemeClr val="tx1">
                    <a:tint val="75000"/>
                  </a:schemeClr>
                </a:solidFill>
              </a:rPr>
              <a:t>全权</a:t>
            </a:r>
            <a:r>
              <a:rPr lang="en-US" altLang="zh-CN">
                <a:solidFill>
                  <a:schemeClr val="tx1">
                    <a:tint val="75000"/>
                  </a:schemeClr>
                </a:solidFill>
              </a:rPr>
              <a:t>--</a:t>
            </a:r>
            <a:r>
              <a:rPr lang="zh-CN" altLang="en-US">
                <a:solidFill>
                  <a:schemeClr val="tx1">
                    <a:tint val="75000"/>
                  </a:schemeClr>
                </a:solidFill>
              </a:rPr>
              <a:t>可利用资源多</a:t>
            </a:r>
            <a:endParaRPr lang="zh-CN" altLang="en-US">
              <a:solidFill>
                <a:schemeClr val="tx1">
                  <a:tint val="75000"/>
                </a:schemeClr>
              </a:solidFill>
            </a:endParaRPr>
          </a:p>
          <a:p>
            <a:pPr marL="800100" lvl="1" indent="-342900">
              <a:buAutoNum type="arabicPeriod"/>
            </a:pPr>
            <a:r>
              <a:rPr lang="zh-CN" altLang="en-US" sz="1400">
                <a:solidFill>
                  <a:schemeClr val="tx1">
                    <a:tint val="75000"/>
                  </a:schemeClr>
                </a:solidFill>
              </a:rPr>
              <a:t>优点：目标明确，有利控制，决策快</a:t>
            </a:r>
            <a:endParaRPr lang="zh-CN" altLang="en-US" sz="1400">
              <a:solidFill>
                <a:schemeClr val="tx1">
                  <a:tint val="75000"/>
                </a:schemeClr>
              </a:solidFill>
            </a:endParaRPr>
          </a:p>
          <a:p>
            <a:pPr marL="800100" lvl="1" indent="-342900">
              <a:buAutoNum type="arabicPeriod"/>
            </a:pPr>
            <a:r>
              <a:rPr lang="zh-CN" altLang="en-US" sz="1400">
                <a:solidFill>
                  <a:schemeClr val="tx1">
                    <a:tint val="75000"/>
                  </a:schemeClr>
                </a:solidFill>
              </a:rPr>
              <a:t>缺点：资源闲置，晋升不清晰</a:t>
            </a:r>
            <a:endParaRPr lang="zh-CN" altLang="en-US" sz="1400">
              <a:solidFill>
                <a:schemeClr val="tx1">
                  <a:tint val="75000"/>
                </a:schemeClr>
              </a:solidFill>
            </a:endParaRPr>
          </a:p>
          <a:p>
            <a:pPr marL="342900" lvl="0" indent="-342900">
              <a:buAutoNum type="arabicPeriod"/>
            </a:pPr>
            <a:endParaRPr lang="zh-CN" altLang="en-US" sz="1400">
              <a:solidFill>
                <a:schemeClr val="tx1">
                  <a:tint val="75000"/>
                </a:schemeClr>
              </a:solidFill>
            </a:endParaRPr>
          </a:p>
        </p:txBody>
      </p:sp>
      <p:pic>
        <p:nvPicPr>
          <p:cNvPr id="4" name="图片 3" descr="组织结构类型"/>
          <p:cNvPicPr>
            <a:picLocks noChangeAspect="1"/>
          </p:cNvPicPr>
          <p:nvPr/>
        </p:nvPicPr>
        <p:blipFill>
          <a:blip r:embed="rId1"/>
          <a:stretch>
            <a:fillRect/>
          </a:stretch>
        </p:blipFill>
        <p:spPr>
          <a:xfrm>
            <a:off x="1092835" y="1700530"/>
            <a:ext cx="6958330" cy="1706245"/>
          </a:xfrm>
          <a:prstGeom prst="rect">
            <a:avLst/>
          </a:prstGeo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187450" y="548640"/>
            <a:ext cx="6858000" cy="878840"/>
          </a:xfrm>
        </p:spPr>
        <p:txBody>
          <a:bodyPr/>
          <a:p>
            <a:r>
              <a:rPr lang="zh-CN" altLang="en-US">
                <a:solidFill>
                  <a:srgbClr val="FF0000"/>
                </a:solidFill>
              </a:rPr>
              <a:t>箭线绘图法</a:t>
            </a:r>
            <a:endParaRPr lang="zh-CN" altLang="en-US">
              <a:solidFill>
                <a:srgbClr val="FF0000"/>
              </a:solidFill>
            </a:endParaRPr>
          </a:p>
        </p:txBody>
      </p:sp>
      <p:sp>
        <p:nvSpPr>
          <p:cNvPr id="3" name="副标题 2"/>
          <p:cNvSpPr>
            <a:spLocks noGrp="1"/>
          </p:cNvSpPr>
          <p:nvPr>
            <p:ph type="subTitle" idx="1"/>
          </p:nvPr>
        </p:nvSpPr>
        <p:spPr>
          <a:xfrm>
            <a:off x="1143000" y="1722120"/>
            <a:ext cx="6858000" cy="3535680"/>
          </a:xfrm>
        </p:spPr>
        <p:txBody>
          <a:bodyPr/>
          <a:p>
            <a:pPr marL="285750" indent="-285750" algn="l">
              <a:buFont typeface="Arial" panose="020B0604020202020204" pitchFamily="34" charset="0"/>
              <a:buChar char="•"/>
            </a:pPr>
            <a:r>
              <a:rPr lang="zh-CN" altLang="en-US"/>
              <a:t>又称</a:t>
            </a:r>
            <a:r>
              <a:rPr lang="en-US" altLang="zh-CN"/>
              <a:t>AOA</a:t>
            </a:r>
            <a:r>
              <a:rPr lang="zh-CN" altLang="en-US"/>
              <a:t>，双代号网络图</a:t>
            </a:r>
            <a:endParaRPr lang="zh-CN" altLang="en-US"/>
          </a:p>
          <a:p>
            <a:pPr marL="285750" indent="-285750" algn="l">
              <a:buFont typeface="Arial" panose="020B0604020202020204" pitchFamily="34" charset="0"/>
              <a:buChar char="•"/>
            </a:pPr>
            <a:r>
              <a:rPr lang="zh-CN" altLang="en-US"/>
              <a:t>用箭线表示活动，节点表示事件，活动之间用节点连接</a:t>
            </a:r>
            <a:endParaRPr lang="zh-CN" altLang="en-US"/>
          </a:p>
          <a:p>
            <a:pPr marL="285750" indent="-285750" algn="l">
              <a:buFont typeface="Arial" panose="020B0604020202020204" pitchFamily="34" charset="0"/>
              <a:buChar char="•"/>
            </a:pPr>
            <a:r>
              <a:rPr lang="zh-CN" altLang="en-US"/>
              <a:t>箭线法只表示</a:t>
            </a:r>
            <a:r>
              <a:rPr lang="en-US" altLang="zh-CN"/>
              <a:t>FS</a:t>
            </a:r>
            <a:r>
              <a:rPr lang="zh-CN" altLang="en-US"/>
              <a:t>关系</a:t>
            </a:r>
            <a:endParaRPr lang="zh-CN" altLang="en-US"/>
          </a:p>
          <a:p>
            <a:pPr marL="285750" indent="-285750" algn="l">
              <a:buFont typeface="Arial" panose="020B0604020202020204" pitchFamily="34" charset="0"/>
              <a:buChar char="•"/>
            </a:pPr>
            <a:r>
              <a:rPr lang="zh-CN" altLang="en-US"/>
              <a:t>用虚箭线（持续时间为</a:t>
            </a:r>
            <a:r>
              <a:rPr lang="en-US" altLang="zh-CN"/>
              <a:t>0</a:t>
            </a:r>
            <a:r>
              <a:rPr lang="zh-CN" altLang="en-US"/>
              <a:t>）表示事件间的先后关系</a:t>
            </a:r>
            <a:endParaRPr lang="zh-CN" altLang="en-US"/>
          </a:p>
          <a:p>
            <a:pPr marL="285750" indent="-285750" algn="l">
              <a:buFont typeface="Arial" panose="020B0604020202020204" pitchFamily="34" charset="0"/>
              <a:buChar char="•"/>
            </a:pPr>
            <a:r>
              <a:rPr lang="zh-CN" altLang="en-US"/>
              <a:t>箭线绘图法的三原则</a:t>
            </a:r>
            <a:endParaRPr lang="zh-CN" altLang="en-US"/>
          </a:p>
          <a:p>
            <a:pPr marL="742950" lvl="1" indent="-285750" algn="l">
              <a:buFont typeface="Arial" panose="020B0604020202020204" pitchFamily="34" charset="0"/>
              <a:buChar char="•"/>
            </a:pPr>
            <a:r>
              <a:rPr lang="zh-CN" altLang="en-US"/>
              <a:t>网络图中每一事件必须有唯一一个代号，即网络图中不能有重复的代号</a:t>
            </a:r>
            <a:endParaRPr lang="zh-CN" altLang="en-US"/>
          </a:p>
          <a:p>
            <a:pPr marL="742950" lvl="1" indent="-285750" algn="l">
              <a:buFont typeface="Arial" panose="020B0604020202020204" pitchFamily="34" charset="0"/>
              <a:buChar char="•"/>
            </a:pPr>
            <a:r>
              <a:rPr lang="zh-CN" altLang="en-US"/>
              <a:t>任两活动的紧前或紧后活动代号至少有一个不相同</a:t>
            </a:r>
            <a:endParaRPr lang="zh-CN" altLang="en-US"/>
          </a:p>
          <a:p>
            <a:pPr marL="742950" lvl="1" indent="-285750" algn="l">
              <a:buFont typeface="Arial" panose="020B0604020202020204" pitchFamily="34" charset="0"/>
              <a:buChar char="•"/>
            </a:pPr>
            <a:r>
              <a:rPr lang="zh-CN" altLang="en-US"/>
              <a:t>流入</a:t>
            </a:r>
            <a:r>
              <a:rPr lang="en-US" altLang="zh-CN"/>
              <a:t>(</a:t>
            </a:r>
            <a:r>
              <a:rPr lang="zh-CN" altLang="en-US"/>
              <a:t>流出</a:t>
            </a:r>
            <a:r>
              <a:rPr lang="en-US" altLang="zh-CN"/>
              <a:t>)</a:t>
            </a:r>
            <a:r>
              <a:rPr lang="zh-CN" altLang="en-US"/>
              <a:t>同一节点的活动，均有相同的紧前</a:t>
            </a:r>
            <a:r>
              <a:rPr lang="en-US" altLang="zh-CN"/>
              <a:t>(</a:t>
            </a:r>
            <a:r>
              <a:rPr lang="zh-CN" altLang="en-US"/>
              <a:t>紧后</a:t>
            </a:r>
            <a:r>
              <a:rPr lang="en-US" altLang="zh-CN"/>
              <a:t>)</a:t>
            </a:r>
            <a:r>
              <a:rPr lang="zh-CN" altLang="en-US"/>
              <a:t>活动</a:t>
            </a:r>
            <a:endParaRPr lang="zh-CN" altLang="en-US"/>
          </a:p>
          <a:p>
            <a:pPr marL="285750" lvl="0" indent="-285750" algn="l">
              <a:buFont typeface="Arial" panose="020B0604020202020204" pitchFamily="34" charset="0"/>
              <a:buChar char="•"/>
            </a:pPr>
            <a:r>
              <a:rPr lang="zh-CN" altLang="en-US"/>
              <a:t>虚活动以虚线表示</a:t>
            </a:r>
            <a:endParaRPr lang="zh-CN" altLang="en-US"/>
          </a:p>
          <a:p>
            <a:pPr marL="742950" lvl="1" indent="-285750" algn="l">
              <a:buFont typeface="Arial" panose="020B0604020202020204" pitchFamily="34" charset="0"/>
              <a:buChar char="•"/>
            </a:pPr>
            <a:r>
              <a:rPr lang="zh-CN" altLang="en-US"/>
              <a:t>历时为</a:t>
            </a:r>
            <a:r>
              <a:rPr lang="en-US" altLang="zh-CN"/>
              <a:t>0</a:t>
            </a:r>
            <a:endParaRPr lang="en-US" altLang="zh-CN"/>
          </a:p>
          <a:p>
            <a:pPr marL="742950" lvl="1" indent="-285750" algn="l">
              <a:buFont typeface="Arial" panose="020B0604020202020204" pitchFamily="34" charset="0"/>
              <a:buChar char="•"/>
            </a:pPr>
            <a:r>
              <a:rPr lang="zh-CN" altLang="en-US"/>
              <a:t>不消耗任何资源</a:t>
            </a:r>
            <a:endParaRPr lang="zh-CN" altLang="en-US"/>
          </a:p>
          <a:p>
            <a:pPr marL="742950" lvl="1" indent="-285750" algn="l">
              <a:buFont typeface="Arial" panose="020B0604020202020204" pitchFamily="34" charset="0"/>
              <a:buChar char="•"/>
            </a:pPr>
            <a:r>
              <a:rPr lang="zh-CN" altLang="en-US"/>
              <a:t>只为显示逻辑关系</a:t>
            </a:r>
            <a:endParaRPr lang="zh-CN" altLang="en-US"/>
          </a:p>
          <a:p>
            <a:pPr marL="742950" lvl="1" indent="-285750" algn="l">
              <a:buFont typeface="Arial" panose="020B0604020202020204" pitchFamily="34" charset="0"/>
              <a:buChar char="•"/>
            </a:pPr>
            <a:r>
              <a:rPr lang="zh-CN" altLang="en-US"/>
              <a:t>可出现在关键路径上</a:t>
            </a:r>
            <a:endParaRPr lang="zh-CN" altLang="en-US"/>
          </a:p>
        </p:txBody>
      </p:sp>
      <p:pic>
        <p:nvPicPr>
          <p:cNvPr id="4" name="图片 3" descr="双代号网络图"/>
          <p:cNvPicPr>
            <a:picLocks noChangeAspect="1"/>
          </p:cNvPicPr>
          <p:nvPr/>
        </p:nvPicPr>
        <p:blipFill>
          <a:blip r:embed="rId1"/>
          <a:stretch>
            <a:fillRect/>
          </a:stretch>
        </p:blipFill>
        <p:spPr>
          <a:xfrm>
            <a:off x="3996055" y="4220845"/>
            <a:ext cx="3012440" cy="1604010"/>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187450" y="548640"/>
            <a:ext cx="6858000" cy="878840"/>
          </a:xfrm>
        </p:spPr>
        <p:txBody>
          <a:bodyPr/>
          <a:p>
            <a:r>
              <a:rPr lang="en-US" altLang="zh-CN"/>
              <a:t>PDM</a:t>
            </a:r>
            <a:r>
              <a:rPr lang="zh-CN" altLang="en-US"/>
              <a:t>的四种逻辑关系</a:t>
            </a:r>
            <a:endParaRPr lang="zh-CN" altLang="en-US"/>
          </a:p>
        </p:txBody>
      </p:sp>
      <p:sp>
        <p:nvSpPr>
          <p:cNvPr id="3" name="副标题 2"/>
          <p:cNvSpPr>
            <a:spLocks noGrp="1"/>
          </p:cNvSpPr>
          <p:nvPr>
            <p:ph type="subTitle" idx="1"/>
          </p:nvPr>
        </p:nvSpPr>
        <p:spPr>
          <a:xfrm>
            <a:off x="1143000" y="1722120"/>
            <a:ext cx="6858000" cy="3535680"/>
          </a:xfrm>
        </p:spPr>
        <p:txBody>
          <a:bodyPr/>
          <a:p>
            <a:pPr marL="285750" indent="-285750" algn="l">
              <a:buFont typeface="Arial" panose="020B0604020202020204" pitchFamily="34" charset="0"/>
              <a:buChar char="•"/>
            </a:pPr>
            <a:r>
              <a:rPr lang="zh-CN" altLang="en-US"/>
              <a:t>完成到开始</a:t>
            </a:r>
            <a:r>
              <a:rPr lang="en-US" altLang="zh-CN"/>
              <a:t>FS</a:t>
            </a:r>
            <a:r>
              <a:rPr lang="zh-CN" altLang="en-US"/>
              <a:t>：只有紧前活动完成，紧后活动才能开始</a:t>
            </a:r>
            <a:endParaRPr lang="zh-CN" altLang="en-US"/>
          </a:p>
          <a:p>
            <a:pPr marL="742950" lvl="1" indent="-285750" algn="l">
              <a:buFont typeface="Arial" panose="020B0604020202020204" pitchFamily="34" charset="0"/>
              <a:buChar char="•"/>
            </a:pPr>
            <a:r>
              <a:rPr lang="zh-CN" altLang="en-US"/>
              <a:t>起重机吊起一件设备，只有在先把设备固定在起重机上后才能将其吊起</a:t>
            </a:r>
            <a:endParaRPr lang="zh-CN" altLang="en-US"/>
          </a:p>
          <a:p>
            <a:pPr marL="285750" lvl="0" indent="-285750" algn="l">
              <a:buFont typeface="Arial" panose="020B0604020202020204" pitchFamily="34" charset="0"/>
              <a:buChar char="•"/>
            </a:pPr>
            <a:r>
              <a:rPr lang="zh-CN" altLang="en-US"/>
              <a:t>完成到完成</a:t>
            </a:r>
            <a:r>
              <a:rPr lang="en-US" altLang="zh-CN"/>
              <a:t>FF</a:t>
            </a:r>
            <a:r>
              <a:rPr lang="zh-CN" altLang="en-US"/>
              <a:t>：只有紧前活动完成，紧后活动才能完成</a:t>
            </a:r>
            <a:endParaRPr lang="zh-CN" altLang="en-US"/>
          </a:p>
          <a:p>
            <a:pPr marL="742950" lvl="1" indent="-285750" algn="l">
              <a:buFont typeface="Arial" panose="020B0604020202020204" pitchFamily="34" charset="0"/>
              <a:buChar char="•"/>
            </a:pPr>
            <a:r>
              <a:rPr lang="zh-CN" altLang="en-US"/>
              <a:t>生产过程的质量控制：项目研制结束后，质量控制就结束了</a:t>
            </a:r>
            <a:endParaRPr lang="zh-CN" altLang="en-US"/>
          </a:p>
          <a:p>
            <a:pPr marL="285750" lvl="0" indent="-285750" algn="l">
              <a:buFont typeface="Arial" panose="020B0604020202020204" pitchFamily="34" charset="0"/>
              <a:buChar char="•"/>
            </a:pPr>
            <a:r>
              <a:rPr lang="zh-CN" altLang="en-US"/>
              <a:t>开始到开始</a:t>
            </a:r>
            <a:r>
              <a:rPr lang="en-US" altLang="zh-CN"/>
              <a:t>SS</a:t>
            </a:r>
            <a:r>
              <a:rPr lang="zh-CN" altLang="en-US"/>
              <a:t>：只有紧前活动开始，紧后活动才能开始</a:t>
            </a:r>
            <a:endParaRPr lang="zh-CN" altLang="en-US"/>
          </a:p>
          <a:p>
            <a:pPr marL="742950" lvl="1" indent="-285750" algn="l">
              <a:buFont typeface="Arial" panose="020B0604020202020204" pitchFamily="34" charset="0"/>
              <a:buChar char="•"/>
            </a:pPr>
            <a:r>
              <a:rPr lang="zh-CN" altLang="en-US"/>
              <a:t>在运用并行过程的项目中，详细设计阶段开始后，就可以开始进行物流支持分析</a:t>
            </a:r>
            <a:endParaRPr lang="zh-CN" altLang="en-US"/>
          </a:p>
          <a:p>
            <a:pPr marL="285750" lvl="0" indent="-285750" algn="l">
              <a:buFont typeface="Arial" panose="020B0604020202020204" pitchFamily="34" charset="0"/>
              <a:buChar char="•"/>
            </a:pPr>
            <a:r>
              <a:rPr lang="zh-CN" altLang="en-US"/>
              <a:t>开始到完成</a:t>
            </a:r>
            <a:r>
              <a:rPr lang="en-US" altLang="zh-CN"/>
              <a:t>SF</a:t>
            </a:r>
            <a:r>
              <a:rPr lang="zh-CN" altLang="en-US"/>
              <a:t>：只有紧前活动开始，紧后活动才能完成</a:t>
            </a:r>
            <a:endParaRPr lang="zh-CN" altLang="en-US"/>
          </a:p>
          <a:p>
            <a:pPr marL="742950" lvl="1" indent="-285750" algn="l">
              <a:buFont typeface="Arial" panose="020B0604020202020204" pitchFamily="34" charset="0"/>
              <a:buChar char="•"/>
            </a:pPr>
            <a:r>
              <a:rPr lang="zh-CN" altLang="en-US"/>
              <a:t>接力赛跑</a:t>
            </a:r>
            <a:endParaRPr lang="zh-CN" altLang="en-US"/>
          </a:p>
          <a:p>
            <a:pPr marL="285750" lvl="0" indent="-285750" algn="l">
              <a:buFont typeface="Arial" panose="020B0604020202020204" pitchFamily="34" charset="0"/>
              <a:buChar char="•"/>
            </a:pPr>
            <a:r>
              <a:rPr lang="zh-CN" altLang="en-US"/>
              <a:t>网络图中只能有一个起始节点和终止节点</a:t>
            </a:r>
            <a:endParaRPr lang="zh-CN" altLang="en-US"/>
          </a:p>
          <a:p>
            <a:pPr marL="285750" lvl="0" indent="-285750" algn="l">
              <a:buFont typeface="Arial" panose="020B0604020202020204" pitchFamily="34" charset="0"/>
              <a:buChar char="•"/>
            </a:pPr>
            <a:r>
              <a:rPr lang="zh-CN" altLang="en-US"/>
              <a:t>网络图中不允许出现循环回路，不允许出现中断的线路</a:t>
            </a:r>
            <a:endParaRPr lang="zh-CN" alt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187450" y="548640"/>
            <a:ext cx="6858000" cy="878840"/>
          </a:xfrm>
        </p:spPr>
        <p:txBody>
          <a:bodyPr/>
          <a:p>
            <a:r>
              <a:rPr lang="zh-CN" altLang="en-US"/>
              <a:t>确定依赖关系</a:t>
            </a:r>
            <a:endParaRPr lang="zh-CN" altLang="en-US"/>
          </a:p>
        </p:txBody>
      </p:sp>
      <p:sp>
        <p:nvSpPr>
          <p:cNvPr id="3" name="副标题 2"/>
          <p:cNvSpPr>
            <a:spLocks noGrp="1"/>
          </p:cNvSpPr>
          <p:nvPr>
            <p:ph type="subTitle" idx="1"/>
          </p:nvPr>
        </p:nvSpPr>
        <p:spPr>
          <a:xfrm>
            <a:off x="1143000" y="1722120"/>
            <a:ext cx="6858000" cy="3535680"/>
          </a:xfrm>
        </p:spPr>
        <p:txBody>
          <a:bodyPr/>
          <a:p>
            <a:pPr marL="285750" indent="-285750" algn="l">
              <a:buFont typeface="Arial" panose="020B0604020202020204" pitchFamily="34" charset="0"/>
              <a:buChar char="•"/>
            </a:pPr>
            <a:r>
              <a:rPr lang="zh-CN" altLang="en-US"/>
              <a:t>强制性：</a:t>
            </a:r>
            <a:endParaRPr lang="zh-CN" altLang="en-US"/>
          </a:p>
          <a:p>
            <a:pPr marL="742950" lvl="1" indent="-285750" algn="l">
              <a:buFont typeface="Arial" panose="020B0604020202020204" pitchFamily="34" charset="0"/>
              <a:buChar char="•"/>
            </a:pPr>
            <a:r>
              <a:rPr lang="zh-CN" altLang="en-US"/>
              <a:t>由法律或合同要求的，或工作的内在性质决定的</a:t>
            </a:r>
            <a:endParaRPr lang="zh-CN" altLang="en-US"/>
          </a:p>
          <a:p>
            <a:pPr marL="742950" lvl="1" indent="-285750" algn="l">
              <a:buFont typeface="Arial" panose="020B0604020202020204" pitchFamily="34" charset="0"/>
              <a:buChar char="•"/>
            </a:pPr>
            <a:r>
              <a:rPr lang="zh-CN" altLang="en-US"/>
              <a:t>往往与客观限制条件有关</a:t>
            </a:r>
            <a:endParaRPr lang="zh-CN" altLang="en-US"/>
          </a:p>
          <a:p>
            <a:pPr marL="742950" lvl="1" indent="-285750" algn="l">
              <a:buFont typeface="Arial" panose="020B0604020202020204" pitchFamily="34" charset="0"/>
              <a:buChar char="•"/>
            </a:pPr>
            <a:r>
              <a:rPr lang="zh-CN" altLang="en-US"/>
              <a:t>又称硬逻辑关系或硬依赖关系</a:t>
            </a:r>
            <a:endParaRPr lang="zh-CN" altLang="en-US"/>
          </a:p>
          <a:p>
            <a:pPr marL="742950" lvl="1" indent="-285750" algn="l">
              <a:buFont typeface="Arial" panose="020B0604020202020204" pitchFamily="34" charset="0"/>
              <a:buChar char="•"/>
            </a:pPr>
            <a:r>
              <a:rPr lang="zh-CN" altLang="en-US"/>
              <a:t>举例：必须先盖下层，才能盖上层</a:t>
            </a:r>
            <a:endParaRPr lang="zh-CN" altLang="en-US"/>
          </a:p>
          <a:p>
            <a:pPr marL="285750" lvl="0" indent="-285750" algn="l">
              <a:buFont typeface="Arial" panose="020B0604020202020204" pitchFamily="34" charset="0"/>
              <a:buChar char="•"/>
            </a:pPr>
            <a:r>
              <a:rPr lang="zh-CN" altLang="en-US" sz="1800"/>
              <a:t>选择性：</a:t>
            </a:r>
            <a:endParaRPr lang="zh-CN" altLang="en-US" sz="1800"/>
          </a:p>
          <a:p>
            <a:pPr marL="742950" lvl="1" indent="-285750" algn="l">
              <a:buFont typeface="Arial" panose="020B0604020202020204" pitchFamily="34" charset="0"/>
              <a:buChar char="•"/>
            </a:pPr>
            <a:r>
              <a:rPr lang="zh-CN" altLang="en-US" sz="1500"/>
              <a:t>基于具体应用领域的最佳实践（最好采用某种顺序）</a:t>
            </a:r>
            <a:endParaRPr lang="zh-CN" altLang="en-US" sz="1500"/>
          </a:p>
          <a:p>
            <a:pPr marL="742950" lvl="1" indent="-285750" algn="l">
              <a:buFont typeface="Arial" panose="020B0604020202020204" pitchFamily="34" charset="0"/>
              <a:buChar char="•"/>
            </a:pPr>
            <a:r>
              <a:rPr lang="zh-CN" altLang="en-US" sz="1500"/>
              <a:t>或者基于项目的某种特殊性质</a:t>
            </a:r>
            <a:endParaRPr lang="zh-CN" altLang="en-US" sz="1500"/>
          </a:p>
          <a:p>
            <a:pPr marL="742950" lvl="1" indent="-285750" algn="l">
              <a:buFont typeface="Arial" panose="020B0604020202020204" pitchFamily="34" charset="0"/>
              <a:buChar char="•"/>
            </a:pPr>
            <a:r>
              <a:rPr lang="zh-CN" altLang="en-US" sz="1500"/>
              <a:t>要全面记录，会影响总浮动时间</a:t>
            </a:r>
            <a:endParaRPr lang="zh-CN" altLang="en-US" sz="1500"/>
          </a:p>
          <a:p>
            <a:pPr marL="742950" lvl="1" indent="-285750" algn="l">
              <a:buFont typeface="Arial" panose="020B0604020202020204" pitchFamily="34" charset="0"/>
              <a:buChar char="•"/>
            </a:pPr>
            <a:r>
              <a:rPr lang="zh-CN" altLang="en-US" sz="1500"/>
              <a:t>又称首选逻辑关系，优先逻辑关系，软逻辑</a:t>
            </a:r>
            <a:endParaRPr lang="zh-CN" altLang="en-US" sz="1500"/>
          </a:p>
          <a:p>
            <a:pPr marL="742950" lvl="1" indent="-285750" algn="l">
              <a:buFont typeface="Arial" panose="020B0604020202020204" pitchFamily="34" charset="0"/>
              <a:buChar char="•"/>
            </a:pPr>
            <a:r>
              <a:rPr lang="zh-CN" altLang="en-US"/>
              <a:t>举例：可以先高尔夫再游泳，也可以反着来</a:t>
            </a:r>
            <a:endParaRPr lang="zh-CN" altLang="en-US"/>
          </a:p>
          <a:p>
            <a:pPr marL="285750" lvl="0" indent="-285750" algn="l">
              <a:buFont typeface="Arial" panose="020B0604020202020204" pitchFamily="34" charset="0"/>
              <a:buChar char="•"/>
            </a:pPr>
            <a:r>
              <a:rPr lang="zh-CN" altLang="en-US" sz="1800"/>
              <a:t>外部：</a:t>
            </a:r>
            <a:endParaRPr lang="zh-CN" altLang="en-US" sz="1800"/>
          </a:p>
          <a:p>
            <a:pPr marL="742950" lvl="1" indent="-285750" algn="l">
              <a:buFont typeface="Arial" panose="020B0604020202020204" pitchFamily="34" charset="0"/>
              <a:buChar char="•"/>
            </a:pPr>
            <a:r>
              <a:rPr lang="zh-CN" altLang="en-US" sz="1500"/>
              <a:t>项目活动与非项目活动之间的依赖关系</a:t>
            </a:r>
            <a:endParaRPr lang="zh-CN" altLang="en-US" sz="1500"/>
          </a:p>
          <a:p>
            <a:pPr marL="742950" lvl="1" indent="-285750" algn="l">
              <a:buFont typeface="Arial" panose="020B0604020202020204" pitchFamily="34" charset="0"/>
              <a:buChar char="•"/>
            </a:pPr>
            <a:r>
              <a:rPr lang="zh-CN" altLang="en-US" sz="1500"/>
              <a:t>往往不在项目团队的控制范围</a:t>
            </a:r>
            <a:r>
              <a:rPr lang="en-US" altLang="zh-CN" sz="1500"/>
              <a:t> </a:t>
            </a:r>
            <a:r>
              <a:rPr lang="zh-CN" altLang="en-US" sz="1500"/>
              <a:t>内</a:t>
            </a:r>
            <a:endParaRPr lang="zh-CN" altLang="en-US" sz="1500"/>
          </a:p>
          <a:p>
            <a:pPr marL="742950" lvl="1" indent="-285750" algn="l">
              <a:buFont typeface="Arial" panose="020B0604020202020204" pitchFamily="34" charset="0"/>
              <a:buChar char="•"/>
            </a:pPr>
            <a:r>
              <a:rPr lang="zh-CN" altLang="en-US" sz="1500"/>
              <a:t>举例：软件项目的测试活动取决于外部硬件的到货</a:t>
            </a:r>
            <a:endParaRPr lang="zh-CN" altLang="en-US" sz="1500"/>
          </a:p>
          <a:p>
            <a:pPr marL="285750" lvl="0" indent="-285750" algn="l">
              <a:buFont typeface="Arial" panose="020B0604020202020204" pitchFamily="34" charset="0"/>
              <a:buChar char="•"/>
            </a:pPr>
            <a:r>
              <a:rPr lang="zh-CN" altLang="en-US" sz="1800"/>
              <a:t>内部：项目活动之间的紧前关系，通常在项目团队的控制之中</a:t>
            </a:r>
            <a:endParaRPr lang="zh-CN" altLang="en-US" sz="1800"/>
          </a:p>
          <a:p>
            <a:pPr marL="742950" lvl="1" indent="-285750" algn="l">
              <a:buFont typeface="Arial" panose="020B0604020202020204" pitchFamily="34" charset="0"/>
              <a:buChar char="•"/>
            </a:pPr>
            <a:r>
              <a:rPr lang="zh-CN" altLang="en-US" sz="1500"/>
              <a:t>举例：只有机器组装完成，团队才能对其测试</a:t>
            </a:r>
            <a:endParaRPr lang="zh-CN" altLang="en-US" sz="1500"/>
          </a:p>
          <a:p>
            <a:pPr marL="742950" lvl="1" indent="-285750" algn="l">
              <a:buFont typeface="Arial" panose="020B0604020202020204" pitchFamily="34" charset="0"/>
              <a:buChar char="•"/>
            </a:pPr>
            <a:endParaRPr lang="zh-CN" altLang="en-US"/>
          </a:p>
          <a:p>
            <a:pPr marL="285750" indent="-285750" algn="l">
              <a:buFont typeface="Arial" panose="020B0604020202020204" pitchFamily="34" charset="0"/>
              <a:buChar char="•"/>
            </a:pPr>
            <a:endParaRPr lang="zh-CN" alt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187450" y="548640"/>
            <a:ext cx="6858000" cy="878840"/>
          </a:xfrm>
        </p:spPr>
        <p:txBody>
          <a:bodyPr/>
          <a:p>
            <a:r>
              <a:rPr lang="zh-CN" altLang="en-US"/>
              <a:t>提前量和滞后量</a:t>
            </a:r>
            <a:endParaRPr lang="zh-CN" altLang="en-US"/>
          </a:p>
        </p:txBody>
      </p:sp>
      <p:sp>
        <p:nvSpPr>
          <p:cNvPr id="3" name="副标题 2"/>
          <p:cNvSpPr>
            <a:spLocks noGrp="1"/>
          </p:cNvSpPr>
          <p:nvPr>
            <p:ph type="subTitle" idx="1"/>
          </p:nvPr>
        </p:nvSpPr>
        <p:spPr>
          <a:xfrm>
            <a:off x="1143000" y="1722120"/>
            <a:ext cx="6858000" cy="3535680"/>
          </a:xfrm>
        </p:spPr>
        <p:txBody>
          <a:bodyPr/>
          <a:p>
            <a:pPr marL="285750" indent="-285750" algn="l">
              <a:buFont typeface="Arial" panose="020B0604020202020204" pitchFamily="34" charset="0"/>
              <a:buChar char="•"/>
            </a:pPr>
            <a:r>
              <a:rPr lang="zh-CN" altLang="en-US"/>
              <a:t>提前量是相对于紧前活动，紧后活动可以提前的时间量</a:t>
            </a:r>
            <a:endParaRPr lang="zh-CN" altLang="en-US"/>
          </a:p>
          <a:p>
            <a:pPr marL="285750" indent="-285750" algn="l">
              <a:buFont typeface="Arial" panose="020B0604020202020204" pitchFamily="34" charset="0"/>
              <a:buChar char="•"/>
            </a:pPr>
            <a:r>
              <a:rPr lang="zh-CN" altLang="en-US"/>
              <a:t>滞后量是相对于紧前活动，紧后活动需要推迟的时间量</a:t>
            </a:r>
            <a:endParaRPr lang="zh-CN" altLang="en-US"/>
          </a:p>
          <a:p>
            <a:pPr marL="285750" indent="-285750" algn="l">
              <a:buFont typeface="Arial" panose="020B0604020202020204" pitchFamily="34" charset="0"/>
              <a:buChar char="•"/>
            </a:pPr>
            <a:r>
              <a:rPr lang="zh-CN" altLang="en-US"/>
              <a:t>提前量和滞后量不能替代进度逻辑关系</a:t>
            </a:r>
            <a:endParaRPr lang="zh-CN" alt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187450" y="548640"/>
            <a:ext cx="6858000" cy="878840"/>
          </a:xfrm>
        </p:spPr>
        <p:txBody>
          <a:bodyPr/>
          <a:p>
            <a:r>
              <a:rPr lang="en-US" altLang="zh-CN"/>
              <a:t>4</a:t>
            </a:r>
            <a:r>
              <a:rPr lang="zh-CN"/>
              <a:t>估算活动资源</a:t>
            </a:r>
            <a:endParaRPr lang="zh-CN"/>
          </a:p>
        </p:txBody>
      </p:sp>
      <p:sp>
        <p:nvSpPr>
          <p:cNvPr id="3" name="副标题 2"/>
          <p:cNvSpPr>
            <a:spLocks noGrp="1"/>
          </p:cNvSpPr>
          <p:nvPr>
            <p:ph type="subTitle" idx="1"/>
          </p:nvPr>
        </p:nvSpPr>
        <p:spPr>
          <a:xfrm>
            <a:off x="1143000" y="1722120"/>
            <a:ext cx="6858000" cy="3535680"/>
          </a:xfrm>
        </p:spPr>
        <p:txBody>
          <a:bodyPr/>
          <a:p>
            <a:pPr marL="285750" indent="-285750" algn="l">
              <a:buFont typeface="Arial" panose="020B0604020202020204" pitchFamily="34" charset="0"/>
              <a:buChar char="•"/>
            </a:pPr>
            <a:r>
              <a:rPr lang="zh-CN" altLang="en-US"/>
              <a:t>资源的种类：</a:t>
            </a:r>
            <a:endParaRPr lang="zh-CN" altLang="en-US"/>
          </a:p>
          <a:p>
            <a:pPr marL="742950" lvl="1" indent="-285750" algn="l">
              <a:buFont typeface="Arial" panose="020B0604020202020204" pitchFamily="34" charset="0"/>
              <a:buChar char="•"/>
            </a:pPr>
            <a:r>
              <a:rPr lang="zh-CN" altLang="en-US"/>
              <a:t>劳动力资源</a:t>
            </a:r>
            <a:endParaRPr lang="zh-CN" altLang="en-US"/>
          </a:p>
          <a:p>
            <a:pPr marL="742950" lvl="1" indent="-285750" algn="l">
              <a:buFont typeface="Arial" panose="020B0604020202020204" pitchFamily="34" charset="0"/>
              <a:buChar char="•"/>
            </a:pPr>
            <a:r>
              <a:rPr lang="zh-CN" altLang="en-US"/>
              <a:t>设备资源</a:t>
            </a:r>
            <a:endParaRPr lang="zh-CN" altLang="en-US"/>
          </a:p>
          <a:p>
            <a:pPr marL="742950" lvl="1" indent="-285750" algn="l">
              <a:buFont typeface="Arial" panose="020B0604020202020204" pitchFamily="34" charset="0"/>
              <a:buChar char="•"/>
            </a:pPr>
            <a:r>
              <a:rPr lang="zh-CN" altLang="en-US"/>
              <a:t>原材料资源</a:t>
            </a:r>
            <a:endParaRPr lang="zh-CN" altLang="en-US"/>
          </a:p>
          <a:p>
            <a:pPr marL="742950" lvl="1" indent="-285750" algn="l">
              <a:buFont typeface="Arial" panose="020B0604020202020204" pitchFamily="34" charset="0"/>
              <a:buChar char="•"/>
            </a:pPr>
            <a:r>
              <a:rPr lang="zh-CN" altLang="en-US"/>
              <a:t>其他</a:t>
            </a:r>
            <a:r>
              <a:rPr lang="en-US" altLang="zh-CN"/>
              <a:t>--</a:t>
            </a:r>
            <a:r>
              <a:rPr lang="zh-CN" altLang="en-US"/>
              <a:t>不符合上述分类的资源，如合同，租约等</a:t>
            </a:r>
            <a:endParaRPr lang="zh-CN" altLang="en-US"/>
          </a:p>
          <a:p>
            <a:pPr marL="285750" lvl="0" indent="-285750" algn="l">
              <a:buFont typeface="Arial" panose="020B0604020202020204" pitchFamily="34" charset="0"/>
              <a:buChar char="•"/>
            </a:pPr>
            <a:r>
              <a:rPr lang="zh-CN" altLang="en-US"/>
              <a:t>资源平衡的三大原则</a:t>
            </a:r>
            <a:endParaRPr lang="zh-CN" altLang="en-US"/>
          </a:p>
          <a:p>
            <a:pPr marL="742950" lvl="1" indent="-285750" algn="l">
              <a:buFont typeface="Arial" panose="020B0604020202020204" pitchFamily="34" charset="0"/>
              <a:buChar char="•"/>
            </a:pPr>
            <a:r>
              <a:rPr lang="zh-CN" altLang="en-US"/>
              <a:t>不可储备的资源先使用，如劳动力</a:t>
            </a:r>
            <a:endParaRPr lang="zh-CN" altLang="en-US"/>
          </a:p>
          <a:p>
            <a:pPr marL="742950" lvl="1" indent="-285750" algn="l">
              <a:buFont typeface="Arial" panose="020B0604020202020204" pitchFamily="34" charset="0"/>
              <a:buChar char="•"/>
            </a:pPr>
            <a:r>
              <a:rPr lang="zh-CN" altLang="en-US"/>
              <a:t>稀缺资源优先用在关键路径上</a:t>
            </a:r>
            <a:endParaRPr lang="zh-CN" altLang="en-US"/>
          </a:p>
          <a:p>
            <a:pPr marL="742950" lvl="1" indent="-285750" algn="l">
              <a:buFont typeface="Arial" panose="020B0604020202020204" pitchFamily="34" charset="0"/>
              <a:buChar char="•"/>
            </a:pPr>
            <a:r>
              <a:rPr lang="zh-CN" altLang="en-US"/>
              <a:t>将非关键路径上的所需资源释放给关键路径活动</a:t>
            </a:r>
            <a:endParaRPr lang="zh-CN" alt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187450" y="548640"/>
            <a:ext cx="6858000" cy="878840"/>
          </a:xfrm>
        </p:spPr>
        <p:txBody>
          <a:bodyPr/>
          <a:p>
            <a:r>
              <a:rPr lang="zh-CN" altLang="en-US"/>
              <a:t>估算活动资源</a:t>
            </a:r>
            <a:endParaRPr lang="zh-CN" altLang="en-US"/>
          </a:p>
        </p:txBody>
      </p:sp>
      <p:sp>
        <p:nvSpPr>
          <p:cNvPr id="3" name="副标题 2"/>
          <p:cNvSpPr>
            <a:spLocks noGrp="1"/>
          </p:cNvSpPr>
          <p:nvPr>
            <p:ph type="subTitle" idx="1"/>
          </p:nvPr>
        </p:nvSpPr>
        <p:spPr>
          <a:xfrm>
            <a:off x="1143000" y="1722120"/>
            <a:ext cx="6858000" cy="3535680"/>
          </a:xfrm>
        </p:spPr>
        <p:txBody>
          <a:bodyPr/>
          <a:p>
            <a:pPr marL="285750" indent="-285750" algn="l">
              <a:buFont typeface="Arial" panose="020B0604020202020204" pitchFamily="34" charset="0"/>
              <a:buChar char="•"/>
            </a:pPr>
            <a:r>
              <a:rPr lang="zh-CN" altLang="en-US"/>
              <a:t>估算执行各项活动所需的材料，人员，设备或者用品的种类和数量的过程</a:t>
            </a:r>
            <a:endParaRPr lang="zh-CN" altLang="en-US"/>
          </a:p>
          <a:p>
            <a:pPr marL="285750" indent="-285750" algn="l">
              <a:buFont typeface="Arial" panose="020B0604020202020204" pitchFamily="34" charset="0"/>
              <a:buChar char="•"/>
            </a:pPr>
            <a:r>
              <a:rPr lang="zh-CN" altLang="en-US"/>
              <a:t>主要作用是：明确完成活动所需的资源种类，数量和特性，以便做出更准确的成本和持续时间估算</a:t>
            </a:r>
            <a:endParaRPr lang="zh-CN" altLang="en-US"/>
          </a:p>
          <a:p>
            <a:pPr marL="285750" indent="-285750" algn="l">
              <a:buFont typeface="Arial" panose="020B0604020202020204" pitchFamily="34" charset="0"/>
              <a:buChar char="•"/>
            </a:pPr>
            <a:r>
              <a:rPr lang="zh-CN" altLang="en-US"/>
              <a:t>输入：</a:t>
            </a:r>
            <a:r>
              <a:rPr lang="en-US" altLang="zh-CN"/>
              <a:t>1</a:t>
            </a:r>
            <a:r>
              <a:rPr lang="zh-CN" altLang="en-US"/>
              <a:t>：进度管理计划，</a:t>
            </a:r>
            <a:r>
              <a:rPr lang="en-US" altLang="zh-CN"/>
              <a:t>2</a:t>
            </a:r>
            <a:r>
              <a:rPr lang="zh-CN" altLang="en-US"/>
              <a:t>：活动清单，</a:t>
            </a:r>
            <a:r>
              <a:rPr lang="en-US" altLang="zh-CN"/>
              <a:t>3</a:t>
            </a:r>
            <a:r>
              <a:rPr lang="zh-CN" altLang="en-US"/>
              <a:t>：活动属性，</a:t>
            </a:r>
            <a:r>
              <a:rPr lang="en-US" altLang="zh-CN"/>
              <a:t>4</a:t>
            </a:r>
            <a:r>
              <a:rPr lang="zh-CN" altLang="en-US"/>
              <a:t>：资源日历，</a:t>
            </a:r>
            <a:r>
              <a:rPr lang="en-US" altLang="zh-CN"/>
              <a:t>5</a:t>
            </a:r>
            <a:r>
              <a:rPr lang="zh-CN" altLang="en-US"/>
              <a:t>：风险登记册，</a:t>
            </a:r>
            <a:r>
              <a:rPr lang="en-US" altLang="zh-CN"/>
              <a:t>6</a:t>
            </a:r>
            <a:r>
              <a:rPr lang="zh-CN" altLang="en-US"/>
              <a:t>：活动成本估算，</a:t>
            </a:r>
            <a:r>
              <a:rPr lang="en-US" altLang="zh-CN"/>
              <a:t>7</a:t>
            </a:r>
            <a:r>
              <a:rPr lang="zh-CN" altLang="en-US"/>
              <a:t>：事业环境因素，</a:t>
            </a:r>
            <a:r>
              <a:rPr lang="en-US" altLang="zh-CN"/>
              <a:t>8</a:t>
            </a:r>
            <a:r>
              <a:rPr lang="zh-CN" altLang="en-US"/>
              <a:t>：组织过程资产</a:t>
            </a:r>
            <a:endParaRPr lang="zh-CN" altLang="en-US"/>
          </a:p>
          <a:p>
            <a:pPr marL="285750" indent="-285750" algn="l">
              <a:buFont typeface="Arial" panose="020B0604020202020204" pitchFamily="34" charset="0"/>
              <a:buChar char="•"/>
            </a:pPr>
            <a:r>
              <a:rPr lang="zh-CN" altLang="en-US"/>
              <a:t>工具和技术：</a:t>
            </a:r>
            <a:r>
              <a:rPr lang="en-US" altLang="zh-CN"/>
              <a:t>1</a:t>
            </a:r>
            <a:r>
              <a:rPr lang="zh-CN" altLang="en-US"/>
              <a:t>：专家判断，</a:t>
            </a:r>
            <a:r>
              <a:rPr lang="en-US" altLang="zh-CN"/>
              <a:t>2</a:t>
            </a:r>
            <a:r>
              <a:rPr lang="zh-CN" altLang="en-US"/>
              <a:t>：备选方案分析，</a:t>
            </a:r>
            <a:r>
              <a:rPr lang="en-US" altLang="zh-CN"/>
              <a:t>3</a:t>
            </a:r>
            <a:r>
              <a:rPr lang="zh-CN" altLang="en-US"/>
              <a:t>：发布的估算数据，</a:t>
            </a:r>
            <a:r>
              <a:rPr lang="en-US" altLang="zh-CN"/>
              <a:t>4</a:t>
            </a:r>
            <a:r>
              <a:rPr lang="zh-CN" altLang="en-US"/>
              <a:t>：自下而上估算，</a:t>
            </a:r>
            <a:r>
              <a:rPr lang="en-US" altLang="zh-CN"/>
              <a:t>5</a:t>
            </a:r>
            <a:r>
              <a:rPr lang="zh-CN" altLang="en-US"/>
              <a:t>：项目管理软件</a:t>
            </a:r>
            <a:endParaRPr lang="zh-CN" altLang="en-US"/>
          </a:p>
          <a:p>
            <a:pPr marL="285750" indent="-285750" algn="l">
              <a:buFont typeface="Arial" panose="020B0604020202020204" pitchFamily="34" charset="0"/>
              <a:buChar char="•"/>
            </a:pPr>
            <a:r>
              <a:rPr lang="zh-CN" altLang="en-US"/>
              <a:t>输出：</a:t>
            </a:r>
            <a:r>
              <a:rPr lang="en-US" altLang="zh-CN"/>
              <a:t>1</a:t>
            </a:r>
            <a:r>
              <a:rPr lang="zh-CN" altLang="en-US"/>
              <a:t>：活动资源需求，</a:t>
            </a:r>
            <a:r>
              <a:rPr lang="en-US" altLang="zh-CN"/>
              <a:t>2</a:t>
            </a:r>
            <a:r>
              <a:rPr lang="zh-CN" altLang="en-US"/>
              <a:t>：资源分解结构，</a:t>
            </a:r>
            <a:r>
              <a:rPr lang="en-US" altLang="zh-CN"/>
              <a:t>3</a:t>
            </a:r>
            <a:r>
              <a:rPr lang="zh-CN" altLang="en-US"/>
              <a:t>：项目文件更新</a:t>
            </a:r>
            <a:endParaRPr lang="zh-CN" alt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187450" y="548640"/>
            <a:ext cx="6858000" cy="878840"/>
          </a:xfrm>
        </p:spPr>
        <p:txBody>
          <a:bodyPr/>
          <a:p>
            <a:r>
              <a:rPr lang="zh-CN"/>
              <a:t>资源日历</a:t>
            </a:r>
            <a:endParaRPr lang="zh-CN"/>
          </a:p>
        </p:txBody>
      </p:sp>
      <p:sp>
        <p:nvSpPr>
          <p:cNvPr id="3" name="副标题 2"/>
          <p:cNvSpPr>
            <a:spLocks noGrp="1"/>
          </p:cNvSpPr>
          <p:nvPr>
            <p:ph type="subTitle" idx="1"/>
          </p:nvPr>
        </p:nvSpPr>
        <p:spPr>
          <a:xfrm>
            <a:off x="1143000" y="1722120"/>
            <a:ext cx="6858000" cy="3535680"/>
          </a:xfrm>
        </p:spPr>
        <p:txBody>
          <a:bodyPr/>
          <a:p>
            <a:pPr marL="285750" indent="-285750" algn="l">
              <a:buFont typeface="Arial" panose="020B0604020202020204" pitchFamily="34" charset="0"/>
              <a:buChar char="•"/>
            </a:pPr>
            <a:r>
              <a:rPr lang="zh-CN" altLang="en-US"/>
              <a:t>资源日历表明每种具体资源的可用工作日或工作班次的日历</a:t>
            </a:r>
            <a:endParaRPr lang="zh-CN" altLang="en-US"/>
          </a:p>
          <a:p>
            <a:pPr marL="285750" indent="-285750" algn="l">
              <a:buFont typeface="Arial" panose="020B0604020202020204" pitchFamily="34" charset="0"/>
              <a:buChar char="•"/>
            </a:pPr>
            <a:r>
              <a:rPr lang="zh-CN" altLang="en-US"/>
              <a:t>估算资源需求时要了解在规划的活动期间哪些资源可用，何时可用，可用多久</a:t>
            </a:r>
            <a:endParaRPr lang="zh-CN" altLang="en-US"/>
          </a:p>
          <a:p>
            <a:pPr marL="285750" indent="-285750" algn="l">
              <a:buFont typeface="Arial" panose="020B0604020202020204" pitchFamily="34" charset="0"/>
              <a:buChar char="•"/>
            </a:pPr>
            <a:r>
              <a:rPr lang="zh-CN" altLang="en-US"/>
              <a:t>资源直方图：项目对资源的一种客观需求</a:t>
            </a:r>
            <a:endParaRPr lang="zh-CN" altLang="en-US"/>
          </a:p>
          <a:p>
            <a:pPr marL="285750" indent="-285750" algn="l">
              <a:buFont typeface="Arial" panose="020B0604020202020204" pitchFamily="34" charset="0"/>
              <a:buChar char="•"/>
            </a:pPr>
            <a:r>
              <a:rPr lang="zh-CN" altLang="en-US"/>
              <a:t>项目日历：确定项目工作的时段和非工作时段的日历</a:t>
            </a:r>
            <a:endParaRPr lang="zh-CN" altLang="en-US"/>
          </a:p>
          <a:p>
            <a:pPr marL="285750" indent="-285750" algn="l">
              <a:buFont typeface="Arial" panose="020B0604020202020204" pitchFamily="34" charset="0"/>
              <a:buChar char="•"/>
            </a:pPr>
            <a:endParaRPr lang="zh-CN" altLang="en-US"/>
          </a:p>
          <a:p>
            <a:pPr marL="285750" indent="-285750" algn="l">
              <a:buFont typeface="Arial" panose="020B0604020202020204" pitchFamily="34" charset="0"/>
              <a:buChar char="•"/>
            </a:pPr>
            <a:r>
              <a:rPr lang="zh-CN" altLang="en-US"/>
              <a:t>风险登记册：某些风险事件可能影响资源的可用性及对资源的选择</a:t>
            </a:r>
            <a:endParaRPr lang="zh-CN" altLang="en-US"/>
          </a:p>
          <a:p>
            <a:pPr marL="285750" indent="-285750" algn="l">
              <a:buFont typeface="Arial" panose="020B0604020202020204" pitchFamily="34" charset="0"/>
              <a:buChar char="•"/>
            </a:pPr>
            <a:r>
              <a:rPr lang="zh-CN" altLang="en-US"/>
              <a:t>活动成本估算：资源的成本可能影响对资源的选择</a:t>
            </a:r>
            <a:endParaRPr lang="zh-CN" alt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187450" y="548640"/>
            <a:ext cx="6858000" cy="878840"/>
          </a:xfrm>
        </p:spPr>
        <p:txBody>
          <a:bodyPr/>
          <a:p>
            <a:r>
              <a:rPr lang="zh-CN" altLang="en-US"/>
              <a:t>估算活动资源</a:t>
            </a:r>
            <a:r>
              <a:rPr lang="en-US" altLang="zh-CN"/>
              <a:t>--</a:t>
            </a:r>
            <a:r>
              <a:rPr lang="zh-CN" altLang="en-US"/>
              <a:t>工具与技术</a:t>
            </a:r>
            <a:endParaRPr lang="zh-CN" altLang="en-US"/>
          </a:p>
        </p:txBody>
      </p:sp>
      <p:sp>
        <p:nvSpPr>
          <p:cNvPr id="3" name="副标题 2"/>
          <p:cNvSpPr>
            <a:spLocks noGrp="1"/>
          </p:cNvSpPr>
          <p:nvPr>
            <p:ph type="subTitle" idx="1"/>
          </p:nvPr>
        </p:nvSpPr>
        <p:spPr>
          <a:xfrm>
            <a:off x="1143000" y="1722120"/>
            <a:ext cx="6858000" cy="3535680"/>
          </a:xfrm>
        </p:spPr>
        <p:txBody>
          <a:bodyPr/>
          <a:p>
            <a:pPr marL="285750" indent="-285750" algn="l">
              <a:buFont typeface="Arial" panose="020B0604020202020204" pitchFamily="34" charset="0"/>
              <a:buChar char="•"/>
            </a:pPr>
            <a:r>
              <a:rPr lang="zh-CN" altLang="en-US"/>
              <a:t>备选方案分析：很多进度活动都有若干中备选的实施方案</a:t>
            </a:r>
            <a:endParaRPr lang="zh-CN" altLang="en-US"/>
          </a:p>
          <a:p>
            <a:pPr marL="285750" indent="-285750" algn="l">
              <a:buFont typeface="Arial" panose="020B0604020202020204" pitchFamily="34" charset="0"/>
              <a:buChar char="•"/>
            </a:pPr>
            <a:r>
              <a:rPr lang="zh-CN" altLang="en-US"/>
              <a:t>发布的估算数据：一些组织会定期发布最新的生产率信息和资源单位成本</a:t>
            </a:r>
            <a:endParaRPr lang="zh-CN" altLang="en-US"/>
          </a:p>
          <a:p>
            <a:pPr marL="285750" indent="-285750" algn="l">
              <a:buFont typeface="Arial" panose="020B0604020202020204" pitchFamily="34" charset="0"/>
              <a:buChar char="•"/>
            </a:pPr>
            <a:r>
              <a:rPr lang="zh-CN" altLang="en-US"/>
              <a:t>自下而上估算：先估算每个活动所需的资源，然后将资源需求汇总成整个项目的资源需求</a:t>
            </a:r>
            <a:endParaRPr lang="zh-CN" altLang="en-US"/>
          </a:p>
          <a:p>
            <a:pPr marL="285750" indent="-285750" algn="l">
              <a:buFont typeface="Arial" panose="020B0604020202020204" pitchFamily="34" charset="0"/>
              <a:buChar char="•"/>
            </a:pPr>
            <a:r>
              <a:rPr lang="zh-CN" altLang="en-US"/>
              <a:t>项目管理软件：有助于规划，组织与管理资源库，编制资源估算，确定资源分解结构，资源可用性，资源费率和各种资源日历，从而有助于优化资源使用</a:t>
            </a:r>
            <a:endParaRPr lang="zh-CN" alt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187450" y="548640"/>
            <a:ext cx="6858000" cy="878840"/>
          </a:xfrm>
        </p:spPr>
        <p:txBody>
          <a:bodyPr/>
          <a:p>
            <a:r>
              <a:rPr lang="zh-CN" altLang="en-US"/>
              <a:t>资源分解结构</a:t>
            </a:r>
            <a:endParaRPr lang="zh-CN" altLang="en-US"/>
          </a:p>
        </p:txBody>
      </p:sp>
      <p:sp>
        <p:nvSpPr>
          <p:cNvPr id="3" name="副标题 2"/>
          <p:cNvSpPr>
            <a:spLocks noGrp="1"/>
          </p:cNvSpPr>
          <p:nvPr>
            <p:ph type="subTitle" idx="1"/>
          </p:nvPr>
        </p:nvSpPr>
        <p:spPr>
          <a:xfrm>
            <a:off x="1143000" y="1722120"/>
            <a:ext cx="6858000" cy="3535680"/>
          </a:xfrm>
        </p:spPr>
        <p:txBody>
          <a:bodyPr/>
          <a:p>
            <a:pPr marL="285750" indent="-285750" algn="l">
              <a:buFont typeface="Arial" panose="020B0604020202020204" pitchFamily="34" charset="0"/>
              <a:buChar char="•"/>
            </a:pPr>
            <a:r>
              <a:rPr lang="zh-CN" altLang="en-US"/>
              <a:t>是资源依类别和类型的层级展现</a:t>
            </a:r>
            <a:endParaRPr lang="zh-CN" altLang="en-US"/>
          </a:p>
          <a:p>
            <a:pPr marL="285750" indent="-285750" algn="l">
              <a:buFont typeface="Arial" panose="020B0604020202020204" pitchFamily="34" charset="0"/>
              <a:buChar char="•"/>
            </a:pPr>
            <a:r>
              <a:rPr lang="zh-CN" altLang="en-US"/>
              <a:t>类别包括：人力，设备，材料和用品</a:t>
            </a:r>
            <a:endParaRPr lang="zh-CN" altLang="en-US"/>
          </a:p>
          <a:p>
            <a:pPr marL="285750" indent="-285750" algn="l">
              <a:buFont typeface="Arial" panose="020B0604020202020204" pitchFamily="34" charset="0"/>
              <a:buChar char="•"/>
            </a:pPr>
            <a:r>
              <a:rPr lang="zh-CN" altLang="en-US"/>
              <a:t>类型包括：技能水平，等级水平等</a:t>
            </a:r>
            <a:endParaRPr lang="zh-CN" altLang="en-US"/>
          </a:p>
          <a:p>
            <a:pPr marL="285750" indent="-285750" algn="l">
              <a:buFont typeface="Arial" panose="020B0604020202020204" pitchFamily="34" charset="0"/>
              <a:buChar char="•"/>
            </a:pPr>
            <a:endParaRPr lang="zh-CN" altLang="en-US"/>
          </a:p>
        </p:txBody>
      </p:sp>
      <p:pic>
        <p:nvPicPr>
          <p:cNvPr id="4" name="图片 3"/>
          <p:cNvPicPr>
            <a:picLocks noChangeAspect="1"/>
          </p:cNvPicPr>
          <p:nvPr/>
        </p:nvPicPr>
        <p:blipFill>
          <a:blip r:embed="rId1"/>
          <a:stretch>
            <a:fillRect/>
          </a:stretch>
        </p:blipFill>
        <p:spPr>
          <a:xfrm>
            <a:off x="899795" y="2703195"/>
            <a:ext cx="6995160" cy="2554605"/>
          </a:xfrm>
          <a:prstGeom prst="rect">
            <a:avLst/>
          </a:prstGeom>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187450" y="548640"/>
            <a:ext cx="6858000" cy="878840"/>
          </a:xfrm>
        </p:spPr>
        <p:txBody>
          <a:bodyPr/>
          <a:p>
            <a:r>
              <a:rPr lang="en-US" altLang="zh-CN"/>
              <a:t>5</a:t>
            </a:r>
            <a:r>
              <a:rPr lang="zh-CN" altLang="en-US"/>
              <a:t>估算活动持续时间</a:t>
            </a:r>
            <a:endParaRPr lang="zh-CN" altLang="en-US"/>
          </a:p>
        </p:txBody>
      </p:sp>
      <p:sp>
        <p:nvSpPr>
          <p:cNvPr id="3" name="副标题 2"/>
          <p:cNvSpPr>
            <a:spLocks noGrp="1"/>
          </p:cNvSpPr>
          <p:nvPr>
            <p:ph type="subTitle" idx="1"/>
          </p:nvPr>
        </p:nvSpPr>
        <p:spPr>
          <a:xfrm>
            <a:off x="1143000" y="1722120"/>
            <a:ext cx="6858000" cy="3535680"/>
          </a:xfrm>
        </p:spPr>
        <p:txBody>
          <a:bodyPr/>
          <a:p>
            <a:pPr marL="285750" indent="-285750" algn="l">
              <a:buFont typeface="Arial" panose="020B0604020202020204" pitchFamily="34" charset="0"/>
              <a:buChar char="•"/>
            </a:pPr>
            <a:r>
              <a:rPr lang="zh-CN" altLang="en-US"/>
              <a:t>根据资源估算结果，估算完成单项活动所需工作时段数的过程</a:t>
            </a:r>
            <a:endParaRPr lang="zh-CN" altLang="en-US"/>
          </a:p>
          <a:p>
            <a:pPr marL="285750" indent="-285750" algn="l">
              <a:buFont typeface="Arial" panose="020B0604020202020204" pitchFamily="34" charset="0"/>
              <a:buChar char="•"/>
            </a:pPr>
            <a:r>
              <a:rPr lang="zh-CN" altLang="en-US"/>
              <a:t>主要作用是：确定完成每个活动所需花费的时间量，为制定进度计划过程提供主要输入</a:t>
            </a:r>
            <a:endParaRPr lang="zh-CN" altLang="en-US"/>
          </a:p>
          <a:p>
            <a:pPr marL="285750" indent="-285750" algn="l">
              <a:buFont typeface="Arial" panose="020B0604020202020204" pitchFamily="34" charset="0"/>
              <a:buChar char="•"/>
            </a:pPr>
            <a:r>
              <a:rPr lang="zh-CN" altLang="en-US"/>
              <a:t>对持续时间的估算应该渐进明细，取决于输入数据的数量和质量</a:t>
            </a:r>
            <a:endParaRPr lang="zh-CN" altLang="en-US"/>
          </a:p>
          <a:p>
            <a:pPr marL="285750" indent="-285750" algn="l">
              <a:buFont typeface="Arial" panose="020B0604020202020204" pitchFamily="34" charset="0"/>
              <a:buChar char="•"/>
            </a:pPr>
            <a:r>
              <a:rPr lang="zh-CN" altLang="en-US"/>
              <a:t>依据的信息：资源日历，活动工作范围，所需资源类型，估算的资源数量</a:t>
            </a:r>
            <a:endParaRPr lang="zh-CN" altLang="en-US"/>
          </a:p>
          <a:p>
            <a:pPr marL="285750" indent="-285750" algn="l">
              <a:buFont typeface="Arial" panose="020B0604020202020204" pitchFamily="34" charset="0"/>
              <a:buChar char="•"/>
            </a:pPr>
            <a:r>
              <a:rPr lang="zh-CN" altLang="en-US"/>
              <a:t>输入：</a:t>
            </a:r>
            <a:r>
              <a:rPr lang="en-US" altLang="zh-CN"/>
              <a:t>1</a:t>
            </a:r>
            <a:r>
              <a:rPr lang="zh-CN" altLang="en-US"/>
              <a:t>：进度管理计划，</a:t>
            </a:r>
            <a:r>
              <a:rPr lang="en-US" altLang="zh-CN"/>
              <a:t>2</a:t>
            </a:r>
            <a:r>
              <a:rPr lang="zh-CN" altLang="en-US"/>
              <a:t>：活动清单，</a:t>
            </a:r>
            <a:r>
              <a:rPr lang="en-US" altLang="zh-CN"/>
              <a:t>3</a:t>
            </a:r>
            <a:r>
              <a:rPr lang="zh-CN" altLang="en-US"/>
              <a:t>：活动属性，</a:t>
            </a:r>
            <a:r>
              <a:rPr lang="en-US" altLang="zh-CN"/>
              <a:t>4</a:t>
            </a:r>
            <a:r>
              <a:rPr lang="zh-CN" altLang="en-US"/>
              <a:t>：活动资源需求，</a:t>
            </a:r>
            <a:r>
              <a:rPr lang="en-US" altLang="zh-CN"/>
              <a:t>5</a:t>
            </a:r>
            <a:r>
              <a:rPr lang="zh-CN" altLang="en-US"/>
              <a:t>：资源日历，</a:t>
            </a:r>
            <a:r>
              <a:rPr lang="en-US" altLang="zh-CN"/>
              <a:t>6</a:t>
            </a:r>
            <a:r>
              <a:rPr lang="zh-CN" altLang="en-US"/>
              <a:t>：项目范围说明书，</a:t>
            </a:r>
            <a:r>
              <a:rPr lang="en-US" altLang="zh-CN"/>
              <a:t>7</a:t>
            </a:r>
            <a:r>
              <a:rPr lang="zh-CN" altLang="en-US"/>
              <a:t>：风险登记册，</a:t>
            </a:r>
            <a:r>
              <a:rPr lang="en-US" altLang="zh-CN"/>
              <a:t>8</a:t>
            </a:r>
            <a:r>
              <a:rPr lang="zh-CN" altLang="en-US"/>
              <a:t>：资源分解结构，</a:t>
            </a:r>
            <a:r>
              <a:rPr lang="en-US" altLang="zh-CN"/>
              <a:t>9</a:t>
            </a:r>
            <a:r>
              <a:rPr lang="zh-CN" altLang="en-US"/>
              <a:t>：事业环境因素，</a:t>
            </a:r>
            <a:r>
              <a:rPr lang="en-US" altLang="zh-CN"/>
              <a:t>10</a:t>
            </a:r>
            <a:r>
              <a:rPr lang="zh-CN" altLang="en-US"/>
              <a:t>：组织过程资产</a:t>
            </a:r>
            <a:endParaRPr lang="zh-CN" altLang="en-US"/>
          </a:p>
          <a:p>
            <a:pPr marL="285750" indent="-285750" algn="l">
              <a:buFont typeface="Arial" panose="020B0604020202020204" pitchFamily="34" charset="0"/>
              <a:buChar char="•"/>
            </a:pPr>
            <a:r>
              <a:rPr lang="zh-CN" altLang="en-US"/>
              <a:t>工具和技术：</a:t>
            </a:r>
            <a:r>
              <a:rPr lang="en-US" altLang="zh-CN"/>
              <a:t>1</a:t>
            </a:r>
            <a:r>
              <a:rPr lang="zh-CN" altLang="en-US"/>
              <a:t>：专家判断，</a:t>
            </a:r>
            <a:r>
              <a:rPr lang="en-US" altLang="zh-CN"/>
              <a:t>2</a:t>
            </a:r>
            <a:r>
              <a:rPr lang="zh-CN" altLang="en-US"/>
              <a:t>：类比估算，</a:t>
            </a:r>
            <a:r>
              <a:rPr lang="en-US" altLang="zh-CN"/>
              <a:t>3</a:t>
            </a:r>
            <a:r>
              <a:rPr lang="zh-CN" altLang="en-US"/>
              <a:t>：参数估算，</a:t>
            </a:r>
            <a:r>
              <a:rPr lang="en-US" altLang="zh-CN"/>
              <a:t>4</a:t>
            </a:r>
            <a:r>
              <a:rPr lang="zh-CN" altLang="en-US"/>
              <a:t>：三点估算，</a:t>
            </a:r>
            <a:r>
              <a:rPr lang="en-US" altLang="zh-CN"/>
              <a:t>5</a:t>
            </a:r>
            <a:r>
              <a:rPr lang="zh-CN" altLang="en-US"/>
              <a:t>：群体决策技术，</a:t>
            </a:r>
            <a:r>
              <a:rPr lang="en-US" altLang="zh-CN"/>
              <a:t>6</a:t>
            </a:r>
            <a:r>
              <a:rPr lang="zh-CN" altLang="en-US"/>
              <a:t>：储备分析</a:t>
            </a:r>
            <a:endParaRPr lang="zh-CN" altLang="en-US"/>
          </a:p>
          <a:p>
            <a:pPr marL="285750" indent="-285750" algn="l">
              <a:buFont typeface="Arial" panose="020B0604020202020204" pitchFamily="34" charset="0"/>
              <a:buChar char="•"/>
            </a:pPr>
            <a:r>
              <a:rPr lang="zh-CN" altLang="en-US"/>
              <a:t>输出：</a:t>
            </a:r>
            <a:r>
              <a:rPr lang="en-US" altLang="zh-CN"/>
              <a:t>1</a:t>
            </a:r>
            <a:r>
              <a:rPr lang="zh-CN" altLang="en-US"/>
              <a:t>：活动持续时间估算，</a:t>
            </a:r>
            <a:r>
              <a:rPr lang="en-US" altLang="zh-CN"/>
              <a:t>2</a:t>
            </a:r>
            <a:r>
              <a:rPr lang="zh-CN" altLang="en-US"/>
              <a:t>：项目文件更新</a:t>
            </a:r>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12140" y="404495"/>
            <a:ext cx="7886700" cy="861060"/>
          </a:xfrm>
        </p:spPr>
        <p:txBody>
          <a:bodyPr/>
          <a:p>
            <a:r>
              <a:rPr lang="zh-CN" altLang="en-US"/>
              <a:t>知识领域：过程组矩阵</a:t>
            </a:r>
            <a:endParaRPr lang="zh-CN" altLang="en-US"/>
          </a:p>
        </p:txBody>
      </p:sp>
      <p:sp>
        <p:nvSpPr>
          <p:cNvPr id="3" name="文本占位符 2"/>
          <p:cNvSpPr>
            <a:spLocks noGrp="1"/>
          </p:cNvSpPr>
          <p:nvPr>
            <p:ph type="body" idx="1"/>
          </p:nvPr>
        </p:nvSpPr>
        <p:spPr>
          <a:xfrm>
            <a:off x="624205" y="1647825"/>
            <a:ext cx="7886700" cy="4441825"/>
          </a:xfrm>
        </p:spPr>
        <p:txBody>
          <a:bodyPr/>
          <a:p>
            <a:endParaRPr lang="zh-CN" altLang="en-US"/>
          </a:p>
        </p:txBody>
      </p:sp>
      <p:pic>
        <p:nvPicPr>
          <p:cNvPr id="4" name="图片 3" descr="十大领域五大过程组"/>
          <p:cNvPicPr>
            <a:picLocks noChangeAspect="1"/>
          </p:cNvPicPr>
          <p:nvPr>
            <p:custDataLst>
              <p:tags r:id="rId1"/>
            </p:custDataLst>
          </p:nvPr>
        </p:nvPicPr>
        <p:blipFill>
          <a:blip r:embed="rId2"/>
          <a:stretch>
            <a:fillRect/>
          </a:stretch>
        </p:blipFill>
        <p:spPr>
          <a:xfrm>
            <a:off x="467360" y="1647825"/>
            <a:ext cx="8328660" cy="4686300"/>
          </a:xfrm>
          <a:prstGeom prst="rect">
            <a:avLst/>
          </a:prstGeom>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187450" y="548640"/>
            <a:ext cx="6858000" cy="878840"/>
          </a:xfrm>
        </p:spPr>
        <p:txBody>
          <a:bodyPr/>
          <a:p>
            <a:r>
              <a:rPr lang="zh-CN"/>
              <a:t>类比估算，参数估算</a:t>
            </a:r>
            <a:endParaRPr lang="zh-CN"/>
          </a:p>
        </p:txBody>
      </p:sp>
      <p:sp>
        <p:nvSpPr>
          <p:cNvPr id="3" name="副标题 2"/>
          <p:cNvSpPr>
            <a:spLocks noGrp="1"/>
          </p:cNvSpPr>
          <p:nvPr>
            <p:ph type="subTitle" idx="1"/>
          </p:nvPr>
        </p:nvSpPr>
        <p:spPr>
          <a:xfrm>
            <a:off x="1143000" y="1722120"/>
            <a:ext cx="6858000" cy="3535680"/>
          </a:xfrm>
        </p:spPr>
        <p:txBody>
          <a:bodyPr/>
          <a:p>
            <a:pPr marL="285750" indent="-285750" algn="l">
              <a:buFont typeface="Arial" panose="020B0604020202020204" pitchFamily="34" charset="0"/>
              <a:buChar char="•"/>
            </a:pPr>
            <a:r>
              <a:rPr lang="zh-CN" altLang="en-US"/>
              <a:t>类比估算</a:t>
            </a:r>
            <a:endParaRPr lang="zh-CN" altLang="en-US"/>
          </a:p>
          <a:p>
            <a:pPr marL="742950" lvl="1" indent="-285750" algn="l">
              <a:buFont typeface="Arial" panose="020B0604020202020204" pitchFamily="34" charset="0"/>
              <a:buChar char="•"/>
            </a:pPr>
            <a:r>
              <a:rPr lang="zh-CN" altLang="en-US">
                <a:sym typeface="+mn-ea"/>
              </a:rPr>
              <a:t>相似活动或项目的历史数据</a:t>
            </a:r>
            <a:endParaRPr lang="zh-CN" altLang="en-US" sz="1500">
              <a:sym typeface="+mn-ea"/>
            </a:endParaRPr>
          </a:p>
          <a:p>
            <a:pPr marL="742950" lvl="1" indent="-285750" algn="l">
              <a:buFont typeface="Arial" panose="020B0604020202020204" pitchFamily="34" charset="0"/>
              <a:buChar char="•"/>
            </a:pPr>
            <a:r>
              <a:rPr lang="zh-CN" altLang="en-US" sz="1500"/>
              <a:t>在项目详细信息不足时使用</a:t>
            </a:r>
            <a:endParaRPr lang="zh-CN" altLang="en-US" sz="1500"/>
          </a:p>
          <a:p>
            <a:pPr marL="742950" lvl="1" indent="-285750" algn="l">
              <a:buFont typeface="Arial" panose="020B0604020202020204" pitchFamily="34" charset="0"/>
              <a:buChar char="•"/>
            </a:pPr>
            <a:r>
              <a:rPr lang="zh-CN" altLang="en-US" sz="1500"/>
              <a:t>通常成本较低，耗时较少，但准确性也比较低</a:t>
            </a:r>
            <a:endParaRPr lang="zh-CN" altLang="en-US" sz="1500"/>
          </a:p>
          <a:p>
            <a:pPr marL="742950" lvl="1" indent="-285750" algn="l">
              <a:buFont typeface="Arial" panose="020B0604020202020204" pitchFamily="34" charset="0"/>
              <a:buChar char="•"/>
            </a:pPr>
            <a:endParaRPr lang="zh-CN" altLang="en-US" sz="1500"/>
          </a:p>
          <a:p>
            <a:pPr marL="285750" lvl="0" indent="-285750" algn="l">
              <a:buFont typeface="Arial" panose="020B0604020202020204" pitchFamily="34" charset="0"/>
              <a:buChar char="•"/>
            </a:pPr>
            <a:r>
              <a:rPr lang="zh-CN" altLang="en-US" sz="1800"/>
              <a:t>参数估算</a:t>
            </a:r>
            <a:endParaRPr lang="zh-CN" altLang="en-US" sz="1800"/>
          </a:p>
          <a:p>
            <a:pPr marL="742950" lvl="1" indent="-285750" algn="l">
              <a:buFont typeface="Arial" panose="020B0604020202020204" pitchFamily="34" charset="0"/>
              <a:buChar char="•"/>
            </a:pPr>
            <a:r>
              <a:rPr lang="zh-CN" altLang="en-US" sz="1500"/>
              <a:t>基于历史数据和项目参数，使用某种算法来计算成本或持续时间的估算技术</a:t>
            </a:r>
            <a:endParaRPr lang="zh-CN" altLang="en-US" sz="1500"/>
          </a:p>
          <a:p>
            <a:pPr marL="742950" lvl="1" indent="-285750" algn="l">
              <a:buFont typeface="Arial" panose="020B0604020202020204" pitchFamily="34" charset="0"/>
              <a:buChar char="•"/>
            </a:pPr>
            <a:r>
              <a:rPr lang="zh-CN" altLang="en-US" sz="1500"/>
              <a:t>把需要实施的工作量乘以完成单位工作量所需的工时</a:t>
            </a:r>
            <a:endParaRPr lang="zh-CN" altLang="en-US" sz="1500"/>
          </a:p>
          <a:p>
            <a:pPr marL="742950" lvl="1" indent="-285750" algn="l">
              <a:buFont typeface="Arial" panose="020B0604020202020204" pitchFamily="34" charset="0"/>
              <a:buChar char="•"/>
            </a:pPr>
            <a:r>
              <a:rPr lang="zh-CN" altLang="en-US" sz="1500"/>
              <a:t>参数估算的准确性取决于参数模型的成熟度和基础数据的可靠性</a:t>
            </a:r>
            <a:endParaRPr lang="zh-CN" altLang="en-US"/>
          </a:p>
          <a:p>
            <a:pPr algn="l">
              <a:buFont typeface="Arial" panose="020B0604020202020204" pitchFamily="34" charset="0"/>
            </a:pPr>
            <a:r>
              <a:rPr lang="en-US" altLang="zh-CN"/>
              <a:t>	</a:t>
            </a:r>
            <a:endParaRPr lang="zh-CN" altLang="en-US"/>
          </a:p>
          <a:p>
            <a:pPr algn="l">
              <a:buFont typeface="Arial" panose="020B0604020202020204" pitchFamily="34" charset="0"/>
            </a:pPr>
            <a:endParaRPr lang="zh-CN" alt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187450" y="548640"/>
            <a:ext cx="6858000" cy="878840"/>
          </a:xfrm>
        </p:spPr>
        <p:txBody>
          <a:bodyPr/>
          <a:p>
            <a:r>
              <a:rPr lang="zh-CN">
                <a:solidFill>
                  <a:srgbClr val="FF0000"/>
                </a:solidFill>
              </a:rPr>
              <a:t>三点估算</a:t>
            </a:r>
            <a:endParaRPr lang="zh-CN">
              <a:solidFill>
                <a:srgbClr val="FF0000"/>
              </a:solidFill>
            </a:endParaRPr>
          </a:p>
        </p:txBody>
      </p:sp>
      <p:sp>
        <p:nvSpPr>
          <p:cNvPr id="3" name="副标题 2"/>
          <p:cNvSpPr>
            <a:spLocks noGrp="1"/>
          </p:cNvSpPr>
          <p:nvPr>
            <p:ph type="subTitle" idx="1"/>
          </p:nvPr>
        </p:nvSpPr>
        <p:spPr>
          <a:xfrm>
            <a:off x="1143000" y="1722120"/>
            <a:ext cx="6858000" cy="3535680"/>
          </a:xfrm>
        </p:spPr>
        <p:txBody>
          <a:bodyPr/>
          <a:p>
            <a:pPr marL="285750" indent="-285750" algn="l">
              <a:buFont typeface="Arial" panose="020B0604020202020204" pitchFamily="34" charset="0"/>
              <a:buChar char="•"/>
            </a:pPr>
            <a:r>
              <a:rPr lang="zh-CN" altLang="en-US"/>
              <a:t>平均值</a:t>
            </a:r>
            <a:r>
              <a:rPr lang="en-US" altLang="zh-CN"/>
              <a:t>t=(</a:t>
            </a:r>
            <a:r>
              <a:rPr lang="zh-CN" altLang="en-US"/>
              <a:t>最乐观时间</a:t>
            </a:r>
            <a:r>
              <a:rPr lang="en-US" altLang="zh-CN"/>
              <a:t>+</a:t>
            </a:r>
            <a:r>
              <a:rPr lang="zh-CN" altLang="en-US"/>
              <a:t>最悲观时间</a:t>
            </a:r>
            <a:r>
              <a:rPr lang="en-US" altLang="zh-CN"/>
              <a:t>+4*</a:t>
            </a:r>
            <a:r>
              <a:rPr lang="zh-CN" altLang="en-US"/>
              <a:t>最可能时间</a:t>
            </a:r>
            <a:r>
              <a:rPr lang="en-US" altLang="zh-CN"/>
              <a:t>)/6</a:t>
            </a:r>
            <a:endParaRPr lang="en-US" altLang="zh-CN"/>
          </a:p>
          <a:p>
            <a:pPr marL="285750" indent="-285750" algn="l">
              <a:buFont typeface="Arial" panose="020B0604020202020204" pitchFamily="34" charset="0"/>
              <a:buChar char="•"/>
            </a:pPr>
            <a:r>
              <a:rPr lang="zh-CN" altLang="en-US"/>
              <a:t>标准差</a:t>
            </a:r>
            <a:r>
              <a:rPr lang="en-US" altLang="zh-CN"/>
              <a:t> </a:t>
            </a:r>
            <a:r>
              <a:rPr lang="zh-CN" altLang="en-US"/>
              <a:t>：（最悲观时间</a:t>
            </a:r>
            <a:r>
              <a:rPr lang="en-US" altLang="zh-CN"/>
              <a:t>-</a:t>
            </a:r>
            <a:r>
              <a:rPr lang="zh-CN" altLang="en-US"/>
              <a:t>最乐观时间）</a:t>
            </a:r>
            <a:r>
              <a:rPr lang="en-US" altLang="zh-CN"/>
              <a:t>/6</a:t>
            </a:r>
            <a:endParaRPr lang="en-US" altLang="zh-CN"/>
          </a:p>
          <a:p>
            <a:pPr marL="285750" indent="-285750" algn="l">
              <a:buFont typeface="Arial" panose="020B0604020202020204" pitchFamily="34" charset="0"/>
              <a:buChar char="•"/>
            </a:pPr>
            <a:r>
              <a:rPr lang="zh-CN" altLang="en-US"/>
              <a:t>基于贝塔分布：</a:t>
            </a:r>
            <a:r>
              <a:rPr lang="en-US" altLang="zh-CN"/>
              <a:t>t=(</a:t>
            </a:r>
            <a:r>
              <a:rPr lang="zh-CN" altLang="en-US"/>
              <a:t>最乐观</a:t>
            </a:r>
            <a:r>
              <a:rPr lang="en-US" altLang="zh-CN"/>
              <a:t>+</a:t>
            </a:r>
            <a:r>
              <a:rPr lang="zh-CN" altLang="en-US"/>
              <a:t>最悲观</a:t>
            </a:r>
            <a:r>
              <a:rPr lang="en-US" altLang="zh-CN"/>
              <a:t>+4</a:t>
            </a:r>
            <a:r>
              <a:rPr lang="zh-CN" altLang="en-US"/>
              <a:t>最可能</a:t>
            </a:r>
            <a:r>
              <a:rPr lang="en-US" altLang="zh-CN"/>
              <a:t>)/6</a:t>
            </a:r>
            <a:endParaRPr lang="en-US" altLang="zh-CN"/>
          </a:p>
          <a:p>
            <a:pPr marL="285750" indent="-285750" algn="l">
              <a:buFont typeface="Arial" panose="020B0604020202020204" pitchFamily="34" charset="0"/>
              <a:buChar char="•"/>
            </a:pPr>
            <a:r>
              <a:rPr lang="zh-CN" altLang="en-US"/>
              <a:t>基于三角分布：</a:t>
            </a:r>
            <a:r>
              <a:rPr lang="en-US" altLang="zh-CN"/>
              <a:t>t=(</a:t>
            </a:r>
            <a:r>
              <a:rPr lang="zh-CN" altLang="en-US"/>
              <a:t>最乐观</a:t>
            </a:r>
            <a:r>
              <a:rPr lang="en-US" altLang="zh-CN"/>
              <a:t>+</a:t>
            </a:r>
            <a:r>
              <a:rPr lang="zh-CN" altLang="en-US"/>
              <a:t>最悲观</a:t>
            </a:r>
            <a:r>
              <a:rPr lang="en-US" altLang="zh-CN"/>
              <a:t>+</a:t>
            </a:r>
            <a:r>
              <a:rPr lang="zh-CN" altLang="en-US"/>
              <a:t>最可能</a:t>
            </a:r>
            <a:r>
              <a:rPr lang="en-US" altLang="zh-CN"/>
              <a:t>)/3</a:t>
            </a:r>
            <a:endParaRPr lang="en-US" altLang="zh-CN"/>
          </a:p>
          <a:p>
            <a:pPr marL="285750" indent="-285750" algn="l">
              <a:buFont typeface="Arial" panose="020B0604020202020204" pitchFamily="34" charset="0"/>
              <a:buChar char="•"/>
            </a:pPr>
            <a:endParaRPr lang="en-US" altLang="zh-CN"/>
          </a:p>
        </p:txBody>
      </p:sp>
      <p:pic>
        <p:nvPicPr>
          <p:cNvPr id="4" name="图片 3" descr="三点估算"/>
          <p:cNvPicPr>
            <a:picLocks noChangeAspect="1"/>
          </p:cNvPicPr>
          <p:nvPr>
            <p:custDataLst>
              <p:tags r:id="rId1"/>
            </p:custDataLst>
          </p:nvPr>
        </p:nvPicPr>
        <p:blipFill>
          <a:blip r:embed="rId2"/>
          <a:stretch>
            <a:fillRect/>
          </a:stretch>
        </p:blipFill>
        <p:spPr>
          <a:xfrm>
            <a:off x="323215" y="2996565"/>
            <a:ext cx="8477250" cy="3609975"/>
          </a:xfrm>
          <a:prstGeom prst="rect">
            <a:avLst/>
          </a:prstGeom>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187450" y="548640"/>
            <a:ext cx="6858000" cy="878840"/>
          </a:xfrm>
        </p:spPr>
        <p:txBody>
          <a:bodyPr/>
          <a:p>
            <a:r>
              <a:rPr lang="zh-CN" altLang="en-US"/>
              <a:t>群体决策技术</a:t>
            </a:r>
            <a:r>
              <a:rPr lang="en-US" altLang="zh-CN"/>
              <a:t>+</a:t>
            </a:r>
            <a:r>
              <a:rPr lang="zh-CN" altLang="en-US"/>
              <a:t>储备分析</a:t>
            </a:r>
            <a:endParaRPr lang="zh-CN" altLang="en-US"/>
          </a:p>
        </p:txBody>
      </p:sp>
      <p:sp>
        <p:nvSpPr>
          <p:cNvPr id="3" name="副标题 2"/>
          <p:cNvSpPr>
            <a:spLocks noGrp="1"/>
          </p:cNvSpPr>
          <p:nvPr>
            <p:ph type="subTitle" idx="1"/>
          </p:nvPr>
        </p:nvSpPr>
        <p:spPr>
          <a:xfrm>
            <a:off x="1143000" y="1722120"/>
            <a:ext cx="6858000" cy="3535680"/>
          </a:xfrm>
        </p:spPr>
        <p:txBody>
          <a:bodyPr/>
          <a:p>
            <a:pPr marL="285750" indent="-285750" algn="l">
              <a:buFont typeface="Arial" panose="020B0604020202020204" pitchFamily="34" charset="0"/>
              <a:buChar char="•"/>
            </a:pPr>
            <a:r>
              <a:rPr lang="zh-CN" altLang="en-US"/>
              <a:t>群体决策技术</a:t>
            </a:r>
            <a:endParaRPr lang="zh-CN" altLang="en-US"/>
          </a:p>
          <a:p>
            <a:pPr marL="742950" lvl="1" indent="-285750" algn="l">
              <a:buFont typeface="Arial" panose="020B0604020202020204" pitchFamily="34" charset="0"/>
              <a:buChar char="•"/>
            </a:pPr>
            <a:r>
              <a:rPr lang="zh-CN" altLang="en-US"/>
              <a:t>基于团队的方法（如头脑风暴，德菲尔技术或名义小组技术）可以调动团队成员的参与，以提高估算的准确度，并提高对估算结果的责任感</a:t>
            </a:r>
            <a:endParaRPr lang="zh-CN" altLang="en-US"/>
          </a:p>
          <a:p>
            <a:pPr marL="742950" lvl="1" indent="-285750" algn="l">
              <a:buFont typeface="Arial" panose="020B0604020202020204" pitchFamily="34" charset="0"/>
              <a:buChar char="•"/>
            </a:pPr>
            <a:r>
              <a:rPr lang="zh-CN" altLang="en-US"/>
              <a:t>让成员亲自参与，能够提高他们对实现估算的责任感</a:t>
            </a:r>
            <a:endParaRPr lang="zh-CN" altLang="en-US"/>
          </a:p>
          <a:p>
            <a:pPr marL="285750" lvl="0" indent="-285750" algn="l">
              <a:buFont typeface="Arial" panose="020B0604020202020204" pitchFamily="34" charset="0"/>
              <a:buChar char="•"/>
            </a:pPr>
            <a:endParaRPr lang="zh-CN" altLang="en-US"/>
          </a:p>
          <a:p>
            <a:pPr marL="285750" lvl="0" indent="-285750" algn="l">
              <a:buFont typeface="Arial" panose="020B0604020202020204" pitchFamily="34" charset="0"/>
              <a:buChar char="•"/>
            </a:pPr>
            <a:r>
              <a:rPr lang="zh-CN" altLang="en-US"/>
              <a:t>储备分析</a:t>
            </a:r>
            <a:endParaRPr lang="zh-CN" altLang="en-US"/>
          </a:p>
          <a:p>
            <a:pPr marL="742950" lvl="1" indent="-285750" algn="l">
              <a:buFont typeface="Arial" panose="020B0604020202020204" pitchFamily="34" charset="0"/>
              <a:buChar char="•"/>
            </a:pPr>
            <a:r>
              <a:rPr lang="zh-CN" altLang="en-US"/>
              <a:t>在进行持续时间估算时，需要考虑应急储备（有时称为时间储备或缓冲时间），并将其纳入项目进度计划中，用来应对进度方面的不确定性</a:t>
            </a:r>
            <a:endParaRPr lang="zh-CN" altLang="en-US"/>
          </a:p>
          <a:p>
            <a:pPr marL="742950" lvl="1" indent="-285750" algn="l">
              <a:buFont typeface="Arial" panose="020B0604020202020204" pitchFamily="34" charset="0"/>
              <a:buChar char="•"/>
            </a:pPr>
            <a:r>
              <a:rPr lang="zh-CN" altLang="en-US"/>
              <a:t>应急储备应对已知的未知风险</a:t>
            </a:r>
            <a:endParaRPr lang="zh-CN" altLang="en-US"/>
          </a:p>
          <a:p>
            <a:pPr marL="742950" lvl="1" indent="-285750" algn="l">
              <a:buFont typeface="Arial" panose="020B0604020202020204" pitchFamily="34" charset="0"/>
              <a:buChar char="•"/>
            </a:pPr>
            <a:r>
              <a:rPr lang="zh-CN" altLang="en-US"/>
              <a:t>管理储备用来应对会影响项目的未知未知风险</a:t>
            </a:r>
            <a:endParaRPr lang="zh-CN" altLang="en-US"/>
          </a:p>
          <a:p>
            <a:pPr marL="742950" lvl="1" indent="-285750" algn="l">
              <a:buFont typeface="Arial" panose="020B0604020202020204" pitchFamily="34" charset="0"/>
              <a:buChar char="•"/>
            </a:pPr>
            <a:r>
              <a:rPr lang="zh-CN" altLang="en-US"/>
              <a:t>使用管理储备可能需要变更进度基准</a:t>
            </a:r>
            <a:endParaRPr lang="zh-CN" alt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187450" y="548640"/>
            <a:ext cx="6858000" cy="878840"/>
          </a:xfrm>
        </p:spPr>
        <p:txBody>
          <a:bodyPr/>
          <a:p>
            <a:r>
              <a:rPr lang="zh-CN" altLang="en-US"/>
              <a:t>活动持续时间估算</a:t>
            </a:r>
            <a:endParaRPr lang="zh-CN" altLang="en-US"/>
          </a:p>
        </p:txBody>
      </p:sp>
      <p:sp>
        <p:nvSpPr>
          <p:cNvPr id="3" name="副标题 2"/>
          <p:cNvSpPr>
            <a:spLocks noGrp="1"/>
          </p:cNvSpPr>
          <p:nvPr>
            <p:ph type="subTitle" idx="1"/>
          </p:nvPr>
        </p:nvSpPr>
        <p:spPr>
          <a:xfrm>
            <a:off x="1143000" y="1722120"/>
            <a:ext cx="6858000" cy="3535680"/>
          </a:xfrm>
        </p:spPr>
        <p:txBody>
          <a:bodyPr/>
          <a:p>
            <a:pPr marL="285750" indent="-285750" algn="l">
              <a:buFont typeface="Arial" panose="020B0604020202020204" pitchFamily="34" charset="0"/>
              <a:buChar char="•"/>
            </a:pPr>
            <a:r>
              <a:rPr lang="zh-CN" altLang="en-US"/>
              <a:t>在活动持续时间估算中，可以指出一定的变动空间</a:t>
            </a:r>
            <a:endParaRPr lang="zh-CN" altLang="en-US"/>
          </a:p>
          <a:p>
            <a:pPr marL="742950" lvl="1" indent="-285750" algn="l">
              <a:buFont typeface="Arial" panose="020B0604020202020204" pitchFamily="34" charset="0"/>
              <a:buChar char="•"/>
            </a:pPr>
            <a:r>
              <a:rPr lang="en-US" altLang="zh-CN"/>
              <a:t>2</a:t>
            </a:r>
            <a:r>
              <a:rPr lang="zh-CN" altLang="en-US"/>
              <a:t>周</a:t>
            </a:r>
            <a:r>
              <a:rPr lang="en-US" altLang="zh-CN"/>
              <a:t>+-2</a:t>
            </a:r>
            <a:r>
              <a:rPr lang="zh-CN" altLang="en-US"/>
              <a:t>天，表明活动至少需要</a:t>
            </a:r>
            <a:r>
              <a:rPr lang="en-US" altLang="zh-CN"/>
              <a:t>8</a:t>
            </a:r>
            <a:r>
              <a:rPr lang="zh-CN" altLang="en-US"/>
              <a:t>天，做多不超过</a:t>
            </a:r>
            <a:r>
              <a:rPr lang="en-US" altLang="zh-CN"/>
              <a:t>12</a:t>
            </a:r>
            <a:r>
              <a:rPr lang="zh-CN" altLang="en-US"/>
              <a:t>天（假定每周工作</a:t>
            </a:r>
            <a:r>
              <a:rPr lang="en-US" altLang="zh-CN"/>
              <a:t>5</a:t>
            </a:r>
            <a:r>
              <a:rPr lang="zh-CN" altLang="en-US"/>
              <a:t>天）</a:t>
            </a:r>
            <a:endParaRPr lang="zh-CN" altLang="en-US"/>
          </a:p>
          <a:p>
            <a:pPr marL="742950" lvl="1" indent="-285750" algn="l">
              <a:buFont typeface="Arial" panose="020B0604020202020204" pitchFamily="34" charset="0"/>
              <a:buChar char="•"/>
            </a:pPr>
            <a:r>
              <a:rPr lang="zh-CN" altLang="en-US"/>
              <a:t>超过</a:t>
            </a:r>
            <a:r>
              <a:rPr lang="en-US" altLang="zh-CN"/>
              <a:t>3</a:t>
            </a:r>
            <a:r>
              <a:rPr lang="zh-CN" altLang="en-US"/>
              <a:t>周的概率为</a:t>
            </a:r>
            <a:r>
              <a:rPr lang="en-US" altLang="zh-CN"/>
              <a:t>15%</a:t>
            </a:r>
            <a:r>
              <a:rPr lang="zh-CN" altLang="en-US"/>
              <a:t>，表明该活动将在</a:t>
            </a:r>
            <a:r>
              <a:rPr lang="en-US" altLang="zh-CN"/>
              <a:t>3</a:t>
            </a:r>
            <a:r>
              <a:rPr lang="zh-CN" altLang="en-US"/>
              <a:t>周内（含</a:t>
            </a:r>
            <a:r>
              <a:rPr lang="en-US" altLang="zh-CN"/>
              <a:t>3</a:t>
            </a:r>
            <a:r>
              <a:rPr lang="zh-CN" altLang="en-US"/>
              <a:t>周）完工的概率为</a:t>
            </a:r>
            <a:r>
              <a:rPr lang="en-US" altLang="zh-CN"/>
              <a:t>85%</a:t>
            </a:r>
            <a:endParaRPr lang="en-US" altLang="zh-CN"/>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187450" y="548640"/>
            <a:ext cx="6858000" cy="878840"/>
          </a:xfrm>
        </p:spPr>
        <p:txBody>
          <a:bodyPr/>
          <a:p>
            <a:r>
              <a:rPr lang="en-US" altLang="zh-CN"/>
              <a:t>6</a:t>
            </a:r>
            <a:r>
              <a:rPr lang="zh-CN" altLang="en-US"/>
              <a:t>制定进度计划</a:t>
            </a:r>
            <a:endParaRPr lang="zh-CN" altLang="en-US"/>
          </a:p>
        </p:txBody>
      </p:sp>
      <p:sp>
        <p:nvSpPr>
          <p:cNvPr id="3" name="副标题 2"/>
          <p:cNvSpPr>
            <a:spLocks noGrp="1"/>
          </p:cNvSpPr>
          <p:nvPr>
            <p:ph type="subTitle" idx="1"/>
          </p:nvPr>
        </p:nvSpPr>
        <p:spPr>
          <a:xfrm>
            <a:off x="1143000" y="1484630"/>
            <a:ext cx="6858000" cy="3535680"/>
          </a:xfrm>
        </p:spPr>
        <p:txBody>
          <a:bodyPr/>
          <a:p>
            <a:pPr marL="285750" indent="-285750" algn="l">
              <a:buFont typeface="Arial" panose="020B0604020202020204" pitchFamily="34" charset="0"/>
              <a:buChar char="•"/>
            </a:pPr>
            <a:r>
              <a:rPr lang="zh-CN" altLang="en-US"/>
              <a:t>制定进度计划是分析活动顺序，持续时间，资源需求和进度制约因素，创建项目进度模型的过程</a:t>
            </a:r>
            <a:endParaRPr lang="zh-CN" altLang="en-US"/>
          </a:p>
          <a:p>
            <a:pPr marL="285750" indent="-285750" algn="l">
              <a:buFont typeface="Arial" panose="020B0604020202020204" pitchFamily="34" charset="0"/>
              <a:buChar char="•"/>
            </a:pPr>
            <a:r>
              <a:rPr lang="zh-CN" altLang="en-US"/>
              <a:t>主要作用：把进度活动，持续时间，资源，资源可用性和逻辑关系代入进度规划工具，从而形成包含各个项目活动的计划日期的进度模型</a:t>
            </a:r>
            <a:endParaRPr lang="zh-CN" altLang="en-US"/>
          </a:p>
          <a:p>
            <a:pPr marL="285750" indent="-285750" algn="l">
              <a:buFont typeface="Arial" panose="020B0604020202020204" pitchFamily="34" charset="0"/>
              <a:buChar char="•"/>
            </a:pPr>
            <a:r>
              <a:rPr lang="zh-CN" altLang="en-US"/>
              <a:t>制定可行的项目进度计划，往往是一个反复的过程</a:t>
            </a:r>
            <a:endParaRPr lang="zh-CN" altLang="en-US"/>
          </a:p>
          <a:p>
            <a:pPr marL="285750" indent="-285750" algn="l">
              <a:buFont typeface="Arial" panose="020B0604020202020204" pitchFamily="34" charset="0"/>
              <a:buChar char="•"/>
            </a:pPr>
            <a:r>
              <a:rPr lang="zh-CN" altLang="en-US"/>
              <a:t>进度计划获得批准后，即成为进度基准，用于跟踪项目进度</a:t>
            </a:r>
            <a:endParaRPr lang="zh-CN" altLang="en-US"/>
          </a:p>
          <a:p>
            <a:pPr marL="285750" indent="-285750" algn="l">
              <a:buFont typeface="Arial" panose="020B0604020202020204" pitchFamily="34" charset="0"/>
              <a:buChar char="•"/>
            </a:pPr>
            <a:r>
              <a:rPr lang="zh-CN" altLang="en-US"/>
              <a:t>输入：</a:t>
            </a:r>
            <a:r>
              <a:rPr lang="en-US" altLang="zh-CN"/>
              <a:t>1</a:t>
            </a:r>
            <a:r>
              <a:rPr lang="zh-CN" altLang="en-US"/>
              <a:t>：进度管理计划。</a:t>
            </a:r>
            <a:r>
              <a:rPr lang="en-US" altLang="zh-CN"/>
              <a:t>2</a:t>
            </a:r>
            <a:r>
              <a:rPr lang="zh-CN" altLang="en-US"/>
              <a:t>：活动清单。</a:t>
            </a:r>
            <a:r>
              <a:rPr lang="en-US" altLang="zh-CN"/>
              <a:t>3</a:t>
            </a:r>
            <a:r>
              <a:rPr lang="zh-CN" altLang="en-US"/>
              <a:t>：活动属性。</a:t>
            </a:r>
            <a:r>
              <a:rPr lang="en-US" altLang="zh-CN"/>
              <a:t>4</a:t>
            </a:r>
            <a:r>
              <a:rPr lang="zh-CN" altLang="en-US"/>
              <a:t>：项目进度网络图。</a:t>
            </a:r>
            <a:r>
              <a:rPr lang="en-US" altLang="zh-CN"/>
              <a:t>5</a:t>
            </a:r>
            <a:r>
              <a:rPr lang="zh-CN" altLang="en-US"/>
              <a:t>：活动资源需求。</a:t>
            </a:r>
            <a:r>
              <a:rPr lang="en-US" altLang="zh-CN"/>
              <a:t>6</a:t>
            </a:r>
            <a:r>
              <a:rPr lang="zh-CN" altLang="en-US"/>
              <a:t>：资源日历。</a:t>
            </a:r>
            <a:r>
              <a:rPr lang="en-US" altLang="zh-CN"/>
              <a:t>7</a:t>
            </a:r>
            <a:r>
              <a:rPr lang="zh-CN" altLang="en-US"/>
              <a:t>：活动持续时间估算。</a:t>
            </a:r>
            <a:r>
              <a:rPr lang="en-US" altLang="zh-CN"/>
              <a:t>8</a:t>
            </a:r>
            <a:r>
              <a:rPr lang="zh-CN" altLang="en-US"/>
              <a:t>：项目范围说明书。</a:t>
            </a:r>
            <a:r>
              <a:rPr lang="en-US" altLang="zh-CN"/>
              <a:t>9</a:t>
            </a:r>
            <a:r>
              <a:rPr lang="zh-CN" altLang="en-US"/>
              <a:t>：风险登记册。</a:t>
            </a:r>
            <a:r>
              <a:rPr lang="en-US" altLang="zh-CN"/>
              <a:t>10</a:t>
            </a:r>
            <a:r>
              <a:rPr lang="zh-CN" altLang="en-US"/>
              <a:t>：项目人员分派。</a:t>
            </a:r>
            <a:r>
              <a:rPr lang="en-US" altLang="zh-CN"/>
              <a:t>11</a:t>
            </a:r>
            <a:r>
              <a:rPr lang="zh-CN" altLang="en-US"/>
              <a:t>：资源分解结构。</a:t>
            </a:r>
            <a:r>
              <a:rPr lang="en-US" altLang="zh-CN"/>
              <a:t>12</a:t>
            </a:r>
            <a:r>
              <a:rPr lang="zh-CN" altLang="en-US"/>
              <a:t>：事业环境因素。</a:t>
            </a:r>
            <a:r>
              <a:rPr lang="en-US" altLang="zh-CN"/>
              <a:t>13</a:t>
            </a:r>
            <a:r>
              <a:rPr lang="zh-CN" altLang="en-US"/>
              <a:t>：组织过程资产</a:t>
            </a:r>
            <a:endParaRPr lang="zh-CN" altLang="en-US"/>
          </a:p>
          <a:p>
            <a:pPr marL="285750" indent="-285750" algn="l">
              <a:buFont typeface="Arial" panose="020B0604020202020204" pitchFamily="34" charset="0"/>
              <a:buChar char="•"/>
            </a:pPr>
            <a:r>
              <a:rPr lang="zh-CN" altLang="en-US"/>
              <a:t>工具和技术：</a:t>
            </a:r>
            <a:r>
              <a:rPr lang="en-US" altLang="zh-CN"/>
              <a:t>1</a:t>
            </a:r>
            <a:r>
              <a:rPr lang="zh-CN" altLang="en-US"/>
              <a:t>：进度网络分析。</a:t>
            </a:r>
            <a:r>
              <a:rPr lang="en-US" altLang="zh-CN"/>
              <a:t>2</a:t>
            </a:r>
            <a:r>
              <a:rPr lang="zh-CN" altLang="en-US"/>
              <a:t>：关键路径法。</a:t>
            </a:r>
            <a:r>
              <a:rPr lang="en-US" altLang="zh-CN"/>
              <a:t>3</a:t>
            </a:r>
            <a:r>
              <a:rPr lang="zh-CN" altLang="en-US"/>
              <a:t>：关关键链法。</a:t>
            </a:r>
            <a:r>
              <a:rPr lang="en-US" altLang="zh-CN"/>
              <a:t>4</a:t>
            </a:r>
            <a:r>
              <a:rPr lang="zh-CN" altLang="en-US"/>
              <a:t>：资源优化技术。</a:t>
            </a:r>
            <a:r>
              <a:rPr lang="en-US" altLang="zh-CN"/>
              <a:t>5</a:t>
            </a:r>
            <a:r>
              <a:rPr lang="zh-CN" altLang="en-US"/>
              <a:t>：建模技术。</a:t>
            </a:r>
            <a:r>
              <a:rPr lang="en-US" altLang="zh-CN"/>
              <a:t>6</a:t>
            </a:r>
            <a:r>
              <a:rPr lang="zh-CN" altLang="en-US"/>
              <a:t>：提前量和滞后量。</a:t>
            </a:r>
            <a:r>
              <a:rPr lang="en-US" altLang="zh-CN"/>
              <a:t>7</a:t>
            </a:r>
            <a:r>
              <a:rPr lang="zh-CN" altLang="en-US"/>
              <a:t>：进度压缩。</a:t>
            </a:r>
            <a:r>
              <a:rPr lang="en-US" altLang="zh-CN"/>
              <a:t>8</a:t>
            </a:r>
            <a:r>
              <a:rPr lang="zh-CN" altLang="en-US"/>
              <a:t>：进度计划编制工具</a:t>
            </a:r>
            <a:endParaRPr lang="zh-CN" altLang="en-US"/>
          </a:p>
          <a:p>
            <a:pPr marL="285750" indent="-285750" algn="l">
              <a:buFont typeface="Arial" panose="020B0604020202020204" pitchFamily="34" charset="0"/>
              <a:buChar char="•"/>
            </a:pPr>
            <a:r>
              <a:rPr lang="zh-CN" altLang="en-US"/>
              <a:t>输出：</a:t>
            </a:r>
            <a:r>
              <a:rPr lang="en-US" altLang="zh-CN"/>
              <a:t>1</a:t>
            </a:r>
            <a:r>
              <a:rPr lang="zh-CN" altLang="en-US"/>
              <a:t>：进度基准。</a:t>
            </a:r>
            <a:r>
              <a:rPr lang="en-US" altLang="zh-CN"/>
              <a:t>2</a:t>
            </a:r>
            <a:r>
              <a:rPr lang="zh-CN" altLang="en-US"/>
              <a:t>：项目进度计划。</a:t>
            </a:r>
            <a:r>
              <a:rPr lang="en-US" altLang="zh-CN"/>
              <a:t>3</a:t>
            </a:r>
            <a:r>
              <a:rPr lang="zh-CN" altLang="en-US"/>
              <a:t>：进度数据。</a:t>
            </a:r>
            <a:r>
              <a:rPr lang="en-US" altLang="zh-CN"/>
              <a:t>4</a:t>
            </a:r>
            <a:r>
              <a:rPr lang="zh-CN" altLang="en-US"/>
              <a:t>：项目日历。</a:t>
            </a:r>
            <a:r>
              <a:rPr lang="en-US" altLang="zh-CN"/>
              <a:t>5</a:t>
            </a:r>
            <a:r>
              <a:rPr lang="zh-CN" altLang="en-US"/>
              <a:t>：项目管理计划。</a:t>
            </a:r>
            <a:r>
              <a:rPr lang="en-US" altLang="zh-CN"/>
              <a:t>6</a:t>
            </a:r>
            <a:r>
              <a:rPr lang="zh-CN" altLang="en-US"/>
              <a:t>：项目文件更新</a:t>
            </a:r>
            <a:endParaRPr lang="zh-CN" altLang="en-US"/>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187450" y="548640"/>
            <a:ext cx="6858000" cy="878840"/>
          </a:xfrm>
        </p:spPr>
        <p:txBody>
          <a:bodyPr/>
          <a:p>
            <a:r>
              <a:rPr lang="zh-CN" altLang="en-US"/>
              <a:t>进度网络分析</a:t>
            </a:r>
            <a:endParaRPr lang="en-US" altLang="zh-CN"/>
          </a:p>
        </p:txBody>
      </p:sp>
      <p:sp>
        <p:nvSpPr>
          <p:cNvPr id="3" name="副标题 2"/>
          <p:cNvSpPr>
            <a:spLocks noGrp="1"/>
          </p:cNvSpPr>
          <p:nvPr>
            <p:ph type="subTitle" idx="1"/>
          </p:nvPr>
        </p:nvSpPr>
        <p:spPr>
          <a:xfrm>
            <a:off x="1143000" y="1722120"/>
            <a:ext cx="6858000" cy="3535680"/>
          </a:xfrm>
        </p:spPr>
        <p:txBody>
          <a:bodyPr/>
          <a:p>
            <a:pPr marL="285750" indent="-285750" algn="l">
              <a:buFont typeface="Arial" panose="020B0604020202020204" pitchFamily="34" charset="0"/>
              <a:buChar char="•"/>
            </a:pPr>
            <a:r>
              <a:rPr lang="zh-CN" altLang="en-US"/>
              <a:t>使用进度模型和多种分析技术确定最早</a:t>
            </a:r>
            <a:r>
              <a:rPr lang="en-US" altLang="zh-CN"/>
              <a:t>/</a:t>
            </a:r>
            <a:r>
              <a:rPr lang="zh-CN" altLang="en-US"/>
              <a:t>最晚开始，最早</a:t>
            </a:r>
            <a:r>
              <a:rPr lang="en-US" altLang="zh-CN"/>
              <a:t>/</a:t>
            </a:r>
            <a:r>
              <a:rPr lang="zh-CN" altLang="en-US"/>
              <a:t>最晚结束时间</a:t>
            </a:r>
            <a:endParaRPr lang="zh-CN" altLang="en-US"/>
          </a:p>
          <a:p>
            <a:pPr marL="742950" lvl="1" indent="-285750" algn="l">
              <a:buFont typeface="Arial" panose="020B0604020202020204" pitchFamily="34" charset="0"/>
              <a:buChar char="•"/>
            </a:pPr>
            <a:r>
              <a:rPr lang="zh-CN" altLang="en-US"/>
              <a:t>关键路径法</a:t>
            </a:r>
            <a:endParaRPr lang="zh-CN" altLang="en-US"/>
          </a:p>
          <a:p>
            <a:pPr marL="742950" lvl="1" indent="-285750" algn="l">
              <a:buFont typeface="Arial" panose="020B0604020202020204" pitchFamily="34" charset="0"/>
              <a:buChar char="•"/>
            </a:pPr>
            <a:r>
              <a:rPr lang="zh-CN" altLang="en-US"/>
              <a:t>关键链法</a:t>
            </a:r>
            <a:endParaRPr lang="zh-CN" altLang="en-US"/>
          </a:p>
          <a:p>
            <a:pPr marL="742950" lvl="1" indent="-285750" algn="l">
              <a:buFont typeface="Arial" panose="020B0604020202020204" pitchFamily="34" charset="0"/>
              <a:buChar char="•"/>
            </a:pPr>
            <a:r>
              <a:rPr lang="zh-CN" altLang="en-US"/>
              <a:t>假设情景分析</a:t>
            </a:r>
            <a:endParaRPr lang="zh-CN" altLang="en-US"/>
          </a:p>
          <a:p>
            <a:pPr marL="742950" lvl="1" indent="-285750" algn="l">
              <a:buFont typeface="Arial" panose="020B0604020202020204" pitchFamily="34" charset="0"/>
              <a:buChar char="•"/>
            </a:pPr>
            <a:r>
              <a:rPr lang="zh-CN" altLang="en-US"/>
              <a:t>资源优化技术</a:t>
            </a:r>
            <a:endParaRPr lang="zh-CN" altLang="en-US"/>
          </a:p>
          <a:p>
            <a:pPr marL="285750" lvl="0" indent="-285750" algn="l">
              <a:buFont typeface="Arial" panose="020B0604020202020204" pitchFamily="34" charset="0"/>
              <a:buChar char="•"/>
            </a:pPr>
            <a:r>
              <a:rPr lang="zh-CN" altLang="en-US"/>
              <a:t>不能有回路和开口</a:t>
            </a:r>
            <a:endParaRPr lang="zh-CN" altLang="en-US"/>
          </a:p>
          <a:p>
            <a:pPr marL="285750" lvl="0" indent="-285750" algn="l">
              <a:buFont typeface="Arial" panose="020B0604020202020204" pitchFamily="34" charset="0"/>
              <a:buChar char="•"/>
            </a:pPr>
            <a:r>
              <a:rPr lang="zh-CN" altLang="en-US"/>
              <a:t>网络中的路径回合与分支可在进度压缩时加以分析利用</a:t>
            </a:r>
            <a:endParaRPr lang="zh-CN" altLang="en-US"/>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187450" y="548640"/>
            <a:ext cx="6858000" cy="878840"/>
          </a:xfrm>
        </p:spPr>
        <p:txBody>
          <a:bodyPr/>
          <a:p>
            <a:r>
              <a:rPr lang="zh-CN" altLang="en-US"/>
              <a:t>关键路径法</a:t>
            </a:r>
            <a:endParaRPr lang="zh-CN" altLang="en-US"/>
          </a:p>
        </p:txBody>
      </p:sp>
      <p:sp>
        <p:nvSpPr>
          <p:cNvPr id="3" name="副标题 2"/>
          <p:cNvSpPr>
            <a:spLocks noGrp="1"/>
          </p:cNvSpPr>
          <p:nvPr>
            <p:ph type="subTitle" idx="1"/>
          </p:nvPr>
        </p:nvSpPr>
        <p:spPr>
          <a:xfrm>
            <a:off x="1143000" y="1722120"/>
            <a:ext cx="6858000" cy="3535680"/>
          </a:xfrm>
        </p:spPr>
        <p:txBody>
          <a:bodyPr/>
          <a:p>
            <a:pPr marL="285750" indent="-285750" algn="l">
              <a:buFont typeface="Arial" panose="020B0604020202020204" pitchFamily="34" charset="0"/>
              <a:buChar char="•"/>
            </a:pPr>
            <a:r>
              <a:rPr lang="zh-CN" altLang="en-US"/>
              <a:t>对于一个项目而言，只有项目网络中最长的或耗时最多的活动完成之后，项目才能结束，这条最长的活动路线就叫关键路径，项目的活动是关键活动</a:t>
            </a:r>
            <a:endParaRPr lang="zh-CN" altLang="en-US"/>
          </a:p>
          <a:p>
            <a:pPr marL="285750" indent="-285750" algn="l">
              <a:buFont typeface="Arial" panose="020B0604020202020204" pitchFamily="34" charset="0"/>
              <a:buChar char="•"/>
            </a:pPr>
            <a:r>
              <a:rPr lang="zh-CN" altLang="en-US"/>
              <a:t>用有方向的线段标出各节点的紧前活动和紧后活动的关系，使之成为一个有方向的网络图</a:t>
            </a:r>
            <a:endParaRPr lang="zh-CN" altLang="en-US"/>
          </a:p>
          <a:p>
            <a:pPr marL="285750" indent="-285750" algn="l">
              <a:buFont typeface="Arial" panose="020B0604020202020204" pitchFamily="34" charset="0"/>
              <a:buChar char="•"/>
            </a:pPr>
            <a:r>
              <a:rPr lang="zh-CN" altLang="en-US"/>
              <a:t>用正推和逆推计算出各个活动的</a:t>
            </a:r>
            <a:r>
              <a:rPr lang="en-US" altLang="zh-CN"/>
              <a:t>ES,LS,EF,LF</a:t>
            </a:r>
            <a:r>
              <a:rPr lang="zh-CN" altLang="en-US"/>
              <a:t>，并计算出各个活动的自由时差，不考虑资源限制</a:t>
            </a:r>
            <a:r>
              <a:rPr lang="en-US" altLang="zh-CN"/>
              <a:t>--</a:t>
            </a:r>
            <a:r>
              <a:rPr lang="zh-CN" altLang="en-US"/>
              <a:t>关键路径的前提</a:t>
            </a:r>
            <a:endParaRPr lang="zh-CN" altLang="en-US"/>
          </a:p>
          <a:p>
            <a:pPr marL="285750" indent="-285750" algn="l">
              <a:buFont typeface="Arial" panose="020B0604020202020204" pitchFamily="34" charset="0"/>
              <a:buChar char="•"/>
            </a:pPr>
            <a:r>
              <a:rPr lang="zh-CN" altLang="en-US"/>
              <a:t>找出所有总时差为零或为负的活动，就是关键活动</a:t>
            </a:r>
            <a:endParaRPr lang="zh-CN" altLang="en-US"/>
          </a:p>
          <a:p>
            <a:pPr marL="285750" indent="-285750" algn="l">
              <a:buFont typeface="Arial" panose="020B0604020202020204" pitchFamily="34" charset="0"/>
              <a:buChar char="•"/>
            </a:pPr>
            <a:r>
              <a:rPr lang="zh-CN" altLang="en-US"/>
              <a:t>关键路径上的任何一个活动的延迟都会导致整个项目完工时间的延迟</a:t>
            </a:r>
            <a:endParaRPr lang="zh-CN" altLang="en-US"/>
          </a:p>
          <a:p>
            <a:pPr marL="285750" indent="-285750" algn="l">
              <a:buFont typeface="Arial" panose="020B0604020202020204" pitchFamily="34" charset="0"/>
              <a:buChar char="•"/>
            </a:pPr>
            <a:r>
              <a:rPr lang="zh-CN" altLang="en-US"/>
              <a:t>可以存在多条关键路径，他们有相同的完工总日期，关键路径越多，风险越大</a:t>
            </a:r>
            <a:endParaRPr lang="zh-CN" altLang="en-US"/>
          </a:p>
          <a:p>
            <a:pPr marL="285750" indent="-285750" algn="l">
              <a:buFont typeface="Arial" panose="020B0604020202020204" pitchFamily="34" charset="0"/>
              <a:buChar char="•"/>
            </a:pPr>
            <a:r>
              <a:rPr lang="zh-CN" altLang="en-US"/>
              <a:t>仅次于关键路径长度的路径称为次关键路径</a:t>
            </a:r>
            <a:endParaRPr lang="zh-CN" altLang="en-US"/>
          </a:p>
          <a:p>
            <a:pPr marL="285750" indent="-285750" algn="l">
              <a:buFont typeface="Arial" panose="020B0604020202020204" pitchFamily="34" charset="0"/>
              <a:buChar char="•"/>
            </a:pPr>
            <a:r>
              <a:rPr lang="zh-CN" altLang="en-US"/>
              <a:t>项目经理应该重点关注关键路径上的活动</a:t>
            </a:r>
            <a:endParaRPr lang="zh-CN" alt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187450" y="548640"/>
            <a:ext cx="6858000" cy="878840"/>
          </a:xfrm>
        </p:spPr>
        <p:txBody>
          <a:bodyPr/>
          <a:p>
            <a:r>
              <a:rPr lang="zh-CN" altLang="en-US"/>
              <a:t>关键路径法时间计算规则</a:t>
            </a:r>
            <a:endParaRPr lang="zh-CN" altLang="en-US"/>
          </a:p>
        </p:txBody>
      </p:sp>
      <p:sp>
        <p:nvSpPr>
          <p:cNvPr id="3" name="副标题 2"/>
          <p:cNvSpPr>
            <a:spLocks noGrp="1"/>
          </p:cNvSpPr>
          <p:nvPr>
            <p:ph type="subTitle" idx="1"/>
          </p:nvPr>
        </p:nvSpPr>
        <p:spPr>
          <a:xfrm>
            <a:off x="1143000" y="1722120"/>
            <a:ext cx="7242175" cy="4409440"/>
          </a:xfrm>
        </p:spPr>
        <p:txBody>
          <a:bodyPr/>
          <a:p>
            <a:pPr marL="285750" indent="-285750" algn="l">
              <a:buFont typeface="Arial" panose="020B0604020202020204" pitchFamily="34" charset="0"/>
              <a:buChar char="•"/>
            </a:pPr>
            <a:r>
              <a:rPr lang="zh-CN" altLang="en-US"/>
              <a:t>总浮动时间（总时差）</a:t>
            </a:r>
            <a:r>
              <a:rPr lang="en-US" altLang="zh-CN"/>
              <a:t>=LS-ES=LF-EF</a:t>
            </a:r>
            <a:endParaRPr lang="en-US" altLang="zh-CN"/>
          </a:p>
          <a:p>
            <a:pPr marL="742950" lvl="1" indent="-285750" algn="l">
              <a:buFont typeface="Arial" panose="020B0604020202020204" pitchFamily="34" charset="0"/>
              <a:buChar char="•"/>
            </a:pPr>
            <a:r>
              <a:rPr lang="zh-CN" altLang="en-US"/>
              <a:t>进度的灵活余地是由总时差决定的</a:t>
            </a:r>
            <a:endParaRPr lang="zh-CN" altLang="en-US"/>
          </a:p>
          <a:p>
            <a:pPr marL="742950" lvl="1" indent="-285750" algn="l">
              <a:buFont typeface="Arial" panose="020B0604020202020204" pitchFamily="34" charset="0"/>
              <a:buChar char="•"/>
            </a:pPr>
            <a:r>
              <a:rPr lang="zh-CN" altLang="en-US"/>
              <a:t>同一活动</a:t>
            </a:r>
            <a:endParaRPr lang="zh-CN" altLang="en-US"/>
          </a:p>
          <a:p>
            <a:pPr marL="742950" lvl="1" indent="-285750" algn="l">
              <a:buFont typeface="Arial" panose="020B0604020202020204" pitchFamily="34" charset="0"/>
              <a:buChar char="•"/>
            </a:pPr>
            <a:r>
              <a:rPr lang="zh-CN" altLang="en-US"/>
              <a:t>总时差为</a:t>
            </a:r>
            <a:r>
              <a:rPr lang="en-US" altLang="zh-CN"/>
              <a:t>0</a:t>
            </a:r>
            <a:r>
              <a:rPr lang="zh-CN" altLang="en-US"/>
              <a:t>的路径是关键路径</a:t>
            </a:r>
            <a:endParaRPr lang="zh-CN" altLang="en-US"/>
          </a:p>
          <a:p>
            <a:pPr marL="285750" lvl="0" indent="-285750" algn="l">
              <a:buFont typeface="Arial" panose="020B0604020202020204" pitchFamily="34" charset="0"/>
              <a:buChar char="•"/>
            </a:pPr>
            <a:r>
              <a:rPr lang="zh-CN" altLang="en-US"/>
              <a:t>自由浮动时间（自由时差）</a:t>
            </a:r>
            <a:r>
              <a:rPr lang="en-US" altLang="zh-CN"/>
              <a:t>=</a:t>
            </a:r>
            <a:r>
              <a:rPr lang="zh-CN" altLang="en-US"/>
              <a:t>（后一活动）</a:t>
            </a:r>
            <a:r>
              <a:rPr lang="en-US" altLang="zh-CN"/>
              <a:t>ES-</a:t>
            </a:r>
            <a:r>
              <a:rPr lang="zh-CN" altLang="en-US"/>
              <a:t>（前一活动）</a:t>
            </a:r>
            <a:r>
              <a:rPr lang="en-US" altLang="zh-CN"/>
              <a:t>EF</a:t>
            </a:r>
            <a:endParaRPr lang="en-US" altLang="zh-CN"/>
          </a:p>
          <a:p>
            <a:pPr marL="285750" lvl="0" indent="-285750" algn="l">
              <a:buFont typeface="Arial" panose="020B0604020202020204" pitchFamily="34" charset="0"/>
              <a:buChar char="•"/>
            </a:pPr>
            <a:r>
              <a:rPr lang="zh-CN" altLang="en-US"/>
              <a:t>前推法来计算最早时间</a:t>
            </a:r>
            <a:endParaRPr lang="zh-CN" altLang="en-US"/>
          </a:p>
          <a:p>
            <a:pPr marL="742950" lvl="1" indent="-285750" algn="l">
              <a:buFont typeface="Arial" panose="020B0604020202020204" pitchFamily="34" charset="0"/>
              <a:buChar char="•"/>
            </a:pPr>
            <a:r>
              <a:rPr lang="zh-CN" altLang="en-US"/>
              <a:t>某一活动的最早开始时间（</a:t>
            </a:r>
            <a:r>
              <a:rPr lang="en-US" altLang="zh-CN"/>
              <a:t>ES</a:t>
            </a:r>
            <a:r>
              <a:rPr lang="zh-CN" altLang="en-US"/>
              <a:t>）</a:t>
            </a:r>
            <a:r>
              <a:rPr lang="en-US" altLang="zh-CN"/>
              <a:t>=</a:t>
            </a:r>
            <a:r>
              <a:rPr lang="zh-CN" altLang="en-US"/>
              <a:t>指向他的所有紧前活动的最早结束时间的最大值</a:t>
            </a:r>
            <a:endParaRPr lang="zh-CN" altLang="en-US"/>
          </a:p>
          <a:p>
            <a:pPr marL="742950" lvl="1" indent="-285750" algn="l">
              <a:buFont typeface="Arial" panose="020B0604020202020204" pitchFamily="34" charset="0"/>
              <a:buChar char="•"/>
            </a:pPr>
            <a:r>
              <a:rPr lang="zh-CN" altLang="en-US"/>
              <a:t>某一活动的最早结束时间（</a:t>
            </a:r>
            <a:r>
              <a:rPr lang="en-US" altLang="zh-CN"/>
              <a:t>EF</a:t>
            </a:r>
            <a:r>
              <a:rPr lang="zh-CN" altLang="en-US"/>
              <a:t>）</a:t>
            </a:r>
            <a:r>
              <a:rPr lang="en-US" altLang="zh-CN"/>
              <a:t>=ES+T</a:t>
            </a:r>
            <a:r>
              <a:rPr lang="zh-CN" altLang="en-US"/>
              <a:t>（作业时间）</a:t>
            </a:r>
            <a:endParaRPr lang="zh-CN" altLang="en-US"/>
          </a:p>
          <a:p>
            <a:pPr marL="285750" lvl="0" indent="-285750" algn="l">
              <a:buFont typeface="Arial" panose="020B0604020202020204" pitchFamily="34" charset="0"/>
              <a:buChar char="•"/>
            </a:pPr>
            <a:r>
              <a:rPr lang="zh-CN" altLang="en-US"/>
              <a:t>逆推法来计算最迟时间</a:t>
            </a:r>
            <a:endParaRPr lang="zh-CN" altLang="en-US"/>
          </a:p>
          <a:p>
            <a:pPr marL="742950" lvl="1" indent="-285750" algn="l">
              <a:buFont typeface="Arial" panose="020B0604020202020204" pitchFamily="34" charset="0"/>
              <a:buChar char="•"/>
            </a:pPr>
            <a:r>
              <a:rPr lang="zh-CN" altLang="en-US"/>
              <a:t>某一活动的最迟结束时间（</a:t>
            </a:r>
            <a:r>
              <a:rPr lang="en-US" altLang="zh-CN"/>
              <a:t>LF</a:t>
            </a:r>
            <a:r>
              <a:rPr lang="zh-CN" altLang="en-US"/>
              <a:t>）</a:t>
            </a:r>
            <a:r>
              <a:rPr lang="en-US" altLang="zh-CN"/>
              <a:t>=</a:t>
            </a:r>
            <a:r>
              <a:rPr lang="zh-CN" altLang="en-US"/>
              <a:t>指向他的所有紧后活动的最晚开始时间的最小值</a:t>
            </a:r>
            <a:endParaRPr lang="zh-CN" altLang="en-US"/>
          </a:p>
          <a:p>
            <a:pPr marL="742950" lvl="1" indent="-285750" algn="l">
              <a:buFont typeface="Arial" panose="020B0604020202020204" pitchFamily="34" charset="0"/>
              <a:buChar char="•"/>
            </a:pPr>
            <a:r>
              <a:rPr lang="zh-CN" altLang="en-US"/>
              <a:t>某一活动的最迟开始时间（</a:t>
            </a:r>
            <a:r>
              <a:rPr lang="en-US" altLang="zh-CN"/>
              <a:t>LS</a:t>
            </a:r>
            <a:r>
              <a:rPr lang="zh-CN" altLang="en-US"/>
              <a:t>）</a:t>
            </a:r>
            <a:r>
              <a:rPr lang="en-US" altLang="zh-CN"/>
              <a:t>=LF-T</a:t>
            </a:r>
            <a:r>
              <a:rPr lang="zh-CN" altLang="en-US"/>
              <a:t>（作业时间）</a:t>
            </a:r>
            <a:endParaRPr lang="en-US" altLang="zh-CN"/>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187450" y="548640"/>
            <a:ext cx="6858000" cy="878840"/>
          </a:xfrm>
        </p:spPr>
        <p:txBody>
          <a:bodyPr/>
          <a:p>
            <a:r>
              <a:rPr lang="zh-CN" altLang="en-US"/>
              <a:t>浮动时间</a:t>
            </a:r>
            <a:endParaRPr lang="zh-CN" altLang="en-US"/>
          </a:p>
        </p:txBody>
      </p:sp>
      <p:sp>
        <p:nvSpPr>
          <p:cNvPr id="3" name="副标题 2"/>
          <p:cNvSpPr>
            <a:spLocks noGrp="1"/>
          </p:cNvSpPr>
          <p:nvPr>
            <p:ph type="subTitle" idx="1"/>
          </p:nvPr>
        </p:nvSpPr>
        <p:spPr>
          <a:xfrm>
            <a:off x="1143000" y="1722120"/>
            <a:ext cx="6858000" cy="3535680"/>
          </a:xfrm>
        </p:spPr>
        <p:txBody>
          <a:bodyPr/>
          <a:p>
            <a:pPr marL="285750" indent="-285750" algn="l">
              <a:buFont typeface="Arial" panose="020B0604020202020204" pitchFamily="34" charset="0"/>
              <a:buChar char="•"/>
            </a:pPr>
            <a:r>
              <a:rPr lang="zh-CN" altLang="en-US"/>
              <a:t>会出现负总浮动时间吗？</a:t>
            </a:r>
            <a:endParaRPr lang="zh-CN" altLang="en-US"/>
          </a:p>
          <a:p>
            <a:pPr marL="742950" lvl="1" indent="-285750" algn="l">
              <a:buFont typeface="Arial" panose="020B0604020202020204" pitchFamily="34" charset="0"/>
              <a:buChar char="•"/>
            </a:pPr>
            <a:r>
              <a:rPr lang="zh-CN" altLang="en-US"/>
              <a:t>会，如果关键路径上的活动被延误了，或者管理层要求比原定日期提前完工</a:t>
            </a:r>
            <a:endParaRPr lang="zh-CN" altLang="en-US"/>
          </a:p>
          <a:p>
            <a:pPr marL="285750" lvl="0" indent="-285750" algn="l">
              <a:buFont typeface="Arial" panose="020B0604020202020204" pitchFamily="34" charset="0"/>
              <a:buChar char="•"/>
            </a:pPr>
            <a:r>
              <a:rPr lang="zh-CN" altLang="en-US"/>
              <a:t>出现负总浮动时间时，怎么办</a:t>
            </a:r>
            <a:endParaRPr lang="zh-CN" altLang="en-US"/>
          </a:p>
          <a:p>
            <a:pPr marL="742950" lvl="1" indent="-285750" algn="l">
              <a:buFont typeface="Arial" panose="020B0604020202020204" pitchFamily="34" charset="0"/>
              <a:buChar char="•"/>
            </a:pPr>
            <a:r>
              <a:rPr lang="zh-CN" altLang="en-US"/>
              <a:t>负总浮动时间必须尽快加以解决，可以进行赶工，快速跟进等</a:t>
            </a:r>
            <a:endParaRPr lang="zh-CN" altLang="en-US"/>
          </a:p>
          <a:p>
            <a:pPr marL="285750" lvl="0" indent="-285750" algn="l">
              <a:buFont typeface="Arial" panose="020B0604020202020204" pitchFamily="34" charset="0"/>
              <a:buChar char="•"/>
            </a:pPr>
            <a:r>
              <a:rPr lang="zh-CN" altLang="en-US"/>
              <a:t>浮动时间意味着什么</a:t>
            </a:r>
            <a:endParaRPr lang="zh-CN" altLang="en-US"/>
          </a:p>
          <a:p>
            <a:pPr marL="742950" lvl="1" indent="-285750" algn="l">
              <a:buFont typeface="Arial" panose="020B0604020202020204" pitchFamily="34" charset="0"/>
              <a:buChar char="•"/>
            </a:pPr>
            <a:r>
              <a:rPr lang="zh-CN" altLang="en-US"/>
              <a:t>浮动时间意味着分配资源和进行项目计划时的灵活性</a:t>
            </a:r>
            <a:endParaRPr lang="zh-CN" altLang="en-US"/>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187450" y="548640"/>
            <a:ext cx="6858000" cy="878840"/>
          </a:xfrm>
        </p:spPr>
        <p:txBody>
          <a:bodyPr/>
          <a:p>
            <a:r>
              <a:rPr lang="zh-CN" altLang="en-US"/>
              <a:t>关键链法</a:t>
            </a:r>
            <a:endParaRPr lang="zh-CN" altLang="en-US"/>
          </a:p>
        </p:txBody>
      </p:sp>
      <p:sp>
        <p:nvSpPr>
          <p:cNvPr id="3" name="副标题 2"/>
          <p:cNvSpPr>
            <a:spLocks noGrp="1"/>
          </p:cNvSpPr>
          <p:nvPr>
            <p:ph type="subTitle" idx="1"/>
          </p:nvPr>
        </p:nvSpPr>
        <p:spPr>
          <a:xfrm>
            <a:off x="1143000" y="1722120"/>
            <a:ext cx="6858000" cy="3535680"/>
          </a:xfrm>
        </p:spPr>
        <p:txBody>
          <a:bodyPr/>
          <a:p>
            <a:pPr marL="285750" indent="-285750" algn="l">
              <a:buFont typeface="Arial" panose="020B0604020202020204" pitchFamily="34" charset="0"/>
              <a:buChar char="•"/>
            </a:pPr>
            <a:r>
              <a:rPr lang="zh-CN" altLang="en-US"/>
              <a:t>根据有限资源对项目进度表调整</a:t>
            </a:r>
            <a:endParaRPr lang="zh-CN" altLang="en-US"/>
          </a:p>
          <a:p>
            <a:pPr marL="285750" indent="-285750" algn="l">
              <a:buFont typeface="Arial" panose="020B0604020202020204" pitchFamily="34" charset="0"/>
              <a:buChar char="•"/>
            </a:pPr>
            <a:r>
              <a:rPr lang="zh-CN" altLang="en-US"/>
              <a:t>先计算关键路径，再考虑资源的可用性</a:t>
            </a:r>
            <a:endParaRPr lang="zh-CN" altLang="en-US"/>
          </a:p>
          <a:p>
            <a:pPr marL="285750" indent="-285750" algn="l">
              <a:buFont typeface="Arial" panose="020B0604020202020204" pitchFamily="34" charset="0"/>
              <a:buChar char="•"/>
            </a:pPr>
            <a:r>
              <a:rPr lang="zh-CN" altLang="en-US"/>
              <a:t>资源约束型关键路径就是关键链</a:t>
            </a:r>
            <a:endParaRPr lang="zh-CN" altLang="en-US"/>
          </a:p>
          <a:p>
            <a:pPr marL="285750" indent="-285750" algn="l">
              <a:buFont typeface="Arial" panose="020B0604020202020204" pitchFamily="34" charset="0"/>
              <a:buChar char="•"/>
            </a:pPr>
            <a:r>
              <a:rPr lang="zh-CN" altLang="en-US"/>
              <a:t>在网络图中增加非工作进度活动，作为时间缓冲，应对不确定性，保证项目不因关键链上活动的延误而延误</a:t>
            </a:r>
            <a:endParaRPr lang="zh-CN" altLang="en-US"/>
          </a:p>
          <a:p>
            <a:pPr marL="285750" indent="-285750" algn="l">
              <a:buFont typeface="Arial" panose="020B0604020202020204" pitchFamily="34" charset="0"/>
              <a:buChar char="•"/>
            </a:pPr>
            <a:r>
              <a:rPr lang="zh-CN" altLang="en-US"/>
              <a:t>关键链末端的缓冲</a:t>
            </a:r>
            <a:r>
              <a:rPr lang="en-US" altLang="zh-CN"/>
              <a:t>----</a:t>
            </a:r>
            <a:r>
              <a:rPr lang="zh-CN" altLang="en-US"/>
              <a:t>项目缓冲</a:t>
            </a:r>
            <a:endParaRPr lang="zh-CN" altLang="en-US"/>
          </a:p>
          <a:p>
            <a:pPr marL="285750" indent="-285750" algn="l">
              <a:buFont typeface="Arial" panose="020B0604020202020204" pitchFamily="34" charset="0"/>
              <a:buChar char="•"/>
            </a:pPr>
            <a:r>
              <a:rPr lang="zh-CN" altLang="en-US"/>
              <a:t>非关键链与关键链间的缓冲</a:t>
            </a:r>
            <a:r>
              <a:rPr lang="en-US" altLang="zh-CN"/>
              <a:t>---</a:t>
            </a:r>
            <a:r>
              <a:rPr lang="zh-CN" altLang="en-US"/>
              <a:t>接驳缓冲</a:t>
            </a:r>
            <a:endParaRPr lang="zh-CN" altLang="en-US"/>
          </a:p>
          <a:p>
            <a:pPr marL="285750" indent="-285750" algn="l">
              <a:buFont typeface="Arial" panose="020B0604020202020204" pitchFamily="34" charset="0"/>
              <a:buChar char="•"/>
            </a:pPr>
            <a:r>
              <a:rPr lang="zh-CN" altLang="en-US"/>
              <a:t>根据各路径活动的不确定性，决定缓冲时间长短</a:t>
            </a:r>
            <a:endParaRPr lang="zh-CN" altLang="en-US"/>
          </a:p>
          <a:p>
            <a:pPr marL="285750" indent="-285750" algn="l">
              <a:buFont typeface="Arial" panose="020B0604020202020204" pitchFamily="34" charset="0"/>
              <a:buChar char="•"/>
            </a:pPr>
            <a:r>
              <a:rPr lang="zh-CN" altLang="en-US"/>
              <a:t>确定缓冲时间后，按最晚开始</a:t>
            </a:r>
            <a:r>
              <a:rPr lang="en-US" altLang="zh-CN"/>
              <a:t>/</a:t>
            </a:r>
            <a:r>
              <a:rPr lang="zh-CN" altLang="en-US"/>
              <a:t>最晚结束安排计划活动</a:t>
            </a:r>
            <a:endParaRPr lang="zh-CN" altLang="en-US"/>
          </a:p>
          <a:p>
            <a:pPr marL="285750" indent="-285750" algn="l">
              <a:buFont typeface="Arial" panose="020B0604020202020204" pitchFamily="34" charset="0"/>
              <a:buChar char="•"/>
            </a:pPr>
            <a:r>
              <a:rPr lang="zh-CN" altLang="en-US"/>
              <a:t>不需要管理网络路线的总时差，关注缓冲时间和资源即可</a:t>
            </a:r>
            <a:endParaRPr lang="zh-CN" altLang="en-US"/>
          </a:p>
          <a:p>
            <a:pPr marL="285750" indent="-285750" algn="l">
              <a:buFont typeface="Arial" panose="020B0604020202020204" pitchFamily="34" charset="0"/>
              <a:buChar char="•"/>
            </a:pPr>
            <a:r>
              <a:rPr lang="zh-CN" altLang="en-US"/>
              <a:t>关键链法的目的：降低进度风险</a:t>
            </a:r>
            <a:endParaRPr lang="zh-CN" altLang="en-US"/>
          </a:p>
          <a:p>
            <a:pPr marL="285750" indent="-285750" algn="l">
              <a:buFont typeface="Arial" panose="020B0604020202020204" pitchFamily="34" charset="0"/>
              <a:buChar char="•"/>
            </a:pPr>
            <a:r>
              <a:rPr lang="zh-CN" altLang="en-US"/>
              <a:t>为了克服帕金森定律的影响</a:t>
            </a:r>
            <a:endParaRPr lang="zh-CN" altLang="en-US"/>
          </a:p>
          <a:p>
            <a:pPr marL="285750" indent="-285750" algn="l">
              <a:buFont typeface="Arial" panose="020B0604020202020204" pitchFamily="34" charset="0"/>
              <a:buChar char="•"/>
            </a:pPr>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83895" y="1844675"/>
            <a:ext cx="7886700" cy="2018030"/>
          </a:xfrm>
        </p:spPr>
        <p:txBody>
          <a:bodyPr/>
          <a:p>
            <a:r>
              <a:rPr lang="zh-CN" altLang="en-US" sz="6000">
                <a:sym typeface="+mn-ea"/>
              </a:rPr>
              <a:t>项目整合管理</a:t>
            </a:r>
            <a:endParaRPr lang="zh-CN" altLang="en-US" sz="6000"/>
          </a:p>
        </p:txBody>
      </p:sp>
      <p:sp>
        <p:nvSpPr>
          <p:cNvPr id="3" name="文本占位符 2"/>
          <p:cNvSpPr>
            <a:spLocks noGrp="1"/>
          </p:cNvSpPr>
          <p:nvPr>
            <p:ph type="body" idx="1"/>
          </p:nvPr>
        </p:nvSpPr>
        <p:spPr/>
        <p:txBody>
          <a:bodyPr/>
          <a:p>
            <a:endParaRPr lang="zh-CN" altLang="en-US"/>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187450" y="548640"/>
            <a:ext cx="6858000" cy="878840"/>
          </a:xfrm>
        </p:spPr>
        <p:txBody>
          <a:bodyPr/>
          <a:p>
            <a:r>
              <a:rPr lang="zh-CN" altLang="en-US"/>
              <a:t>资源平衡</a:t>
            </a:r>
            <a:endParaRPr lang="zh-CN" altLang="en-US"/>
          </a:p>
        </p:txBody>
      </p:sp>
      <p:sp>
        <p:nvSpPr>
          <p:cNvPr id="3" name="副标题 2"/>
          <p:cNvSpPr>
            <a:spLocks noGrp="1"/>
          </p:cNvSpPr>
          <p:nvPr>
            <p:ph type="subTitle" idx="1"/>
          </p:nvPr>
        </p:nvSpPr>
        <p:spPr>
          <a:xfrm>
            <a:off x="1143000" y="1722120"/>
            <a:ext cx="6858000" cy="3535680"/>
          </a:xfrm>
        </p:spPr>
        <p:txBody>
          <a:bodyPr/>
          <a:p>
            <a:pPr marL="285750" indent="-285750" algn="l">
              <a:buFont typeface="Arial" panose="020B0604020202020204" pitchFamily="34" charset="0"/>
              <a:buChar char="•"/>
            </a:pPr>
            <a:r>
              <a:rPr lang="zh-CN" altLang="en-US"/>
              <a:t>资源平衡</a:t>
            </a:r>
            <a:endParaRPr lang="zh-CN" altLang="en-US"/>
          </a:p>
          <a:p>
            <a:pPr marL="742950" lvl="1" indent="-285750" algn="l">
              <a:buFont typeface="Arial" panose="020B0604020202020204" pitchFamily="34" charset="0"/>
              <a:buChar char="•"/>
            </a:pPr>
            <a:r>
              <a:rPr lang="zh-CN" altLang="en-US"/>
              <a:t>为了在资源需求与资源共给之间取得平衡，根据资源制约对开始日期和结束日期进行调整的一种技术</a:t>
            </a:r>
            <a:endParaRPr lang="zh-CN" altLang="en-US"/>
          </a:p>
          <a:p>
            <a:pPr marL="742950" lvl="1" indent="-285750" algn="l">
              <a:buFont typeface="Arial" panose="020B0604020202020204" pitchFamily="34" charset="0"/>
              <a:buChar char="•"/>
            </a:pPr>
            <a:r>
              <a:rPr lang="zh-CN" altLang="en-US"/>
              <a:t>克服特定时间内资源数量有限或过渡分配</a:t>
            </a:r>
            <a:endParaRPr lang="zh-CN" altLang="en-US"/>
          </a:p>
          <a:p>
            <a:pPr marL="742950" lvl="1" indent="-285750" algn="l">
              <a:buFont typeface="Arial" panose="020B0604020202020204" pitchFamily="34" charset="0"/>
              <a:buChar char="•"/>
            </a:pPr>
            <a:r>
              <a:rPr lang="zh-CN" altLang="en-US"/>
              <a:t>资源平衡往往导致关键路径改变，通常是延长</a:t>
            </a:r>
            <a:endParaRPr lang="zh-CN" altLang="en-US"/>
          </a:p>
          <a:p>
            <a:pPr marL="285750" lvl="0" indent="-285750" algn="l">
              <a:buFont typeface="Arial" panose="020B0604020202020204" pitchFamily="34" charset="0"/>
              <a:buChar char="•"/>
            </a:pPr>
            <a:r>
              <a:rPr lang="zh-CN" altLang="en-US"/>
              <a:t>资源平衡的三大原则</a:t>
            </a:r>
            <a:endParaRPr lang="zh-CN" altLang="en-US"/>
          </a:p>
          <a:p>
            <a:pPr marL="742950" lvl="1" indent="-285750" algn="l">
              <a:buFont typeface="Arial" panose="020B0604020202020204" pitchFamily="34" charset="0"/>
              <a:buChar char="•"/>
            </a:pPr>
            <a:r>
              <a:rPr lang="zh-CN" altLang="en-US"/>
              <a:t>不可储备的资源先使用，如劳动力</a:t>
            </a:r>
            <a:endParaRPr lang="zh-CN" altLang="en-US"/>
          </a:p>
          <a:p>
            <a:pPr marL="742950" lvl="1" indent="-285750" algn="l">
              <a:buFont typeface="Arial" panose="020B0604020202020204" pitchFamily="34" charset="0"/>
              <a:buChar char="•"/>
            </a:pPr>
            <a:r>
              <a:rPr lang="zh-CN" altLang="en-US"/>
              <a:t>稀缺资源优先用在关键路径上</a:t>
            </a:r>
            <a:endParaRPr lang="zh-CN" altLang="en-US"/>
          </a:p>
          <a:p>
            <a:pPr marL="742950" lvl="1" indent="-285750" algn="l">
              <a:buFont typeface="Arial" panose="020B0604020202020204" pitchFamily="34" charset="0"/>
              <a:buChar char="•"/>
            </a:pPr>
            <a:r>
              <a:rPr lang="zh-CN" altLang="en-US"/>
              <a:t>将非关键路径上的所需资源释放给关键路径活动</a:t>
            </a:r>
            <a:endParaRPr lang="zh-CN" altLang="en-US"/>
          </a:p>
          <a:p>
            <a:pPr marL="285750" lvl="0" indent="-285750" algn="l">
              <a:buFont typeface="Arial" panose="020B0604020202020204" pitchFamily="34" charset="0"/>
              <a:buChar char="•"/>
            </a:pPr>
            <a:r>
              <a:rPr lang="zh-CN" altLang="en-US"/>
              <a:t>资源平衡的过程</a:t>
            </a:r>
            <a:endParaRPr lang="zh-CN" altLang="en-US"/>
          </a:p>
          <a:p>
            <a:pPr marL="742950" lvl="1" indent="-285750" algn="l">
              <a:buFont typeface="Arial" panose="020B0604020202020204" pitchFamily="34" charset="0"/>
              <a:buChar char="•"/>
            </a:pPr>
            <a:r>
              <a:rPr lang="zh-CN" altLang="en-US"/>
              <a:t>建立网络图，将资源分配给各活动</a:t>
            </a:r>
            <a:endParaRPr lang="zh-CN" altLang="en-US"/>
          </a:p>
          <a:p>
            <a:pPr marL="742950" lvl="1" indent="-285750" algn="l">
              <a:buFont typeface="Arial" panose="020B0604020202020204" pitchFamily="34" charset="0"/>
              <a:buChar char="•"/>
            </a:pPr>
            <a:r>
              <a:rPr lang="zh-CN" altLang="en-US"/>
              <a:t>首先按尽快原则安排活动（含有最迟原则或规定日期的活动除外）</a:t>
            </a:r>
            <a:endParaRPr lang="zh-CN" altLang="en-US"/>
          </a:p>
          <a:p>
            <a:pPr marL="742950" lvl="1" indent="-285750" algn="l">
              <a:buFont typeface="Arial" panose="020B0604020202020204" pitchFamily="34" charset="0"/>
              <a:buChar char="•"/>
            </a:pPr>
            <a:r>
              <a:rPr lang="zh-CN" altLang="en-US"/>
              <a:t>建立资源直方图</a:t>
            </a:r>
            <a:endParaRPr lang="zh-CN" altLang="en-US"/>
          </a:p>
          <a:p>
            <a:pPr marL="742950" lvl="1" indent="-285750" algn="l">
              <a:buFont typeface="Arial" panose="020B0604020202020204" pitchFamily="34" charset="0"/>
              <a:buChar char="•"/>
            </a:pPr>
            <a:r>
              <a:rPr lang="zh-CN" altLang="en-US"/>
              <a:t>确定资源上限，提出资源冲突</a:t>
            </a:r>
            <a:endParaRPr lang="zh-CN" altLang="en-US"/>
          </a:p>
          <a:p>
            <a:pPr marL="742950" lvl="1" indent="-285750" algn="l">
              <a:buFont typeface="Arial" panose="020B0604020202020204" pitchFamily="34" charset="0"/>
              <a:buChar char="•"/>
            </a:pPr>
            <a:r>
              <a:rPr lang="zh-CN" altLang="en-US"/>
              <a:t>重新安排有松闲时间的活动以减少资源冲突的数量</a:t>
            </a:r>
            <a:endParaRPr lang="zh-CN" altLang="en-US"/>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187450" y="548640"/>
            <a:ext cx="6858000" cy="878840"/>
          </a:xfrm>
        </p:spPr>
        <p:txBody>
          <a:bodyPr/>
          <a:p>
            <a:r>
              <a:rPr lang="zh-CN" altLang="en-US"/>
              <a:t>资源平滑</a:t>
            </a:r>
            <a:endParaRPr lang="zh-CN" altLang="en-US"/>
          </a:p>
        </p:txBody>
      </p:sp>
      <p:sp>
        <p:nvSpPr>
          <p:cNvPr id="3" name="副标题 2"/>
          <p:cNvSpPr>
            <a:spLocks noGrp="1"/>
          </p:cNvSpPr>
          <p:nvPr>
            <p:ph type="subTitle" idx="1"/>
          </p:nvPr>
        </p:nvSpPr>
        <p:spPr>
          <a:xfrm>
            <a:off x="1143000" y="1722120"/>
            <a:ext cx="6858000" cy="3535680"/>
          </a:xfrm>
        </p:spPr>
        <p:txBody>
          <a:bodyPr/>
          <a:p>
            <a:pPr marL="285750" indent="-285750" algn="l">
              <a:buFont typeface="Arial" panose="020B0604020202020204" pitchFamily="34" charset="0"/>
              <a:buChar char="•"/>
            </a:pPr>
            <a:r>
              <a:rPr lang="zh-CN" altLang="en-US"/>
              <a:t>对进度模型中的活动进行调整，从而使项目资源需求不超过预定的资源限制的一种技术</a:t>
            </a:r>
            <a:endParaRPr lang="zh-CN" altLang="en-US"/>
          </a:p>
          <a:p>
            <a:pPr marL="285750" indent="-285750" algn="l">
              <a:buFont typeface="Arial" panose="020B0604020202020204" pitchFamily="34" charset="0"/>
              <a:buChar char="•"/>
            </a:pPr>
            <a:r>
              <a:rPr lang="zh-CN" altLang="en-US"/>
              <a:t>相对资源平衡来说，资源平滑不会改变项目的关键路径，完工日期也不会延迟</a:t>
            </a:r>
            <a:endParaRPr lang="zh-CN" altLang="en-US"/>
          </a:p>
          <a:p>
            <a:pPr marL="285750" indent="-285750" algn="l">
              <a:buFont typeface="Arial" panose="020B0604020202020204" pitchFamily="34" charset="0"/>
              <a:buChar char="•"/>
            </a:pPr>
            <a:r>
              <a:rPr lang="zh-CN" altLang="en-US"/>
              <a:t>资源平滑技术可能无法实现所有资源的优化</a:t>
            </a:r>
            <a:endParaRPr lang="zh-CN" altLang="en-US"/>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187450" y="548640"/>
            <a:ext cx="6858000" cy="878840"/>
          </a:xfrm>
        </p:spPr>
        <p:txBody>
          <a:bodyPr/>
          <a:p>
            <a:r>
              <a:rPr lang="zh-CN"/>
              <a:t>建模技术</a:t>
            </a:r>
            <a:endParaRPr lang="zh-CN"/>
          </a:p>
        </p:txBody>
      </p:sp>
      <p:sp>
        <p:nvSpPr>
          <p:cNvPr id="3" name="副标题 2"/>
          <p:cNvSpPr>
            <a:spLocks noGrp="1"/>
          </p:cNvSpPr>
          <p:nvPr>
            <p:ph type="subTitle" idx="1"/>
          </p:nvPr>
        </p:nvSpPr>
        <p:spPr>
          <a:xfrm>
            <a:off x="1143000" y="1722120"/>
            <a:ext cx="6858000" cy="3535680"/>
          </a:xfrm>
        </p:spPr>
        <p:txBody>
          <a:bodyPr/>
          <a:p>
            <a:pPr marL="285750" indent="-285750" algn="l">
              <a:buFont typeface="Arial" panose="020B0604020202020204" pitchFamily="34" charset="0"/>
              <a:buChar char="•"/>
            </a:pPr>
            <a:r>
              <a:rPr lang="zh-CN" altLang="en-US"/>
              <a:t>假设情景分析</a:t>
            </a:r>
            <a:endParaRPr lang="zh-CN" altLang="en-US"/>
          </a:p>
          <a:p>
            <a:pPr marL="742950" lvl="1" indent="-285750" algn="l">
              <a:buFont typeface="Arial" panose="020B0604020202020204" pitchFamily="34" charset="0"/>
              <a:buChar char="•"/>
            </a:pPr>
            <a:r>
              <a:rPr lang="zh-CN" altLang="en-US"/>
              <a:t>对各种情景进行评估，预测他们对项目目标的影响</a:t>
            </a:r>
            <a:endParaRPr lang="zh-CN" altLang="en-US"/>
          </a:p>
          <a:p>
            <a:pPr marL="742950" lvl="1" indent="-285750" algn="l">
              <a:buFont typeface="Arial" panose="020B0604020202020204" pitchFamily="34" charset="0"/>
              <a:buChar char="•"/>
            </a:pPr>
            <a:r>
              <a:rPr lang="zh-CN" altLang="en-US"/>
              <a:t>可以根据假设情景分析的结果，评估项目进度计划在不利条件下的可行性，从而为克服或减轻风险而编制应急和应对计划</a:t>
            </a:r>
            <a:endParaRPr lang="zh-CN" altLang="en-US"/>
          </a:p>
          <a:p>
            <a:pPr marL="285750" lvl="0" indent="-285750" algn="l">
              <a:buFont typeface="Arial" panose="020B0604020202020204" pitchFamily="34" charset="0"/>
              <a:buChar char="•"/>
            </a:pPr>
            <a:r>
              <a:rPr lang="zh-CN" altLang="en-US"/>
              <a:t>模拟</a:t>
            </a:r>
            <a:endParaRPr lang="zh-CN" altLang="en-US"/>
          </a:p>
          <a:p>
            <a:pPr marL="742950" lvl="1" indent="-285750" algn="l">
              <a:buFont typeface="Arial" panose="020B0604020202020204" pitchFamily="34" charset="0"/>
              <a:buChar char="•"/>
            </a:pPr>
            <a:r>
              <a:rPr lang="zh-CN" altLang="en-US"/>
              <a:t>基于多种不同的活动假设（如三点估算的概率分布）计算出多种可能的项目工期，以应对不确定性</a:t>
            </a:r>
            <a:endParaRPr lang="zh-CN" altLang="en-US"/>
          </a:p>
          <a:p>
            <a:pPr marL="742950" lvl="1" indent="-285750" algn="l">
              <a:buFont typeface="Arial" panose="020B0604020202020204" pitchFamily="34" charset="0"/>
              <a:buChar char="•"/>
            </a:pPr>
            <a:r>
              <a:rPr lang="zh-CN" altLang="en-US"/>
              <a:t>最常见的模拟技术是模特卡洛分析，他先确定每个活动的可能持续时间概率分析，进而算出整个项目的可能工期概率分布</a:t>
            </a:r>
            <a:endParaRPr lang="zh-CN" altLang="en-US"/>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187450" y="548640"/>
            <a:ext cx="6858000" cy="878840"/>
          </a:xfrm>
        </p:spPr>
        <p:txBody>
          <a:bodyPr/>
          <a:p>
            <a:r>
              <a:rPr lang="zh-CN"/>
              <a:t>进度压缩</a:t>
            </a:r>
            <a:endParaRPr lang="zh-CN"/>
          </a:p>
        </p:txBody>
      </p:sp>
      <p:sp>
        <p:nvSpPr>
          <p:cNvPr id="3" name="副标题 2"/>
          <p:cNvSpPr>
            <a:spLocks noGrp="1"/>
          </p:cNvSpPr>
          <p:nvPr>
            <p:ph type="subTitle" idx="1"/>
          </p:nvPr>
        </p:nvSpPr>
        <p:spPr>
          <a:xfrm>
            <a:off x="1143000" y="1722120"/>
            <a:ext cx="6858000" cy="3535680"/>
          </a:xfrm>
        </p:spPr>
        <p:txBody>
          <a:bodyPr/>
          <a:p>
            <a:pPr marL="285750" indent="-285750" algn="l">
              <a:buFont typeface="Arial" panose="020B0604020202020204" pitchFamily="34" charset="0"/>
              <a:buChar char="•"/>
            </a:pPr>
            <a:r>
              <a:rPr lang="zh-CN" altLang="en-US"/>
              <a:t>进度压缩是在不缩减项目范围的前提下，缩短工期以满足项目进度要求</a:t>
            </a:r>
            <a:endParaRPr lang="zh-CN" altLang="en-US"/>
          </a:p>
          <a:p>
            <a:pPr marL="285750" indent="-285750" algn="l">
              <a:buFont typeface="Arial" panose="020B0604020202020204" pitchFamily="34" charset="0"/>
              <a:buChar char="•"/>
            </a:pPr>
            <a:r>
              <a:rPr lang="zh-CN" altLang="en-US"/>
              <a:t>赶工</a:t>
            </a:r>
            <a:endParaRPr lang="zh-CN" altLang="en-US"/>
          </a:p>
          <a:p>
            <a:pPr marL="742950" lvl="1" indent="-285750" algn="l">
              <a:buFont typeface="Arial" panose="020B0604020202020204" pitchFamily="34" charset="0"/>
              <a:buChar char="•"/>
            </a:pPr>
            <a:r>
              <a:rPr lang="zh-CN" altLang="en-US"/>
              <a:t>通过增加资源，以最小的成本增加来压缩进度工期的一种技术</a:t>
            </a:r>
            <a:endParaRPr lang="zh-CN" altLang="en-US"/>
          </a:p>
          <a:p>
            <a:pPr marL="742950" lvl="1" indent="-285750" algn="l">
              <a:buFont typeface="Arial" panose="020B0604020202020204" pitchFamily="34" charset="0"/>
              <a:buChar char="•"/>
            </a:pPr>
            <a:r>
              <a:rPr lang="zh-CN" altLang="en-US"/>
              <a:t>赶工适用增加资源就能缩短持续时间，且位于关键路径上的活动</a:t>
            </a:r>
            <a:endParaRPr lang="zh-CN" altLang="en-US"/>
          </a:p>
          <a:p>
            <a:pPr marL="742950" lvl="1" indent="-285750" algn="l">
              <a:buFont typeface="Arial" panose="020B0604020202020204" pitchFamily="34" charset="0"/>
              <a:buChar char="•"/>
            </a:pPr>
            <a:r>
              <a:rPr lang="zh-CN" altLang="en-US"/>
              <a:t>赶工可能导致风险或成本增加</a:t>
            </a:r>
            <a:endParaRPr lang="zh-CN" altLang="en-US"/>
          </a:p>
          <a:p>
            <a:pPr marL="285750" lvl="0" indent="-285750" algn="l">
              <a:buFont typeface="Arial" panose="020B0604020202020204" pitchFamily="34" charset="0"/>
              <a:buChar char="•"/>
            </a:pPr>
            <a:r>
              <a:rPr lang="zh-CN" altLang="en-US"/>
              <a:t>快速跟进</a:t>
            </a:r>
            <a:endParaRPr lang="zh-CN" altLang="en-US"/>
          </a:p>
          <a:p>
            <a:pPr marL="742950" lvl="1" indent="-285750" algn="l">
              <a:buFont typeface="Arial" panose="020B0604020202020204" pitchFamily="34" charset="0"/>
              <a:buChar char="•"/>
            </a:pPr>
            <a:r>
              <a:rPr lang="zh-CN" altLang="en-US"/>
              <a:t>将正常情况下顺序进行的活动或阶段改为至少是部分并行开展</a:t>
            </a:r>
            <a:endParaRPr lang="zh-CN" altLang="en-US"/>
          </a:p>
          <a:p>
            <a:pPr marL="742950" lvl="1" indent="-285750" algn="l">
              <a:buFont typeface="Arial" panose="020B0604020202020204" pitchFamily="34" charset="0"/>
              <a:buChar char="•"/>
            </a:pPr>
            <a:r>
              <a:rPr lang="zh-CN" altLang="en-US"/>
              <a:t>只适用于能够通过并行活动来缩短项目工期的情况</a:t>
            </a:r>
            <a:endParaRPr lang="zh-CN" altLang="en-US"/>
          </a:p>
          <a:p>
            <a:pPr marL="742950" lvl="1" indent="-285750" algn="l">
              <a:buFont typeface="Arial" panose="020B0604020202020204" pitchFamily="34" charset="0"/>
              <a:buChar char="•"/>
            </a:pPr>
            <a:r>
              <a:rPr lang="zh-CN" altLang="en-US"/>
              <a:t>快速跟进可能造成返工和风险增加</a:t>
            </a:r>
            <a:endParaRPr lang="zh-CN" altLang="en-US"/>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187450" y="548640"/>
            <a:ext cx="6858000" cy="878840"/>
          </a:xfrm>
        </p:spPr>
        <p:txBody>
          <a:bodyPr/>
          <a:p>
            <a:r>
              <a:rPr lang="zh-CN" altLang="en-US"/>
              <a:t>进度基准</a:t>
            </a:r>
            <a:endParaRPr lang="zh-CN" altLang="en-US"/>
          </a:p>
        </p:txBody>
      </p:sp>
      <p:sp>
        <p:nvSpPr>
          <p:cNvPr id="3" name="副标题 2"/>
          <p:cNvSpPr>
            <a:spLocks noGrp="1"/>
          </p:cNvSpPr>
          <p:nvPr>
            <p:ph type="subTitle" idx="1"/>
          </p:nvPr>
        </p:nvSpPr>
        <p:spPr>
          <a:xfrm>
            <a:off x="1143000" y="1722120"/>
            <a:ext cx="6858000" cy="3535680"/>
          </a:xfrm>
        </p:spPr>
        <p:txBody>
          <a:bodyPr/>
          <a:p>
            <a:pPr marL="285750" indent="-285750" algn="l">
              <a:buFont typeface="Arial" panose="020B0604020202020204" pitchFamily="34" charset="0"/>
              <a:buChar char="•"/>
            </a:pPr>
            <a:r>
              <a:rPr lang="zh-CN" altLang="en-US"/>
              <a:t>进度基准是项目管理计划的组成部分</a:t>
            </a:r>
            <a:endParaRPr lang="zh-CN" altLang="en-US"/>
          </a:p>
          <a:p>
            <a:pPr marL="285750" indent="-285750" algn="l">
              <a:buFont typeface="Arial" panose="020B0604020202020204" pitchFamily="34" charset="0"/>
              <a:buChar char="•"/>
            </a:pPr>
            <a:r>
              <a:rPr lang="zh-CN" altLang="en-US"/>
              <a:t>进度基准是经过批准的进度模型，只有通过正式的变更控制程序才能进行变更，用作与实际结果比较的依据</a:t>
            </a:r>
            <a:endParaRPr lang="zh-CN" altLang="en-US"/>
          </a:p>
          <a:p>
            <a:pPr marL="285750" indent="-285750" algn="l">
              <a:buFont typeface="Arial" panose="020B0604020202020204" pitchFamily="34" charset="0"/>
              <a:buChar char="•"/>
            </a:pPr>
            <a:r>
              <a:rPr lang="zh-CN" altLang="en-US"/>
              <a:t>进度基准要被相关干系人接收和批准</a:t>
            </a:r>
            <a:endParaRPr lang="zh-CN" altLang="en-US"/>
          </a:p>
          <a:p>
            <a:pPr marL="285750" indent="-285750" algn="l">
              <a:buFont typeface="Arial" panose="020B0604020202020204" pitchFamily="34" charset="0"/>
              <a:buChar char="•"/>
            </a:pPr>
            <a:r>
              <a:rPr lang="zh-CN" altLang="en-US"/>
              <a:t>基准中包括基准开始日期和基准结束日期</a:t>
            </a:r>
            <a:endParaRPr lang="zh-CN" altLang="en-US"/>
          </a:p>
          <a:p>
            <a:pPr marL="285750" indent="-285750" algn="l">
              <a:buFont typeface="Arial" panose="020B0604020202020204" pitchFamily="34" charset="0"/>
              <a:buChar char="•"/>
            </a:pPr>
            <a:r>
              <a:rPr lang="zh-CN" altLang="en-US"/>
              <a:t>监控过程中，将实际的开始日期和结束日期与批准的基准日期进行比较，以确定是否存在偏差</a:t>
            </a:r>
            <a:endParaRPr lang="zh-CN" altLang="en-US"/>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187450" y="548640"/>
            <a:ext cx="6858000" cy="878840"/>
          </a:xfrm>
        </p:spPr>
        <p:txBody>
          <a:bodyPr/>
          <a:p>
            <a:r>
              <a:rPr lang="en-US"/>
              <a:t>7</a:t>
            </a:r>
            <a:r>
              <a:rPr lang="zh-CN" altLang="en-US"/>
              <a:t>控制进度</a:t>
            </a:r>
            <a:endParaRPr lang="zh-CN" altLang="en-US"/>
          </a:p>
        </p:txBody>
      </p:sp>
      <p:sp>
        <p:nvSpPr>
          <p:cNvPr id="3" name="副标题 2"/>
          <p:cNvSpPr>
            <a:spLocks noGrp="1"/>
          </p:cNvSpPr>
          <p:nvPr>
            <p:ph type="subTitle" idx="1"/>
          </p:nvPr>
        </p:nvSpPr>
        <p:spPr>
          <a:xfrm>
            <a:off x="1143000" y="1722120"/>
            <a:ext cx="6858000" cy="3535680"/>
          </a:xfrm>
        </p:spPr>
        <p:txBody>
          <a:bodyPr/>
          <a:p>
            <a:pPr marL="285750" indent="-285750" algn="l">
              <a:buFont typeface="Arial" panose="020B0604020202020204" pitchFamily="34" charset="0"/>
              <a:buChar char="•"/>
            </a:pPr>
            <a:r>
              <a:rPr lang="zh-CN" altLang="en-US"/>
              <a:t>监督项目活动状态，更新项目进展，管理进度基准变更，已实现计划的过程</a:t>
            </a:r>
            <a:endParaRPr lang="zh-CN" altLang="en-US"/>
          </a:p>
          <a:p>
            <a:pPr marL="285750" indent="-285750" algn="l">
              <a:buFont typeface="Arial" panose="020B0604020202020204" pitchFamily="34" charset="0"/>
              <a:buChar char="•"/>
            </a:pPr>
            <a:r>
              <a:rPr lang="zh-CN" altLang="en-US"/>
              <a:t>主要作用是：提供发现计划偏离的方法，从而可以及时采取纠正和预防措施，以降低风险</a:t>
            </a:r>
            <a:endParaRPr lang="zh-CN" altLang="en-US"/>
          </a:p>
          <a:p>
            <a:pPr marL="285750" indent="-285750" algn="l">
              <a:buFont typeface="Arial" panose="020B0604020202020204" pitchFamily="34" charset="0"/>
              <a:buChar char="•"/>
            </a:pPr>
            <a:r>
              <a:rPr lang="zh-CN" altLang="en-US"/>
              <a:t>输入：</a:t>
            </a:r>
            <a:r>
              <a:rPr lang="en-US" altLang="zh-CN"/>
              <a:t>1</a:t>
            </a:r>
            <a:r>
              <a:rPr lang="zh-CN" altLang="en-US"/>
              <a:t>：项目管理计划，</a:t>
            </a:r>
            <a:r>
              <a:rPr lang="en-US" altLang="zh-CN"/>
              <a:t>2</a:t>
            </a:r>
            <a:r>
              <a:rPr lang="zh-CN" altLang="en-US"/>
              <a:t>：项目进度计划，</a:t>
            </a:r>
            <a:r>
              <a:rPr lang="en-US" altLang="zh-CN"/>
              <a:t>3</a:t>
            </a:r>
            <a:r>
              <a:rPr lang="zh-CN" altLang="en-US"/>
              <a:t>：工作绩效数据，</a:t>
            </a:r>
            <a:r>
              <a:rPr lang="en-US" altLang="zh-CN"/>
              <a:t>4</a:t>
            </a:r>
            <a:r>
              <a:rPr lang="zh-CN" altLang="en-US"/>
              <a:t>：项目日历，</a:t>
            </a:r>
            <a:r>
              <a:rPr lang="en-US" altLang="zh-CN"/>
              <a:t>5</a:t>
            </a:r>
            <a:r>
              <a:rPr lang="zh-CN" altLang="en-US"/>
              <a:t>：进度数据，</a:t>
            </a:r>
            <a:r>
              <a:rPr lang="en-US" altLang="zh-CN"/>
              <a:t>6</a:t>
            </a:r>
            <a:r>
              <a:rPr lang="zh-CN" altLang="en-US"/>
              <a:t>：组织过程资产</a:t>
            </a:r>
            <a:endParaRPr lang="zh-CN" altLang="en-US"/>
          </a:p>
          <a:p>
            <a:pPr marL="285750" indent="-285750" algn="l">
              <a:buFont typeface="Arial" panose="020B0604020202020204" pitchFamily="34" charset="0"/>
              <a:buChar char="•"/>
            </a:pPr>
            <a:r>
              <a:rPr lang="zh-CN" altLang="en-US"/>
              <a:t>工具和技术：</a:t>
            </a:r>
            <a:r>
              <a:rPr lang="en-US" altLang="zh-CN"/>
              <a:t>1</a:t>
            </a:r>
            <a:r>
              <a:rPr lang="zh-CN" altLang="en-US"/>
              <a:t>：绩效审查，</a:t>
            </a:r>
            <a:r>
              <a:rPr lang="en-US" altLang="zh-CN"/>
              <a:t>2</a:t>
            </a:r>
            <a:r>
              <a:rPr lang="zh-CN" altLang="en-US"/>
              <a:t>：项目管理软件，</a:t>
            </a:r>
            <a:r>
              <a:rPr lang="en-US" altLang="zh-CN"/>
              <a:t>3</a:t>
            </a:r>
            <a:r>
              <a:rPr lang="zh-CN" altLang="en-US"/>
              <a:t>：资源优化技术，</a:t>
            </a:r>
            <a:r>
              <a:rPr lang="en-US" altLang="zh-CN"/>
              <a:t>4</a:t>
            </a:r>
            <a:r>
              <a:rPr lang="zh-CN" altLang="en-US"/>
              <a:t>：建模技术，</a:t>
            </a:r>
            <a:r>
              <a:rPr lang="en-US" altLang="zh-CN"/>
              <a:t>5</a:t>
            </a:r>
            <a:r>
              <a:rPr lang="zh-CN" altLang="en-US"/>
              <a:t>：提前量和滞后量，</a:t>
            </a:r>
            <a:r>
              <a:rPr lang="en-US" altLang="zh-CN"/>
              <a:t>6</a:t>
            </a:r>
            <a:r>
              <a:rPr lang="zh-CN" altLang="en-US"/>
              <a:t>：进度压缩，</a:t>
            </a:r>
            <a:r>
              <a:rPr lang="en-US" altLang="zh-CN"/>
              <a:t>7</a:t>
            </a:r>
            <a:r>
              <a:rPr lang="zh-CN" altLang="en-US"/>
              <a:t>：进度计划编制工具</a:t>
            </a:r>
            <a:endParaRPr lang="zh-CN" altLang="en-US"/>
          </a:p>
          <a:p>
            <a:pPr marL="285750" indent="-285750" algn="l">
              <a:buFont typeface="Arial" panose="020B0604020202020204" pitchFamily="34" charset="0"/>
              <a:buChar char="•"/>
            </a:pPr>
            <a:r>
              <a:rPr lang="zh-CN" altLang="en-US"/>
              <a:t>输出：</a:t>
            </a:r>
            <a:r>
              <a:rPr lang="en-US" altLang="zh-CN"/>
              <a:t>1</a:t>
            </a:r>
            <a:r>
              <a:rPr lang="zh-CN" altLang="en-US"/>
              <a:t>：工作绩效信息，</a:t>
            </a:r>
            <a:r>
              <a:rPr lang="en-US" altLang="zh-CN"/>
              <a:t>2</a:t>
            </a:r>
            <a:r>
              <a:rPr lang="zh-CN" altLang="en-US"/>
              <a:t>：进度预测，</a:t>
            </a:r>
            <a:r>
              <a:rPr lang="en-US" altLang="zh-CN"/>
              <a:t>3</a:t>
            </a:r>
            <a:r>
              <a:rPr lang="zh-CN" altLang="en-US"/>
              <a:t>：变更请求，</a:t>
            </a:r>
            <a:r>
              <a:rPr lang="en-US" altLang="zh-CN"/>
              <a:t>4</a:t>
            </a:r>
            <a:r>
              <a:rPr lang="zh-CN" altLang="en-US"/>
              <a:t>：项目管理计划更新，</a:t>
            </a:r>
            <a:r>
              <a:rPr lang="en-US" altLang="zh-CN"/>
              <a:t>5</a:t>
            </a:r>
            <a:r>
              <a:rPr lang="zh-CN" altLang="en-US"/>
              <a:t>：项目文件更新，</a:t>
            </a:r>
            <a:r>
              <a:rPr lang="en-US" altLang="zh-CN"/>
              <a:t>6</a:t>
            </a:r>
            <a:r>
              <a:rPr lang="zh-CN" altLang="en-US"/>
              <a:t>：组织过程资产更新</a:t>
            </a:r>
            <a:endParaRPr lang="zh-CN" altLang="en-US"/>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187450" y="548640"/>
            <a:ext cx="6858000" cy="2974975"/>
          </a:xfrm>
        </p:spPr>
        <p:txBody>
          <a:bodyPr/>
          <a:p>
            <a:r>
              <a:rPr lang="zh-CN" altLang="en-US"/>
              <a:t>项目成本管理</a:t>
            </a:r>
            <a:endParaRPr lang="zh-CN" altLang="en-US"/>
          </a:p>
        </p:txBody>
      </p:sp>
      <p:sp>
        <p:nvSpPr>
          <p:cNvPr id="3" name="副标题 2"/>
          <p:cNvSpPr>
            <a:spLocks noGrp="1"/>
          </p:cNvSpPr>
          <p:nvPr>
            <p:ph type="subTitle" idx="1"/>
          </p:nvPr>
        </p:nvSpPr>
        <p:spPr>
          <a:xfrm>
            <a:off x="1332230" y="1700530"/>
            <a:ext cx="6858000" cy="2665095"/>
          </a:xfrm>
        </p:spPr>
        <p:txBody>
          <a:bodyPr/>
          <a:p>
            <a:pPr algn="l"/>
            <a:r>
              <a:rPr lang="en-US" altLang="zh-CN"/>
              <a:t>    </a:t>
            </a:r>
            <a:endParaRPr lang="en-US" altLang="zh-CN"/>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187450" y="548640"/>
            <a:ext cx="6858000" cy="878840"/>
          </a:xfrm>
        </p:spPr>
        <p:txBody>
          <a:bodyPr/>
          <a:p>
            <a:r>
              <a:rPr lang="zh-CN"/>
              <a:t>项目成本管理序言</a:t>
            </a:r>
            <a:endParaRPr lang="zh-CN"/>
          </a:p>
        </p:txBody>
      </p:sp>
      <p:sp>
        <p:nvSpPr>
          <p:cNvPr id="3" name="副标题 2"/>
          <p:cNvSpPr>
            <a:spLocks noGrp="1"/>
          </p:cNvSpPr>
          <p:nvPr>
            <p:ph type="subTitle" idx="1"/>
          </p:nvPr>
        </p:nvSpPr>
        <p:spPr>
          <a:xfrm>
            <a:off x="1143000" y="1722120"/>
            <a:ext cx="6858000" cy="3535680"/>
          </a:xfrm>
        </p:spPr>
        <p:txBody>
          <a:bodyPr/>
          <a:p>
            <a:pPr marL="285750" indent="-285750" algn="l">
              <a:buFont typeface="Arial" panose="020B0604020202020204" pitchFamily="34" charset="0"/>
              <a:buChar char="•"/>
            </a:pPr>
            <a:r>
              <a:rPr lang="zh-CN" altLang="en-US"/>
              <a:t>直接成本</a:t>
            </a:r>
            <a:endParaRPr lang="zh-CN" altLang="en-US"/>
          </a:p>
          <a:p>
            <a:pPr marL="742950" lvl="1" indent="-285750" algn="l">
              <a:buFont typeface="Arial" panose="020B0604020202020204" pitchFamily="34" charset="0"/>
              <a:buChar char="•"/>
            </a:pPr>
            <a:r>
              <a:rPr lang="zh-CN" altLang="en-US"/>
              <a:t>直接由项目工作而引起的成本</a:t>
            </a:r>
            <a:endParaRPr lang="zh-CN" altLang="en-US"/>
          </a:p>
          <a:p>
            <a:pPr marL="285750" lvl="0" indent="-285750" algn="l">
              <a:buFont typeface="Arial" panose="020B0604020202020204" pitchFamily="34" charset="0"/>
              <a:buChar char="•"/>
            </a:pPr>
            <a:r>
              <a:rPr lang="zh-CN" altLang="en-US"/>
              <a:t>间接成本</a:t>
            </a:r>
            <a:endParaRPr lang="zh-CN" altLang="en-US"/>
          </a:p>
          <a:p>
            <a:pPr marL="742950" lvl="1" indent="-285750" algn="l">
              <a:buFont typeface="Arial" panose="020B0604020202020204" pitchFamily="34" charset="0"/>
              <a:buChar char="•"/>
            </a:pPr>
            <a:r>
              <a:rPr lang="zh-CN" altLang="en-US"/>
              <a:t>如企业一般管理人员的工资，税金等</a:t>
            </a:r>
            <a:endParaRPr lang="zh-CN" altLang="en-US"/>
          </a:p>
          <a:p>
            <a:pPr marL="285750" lvl="0" indent="-285750" algn="l">
              <a:buFont typeface="Arial" panose="020B0604020202020204" pitchFamily="34" charset="0"/>
              <a:buChar char="•"/>
            </a:pPr>
            <a:r>
              <a:rPr lang="zh-CN" altLang="en-US"/>
              <a:t>机会成本</a:t>
            </a:r>
            <a:endParaRPr lang="zh-CN" altLang="en-US"/>
          </a:p>
          <a:p>
            <a:pPr marL="742950" lvl="1" indent="-285750" algn="l">
              <a:buFont typeface="Arial" panose="020B0604020202020204" pitchFamily="34" charset="0"/>
              <a:buChar char="•"/>
            </a:pPr>
            <a:r>
              <a:rPr lang="zh-CN" altLang="en-US"/>
              <a:t>如果选择一个项目则放弃了另一个项目的收益</a:t>
            </a:r>
            <a:endParaRPr lang="zh-CN" altLang="en-US"/>
          </a:p>
          <a:p>
            <a:pPr marL="285750" lvl="0" indent="-285750" algn="l">
              <a:buFont typeface="Arial" panose="020B0604020202020204" pitchFamily="34" charset="0"/>
              <a:buChar char="•"/>
            </a:pPr>
            <a:r>
              <a:rPr lang="zh-CN" altLang="en-US"/>
              <a:t>沉没成本</a:t>
            </a:r>
            <a:endParaRPr lang="zh-CN" altLang="en-US"/>
          </a:p>
          <a:p>
            <a:pPr marL="742950" lvl="1" indent="-285750" algn="l">
              <a:buFont typeface="Arial" panose="020B0604020202020204" pitchFamily="34" charset="0"/>
              <a:buChar char="•"/>
            </a:pPr>
            <a:r>
              <a:rPr lang="zh-CN" altLang="en-US"/>
              <a:t>已经发生，对项目选择是否投资不产生收益的成本</a:t>
            </a:r>
            <a:endParaRPr lang="zh-CN" altLang="en-US"/>
          </a:p>
          <a:p>
            <a:pPr marL="285750" lvl="0" indent="-285750" algn="l">
              <a:buFont typeface="Arial" panose="020B0604020202020204" pitchFamily="34" charset="0"/>
              <a:buChar char="•"/>
            </a:pPr>
            <a:r>
              <a:rPr lang="zh-CN" altLang="en-US"/>
              <a:t>固定成本</a:t>
            </a:r>
            <a:endParaRPr lang="zh-CN" altLang="en-US"/>
          </a:p>
          <a:p>
            <a:pPr marL="742950" lvl="1" indent="-285750" algn="l">
              <a:buFont typeface="Arial" panose="020B0604020202020204" pitchFamily="34" charset="0"/>
              <a:buChar char="•"/>
            </a:pPr>
            <a:r>
              <a:rPr lang="zh-CN" altLang="en-US"/>
              <a:t>非反复发生的成本，不随产量，工作量而发生变化</a:t>
            </a:r>
            <a:endParaRPr lang="zh-CN" altLang="en-US"/>
          </a:p>
          <a:p>
            <a:pPr marL="285750" lvl="0" indent="-285750" algn="l">
              <a:buFont typeface="Arial" panose="020B0604020202020204" pitchFamily="34" charset="0"/>
              <a:buChar char="•"/>
            </a:pPr>
            <a:r>
              <a:rPr lang="zh-CN" altLang="en-US"/>
              <a:t>可变成本</a:t>
            </a:r>
            <a:endParaRPr lang="zh-CN" altLang="en-US"/>
          </a:p>
          <a:p>
            <a:pPr marL="742950" lvl="1" indent="-285750" algn="l">
              <a:buFont typeface="Arial" panose="020B0604020202020204" pitchFamily="34" charset="0"/>
              <a:buChar char="•"/>
            </a:pPr>
            <a:r>
              <a:rPr lang="zh-CN" altLang="en-US"/>
              <a:t>随产量，工作量而变化的成本</a:t>
            </a:r>
            <a:endParaRPr lang="zh-CN" altLang="en-US"/>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187450" y="548640"/>
            <a:ext cx="6858000" cy="878840"/>
          </a:xfrm>
        </p:spPr>
        <p:txBody>
          <a:bodyPr/>
          <a:p>
            <a:r>
              <a:rPr lang="zh-CN" altLang="en-US"/>
              <a:t>创建</a:t>
            </a:r>
            <a:r>
              <a:rPr lang="en-US" altLang="zh-CN"/>
              <a:t>WBS---</a:t>
            </a:r>
            <a:r>
              <a:rPr lang="zh-CN" altLang="en-US"/>
              <a:t>输出</a:t>
            </a:r>
            <a:endParaRPr lang="zh-CN" altLang="en-US"/>
          </a:p>
        </p:txBody>
      </p:sp>
      <p:sp>
        <p:nvSpPr>
          <p:cNvPr id="3" name="副标题 2"/>
          <p:cNvSpPr>
            <a:spLocks noGrp="1"/>
          </p:cNvSpPr>
          <p:nvPr>
            <p:ph type="subTitle" idx="1"/>
          </p:nvPr>
        </p:nvSpPr>
        <p:spPr>
          <a:xfrm>
            <a:off x="1143000" y="1722120"/>
            <a:ext cx="6858000" cy="3535680"/>
          </a:xfrm>
        </p:spPr>
        <p:txBody>
          <a:bodyPr/>
          <a:p>
            <a:pPr marL="285750" indent="-285750" algn="l">
              <a:buFont typeface="Arial" panose="020B0604020202020204" pitchFamily="34" charset="0"/>
              <a:buChar char="•"/>
            </a:pPr>
            <a:endParaRPr lang="zh-CN" altLang="en-US"/>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187450" y="548640"/>
            <a:ext cx="6858000" cy="878840"/>
          </a:xfrm>
        </p:spPr>
        <p:txBody>
          <a:bodyPr/>
          <a:p>
            <a:r>
              <a:rPr lang="zh-CN" altLang="en-US"/>
              <a:t>创建</a:t>
            </a:r>
            <a:r>
              <a:rPr lang="en-US" altLang="zh-CN"/>
              <a:t>WBS---</a:t>
            </a:r>
            <a:r>
              <a:rPr lang="zh-CN" altLang="en-US"/>
              <a:t>输出</a:t>
            </a:r>
            <a:endParaRPr lang="zh-CN" altLang="en-US"/>
          </a:p>
        </p:txBody>
      </p:sp>
      <p:sp>
        <p:nvSpPr>
          <p:cNvPr id="3" name="副标题 2"/>
          <p:cNvSpPr>
            <a:spLocks noGrp="1"/>
          </p:cNvSpPr>
          <p:nvPr>
            <p:ph type="subTitle" idx="1"/>
          </p:nvPr>
        </p:nvSpPr>
        <p:spPr>
          <a:xfrm>
            <a:off x="1143000" y="1722120"/>
            <a:ext cx="6858000" cy="3535680"/>
          </a:xfrm>
        </p:spPr>
        <p:txBody>
          <a:bodyPr/>
          <a:p>
            <a:pPr marL="285750" indent="-285750" algn="l">
              <a:buFont typeface="Arial" panose="020B0604020202020204" pitchFamily="34" charset="0"/>
              <a:buChar char="•"/>
            </a:pPr>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83895" y="692150"/>
            <a:ext cx="7886700" cy="694055"/>
          </a:xfrm>
        </p:spPr>
        <p:txBody>
          <a:bodyPr/>
          <a:p>
            <a:br>
              <a:rPr lang="zh-CN" altLang="en-US"/>
            </a:br>
            <a:r>
              <a:rPr lang="zh-CN" altLang="en-US"/>
              <a:t>制定项目章程</a:t>
            </a:r>
            <a:endParaRPr lang="zh-CN" altLang="en-US"/>
          </a:p>
        </p:txBody>
      </p:sp>
      <p:sp>
        <p:nvSpPr>
          <p:cNvPr id="3" name="文本占位符 2"/>
          <p:cNvSpPr>
            <a:spLocks noGrp="1"/>
          </p:cNvSpPr>
          <p:nvPr>
            <p:ph type="body" idx="1"/>
          </p:nvPr>
        </p:nvSpPr>
        <p:spPr>
          <a:xfrm>
            <a:off x="624205" y="1424940"/>
            <a:ext cx="7886700" cy="4664710"/>
          </a:xfrm>
        </p:spPr>
        <p:txBody>
          <a:bodyPr/>
          <a:p>
            <a:pPr marL="342900" indent="-342900">
              <a:buAutoNum type="arabicPeriod"/>
            </a:pPr>
            <a:r>
              <a:rPr lang="zh-CN" altLang="en-US"/>
              <a:t>制定项目章程</a:t>
            </a:r>
            <a:endParaRPr lang="zh-CN" altLang="en-US"/>
          </a:p>
          <a:p>
            <a:pPr marL="800100" lvl="1" indent="-342900">
              <a:buAutoNum type="arabicPeriod"/>
            </a:pPr>
            <a:r>
              <a:rPr lang="zh-CN" altLang="en-US" sz="1800">
                <a:solidFill>
                  <a:schemeClr val="tx1">
                    <a:tint val="75000"/>
                  </a:schemeClr>
                </a:solidFill>
              </a:rPr>
              <a:t>项目章程的批准，标志着项目的正式启动</a:t>
            </a:r>
            <a:endParaRPr lang="zh-CN" altLang="en-US" sz="1800">
              <a:solidFill>
                <a:schemeClr val="tx1">
                  <a:tint val="75000"/>
                </a:schemeClr>
              </a:solidFill>
            </a:endParaRPr>
          </a:p>
          <a:p>
            <a:pPr marL="800100" lvl="1" indent="-342900">
              <a:buAutoNum type="arabicPeriod"/>
            </a:pPr>
            <a:r>
              <a:rPr lang="zh-CN" altLang="en-US" sz="1800">
                <a:solidFill>
                  <a:schemeClr val="tx1">
                    <a:tint val="75000"/>
                  </a:schemeClr>
                </a:solidFill>
              </a:rPr>
              <a:t>授权项目经理在项目活动中使用组织资源</a:t>
            </a:r>
            <a:endParaRPr lang="zh-CN" altLang="en-US" sz="1800">
              <a:solidFill>
                <a:schemeClr val="tx1">
                  <a:tint val="75000"/>
                </a:schemeClr>
              </a:solidFill>
            </a:endParaRPr>
          </a:p>
          <a:p>
            <a:pPr marL="342900" lvl="0" indent="-342900">
              <a:buAutoNum type="arabicPeriod"/>
            </a:pPr>
            <a:r>
              <a:rPr lang="zh-CN" altLang="en-US">
                <a:solidFill>
                  <a:schemeClr val="tx1">
                    <a:tint val="75000"/>
                  </a:schemeClr>
                </a:solidFill>
              </a:rPr>
              <a:t>输入：</a:t>
            </a:r>
            <a:endParaRPr lang="zh-CN" altLang="en-US">
              <a:solidFill>
                <a:schemeClr val="tx1">
                  <a:tint val="75000"/>
                </a:schemeClr>
              </a:solidFill>
            </a:endParaRPr>
          </a:p>
          <a:p>
            <a:pPr marL="800100" lvl="1" indent="-342900">
              <a:buAutoNum type="arabicPeriod"/>
            </a:pPr>
            <a:r>
              <a:rPr lang="zh-CN" altLang="en-US" sz="1800">
                <a:solidFill>
                  <a:schemeClr val="tx1">
                    <a:tint val="75000"/>
                  </a:schemeClr>
                </a:solidFill>
              </a:rPr>
              <a:t>项目工作说明书</a:t>
            </a:r>
            <a:endParaRPr lang="zh-CN" altLang="en-US" sz="1800">
              <a:solidFill>
                <a:schemeClr val="tx1">
                  <a:tint val="75000"/>
                </a:schemeClr>
              </a:solidFill>
            </a:endParaRPr>
          </a:p>
          <a:p>
            <a:pPr marL="800100" lvl="1" indent="-342900">
              <a:buAutoNum type="arabicPeriod"/>
            </a:pPr>
            <a:r>
              <a:rPr lang="zh-CN" altLang="en-US" sz="1800">
                <a:solidFill>
                  <a:schemeClr val="tx1">
                    <a:tint val="75000"/>
                  </a:schemeClr>
                </a:solidFill>
              </a:rPr>
              <a:t>商业论证</a:t>
            </a:r>
            <a:endParaRPr lang="zh-CN" altLang="en-US" sz="1800">
              <a:solidFill>
                <a:schemeClr val="tx1">
                  <a:tint val="75000"/>
                </a:schemeClr>
              </a:solidFill>
            </a:endParaRPr>
          </a:p>
          <a:p>
            <a:pPr marL="800100" lvl="1" indent="-342900">
              <a:buAutoNum type="arabicPeriod"/>
            </a:pPr>
            <a:r>
              <a:rPr lang="zh-CN" altLang="en-US" sz="1800">
                <a:solidFill>
                  <a:schemeClr val="tx1">
                    <a:tint val="75000"/>
                  </a:schemeClr>
                </a:solidFill>
              </a:rPr>
              <a:t>协议</a:t>
            </a:r>
            <a:endParaRPr lang="zh-CN" altLang="en-US" sz="1800">
              <a:solidFill>
                <a:schemeClr val="tx1">
                  <a:tint val="75000"/>
                </a:schemeClr>
              </a:solidFill>
            </a:endParaRPr>
          </a:p>
          <a:p>
            <a:pPr marL="800100" lvl="1" indent="-342900">
              <a:buAutoNum type="arabicPeriod"/>
            </a:pPr>
            <a:r>
              <a:rPr lang="zh-CN" altLang="en-US" sz="1800">
                <a:solidFill>
                  <a:schemeClr val="tx1">
                    <a:tint val="75000"/>
                  </a:schemeClr>
                </a:solidFill>
              </a:rPr>
              <a:t>事业环境因素</a:t>
            </a:r>
            <a:endParaRPr lang="zh-CN" altLang="en-US" sz="1800">
              <a:solidFill>
                <a:schemeClr val="tx1">
                  <a:tint val="75000"/>
                </a:schemeClr>
              </a:solidFill>
            </a:endParaRPr>
          </a:p>
          <a:p>
            <a:pPr marL="800100" lvl="1" indent="-342900">
              <a:buAutoNum type="arabicPeriod"/>
            </a:pPr>
            <a:r>
              <a:rPr lang="zh-CN" altLang="en-US" sz="1800">
                <a:solidFill>
                  <a:schemeClr val="tx1">
                    <a:tint val="75000"/>
                  </a:schemeClr>
                </a:solidFill>
              </a:rPr>
              <a:t>组织过程资产</a:t>
            </a:r>
            <a:endParaRPr lang="zh-CN" altLang="en-US" sz="1800">
              <a:solidFill>
                <a:schemeClr val="tx1">
                  <a:tint val="75000"/>
                </a:schemeClr>
              </a:solidFill>
            </a:endParaRPr>
          </a:p>
          <a:p>
            <a:pPr marL="342900" lvl="0" indent="-342900">
              <a:buAutoNum type="arabicPeriod"/>
            </a:pPr>
            <a:r>
              <a:rPr lang="zh-CN" altLang="en-US">
                <a:solidFill>
                  <a:schemeClr val="tx1">
                    <a:tint val="75000"/>
                  </a:schemeClr>
                </a:solidFill>
              </a:rPr>
              <a:t>工具和技术</a:t>
            </a:r>
            <a:endParaRPr lang="zh-CN" altLang="en-US">
              <a:solidFill>
                <a:schemeClr val="tx1">
                  <a:tint val="75000"/>
                </a:schemeClr>
              </a:solidFill>
            </a:endParaRPr>
          </a:p>
          <a:p>
            <a:pPr marL="800100" lvl="1" indent="-342900">
              <a:buAutoNum type="arabicPeriod"/>
            </a:pPr>
            <a:r>
              <a:rPr lang="zh-CN" altLang="en-US" sz="1800">
                <a:solidFill>
                  <a:schemeClr val="tx1">
                    <a:tint val="75000"/>
                  </a:schemeClr>
                </a:solidFill>
              </a:rPr>
              <a:t>专家判断</a:t>
            </a:r>
            <a:endParaRPr lang="zh-CN" altLang="en-US" sz="1800">
              <a:solidFill>
                <a:schemeClr val="tx1">
                  <a:tint val="75000"/>
                </a:schemeClr>
              </a:solidFill>
            </a:endParaRPr>
          </a:p>
          <a:p>
            <a:pPr marL="800100" lvl="1" indent="-342900">
              <a:buAutoNum type="arabicPeriod"/>
            </a:pPr>
            <a:r>
              <a:rPr lang="zh-CN" altLang="en-US" sz="1800">
                <a:solidFill>
                  <a:schemeClr val="tx1">
                    <a:tint val="75000"/>
                  </a:schemeClr>
                </a:solidFill>
              </a:rPr>
              <a:t>引导技术</a:t>
            </a:r>
            <a:endParaRPr lang="zh-CN" altLang="en-US" sz="1800">
              <a:solidFill>
                <a:schemeClr val="tx1">
                  <a:tint val="75000"/>
                </a:schemeClr>
              </a:solidFill>
            </a:endParaRPr>
          </a:p>
          <a:p>
            <a:pPr marL="342900" lvl="0" indent="-342900">
              <a:buAutoNum type="arabicPeriod"/>
            </a:pPr>
            <a:r>
              <a:rPr lang="zh-CN" altLang="en-US">
                <a:solidFill>
                  <a:schemeClr val="tx1">
                    <a:tint val="75000"/>
                  </a:schemeClr>
                </a:solidFill>
              </a:rPr>
              <a:t>输出：</a:t>
            </a:r>
            <a:endParaRPr lang="zh-CN" altLang="en-US">
              <a:solidFill>
                <a:schemeClr val="tx1">
                  <a:tint val="75000"/>
                </a:schemeClr>
              </a:solidFill>
            </a:endParaRPr>
          </a:p>
          <a:p>
            <a:pPr marL="800100" lvl="1" indent="-342900">
              <a:buAutoNum type="arabicPeriod"/>
            </a:pPr>
            <a:r>
              <a:rPr lang="zh-CN" altLang="en-US" sz="1800">
                <a:solidFill>
                  <a:schemeClr val="tx1">
                    <a:tint val="75000"/>
                  </a:schemeClr>
                </a:solidFill>
              </a:rPr>
              <a:t>项目章程</a:t>
            </a:r>
            <a:endParaRPr lang="zh-CN" altLang="en-US" sz="1800">
              <a:solidFill>
                <a:schemeClr val="tx1">
                  <a:tint val="75000"/>
                </a:schemeClr>
              </a:solidFill>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187450" y="548640"/>
            <a:ext cx="6858000" cy="878840"/>
          </a:xfrm>
        </p:spPr>
        <p:txBody>
          <a:bodyPr/>
          <a:p>
            <a:r>
              <a:rPr lang="zh-CN" altLang="en-US"/>
              <a:t>创建</a:t>
            </a:r>
            <a:r>
              <a:rPr lang="en-US" altLang="zh-CN"/>
              <a:t>WBS---</a:t>
            </a:r>
            <a:r>
              <a:rPr lang="zh-CN" altLang="en-US"/>
              <a:t>输出</a:t>
            </a:r>
            <a:endParaRPr lang="zh-CN" altLang="en-US"/>
          </a:p>
        </p:txBody>
      </p:sp>
      <p:sp>
        <p:nvSpPr>
          <p:cNvPr id="3" name="副标题 2"/>
          <p:cNvSpPr>
            <a:spLocks noGrp="1"/>
          </p:cNvSpPr>
          <p:nvPr>
            <p:ph type="subTitle" idx="1"/>
          </p:nvPr>
        </p:nvSpPr>
        <p:spPr>
          <a:xfrm>
            <a:off x="1143000" y="1722120"/>
            <a:ext cx="6858000" cy="3535680"/>
          </a:xfrm>
        </p:spPr>
        <p:txBody>
          <a:bodyPr/>
          <a:p>
            <a:pPr marL="285750" indent="-285750" algn="l">
              <a:buFont typeface="Arial" panose="020B0604020202020204" pitchFamily="34" charset="0"/>
              <a:buChar char="•"/>
            </a:pPr>
            <a:endParaRPr lang="zh-CN" altLang="en-US"/>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187450" y="548640"/>
            <a:ext cx="6858000" cy="878840"/>
          </a:xfrm>
        </p:spPr>
        <p:txBody>
          <a:bodyPr/>
          <a:p>
            <a:r>
              <a:rPr lang="zh-CN" altLang="en-US"/>
              <a:t>创建</a:t>
            </a:r>
            <a:r>
              <a:rPr lang="en-US" altLang="zh-CN"/>
              <a:t>WBS---</a:t>
            </a:r>
            <a:r>
              <a:rPr lang="zh-CN" altLang="en-US"/>
              <a:t>输出</a:t>
            </a:r>
            <a:endParaRPr lang="zh-CN" altLang="en-US"/>
          </a:p>
        </p:txBody>
      </p:sp>
      <p:sp>
        <p:nvSpPr>
          <p:cNvPr id="3" name="副标题 2"/>
          <p:cNvSpPr>
            <a:spLocks noGrp="1"/>
          </p:cNvSpPr>
          <p:nvPr>
            <p:ph type="subTitle" idx="1"/>
          </p:nvPr>
        </p:nvSpPr>
        <p:spPr>
          <a:xfrm>
            <a:off x="1143000" y="1722120"/>
            <a:ext cx="6858000" cy="3535680"/>
          </a:xfrm>
        </p:spPr>
        <p:txBody>
          <a:bodyPr/>
          <a:p>
            <a:pPr marL="285750" indent="-285750" algn="l">
              <a:buFont typeface="Arial" panose="020B0604020202020204" pitchFamily="34" charset="0"/>
              <a:buChar char="•"/>
            </a:pPr>
            <a:endParaRPr lang="zh-CN" altLang="en-US"/>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187450" y="548640"/>
            <a:ext cx="6858000" cy="878840"/>
          </a:xfrm>
        </p:spPr>
        <p:txBody>
          <a:bodyPr/>
          <a:p>
            <a:r>
              <a:rPr lang="zh-CN" altLang="en-US"/>
              <a:t>创建</a:t>
            </a:r>
            <a:r>
              <a:rPr lang="en-US" altLang="zh-CN"/>
              <a:t>WBS---</a:t>
            </a:r>
            <a:r>
              <a:rPr lang="zh-CN" altLang="en-US"/>
              <a:t>输出</a:t>
            </a:r>
            <a:endParaRPr lang="zh-CN" altLang="en-US"/>
          </a:p>
        </p:txBody>
      </p:sp>
      <p:sp>
        <p:nvSpPr>
          <p:cNvPr id="3" name="副标题 2"/>
          <p:cNvSpPr>
            <a:spLocks noGrp="1"/>
          </p:cNvSpPr>
          <p:nvPr>
            <p:ph type="subTitle" idx="1"/>
          </p:nvPr>
        </p:nvSpPr>
        <p:spPr>
          <a:xfrm>
            <a:off x="1143000" y="1722120"/>
            <a:ext cx="6858000" cy="3535680"/>
          </a:xfrm>
        </p:spPr>
        <p:txBody>
          <a:bodyPr/>
          <a:p>
            <a:pPr marL="285750" indent="-285750" algn="l">
              <a:buFont typeface="Arial" panose="020B0604020202020204" pitchFamily="34" charset="0"/>
              <a:buChar char="•"/>
            </a:pPr>
            <a:endParaRPr lang="zh-CN" altLang="en-US"/>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187450" y="548640"/>
            <a:ext cx="6858000" cy="878840"/>
          </a:xfrm>
        </p:spPr>
        <p:txBody>
          <a:bodyPr/>
          <a:p>
            <a:r>
              <a:rPr lang="zh-CN" altLang="en-US"/>
              <a:t>创建</a:t>
            </a:r>
            <a:r>
              <a:rPr lang="en-US" altLang="zh-CN"/>
              <a:t>WBS---</a:t>
            </a:r>
            <a:r>
              <a:rPr lang="zh-CN" altLang="en-US"/>
              <a:t>输出</a:t>
            </a:r>
            <a:endParaRPr lang="zh-CN" altLang="en-US"/>
          </a:p>
        </p:txBody>
      </p:sp>
      <p:sp>
        <p:nvSpPr>
          <p:cNvPr id="3" name="副标题 2"/>
          <p:cNvSpPr>
            <a:spLocks noGrp="1"/>
          </p:cNvSpPr>
          <p:nvPr>
            <p:ph type="subTitle" idx="1"/>
          </p:nvPr>
        </p:nvSpPr>
        <p:spPr>
          <a:xfrm>
            <a:off x="1143000" y="1722120"/>
            <a:ext cx="6858000" cy="3535680"/>
          </a:xfrm>
        </p:spPr>
        <p:txBody>
          <a:bodyPr/>
          <a:p>
            <a:pPr marL="285750" indent="-285750" algn="l">
              <a:buFont typeface="Arial" panose="020B0604020202020204" pitchFamily="34" charset="0"/>
              <a:buChar char="•"/>
            </a:pPr>
            <a:endParaRPr lang="zh-CN" altLang="en-US"/>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187450" y="548640"/>
            <a:ext cx="6858000" cy="878840"/>
          </a:xfrm>
        </p:spPr>
        <p:txBody>
          <a:bodyPr/>
          <a:p>
            <a:r>
              <a:rPr lang="zh-CN" altLang="en-US"/>
              <a:t>创建</a:t>
            </a:r>
            <a:r>
              <a:rPr lang="en-US" altLang="zh-CN"/>
              <a:t>WBS---</a:t>
            </a:r>
            <a:r>
              <a:rPr lang="zh-CN" altLang="en-US"/>
              <a:t>输出</a:t>
            </a:r>
            <a:endParaRPr lang="zh-CN" altLang="en-US"/>
          </a:p>
        </p:txBody>
      </p:sp>
      <p:sp>
        <p:nvSpPr>
          <p:cNvPr id="3" name="副标题 2"/>
          <p:cNvSpPr>
            <a:spLocks noGrp="1"/>
          </p:cNvSpPr>
          <p:nvPr>
            <p:ph type="subTitle" idx="1"/>
          </p:nvPr>
        </p:nvSpPr>
        <p:spPr>
          <a:xfrm>
            <a:off x="1143000" y="1722120"/>
            <a:ext cx="6858000" cy="3535680"/>
          </a:xfrm>
        </p:spPr>
        <p:txBody>
          <a:bodyPr/>
          <a:p>
            <a:pPr marL="285750" indent="-285750" algn="l">
              <a:buFont typeface="Arial" panose="020B0604020202020204" pitchFamily="34" charset="0"/>
              <a:buChar char="•"/>
            </a:pPr>
            <a:endParaRPr lang="zh-CN" altLang="en-US"/>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187450" y="548640"/>
            <a:ext cx="6858000" cy="878840"/>
          </a:xfrm>
        </p:spPr>
        <p:txBody>
          <a:bodyPr/>
          <a:p>
            <a:r>
              <a:rPr lang="zh-CN" altLang="en-US"/>
              <a:t>创建</a:t>
            </a:r>
            <a:r>
              <a:rPr lang="en-US" altLang="zh-CN"/>
              <a:t>WBS---</a:t>
            </a:r>
            <a:r>
              <a:rPr lang="zh-CN" altLang="en-US"/>
              <a:t>输出</a:t>
            </a:r>
            <a:endParaRPr lang="zh-CN" altLang="en-US"/>
          </a:p>
        </p:txBody>
      </p:sp>
      <p:sp>
        <p:nvSpPr>
          <p:cNvPr id="3" name="副标题 2"/>
          <p:cNvSpPr>
            <a:spLocks noGrp="1"/>
          </p:cNvSpPr>
          <p:nvPr>
            <p:ph type="subTitle" idx="1"/>
          </p:nvPr>
        </p:nvSpPr>
        <p:spPr>
          <a:xfrm>
            <a:off x="1143000" y="1722120"/>
            <a:ext cx="6858000" cy="3535680"/>
          </a:xfrm>
        </p:spPr>
        <p:txBody>
          <a:bodyPr/>
          <a:p>
            <a:pPr marL="285750" indent="-285750" algn="l">
              <a:buFont typeface="Arial" panose="020B0604020202020204" pitchFamily="34" charset="0"/>
              <a:buChar char="•"/>
            </a:pPr>
            <a:endParaRPr lang="zh-CN" altLang="en-US"/>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187450" y="548640"/>
            <a:ext cx="6858000" cy="878840"/>
          </a:xfrm>
        </p:spPr>
        <p:txBody>
          <a:bodyPr/>
          <a:p>
            <a:r>
              <a:rPr lang="zh-CN" altLang="en-US"/>
              <a:t>创建</a:t>
            </a:r>
            <a:r>
              <a:rPr lang="en-US" altLang="zh-CN"/>
              <a:t>WBS---</a:t>
            </a:r>
            <a:r>
              <a:rPr lang="zh-CN" altLang="en-US"/>
              <a:t>输出</a:t>
            </a:r>
            <a:endParaRPr lang="zh-CN" altLang="en-US"/>
          </a:p>
        </p:txBody>
      </p:sp>
      <p:sp>
        <p:nvSpPr>
          <p:cNvPr id="3" name="副标题 2"/>
          <p:cNvSpPr>
            <a:spLocks noGrp="1"/>
          </p:cNvSpPr>
          <p:nvPr>
            <p:ph type="subTitle" idx="1"/>
          </p:nvPr>
        </p:nvSpPr>
        <p:spPr>
          <a:xfrm>
            <a:off x="1143000" y="1722120"/>
            <a:ext cx="6858000" cy="3535680"/>
          </a:xfrm>
        </p:spPr>
        <p:txBody>
          <a:bodyPr/>
          <a:p>
            <a:pPr marL="285750" indent="-285750" algn="l">
              <a:buFont typeface="Arial" panose="020B0604020202020204" pitchFamily="34" charset="0"/>
              <a:buChar char="•"/>
            </a:pPr>
            <a:endParaRPr lang="zh-CN" altLang="en-US"/>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187450" y="548640"/>
            <a:ext cx="6858000" cy="878840"/>
          </a:xfrm>
        </p:spPr>
        <p:txBody>
          <a:bodyPr/>
          <a:p>
            <a:r>
              <a:rPr lang="zh-CN" altLang="en-US"/>
              <a:t>创建</a:t>
            </a:r>
            <a:r>
              <a:rPr lang="en-US" altLang="zh-CN"/>
              <a:t>WBS---</a:t>
            </a:r>
            <a:r>
              <a:rPr lang="zh-CN" altLang="en-US"/>
              <a:t>输出</a:t>
            </a:r>
            <a:endParaRPr lang="zh-CN" altLang="en-US"/>
          </a:p>
        </p:txBody>
      </p:sp>
      <p:sp>
        <p:nvSpPr>
          <p:cNvPr id="3" name="副标题 2"/>
          <p:cNvSpPr>
            <a:spLocks noGrp="1"/>
          </p:cNvSpPr>
          <p:nvPr>
            <p:ph type="subTitle" idx="1"/>
          </p:nvPr>
        </p:nvSpPr>
        <p:spPr>
          <a:xfrm>
            <a:off x="1143000" y="1722120"/>
            <a:ext cx="6858000" cy="3535680"/>
          </a:xfrm>
        </p:spPr>
        <p:txBody>
          <a:bodyPr/>
          <a:p>
            <a:pPr marL="285750" indent="-285750" algn="l">
              <a:buFont typeface="Arial" panose="020B0604020202020204" pitchFamily="34" charset="0"/>
              <a:buChar char="•"/>
            </a:pPr>
            <a:endParaRPr lang="zh-CN" altLang="en-US"/>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187450" y="548640"/>
            <a:ext cx="6858000" cy="878840"/>
          </a:xfrm>
        </p:spPr>
        <p:txBody>
          <a:bodyPr/>
          <a:p>
            <a:r>
              <a:rPr lang="zh-CN" altLang="en-US"/>
              <a:t>创建</a:t>
            </a:r>
            <a:r>
              <a:rPr lang="en-US" altLang="zh-CN"/>
              <a:t>WBS---</a:t>
            </a:r>
            <a:r>
              <a:rPr lang="zh-CN" altLang="en-US"/>
              <a:t>输出</a:t>
            </a:r>
            <a:endParaRPr lang="zh-CN" altLang="en-US"/>
          </a:p>
        </p:txBody>
      </p:sp>
      <p:sp>
        <p:nvSpPr>
          <p:cNvPr id="3" name="副标题 2"/>
          <p:cNvSpPr>
            <a:spLocks noGrp="1"/>
          </p:cNvSpPr>
          <p:nvPr>
            <p:ph type="subTitle" idx="1"/>
          </p:nvPr>
        </p:nvSpPr>
        <p:spPr>
          <a:xfrm>
            <a:off x="1143000" y="1722120"/>
            <a:ext cx="6858000" cy="3535680"/>
          </a:xfrm>
        </p:spPr>
        <p:txBody>
          <a:bodyPr/>
          <a:p>
            <a:pPr marL="285750" indent="-285750" algn="l">
              <a:buFont typeface="Arial" panose="020B0604020202020204" pitchFamily="34" charset="0"/>
              <a:buChar char="•"/>
            </a:pPr>
            <a:endParaRPr lang="zh-CN" altLang="en-US"/>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187450" y="548640"/>
            <a:ext cx="6858000" cy="878840"/>
          </a:xfrm>
        </p:spPr>
        <p:txBody>
          <a:bodyPr/>
          <a:p>
            <a:r>
              <a:rPr lang="zh-CN" altLang="en-US"/>
              <a:t>创建</a:t>
            </a:r>
            <a:r>
              <a:rPr lang="en-US" altLang="zh-CN"/>
              <a:t>WBS---</a:t>
            </a:r>
            <a:r>
              <a:rPr lang="zh-CN" altLang="en-US"/>
              <a:t>输出</a:t>
            </a:r>
            <a:endParaRPr lang="zh-CN" altLang="en-US"/>
          </a:p>
        </p:txBody>
      </p:sp>
      <p:sp>
        <p:nvSpPr>
          <p:cNvPr id="3" name="副标题 2"/>
          <p:cNvSpPr>
            <a:spLocks noGrp="1"/>
          </p:cNvSpPr>
          <p:nvPr>
            <p:ph type="subTitle" idx="1"/>
          </p:nvPr>
        </p:nvSpPr>
        <p:spPr>
          <a:xfrm>
            <a:off x="1143000" y="1722120"/>
            <a:ext cx="6858000" cy="3535680"/>
          </a:xfrm>
        </p:spPr>
        <p:txBody>
          <a:bodyPr/>
          <a:p>
            <a:pPr marL="285750" indent="-285750" algn="l">
              <a:buFont typeface="Arial" panose="020B0604020202020204" pitchFamily="34" charset="0"/>
              <a:buChar char="•"/>
            </a:pPr>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12140" y="620395"/>
            <a:ext cx="7886700" cy="774065"/>
          </a:xfrm>
        </p:spPr>
        <p:txBody>
          <a:bodyPr/>
          <a:p>
            <a:br>
              <a:rPr lang="zh-CN" altLang="en-US"/>
            </a:br>
            <a:r>
              <a:rPr lang="zh-CN" altLang="en-US">
                <a:sym typeface="+mn-ea"/>
              </a:rPr>
              <a:t>制定项目章程</a:t>
            </a:r>
            <a:endParaRPr lang="zh-CN" altLang="en-US"/>
          </a:p>
        </p:txBody>
      </p:sp>
      <p:sp>
        <p:nvSpPr>
          <p:cNvPr id="3" name="文本占位符 2"/>
          <p:cNvSpPr>
            <a:spLocks noGrp="1"/>
          </p:cNvSpPr>
          <p:nvPr>
            <p:ph type="body" idx="1"/>
          </p:nvPr>
        </p:nvSpPr>
        <p:spPr>
          <a:xfrm>
            <a:off x="624205" y="1938655"/>
            <a:ext cx="7886700" cy="4150995"/>
          </a:xfrm>
        </p:spPr>
        <p:txBody>
          <a:bodyPr/>
          <a:p>
            <a:pPr marL="342900" indent="-342900">
              <a:buAutoNum type="arabicPeriod"/>
            </a:pPr>
            <a:r>
              <a:rPr lang="zh-CN" altLang="en-US"/>
              <a:t>制定一份正式批准项目或阶段的文件，记录反映干系人需要和期望的初步要求</a:t>
            </a:r>
            <a:endParaRPr lang="zh-CN" altLang="en-US"/>
          </a:p>
          <a:p>
            <a:pPr marL="342900" indent="-342900">
              <a:buFont typeface="Arial" panose="020B0604020202020204" pitchFamily="34" charset="0"/>
              <a:buAutoNum type="arabicPeriod"/>
            </a:pPr>
            <a:r>
              <a:rPr lang="zh-CN" altLang="en-US"/>
              <a:t>商业论证：</a:t>
            </a:r>
            <a:endParaRPr lang="zh-CN" altLang="en-US"/>
          </a:p>
          <a:p>
            <a:pPr marL="800100" lvl="1" indent="-342900">
              <a:buFont typeface="Arial" panose="020B0604020202020204" pitchFamily="34" charset="0"/>
              <a:buAutoNum type="arabicPeriod"/>
            </a:pPr>
            <a:r>
              <a:rPr lang="zh-CN" altLang="en-US" sz="1800">
                <a:solidFill>
                  <a:schemeClr val="tx1">
                    <a:tint val="75000"/>
                  </a:schemeClr>
                </a:solidFill>
              </a:rPr>
              <a:t>决定项目是否值得投资</a:t>
            </a:r>
            <a:endParaRPr lang="zh-CN" altLang="en-US" sz="1800">
              <a:solidFill>
                <a:schemeClr val="tx1">
                  <a:tint val="75000"/>
                </a:schemeClr>
              </a:solidFill>
            </a:endParaRPr>
          </a:p>
          <a:p>
            <a:pPr marL="800100" lvl="1" indent="-342900">
              <a:buFont typeface="Arial" panose="020B0604020202020204" pitchFamily="34" charset="0"/>
              <a:buAutoNum type="arabicPeriod"/>
            </a:pPr>
            <a:r>
              <a:rPr lang="zh-CN" altLang="en-US" sz="1800">
                <a:solidFill>
                  <a:schemeClr val="tx1">
                    <a:tint val="75000"/>
                  </a:schemeClr>
                </a:solidFill>
              </a:rPr>
              <a:t>包含业务需要分析与成本效益分析</a:t>
            </a:r>
            <a:endParaRPr lang="zh-CN" altLang="en-US" sz="1800">
              <a:solidFill>
                <a:schemeClr val="tx1">
                  <a:tint val="75000"/>
                </a:schemeClr>
              </a:solidFill>
            </a:endParaRPr>
          </a:p>
          <a:p>
            <a:pPr marL="800100" lvl="1" indent="-342900">
              <a:buFont typeface="Arial" panose="020B0604020202020204" pitchFamily="34" charset="0"/>
              <a:buAutoNum type="arabicPeriod"/>
            </a:pPr>
            <a:r>
              <a:rPr lang="zh-CN" altLang="en-US" sz="1800">
                <a:solidFill>
                  <a:schemeClr val="tx1">
                    <a:tint val="75000"/>
                  </a:schemeClr>
                </a:solidFill>
              </a:rPr>
              <a:t>论证项目的合理性，并确定项目边界</a:t>
            </a:r>
            <a:endParaRPr lang="zh-CN" altLang="en-US" sz="1800">
              <a:solidFill>
                <a:schemeClr val="tx1">
                  <a:tint val="75000"/>
                </a:schemeClr>
              </a:solidFill>
            </a:endParaRPr>
          </a:p>
          <a:p>
            <a:pPr marL="800100" lvl="1" indent="-342900">
              <a:buFont typeface="Arial" panose="020B0604020202020204" pitchFamily="34" charset="0"/>
              <a:buAutoNum type="arabicPeriod"/>
            </a:pPr>
            <a:r>
              <a:rPr lang="zh-CN" altLang="en-US" sz="1800">
                <a:solidFill>
                  <a:schemeClr val="tx1">
                    <a:tint val="75000"/>
                  </a:schemeClr>
                </a:solidFill>
              </a:rPr>
              <a:t>原因是要符合组织战略需要</a:t>
            </a:r>
            <a:endParaRPr lang="zh-CN" altLang="en-US" sz="1800">
              <a:solidFill>
                <a:schemeClr val="tx1">
                  <a:tint val="75000"/>
                </a:schemeClr>
              </a:solidFill>
            </a:endParaRPr>
          </a:p>
          <a:p>
            <a:pPr marL="800100" lvl="1" indent="-342900">
              <a:buFont typeface="Arial" panose="020B0604020202020204" pitchFamily="34" charset="0"/>
              <a:buAutoNum type="arabicPeriod"/>
            </a:pPr>
            <a:r>
              <a:rPr lang="zh-CN" altLang="en-US" sz="1800">
                <a:solidFill>
                  <a:schemeClr val="tx1">
                    <a:tint val="75000"/>
                  </a:schemeClr>
                </a:solidFill>
              </a:rPr>
              <a:t>在多阶段项目中，对商业论证的定期审核，确保项目能实现商业利益</a:t>
            </a:r>
            <a:endParaRPr lang="zh-CN" altLang="en-US" sz="1800">
              <a:solidFill>
                <a:schemeClr val="tx1">
                  <a:tint val="75000"/>
                </a:schemeClr>
              </a:solidFill>
            </a:endParaRPr>
          </a:p>
          <a:p>
            <a:pPr marL="342900" lvl="0" indent="-342900">
              <a:buFont typeface="Arial" panose="020B0604020202020204" pitchFamily="34" charset="0"/>
              <a:buAutoNum type="arabicPeriod"/>
            </a:pPr>
            <a:r>
              <a:rPr lang="zh-CN" altLang="en-US">
                <a:solidFill>
                  <a:schemeClr val="tx1">
                    <a:tint val="75000"/>
                  </a:schemeClr>
                </a:solidFill>
              </a:rPr>
              <a:t>项目章程内容包括</a:t>
            </a:r>
            <a:endParaRPr lang="zh-CN" altLang="en-US">
              <a:solidFill>
                <a:schemeClr val="tx1">
                  <a:tint val="75000"/>
                </a:schemeClr>
              </a:solidFill>
            </a:endParaRPr>
          </a:p>
          <a:p>
            <a:pPr marL="342900" lvl="0" indent="-342900">
              <a:buFont typeface="Arial" panose="020B0604020202020204" pitchFamily="34" charset="0"/>
              <a:buAutoNum type="arabicPeriod"/>
            </a:pPr>
            <a:endParaRPr lang="zh-CN" altLang="en-US">
              <a:solidFill>
                <a:schemeClr val="tx1">
                  <a:tint val="75000"/>
                </a:schemeClr>
              </a:solidFill>
            </a:endParaRPr>
          </a:p>
        </p:txBody>
      </p:sp>
      <p:pic>
        <p:nvPicPr>
          <p:cNvPr id="5" name="图片 4"/>
          <p:cNvPicPr>
            <a:picLocks noChangeAspect="1"/>
          </p:cNvPicPr>
          <p:nvPr/>
        </p:nvPicPr>
        <p:blipFill>
          <a:blip r:embed="rId1"/>
          <a:stretch>
            <a:fillRect/>
          </a:stretch>
        </p:blipFill>
        <p:spPr>
          <a:xfrm>
            <a:off x="1043940" y="4914265"/>
            <a:ext cx="4998720" cy="1910715"/>
          </a:xfrm>
          <a:prstGeom prst="rect">
            <a:avLst/>
          </a:prstGeom>
        </p:spPr>
      </p:pic>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187450" y="548640"/>
            <a:ext cx="6858000" cy="878840"/>
          </a:xfrm>
        </p:spPr>
        <p:txBody>
          <a:bodyPr/>
          <a:p>
            <a:r>
              <a:rPr lang="zh-CN" altLang="en-US"/>
              <a:t>创建</a:t>
            </a:r>
            <a:r>
              <a:rPr lang="en-US" altLang="zh-CN"/>
              <a:t>WBS---</a:t>
            </a:r>
            <a:r>
              <a:rPr lang="zh-CN" altLang="en-US"/>
              <a:t>输出</a:t>
            </a:r>
            <a:endParaRPr lang="zh-CN" altLang="en-US"/>
          </a:p>
        </p:txBody>
      </p:sp>
      <p:sp>
        <p:nvSpPr>
          <p:cNvPr id="3" name="副标题 2"/>
          <p:cNvSpPr>
            <a:spLocks noGrp="1"/>
          </p:cNvSpPr>
          <p:nvPr>
            <p:ph type="subTitle" idx="1"/>
          </p:nvPr>
        </p:nvSpPr>
        <p:spPr>
          <a:xfrm>
            <a:off x="1143000" y="1722120"/>
            <a:ext cx="6858000" cy="3535680"/>
          </a:xfrm>
        </p:spPr>
        <p:txBody>
          <a:bodyPr/>
          <a:p>
            <a:pPr marL="285750" indent="-285750" algn="l">
              <a:buFont typeface="Arial" panose="020B0604020202020204" pitchFamily="34" charset="0"/>
              <a:buChar char="•"/>
            </a:pPr>
            <a:endParaRPr lang="zh-CN" altLang="en-US"/>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187450" y="548640"/>
            <a:ext cx="6858000" cy="878840"/>
          </a:xfrm>
        </p:spPr>
        <p:txBody>
          <a:bodyPr/>
          <a:p>
            <a:r>
              <a:rPr lang="zh-CN" altLang="en-US"/>
              <a:t>创建</a:t>
            </a:r>
            <a:r>
              <a:rPr lang="en-US" altLang="zh-CN"/>
              <a:t>WBS---</a:t>
            </a:r>
            <a:r>
              <a:rPr lang="zh-CN" altLang="en-US"/>
              <a:t>输出</a:t>
            </a:r>
            <a:endParaRPr lang="zh-CN" altLang="en-US"/>
          </a:p>
        </p:txBody>
      </p:sp>
      <p:sp>
        <p:nvSpPr>
          <p:cNvPr id="3" name="副标题 2"/>
          <p:cNvSpPr>
            <a:spLocks noGrp="1"/>
          </p:cNvSpPr>
          <p:nvPr>
            <p:ph type="subTitle" idx="1"/>
          </p:nvPr>
        </p:nvSpPr>
        <p:spPr>
          <a:xfrm>
            <a:off x="1143000" y="1722120"/>
            <a:ext cx="6858000" cy="3535680"/>
          </a:xfrm>
        </p:spPr>
        <p:txBody>
          <a:bodyPr/>
          <a:p>
            <a:pPr marL="285750" indent="-285750" algn="l">
              <a:buFont typeface="Arial" panose="020B0604020202020204" pitchFamily="34" charset="0"/>
              <a:buChar char="•"/>
            </a:pPr>
            <a:endParaRPr lang="zh-CN" altLang="en-US"/>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187450" y="548640"/>
            <a:ext cx="6858000" cy="878840"/>
          </a:xfrm>
        </p:spPr>
        <p:txBody>
          <a:bodyPr/>
          <a:p>
            <a:r>
              <a:rPr lang="zh-CN" altLang="en-US"/>
              <a:t>创建</a:t>
            </a:r>
            <a:r>
              <a:rPr lang="en-US" altLang="zh-CN"/>
              <a:t>WBS---</a:t>
            </a:r>
            <a:r>
              <a:rPr lang="zh-CN" altLang="en-US"/>
              <a:t>输出</a:t>
            </a:r>
            <a:endParaRPr lang="zh-CN" altLang="en-US"/>
          </a:p>
        </p:txBody>
      </p:sp>
      <p:sp>
        <p:nvSpPr>
          <p:cNvPr id="3" name="副标题 2"/>
          <p:cNvSpPr>
            <a:spLocks noGrp="1"/>
          </p:cNvSpPr>
          <p:nvPr>
            <p:ph type="subTitle" idx="1"/>
          </p:nvPr>
        </p:nvSpPr>
        <p:spPr>
          <a:xfrm>
            <a:off x="1143000" y="1722120"/>
            <a:ext cx="6858000" cy="3535680"/>
          </a:xfrm>
        </p:spPr>
        <p:txBody>
          <a:bodyPr/>
          <a:p>
            <a:pPr marL="285750" indent="-285750" algn="l">
              <a:buFont typeface="Arial" panose="020B0604020202020204" pitchFamily="34" charset="0"/>
              <a:buChar char="•"/>
            </a:pPr>
            <a:endParaRPr lang="zh-CN" altLang="en-US"/>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187450" y="548640"/>
            <a:ext cx="6858000" cy="878840"/>
          </a:xfrm>
        </p:spPr>
        <p:txBody>
          <a:bodyPr/>
          <a:p>
            <a:r>
              <a:rPr lang="zh-CN" altLang="en-US"/>
              <a:t>创建</a:t>
            </a:r>
            <a:r>
              <a:rPr lang="en-US" altLang="zh-CN"/>
              <a:t>WBS---</a:t>
            </a:r>
            <a:r>
              <a:rPr lang="zh-CN" altLang="en-US"/>
              <a:t>输出</a:t>
            </a:r>
            <a:endParaRPr lang="zh-CN" altLang="en-US"/>
          </a:p>
        </p:txBody>
      </p:sp>
      <p:sp>
        <p:nvSpPr>
          <p:cNvPr id="3" name="副标题 2"/>
          <p:cNvSpPr>
            <a:spLocks noGrp="1"/>
          </p:cNvSpPr>
          <p:nvPr>
            <p:ph type="subTitle" idx="1"/>
          </p:nvPr>
        </p:nvSpPr>
        <p:spPr>
          <a:xfrm>
            <a:off x="1143000" y="1722120"/>
            <a:ext cx="6858000" cy="3535680"/>
          </a:xfrm>
        </p:spPr>
        <p:txBody>
          <a:bodyPr/>
          <a:p>
            <a:pPr marL="285750" indent="-285750" algn="l">
              <a:buFont typeface="Arial" panose="020B0604020202020204" pitchFamily="34" charset="0"/>
              <a:buChar char="•"/>
            </a:pPr>
            <a:endParaRPr lang="zh-CN" altLang="en-US"/>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187450" y="548640"/>
            <a:ext cx="6858000" cy="878840"/>
          </a:xfrm>
        </p:spPr>
        <p:txBody>
          <a:bodyPr/>
          <a:p>
            <a:r>
              <a:rPr lang="zh-CN" altLang="en-US"/>
              <a:t>创建</a:t>
            </a:r>
            <a:r>
              <a:rPr lang="en-US" altLang="zh-CN"/>
              <a:t>WBS---</a:t>
            </a:r>
            <a:r>
              <a:rPr lang="zh-CN" altLang="en-US"/>
              <a:t>输出</a:t>
            </a:r>
            <a:endParaRPr lang="zh-CN" altLang="en-US"/>
          </a:p>
        </p:txBody>
      </p:sp>
      <p:sp>
        <p:nvSpPr>
          <p:cNvPr id="3" name="副标题 2"/>
          <p:cNvSpPr>
            <a:spLocks noGrp="1"/>
          </p:cNvSpPr>
          <p:nvPr>
            <p:ph type="subTitle" idx="1"/>
          </p:nvPr>
        </p:nvSpPr>
        <p:spPr>
          <a:xfrm>
            <a:off x="1143000" y="1722120"/>
            <a:ext cx="6858000" cy="3535680"/>
          </a:xfrm>
        </p:spPr>
        <p:txBody>
          <a:bodyPr/>
          <a:p>
            <a:pPr marL="285750" indent="-285750" algn="l">
              <a:buFont typeface="Arial" panose="020B0604020202020204" pitchFamily="34" charset="0"/>
              <a:buChar char="•"/>
            </a:pPr>
            <a:endParaRPr lang="zh-CN" altLang="en-US"/>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187450" y="548640"/>
            <a:ext cx="6858000" cy="878840"/>
          </a:xfrm>
        </p:spPr>
        <p:txBody>
          <a:bodyPr/>
          <a:p>
            <a:r>
              <a:rPr lang="zh-CN" altLang="en-US"/>
              <a:t>创建</a:t>
            </a:r>
            <a:r>
              <a:rPr lang="en-US" altLang="zh-CN"/>
              <a:t>WBS---</a:t>
            </a:r>
            <a:r>
              <a:rPr lang="zh-CN" altLang="en-US"/>
              <a:t>输出</a:t>
            </a:r>
            <a:endParaRPr lang="zh-CN" altLang="en-US"/>
          </a:p>
        </p:txBody>
      </p:sp>
      <p:sp>
        <p:nvSpPr>
          <p:cNvPr id="3" name="副标题 2"/>
          <p:cNvSpPr>
            <a:spLocks noGrp="1"/>
          </p:cNvSpPr>
          <p:nvPr>
            <p:ph type="subTitle" idx="1"/>
          </p:nvPr>
        </p:nvSpPr>
        <p:spPr>
          <a:xfrm>
            <a:off x="1143000" y="1722120"/>
            <a:ext cx="6858000" cy="3535680"/>
          </a:xfrm>
        </p:spPr>
        <p:txBody>
          <a:bodyPr/>
          <a:p>
            <a:pPr marL="285750" indent="-285750" algn="l">
              <a:buFont typeface="Arial" panose="020B0604020202020204" pitchFamily="34" charset="0"/>
              <a:buChar char="•"/>
            </a:pPr>
            <a:endParaRPr lang="zh-CN" altLang="en-US"/>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187450" y="548640"/>
            <a:ext cx="6858000" cy="878840"/>
          </a:xfrm>
        </p:spPr>
        <p:txBody>
          <a:bodyPr/>
          <a:p>
            <a:r>
              <a:rPr lang="zh-CN" altLang="en-US"/>
              <a:t>创建</a:t>
            </a:r>
            <a:r>
              <a:rPr lang="en-US" altLang="zh-CN"/>
              <a:t>WBS---</a:t>
            </a:r>
            <a:r>
              <a:rPr lang="zh-CN" altLang="en-US"/>
              <a:t>输出</a:t>
            </a:r>
            <a:endParaRPr lang="zh-CN" altLang="en-US"/>
          </a:p>
        </p:txBody>
      </p:sp>
      <p:sp>
        <p:nvSpPr>
          <p:cNvPr id="3" name="副标题 2"/>
          <p:cNvSpPr>
            <a:spLocks noGrp="1"/>
          </p:cNvSpPr>
          <p:nvPr>
            <p:ph type="subTitle" idx="1"/>
          </p:nvPr>
        </p:nvSpPr>
        <p:spPr>
          <a:xfrm>
            <a:off x="1143000" y="1722120"/>
            <a:ext cx="6858000" cy="3535680"/>
          </a:xfrm>
        </p:spPr>
        <p:txBody>
          <a:bodyPr/>
          <a:p>
            <a:pPr marL="285750" indent="-285750" algn="l">
              <a:buFont typeface="Arial" panose="020B0604020202020204" pitchFamily="34" charset="0"/>
              <a:buChar char="•"/>
            </a:pPr>
            <a:endParaRPr lang="zh-CN" altLang="en-US"/>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187450" y="548640"/>
            <a:ext cx="6858000" cy="878840"/>
          </a:xfrm>
        </p:spPr>
        <p:txBody>
          <a:bodyPr/>
          <a:p>
            <a:r>
              <a:rPr lang="zh-CN" altLang="en-US"/>
              <a:t>创建</a:t>
            </a:r>
            <a:r>
              <a:rPr lang="en-US" altLang="zh-CN"/>
              <a:t>WBS---</a:t>
            </a:r>
            <a:r>
              <a:rPr lang="zh-CN" altLang="en-US"/>
              <a:t>输出</a:t>
            </a:r>
            <a:endParaRPr lang="zh-CN" altLang="en-US"/>
          </a:p>
        </p:txBody>
      </p:sp>
      <p:sp>
        <p:nvSpPr>
          <p:cNvPr id="3" name="副标题 2"/>
          <p:cNvSpPr>
            <a:spLocks noGrp="1"/>
          </p:cNvSpPr>
          <p:nvPr>
            <p:ph type="subTitle" idx="1"/>
          </p:nvPr>
        </p:nvSpPr>
        <p:spPr>
          <a:xfrm>
            <a:off x="1143000" y="1722120"/>
            <a:ext cx="6858000" cy="3535680"/>
          </a:xfrm>
        </p:spPr>
        <p:txBody>
          <a:bodyPr/>
          <a:p>
            <a:pPr marL="285750" indent="-285750" algn="l">
              <a:buFont typeface="Arial" panose="020B0604020202020204" pitchFamily="34" charset="0"/>
              <a:buChar char="•"/>
            </a:pPr>
            <a:endParaRPr lang="zh-CN" altLang="en-US"/>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187450" y="548640"/>
            <a:ext cx="6858000" cy="878840"/>
          </a:xfrm>
        </p:spPr>
        <p:txBody>
          <a:bodyPr/>
          <a:p>
            <a:r>
              <a:rPr lang="zh-CN" altLang="en-US"/>
              <a:t>创建</a:t>
            </a:r>
            <a:r>
              <a:rPr lang="en-US" altLang="zh-CN"/>
              <a:t>WBS---</a:t>
            </a:r>
            <a:r>
              <a:rPr lang="zh-CN" altLang="en-US"/>
              <a:t>输出</a:t>
            </a:r>
            <a:endParaRPr lang="zh-CN" altLang="en-US"/>
          </a:p>
        </p:txBody>
      </p:sp>
      <p:sp>
        <p:nvSpPr>
          <p:cNvPr id="3" name="副标题 2"/>
          <p:cNvSpPr>
            <a:spLocks noGrp="1"/>
          </p:cNvSpPr>
          <p:nvPr>
            <p:ph type="subTitle" idx="1"/>
          </p:nvPr>
        </p:nvSpPr>
        <p:spPr>
          <a:xfrm>
            <a:off x="1143000" y="1722120"/>
            <a:ext cx="6858000" cy="3535680"/>
          </a:xfrm>
        </p:spPr>
        <p:txBody>
          <a:bodyPr/>
          <a:p>
            <a:pPr marL="285750" indent="-285750" algn="l">
              <a:buFont typeface="Arial" panose="020B0604020202020204" pitchFamily="34" charset="0"/>
              <a:buChar char="•"/>
            </a:pPr>
            <a:endParaRPr lang="zh-CN" altLang="en-US"/>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187450" y="548640"/>
            <a:ext cx="6858000" cy="878840"/>
          </a:xfrm>
        </p:spPr>
        <p:txBody>
          <a:bodyPr/>
          <a:p>
            <a:r>
              <a:rPr lang="zh-CN" altLang="en-US"/>
              <a:t>创建</a:t>
            </a:r>
            <a:r>
              <a:rPr lang="en-US" altLang="zh-CN"/>
              <a:t>WBS---</a:t>
            </a:r>
            <a:r>
              <a:rPr lang="zh-CN" altLang="en-US"/>
              <a:t>输出</a:t>
            </a:r>
            <a:endParaRPr lang="zh-CN" altLang="en-US"/>
          </a:p>
        </p:txBody>
      </p:sp>
      <p:sp>
        <p:nvSpPr>
          <p:cNvPr id="3" name="副标题 2"/>
          <p:cNvSpPr>
            <a:spLocks noGrp="1"/>
          </p:cNvSpPr>
          <p:nvPr>
            <p:ph type="subTitle" idx="1"/>
          </p:nvPr>
        </p:nvSpPr>
        <p:spPr>
          <a:xfrm>
            <a:off x="1143000" y="1722120"/>
            <a:ext cx="6858000" cy="3535680"/>
          </a:xfrm>
        </p:spPr>
        <p:txBody>
          <a:bodyPr/>
          <a:p>
            <a:pPr marL="285750" indent="-285750" algn="l">
              <a:buFont typeface="Arial" panose="020B0604020202020204" pitchFamily="34" charset="0"/>
              <a:buChar char="•"/>
            </a:pPr>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24205" y="483870"/>
            <a:ext cx="7886700" cy="848360"/>
          </a:xfrm>
        </p:spPr>
        <p:txBody>
          <a:bodyPr/>
          <a:p>
            <a:r>
              <a:rPr lang="zh-CN" altLang="en-US"/>
              <a:t>制定项目管理计划</a:t>
            </a:r>
            <a:endParaRPr lang="zh-CN" altLang="en-US"/>
          </a:p>
        </p:txBody>
      </p:sp>
      <p:sp>
        <p:nvSpPr>
          <p:cNvPr id="3" name="文本占位符 2"/>
          <p:cNvSpPr>
            <a:spLocks noGrp="1"/>
          </p:cNvSpPr>
          <p:nvPr>
            <p:ph type="body" idx="1"/>
          </p:nvPr>
        </p:nvSpPr>
        <p:spPr>
          <a:xfrm>
            <a:off x="624205" y="1755140"/>
            <a:ext cx="7886700" cy="4334510"/>
          </a:xfrm>
        </p:spPr>
        <p:txBody>
          <a:bodyPr/>
          <a:p>
            <a:pPr marL="342900" indent="-342900">
              <a:buAutoNum type="arabicPeriod"/>
            </a:pPr>
            <a:r>
              <a:rPr lang="zh-CN" altLang="en-US"/>
              <a:t>主要作用：生成一份核心文件。作为所有项目工作的依据</a:t>
            </a:r>
            <a:endParaRPr lang="zh-CN" altLang="en-US"/>
          </a:p>
          <a:p>
            <a:pPr marL="342900" indent="-342900">
              <a:buAutoNum type="arabicPeriod"/>
            </a:pPr>
            <a:r>
              <a:rPr lang="zh-CN" altLang="en-US"/>
              <a:t>该计划需要不断的更新来渐进明细</a:t>
            </a:r>
            <a:endParaRPr lang="zh-CN" altLang="en-US"/>
          </a:p>
          <a:p>
            <a:pPr marL="342900" indent="-342900">
              <a:buAutoNum type="arabicPeriod"/>
            </a:pPr>
            <a:r>
              <a:rPr lang="zh-CN" altLang="en-US"/>
              <a:t>输入</a:t>
            </a:r>
            <a:endParaRPr lang="zh-CN" altLang="en-US"/>
          </a:p>
          <a:p>
            <a:pPr marL="800100" lvl="1" indent="-342900">
              <a:buAutoNum type="arabicPeriod"/>
            </a:pPr>
            <a:r>
              <a:rPr lang="zh-CN" altLang="en-US" sz="1800">
                <a:solidFill>
                  <a:schemeClr val="tx1">
                    <a:tint val="75000"/>
                  </a:schemeClr>
                </a:solidFill>
              </a:rPr>
              <a:t>项目章程</a:t>
            </a:r>
            <a:endParaRPr lang="zh-CN" altLang="en-US" sz="1800">
              <a:solidFill>
                <a:schemeClr val="tx1">
                  <a:tint val="75000"/>
                </a:schemeClr>
              </a:solidFill>
            </a:endParaRPr>
          </a:p>
          <a:p>
            <a:pPr marL="800100" lvl="1" indent="-342900">
              <a:buAutoNum type="arabicPeriod"/>
            </a:pPr>
            <a:r>
              <a:rPr lang="zh-CN" altLang="en-US" sz="1800">
                <a:solidFill>
                  <a:schemeClr val="tx1">
                    <a:tint val="75000"/>
                  </a:schemeClr>
                </a:solidFill>
              </a:rPr>
              <a:t>其他过程的输出</a:t>
            </a:r>
            <a:endParaRPr lang="zh-CN" altLang="en-US" sz="1800">
              <a:solidFill>
                <a:schemeClr val="tx1">
                  <a:tint val="75000"/>
                </a:schemeClr>
              </a:solidFill>
            </a:endParaRPr>
          </a:p>
          <a:p>
            <a:pPr marL="800100" lvl="1" indent="-342900">
              <a:buAutoNum type="arabicPeriod"/>
            </a:pPr>
            <a:r>
              <a:rPr lang="zh-CN" altLang="en-US" sz="1800">
                <a:solidFill>
                  <a:schemeClr val="tx1">
                    <a:tint val="75000"/>
                  </a:schemeClr>
                </a:solidFill>
              </a:rPr>
              <a:t>事业环境因素</a:t>
            </a:r>
            <a:endParaRPr lang="zh-CN" altLang="en-US" sz="1800">
              <a:solidFill>
                <a:schemeClr val="tx1">
                  <a:tint val="75000"/>
                </a:schemeClr>
              </a:solidFill>
            </a:endParaRPr>
          </a:p>
          <a:p>
            <a:pPr marL="800100" lvl="1" indent="-342900">
              <a:buAutoNum type="arabicPeriod"/>
            </a:pPr>
            <a:r>
              <a:rPr lang="zh-CN" altLang="en-US" sz="1800">
                <a:solidFill>
                  <a:schemeClr val="tx1">
                    <a:tint val="75000"/>
                  </a:schemeClr>
                </a:solidFill>
              </a:rPr>
              <a:t>组织过程资产</a:t>
            </a:r>
            <a:endParaRPr lang="zh-CN" altLang="en-US" sz="1800">
              <a:solidFill>
                <a:schemeClr val="tx1">
                  <a:tint val="75000"/>
                </a:schemeClr>
              </a:solidFill>
            </a:endParaRPr>
          </a:p>
          <a:p>
            <a:pPr marL="342900" lvl="0" indent="-342900">
              <a:buAutoNum type="arabicPeriod"/>
            </a:pPr>
            <a:r>
              <a:rPr lang="zh-CN" altLang="en-US">
                <a:solidFill>
                  <a:schemeClr val="tx1">
                    <a:tint val="75000"/>
                  </a:schemeClr>
                </a:solidFill>
              </a:rPr>
              <a:t>工具和技术</a:t>
            </a:r>
            <a:endParaRPr lang="zh-CN" altLang="en-US">
              <a:solidFill>
                <a:schemeClr val="tx1">
                  <a:tint val="75000"/>
                </a:schemeClr>
              </a:solidFill>
            </a:endParaRPr>
          </a:p>
          <a:p>
            <a:pPr marL="800100" lvl="1" indent="-342900">
              <a:buAutoNum type="arabicPeriod"/>
            </a:pPr>
            <a:r>
              <a:rPr lang="zh-CN" altLang="en-US" sz="1800">
                <a:solidFill>
                  <a:schemeClr val="tx1">
                    <a:tint val="75000"/>
                  </a:schemeClr>
                </a:solidFill>
              </a:rPr>
              <a:t>专家判断</a:t>
            </a:r>
            <a:endParaRPr lang="zh-CN" altLang="en-US" sz="1800">
              <a:solidFill>
                <a:schemeClr val="tx1">
                  <a:tint val="75000"/>
                </a:schemeClr>
              </a:solidFill>
            </a:endParaRPr>
          </a:p>
          <a:p>
            <a:pPr marL="800100" lvl="1" indent="-342900">
              <a:buAutoNum type="arabicPeriod"/>
            </a:pPr>
            <a:r>
              <a:rPr lang="zh-CN" altLang="en-US" sz="1800">
                <a:solidFill>
                  <a:schemeClr val="tx1">
                    <a:tint val="75000"/>
                  </a:schemeClr>
                </a:solidFill>
              </a:rPr>
              <a:t>引导技术</a:t>
            </a:r>
            <a:endParaRPr lang="zh-CN" altLang="en-US" sz="1800">
              <a:solidFill>
                <a:schemeClr val="tx1">
                  <a:tint val="75000"/>
                </a:schemeClr>
              </a:solidFill>
            </a:endParaRPr>
          </a:p>
          <a:p>
            <a:pPr marL="342900" lvl="0" indent="-342900">
              <a:buAutoNum type="arabicPeriod"/>
            </a:pPr>
            <a:r>
              <a:rPr lang="zh-CN" altLang="en-US">
                <a:solidFill>
                  <a:schemeClr val="tx1">
                    <a:tint val="75000"/>
                  </a:schemeClr>
                </a:solidFill>
              </a:rPr>
              <a:t>输出</a:t>
            </a:r>
            <a:endParaRPr lang="zh-CN" altLang="en-US">
              <a:solidFill>
                <a:schemeClr val="tx1">
                  <a:tint val="75000"/>
                </a:schemeClr>
              </a:solidFill>
            </a:endParaRPr>
          </a:p>
          <a:p>
            <a:pPr marL="800100" lvl="1" indent="-342900">
              <a:buAutoNum type="arabicPeriod"/>
            </a:pPr>
            <a:r>
              <a:rPr lang="zh-CN" altLang="en-US" sz="1800">
                <a:solidFill>
                  <a:schemeClr val="tx1">
                    <a:tint val="75000"/>
                  </a:schemeClr>
                </a:solidFill>
              </a:rPr>
              <a:t>项目管理计划</a:t>
            </a:r>
            <a:endParaRPr lang="zh-CN" altLang="en-US" sz="1800">
              <a:solidFill>
                <a:schemeClr val="tx1">
                  <a:tint val="75000"/>
                </a:schemeClr>
              </a:solidFill>
            </a:endParaRPr>
          </a:p>
          <a:p>
            <a:pPr marL="342900" lvl="0" indent="-342900">
              <a:buAutoNum type="arabicPeriod"/>
            </a:pPr>
            <a:r>
              <a:rPr lang="zh-CN" altLang="en-US">
                <a:solidFill>
                  <a:schemeClr val="tx1">
                    <a:tint val="75000"/>
                  </a:schemeClr>
                </a:solidFill>
              </a:rPr>
              <a:t>项目管理计划完成后要做的事情：</a:t>
            </a:r>
            <a:endParaRPr lang="zh-CN" altLang="en-US">
              <a:solidFill>
                <a:schemeClr val="tx1">
                  <a:tint val="75000"/>
                </a:schemeClr>
              </a:solidFill>
            </a:endParaRPr>
          </a:p>
          <a:p>
            <a:pPr marL="800100" lvl="1" indent="-342900">
              <a:buAutoNum type="arabicPeriod"/>
            </a:pPr>
            <a:r>
              <a:rPr lang="zh-CN" altLang="en-US" sz="1800">
                <a:solidFill>
                  <a:schemeClr val="tx1">
                    <a:tint val="75000"/>
                  </a:schemeClr>
                </a:solidFill>
              </a:rPr>
              <a:t>批准项目管理计划，</a:t>
            </a:r>
            <a:endParaRPr lang="zh-CN" altLang="en-US" sz="1800">
              <a:solidFill>
                <a:schemeClr val="tx1">
                  <a:tint val="75000"/>
                </a:schemeClr>
              </a:solidFill>
            </a:endParaRPr>
          </a:p>
          <a:p>
            <a:pPr marL="800100" lvl="1" indent="-342900">
              <a:buAutoNum type="arabicPeriod"/>
            </a:pPr>
            <a:r>
              <a:rPr lang="zh-CN" altLang="en-US" sz="1800">
                <a:solidFill>
                  <a:schemeClr val="tx1">
                    <a:tint val="75000"/>
                  </a:schemeClr>
                </a:solidFill>
              </a:rPr>
              <a:t>召开启动会议：项目规划完成后，项目执行开始前</a:t>
            </a:r>
            <a:endParaRPr lang="zh-CN" altLang="en-US" sz="1800">
              <a:solidFill>
                <a:schemeClr val="tx1">
                  <a:tint val="75000"/>
                </a:schemeClr>
              </a:solidFill>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187450" y="548640"/>
            <a:ext cx="6858000" cy="878840"/>
          </a:xfrm>
        </p:spPr>
        <p:txBody>
          <a:bodyPr/>
          <a:p>
            <a:r>
              <a:rPr lang="zh-CN" altLang="en-US"/>
              <a:t>创建</a:t>
            </a:r>
            <a:r>
              <a:rPr lang="en-US" altLang="zh-CN"/>
              <a:t>WBS---</a:t>
            </a:r>
            <a:r>
              <a:rPr lang="zh-CN" altLang="en-US"/>
              <a:t>输出</a:t>
            </a:r>
            <a:endParaRPr lang="zh-CN" altLang="en-US"/>
          </a:p>
        </p:txBody>
      </p:sp>
      <p:sp>
        <p:nvSpPr>
          <p:cNvPr id="3" name="副标题 2"/>
          <p:cNvSpPr>
            <a:spLocks noGrp="1"/>
          </p:cNvSpPr>
          <p:nvPr>
            <p:ph type="subTitle" idx="1"/>
          </p:nvPr>
        </p:nvSpPr>
        <p:spPr>
          <a:xfrm>
            <a:off x="1143000" y="1722120"/>
            <a:ext cx="6858000" cy="3535680"/>
          </a:xfrm>
        </p:spPr>
        <p:txBody>
          <a:bodyPr/>
          <a:p>
            <a:pPr marL="285750" indent="-285750" algn="l">
              <a:buFont typeface="Arial" panose="020B0604020202020204" pitchFamily="34" charset="0"/>
              <a:buChar char="•"/>
            </a:pPr>
            <a:endParaRPr lang="zh-CN" altLang="en-US"/>
          </a:p>
        </p:txBody>
      </p:sp>
    </p:spTree>
  </p:cSld>
  <p:clrMapOvr>
    <a:masterClrMapping/>
  </p:clrMapOvr>
</p:sld>
</file>

<file path=ppt/tags/tag1.xml><?xml version="1.0" encoding="utf-8"?>
<p:tagLst xmlns:p="http://schemas.openxmlformats.org/presentationml/2006/main">
  <p:tag name="KSO_WM_UNIT_PLACING_PICTURE_USER_VIEWPORT" val="{&quot;height&quot;:7380,&quot;width&quot;:13116}"/>
</p:tagLst>
</file>

<file path=ppt/tags/tag2.xml><?xml version="1.0" encoding="utf-8"?>
<p:tagLst xmlns:p="http://schemas.openxmlformats.org/presentationml/2006/main">
  <p:tag name="KSO_WM_UNIT_TABLE_BEAUTIFY" val="smartTable{e19d4d53-4dfe-42f0-8717-aa4a022939aa}"/>
</p:tagLst>
</file>

<file path=ppt/tags/tag3.xml><?xml version="1.0" encoding="utf-8"?>
<p:tagLst xmlns:p="http://schemas.openxmlformats.org/presentationml/2006/main">
  <p:tag name="KSO_WM_UNIT_TABLE_BEAUTIFY" val="smartTable{be5f40f3-709b-4203-8cf3-03af31022b11}"/>
</p:tagLst>
</file>

<file path=ppt/tags/tag4.xml><?xml version="1.0" encoding="utf-8"?>
<p:tagLst xmlns:p="http://schemas.openxmlformats.org/presentationml/2006/main">
  <p:tag name="KSO_WM_UNIT_PLACING_PICTURE_USER_VIEWPORT" val="{&quot;height&quot;:5685,&quot;width&quot;:13350}"/>
</p:tagLst>
</file>

<file path=ppt/tags/tag5.xml><?xml version="1.0" encoding="utf-8"?>
<p:tagLst xmlns:p="http://schemas.openxmlformats.org/presentationml/2006/main">
  <p:tag name="COMMONDATA" val="eyJoZGlkIjoiODFlZGE4MGI2NmJkMTA2MDhiN2M0ZTQ3ZTBjOGZkODMifQ=="/>
  <p:tag name="KSO_WPP_MARK_KEY" val="47c5c92e-8d68-48c9-86dd-2b771c66272c"/>
</p:tagLst>
</file>

<file path=ppt/theme/theme1.xml><?xml version="1.0" encoding="utf-8"?>
<a:theme xmlns:a="http://schemas.openxmlformats.org/drawingml/2006/main" name="默认设计模板">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默认设计模板">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11612</Words>
  <Application>WPS 演示</Application>
  <PresentationFormat/>
  <Paragraphs>795</Paragraphs>
  <Slides>90</Slides>
  <Notes>0</Notes>
  <HiddenSlides>0</HiddenSlides>
  <MMClips>0</MMClips>
  <ScaleCrop>false</ScaleCrop>
  <HeadingPairs>
    <vt:vector size="6" baseType="variant">
      <vt:variant>
        <vt:lpstr>已用的字体</vt:lpstr>
      </vt:variant>
      <vt:variant>
        <vt:i4>6</vt:i4>
      </vt:variant>
      <vt:variant>
        <vt:lpstr>主题</vt:lpstr>
      </vt:variant>
      <vt:variant>
        <vt:i4>2</vt:i4>
      </vt:variant>
      <vt:variant>
        <vt:lpstr>幻灯片标题</vt:lpstr>
      </vt:variant>
      <vt:variant>
        <vt:i4>90</vt:i4>
      </vt:variant>
    </vt:vector>
  </HeadingPairs>
  <TitlesOfParts>
    <vt:vector size="98" baseType="lpstr">
      <vt:lpstr>Arial</vt:lpstr>
      <vt:lpstr>宋体</vt:lpstr>
      <vt:lpstr>Wingdings</vt:lpstr>
      <vt:lpstr>微软雅黑</vt:lpstr>
      <vt:lpstr>Arial Unicode MS</vt:lpstr>
      <vt:lpstr>Calibri</vt:lpstr>
      <vt:lpstr>默认设计模板</vt:lpstr>
      <vt:lpstr>1_默认设计模板</vt:lpstr>
      <vt:lpstr>事业环境因素</vt:lpstr>
      <vt:lpstr>组织过程资产</vt:lpstr>
      <vt:lpstr>项目生命周期</vt:lpstr>
      <vt:lpstr>组织结构类型</vt:lpstr>
      <vt:lpstr>知识领域：过程组矩阵</vt:lpstr>
      <vt:lpstr>项目整合管理</vt:lpstr>
      <vt:lpstr> 制定项目章程</vt:lpstr>
      <vt:lpstr> 制定项目章程</vt:lpstr>
      <vt:lpstr>制定项目管理计划</vt:lpstr>
      <vt:lpstr>项目管理计划</vt:lpstr>
      <vt:lpstr>指导和管理项目工作</vt:lpstr>
      <vt:lpstr>监控项目工作</vt:lpstr>
      <vt:lpstr>实施整体变更控制</vt:lpstr>
      <vt:lpstr> 实施整体变更控制</vt:lpstr>
      <vt:lpstr>结束项目或阶段</vt:lpstr>
      <vt:lpstr>项目范围管理 </vt:lpstr>
      <vt:lpstr>项目范围管理</vt:lpstr>
      <vt:lpstr>1规划范围管理</vt:lpstr>
      <vt:lpstr>规划范围管理</vt:lpstr>
      <vt:lpstr>2收集需求</vt:lpstr>
      <vt:lpstr>收集需求---工具和技术</vt:lpstr>
      <vt:lpstr>收集需求---工具与技术</vt:lpstr>
      <vt:lpstr>收集需求---输出</vt:lpstr>
      <vt:lpstr>3定义范围</vt:lpstr>
      <vt:lpstr>定义范围--工具和技术</vt:lpstr>
      <vt:lpstr>定义范围--输出</vt:lpstr>
      <vt:lpstr>4创建WBS</vt:lpstr>
      <vt:lpstr>创建WBS---输出</vt:lpstr>
      <vt:lpstr>WBS词典实例</vt:lpstr>
      <vt:lpstr>5确认范围</vt:lpstr>
      <vt:lpstr>6控制范围</vt:lpstr>
      <vt:lpstr>项目时间管理 </vt:lpstr>
      <vt:lpstr>1规划进度管理</vt:lpstr>
      <vt:lpstr>规划进度管理---输出</vt:lpstr>
      <vt:lpstr>2定义活动</vt:lpstr>
      <vt:lpstr>定义活动---输出</vt:lpstr>
      <vt:lpstr>定义活动---输出</vt:lpstr>
      <vt:lpstr>3排列活动顺序</vt:lpstr>
      <vt:lpstr>紧前关系绘图法</vt:lpstr>
      <vt:lpstr>箭线绘图法</vt:lpstr>
      <vt:lpstr>PDM的四种逻辑关系</vt:lpstr>
      <vt:lpstr>确定依赖关系</vt:lpstr>
      <vt:lpstr>提前量和滞后量</vt:lpstr>
      <vt:lpstr>4估算活动资源</vt:lpstr>
      <vt:lpstr>估算活动资源</vt:lpstr>
      <vt:lpstr>资源日历</vt:lpstr>
      <vt:lpstr>估算活动资源--工具与技术</vt:lpstr>
      <vt:lpstr>资源分解结构</vt:lpstr>
      <vt:lpstr>创建WBS---输出</vt:lpstr>
      <vt:lpstr>创建WBS---输出</vt:lpstr>
      <vt:lpstr>创建WBS---输出</vt:lpstr>
      <vt:lpstr>创建WBS---输出</vt:lpstr>
      <vt:lpstr>创建WBS---输出</vt:lpstr>
      <vt:lpstr>创建WBS---输出</vt:lpstr>
      <vt:lpstr>创建WBS---输出</vt:lpstr>
      <vt:lpstr>创建WBS---输出</vt:lpstr>
      <vt:lpstr>创建WBS---输出</vt:lpstr>
      <vt:lpstr>创建WBS---输出</vt:lpstr>
      <vt:lpstr>创建WBS---输出</vt:lpstr>
      <vt:lpstr>创建WBS---输出</vt:lpstr>
      <vt:lpstr>创建WBS---输出</vt:lpstr>
      <vt:lpstr>创建WBS---输出</vt:lpstr>
      <vt:lpstr>创建WBS---输出</vt:lpstr>
      <vt:lpstr>创建WBS---输出</vt:lpstr>
      <vt:lpstr>创建WBS---输出</vt:lpstr>
      <vt:lpstr>创建WBS---输出</vt:lpstr>
      <vt:lpstr>创建WBS---输出</vt:lpstr>
      <vt:lpstr>创建WBS---输出</vt:lpstr>
      <vt:lpstr>创建WBS---输出</vt:lpstr>
      <vt:lpstr>创建WBS---输出</vt:lpstr>
      <vt:lpstr>创建WBS---输出</vt:lpstr>
      <vt:lpstr>创建WBS---输出</vt:lpstr>
      <vt:lpstr>创建WBS---输出</vt:lpstr>
      <vt:lpstr>创建WBS---输出</vt:lpstr>
      <vt:lpstr>创建WBS---输出</vt:lpstr>
      <vt:lpstr>创建WBS---输出</vt:lpstr>
      <vt:lpstr>创建WBS---输出</vt:lpstr>
      <vt:lpstr>创建WBS---输出</vt:lpstr>
      <vt:lpstr>创建WBS---输出</vt:lpstr>
      <vt:lpstr>创建WBS---输出</vt:lpstr>
      <vt:lpstr>创建WBS---输出</vt:lpstr>
      <vt:lpstr>创建WBS---输出</vt:lpstr>
      <vt:lpstr>创建WBS---输出</vt:lpstr>
      <vt:lpstr>创建WBS---输出</vt:lpstr>
      <vt:lpstr>创建WBS---输出</vt:lpstr>
      <vt:lpstr>创建WBS---输出</vt:lpstr>
      <vt:lpstr>创建WBS---输出</vt:lpstr>
      <vt:lpstr>创建WBS---输出</vt:lpstr>
      <vt:lpstr>创建WBS---输出</vt:lpstr>
      <vt:lpstr>创建WBS---输出</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事业环境因素</dc:title>
  <dc:creator>李佩玉</dc:creator>
  <cp:lastModifiedBy>李佩玉</cp:lastModifiedBy>
  <cp:revision>136</cp:revision>
  <dcterms:created xsi:type="dcterms:W3CDTF">2022-09-10T03:30:00Z</dcterms:created>
  <dcterms:modified xsi:type="dcterms:W3CDTF">2022-09-13T13:14:03Z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2052-11.1.0.12313</vt:lpwstr>
  </property>
  <property fmtid="{D5CDD505-2E9C-101B-9397-08002B2CF9AE}" pid="3" name="ICV">
    <vt:lpwstr>ACD37E8B633A4E46925DAC48BCD1CF79</vt:lpwstr>
  </property>
</Properties>
</file>