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281" r:id="rId62"/>
    <p:sldId id="282" r:id="rId63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gs" Target="tags/tag2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550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基本特性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132330"/>
            <a:ext cx="9144000" cy="388620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速度快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支持多种数据类型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支持多种编程语言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持久化，内存淘汰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功能丰富：事务，发布订阅，</a:t>
            </a:r>
            <a:r>
              <a:rPr lang="en-US" altLang="zh-CN"/>
              <a:t>pipeline</a:t>
            </a:r>
            <a:r>
              <a:rPr lang="zh-CN" altLang="en-US"/>
              <a:t>，</a:t>
            </a:r>
            <a:r>
              <a:rPr lang="en-US" altLang="zh-CN"/>
              <a:t>lua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集群分布式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150" y="808355"/>
            <a:ext cx="10189210" cy="501015"/>
          </a:xfrm>
        </p:spPr>
        <p:txBody>
          <a:bodyPr>
            <a:normAutofit fontScale="90000"/>
          </a:bodyPr>
          <a:p>
            <a:r>
              <a:rPr lang="zh-CN" altLang="en-US"/>
              <a:t>一个</a:t>
            </a:r>
            <a:r>
              <a:rPr lang="en-US" altLang="zh-CN"/>
              <a:t>KV</a:t>
            </a:r>
            <a:r>
              <a:rPr lang="zh-CN" altLang="en-US"/>
              <a:t>怎么存储一张表的数据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309370"/>
            <a:ext cx="9144000" cy="394843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mset student:1:sno GP1666    student:1:sname </a:t>
            </a:r>
            <a:r>
              <a:rPr lang="zh-CN" altLang="en-US"/>
              <a:t>表格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mget student:1:sno  student:1:sname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存储多个无序的键值对，最大存储数量</a:t>
            </a:r>
            <a:r>
              <a:rPr lang="en-US" altLang="zh-CN"/>
              <a:t>2^32-1(40</a:t>
            </a:r>
            <a:r>
              <a:rPr lang="zh-CN" altLang="en-US"/>
              <a:t>亿左右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Hash</a:t>
            </a:r>
            <a:r>
              <a:rPr lang="zh-CN" altLang="en-US"/>
              <a:t>哈希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2696845"/>
            <a:ext cx="547116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5500"/>
          </a:xfrm>
        </p:spPr>
        <p:txBody>
          <a:bodyPr>
            <a:normAutofit fontScale="90000"/>
          </a:bodyPr>
          <a:p>
            <a:r>
              <a:rPr lang="en-US" altLang="zh-CN"/>
              <a:t>String</a:t>
            </a:r>
            <a:r>
              <a:rPr lang="zh-CN" altLang="en-US"/>
              <a:t>与</a:t>
            </a:r>
            <a:r>
              <a:rPr lang="en-US" altLang="zh-CN"/>
              <a:t>Hash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65375"/>
            <a:ext cx="9144000" cy="350075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Hash</a:t>
            </a:r>
            <a:r>
              <a:rPr lang="zh-CN" altLang="en-US"/>
              <a:t>特点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节省内存空间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减少</a:t>
            </a:r>
            <a:r>
              <a:rPr lang="en-US" altLang="zh-CN" sz="2400">
                <a:solidFill>
                  <a:schemeClr val="tx1"/>
                </a:solidFill>
              </a:rPr>
              <a:t>key</a:t>
            </a:r>
            <a:r>
              <a:rPr lang="zh-CN" altLang="en-US" sz="2400">
                <a:solidFill>
                  <a:schemeClr val="tx1"/>
                </a:solidFill>
              </a:rPr>
              <a:t>冲突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取值减少性能消耗</a:t>
            </a:r>
            <a:endParaRPr lang="zh-CN" altLang="en-US" sz="2400">
              <a:solidFill>
                <a:schemeClr val="tx1"/>
              </a:solidFill>
            </a:endParaRPr>
          </a:p>
          <a:p>
            <a:pPr lvl="1" algn="l">
              <a:buFont typeface="Arial" panose="020B0604020202020204" pitchFamily="34" charset="0"/>
            </a:pPr>
            <a:endParaRPr lang="zh-CN" altLang="en-US" sz="240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Hash</a:t>
            </a:r>
            <a:r>
              <a:rPr lang="zh-CN" altLang="en-US">
                <a:solidFill>
                  <a:schemeClr val="tx1"/>
                </a:solidFill>
              </a:rPr>
              <a:t>不适合场景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Filed</a:t>
            </a:r>
            <a:r>
              <a:rPr lang="zh-CN" altLang="en-US" sz="2400">
                <a:solidFill>
                  <a:schemeClr val="tx1"/>
                </a:solidFill>
              </a:rPr>
              <a:t>不能单独设置过期时间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需要考虑数据量分布的问题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906780"/>
          </a:xfrm>
        </p:spPr>
        <p:txBody>
          <a:bodyPr>
            <a:normAutofit fontScale="90000"/>
          </a:bodyPr>
          <a:p>
            <a:r>
              <a:rPr lang="en-US" altLang="zh-CN"/>
              <a:t>Hash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794760"/>
          </a:xfrm>
        </p:spPr>
        <p:txBody>
          <a:bodyPr>
            <a:normAutofit fontScale="90000" lnSpcReduction="2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hset h1 f 6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hmset h1 a 1 b 2 c 3 d 4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hget h1 a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hmget h1 a b c d 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hkeys h1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hvals h1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hgetall h1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hdel h1 a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hlen h1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del h1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65175"/>
          </a:xfrm>
        </p:spPr>
        <p:txBody>
          <a:bodyPr>
            <a:normAutofit fontScale="90000"/>
          </a:bodyPr>
          <a:p>
            <a:r>
              <a:rPr lang="en-US" altLang="zh-CN"/>
              <a:t>Hash--</a:t>
            </a:r>
            <a:r>
              <a:rPr lang="zh-CN" altLang="en-US"/>
              <a:t>存储结构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42490"/>
            <a:ext cx="9144000" cy="311531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ziplist:OBJ_ENCODING_ZIPLIST</a:t>
            </a:r>
            <a:r>
              <a:rPr lang="zh-CN" altLang="en-US"/>
              <a:t>（压缩列表）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hashtable:OBJ_ENCODING_HT(</a:t>
            </a:r>
            <a:r>
              <a:rPr lang="zh-CN" altLang="en-US"/>
              <a:t>哈希表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ziplist</a:t>
            </a:r>
            <a:r>
              <a:rPr lang="zh-CN" altLang="en-US"/>
              <a:t>结构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ziplist</a:t>
            </a:r>
            <a:r>
              <a:rPr lang="zh-CN" altLang="en-US" sz="2400">
                <a:solidFill>
                  <a:schemeClr val="tx1"/>
                </a:solidFill>
              </a:rPr>
              <a:t>是一个经过特殊编码的，由连续内存块组成的双向链表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他不存储指向上一个链表节点和指向下一个链表节点的指针，而是存储上一个节点长度和当前节点长度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Hash--</a:t>
            </a:r>
            <a:r>
              <a:rPr lang="zh-CN" altLang="en-US"/>
              <a:t>什么时候用</a:t>
            </a:r>
            <a:r>
              <a:rPr lang="en-US" altLang="zh-CN"/>
              <a:t>ziplist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对象保存的</a:t>
            </a:r>
            <a:r>
              <a:rPr lang="en-US" altLang="zh-CN"/>
              <a:t>field</a:t>
            </a:r>
            <a:r>
              <a:rPr lang="zh-CN" altLang="en-US"/>
              <a:t>数量</a:t>
            </a:r>
            <a:r>
              <a:rPr lang="en-US" altLang="zh-CN"/>
              <a:t>&lt;512</a:t>
            </a:r>
            <a:r>
              <a:rPr lang="zh-CN" altLang="en-US"/>
              <a:t>个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对象中所有的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的字符串长度都</a:t>
            </a:r>
            <a:r>
              <a:rPr lang="en-US" altLang="zh-CN"/>
              <a:t>&lt;64byte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List</a:t>
            </a:r>
            <a:r>
              <a:rPr lang="zh-CN" altLang="en-US"/>
              <a:t>列表（有序）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存储有序的字符串（从左到右），元素可以重复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最大存储数量</a:t>
            </a:r>
            <a:r>
              <a:rPr lang="en-US" altLang="zh-CN"/>
              <a:t>2^63-1</a:t>
            </a:r>
            <a:r>
              <a:rPr lang="zh-CN" altLang="en-US"/>
              <a:t>（</a:t>
            </a:r>
            <a:r>
              <a:rPr lang="en-US" altLang="zh-CN"/>
              <a:t>40</a:t>
            </a:r>
            <a:r>
              <a:rPr lang="zh-CN" altLang="en-US"/>
              <a:t>亿左右）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898265"/>
            <a:ext cx="1146048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/>
              <a:t>List</a:t>
            </a:r>
            <a:r>
              <a:rPr lang="zh-CN" altLang="en-US"/>
              <a:t>操作命令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lnSpcReduction="1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lpush queue a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lpush queue b c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rpush queue d e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lpop queue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rpop queue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lindex queue 0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lrange queue 0 -1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7895" y="2019300"/>
            <a:ext cx="6957060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List</a:t>
            </a:r>
            <a:r>
              <a:rPr lang="zh-CN" altLang="en-US"/>
              <a:t>存储原理</a:t>
            </a:r>
            <a:r>
              <a:rPr lang="en-US" altLang="zh-CN"/>
              <a:t>quicklist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存储原理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1941195"/>
            <a:ext cx="10904220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set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set</a:t>
            </a:r>
            <a:r>
              <a:rPr lang="zh-CN" altLang="en-US"/>
              <a:t>存储</a:t>
            </a:r>
            <a:r>
              <a:rPr lang="en-US" altLang="zh-CN"/>
              <a:t>String</a:t>
            </a:r>
            <a:r>
              <a:rPr lang="zh-CN" altLang="en-US"/>
              <a:t>类型的无序集合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最大存储数量</a:t>
            </a:r>
            <a:r>
              <a:rPr lang="en-US" altLang="zh-CN"/>
              <a:t>2^32-1(40</a:t>
            </a:r>
            <a:r>
              <a:rPr lang="zh-CN" altLang="en-US"/>
              <a:t>亿左右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set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lnSpcReduction="1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sadd myset a b c d e f g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smembers  myset   </a:t>
            </a:r>
            <a:r>
              <a:rPr lang="zh-CN" altLang="en-US"/>
              <a:t>查看集合中所有的元素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scard myset  </a:t>
            </a:r>
            <a:r>
              <a:rPr lang="zh-CN" altLang="en-US"/>
              <a:t>统计集合中的元素个数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srandmember myset  </a:t>
            </a:r>
            <a:r>
              <a:rPr lang="zh-CN" altLang="en-US"/>
              <a:t>随机获取一个元素，不删除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spop myset </a:t>
            </a:r>
            <a:r>
              <a:rPr lang="zh-CN" altLang="en-US"/>
              <a:t>随即弹出一个元素，并删除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srem myset d e f </a:t>
            </a:r>
            <a:r>
              <a:rPr lang="zh-CN" altLang="en-US"/>
              <a:t>删除特定元素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sismember myset a   </a:t>
            </a:r>
            <a:r>
              <a:rPr lang="zh-CN" altLang="en-US"/>
              <a:t>判断一个元素是否存在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76275"/>
            <a:ext cx="9144000" cy="87630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98980"/>
            <a:ext cx="9144000" cy="4434840"/>
          </a:xfrm>
        </p:spPr>
        <p:txBody>
          <a:bodyPr>
            <a:normAutofit fontScale="8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最大的长度</a:t>
            </a:r>
            <a:r>
              <a:rPr lang="en-US" altLang="zh-CN"/>
              <a:t>512M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flushdb  </a:t>
            </a:r>
            <a:r>
              <a:rPr lang="zh-CN" altLang="en-US"/>
              <a:t>清理本</a:t>
            </a:r>
            <a:r>
              <a:rPr lang="en-US" altLang="zh-CN"/>
              <a:t>db</a:t>
            </a:r>
            <a:r>
              <a:rPr lang="zh-CN" altLang="en-US"/>
              <a:t>数据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flushall  </a:t>
            </a:r>
            <a:r>
              <a:rPr lang="zh-CN" altLang="en-US"/>
              <a:t>清理所有</a:t>
            </a:r>
            <a:r>
              <a:rPr lang="en-US" altLang="zh-CN"/>
              <a:t>db</a:t>
            </a:r>
            <a:r>
              <a:rPr lang="zh-CN" altLang="en-US"/>
              <a:t>数据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set qingshan 2673 (</a:t>
            </a:r>
            <a:r>
              <a:rPr lang="zh-CN" altLang="en-US"/>
              <a:t>增改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get qingshang(</a:t>
            </a:r>
            <a:r>
              <a:rPr lang="zh-CN" altLang="en-US"/>
              <a:t>查询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keys  q*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dbsize    </a:t>
            </a:r>
            <a:r>
              <a:rPr lang="zh-CN" altLang="en-US"/>
              <a:t>多少个</a:t>
            </a:r>
            <a:r>
              <a:rPr lang="en-US" altLang="zh-CN"/>
              <a:t>key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exists qingshan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del qingshan huihui(</a:t>
            </a:r>
            <a:r>
              <a:rPr lang="zh-CN" altLang="en-US"/>
              <a:t>删除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rename qingshan  pengyuyan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type qingshan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/>
              <a:t>set</a:t>
            </a:r>
            <a:r>
              <a:rPr lang="zh-CN" altLang="en-US"/>
              <a:t>存储结构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lnSpcReduction="1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intset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hashtable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set1{a,b,c} set2{b,c,d}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sdiff  set1 set2  ---{a}   </a:t>
            </a:r>
            <a:r>
              <a:rPr lang="zh-CN" altLang="en-US"/>
              <a:t>获取差集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sinter set1 set2 --{b,c}  </a:t>
            </a:r>
            <a:r>
              <a:rPr lang="zh-CN" altLang="en-US"/>
              <a:t>获取交集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sunion set1 set2 ---{a,b,c,d}</a:t>
            </a:r>
            <a:r>
              <a:rPr lang="zh-CN" altLang="en-US"/>
              <a:t>获取并集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zset</a:t>
            </a:r>
            <a:r>
              <a:rPr lang="zh-CN" altLang="en-US"/>
              <a:t>存储结构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差异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2752725"/>
            <a:ext cx="10576560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/>
              <a:t>zset</a:t>
            </a:r>
            <a:r>
              <a:rPr lang="zh-CN" altLang="en-US"/>
              <a:t>操作命令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64640"/>
            <a:ext cx="9144000" cy="4646930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zadd myzset 10 java 20 php 30 ruby 40 cpp 50python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zrange myzset0 -1 withscores---</a:t>
            </a:r>
            <a:r>
              <a:rPr lang="zh-CN" altLang="en-US"/>
              <a:t>获取从开始到结束的元素，带分值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zrevrange myzset 0 -1 withscores--</a:t>
            </a:r>
            <a:r>
              <a:rPr lang="zh-CN" altLang="en-US"/>
              <a:t>获取从开始到结束的反向元素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zrangebyscore myzset 20 30--</a:t>
            </a:r>
            <a:r>
              <a:rPr lang="zh-CN" altLang="en-US"/>
              <a:t>获取</a:t>
            </a:r>
            <a:r>
              <a:rPr lang="en-US" altLang="zh-CN"/>
              <a:t>20</a:t>
            </a:r>
            <a:r>
              <a:rPr lang="zh-CN" altLang="en-US"/>
              <a:t>分</a:t>
            </a:r>
            <a:r>
              <a:rPr lang="en-US" altLang="zh-CN"/>
              <a:t>30</a:t>
            </a:r>
            <a:r>
              <a:rPr lang="zh-CN" altLang="en-US"/>
              <a:t>分之间的元素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zrem myzset php cpp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zcard myzset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zincrby myzset 5 python---</a:t>
            </a:r>
            <a:r>
              <a:rPr lang="zh-CN" altLang="en-US"/>
              <a:t>加分值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zcount myzset 20 60---20</a:t>
            </a:r>
            <a:r>
              <a:rPr lang="zh-CN" altLang="en-US"/>
              <a:t>分到</a:t>
            </a:r>
            <a:r>
              <a:rPr lang="en-US" altLang="zh-CN"/>
              <a:t>60</a:t>
            </a:r>
            <a:r>
              <a:rPr lang="zh-CN" altLang="en-US"/>
              <a:t>分之间的个数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zrank myzset python--</a:t>
            </a:r>
            <a:r>
              <a:rPr lang="zh-CN" altLang="en-US"/>
              <a:t>获取元素排名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zscore myzset python---</a:t>
            </a:r>
            <a:r>
              <a:rPr lang="zh-CN" altLang="en-US"/>
              <a:t>获取分数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/>
              <a:t>zset--</a:t>
            </a:r>
            <a:r>
              <a:rPr lang="zh-CN" altLang="en-US"/>
              <a:t>存储结构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ziplist</a:t>
            </a:r>
            <a:r>
              <a:rPr lang="zh-CN" altLang="en-US"/>
              <a:t>（元素数量</a:t>
            </a:r>
            <a:r>
              <a:rPr lang="en-US" altLang="zh-CN"/>
              <a:t>&lt;128,</a:t>
            </a:r>
            <a:r>
              <a:rPr lang="zh-CN" altLang="en-US"/>
              <a:t>所有的元素长度小于</a:t>
            </a:r>
            <a:r>
              <a:rPr lang="en-US" altLang="zh-CN"/>
              <a:t>64bytes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skiplist+dict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什么是</a:t>
            </a:r>
            <a:r>
              <a:rPr lang="en-US" altLang="zh-CN"/>
              <a:t>skiplist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algn="l">
              <a:buFont typeface="Arial" panose="020B0604020202020204" pitchFamily="34" charset="0"/>
            </a:pPr>
            <a:r>
              <a:rPr lang="en-US" altLang="zh-CN"/>
              <a:t>skiplist</a:t>
            </a:r>
            <a:r>
              <a:rPr lang="zh-CN" altLang="en-US"/>
              <a:t>：增加指针，</a:t>
            </a:r>
            <a:r>
              <a:rPr lang="en-US" altLang="zh-CN"/>
              <a:t>	level</a:t>
            </a:r>
            <a:r>
              <a:rPr lang="zh-CN" altLang="en-US"/>
              <a:t>是随机的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3065780"/>
            <a:ext cx="1194816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订阅频道：可以一次订阅多个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subscribe channel-1 channel-2 channel-3</a:t>
            </a:r>
            <a:endParaRPr lang="en-US" altLang="zh-CN" sz="240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向指定频道发布消息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publish channel-1 2673</a:t>
            </a:r>
            <a:endParaRPr lang="en-US" altLang="zh-CN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取消订阅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unsubscribe channel-1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按规则（</a:t>
            </a:r>
            <a:r>
              <a:rPr lang="en-US" altLang="zh-CN"/>
              <a:t>pattern</a:t>
            </a:r>
            <a:r>
              <a:rPr lang="zh-CN" altLang="en-US"/>
              <a:t>）订阅频道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fontScale="6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消费端</a:t>
            </a:r>
            <a:r>
              <a:rPr lang="en-US" altLang="zh-CN"/>
              <a:t>1</a:t>
            </a:r>
            <a:r>
              <a:rPr lang="zh-CN" altLang="en-US"/>
              <a:t>，关注运动消息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psubscribe *sport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消费端</a:t>
            </a:r>
            <a:r>
              <a:rPr lang="en-US" altLang="zh-CN"/>
              <a:t>2</a:t>
            </a:r>
            <a:r>
              <a:rPr lang="zh-CN" altLang="en-US"/>
              <a:t>，关注所有新闻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psubscribe news*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消费者</a:t>
            </a:r>
            <a:r>
              <a:rPr lang="en-US" altLang="zh-CN"/>
              <a:t>3</a:t>
            </a:r>
            <a:r>
              <a:rPr lang="zh-CN" altLang="en-US"/>
              <a:t>，关注天气新闻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psubscirbe news-weather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生产者，发布消息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publish news-sport kobe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publish news-music jaychou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publish news-weather sunny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715" y="2164080"/>
            <a:ext cx="555879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事务特性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按进入队列的顺序执行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不会受到其他客户端的请求的影响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事务不能嵌套，多个</a:t>
            </a:r>
            <a:r>
              <a:rPr lang="en-US" altLang="zh-CN"/>
              <a:t>multi</a:t>
            </a:r>
            <a:r>
              <a:rPr lang="zh-CN" altLang="en-US"/>
              <a:t>命令效果一样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事务命令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multi:</a:t>
            </a:r>
            <a:r>
              <a:rPr lang="zh-CN" altLang="en-US"/>
              <a:t>开启事务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exec:</a:t>
            </a:r>
            <a:r>
              <a:rPr lang="zh-CN" altLang="en-US"/>
              <a:t>执行事务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discard:</a:t>
            </a:r>
            <a:r>
              <a:rPr lang="zh-CN" altLang="en-US"/>
              <a:t>取消事务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watch:</a:t>
            </a:r>
            <a:r>
              <a:rPr lang="zh-CN" altLang="en-US"/>
              <a:t>监视</a:t>
            </a:r>
            <a:r>
              <a:rPr lang="en-US" altLang="zh-CN"/>
              <a:t>key</a:t>
            </a:r>
            <a:r>
              <a:rPr lang="zh-CN" altLang="en-US"/>
              <a:t>，如果被监视的</a:t>
            </a:r>
            <a:r>
              <a:rPr lang="en-US" altLang="zh-CN"/>
              <a:t>key</a:t>
            </a:r>
            <a:r>
              <a:rPr lang="zh-CN" altLang="en-US"/>
              <a:t>在</a:t>
            </a:r>
            <a:r>
              <a:rPr lang="en-US" altLang="zh-CN"/>
              <a:t>exec</a:t>
            </a:r>
            <a:r>
              <a:rPr lang="zh-CN" altLang="en-US"/>
              <a:t>之前被修改，事务会取消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Lua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为什么用</a:t>
            </a:r>
            <a:r>
              <a:rPr lang="en-US" altLang="zh-CN"/>
              <a:t>Lua</a:t>
            </a:r>
            <a:r>
              <a:rPr lang="zh-CN" altLang="en-US"/>
              <a:t>脚本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批量执行命令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原子性</a:t>
            </a:r>
            <a:r>
              <a:rPr lang="en-US" altLang="zh-CN"/>
              <a:t>*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操作集合的复用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7710"/>
            <a:ext cx="9144000" cy="916305"/>
          </a:xfrm>
        </p:spPr>
        <p:txBody>
          <a:bodyPr>
            <a:normAutofit fontScale="90000"/>
          </a:bodyPr>
          <a:p>
            <a:r>
              <a:rPr lang="en-US" altLang="zh-CN"/>
              <a:t>string-</a:t>
            </a:r>
            <a:r>
              <a:rPr lang="zh-CN" altLang="en-US"/>
              <a:t>存储类型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595" y="2071370"/>
            <a:ext cx="9336405" cy="388620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int</a:t>
            </a:r>
            <a:r>
              <a:rPr lang="zh-CN" altLang="en-US"/>
              <a:t>整形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float</a:t>
            </a:r>
            <a:r>
              <a:rPr lang="zh-CN" altLang="en-US"/>
              <a:t>单精度浮点型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String</a:t>
            </a:r>
            <a:r>
              <a:rPr lang="zh-CN" altLang="en-US"/>
              <a:t>字符串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中执行</a:t>
            </a:r>
            <a:r>
              <a:rPr lang="en-US" altLang="zh-CN"/>
              <a:t>Lua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fontScale="7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redis&gt;eval lua-script key-num [key1 key2 key3...] [value1 value2 value3 ...]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eval</a:t>
            </a:r>
            <a:r>
              <a:rPr lang="zh-CN" altLang="en-US"/>
              <a:t>代表执行</a:t>
            </a:r>
            <a:r>
              <a:rPr lang="en-US" altLang="zh-CN"/>
              <a:t>Lua</a:t>
            </a:r>
            <a:r>
              <a:rPr lang="zh-CN" altLang="en-US"/>
              <a:t>语言的命令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lua-script</a:t>
            </a:r>
            <a:r>
              <a:rPr lang="zh-CN" altLang="en-US"/>
              <a:t>代表</a:t>
            </a:r>
            <a:r>
              <a:rPr lang="en-US" altLang="zh-CN"/>
              <a:t>Lua</a:t>
            </a:r>
            <a:r>
              <a:rPr lang="zh-CN" altLang="en-US"/>
              <a:t>语言脚本内容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key-num</a:t>
            </a:r>
            <a:r>
              <a:rPr lang="zh-CN" altLang="en-US"/>
              <a:t>表示参数中有多少个</a:t>
            </a:r>
            <a:r>
              <a:rPr lang="en-US" altLang="zh-CN"/>
              <a:t>key</a:t>
            </a:r>
            <a:r>
              <a:rPr lang="zh-CN" altLang="en-US"/>
              <a:t>，需要注意的是</a:t>
            </a:r>
            <a:r>
              <a:rPr lang="en-US" altLang="zh-CN"/>
              <a:t>redis</a:t>
            </a:r>
            <a:r>
              <a:rPr lang="zh-CN" altLang="en-US"/>
              <a:t>中</a:t>
            </a:r>
            <a:r>
              <a:rPr lang="en-US" altLang="zh-CN"/>
              <a:t>key</a:t>
            </a:r>
            <a:r>
              <a:rPr lang="zh-CN" altLang="en-US"/>
              <a:t>是从</a:t>
            </a:r>
            <a:r>
              <a:rPr lang="en-US" altLang="zh-CN"/>
              <a:t>1</a:t>
            </a:r>
            <a:r>
              <a:rPr lang="zh-CN" altLang="en-US"/>
              <a:t>开始的，如果没有</a:t>
            </a:r>
            <a:r>
              <a:rPr lang="en-US" altLang="zh-CN"/>
              <a:t>key</a:t>
            </a:r>
            <a:r>
              <a:rPr lang="zh-CN" altLang="en-US"/>
              <a:t>的参数，那么写</a:t>
            </a:r>
            <a:r>
              <a:rPr lang="en-US" altLang="zh-CN"/>
              <a:t>0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[key1 key2 key3...]</a:t>
            </a:r>
            <a:r>
              <a:rPr lang="zh-CN" altLang="en-US"/>
              <a:t>是</a:t>
            </a:r>
            <a:r>
              <a:rPr lang="en-US" altLang="zh-CN"/>
              <a:t>key</a:t>
            </a:r>
            <a:r>
              <a:rPr lang="zh-CN" altLang="en-US"/>
              <a:t>作为参数传递给</a:t>
            </a:r>
            <a:r>
              <a:rPr lang="en-US" altLang="zh-CN"/>
              <a:t>Lua</a:t>
            </a:r>
            <a:r>
              <a:rPr lang="zh-CN" altLang="en-US"/>
              <a:t>语言，也可以不填，但是需要和</a:t>
            </a:r>
            <a:r>
              <a:rPr lang="en-US" altLang="zh-CN"/>
              <a:t>key-num</a:t>
            </a:r>
            <a:r>
              <a:rPr lang="zh-CN" altLang="en-US"/>
              <a:t>的个数对应起来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[value1 value2 value3...]</a:t>
            </a:r>
            <a:r>
              <a:rPr lang="zh-CN" altLang="en-US"/>
              <a:t>这些参数传递给</a:t>
            </a:r>
            <a:r>
              <a:rPr lang="en-US" altLang="zh-CN"/>
              <a:t>Lua</a:t>
            </a:r>
            <a:r>
              <a:rPr lang="zh-CN" altLang="en-US"/>
              <a:t>语言，他们是可填可不填的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eval “return ‘hello world’” 0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Lua</a:t>
            </a:r>
            <a:r>
              <a:rPr lang="zh-CN" altLang="en-US"/>
              <a:t>脚本中执行</a:t>
            </a:r>
            <a:r>
              <a:rPr lang="en-US" altLang="zh-CN"/>
              <a:t>redis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redis.call(command,key[param1,param2...])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command</a:t>
            </a:r>
            <a:r>
              <a:rPr lang="zh-CN" altLang="en-US"/>
              <a:t>是命令，包括</a:t>
            </a:r>
            <a:r>
              <a:rPr lang="en-US" altLang="zh-CN"/>
              <a:t>set</a:t>
            </a:r>
            <a:r>
              <a:rPr lang="zh-CN" altLang="en-US"/>
              <a:t>，</a:t>
            </a:r>
            <a:r>
              <a:rPr lang="en-US" altLang="zh-CN"/>
              <a:t>get</a:t>
            </a:r>
            <a:r>
              <a:rPr lang="zh-CN" altLang="en-US"/>
              <a:t>，</a:t>
            </a:r>
            <a:r>
              <a:rPr lang="en-US" altLang="zh-CN"/>
              <a:t>del</a:t>
            </a:r>
            <a:r>
              <a:rPr lang="zh-CN" altLang="en-US"/>
              <a:t>等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是被操作的键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param1</a:t>
            </a:r>
            <a:r>
              <a:rPr lang="zh-CN" altLang="en-US"/>
              <a:t>，</a:t>
            </a:r>
            <a:r>
              <a:rPr lang="en-US" altLang="zh-CN"/>
              <a:t>param2...</a:t>
            </a:r>
            <a:r>
              <a:rPr lang="zh-CN" altLang="en-US"/>
              <a:t>代表给</a:t>
            </a:r>
            <a:r>
              <a:rPr lang="en-US" altLang="zh-CN"/>
              <a:t>key</a:t>
            </a:r>
            <a:r>
              <a:rPr lang="zh-CN" altLang="en-US"/>
              <a:t>的参数</a:t>
            </a: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eval “return redis.call(‘set’,’qingshan’,’2673’)” 0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eval “return redis.call(‘set’,KEYS[1],ARGV[1])” 1 qingshan miaomiao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53390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Lua</a:t>
            </a:r>
            <a:r>
              <a:rPr lang="zh-CN" altLang="en-US"/>
              <a:t>脚本文件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4165"/>
            <a:ext cx="9144000" cy="4535170"/>
          </a:xfrm>
        </p:spPr>
        <p:txBody>
          <a:bodyPr>
            <a:normAutofit fontScale="7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在文件中编写操作</a:t>
            </a:r>
            <a:r>
              <a:rPr lang="en-US" altLang="zh-CN"/>
              <a:t>redis</a:t>
            </a:r>
            <a:r>
              <a:rPr lang="zh-CN" altLang="en-US"/>
              <a:t>命令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redis.call(command,key[param1,param2...])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调用</a:t>
            </a:r>
            <a:r>
              <a:rPr lang="en-US" altLang="zh-CN"/>
              <a:t>lua</a:t>
            </a:r>
            <a:r>
              <a:rPr lang="zh-CN" altLang="en-US"/>
              <a:t>脚本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redis-cli  --eval </a:t>
            </a:r>
            <a:r>
              <a:rPr lang="zh-CN" altLang="en-US"/>
              <a:t>脚本名称</a:t>
            </a:r>
            <a:r>
              <a:rPr lang="en-US" altLang="zh-CN"/>
              <a:t> </a:t>
            </a:r>
            <a:r>
              <a:rPr lang="zh-CN" altLang="en-US"/>
              <a:t>参数个数</a:t>
            </a:r>
            <a:r>
              <a:rPr lang="en-US" altLang="zh-CN"/>
              <a:t> </a:t>
            </a:r>
            <a:r>
              <a:rPr lang="zh-CN" altLang="en-US"/>
              <a:t>参数</a:t>
            </a:r>
            <a:r>
              <a:rPr lang="en-US" altLang="zh-CN"/>
              <a:t>1 </a:t>
            </a:r>
            <a:r>
              <a:rPr lang="zh-CN" altLang="en-US"/>
              <a:t>参数</a:t>
            </a:r>
            <a:r>
              <a:rPr lang="en-US" altLang="zh-CN"/>
              <a:t>2....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脚本文件：</a:t>
            </a:r>
            <a:r>
              <a:rPr lang="en-US" altLang="zh-CN"/>
              <a:t>redis.call(‘set’,’qingshan’,’lua666’)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return redis.call(‘get’,’qingshan’)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redis-cli --eval gupao.lua 0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script load ‘..................’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evalsha ‘</a:t>
            </a:r>
            <a:r>
              <a:rPr lang="zh-CN" altLang="en-US"/>
              <a:t>序列号</a:t>
            </a:r>
            <a:r>
              <a:rPr lang="en-US" altLang="zh-CN"/>
              <a:t>‘ 0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执行</a:t>
            </a:r>
            <a:r>
              <a:rPr lang="en-US" altLang="zh-CN"/>
              <a:t>lua</a:t>
            </a:r>
            <a:r>
              <a:rPr lang="zh-CN" altLang="en-US"/>
              <a:t>脚本陷入死循环之后可以</a:t>
            </a:r>
            <a:r>
              <a:rPr lang="en-US" altLang="zh-CN"/>
              <a:t>script kill</a:t>
            </a:r>
            <a:r>
              <a:rPr lang="zh-CN" altLang="en-US"/>
              <a:t>结束脚本内容</a:t>
            </a:r>
            <a:r>
              <a:rPr lang="en-US" altLang="zh-CN"/>
              <a:t>   -----</a:t>
            </a:r>
            <a:r>
              <a:rPr lang="zh-CN" altLang="en-US"/>
              <a:t>用</a:t>
            </a:r>
            <a:r>
              <a:rPr lang="en-US" altLang="zh-CN"/>
              <a:t>script kill</a:t>
            </a:r>
            <a:r>
              <a:rPr lang="zh-CN" altLang="en-US"/>
              <a:t>时脚本内容不涉及</a:t>
            </a:r>
            <a:r>
              <a:rPr lang="en-US" altLang="zh-CN"/>
              <a:t>set</a:t>
            </a:r>
            <a:r>
              <a:rPr lang="zh-CN" altLang="en-US"/>
              <a:t>命令，要不然不允许结束脚本内容，有</a:t>
            </a:r>
            <a:r>
              <a:rPr lang="en-US" altLang="zh-CN"/>
              <a:t>set</a:t>
            </a:r>
            <a:r>
              <a:rPr lang="zh-CN" altLang="en-US"/>
              <a:t>语句时可以使用</a:t>
            </a:r>
            <a:r>
              <a:rPr lang="en-US" altLang="zh-CN"/>
              <a:t>shutdown nosave</a:t>
            </a:r>
            <a:r>
              <a:rPr lang="zh-CN" altLang="en-US"/>
              <a:t>来停机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redis</a:t>
            </a:r>
            <a:r>
              <a:rPr lang="zh-CN" altLang="en-US"/>
              <a:t>为什么这么快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lnSpcReduction="2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纯内存</a:t>
            </a:r>
            <a:r>
              <a:rPr lang="en-US" altLang="zh-CN"/>
              <a:t>KV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请求单线程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同步非阻塞</a:t>
            </a:r>
            <a:r>
              <a:rPr lang="en-US" altLang="zh-CN"/>
              <a:t>I/O---</a:t>
            </a:r>
            <a:r>
              <a:rPr lang="zh-CN" altLang="en-US"/>
              <a:t>多路复用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为什么要用单线程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没有频繁的线程创建销毁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没有线程上下文切换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没有线程竞争问题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虚拟内存的作用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08810"/>
            <a:ext cx="9144000" cy="422021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通过把同一块物理内存映射到不同的虚拟地址空间实现内存共享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对物理内存进行隔离，不同的进程操作互不影响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虚拟内存可以提供更大的地址空间，并且地址空间是连续的，使得程序编写，链接更加简单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用户空间和内核空间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863090"/>
            <a:ext cx="8552815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传统</a:t>
            </a:r>
            <a:r>
              <a:rPr lang="en-US" altLang="zh-CN"/>
              <a:t>IO</a:t>
            </a:r>
            <a:r>
              <a:rPr lang="zh-CN" altLang="en-US"/>
              <a:t>数据拷贝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1722120"/>
            <a:ext cx="6827520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Blocking I/O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014855"/>
            <a:ext cx="7490460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I/O</a:t>
            </a:r>
            <a:r>
              <a:rPr lang="zh-CN" altLang="en-US"/>
              <a:t>多路复用</a:t>
            </a:r>
            <a:r>
              <a:rPr lang="en-US" altLang="zh-CN"/>
              <a:t>multiplexing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I/O</a:t>
            </a:r>
            <a:r>
              <a:rPr lang="zh-CN" altLang="en-US"/>
              <a:t>：网络</a:t>
            </a:r>
            <a:r>
              <a:rPr lang="en-US" altLang="zh-CN"/>
              <a:t>I/O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多路：多个</a:t>
            </a:r>
            <a:r>
              <a:rPr lang="en-US" altLang="zh-CN"/>
              <a:t>TCP</a:t>
            </a:r>
            <a:r>
              <a:rPr lang="zh-CN" altLang="en-US"/>
              <a:t>连接（</a:t>
            </a:r>
            <a:r>
              <a:rPr lang="en-US" altLang="zh-CN"/>
              <a:t>socket</a:t>
            </a:r>
            <a:r>
              <a:rPr lang="zh-CN" altLang="en-US"/>
              <a:t>或者</a:t>
            </a:r>
            <a:r>
              <a:rPr lang="en-US" altLang="zh-CN"/>
              <a:t>channel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复用：复用一个或者多个线程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3500755"/>
            <a:ext cx="10309860" cy="31845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771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多路复用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3195" y="1766570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通过一种机制，一个进程能同时等待多个文件描述符，而这些文件描述符其中的任意一个进入读就绪（</a:t>
            </a:r>
            <a:r>
              <a:rPr lang="en-US" altLang="zh-CN"/>
              <a:t>readable</a:t>
            </a:r>
            <a:r>
              <a:rPr lang="zh-CN" altLang="en-US"/>
              <a:t>）状态，</a:t>
            </a:r>
            <a:r>
              <a:rPr lang="en-US" altLang="zh-CN"/>
              <a:t>select()</a:t>
            </a:r>
            <a:r>
              <a:rPr lang="zh-CN" altLang="en-US"/>
              <a:t>函数就可以返回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925" y="2820035"/>
            <a:ext cx="9037320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45820"/>
          </a:xfrm>
        </p:spPr>
        <p:txBody>
          <a:bodyPr>
            <a:normAutofit fontScale="90000"/>
          </a:bodyPr>
          <a:p>
            <a:r>
              <a:rPr lang="en-US" altLang="zh-CN"/>
              <a:t>String--</a:t>
            </a:r>
            <a:r>
              <a:rPr lang="zh-CN" altLang="en-US"/>
              <a:t>操作命令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22650" y="2223770"/>
            <a:ext cx="42608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getrange qingshan 0 1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strlen qingshan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append qingshan good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setnx qingshan pyy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expire qingshan 3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 qingshan ex 10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mset qingshan 2673 huihui 666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mget qingshan huihui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incr qingshan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incrby qingshan 100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decr qingshan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decry qingshan 100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 mf 2.6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incrbyfloat mf 7.3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过期策略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立即过期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惰性过期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定期过期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4960" y="372110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淘汰策略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69365"/>
            <a:ext cx="9144000" cy="5165090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LRU</a:t>
            </a:r>
            <a:r>
              <a:rPr lang="zh-CN" altLang="en-US"/>
              <a:t>，</a:t>
            </a:r>
            <a:r>
              <a:rPr lang="en-US" altLang="zh-CN"/>
              <a:t>Least Recently Used</a:t>
            </a:r>
            <a:r>
              <a:rPr lang="zh-CN" altLang="en-US"/>
              <a:t>：最近最少使用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LFU</a:t>
            </a:r>
            <a:r>
              <a:rPr lang="zh-CN" altLang="en-US"/>
              <a:t>，</a:t>
            </a:r>
            <a:r>
              <a:rPr lang="en-US" altLang="zh-CN"/>
              <a:t>Least Frequently Used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volatile</a:t>
            </a:r>
            <a:r>
              <a:rPr lang="zh-CN" altLang="en-US"/>
              <a:t>针对设置了</a:t>
            </a:r>
            <a:r>
              <a:rPr lang="en-US" altLang="zh-CN"/>
              <a:t>ttl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，</a:t>
            </a:r>
            <a:r>
              <a:rPr lang="en-US" altLang="zh-CN"/>
              <a:t>allkeys</a:t>
            </a:r>
            <a:r>
              <a:rPr lang="zh-CN" altLang="en-US"/>
              <a:t>是针对所有的</a:t>
            </a:r>
            <a:r>
              <a:rPr lang="en-US" altLang="zh-CN"/>
              <a:t>key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volatile-lru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allkeys-lru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volatile-random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allkeys-random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volatile-ttl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noeviction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LFU</a:t>
            </a:r>
            <a:r>
              <a:rPr lang="zh-CN" altLang="en-US"/>
              <a:t>的实现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fontScale="90000" lnSpcReduction="1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当</a:t>
            </a:r>
            <a:r>
              <a:rPr lang="en-US" altLang="zh-CN"/>
              <a:t>24bits</a:t>
            </a:r>
            <a:r>
              <a:rPr lang="zh-CN" altLang="en-US"/>
              <a:t>用作</a:t>
            </a:r>
            <a:r>
              <a:rPr lang="en-US" altLang="zh-CN"/>
              <a:t>LFU</a:t>
            </a:r>
            <a:r>
              <a:rPr lang="zh-CN" altLang="en-US"/>
              <a:t>时，其被分为两部分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高</a:t>
            </a:r>
            <a:r>
              <a:rPr lang="en-US" altLang="zh-CN"/>
              <a:t>16</a:t>
            </a:r>
            <a:r>
              <a:rPr lang="zh-CN" altLang="en-US"/>
              <a:t>位用来记录访问时间（单位为分钟，</a:t>
            </a:r>
            <a:r>
              <a:rPr lang="en-US" altLang="zh-CN"/>
              <a:t>ldt</a:t>
            </a:r>
            <a:r>
              <a:rPr lang="zh-CN" altLang="en-US"/>
              <a:t>，</a:t>
            </a:r>
            <a:r>
              <a:rPr lang="en-US" altLang="zh-CN"/>
              <a:t>last decrement time)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低</a:t>
            </a:r>
            <a:r>
              <a:rPr lang="en-US" altLang="zh-CN"/>
              <a:t>8</a:t>
            </a:r>
            <a:r>
              <a:rPr lang="zh-CN" altLang="en-US"/>
              <a:t>位用来记录访问频率，简称</a:t>
            </a:r>
            <a:r>
              <a:rPr lang="en-US" altLang="zh-CN"/>
              <a:t>counter</a:t>
            </a:r>
            <a:r>
              <a:rPr lang="zh-CN" altLang="en-US"/>
              <a:t>（</a:t>
            </a:r>
            <a:r>
              <a:rPr lang="en-US" altLang="zh-CN"/>
              <a:t>logc</a:t>
            </a:r>
            <a:r>
              <a:rPr lang="zh-CN" altLang="en-US"/>
              <a:t>，</a:t>
            </a:r>
            <a:r>
              <a:rPr lang="en-US" altLang="zh-CN"/>
              <a:t>logistic counter)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counter</a:t>
            </a:r>
            <a:r>
              <a:rPr lang="zh-CN" altLang="en-US"/>
              <a:t>使用基于概率的对数计数器实现的，</a:t>
            </a:r>
            <a:r>
              <a:rPr lang="en-US" altLang="zh-CN"/>
              <a:t>8</a:t>
            </a:r>
            <a:r>
              <a:rPr lang="zh-CN" altLang="en-US"/>
              <a:t>位可以表示百万次的访问频率</a:t>
            </a: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增长因子：</a:t>
            </a:r>
            <a:r>
              <a:rPr lang="en-US" altLang="zh-CN"/>
              <a:t>lfu-log-factor</a:t>
            </a:r>
            <a:r>
              <a:rPr lang="zh-CN" altLang="en-US"/>
              <a:t>默认是</a:t>
            </a:r>
            <a:r>
              <a:rPr lang="en-US" altLang="zh-CN"/>
              <a:t>10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衰减因子：</a:t>
            </a:r>
            <a:r>
              <a:rPr lang="en-US" altLang="zh-CN"/>
              <a:t>lfu-decay-time</a:t>
            </a:r>
            <a:r>
              <a:rPr lang="zh-CN" altLang="en-US"/>
              <a:t>默认是</a:t>
            </a:r>
            <a:r>
              <a:rPr lang="en-US" altLang="zh-CN"/>
              <a:t>1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redisObject</a:t>
            </a:r>
            <a:r>
              <a:rPr lang="zh-CN" altLang="en-US"/>
              <a:t>中的：</a:t>
            </a:r>
            <a:r>
              <a:rPr lang="en-US" altLang="zh-CN"/>
              <a:t>LRU_BITS:LRU</a:t>
            </a:r>
            <a:r>
              <a:rPr lang="zh-CN" altLang="en-US"/>
              <a:t>时更新为访问时间，</a:t>
            </a:r>
            <a:r>
              <a:rPr lang="en-US" altLang="zh-CN"/>
              <a:t>lfu</a:t>
            </a:r>
            <a:r>
              <a:rPr lang="zh-CN" altLang="en-US"/>
              <a:t>时</a:t>
            </a:r>
            <a:r>
              <a:rPr lang="en-US" altLang="zh-CN"/>
              <a:t>24bits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持久化策略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RDB:Redis DataBase ,</a:t>
            </a:r>
            <a:r>
              <a:rPr lang="zh-CN" altLang="en-US"/>
              <a:t>记录快照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AOF:Append Only File,</a:t>
            </a:r>
            <a:r>
              <a:rPr lang="zh-CN" altLang="en-US"/>
              <a:t>记录日志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RDB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lnSpcReduction="2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优势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紧凑，适合备份和灾难恢复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生成文件过程不影响主进程</a:t>
            </a:r>
            <a:r>
              <a:rPr lang="en-US" altLang="zh-CN"/>
              <a:t>--</a:t>
            </a:r>
            <a:r>
              <a:rPr lang="zh-CN" altLang="en-US"/>
              <a:t>可以</a:t>
            </a:r>
            <a:r>
              <a:rPr lang="en-US" altLang="zh-CN"/>
              <a:t>fork</a:t>
            </a:r>
            <a:r>
              <a:rPr lang="zh-CN" altLang="en-US"/>
              <a:t>一个子进程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大数据集恢复速度较快</a:t>
            </a: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不足：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不能实时持久化，可能丢失数据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默认开启</a:t>
            </a: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dump.rdb</a:t>
            </a:r>
            <a:endParaRPr lang="zh-CN" altLang="en-US"/>
          </a:p>
          <a:p>
            <a:pPr lvl="0" algn="l"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AOF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>
            <a:normAutofit fontScale="4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appendonly.aof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默认不开启：</a:t>
            </a:r>
            <a:r>
              <a:rPr lang="en-US" altLang="zh-CN"/>
              <a:t>appendonly   no</a:t>
            </a:r>
            <a:r>
              <a:rPr lang="zh-CN" altLang="en-US"/>
              <a:t>修改为</a:t>
            </a:r>
            <a:r>
              <a:rPr lang="en-US" altLang="zh-CN"/>
              <a:t> yes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appendfsync: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no</a:t>
            </a:r>
            <a:r>
              <a:rPr lang="zh-CN" altLang="en-US"/>
              <a:t>表示不执行</a:t>
            </a:r>
            <a:r>
              <a:rPr lang="en-US" altLang="zh-CN"/>
              <a:t>fsync</a:t>
            </a:r>
            <a:r>
              <a:rPr lang="zh-CN" altLang="en-US"/>
              <a:t>，由操作系统保证数据同步到磁盘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always</a:t>
            </a:r>
            <a:r>
              <a:rPr lang="zh-CN" altLang="en-US"/>
              <a:t>表示每次写入都执行</a:t>
            </a:r>
            <a:r>
              <a:rPr lang="en-US" altLang="zh-CN"/>
              <a:t>fsync</a:t>
            </a:r>
            <a:r>
              <a:rPr lang="zh-CN" altLang="en-US"/>
              <a:t>，以保证数据同步到磁盘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everysec</a:t>
            </a:r>
            <a:r>
              <a:rPr lang="zh-CN" altLang="en-US"/>
              <a:t>（默认）表示每秒执行一次</a:t>
            </a:r>
            <a:r>
              <a:rPr lang="en-US" altLang="zh-CN"/>
              <a:t>fsync</a:t>
            </a:r>
            <a:r>
              <a:rPr lang="zh-CN" altLang="en-US"/>
              <a:t>，可能会导致丢失这</a:t>
            </a:r>
            <a:r>
              <a:rPr lang="en-US" altLang="zh-CN"/>
              <a:t>1s</a:t>
            </a:r>
            <a:r>
              <a:rPr lang="zh-CN" altLang="en-US"/>
              <a:t>的数据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bgrewriteaof</a:t>
            </a:r>
            <a:r>
              <a:rPr lang="zh-CN" altLang="en-US"/>
              <a:t>压缩</a:t>
            </a:r>
            <a:r>
              <a:rPr lang="en-US" altLang="zh-CN"/>
              <a:t>aof</a:t>
            </a:r>
            <a:r>
              <a:rPr lang="zh-CN" altLang="en-US"/>
              <a:t>的数据，重写</a:t>
            </a:r>
            <a:r>
              <a:rPr lang="en-US" altLang="zh-CN"/>
              <a:t>,</a:t>
            </a:r>
            <a:r>
              <a:rPr lang="zh-CN" altLang="en-US"/>
              <a:t>满足这两个条件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auto-aof-rewrite-percentage  100</a:t>
            </a:r>
            <a:endParaRPr lang="en-US" altLang="zh-CN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/>
              <a:t>auto-aof-rewrite-min-size  64mb</a:t>
            </a: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开启之后，会优先使用</a:t>
            </a:r>
            <a:r>
              <a:rPr lang="en-US" altLang="zh-CN"/>
              <a:t>aof</a:t>
            </a:r>
            <a:r>
              <a:rPr lang="zh-CN" altLang="en-US"/>
              <a:t>持久化方式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935" y="1920240"/>
            <a:ext cx="407670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22910"/>
            <a:ext cx="9144000" cy="946785"/>
          </a:xfrm>
        </p:spPr>
        <p:txBody>
          <a:bodyPr>
            <a:normAutofit fontScale="90000"/>
          </a:bodyPr>
          <a:p>
            <a:r>
              <a:rPr lang="en-US" altLang="zh-CN"/>
              <a:t>String</a:t>
            </a:r>
            <a:r>
              <a:rPr lang="zh-CN" altLang="en-US"/>
              <a:t>类型的三种编码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06245"/>
            <a:ext cx="9144000" cy="486854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redisDB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dictEntity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redisObject---*ptr(</a:t>
            </a:r>
            <a:r>
              <a:rPr lang="zh-CN" altLang="en-US"/>
              <a:t>指针</a:t>
            </a:r>
            <a:r>
              <a:rPr lang="en-US" altLang="zh-CN"/>
              <a:t>)---SDS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int</a:t>
            </a:r>
            <a:r>
              <a:rPr lang="zh-CN" altLang="en-US"/>
              <a:t>，存储</a:t>
            </a:r>
            <a:r>
              <a:rPr lang="en-US" altLang="zh-CN"/>
              <a:t>8</a:t>
            </a:r>
            <a:r>
              <a:rPr lang="zh-CN" altLang="en-US"/>
              <a:t>个字节的长整形（</a:t>
            </a:r>
            <a:r>
              <a:rPr lang="en-US" altLang="zh-CN"/>
              <a:t>long</a:t>
            </a:r>
            <a:r>
              <a:rPr lang="zh-CN" altLang="en-US"/>
              <a:t>，</a:t>
            </a:r>
            <a:r>
              <a:rPr lang="en-US" altLang="zh-CN"/>
              <a:t>2^63-1)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embstr,embstr</a:t>
            </a:r>
            <a:r>
              <a:rPr lang="zh-CN" altLang="en-US"/>
              <a:t>格式的</a:t>
            </a:r>
            <a:r>
              <a:rPr lang="en-US" altLang="zh-CN"/>
              <a:t>sds</a:t>
            </a:r>
            <a:r>
              <a:rPr lang="zh-CN" altLang="en-US"/>
              <a:t>，存储小于</a:t>
            </a:r>
            <a:r>
              <a:rPr lang="en-US" altLang="zh-CN"/>
              <a:t>44</a:t>
            </a:r>
            <a:r>
              <a:rPr lang="zh-CN" altLang="en-US"/>
              <a:t>个字节的字符串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raw</a:t>
            </a:r>
            <a:r>
              <a:rPr lang="zh-CN" altLang="en-US"/>
              <a:t>，</a:t>
            </a:r>
            <a:r>
              <a:rPr lang="en-US" altLang="zh-CN"/>
              <a:t>sds</a:t>
            </a:r>
            <a:r>
              <a:rPr lang="zh-CN" altLang="en-US"/>
              <a:t>，存储大于</a:t>
            </a:r>
            <a:r>
              <a:rPr lang="en-US" altLang="zh-CN"/>
              <a:t>44</a:t>
            </a:r>
            <a:r>
              <a:rPr lang="zh-CN" altLang="en-US"/>
              <a:t>个字节的字符串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SDS</a:t>
            </a:r>
            <a:r>
              <a:rPr lang="zh-CN" altLang="en-US"/>
              <a:t>是：</a:t>
            </a:r>
            <a:r>
              <a:rPr lang="en-US" altLang="zh-CN"/>
              <a:t>Simple Dynamic String </a:t>
            </a:r>
            <a:r>
              <a:rPr lang="zh-CN" altLang="en-US"/>
              <a:t>简单动态字符串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/>
              <a:t>发布订阅命令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2790" y="555625"/>
            <a:ext cx="9935210" cy="784225"/>
          </a:xfrm>
        </p:spPr>
        <p:txBody>
          <a:bodyPr>
            <a:normAutofit fontScale="90000"/>
          </a:bodyPr>
          <a:p>
            <a:r>
              <a:rPr lang="zh-CN" altLang="en-US"/>
              <a:t>为什么</a:t>
            </a:r>
            <a:r>
              <a:rPr lang="en-US" altLang="zh-CN"/>
              <a:t>redis</a:t>
            </a:r>
            <a:r>
              <a:rPr lang="zh-CN" altLang="en-US"/>
              <a:t>要用</a:t>
            </a:r>
            <a:r>
              <a:rPr lang="en-US" altLang="zh-CN"/>
              <a:t>SDS</a:t>
            </a:r>
            <a:r>
              <a:rPr lang="zh-CN" altLang="en-US"/>
              <a:t>实现字符串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1115" y="1240155"/>
            <a:ext cx="9366885" cy="497141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C</a:t>
            </a:r>
            <a:r>
              <a:rPr lang="zh-CN" altLang="en-US"/>
              <a:t>语言字符串的特点：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内存空间预先分配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获取字符串长度的时间复杂度</a:t>
            </a:r>
            <a:r>
              <a:rPr lang="en-US" altLang="zh-CN"/>
              <a:t>O(n)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长度变更因其内存重新分配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’\0’</a:t>
            </a:r>
            <a:r>
              <a:rPr lang="zh-CN" altLang="en-US"/>
              <a:t>判断字符串结束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34390" y="3467735"/>
          <a:ext cx="1106805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175"/>
                <a:gridCol w="573087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字符数组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SDS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获取字符串长度的复杂度为</a:t>
                      </a:r>
                      <a:r>
                        <a:rPr lang="en-US" altLang="zh-CN"/>
                        <a:t>O(N)(</a:t>
                      </a:r>
                      <a:r>
                        <a:rPr lang="zh-CN" altLang="en-US"/>
                        <a:t>需要遍历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获取字符串长度的复杂度为</a:t>
                      </a:r>
                      <a:r>
                        <a:rPr lang="en-US" altLang="zh-CN"/>
                        <a:t>O(1)(</a:t>
                      </a:r>
                      <a:r>
                        <a:rPr lang="zh-CN" altLang="en-US"/>
                        <a:t>底层有</a:t>
                      </a:r>
                      <a:r>
                        <a:rPr lang="en-US" altLang="zh-CN"/>
                        <a:t>len</a:t>
                      </a:r>
                      <a:r>
                        <a:rPr lang="zh-CN" altLang="en-US"/>
                        <a:t>保存长度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是不安全的，可能会造成缓冲区溢出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是安全的的，不会造成缓冲区溢出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修改字符串长度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次必然需要执行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次内存重分配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修改字符串长度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次最多需要执行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次内存重分配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只能保存文本数据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可以保存文本或者二进制数据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可是使用所有</a:t>
                      </a:r>
                      <a:r>
                        <a:rPr lang="en-US" altLang="zh-CN"/>
                        <a:t>&lt;string.h&gt;</a:t>
                      </a:r>
                      <a:r>
                        <a:rPr lang="zh-CN" altLang="en-US"/>
                        <a:t>库中的函数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可以使用一部分</a:t>
                      </a:r>
                      <a:r>
                        <a:rPr lang="en-US" altLang="zh-CN"/>
                        <a:t>&lt;string.h&gt;</a:t>
                      </a:r>
                      <a:r>
                        <a:rPr lang="zh-CN" altLang="en-US"/>
                        <a:t>库中的函数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Hash--</a:t>
            </a:r>
            <a:r>
              <a:rPr lang="zh-CN" altLang="en-US"/>
              <a:t>什么时候用</a:t>
            </a:r>
            <a:r>
              <a:rPr lang="en-US" altLang="zh-CN"/>
              <a:t>ziplist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对象保存的</a:t>
            </a:r>
            <a:r>
              <a:rPr lang="en-US" altLang="zh-CN"/>
              <a:t>field</a:t>
            </a:r>
            <a:r>
              <a:rPr lang="zh-CN" altLang="en-US"/>
              <a:t>数量</a:t>
            </a:r>
            <a:r>
              <a:rPr lang="en-US" altLang="zh-CN"/>
              <a:t>&lt;512</a:t>
            </a:r>
            <a:r>
              <a:rPr lang="zh-CN" altLang="en-US"/>
              <a:t>个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对象中所有的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的字符串长度都</a:t>
            </a:r>
            <a:r>
              <a:rPr lang="en-US" altLang="zh-CN"/>
              <a:t>&lt;64byte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7875"/>
            <a:ext cx="9144000" cy="896620"/>
          </a:xfrm>
        </p:spPr>
        <p:txBody>
          <a:bodyPr>
            <a:normAutofit fontScale="90000"/>
          </a:bodyPr>
          <a:p>
            <a:r>
              <a:rPr lang="en-US" altLang="zh-CN"/>
              <a:t>Hash--</a:t>
            </a:r>
            <a:r>
              <a:rPr lang="zh-CN" altLang="en-US"/>
              <a:t>什么时候用</a:t>
            </a:r>
            <a:r>
              <a:rPr lang="en-US" altLang="zh-CN"/>
              <a:t>ziplist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3135"/>
            <a:ext cx="9144000" cy="30346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对象保存的</a:t>
            </a:r>
            <a:r>
              <a:rPr lang="en-US" altLang="zh-CN"/>
              <a:t>field</a:t>
            </a:r>
            <a:r>
              <a:rPr lang="zh-CN" altLang="en-US"/>
              <a:t>数量</a:t>
            </a:r>
            <a:r>
              <a:rPr lang="en-US" altLang="zh-CN"/>
              <a:t>&lt;512</a:t>
            </a:r>
            <a:r>
              <a:rPr lang="zh-CN" altLang="en-US"/>
              <a:t>个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对象中所有的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的字符串长度都</a:t>
            </a:r>
            <a:r>
              <a:rPr lang="en-US" altLang="zh-CN"/>
              <a:t>&lt;64byte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64515"/>
            <a:ext cx="9144000" cy="825500"/>
          </a:xfrm>
        </p:spPr>
        <p:txBody>
          <a:bodyPr>
            <a:normAutofit fontScale="90000"/>
          </a:bodyPr>
          <a:p>
            <a:r>
              <a:rPr lang="en-US" altLang="zh-CN"/>
              <a:t>embstr</a:t>
            </a:r>
            <a:r>
              <a:rPr lang="zh-CN" altLang="en-US"/>
              <a:t>和</a:t>
            </a:r>
            <a:r>
              <a:rPr lang="en-US" altLang="zh-CN"/>
              <a:t>raw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4800"/>
            <a:ext cx="9144000" cy="466661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embstr</a:t>
            </a:r>
            <a:r>
              <a:rPr lang="zh-CN" altLang="en-US"/>
              <a:t>的只分配一次内存空间：</a:t>
            </a:r>
            <a:r>
              <a:rPr lang="en-US" altLang="zh-CN"/>
              <a:t>RedisObject</a:t>
            </a:r>
            <a:r>
              <a:rPr lang="zh-CN" altLang="en-US"/>
              <a:t>和</a:t>
            </a:r>
            <a:r>
              <a:rPr lang="en-US" altLang="zh-CN"/>
              <a:t>SDS</a:t>
            </a:r>
            <a:r>
              <a:rPr lang="zh-CN" altLang="en-US"/>
              <a:t>连续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raw</a:t>
            </a:r>
            <a:r>
              <a:rPr lang="zh-CN" altLang="en-US"/>
              <a:t>需要分配两次内存空间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embstr</a:t>
            </a:r>
            <a:r>
              <a:rPr lang="zh-CN" altLang="en-US"/>
              <a:t>的</a:t>
            </a:r>
            <a:r>
              <a:rPr lang="en-US" altLang="zh-CN"/>
              <a:t>value</a:t>
            </a:r>
            <a:r>
              <a:rPr lang="zh-CN" altLang="en-US"/>
              <a:t>增加的时候需要需要重新分配内存，所以一般不能修改，只能读，如果修改就会变成</a:t>
            </a:r>
            <a:r>
              <a:rPr lang="en-US" altLang="zh-CN"/>
              <a:t>raw</a:t>
            </a:r>
            <a:r>
              <a:rPr lang="zh-CN" altLang="en-US"/>
              <a:t>格式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170" y="3475355"/>
            <a:ext cx="509778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515" y="443230"/>
            <a:ext cx="10046970" cy="815975"/>
          </a:xfrm>
        </p:spPr>
        <p:txBody>
          <a:bodyPr>
            <a:normAutofit fontScale="90000"/>
          </a:bodyPr>
          <a:p>
            <a:r>
              <a:rPr lang="en-US" altLang="zh-CN"/>
              <a:t>int</a:t>
            </a:r>
            <a:r>
              <a:rPr lang="zh-CN" altLang="en-US"/>
              <a:t>和</a:t>
            </a:r>
            <a:r>
              <a:rPr lang="en-US" altLang="zh-CN"/>
              <a:t>embstr</a:t>
            </a:r>
            <a:r>
              <a:rPr lang="zh-CN" altLang="en-US"/>
              <a:t>什么时候转化为</a:t>
            </a:r>
            <a:r>
              <a:rPr lang="en-US" altLang="zh-CN"/>
              <a:t>raw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33525"/>
            <a:ext cx="9144000" cy="447484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int </a:t>
            </a:r>
            <a:r>
              <a:rPr lang="zh-CN" altLang="en-US"/>
              <a:t>数据不再是整数</a:t>
            </a:r>
            <a:r>
              <a:rPr lang="en-US" altLang="zh-CN"/>
              <a:t> ---raw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int</a:t>
            </a:r>
            <a:r>
              <a:rPr lang="zh-CN" altLang="en-US"/>
              <a:t>大小超过了</a:t>
            </a:r>
            <a:r>
              <a:rPr lang="en-US" altLang="zh-CN"/>
              <a:t>long</a:t>
            </a:r>
            <a:r>
              <a:rPr lang="zh-CN" altLang="en-US"/>
              <a:t>的范围</a:t>
            </a:r>
            <a:r>
              <a:rPr lang="en-US" altLang="zh-CN"/>
              <a:t>(2^63-1)----embstr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embstr</a:t>
            </a:r>
            <a:r>
              <a:rPr lang="zh-CN" altLang="en-US"/>
              <a:t>长度超过了</a:t>
            </a:r>
            <a:r>
              <a:rPr lang="en-US" altLang="zh-CN"/>
              <a:t>44</a:t>
            </a:r>
            <a:r>
              <a:rPr lang="zh-CN" altLang="en-US"/>
              <a:t>个字节</a:t>
            </a:r>
            <a:r>
              <a:rPr lang="en-US" altLang="zh-CN"/>
              <a:t>---raw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object encoding k1 </a:t>
            </a:r>
            <a:r>
              <a:rPr lang="zh-CN" altLang="en-US"/>
              <a:t>查看</a:t>
            </a:r>
            <a:r>
              <a:rPr lang="en-US" altLang="zh-CN"/>
              <a:t> key</a:t>
            </a:r>
            <a:r>
              <a:rPr lang="zh-CN" altLang="en-US"/>
              <a:t>的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embstr</a:t>
            </a:r>
            <a:r>
              <a:rPr lang="zh-CN" altLang="en-US"/>
              <a:t>格式的，不能修改，如果修改则会变为</a:t>
            </a:r>
            <a:r>
              <a:rPr lang="en-US" altLang="zh-CN"/>
              <a:t>raw</a:t>
            </a:r>
            <a:r>
              <a:rPr lang="zh-CN" altLang="en-US"/>
              <a:t>格式的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编码转换在</a:t>
            </a:r>
            <a:r>
              <a:rPr lang="en-US" altLang="zh-CN"/>
              <a:t>Redis</a:t>
            </a:r>
            <a:r>
              <a:rPr lang="zh-CN" altLang="en-US"/>
              <a:t>写入数据时完成，且转换过程不可逆，只能从小内存编码向大内存编码转换（不包括重新</a:t>
            </a:r>
            <a:r>
              <a:rPr lang="en-US" altLang="zh-CN"/>
              <a:t>set)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2430"/>
            <a:ext cx="9144000" cy="683260"/>
          </a:xfrm>
        </p:spPr>
        <p:txBody>
          <a:bodyPr>
            <a:normAutofit fontScale="90000"/>
          </a:bodyPr>
          <a:p>
            <a:r>
              <a:rPr lang="en-US" altLang="zh-CN"/>
              <a:t>String</a:t>
            </a:r>
            <a:r>
              <a:rPr lang="zh-CN" altLang="en-US"/>
              <a:t>用用场景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79525"/>
            <a:ext cx="9144000" cy="478980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缓存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分布式</a:t>
            </a:r>
            <a:r>
              <a:rPr lang="en-US" altLang="zh-CN"/>
              <a:t>Session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分布式锁</a:t>
            </a:r>
            <a:r>
              <a:rPr lang="en-US" altLang="zh-CN"/>
              <a:t>set NX EX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分布式全局</a:t>
            </a:r>
            <a:r>
              <a:rPr lang="en-US" altLang="zh-CN"/>
              <a:t>ID incr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计数器</a:t>
            </a:r>
            <a:r>
              <a:rPr lang="en-US" altLang="zh-CN"/>
              <a:t>incr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限流</a:t>
            </a:r>
            <a:r>
              <a:rPr lang="en-US" altLang="zh-CN"/>
              <a:t>incr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位操作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a39308b-9693-4208-b989-92a39a3feb21}"/>
  <p:tag name="TABLE_ENDDRAG_ORIGIN_RECT" val="772*199"/>
  <p:tag name="TABLE_ENDDRAG_RECT" val="120*273*772*199"/>
</p:tagLst>
</file>

<file path=ppt/tags/tag2.xml><?xml version="1.0" encoding="utf-8"?>
<p:tagLst xmlns:p="http://schemas.openxmlformats.org/presentationml/2006/main">
  <p:tag name="COMMONDATA" val="eyJoZGlkIjoiODFlZGE4MGI2NmJkMTA2MDhiN2M0ZTQ3ZTBjOGZkO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5742</Words>
  <Application>WPS 演示</Application>
  <PresentationFormat>宽屏</PresentationFormat>
  <Paragraphs>452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Hash--什么时候用ziplist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发布订阅命令</vt:lpstr>
      <vt:lpstr>Hash--什么时候用ziplist</vt:lpstr>
      <vt:lpstr>Hash--什么时候用ziplist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李佩玉</dc:creator>
  <cp:lastModifiedBy>李佩玉</cp:lastModifiedBy>
  <cp:revision>159</cp:revision>
  <dcterms:created xsi:type="dcterms:W3CDTF">2022-09-12T04:18:00Z</dcterms:created>
  <dcterms:modified xsi:type="dcterms:W3CDTF">2022-09-12T11:54:34Z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4DA7556230E24DFE8F3A20E0DBC71B4D</vt:lpwstr>
  </property>
  <property fmtid="{D5CDD505-2E9C-101B-9397-08002B2CF9AE}" pid="3" name="KSOProductBuildVer">
    <vt:lpwstr>2052-11.1.0.12313</vt:lpwstr>
  </property>
</Properties>
</file>