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90"/>
  </p:notesMasterIdLst>
  <p:handoutMasterIdLst>
    <p:handoutMasterId r:id="rId91"/>
  </p:handoutMasterIdLst>
  <p:sldIdLst>
    <p:sldId id="256" r:id="rId2"/>
    <p:sldId id="257" r:id="rId3"/>
    <p:sldId id="258" r:id="rId4"/>
    <p:sldId id="374" r:id="rId5"/>
    <p:sldId id="375" r:id="rId6"/>
    <p:sldId id="259" r:id="rId7"/>
    <p:sldId id="371" r:id="rId8"/>
    <p:sldId id="260" r:id="rId9"/>
    <p:sldId id="261" r:id="rId10"/>
    <p:sldId id="262" r:id="rId11"/>
    <p:sldId id="362" r:id="rId12"/>
    <p:sldId id="376" r:id="rId13"/>
    <p:sldId id="363" r:id="rId14"/>
    <p:sldId id="263" r:id="rId15"/>
    <p:sldId id="264" r:id="rId16"/>
    <p:sldId id="265" r:id="rId17"/>
    <p:sldId id="266" r:id="rId18"/>
    <p:sldId id="267" r:id="rId19"/>
    <p:sldId id="269" r:id="rId20"/>
    <p:sldId id="270" r:id="rId21"/>
    <p:sldId id="354" r:id="rId22"/>
    <p:sldId id="353" r:id="rId23"/>
    <p:sldId id="274" r:id="rId24"/>
    <p:sldId id="355" r:id="rId25"/>
    <p:sldId id="277" r:id="rId26"/>
    <p:sldId id="356" r:id="rId27"/>
    <p:sldId id="278" r:id="rId28"/>
    <p:sldId id="279" r:id="rId29"/>
    <p:sldId id="280" r:id="rId30"/>
    <p:sldId id="281" r:id="rId31"/>
    <p:sldId id="282" r:id="rId32"/>
    <p:sldId id="283" r:id="rId33"/>
    <p:sldId id="370" r:id="rId34"/>
    <p:sldId id="284" r:id="rId35"/>
    <p:sldId id="285" r:id="rId36"/>
    <p:sldId id="286" r:id="rId37"/>
    <p:sldId id="287" r:id="rId38"/>
    <p:sldId id="288" r:id="rId39"/>
    <p:sldId id="289" r:id="rId40"/>
    <p:sldId id="291" r:id="rId41"/>
    <p:sldId id="294" r:id="rId42"/>
    <p:sldId id="295" r:id="rId43"/>
    <p:sldId id="344" r:id="rId44"/>
    <p:sldId id="296" r:id="rId45"/>
    <p:sldId id="358" r:id="rId46"/>
    <p:sldId id="359" r:id="rId47"/>
    <p:sldId id="368" r:id="rId48"/>
    <p:sldId id="361" r:id="rId49"/>
    <p:sldId id="297" r:id="rId50"/>
    <p:sldId id="298" r:id="rId51"/>
    <p:sldId id="299" r:id="rId52"/>
    <p:sldId id="300" r:id="rId53"/>
    <p:sldId id="377" r:id="rId54"/>
    <p:sldId id="340" r:id="rId55"/>
    <p:sldId id="301" r:id="rId56"/>
    <p:sldId id="302" r:id="rId57"/>
    <p:sldId id="341" r:id="rId58"/>
    <p:sldId id="303" r:id="rId59"/>
    <p:sldId id="304" r:id="rId60"/>
    <p:sldId id="305" r:id="rId61"/>
    <p:sldId id="306" r:id="rId62"/>
    <p:sldId id="307" r:id="rId63"/>
    <p:sldId id="308" r:id="rId64"/>
    <p:sldId id="309" r:id="rId65"/>
    <p:sldId id="310" r:id="rId66"/>
    <p:sldId id="311" r:id="rId67"/>
    <p:sldId id="369" r:id="rId68"/>
    <p:sldId id="346" r:id="rId69"/>
    <p:sldId id="348" r:id="rId70"/>
    <p:sldId id="349" r:id="rId71"/>
    <p:sldId id="314" r:id="rId72"/>
    <p:sldId id="315" r:id="rId73"/>
    <p:sldId id="316" r:id="rId74"/>
    <p:sldId id="318" r:id="rId75"/>
    <p:sldId id="319" r:id="rId76"/>
    <p:sldId id="320" r:id="rId77"/>
    <p:sldId id="350" r:id="rId78"/>
    <p:sldId id="321" r:id="rId79"/>
    <p:sldId id="322" r:id="rId80"/>
    <p:sldId id="323" r:id="rId81"/>
    <p:sldId id="328" r:id="rId82"/>
    <p:sldId id="329" r:id="rId83"/>
    <p:sldId id="332" r:id="rId84"/>
    <p:sldId id="334" r:id="rId85"/>
    <p:sldId id="335" r:id="rId86"/>
    <p:sldId id="338" r:id="rId87"/>
    <p:sldId id="342" r:id="rId88"/>
    <p:sldId id="372" r:id="rId8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615" autoAdjust="0"/>
    <p:restoredTop sz="86395" autoAdjust="0"/>
  </p:normalViewPr>
  <p:slideViewPr>
    <p:cSldViewPr>
      <p:cViewPr varScale="1">
        <p:scale>
          <a:sx n="64" d="100"/>
          <a:sy n="64" d="100"/>
        </p:scale>
        <p:origin x="384" y="72"/>
      </p:cViewPr>
      <p:guideLst>
        <p:guide orient="horz" pos="2160"/>
        <p:guide pos="3120"/>
      </p:guideLst>
    </p:cSldViewPr>
  </p:slideViewPr>
  <p:outlineViewPr>
    <p:cViewPr>
      <p:scale>
        <a:sx n="33" d="100"/>
        <a:sy n="33" d="100"/>
      </p:scale>
      <p:origin x="0" y="-55500"/>
    </p:cViewPr>
  </p:outlineViewPr>
  <p:notesTextViewPr>
    <p:cViewPr>
      <p:scale>
        <a:sx n="100" d="100"/>
        <a:sy n="100" d="100"/>
      </p:scale>
      <p:origin x="0" y="0"/>
    </p:cViewPr>
  </p:notesTextViewPr>
  <p:sorterViewPr>
    <p:cViewPr varScale="1">
      <p:scale>
        <a:sx n="1" d="1"/>
        <a:sy n="1" d="1"/>
      </p:scale>
      <p:origin x="0" y="-12582"/>
    </p:cViewPr>
  </p:sorter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9F%BA%E5%B8%A6%E4%BC%A0%E8%BE%93"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aike.baidu.com/item/%E4%BB%A4%E7%89%8C%E7%8E%AF%E7%BD%91" TargetMode="External"/><Relationship Id="rId4" Type="http://schemas.openxmlformats.org/officeDocument/2006/relationships/hyperlink" Target="https://baike.baidu.com/item/%E4%BB%A5%E5%A4%AA%E7%BD%9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D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aike.baidu.com/item/%E9%98%BB%E6%8A%97"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43001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指通信的通道，是信号传输的媒介。</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a:t>
            </a:fld>
            <a:endParaRPr lang="en-US" altLang="zh-CN"/>
          </a:p>
        </p:txBody>
      </p:sp>
    </p:spTree>
    <p:extLst>
      <p:ext uri="{BB962C8B-B14F-4D97-AF65-F5344CB8AC3E}">
        <p14:creationId xmlns:p14="http://schemas.microsoft.com/office/powerpoint/2010/main" val="39164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15</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由于在近距离范围内基带信号的衰减不大，从而信号内容不会发生变化。因此在传输距离较近时，计算机网络都采用</a:t>
            </a:r>
            <a:r>
              <a:rPr lang="zh-CN" altLang="en-US" sz="1200" b="0" i="0" u="none" strike="noStrike" kern="1200" dirty="0" smtClean="0">
                <a:solidFill>
                  <a:schemeClr val="tx1"/>
                </a:solidFill>
                <a:latin typeface="宋体" pitchFamily="2" charset="-122"/>
                <a:ea typeface="宋体" pitchFamily="2" charset="-122"/>
                <a:cs typeface="+mn-cs"/>
                <a:hlinkClick r:id="rId3"/>
              </a:rPr>
              <a:t>基带传输</a:t>
            </a:r>
            <a:r>
              <a:rPr lang="zh-CN" altLang="en-US" sz="1200" b="0" i="0" kern="1200" dirty="0" smtClean="0">
                <a:solidFill>
                  <a:schemeClr val="tx1"/>
                </a:solidFill>
                <a:latin typeface="宋体" pitchFamily="2" charset="-122"/>
                <a:ea typeface="宋体" pitchFamily="2" charset="-122"/>
                <a:cs typeface="+mn-cs"/>
              </a:rPr>
              <a:t>方式。如从计算机到监视器、打印机等外设的信号就是基带传输的。大多数的局域网使用基带传输，如</a:t>
            </a:r>
            <a:r>
              <a:rPr lang="zh-CN" altLang="en-US" sz="1200" b="0" i="0" u="none" strike="noStrike" kern="1200" dirty="0" smtClean="0">
                <a:solidFill>
                  <a:schemeClr val="tx1"/>
                </a:solidFill>
                <a:latin typeface="宋体" pitchFamily="2" charset="-122"/>
                <a:ea typeface="宋体" pitchFamily="2" charset="-122"/>
                <a:cs typeface="+mn-cs"/>
                <a:hlinkClick r:id="rId4"/>
              </a:rPr>
              <a:t>以太网</a:t>
            </a:r>
            <a:r>
              <a:rPr lang="zh-CN" altLang="en-US" sz="1200" b="0" i="0" kern="1200" dirty="0" smtClean="0">
                <a:solidFill>
                  <a:schemeClr val="tx1"/>
                </a:solidFill>
                <a:latin typeface="宋体" pitchFamily="2" charset="-122"/>
                <a:ea typeface="宋体" pitchFamily="2" charset="-122"/>
                <a:cs typeface="+mn-cs"/>
              </a:rPr>
              <a:t>、</a:t>
            </a:r>
            <a:r>
              <a:rPr lang="zh-CN" altLang="en-US" sz="1200" b="0" i="0" u="none" strike="noStrike" kern="1200" dirty="0" smtClean="0">
                <a:solidFill>
                  <a:schemeClr val="tx1"/>
                </a:solidFill>
                <a:latin typeface="宋体" pitchFamily="2" charset="-122"/>
                <a:ea typeface="宋体" pitchFamily="2" charset="-122"/>
                <a:cs typeface="+mn-cs"/>
                <a:hlinkClick r:id="rId5"/>
              </a:rPr>
              <a:t>令牌环网</a:t>
            </a:r>
            <a:r>
              <a:rPr lang="zh-CN" altLang="en-US" sz="1200" b="0" i="0" kern="1200" dirty="0" smtClean="0">
                <a:solidFill>
                  <a:schemeClr val="tx1"/>
                </a:solidFill>
                <a:latin typeface="宋体" pitchFamily="2" charset="-122"/>
                <a:ea typeface="宋体" pitchFamily="2" charset="-122"/>
                <a:cs typeface="+mn-cs"/>
              </a:rPr>
              <a:t>。常见的网络设计标准</a:t>
            </a:r>
            <a:r>
              <a:rPr lang="en-US" altLang="zh-CN" sz="1200" b="0" i="0" kern="1200" dirty="0" smtClean="0">
                <a:solidFill>
                  <a:schemeClr val="tx1"/>
                </a:solidFill>
                <a:latin typeface="宋体" pitchFamily="2" charset="-122"/>
                <a:ea typeface="宋体" pitchFamily="2" charset="-122"/>
                <a:cs typeface="+mn-cs"/>
              </a:rPr>
              <a:t>10BaseT</a:t>
            </a:r>
            <a:r>
              <a:rPr lang="zh-CN" altLang="en-US" sz="1200" b="0" i="0" kern="1200" dirty="0" smtClean="0">
                <a:solidFill>
                  <a:schemeClr val="tx1"/>
                </a:solidFill>
                <a:latin typeface="宋体" pitchFamily="2" charset="-122"/>
                <a:ea typeface="宋体" pitchFamily="2" charset="-122"/>
                <a:cs typeface="+mn-cs"/>
              </a:rPr>
              <a:t>使用的就是基带信号。计算机内部并行总线上的信号全部都是基带信号，由于基带信号中交流分量极其丰富，所以不适合长距离传输。</a:t>
            </a:r>
            <a:endParaRPr lang="zh-CN" altLang="zh-CN" dirty="0"/>
          </a:p>
        </p:txBody>
      </p:sp>
    </p:spTree>
    <p:extLst>
      <p:ext uri="{BB962C8B-B14F-4D97-AF65-F5344CB8AC3E}">
        <p14:creationId xmlns:p14="http://schemas.microsoft.com/office/powerpoint/2010/main" val="368976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16</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zh-CN" altLang="zh-CN" sz="1200" dirty="0" smtClean="0">
                <a:solidFill>
                  <a:srgbClr val="FF0000"/>
                </a:solidFill>
              </a:rPr>
              <a:t>编码</a:t>
            </a:r>
            <a:r>
              <a:rPr lang="zh-CN" altLang="en-US" dirty="0" smtClean="0"/>
              <a:t>（针对于近程传输数字信号来说）</a:t>
            </a:r>
            <a:endParaRPr lang="zh-CN" altLang="zh-CN" dirty="0"/>
          </a:p>
        </p:txBody>
      </p:sp>
    </p:spTree>
    <p:extLst>
      <p:ext uri="{BB962C8B-B14F-4D97-AF65-F5344CB8AC3E}">
        <p14:creationId xmlns:p14="http://schemas.microsoft.com/office/powerpoint/2010/main" val="364825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t>从自同步能力来看，不归零制不能从信号波形本身中提取信号时钟频率（这叫</a:t>
            </a:r>
            <a:r>
              <a:rPr lang="zh-CN" altLang="en-US" dirty="0" smtClean="0"/>
              <a:t>作</a:t>
            </a:r>
            <a:r>
              <a:rPr lang="zh-CN" altLang="zh-CN" dirty="0" smtClean="0"/>
              <a:t>没有自同步能力），</a:t>
            </a:r>
            <a:r>
              <a:rPr lang="zh-CN" altLang="zh-CN" dirty="0" smtClean="0">
                <a:solidFill>
                  <a:srgbClr val="0000FF"/>
                </a:solidFill>
              </a:rPr>
              <a:t>而曼彻斯特编码</a:t>
            </a:r>
            <a:r>
              <a:rPr lang="zh-CN" altLang="en-US" dirty="0" smtClean="0">
                <a:solidFill>
                  <a:srgbClr val="0000FF"/>
                </a:solidFill>
              </a:rPr>
              <a:t>和差分</a:t>
            </a:r>
            <a:r>
              <a:rPr lang="zh-CN" altLang="zh-CN" dirty="0" smtClean="0">
                <a:solidFill>
                  <a:srgbClr val="0000FF"/>
                </a:solidFill>
              </a:rPr>
              <a:t>曼彻斯特</a:t>
            </a:r>
            <a:r>
              <a:rPr lang="zh-CN" altLang="en-US" dirty="0" smtClean="0">
                <a:solidFill>
                  <a:srgbClr val="0000FF"/>
                </a:solidFill>
              </a:rPr>
              <a:t>编码</a:t>
            </a:r>
            <a:r>
              <a:rPr lang="zh-CN" altLang="zh-CN" dirty="0" smtClean="0">
                <a:solidFill>
                  <a:srgbClr val="0000FF"/>
                </a:solidFill>
              </a:rPr>
              <a:t>具有</a:t>
            </a:r>
            <a:r>
              <a:rPr lang="zh-CN" altLang="zh-CN" dirty="0" smtClean="0">
                <a:solidFill>
                  <a:srgbClr val="FF0000"/>
                </a:solidFill>
              </a:rPr>
              <a:t>自同步能力。</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18</a:t>
            </a:fld>
            <a:endParaRPr lang="en-US" altLang="zh-CN"/>
          </a:p>
        </p:txBody>
      </p:sp>
    </p:spTree>
    <p:extLst>
      <p:ext uri="{BB962C8B-B14F-4D97-AF65-F5344CB8AC3E}">
        <p14:creationId xmlns:p14="http://schemas.microsoft.com/office/powerpoint/2010/main" val="1275613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19</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68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20</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zh-CN" altLang="en-US" dirty="0" smtClean="0"/>
              <a:t>载波或者载频（载波频率）是一个物理概念，其实就是一个特定频率的无线电波，单位</a:t>
            </a:r>
            <a:r>
              <a:rPr lang="en-US" altLang="zh-CN" dirty="0" smtClean="0"/>
              <a:t>Hz</a:t>
            </a:r>
            <a:r>
              <a:rPr lang="zh-CN" altLang="en-US" dirty="0" smtClean="0"/>
              <a:t>。在无线通信技术上我们使用载波传递信息，将数字信号调制到一个高频载波上然后再在空中发射和接收。所以载波是传送信息（话音和数据）的物理基础，最终的承载工具。形象的说载波就是一列火车，用户的信息就是货物。</a:t>
            </a:r>
            <a:endParaRPr lang="zh-CN" altLang="zh-CN" dirty="0"/>
          </a:p>
        </p:txBody>
      </p:sp>
    </p:spTree>
    <p:extLst>
      <p:ext uri="{BB962C8B-B14F-4D97-AF65-F5344CB8AC3E}">
        <p14:creationId xmlns:p14="http://schemas.microsoft.com/office/powerpoint/2010/main" val="144016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21</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1279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22</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153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 </a:t>
            </a:r>
            <a:r>
              <a:rPr lang="zh-CN" altLang="en-US" dirty="0" smtClean="0"/>
              <a:t>信道容量是</a:t>
            </a:r>
            <a:r>
              <a:rPr lang="zh-CN" altLang="en-US" dirty="0" smtClean="0"/>
              <a:t>指在</a:t>
            </a:r>
            <a:r>
              <a:rPr lang="zh-CN" altLang="en-US" dirty="0" smtClean="0"/>
              <a:t>一定带宽和信噪比下，借助某种编码方案实现无差错传输时可以达到的最大速率，它是一个上界，在实际应用中，传输速率一定不能大于信道容量。信道容量考量的对象主要是物理信道，而非传输技术。</a:t>
            </a:r>
          </a:p>
          <a:p>
            <a:r>
              <a:rPr lang="en-US" altLang="zh-CN" dirty="0" smtClean="0"/>
              <a:t>2. </a:t>
            </a:r>
            <a:r>
              <a:rPr lang="zh-CN" altLang="en-US" dirty="0" smtClean="0"/>
              <a:t>而吞吐量是指某个系统在单位时间内正确传输的信息比特数，并非一个上界。如果引入了某种编码方案，那么在计算吞吐量的时候，一定要把冗余比特（如校验位）除去。另外，吞吐量更侧重于系统层面，例如某个小区的吞吐量。吞吐量考量的主要对象是传输技术（如接入方式，复用方式；双工方式，协作方式等）。</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23</a:t>
            </a:fld>
            <a:endParaRPr lang="en-US" altLang="zh-CN"/>
          </a:p>
        </p:txBody>
      </p:sp>
    </p:spTree>
    <p:extLst>
      <p:ext uri="{BB962C8B-B14F-4D97-AF65-F5344CB8AC3E}">
        <p14:creationId xmlns:p14="http://schemas.microsoft.com/office/powerpoint/2010/main" val="740158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25</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733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6747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26</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8708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27</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1165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28</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2173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29</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380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30</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0316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31</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7072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32</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94606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34</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4482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86431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109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9531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8479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38</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zh-CN" altLang="en-US" dirty="0" smtClean="0"/>
              <a:t>目前，同轴电缆大量被光纤取代，但仍广泛应用于有线和无线电视和某些局域网。</a:t>
            </a:r>
            <a:endParaRPr lang="zh-CN" altLang="zh-CN" dirty="0"/>
          </a:p>
        </p:txBody>
      </p:sp>
    </p:spTree>
    <p:extLst>
      <p:ext uri="{BB962C8B-B14F-4D97-AF65-F5344CB8AC3E}">
        <p14:creationId xmlns:p14="http://schemas.microsoft.com/office/powerpoint/2010/main" val="1489671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40</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9518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43</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17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44</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116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短波信道的通信质量较差，传输速率低。</a:t>
            </a:r>
            <a:endParaRPr lang="en-US" altLang="zh-CN" dirty="0" smtClean="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45</a:t>
            </a:fld>
            <a:endParaRPr lang="en-US" altLang="zh-CN"/>
          </a:p>
        </p:txBody>
      </p:sp>
    </p:spTree>
    <p:extLst>
      <p:ext uri="{BB962C8B-B14F-4D97-AF65-F5344CB8AC3E}">
        <p14:creationId xmlns:p14="http://schemas.microsoft.com/office/powerpoint/2010/main" val="3392053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50</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5439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51</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82573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52</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19735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55</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0478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r>
              <a:rPr lang="en-US" altLang="zh-CN" dirty="0" smtClean="0"/>
              <a:t>https://baike.baidu.com/item/%E7%89%A9%E7%90%86%E5%B1%82/4329158?fr=aladdin</a:t>
            </a:r>
            <a:endParaRPr lang="zh-CN" altLang="zh-CN" dirty="0"/>
          </a:p>
        </p:txBody>
      </p:sp>
    </p:spTree>
    <p:extLst>
      <p:ext uri="{BB962C8B-B14F-4D97-AF65-F5344CB8AC3E}">
        <p14:creationId xmlns:p14="http://schemas.microsoft.com/office/powerpoint/2010/main" val="3081551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56</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3498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649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“统计复用”实际上也是时分复用技术的一种。全称叫做“统计时分多路复用”，简称</a:t>
            </a:r>
            <a:r>
              <a:rPr lang="en-US" altLang="zh-CN" sz="1200" b="0" i="0" kern="1200" dirty="0" smtClean="0">
                <a:solidFill>
                  <a:schemeClr val="tx1"/>
                </a:solidFill>
                <a:latin typeface="宋体" pitchFamily="2" charset="-122"/>
                <a:ea typeface="宋体" pitchFamily="2" charset="-122"/>
                <a:cs typeface="+mn-cs"/>
              </a:rPr>
              <a:t>STDM</a:t>
            </a:r>
            <a:r>
              <a:rPr lang="zh-CN" altLang="en-US" sz="1200" b="0" i="0" kern="1200" dirty="0" smtClean="0">
                <a:solidFill>
                  <a:schemeClr val="tx1"/>
                </a:solidFill>
                <a:latin typeface="宋体" pitchFamily="2" charset="-122"/>
                <a:ea typeface="宋体" pitchFamily="2" charset="-122"/>
                <a:cs typeface="+mn-cs"/>
              </a:rPr>
              <a:t>，又称“异步时分多路复用”。所谓“异步”或是“统计”，是因为它利用公共信道“时隙”的方法与传统的时分复用方法不同，传统的时分复用接入的每个终端都固定地分配了一个公共信道的一个时隙，是对号入座的，不管这个终端是否正在工作都占用着这个时隙，这就使时隙常常被浪费掉了。因为终端和时隙是“对号入座”的，所以它们是“同步”的。</a:t>
            </a:r>
            <a:endParaRPr lang="zh-CN" altLang="zh-CN" dirty="0"/>
          </a:p>
        </p:txBody>
      </p:sp>
    </p:spTree>
    <p:extLst>
      <p:ext uri="{BB962C8B-B14F-4D97-AF65-F5344CB8AC3E}">
        <p14:creationId xmlns:p14="http://schemas.microsoft.com/office/powerpoint/2010/main" val="710489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60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64179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61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1381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62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11203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64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1795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65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53012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8577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5273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altLang="zh-CN" dirty="0" smtClean="0"/>
              <a:t>1</a:t>
            </a:r>
            <a:r>
              <a:rPr lang="zh-CN" altLang="en-US" dirty="0" smtClean="0"/>
              <a:t>．机械特性</a:t>
            </a:r>
          </a:p>
          <a:p>
            <a:r>
              <a:rPr lang="zh-CN" altLang="en-US" dirty="0" smtClean="0"/>
              <a:t>也叫物理特性，指明通信实体间硬件连接接口的机械特点，如接口所用接线器的形状和尺寸、引线数目和排列、固定和锁定装置等。这很像平时常见的各种规格的电源插头，其尺寸都有严格的规定。已被</a:t>
            </a:r>
            <a:r>
              <a:rPr lang="en-US" altLang="zh-CN" dirty="0" smtClean="0"/>
              <a:t>ISO </a:t>
            </a:r>
            <a:r>
              <a:rPr lang="zh-CN" altLang="en-US" dirty="0" smtClean="0"/>
              <a:t>标准化了的</a:t>
            </a:r>
            <a:r>
              <a:rPr lang="en-US" altLang="zh-CN" dirty="0" smtClean="0">
                <a:hlinkClick r:id="rId3"/>
              </a:rPr>
              <a:t>DCE</a:t>
            </a:r>
            <a:r>
              <a:rPr lang="zh-CN" altLang="en-US" dirty="0" smtClean="0"/>
              <a:t>接口的几何尺寸及插孔芯数和排列方式。</a:t>
            </a:r>
          </a:p>
          <a:p>
            <a:r>
              <a:rPr lang="en-US" altLang="zh-CN" dirty="0" smtClean="0"/>
              <a:t>2</a:t>
            </a:r>
            <a:r>
              <a:rPr lang="zh-CN" altLang="en-US" dirty="0" smtClean="0"/>
              <a:t>．电气特性</a:t>
            </a:r>
          </a:p>
          <a:p>
            <a:r>
              <a:rPr lang="zh-CN" altLang="en-US" dirty="0" smtClean="0"/>
              <a:t>规定了在物理连接上，导线的电气连接及有关电路的特性，一般包括：接收器和发送器电路特性的说明、信号的识别、最大传输速率的说明、与互连电缆相关的规则、发送器的输出</a:t>
            </a:r>
            <a:r>
              <a:rPr lang="zh-CN" altLang="en-US" dirty="0" smtClean="0">
                <a:hlinkClick r:id="rId4"/>
              </a:rPr>
              <a:t>阻抗</a:t>
            </a:r>
            <a:r>
              <a:rPr lang="zh-CN" altLang="en-US" dirty="0" smtClean="0"/>
              <a:t>、接收器的输入阻抗等电气参数等。</a:t>
            </a:r>
          </a:p>
          <a:p>
            <a:r>
              <a:rPr lang="en-US" altLang="zh-CN" dirty="0" smtClean="0"/>
              <a:t>3</a:t>
            </a:r>
            <a:r>
              <a:rPr lang="zh-CN" altLang="en-US" dirty="0" smtClean="0"/>
              <a:t>．功能特性</a:t>
            </a:r>
          </a:p>
          <a:p>
            <a:r>
              <a:rPr lang="zh-CN" altLang="en-US" dirty="0" smtClean="0"/>
              <a:t>指明物理接口各条信号线的用途（用法），包括：接口线功能的规定方法，接口信号线的功能分类</a:t>
            </a:r>
            <a:r>
              <a:rPr lang="en-US" altLang="zh-CN" dirty="0" smtClean="0"/>
              <a:t>--</a:t>
            </a:r>
            <a:r>
              <a:rPr lang="zh-CN" altLang="en-US" dirty="0" smtClean="0"/>
              <a:t>数据信号线、控制信号线、定时信号线和接地线</a:t>
            </a:r>
            <a:r>
              <a:rPr lang="en-US" altLang="zh-CN" dirty="0" smtClean="0"/>
              <a:t>4</a:t>
            </a:r>
            <a:r>
              <a:rPr lang="zh-CN" altLang="en-US" dirty="0" smtClean="0"/>
              <a:t>类。</a:t>
            </a:r>
          </a:p>
          <a:p>
            <a:r>
              <a:rPr lang="en-US" altLang="zh-CN" dirty="0" smtClean="0"/>
              <a:t>4</a:t>
            </a:r>
            <a:r>
              <a:rPr lang="zh-CN" altLang="en-US" dirty="0" smtClean="0"/>
              <a:t>．规程特性</a:t>
            </a:r>
          </a:p>
          <a:p>
            <a:r>
              <a:rPr lang="zh-CN" altLang="en-US" dirty="0" smtClean="0"/>
              <a:t>指明利用接口传输比特流的全过程及各项用于传输的事件发生的合法顺序，包括事件的执行顺序和数据传输方式，即在物理连接建立、维持和交换信息时，</a:t>
            </a:r>
            <a:r>
              <a:rPr lang="en-US" altLang="zh-CN" dirty="0" smtClean="0"/>
              <a:t>DTE/DCE</a:t>
            </a:r>
            <a:r>
              <a:rPr lang="zh-CN" altLang="en-US" dirty="0" smtClean="0"/>
              <a:t>双方在各自电路上的动作序列。</a:t>
            </a:r>
          </a:p>
          <a:p>
            <a:r>
              <a:rPr lang="zh-CN" altLang="en-US" dirty="0" smtClean="0"/>
              <a:t>以上</a:t>
            </a:r>
            <a:r>
              <a:rPr lang="en-US" altLang="zh-CN" dirty="0" smtClean="0"/>
              <a:t>4</a:t>
            </a:r>
            <a:r>
              <a:rPr lang="zh-CN" altLang="en-US" dirty="0" smtClean="0"/>
              <a:t>个特性实现了物理层在传输数据时，对于信号、接口和传输介质的规定。</a:t>
            </a:r>
          </a:p>
          <a:p>
            <a:endParaRPr lang="zh-CN" altLang="zh-CN" dirty="0"/>
          </a:p>
        </p:txBody>
      </p:sp>
    </p:spTree>
    <p:extLst>
      <p:ext uri="{BB962C8B-B14F-4D97-AF65-F5344CB8AC3E}">
        <p14:creationId xmlns:p14="http://schemas.microsoft.com/office/powerpoint/2010/main" val="21287127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6631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72</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72492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73</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69877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74</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16304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72134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6074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310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78332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80</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348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81</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84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8</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6444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82</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7884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83</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8178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84</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12329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85</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7695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86</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42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218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10</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r>
              <a:rPr lang="zh-CN" altLang="en-US" dirty="0" smtClean="0"/>
              <a:t>数字通信中对数字信号的计量单位采用码元这个概念。一个码元指的是一个固定时长的数字信号波形，这样的时间间隔内的信号称为二进制码元。例如可以让</a:t>
            </a:r>
            <a:r>
              <a:rPr lang="en-US" altLang="zh-CN" dirty="0" smtClean="0"/>
              <a:t>1</a:t>
            </a:r>
            <a:r>
              <a:rPr lang="zh-CN" altLang="en-US" dirty="0" smtClean="0"/>
              <a:t>个码元携带</a:t>
            </a:r>
            <a:r>
              <a:rPr lang="en-US" altLang="zh-CN" dirty="0" smtClean="0"/>
              <a:t>1bit</a:t>
            </a:r>
            <a:r>
              <a:rPr lang="zh-CN" altLang="en-US" dirty="0" smtClean="0"/>
              <a:t>的信息量，也可以让其携带</a:t>
            </a:r>
            <a:r>
              <a:rPr lang="en-US" altLang="zh-CN" dirty="0" smtClean="0"/>
              <a:t>10bit</a:t>
            </a:r>
            <a:r>
              <a:rPr lang="zh-CN" altLang="en-US" dirty="0" smtClean="0"/>
              <a:t>的信息量，</a:t>
            </a:r>
            <a:r>
              <a:rPr lang="en-US" altLang="zh-CN" dirty="0" smtClean="0"/>
              <a:t>1</a:t>
            </a:r>
            <a:r>
              <a:rPr lang="zh-CN" altLang="en-US" dirty="0" smtClean="0"/>
              <a:t>码元可以携带</a:t>
            </a:r>
            <a:r>
              <a:rPr lang="en-US" altLang="zh-CN" dirty="0" err="1" smtClean="0"/>
              <a:t>nbit</a:t>
            </a:r>
            <a:r>
              <a:rPr lang="zh-CN" altLang="en-US" dirty="0" smtClean="0"/>
              <a:t>的信息量，这就要靠不同的调制压缩技术了。其定义为每秒钟传送码元的数目，单位为</a:t>
            </a:r>
            <a:r>
              <a:rPr lang="en-US" altLang="zh-CN" dirty="0" smtClean="0"/>
              <a:t>"</a:t>
            </a:r>
            <a:r>
              <a:rPr lang="zh-CN" altLang="en-US" dirty="0" smtClean="0"/>
              <a:t>波特</a:t>
            </a:r>
            <a:r>
              <a:rPr lang="en-US" altLang="zh-CN" dirty="0" smtClean="0"/>
              <a:t>",</a:t>
            </a:r>
            <a:r>
              <a:rPr lang="zh-CN" altLang="en-US" dirty="0" smtClean="0"/>
              <a:t>常用符号</a:t>
            </a:r>
            <a:r>
              <a:rPr lang="en-US" altLang="zh-CN" dirty="0" smtClean="0"/>
              <a:t>"Baud"</a:t>
            </a:r>
            <a:r>
              <a:rPr lang="zh-CN" altLang="en-US" dirty="0" smtClean="0"/>
              <a:t>表示，简写为</a:t>
            </a:r>
            <a:r>
              <a:rPr lang="en-US" altLang="zh-CN" dirty="0" smtClean="0"/>
              <a:t>"B"</a:t>
            </a:r>
            <a:r>
              <a:rPr lang="zh-CN" altLang="en-US" dirty="0" smtClean="0"/>
              <a:t>。</a:t>
            </a:r>
            <a:endParaRPr lang="zh-CN" altLang="zh-CN" dirty="0"/>
          </a:p>
        </p:txBody>
      </p:sp>
    </p:spTree>
    <p:extLst>
      <p:ext uri="{BB962C8B-B14F-4D97-AF65-F5344CB8AC3E}">
        <p14:creationId xmlns:p14="http://schemas.microsoft.com/office/powerpoint/2010/main" val="415334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指通信的通道，是信号传输的媒介。</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97264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lgn="ct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0">
                <a:solidFill>
                  <a:schemeClr val="tx1"/>
                </a:solidFill>
                <a:latin typeface="+mn-lt"/>
                <a:ea typeface="黑体" pitchFamily="2" charset="-122"/>
              </a:defRPr>
            </a:lvl1pPr>
            <a:lvl2pPr>
              <a:defRPr sz="2800" b="0">
                <a:solidFill>
                  <a:schemeClr val="tx1"/>
                </a:solidFill>
                <a:latin typeface="+mn-lt"/>
                <a:ea typeface="黑体" pitchFamily="2" charset="-122"/>
              </a:defRPr>
            </a:lvl2pPr>
            <a:lvl3pPr>
              <a:defRPr sz="2400" b="0">
                <a:solidFill>
                  <a:schemeClr val="tx1"/>
                </a:solidFill>
                <a:latin typeface="+mn-lt"/>
                <a:ea typeface="黑体" pitchFamily="2" charset="-122"/>
              </a:defRPr>
            </a:lvl3pPr>
            <a:lvl4pPr>
              <a:defRPr sz="2000" b="0">
                <a:solidFill>
                  <a:schemeClr val="tx1"/>
                </a:solidFill>
                <a:latin typeface="+mn-lt"/>
                <a:ea typeface="黑体" pitchFamily="2" charset="-122"/>
              </a:defRPr>
            </a:lvl4pPr>
            <a:lvl5pPr>
              <a:defRPr sz="2000" b="0">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1.wmf"/><Relationship Id="rId4"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3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image.baidu.com/search/redirect?tn=redirect&amp;word=j&amp;juid=1C95FD&amp;sign=ckakzziaew&amp;url=http://dec3.jlu.edu.cn/webcourse/T000403/files/bjjx/bjjx6.5.html&amp;objurl=https://timgsa.baidu.com/timg?image&amp;quality=80&amp;size=b9999_10000&amp;sec=1505673992188&amp;di=a241171749eb5066da6568f1ffbadd79&amp;imgtype=0&amp;src=http://dec3.jlu.edu.cn/webcourse/T000403/files/images/bjjx6.5-4.jpg" TargetMode="Externa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
        <p:nvSpPr>
          <p:cNvPr id="4" name="灯片编号占位符 3"/>
          <p:cNvSpPr>
            <a:spLocks noGrp="1"/>
          </p:cNvSpPr>
          <p:nvPr>
            <p:ph type="sldNum" sz="quarter" idx="4"/>
          </p:nvPr>
        </p:nvSpPr>
        <p:spPr/>
        <p:txBody>
          <a:bodyPr/>
          <a:lstStyle/>
          <a:p>
            <a:fld id="{AC80574E-8B94-4515-ADE1-BF6C35829DF0}" type="slidenum">
              <a:rPr lang="zh-CN" altLang="en-US" smtClean="0"/>
              <a:pPr/>
              <a:t>1</a:t>
            </a:fld>
            <a:endParaRPr lang="en-US" altLang="zh-CN"/>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a:t>
            </a:fld>
            <a:endParaRPr lang="en-US" altLang="zh-CN"/>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a:t>
            </a:fld>
            <a:endParaRPr lang="en-US" altLang="zh-CN"/>
          </a:p>
        </p:txBody>
      </p:sp>
      <p:pic>
        <p:nvPicPr>
          <p:cNvPr id="142338" name="Picture 2" descr="https://ss1.bdstatic.com/70cFvXSh_Q1YnxGkpoWK1HF6hhy/it/u=677507551,41697564&amp;fm=27&amp;gp=0.jpg"/>
          <p:cNvPicPr>
            <a:picLocks noChangeAspect="1" noChangeArrowheads="1"/>
          </p:cNvPicPr>
          <p:nvPr/>
        </p:nvPicPr>
        <p:blipFill>
          <a:blip r:embed="rId2"/>
          <a:srcRect/>
          <a:stretch>
            <a:fillRect/>
          </a:stretch>
        </p:blipFill>
        <p:spPr bwMode="auto">
          <a:xfrm>
            <a:off x="523844" y="1071546"/>
            <a:ext cx="8181526" cy="2428892"/>
          </a:xfrm>
          <a:prstGeom prst="rect">
            <a:avLst/>
          </a:prstGeom>
          <a:noFill/>
        </p:spPr>
      </p:pic>
      <p:pic>
        <p:nvPicPr>
          <p:cNvPr id="142340" name="Picture 4" descr="https://ss0.bdstatic.com/70cFuHSh_Q1YnxGkpoWK1HF6hhy/it/u=1916800302,2753018210&amp;fm=27&amp;gp=0.jpg"/>
          <p:cNvPicPr>
            <a:picLocks noChangeAspect="1" noChangeArrowheads="1"/>
          </p:cNvPicPr>
          <p:nvPr/>
        </p:nvPicPr>
        <p:blipFill>
          <a:blip r:embed="rId3"/>
          <a:srcRect/>
          <a:stretch>
            <a:fillRect/>
          </a:stretch>
        </p:blipFill>
        <p:spPr bwMode="auto">
          <a:xfrm>
            <a:off x="595282" y="4214818"/>
            <a:ext cx="8472539" cy="171451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码元是用来携带比特信息的</a:t>
            </a:r>
            <a:endParaRPr lang="zh-CN" altLang="en-US" dirty="0"/>
          </a:p>
        </p:txBody>
      </p:sp>
      <p:sp>
        <p:nvSpPr>
          <p:cNvPr id="3" name="内容占位符 2"/>
          <p:cNvSpPr>
            <a:spLocks noGrp="1"/>
          </p:cNvSpPr>
          <p:nvPr>
            <p:ph idx="1"/>
          </p:nvPr>
        </p:nvSpPr>
        <p:spPr>
          <a:xfrm>
            <a:off x="495300" y="4663593"/>
            <a:ext cx="4241676" cy="1069663"/>
          </a:xfrm>
        </p:spPr>
        <p:txBody>
          <a:bodyPr/>
          <a:lstStyle/>
          <a:p>
            <a:r>
              <a:rPr lang="en-US" altLang="zh-CN" dirty="0" smtClean="0"/>
              <a:t>4</a:t>
            </a:r>
            <a:r>
              <a:rPr lang="zh-CN" altLang="en-US" dirty="0" smtClean="0"/>
              <a:t>种码元波形，每个码元携带</a:t>
            </a:r>
            <a:r>
              <a:rPr lang="en-US" altLang="zh-CN" dirty="0" smtClean="0"/>
              <a:t>2</a:t>
            </a:r>
            <a:r>
              <a:rPr lang="zh-CN" altLang="en-US" dirty="0" smtClean="0"/>
              <a:t>比特信息</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a:t>
            </a:fld>
            <a:endParaRPr lang="en-US" altLang="zh-CN"/>
          </a:p>
        </p:txBody>
      </p:sp>
      <p:pic>
        <p:nvPicPr>
          <p:cNvPr id="5" name="图片 4"/>
          <p:cNvPicPr>
            <a:picLocks noChangeAspect="1"/>
          </p:cNvPicPr>
          <p:nvPr/>
        </p:nvPicPr>
        <p:blipFill rotWithShape="1">
          <a:blip r:embed="rId2"/>
          <a:srcRect r="56813" b="61393"/>
          <a:stretch/>
        </p:blipFill>
        <p:spPr>
          <a:xfrm>
            <a:off x="4995674" y="4635497"/>
            <a:ext cx="3227020" cy="1246395"/>
          </a:xfrm>
          <a:prstGeom prst="rect">
            <a:avLst/>
          </a:prstGeom>
        </p:spPr>
      </p:pic>
      <p:pic>
        <p:nvPicPr>
          <p:cNvPr id="8" name="图片 7"/>
          <p:cNvPicPr>
            <a:picLocks noChangeAspect="1"/>
          </p:cNvPicPr>
          <p:nvPr/>
        </p:nvPicPr>
        <p:blipFill rotWithShape="1">
          <a:blip r:embed="rId3"/>
          <a:srcRect l="16673" t="3891" r="65852"/>
          <a:stretch/>
        </p:blipFill>
        <p:spPr>
          <a:xfrm>
            <a:off x="5817096" y="2730755"/>
            <a:ext cx="1584176" cy="1458974"/>
          </a:xfrm>
          <a:prstGeom prst="rect">
            <a:avLst/>
          </a:prstGeom>
        </p:spPr>
      </p:pic>
      <p:pic>
        <p:nvPicPr>
          <p:cNvPr id="9" name="Picture 1"/>
          <p:cNvPicPr>
            <a:picLocks noChangeAspect="1" noChangeArrowheads="1"/>
          </p:cNvPicPr>
          <p:nvPr/>
        </p:nvPicPr>
        <p:blipFill rotWithShape="1">
          <a:blip r:embed="rId4"/>
          <a:srcRect l="18166" t="-6036" r="56115"/>
          <a:stretch/>
        </p:blipFill>
        <p:spPr bwMode="auto">
          <a:xfrm>
            <a:off x="5529064" y="1426496"/>
            <a:ext cx="2376264" cy="858491"/>
          </a:xfrm>
          <a:prstGeom prst="rect">
            <a:avLst/>
          </a:prstGeom>
          <a:noFill/>
          <a:ln w="9525">
            <a:noFill/>
            <a:miter lim="800000"/>
            <a:headEnd/>
            <a:tailEnd/>
          </a:ln>
          <a:effectLst/>
        </p:spPr>
      </p:pic>
      <p:sp>
        <p:nvSpPr>
          <p:cNvPr id="10" name="内容占位符 2"/>
          <p:cNvSpPr txBox="1">
            <a:spLocks/>
          </p:cNvSpPr>
          <p:nvPr/>
        </p:nvSpPr>
        <p:spPr bwMode="auto">
          <a:xfrm>
            <a:off x="366230" y="2697602"/>
            <a:ext cx="401248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0">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0">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0">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0">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0">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altLang="zh-CN" kern="0" dirty="0" smtClean="0"/>
              <a:t>2</a:t>
            </a:r>
            <a:r>
              <a:rPr lang="zh-CN" altLang="en-US" kern="0" dirty="0" smtClean="0"/>
              <a:t>种码元波形，携带</a:t>
            </a:r>
            <a:r>
              <a:rPr lang="en-US" altLang="zh-CN" kern="0" dirty="0" smtClean="0"/>
              <a:t>1</a:t>
            </a:r>
            <a:r>
              <a:rPr lang="zh-CN" altLang="en-US" kern="0" dirty="0" smtClean="0"/>
              <a:t>比特信息</a:t>
            </a:r>
            <a:endParaRPr lang="zh-CN" altLang="en-US" kern="0" dirty="0"/>
          </a:p>
        </p:txBody>
      </p:sp>
      <p:sp>
        <p:nvSpPr>
          <p:cNvPr id="11" name="内容占位符 2"/>
          <p:cNvSpPr txBox="1">
            <a:spLocks/>
          </p:cNvSpPr>
          <p:nvPr/>
        </p:nvSpPr>
        <p:spPr bwMode="auto">
          <a:xfrm>
            <a:off x="366230" y="1142492"/>
            <a:ext cx="409411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0">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0">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0">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0">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0">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altLang="zh-CN" kern="0" dirty="0" smtClean="0"/>
              <a:t>2</a:t>
            </a:r>
            <a:r>
              <a:rPr lang="zh-CN" altLang="en-US" kern="0" dirty="0" smtClean="0"/>
              <a:t>种码元波形，每个码元携带</a:t>
            </a:r>
            <a:r>
              <a:rPr lang="en-US" altLang="zh-CN" kern="0" dirty="0" smtClean="0"/>
              <a:t>1</a:t>
            </a:r>
            <a:r>
              <a:rPr lang="zh-CN" altLang="en-US" kern="0" dirty="0" smtClean="0"/>
              <a:t>比特信息</a:t>
            </a:r>
            <a:endParaRPr lang="zh-CN" altLang="en-US" kern="0" dirty="0"/>
          </a:p>
        </p:txBody>
      </p:sp>
    </p:spTree>
    <p:extLst>
      <p:ext uri="{BB962C8B-B14F-4D97-AF65-F5344CB8AC3E}">
        <p14:creationId xmlns:p14="http://schemas.microsoft.com/office/powerpoint/2010/main" val="2604755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三种通信方式</a:t>
            </a:r>
            <a:endParaRPr lang="zh-CN" altLang="en-US" dirty="0"/>
          </a:p>
        </p:txBody>
      </p:sp>
      <p:sp>
        <p:nvSpPr>
          <p:cNvPr id="3" name="内容占位符 2"/>
          <p:cNvSpPr>
            <a:spLocks noGrp="1"/>
          </p:cNvSpPr>
          <p:nvPr>
            <p:ph idx="1"/>
          </p:nvPr>
        </p:nvSpPr>
        <p:spPr/>
        <p:txBody>
          <a:bodyPr/>
          <a:lstStyle/>
          <a:p>
            <a:pPr>
              <a:lnSpc>
                <a:spcPct val="100000"/>
              </a:lnSpc>
              <a:spcAft>
                <a:spcPct val="15000"/>
              </a:spcAft>
            </a:pPr>
            <a:r>
              <a:rPr lang="zh-CN" altLang="en-US" dirty="0" smtClean="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a:t>
            </a:fld>
            <a:endParaRPr lang="en-US" altLang="zh-CN"/>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sz="2800" dirty="0">
                <a:solidFill>
                  <a:srgbClr val="FF0000"/>
                </a:solidFill>
              </a:rPr>
              <a:t>基带信号</a:t>
            </a:r>
            <a:r>
              <a:rPr lang="zh-CN" altLang="en-US" sz="2800" dirty="0"/>
              <a:t>（即基本频带信号）</a:t>
            </a:r>
            <a:r>
              <a:rPr lang="en-US" altLang="zh-CN" sz="2800" dirty="0" smtClean="0"/>
              <a:t>—— </a:t>
            </a:r>
            <a:r>
              <a:rPr lang="zh-CN" altLang="en-US" sz="2800" dirty="0" smtClean="0"/>
              <a:t>来自</a:t>
            </a:r>
            <a:r>
              <a:rPr lang="zh-CN" altLang="en-US" sz="2800" dirty="0"/>
              <a:t>信源的信号。像计算机输出的代表各种文字或图像文件的数据信号都属于基带信号。</a:t>
            </a:r>
          </a:p>
          <a:p>
            <a:pPr>
              <a:spcAft>
                <a:spcPct val="15000"/>
              </a:spcAft>
            </a:pPr>
            <a:r>
              <a:rPr lang="zh-CN" altLang="en-US" sz="2800" dirty="0"/>
              <a:t>基带信号往往包含有较多的低频成分，甚至有直流成分，而许多信道并不能传输这种低频分量或直流分量。因此必须对基带信号进行</a:t>
            </a:r>
            <a:r>
              <a:rPr lang="zh-CN" altLang="en-US" sz="2800" dirty="0" smtClean="0">
                <a:solidFill>
                  <a:srgbClr val="FF0000"/>
                </a:solidFill>
              </a:rPr>
              <a:t>调制 </a:t>
            </a:r>
            <a:r>
              <a:rPr lang="en-US" altLang="zh-CN" sz="2800" dirty="0" smtClean="0"/>
              <a:t>(</a:t>
            </a:r>
            <a:r>
              <a:rPr lang="en-US" altLang="zh-CN" sz="2800" dirty="0"/>
              <a:t>modulation)</a:t>
            </a:r>
            <a:r>
              <a:rPr lang="zh-CN" altLang="en-US" sz="2800"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a:t>
            </a:fld>
            <a:endParaRPr lang="en-US" altLang="zh-CN"/>
          </a:p>
        </p:txBody>
      </p:sp>
      <p:pic>
        <p:nvPicPr>
          <p:cNvPr id="94209" name="Picture 1"/>
          <p:cNvPicPr>
            <a:picLocks noChangeAspect="1" noChangeArrowheads="1"/>
          </p:cNvPicPr>
          <p:nvPr/>
        </p:nvPicPr>
        <p:blipFill>
          <a:blip r:embed="rId3"/>
          <a:srcRect/>
          <a:stretch>
            <a:fillRect/>
          </a:stretch>
        </p:blipFill>
        <p:spPr bwMode="auto">
          <a:xfrm>
            <a:off x="238092" y="4714884"/>
            <a:ext cx="9239250" cy="809625"/>
          </a:xfrm>
          <a:prstGeom prst="rect">
            <a:avLst/>
          </a:prstGeom>
          <a:noFill/>
          <a:ln w="9525">
            <a:noFill/>
            <a:miter lim="800000"/>
            <a:headEnd/>
            <a:tailEnd/>
          </a:ln>
          <a:effectLst/>
        </p:spPr>
      </p:pic>
    </p:spTree>
    <p:extLst>
      <p:ext uri="{BB962C8B-B14F-4D97-AF65-F5344CB8AC3E}">
        <p14:creationId xmlns:p14="http://schemas.microsoft.com/office/powerpoint/2010/main" val="156217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xfrm>
            <a:off x="452406" y="1071546"/>
            <a:ext cx="906621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lvl="1">
              <a:spcAft>
                <a:spcPct val="15000"/>
              </a:spcAft>
            </a:pPr>
            <a:r>
              <a:rPr lang="zh-CN" altLang="en-US" sz="2400" dirty="0">
                <a:solidFill>
                  <a:srgbClr val="FF0000"/>
                </a:solidFill>
              </a:rPr>
              <a:t>带通信</a:t>
            </a:r>
            <a:r>
              <a:rPr lang="zh-CN" altLang="en-US" sz="2400" dirty="0" smtClean="0">
                <a:solidFill>
                  <a:srgbClr val="FF0000"/>
                </a:solidFill>
              </a:rPr>
              <a:t>号 ：</a:t>
            </a:r>
            <a:r>
              <a:rPr lang="zh-CN" altLang="zh-CN" sz="2400" dirty="0" smtClean="0"/>
              <a:t>经过</a:t>
            </a:r>
            <a:r>
              <a:rPr lang="zh-CN" altLang="zh-CN" sz="2400" dirty="0"/>
              <a:t>载波调制后的</a:t>
            </a:r>
            <a:r>
              <a:rPr lang="zh-CN" altLang="zh-CN" sz="2400" dirty="0" smtClean="0"/>
              <a:t>信号</a:t>
            </a:r>
            <a:r>
              <a:rPr lang="zh-CN" altLang="en-US" sz="2400" dirty="0" smtClean="0"/>
              <a:t>。</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16</a:t>
            </a:fld>
            <a:endParaRPr lang="en-US" altLang="zh-CN"/>
          </a:p>
        </p:txBody>
      </p:sp>
      <p:pic>
        <p:nvPicPr>
          <p:cNvPr id="5" name="Picture 1"/>
          <p:cNvPicPr>
            <a:picLocks noChangeAspect="1" noChangeArrowheads="1"/>
          </p:cNvPicPr>
          <p:nvPr/>
        </p:nvPicPr>
        <p:blipFill>
          <a:blip r:embed="rId3"/>
          <a:srcRect/>
          <a:stretch>
            <a:fillRect/>
          </a:stretch>
        </p:blipFill>
        <p:spPr bwMode="auto">
          <a:xfrm>
            <a:off x="238092" y="6048375"/>
            <a:ext cx="9239250" cy="809625"/>
          </a:xfrm>
          <a:prstGeom prst="rect">
            <a:avLst/>
          </a:prstGeom>
          <a:noFill/>
          <a:ln w="9525">
            <a:noFill/>
            <a:miter lim="800000"/>
            <a:headEnd/>
            <a:tailEnd/>
          </a:ln>
          <a:effectLst/>
        </p:spPr>
      </p:pic>
    </p:spTree>
    <p:extLst>
      <p:ext uri="{BB962C8B-B14F-4D97-AF65-F5344CB8AC3E}">
        <p14:creationId xmlns:p14="http://schemas.microsoft.com/office/powerpoint/2010/main" val="67814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smtClean="0"/>
              <a:t>。</a:t>
            </a:r>
            <a:endParaRPr lang="en-US" altLang="zh-CN" dirty="0" smtClean="0"/>
          </a:p>
          <a:p>
            <a:endParaRPr lang="en-US" altLang="zh-CN" dirty="0" smtClean="0"/>
          </a:p>
          <a:p>
            <a:endParaRPr lang="en-US" altLang="zh-CN" dirty="0" smtClean="0"/>
          </a:p>
          <a:p>
            <a:endParaRPr lang="zh-CN" altLang="zh-CN" dirty="0"/>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17</a:t>
            </a:fld>
            <a:endParaRPr lang="en-US" altLang="zh-CN"/>
          </a:p>
        </p:txBody>
      </p:sp>
      <p:pic>
        <p:nvPicPr>
          <p:cNvPr id="90113" name="Picture 1"/>
          <p:cNvPicPr>
            <a:picLocks noChangeAspect="1" noChangeArrowheads="1"/>
          </p:cNvPicPr>
          <p:nvPr/>
        </p:nvPicPr>
        <p:blipFill>
          <a:blip r:embed="rId2"/>
          <a:srcRect/>
          <a:stretch>
            <a:fillRect/>
          </a:stretch>
        </p:blipFill>
        <p:spPr bwMode="auto">
          <a:xfrm>
            <a:off x="238092" y="1857364"/>
            <a:ext cx="9067800" cy="158115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3"/>
          <a:srcRect/>
          <a:stretch>
            <a:fillRect/>
          </a:stretch>
        </p:blipFill>
        <p:spPr bwMode="auto">
          <a:xfrm>
            <a:off x="309530" y="4500570"/>
            <a:ext cx="9058275" cy="581025"/>
          </a:xfrm>
          <a:prstGeom prst="rect">
            <a:avLst/>
          </a:prstGeom>
          <a:noFill/>
          <a:ln w="9525">
            <a:noFill/>
            <a:miter lim="800000"/>
            <a:headEnd/>
            <a:tailEnd/>
          </a:ln>
          <a:effectLst/>
        </p:spPr>
      </p:pic>
      <p:pic>
        <p:nvPicPr>
          <p:cNvPr id="90116" name="Picture 4"/>
          <p:cNvPicPr>
            <a:picLocks noChangeAspect="1" noChangeArrowheads="1"/>
          </p:cNvPicPr>
          <p:nvPr/>
        </p:nvPicPr>
        <p:blipFill>
          <a:blip r:embed="rId4"/>
          <a:srcRect/>
          <a:stretch>
            <a:fillRect/>
          </a:stretch>
        </p:blipFill>
        <p:spPr bwMode="auto">
          <a:xfrm>
            <a:off x="309530" y="5286388"/>
            <a:ext cx="9039225" cy="990600"/>
          </a:xfrm>
          <a:prstGeom prst="rect">
            <a:avLst/>
          </a:prstGeom>
          <a:noFill/>
          <a:ln w="9525">
            <a:noFill/>
            <a:miter lim="800000"/>
            <a:headEnd/>
            <a:tailEnd/>
          </a:ln>
          <a:effectLst/>
        </p:spPr>
      </p:pic>
    </p:spTree>
    <p:extLst>
      <p:ext uri="{BB962C8B-B14F-4D97-AF65-F5344CB8AC3E}">
        <p14:creationId xmlns:p14="http://schemas.microsoft.com/office/powerpoint/2010/main" val="9764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64" name="灯片编号占位符 63"/>
          <p:cNvSpPr>
            <a:spLocks noGrp="1"/>
          </p:cNvSpPr>
          <p:nvPr>
            <p:ph type="sldNum" sz="quarter" idx="12"/>
          </p:nvPr>
        </p:nvSpPr>
        <p:spPr/>
        <p:txBody>
          <a:bodyPr/>
          <a:lstStyle/>
          <a:p>
            <a:fld id="{14338B79-8FD5-46F1-8A19-651A319ADB19}" type="slidenum">
              <a:rPr lang="zh-CN" altLang="en-US" smtClean="0"/>
              <a:pPr/>
              <a:t>18</a:t>
            </a:fld>
            <a:endParaRPr lang="en-US" altLang="zh-CN"/>
          </a:p>
        </p:txBody>
      </p:sp>
      <p:sp>
        <p:nvSpPr>
          <p:cNvPr id="69" name="矩形 68"/>
          <p:cNvSpPr/>
          <p:nvPr/>
        </p:nvSpPr>
        <p:spPr>
          <a:xfrm>
            <a:off x="452406" y="1214422"/>
            <a:ext cx="9001188" cy="4742837"/>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zh-CN" sz="2800" b="1" kern="0" dirty="0" smtClean="0">
                <a:solidFill>
                  <a:srgbClr val="FF0000"/>
                </a:solidFill>
                <a:latin typeface="Arial"/>
                <a:ea typeface="黑体" pitchFamily="2" charset="-122"/>
              </a:rPr>
              <a:t>曼彻斯特编码：</a:t>
            </a:r>
            <a:r>
              <a:rPr lang="zh-CN" altLang="zh-CN" sz="2800" b="1" kern="0" dirty="0" smtClean="0">
                <a:solidFill>
                  <a:srgbClr val="000000"/>
                </a:solidFill>
                <a:latin typeface="Arial"/>
                <a:ea typeface="黑体" pitchFamily="2" charset="-122"/>
              </a:rPr>
              <a:t>每一位周期中心的向上跳变代表</a:t>
            </a:r>
            <a:r>
              <a:rPr lang="en-US" altLang="zh-CN" sz="2800" b="1" kern="0" dirty="0" smtClean="0">
                <a:solidFill>
                  <a:srgbClr val="000000"/>
                </a:solidFill>
                <a:latin typeface="Arial"/>
                <a:ea typeface="黑体" pitchFamily="2" charset="-122"/>
              </a:rPr>
              <a:t> 0</a:t>
            </a:r>
            <a:r>
              <a:rPr lang="zh-CN" altLang="zh-CN" sz="2800" b="1" kern="0" dirty="0" smtClean="0">
                <a:solidFill>
                  <a:srgbClr val="000000"/>
                </a:solidFill>
                <a:latin typeface="Arial"/>
                <a:ea typeface="黑体" pitchFamily="2" charset="-122"/>
              </a:rPr>
              <a:t>，位周期中心的向下跳变代表</a:t>
            </a:r>
            <a:r>
              <a:rPr lang="en-US" altLang="zh-CN" sz="2800" b="1" kern="0" dirty="0" smtClean="0">
                <a:solidFill>
                  <a:srgbClr val="000000"/>
                </a:solidFill>
                <a:latin typeface="Arial"/>
                <a:ea typeface="黑体" pitchFamily="2" charset="-122"/>
              </a:rPr>
              <a:t> 1</a:t>
            </a:r>
            <a:r>
              <a:rPr lang="zh-CN" altLang="zh-CN" sz="2800" b="1" kern="0" dirty="0" smtClean="0">
                <a:solidFill>
                  <a:srgbClr val="000000"/>
                </a:solidFill>
                <a:latin typeface="Arial"/>
                <a:ea typeface="黑体" pitchFamily="2" charset="-122"/>
              </a:rPr>
              <a:t>。但也可反过来定义。</a:t>
            </a:r>
            <a:endParaRPr lang="en-US" altLang="zh-CN" sz="28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buFont typeface="Wingdings" pitchFamily="2" charset="2"/>
              <a:buChar char="n"/>
            </a:pPr>
            <a:endParaRPr lang="en-US" altLang="zh-CN" sz="28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buFont typeface="Wingdings" pitchFamily="2" charset="2"/>
              <a:buChar char="n"/>
            </a:pPr>
            <a:endParaRPr lang="zh-CN" altLang="zh-CN" sz="28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buFont typeface="Wingdings" pitchFamily="2" charset="2"/>
              <a:buChar char="n"/>
            </a:pPr>
            <a:endParaRPr lang="en-US" altLang="zh-CN" sz="2800" b="1" kern="0" dirty="0" smtClean="0">
              <a:solidFill>
                <a:srgbClr val="FF0000"/>
              </a:solidFill>
              <a:latin typeface="Arial"/>
              <a:ea typeface="黑体" pitchFamily="2" charset="-122"/>
            </a:endParaRPr>
          </a:p>
          <a:p>
            <a:pPr marL="342900" lvl="0" indent="-342900" eaLnBrk="1" hangingPunct="1">
              <a:lnSpc>
                <a:spcPct val="110000"/>
              </a:lnSpc>
              <a:spcBef>
                <a:spcPts val="600"/>
              </a:spcBef>
              <a:buClr>
                <a:srgbClr val="333399"/>
              </a:buClr>
              <a:buSzPct val="75000"/>
              <a:buFont typeface="Wingdings" pitchFamily="2" charset="2"/>
              <a:buChar char="n"/>
            </a:pPr>
            <a:r>
              <a:rPr lang="zh-CN" altLang="zh-CN" sz="2800" b="1" kern="0" dirty="0" smtClean="0">
                <a:solidFill>
                  <a:srgbClr val="FF0000"/>
                </a:solidFill>
                <a:latin typeface="Arial"/>
                <a:ea typeface="黑体" pitchFamily="2" charset="-122"/>
              </a:rPr>
              <a:t>差分曼彻斯特编码：</a:t>
            </a:r>
            <a:r>
              <a:rPr lang="zh-CN" altLang="zh-CN" sz="2800" b="1" kern="0" dirty="0" smtClean="0">
                <a:solidFill>
                  <a:srgbClr val="000000"/>
                </a:solidFill>
                <a:latin typeface="Arial"/>
                <a:ea typeface="黑体" pitchFamily="2" charset="-122"/>
              </a:rPr>
              <a:t>在每一位的中心处始终都有跳变。位开始边界有跳变代表</a:t>
            </a:r>
            <a:r>
              <a:rPr lang="en-US" altLang="zh-CN" sz="2800" b="1" kern="0" dirty="0" smtClean="0">
                <a:solidFill>
                  <a:srgbClr val="000000"/>
                </a:solidFill>
                <a:latin typeface="Arial"/>
                <a:ea typeface="黑体" pitchFamily="2" charset="-122"/>
              </a:rPr>
              <a:t> 0</a:t>
            </a:r>
            <a:r>
              <a:rPr lang="zh-CN" altLang="zh-CN" sz="2800" b="1" kern="0" dirty="0" smtClean="0">
                <a:solidFill>
                  <a:srgbClr val="000000"/>
                </a:solidFill>
                <a:latin typeface="Arial"/>
                <a:ea typeface="黑体" pitchFamily="2" charset="-122"/>
              </a:rPr>
              <a:t>，而位开始边界没有跳变代表</a:t>
            </a:r>
            <a:r>
              <a:rPr lang="en-US" altLang="zh-CN" sz="2800" b="1" kern="0" dirty="0" smtClean="0">
                <a:solidFill>
                  <a:srgbClr val="000000"/>
                </a:solidFill>
                <a:latin typeface="Arial"/>
                <a:ea typeface="黑体" pitchFamily="2" charset="-122"/>
              </a:rPr>
              <a:t> 1</a:t>
            </a:r>
            <a:r>
              <a:rPr lang="zh-CN" altLang="zh-CN" sz="2800" b="1" kern="0" dirty="0" smtClean="0">
                <a:solidFill>
                  <a:srgbClr val="000000"/>
                </a:solidFill>
                <a:latin typeface="Arial"/>
                <a:ea typeface="黑体" pitchFamily="2" charset="-122"/>
              </a:rPr>
              <a:t>。</a:t>
            </a:r>
          </a:p>
          <a:p>
            <a:pPr marL="342900" lvl="0" indent="-342900" eaLnBrk="1" hangingPunct="1">
              <a:lnSpc>
                <a:spcPct val="110000"/>
              </a:lnSpc>
              <a:spcBef>
                <a:spcPts val="600"/>
              </a:spcBef>
              <a:buClr>
                <a:srgbClr val="333399"/>
              </a:buClr>
              <a:buSzPct val="75000"/>
              <a:buFont typeface="Wingdings" pitchFamily="2" charset="2"/>
              <a:buChar char="n"/>
            </a:pPr>
            <a:endParaRPr lang="zh-CN" altLang="en-US" sz="2800" b="1" kern="0" dirty="0">
              <a:solidFill>
                <a:srgbClr val="000000"/>
              </a:solidFill>
              <a:latin typeface="Arial"/>
              <a:ea typeface="黑体" pitchFamily="2" charset="-122"/>
            </a:endParaRPr>
          </a:p>
        </p:txBody>
      </p:sp>
      <p:pic>
        <p:nvPicPr>
          <p:cNvPr id="70" name="Picture 3"/>
          <p:cNvPicPr>
            <a:picLocks noChangeAspect="1" noChangeArrowheads="1"/>
          </p:cNvPicPr>
          <p:nvPr/>
        </p:nvPicPr>
        <p:blipFill>
          <a:blip r:embed="rId3"/>
          <a:srcRect/>
          <a:stretch>
            <a:fillRect/>
          </a:stretch>
        </p:blipFill>
        <p:spPr bwMode="auto">
          <a:xfrm>
            <a:off x="309530" y="2357430"/>
            <a:ext cx="9058275" cy="581025"/>
          </a:xfrm>
          <a:prstGeom prst="rect">
            <a:avLst/>
          </a:prstGeom>
          <a:noFill/>
          <a:ln w="9525">
            <a:noFill/>
            <a:miter lim="800000"/>
            <a:headEnd/>
            <a:tailEnd/>
          </a:ln>
          <a:effectLst/>
        </p:spPr>
      </p:pic>
      <p:pic>
        <p:nvPicPr>
          <p:cNvPr id="89089" name="Picture 1"/>
          <p:cNvPicPr>
            <a:picLocks noChangeAspect="1" noChangeArrowheads="1"/>
          </p:cNvPicPr>
          <p:nvPr/>
        </p:nvPicPr>
        <p:blipFill>
          <a:blip r:embed="rId4"/>
          <a:srcRect/>
          <a:stretch>
            <a:fillRect/>
          </a:stretch>
        </p:blipFill>
        <p:spPr bwMode="auto">
          <a:xfrm>
            <a:off x="354036" y="2927032"/>
            <a:ext cx="9020175" cy="952500"/>
          </a:xfrm>
          <a:prstGeom prst="rect">
            <a:avLst/>
          </a:prstGeom>
          <a:noFill/>
          <a:ln w="9525">
            <a:noFill/>
            <a:miter lim="800000"/>
            <a:headEnd/>
            <a:tailEnd/>
          </a:ln>
          <a:effectLst/>
        </p:spPr>
      </p:pic>
      <p:pic>
        <p:nvPicPr>
          <p:cNvPr id="71" name="Picture 3"/>
          <p:cNvPicPr>
            <a:picLocks noChangeAspect="1" noChangeArrowheads="1"/>
          </p:cNvPicPr>
          <p:nvPr/>
        </p:nvPicPr>
        <p:blipFill>
          <a:blip r:embed="rId3"/>
          <a:srcRect/>
          <a:stretch>
            <a:fillRect/>
          </a:stretch>
        </p:blipFill>
        <p:spPr bwMode="auto">
          <a:xfrm>
            <a:off x="380968" y="5214950"/>
            <a:ext cx="9058275" cy="581025"/>
          </a:xfrm>
          <a:prstGeom prst="rect">
            <a:avLst/>
          </a:prstGeom>
          <a:noFill/>
          <a:ln w="9525">
            <a:noFill/>
            <a:miter lim="800000"/>
            <a:headEnd/>
            <a:tailEnd/>
          </a:ln>
          <a:effectLst/>
        </p:spPr>
      </p:pic>
      <p:pic>
        <p:nvPicPr>
          <p:cNvPr id="89090" name="Picture 2"/>
          <p:cNvPicPr>
            <a:picLocks noChangeAspect="1" noChangeArrowheads="1"/>
          </p:cNvPicPr>
          <p:nvPr/>
        </p:nvPicPr>
        <p:blipFill>
          <a:blip r:embed="rId5"/>
          <a:srcRect/>
          <a:stretch>
            <a:fillRect/>
          </a:stretch>
        </p:blipFill>
        <p:spPr bwMode="auto">
          <a:xfrm>
            <a:off x="380968" y="5786454"/>
            <a:ext cx="9058275" cy="885825"/>
          </a:xfrm>
          <a:prstGeom prst="rect">
            <a:avLst/>
          </a:prstGeom>
          <a:noFill/>
          <a:ln w="9525">
            <a:noFill/>
            <a:miter lim="800000"/>
            <a:headEnd/>
            <a:tailEnd/>
          </a:ln>
          <a:effectLst/>
        </p:spPr>
      </p:pic>
      <p:cxnSp>
        <p:nvCxnSpPr>
          <p:cNvPr id="73" name="直接连接符 72"/>
          <p:cNvCxnSpPr/>
          <p:nvPr/>
        </p:nvCxnSpPr>
        <p:spPr bwMode="auto">
          <a:xfrm>
            <a:off x="1381100" y="5857892"/>
            <a:ext cx="571504" cy="158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050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smtClean="0"/>
              <a:t>最</a:t>
            </a:r>
            <a:r>
              <a:rPr lang="zh-CN" altLang="en-US" dirty="0"/>
              <a:t>基本</a:t>
            </a:r>
            <a:r>
              <a:rPr lang="zh-CN" altLang="en-US" dirty="0" smtClean="0"/>
              <a:t>的调制</a:t>
            </a:r>
            <a:r>
              <a:rPr lang="zh-CN" altLang="en-US" dirty="0"/>
              <a:t>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19</a:t>
            </a:fld>
            <a:endParaRPr lang="en-US" altLang="zh-CN"/>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2.1 </a:t>
            </a:r>
            <a:r>
              <a:rPr lang="en-US" altLang="zh-CN" dirty="0" smtClean="0">
                <a:solidFill>
                  <a:srgbClr val="FF0000"/>
                </a:solidFill>
              </a:rPr>
              <a:t> </a:t>
            </a:r>
            <a:r>
              <a:rPr lang="zh-CN" altLang="zh-CN" dirty="0" smtClean="0">
                <a:solidFill>
                  <a:srgbClr val="FF0000"/>
                </a:solidFill>
              </a:rPr>
              <a:t>物理层</a:t>
            </a:r>
            <a:r>
              <a:rPr lang="zh-CN" altLang="zh-CN" dirty="0">
                <a:solidFill>
                  <a:srgbClr val="FF0000"/>
                </a:solidFill>
              </a:rPr>
              <a:t>的基本</a:t>
            </a:r>
            <a:r>
              <a:rPr lang="zh-CN" altLang="zh-CN" dirty="0" smtClean="0">
                <a:solidFill>
                  <a:srgbClr val="FF0000"/>
                </a:solidFill>
              </a:rPr>
              <a:t>概念</a:t>
            </a:r>
            <a:r>
              <a:rPr lang="en-US" altLang="zh-CN" dirty="0" smtClean="0">
                <a:solidFill>
                  <a:srgbClr val="FF0000"/>
                </a:solidFill>
              </a:rPr>
              <a:t> </a:t>
            </a:r>
            <a:r>
              <a:rPr lang="zh-CN" altLang="en-US" dirty="0" smtClean="0">
                <a:solidFill>
                  <a:srgbClr val="FF0000"/>
                </a:solidFill>
              </a:rPr>
              <a:t>掌握</a:t>
            </a:r>
            <a:endParaRPr lang="zh-CN" altLang="zh-CN" dirty="0">
              <a:solidFill>
                <a:srgbClr val="FF0000"/>
              </a:solidFill>
            </a:endParaRPr>
          </a:p>
          <a:p>
            <a:r>
              <a:rPr lang="en-US" altLang="zh-CN" dirty="0" smtClean="0">
                <a:solidFill>
                  <a:srgbClr val="FF0000"/>
                </a:solidFill>
              </a:rPr>
              <a:t>2.2  </a:t>
            </a:r>
            <a:r>
              <a:rPr lang="zh-CN" altLang="zh-CN" dirty="0" smtClean="0">
                <a:solidFill>
                  <a:srgbClr val="FF0000"/>
                </a:solidFill>
              </a:rPr>
              <a:t>数据通信</a:t>
            </a:r>
            <a:r>
              <a:rPr lang="zh-CN" altLang="zh-CN" dirty="0">
                <a:solidFill>
                  <a:srgbClr val="FF0000"/>
                </a:solidFill>
              </a:rPr>
              <a:t>的基础</a:t>
            </a:r>
            <a:r>
              <a:rPr lang="zh-CN" altLang="zh-CN" dirty="0" smtClean="0">
                <a:solidFill>
                  <a:srgbClr val="FF0000"/>
                </a:solidFill>
              </a:rPr>
              <a:t>知识</a:t>
            </a:r>
            <a:r>
              <a:rPr lang="en-US" altLang="zh-CN" dirty="0" smtClean="0">
                <a:solidFill>
                  <a:srgbClr val="FF0000"/>
                </a:solidFill>
              </a:rPr>
              <a:t> </a:t>
            </a:r>
            <a:r>
              <a:rPr lang="zh-CN" altLang="en-US" dirty="0" smtClean="0">
                <a:solidFill>
                  <a:srgbClr val="FF0000"/>
                </a:solidFill>
              </a:rPr>
              <a:t>掌握</a:t>
            </a:r>
            <a:endParaRPr lang="zh-CN" altLang="zh-CN" dirty="0">
              <a:solidFill>
                <a:srgbClr val="FF0000"/>
              </a:solidFill>
            </a:endParaRPr>
          </a:p>
          <a:p>
            <a:r>
              <a:rPr lang="en-US" altLang="zh-CN" dirty="0" smtClean="0"/>
              <a:t>2.3  </a:t>
            </a:r>
            <a:r>
              <a:rPr lang="zh-CN" altLang="zh-CN" dirty="0" smtClean="0"/>
              <a:t>物理层</a:t>
            </a:r>
            <a:r>
              <a:rPr lang="zh-CN" altLang="zh-CN" dirty="0"/>
              <a:t>下面的</a:t>
            </a:r>
            <a:r>
              <a:rPr lang="zh-CN" altLang="zh-CN" dirty="0" smtClean="0"/>
              <a:t>传输媒体</a:t>
            </a:r>
            <a:r>
              <a:rPr lang="zh-CN" altLang="en-US" dirty="0" smtClean="0"/>
              <a:t>了解</a:t>
            </a:r>
            <a:endParaRPr lang="en-US" altLang="zh-CN" dirty="0" smtClean="0"/>
          </a:p>
          <a:p>
            <a:r>
              <a:rPr lang="en-US" altLang="zh-CN" dirty="0" smtClean="0">
                <a:solidFill>
                  <a:srgbClr val="FF0000"/>
                </a:solidFill>
              </a:rPr>
              <a:t>2.4  </a:t>
            </a:r>
            <a:r>
              <a:rPr lang="zh-CN" altLang="zh-CN" dirty="0" smtClean="0">
                <a:solidFill>
                  <a:srgbClr val="FF0000"/>
                </a:solidFill>
              </a:rPr>
              <a:t>信道</a:t>
            </a:r>
            <a:r>
              <a:rPr lang="zh-CN" altLang="zh-CN" dirty="0">
                <a:solidFill>
                  <a:srgbClr val="FF0000"/>
                </a:solidFill>
              </a:rPr>
              <a:t>复用</a:t>
            </a:r>
            <a:r>
              <a:rPr lang="zh-CN" altLang="zh-CN" dirty="0" smtClean="0">
                <a:solidFill>
                  <a:srgbClr val="FF0000"/>
                </a:solidFill>
              </a:rPr>
              <a:t>技术</a:t>
            </a:r>
            <a:r>
              <a:rPr lang="en-US" altLang="zh-CN" dirty="0" smtClean="0">
                <a:solidFill>
                  <a:srgbClr val="FF0000"/>
                </a:solidFill>
              </a:rPr>
              <a:t> </a:t>
            </a:r>
            <a:r>
              <a:rPr lang="zh-CN" altLang="en-US" dirty="0" smtClean="0">
                <a:solidFill>
                  <a:srgbClr val="FF0000"/>
                </a:solidFill>
              </a:rPr>
              <a:t>掌握</a:t>
            </a:r>
            <a:endParaRPr lang="zh-CN" altLang="zh-CN" dirty="0">
              <a:solidFill>
                <a:srgbClr val="FF0000"/>
              </a:solidFill>
            </a:endParaRPr>
          </a:p>
          <a:p>
            <a:r>
              <a:rPr lang="en-US" altLang="zh-CN" dirty="0" smtClean="0"/>
              <a:t>2.5  </a:t>
            </a:r>
            <a:r>
              <a:rPr lang="zh-CN" altLang="zh-CN" dirty="0" smtClean="0"/>
              <a:t>数字传输系统</a:t>
            </a:r>
            <a:r>
              <a:rPr lang="en-US" altLang="zh-CN" dirty="0" smtClean="0"/>
              <a:t> </a:t>
            </a:r>
            <a:r>
              <a:rPr lang="zh-CN" altLang="en-US" dirty="0" smtClean="0"/>
              <a:t>了解 自学</a:t>
            </a:r>
            <a:endParaRPr lang="zh-CN" altLang="zh-CN" dirty="0"/>
          </a:p>
          <a:p>
            <a:r>
              <a:rPr lang="en-US" altLang="zh-CN" dirty="0" smtClean="0"/>
              <a:t>2.6  </a:t>
            </a:r>
            <a:r>
              <a:rPr lang="zh-CN" altLang="zh-CN" dirty="0" smtClean="0"/>
              <a:t>宽带</a:t>
            </a:r>
            <a:r>
              <a:rPr lang="zh-CN" altLang="zh-CN" dirty="0"/>
              <a:t>接入</a:t>
            </a:r>
            <a:r>
              <a:rPr lang="zh-CN" altLang="zh-CN" dirty="0" smtClean="0"/>
              <a:t>技术</a:t>
            </a:r>
            <a:r>
              <a:rPr lang="en-US" altLang="zh-CN" dirty="0" smtClean="0"/>
              <a:t>   </a:t>
            </a:r>
            <a:r>
              <a:rPr lang="zh-CN" altLang="en-US" dirty="0" smtClean="0"/>
              <a:t>自学</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zh-CN" altLang="en-US" dirty="0" smtClean="0">
                <a:solidFill>
                  <a:srgbClr val="FF0000"/>
                </a:solidFill>
                <a:latin typeface="Arial" charset="0"/>
              </a:rPr>
              <a:t>调幅</a:t>
            </a:r>
            <a:r>
              <a:rPr lang="en-US" altLang="zh-CN" dirty="0" smtClean="0">
                <a:solidFill>
                  <a:srgbClr val="FF0000"/>
                </a:solidFill>
                <a:latin typeface="Arial" charset="0"/>
              </a:rPr>
              <a:t>(AM)</a:t>
            </a:r>
            <a:endParaRPr lang="zh-CN" altLang="en-US" dirty="0"/>
          </a:p>
        </p:txBody>
      </p:sp>
      <p:sp>
        <p:nvSpPr>
          <p:cNvPr id="248835" name="Rectangle 3"/>
          <p:cNvSpPr>
            <a:spLocks noChangeArrowheads="1"/>
          </p:cNvSpPr>
          <p:nvPr/>
        </p:nvSpPr>
        <p:spPr bwMode="auto">
          <a:xfrm>
            <a:off x="2234290"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3123047"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915135"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715950"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643327"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435415"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7146015"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8007632"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843450" y="1737730"/>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2022757" y="1629779"/>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452257" y="2206041"/>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5" name="Rectangle 153"/>
          <p:cNvSpPr>
            <a:spLocks noChangeArrowheads="1"/>
          </p:cNvSpPr>
          <p:nvPr/>
        </p:nvSpPr>
        <p:spPr bwMode="auto">
          <a:xfrm>
            <a:off x="380968" y="177424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999728" y="2787067"/>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调幅</a:t>
            </a:r>
          </a:p>
        </p:txBody>
      </p:sp>
      <p:grpSp>
        <p:nvGrpSpPr>
          <p:cNvPr id="4" name="组合 3"/>
          <p:cNvGrpSpPr/>
          <p:nvPr/>
        </p:nvGrpSpPr>
        <p:grpSpPr>
          <a:xfrm>
            <a:off x="2036514" y="2507666"/>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176" name="直接连接符 175"/>
          <p:cNvCxnSpPr/>
          <p:nvPr/>
        </p:nvCxnSpPr>
        <p:spPr bwMode="auto">
          <a:xfrm>
            <a:off x="1824694" y="294581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灯片编号占位符 177"/>
          <p:cNvSpPr>
            <a:spLocks noGrp="1"/>
          </p:cNvSpPr>
          <p:nvPr>
            <p:ph type="sldNum" sz="quarter" idx="12"/>
          </p:nvPr>
        </p:nvSpPr>
        <p:spPr/>
        <p:txBody>
          <a:bodyPr/>
          <a:lstStyle/>
          <a:p>
            <a:fld id="{14338B79-8FD5-46F1-8A19-651A319ADB19}" type="slidenum">
              <a:rPr lang="zh-CN" altLang="en-US" smtClean="0"/>
              <a:pPr/>
              <a:t>20</a:t>
            </a:fld>
            <a:endParaRPr lang="en-US" altLang="zh-CN"/>
          </a:p>
        </p:txBody>
      </p:sp>
      <p:sp>
        <p:nvSpPr>
          <p:cNvPr id="179" name="矩形 178"/>
          <p:cNvSpPr/>
          <p:nvPr/>
        </p:nvSpPr>
        <p:spPr>
          <a:xfrm>
            <a:off x="380968" y="3915795"/>
            <a:ext cx="9215502" cy="584775"/>
          </a:xfrm>
          <a:prstGeom prst="rect">
            <a:avLst/>
          </a:prstGeom>
        </p:spPr>
        <p:txBody>
          <a:bodyPr wrap="square">
            <a:spAutoFit/>
          </a:bodyPr>
          <a:lstStyle/>
          <a:p>
            <a:r>
              <a:rPr lang="zh-CN" altLang="en-US" sz="3200" b="1" kern="0" dirty="0" smtClean="0">
                <a:solidFill>
                  <a:srgbClr val="FF0000"/>
                </a:solidFill>
                <a:ea typeface="黑体" pitchFamily="2" charset="-122"/>
                <a:cs typeface="+mj-cs"/>
              </a:rPr>
              <a:t>调幅</a:t>
            </a:r>
            <a:r>
              <a:rPr lang="en-US" altLang="zh-CN" sz="3200" b="1" kern="0" dirty="0" smtClean="0">
                <a:solidFill>
                  <a:srgbClr val="FF0000"/>
                </a:solidFill>
                <a:ea typeface="黑体" pitchFamily="2" charset="-122"/>
                <a:cs typeface="+mj-cs"/>
              </a:rPr>
              <a:t>:</a:t>
            </a:r>
            <a:r>
              <a:rPr lang="zh-CN" altLang="en-US" sz="3200" b="1" kern="0" dirty="0" smtClean="0">
                <a:solidFill>
                  <a:srgbClr val="333399"/>
                </a:solidFill>
                <a:ea typeface="黑体" pitchFamily="2" charset="-122"/>
                <a:cs typeface="+mj-cs"/>
              </a:rPr>
              <a:t>载波的振幅随基带数字信号而变化。</a:t>
            </a:r>
            <a:endParaRPr lang="zh-CN" altLang="en-US" sz="1200" dirty="0"/>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zh-CN" altLang="en-US" dirty="0" smtClean="0">
                <a:solidFill>
                  <a:srgbClr val="FF0000"/>
                </a:solidFill>
              </a:rPr>
              <a:t>调频</a:t>
            </a:r>
            <a:r>
              <a:rPr lang="en-US" altLang="zh-CN" dirty="0" smtClean="0">
                <a:solidFill>
                  <a:srgbClr val="FF0000"/>
                </a:solidFill>
              </a:rPr>
              <a:t>(FM)</a:t>
            </a:r>
            <a:endParaRPr lang="zh-CN" altLang="en-US" dirty="0"/>
          </a:p>
        </p:txBody>
      </p:sp>
      <p:sp>
        <p:nvSpPr>
          <p:cNvPr id="248835" name="Rectangle 3"/>
          <p:cNvSpPr>
            <a:spLocks noChangeArrowheads="1"/>
          </p:cNvSpPr>
          <p:nvPr/>
        </p:nvSpPr>
        <p:spPr bwMode="auto">
          <a:xfrm>
            <a:off x="2234290"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3123047"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915135"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715950"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643327"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435415"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7146015"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8007632"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843450" y="164750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2022757" y="1539553"/>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452257" y="2115815"/>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2026195" y="2500306"/>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3"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7"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9" name="Group 86"/>
            <p:cNvGrpSpPr>
              <a:grpSpLocks/>
            </p:cNvGrpSpPr>
            <p:nvPr/>
          </p:nvGrpSpPr>
          <p:grpSpPr bwMode="auto">
            <a:xfrm>
              <a:off x="3519056" y="3433664"/>
              <a:ext cx="818621" cy="847725"/>
              <a:chOff x="1929" y="2272"/>
              <a:chExt cx="476" cy="713"/>
            </a:xfrm>
          </p:grpSpPr>
          <p:grpSp>
            <p:nvGrpSpPr>
              <p:cNvPr id="10"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2"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380968" y="1684016"/>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7" name="Rectangle 155"/>
          <p:cNvSpPr>
            <a:spLocks noChangeArrowheads="1"/>
          </p:cNvSpPr>
          <p:nvPr/>
        </p:nvSpPr>
        <p:spPr bwMode="auto">
          <a:xfrm>
            <a:off x="999728" y="275430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cxnSp>
        <p:nvCxnSpPr>
          <p:cNvPr id="175" name="直接连接符 174"/>
          <p:cNvCxnSpPr/>
          <p:nvPr/>
        </p:nvCxnSpPr>
        <p:spPr bwMode="auto">
          <a:xfrm>
            <a:off x="1824694" y="295387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灯片编号占位符 177"/>
          <p:cNvSpPr>
            <a:spLocks noGrp="1"/>
          </p:cNvSpPr>
          <p:nvPr>
            <p:ph type="sldNum" sz="quarter" idx="12"/>
          </p:nvPr>
        </p:nvSpPr>
        <p:spPr/>
        <p:txBody>
          <a:bodyPr/>
          <a:lstStyle/>
          <a:p>
            <a:fld id="{14338B79-8FD5-46F1-8A19-651A319ADB19}" type="slidenum">
              <a:rPr lang="zh-CN" altLang="en-US" smtClean="0"/>
              <a:pPr/>
              <a:t>21</a:t>
            </a:fld>
            <a:endParaRPr lang="en-US" altLang="zh-CN"/>
          </a:p>
        </p:txBody>
      </p:sp>
      <p:sp>
        <p:nvSpPr>
          <p:cNvPr id="179" name="矩形 178"/>
          <p:cNvSpPr/>
          <p:nvPr/>
        </p:nvSpPr>
        <p:spPr>
          <a:xfrm>
            <a:off x="309530" y="4572008"/>
            <a:ext cx="9215502" cy="634020"/>
          </a:xfrm>
          <a:prstGeom prst="rect">
            <a:avLst/>
          </a:prstGeom>
        </p:spPr>
        <p:txBody>
          <a:bodyPr wrap="square">
            <a:spAutoFit/>
          </a:bodyPr>
          <a:lstStyle/>
          <a:p>
            <a:pPr marL="742950" lvl="1" indent="-285750" eaLnBrk="1" hangingPunct="1">
              <a:lnSpc>
                <a:spcPct val="110000"/>
              </a:lnSpc>
              <a:spcBef>
                <a:spcPts val="600"/>
              </a:spcBef>
              <a:buClr>
                <a:srgbClr val="FF9900"/>
              </a:buClr>
              <a:buSzPct val="70000"/>
              <a:buFont typeface="Wingdings" pitchFamily="2" charset="2"/>
              <a:buChar char="n"/>
            </a:pPr>
            <a:r>
              <a:rPr lang="zh-CN" altLang="en-US" sz="3200" b="1" kern="0" dirty="0" smtClean="0">
                <a:solidFill>
                  <a:srgbClr val="FF0000"/>
                </a:solidFill>
                <a:ea typeface="黑体" pitchFamily="2" charset="-122"/>
              </a:rPr>
              <a:t>调频</a:t>
            </a:r>
            <a:r>
              <a:rPr lang="en-US" altLang="zh-CN" sz="3200" b="1" kern="0" dirty="0" smtClean="0">
                <a:solidFill>
                  <a:srgbClr val="FF0000"/>
                </a:solidFill>
                <a:ea typeface="黑体" pitchFamily="2" charset="-122"/>
              </a:rPr>
              <a:t>(FM)</a:t>
            </a:r>
            <a:r>
              <a:rPr lang="zh-CN" altLang="en-US" sz="3200" b="1" kern="0" dirty="0" smtClean="0">
                <a:solidFill>
                  <a:srgbClr val="FF0000"/>
                </a:solidFill>
                <a:ea typeface="黑体" pitchFamily="2" charset="-122"/>
              </a:rPr>
              <a:t>：</a:t>
            </a:r>
            <a:r>
              <a:rPr lang="zh-CN" altLang="en-US" sz="3200" b="1" kern="0" dirty="0" smtClean="0">
                <a:solidFill>
                  <a:srgbClr val="000000"/>
                </a:solidFill>
                <a:ea typeface="黑体" pitchFamily="2" charset="-122"/>
              </a:rPr>
              <a:t>载波的频率随基带数字信号而变化。</a:t>
            </a:r>
            <a:endParaRPr lang="zh-CN" altLang="en-US" sz="3200" b="1" kern="0" dirty="0">
              <a:solidFill>
                <a:srgbClr val="000000"/>
              </a:solidFill>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zh-CN" altLang="en-US" dirty="0" smtClean="0">
                <a:solidFill>
                  <a:srgbClr val="FF0000"/>
                </a:solidFill>
              </a:rPr>
              <a:t>调相</a:t>
            </a:r>
            <a:r>
              <a:rPr lang="en-US" altLang="zh-CN" dirty="0" smtClean="0">
                <a:solidFill>
                  <a:srgbClr val="FF0000"/>
                </a:solidFill>
              </a:rPr>
              <a:t>(PM)</a:t>
            </a:r>
            <a:endParaRPr lang="zh-CN" altLang="en-US" dirty="0"/>
          </a:p>
        </p:txBody>
      </p:sp>
      <p:sp>
        <p:nvSpPr>
          <p:cNvPr id="248835" name="Rectangle 3"/>
          <p:cNvSpPr>
            <a:spLocks noChangeArrowheads="1"/>
          </p:cNvSpPr>
          <p:nvPr/>
        </p:nvSpPr>
        <p:spPr bwMode="auto">
          <a:xfrm>
            <a:off x="1981786"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870543"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662631"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463446"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390823"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182911"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893511"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755128"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590946" y="1608403"/>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770253" y="1500452"/>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199753" y="2076714"/>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 name="组合 2"/>
          <p:cNvGrpSpPr/>
          <p:nvPr/>
        </p:nvGrpSpPr>
        <p:grpSpPr>
          <a:xfrm>
            <a:off x="1738290" y="2714898"/>
            <a:ext cx="7438098" cy="871538"/>
            <a:chOff x="1825063" y="4589363"/>
            <a:chExt cx="7438098" cy="871538"/>
          </a:xfrm>
        </p:grpSpPr>
        <p:grpSp>
          <p:nvGrpSpPr>
            <p:cNvPr id="14"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7" name="Group 129"/>
            <p:cNvGrpSpPr>
              <a:grpSpLocks/>
            </p:cNvGrpSpPr>
            <p:nvPr/>
          </p:nvGrpSpPr>
          <p:grpSpPr bwMode="auto">
            <a:xfrm>
              <a:off x="5988678" y="4603652"/>
              <a:ext cx="808302" cy="846137"/>
              <a:chOff x="3365" y="3256"/>
              <a:chExt cx="470" cy="713"/>
            </a:xfrm>
          </p:grpSpPr>
          <p:grpSp>
            <p:nvGrpSpPr>
              <p:cNvPr id="18"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9"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0"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1" name="Group 141"/>
            <p:cNvGrpSpPr>
              <a:grpSpLocks/>
            </p:cNvGrpSpPr>
            <p:nvPr/>
          </p:nvGrpSpPr>
          <p:grpSpPr bwMode="auto">
            <a:xfrm>
              <a:off x="7625919" y="4595714"/>
              <a:ext cx="818621" cy="847725"/>
              <a:chOff x="4317" y="3250"/>
              <a:chExt cx="476" cy="713"/>
            </a:xfrm>
          </p:grpSpPr>
          <p:grpSp>
            <p:nvGrpSpPr>
              <p:cNvPr id="22"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3"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128464" y="1644915"/>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8" name="Rectangle 156"/>
          <p:cNvSpPr>
            <a:spLocks noChangeArrowheads="1"/>
          </p:cNvSpPr>
          <p:nvPr/>
        </p:nvSpPr>
        <p:spPr bwMode="auto">
          <a:xfrm>
            <a:off x="732459" y="2989537"/>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调相</a:t>
            </a:r>
          </a:p>
        </p:txBody>
      </p:sp>
      <p:cxnSp>
        <p:nvCxnSpPr>
          <p:cNvPr id="6" name="直接连接符 5"/>
          <p:cNvCxnSpPr/>
          <p:nvPr/>
        </p:nvCxnSpPr>
        <p:spPr bwMode="auto">
          <a:xfrm>
            <a:off x="1557425" y="3168691"/>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 name="矩形 176"/>
          <p:cNvSpPr/>
          <p:nvPr/>
        </p:nvSpPr>
        <p:spPr>
          <a:xfrm>
            <a:off x="238092" y="5072074"/>
            <a:ext cx="9429816" cy="830997"/>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178" name="灯片编号占位符 177"/>
          <p:cNvSpPr>
            <a:spLocks noGrp="1"/>
          </p:cNvSpPr>
          <p:nvPr>
            <p:ph type="sldNum" sz="quarter" idx="12"/>
          </p:nvPr>
        </p:nvSpPr>
        <p:spPr/>
        <p:txBody>
          <a:bodyPr/>
          <a:lstStyle/>
          <a:p>
            <a:fld id="{14338B79-8FD5-46F1-8A19-651A319ADB19}" type="slidenum">
              <a:rPr lang="zh-CN" altLang="en-US" smtClean="0"/>
              <a:pPr/>
              <a:t>22</a:t>
            </a:fld>
            <a:endParaRPr lang="en-US" altLang="zh-CN"/>
          </a:p>
        </p:txBody>
      </p:sp>
      <p:sp>
        <p:nvSpPr>
          <p:cNvPr id="179" name="矩形 178"/>
          <p:cNvSpPr/>
          <p:nvPr/>
        </p:nvSpPr>
        <p:spPr>
          <a:xfrm>
            <a:off x="380968" y="4000504"/>
            <a:ext cx="9001188" cy="566309"/>
          </a:xfrm>
          <a:prstGeom prst="rect">
            <a:avLst/>
          </a:prstGeom>
        </p:spPr>
        <p:txBody>
          <a:bodyPr wrap="square">
            <a:spAutoFit/>
          </a:bodyPr>
          <a:lstStyle/>
          <a:p>
            <a:pPr marL="742950" lvl="1" indent="-285750" eaLnBrk="1" hangingPunct="1">
              <a:lnSpc>
                <a:spcPct val="110000"/>
              </a:lnSpc>
              <a:spcBef>
                <a:spcPts val="600"/>
              </a:spcBef>
              <a:buClr>
                <a:srgbClr val="FF9900"/>
              </a:buClr>
              <a:buSzPct val="70000"/>
              <a:buFont typeface="Wingdings" pitchFamily="2" charset="2"/>
              <a:buChar char="n"/>
            </a:pPr>
            <a:r>
              <a:rPr lang="zh-CN" altLang="en-US" sz="2800" b="1" kern="0" dirty="0" smtClean="0">
                <a:solidFill>
                  <a:srgbClr val="FF0000"/>
                </a:solidFill>
                <a:ea typeface="黑体" pitchFamily="2" charset="-122"/>
              </a:rPr>
              <a:t>调相</a:t>
            </a:r>
            <a:r>
              <a:rPr lang="en-US" altLang="zh-CN" sz="2800" b="1" kern="0" dirty="0" smtClean="0">
                <a:solidFill>
                  <a:srgbClr val="FF0000"/>
                </a:solidFill>
                <a:ea typeface="黑体" pitchFamily="2" charset="-122"/>
              </a:rPr>
              <a:t>(PM) </a:t>
            </a:r>
            <a:r>
              <a:rPr lang="zh-CN" altLang="en-US" sz="2800" b="1" kern="0" dirty="0" smtClean="0">
                <a:solidFill>
                  <a:srgbClr val="FF0000"/>
                </a:solidFill>
                <a:ea typeface="黑体" pitchFamily="2" charset="-122"/>
              </a:rPr>
              <a:t>：</a:t>
            </a:r>
            <a:r>
              <a:rPr lang="zh-CN" altLang="en-US" sz="2800" b="1" kern="0" dirty="0" smtClean="0">
                <a:solidFill>
                  <a:srgbClr val="000000"/>
                </a:solidFill>
                <a:ea typeface="黑体" pitchFamily="2" charset="-122"/>
              </a:rPr>
              <a:t>载波的初始相位随基带数字信号而变化。</a:t>
            </a:r>
            <a:r>
              <a:rPr lang="zh-CN" altLang="en-US" sz="2800" b="1" kern="0" dirty="0" smtClean="0">
                <a:solidFill>
                  <a:srgbClr val="000000"/>
                </a:solidFill>
                <a:latin typeface="Arial"/>
                <a:ea typeface="黑体" pitchFamily="2" charset="-122"/>
              </a:rPr>
              <a:t>  </a:t>
            </a:r>
            <a:endParaRPr lang="zh-CN" altLang="en-US" sz="28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a:t>
            </a:r>
            <a:r>
              <a:rPr lang="zh-CN" altLang="zh-CN" dirty="0" smtClean="0"/>
              <a:t>限制</a:t>
            </a:r>
            <a:r>
              <a:rPr lang="zh-CN" altLang="en-US" dirty="0" smtClean="0">
                <a:solidFill>
                  <a:srgbClr val="000000"/>
                </a:solidFill>
              </a:rPr>
              <a:t>信号</a:t>
            </a:r>
            <a:r>
              <a:rPr lang="en-US" altLang="zh-CN" dirty="0" smtClean="0">
                <a:solidFill>
                  <a:srgbClr val="000000"/>
                </a:solidFill>
              </a:rPr>
              <a:t>(</a:t>
            </a:r>
            <a:r>
              <a:rPr lang="zh-CN" altLang="zh-CN" dirty="0" smtClean="0"/>
              <a:t>码元</a:t>
            </a:r>
            <a:r>
              <a:rPr lang="en-US" altLang="zh-CN" dirty="0" smtClean="0"/>
              <a:t>)</a:t>
            </a:r>
            <a:r>
              <a:rPr lang="zh-CN" altLang="zh-CN" dirty="0" smtClean="0"/>
              <a:t>在</a:t>
            </a:r>
            <a:r>
              <a:rPr lang="zh-CN" altLang="zh-CN" dirty="0"/>
              <a:t>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r>
              <a:rPr lang="zh-CN" altLang="en-US" dirty="0" smtClean="0">
                <a:solidFill>
                  <a:srgbClr val="FF0000"/>
                </a:solidFill>
              </a:rPr>
              <a:t>（带宽）</a:t>
            </a:r>
            <a:endParaRPr lang="en-US" altLang="zh-CN" dirty="0" smtClean="0">
              <a:solidFill>
                <a:srgbClr val="FF0000"/>
              </a:solidFill>
            </a:endParaRPr>
          </a:p>
          <a:p>
            <a:r>
              <a:rPr lang="zh-CN" altLang="zh-CN" dirty="0">
                <a:solidFill>
                  <a:srgbClr val="FF0000"/>
                </a:solidFill>
              </a:rPr>
              <a:t>信噪比</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23</a:t>
            </a:fld>
            <a:endParaRPr lang="en-US" altLang="zh-CN"/>
          </a:p>
        </p:txBody>
      </p:sp>
      <p:pic>
        <p:nvPicPr>
          <p:cNvPr id="5" name="图片 4"/>
          <p:cNvPicPr>
            <a:picLocks noChangeAspect="1"/>
          </p:cNvPicPr>
          <p:nvPr/>
        </p:nvPicPr>
        <p:blipFill>
          <a:blip r:embed="rId3"/>
          <a:stretch>
            <a:fillRect/>
          </a:stretch>
        </p:blipFill>
        <p:spPr>
          <a:xfrm>
            <a:off x="288355" y="3789040"/>
            <a:ext cx="9480102" cy="2219136"/>
          </a:xfrm>
          <a:prstGeom prst="rect">
            <a:avLst/>
          </a:prstGeom>
        </p:spPr>
      </p:pic>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406" y="285728"/>
            <a:ext cx="9066212" cy="792088"/>
          </a:xfrm>
        </p:spPr>
        <p:txBody>
          <a:bodyPr/>
          <a:lstStyle/>
          <a:p>
            <a:pPr marL="742950" indent="-742950">
              <a:buFont typeface="+mj-lt"/>
              <a:buAutoNum type="arabicPeriod"/>
            </a:pPr>
            <a:r>
              <a:rPr lang="zh-CN" altLang="en-US" sz="3600" dirty="0"/>
              <a:t>信道能够通过的频率</a:t>
            </a:r>
            <a:r>
              <a:rPr lang="zh-CN" altLang="en-US" sz="3600" dirty="0" smtClean="0"/>
              <a:t>范围</a:t>
            </a:r>
            <a:r>
              <a:rPr lang="zh-CN" altLang="en-US" sz="3600" dirty="0">
                <a:solidFill>
                  <a:srgbClr val="FF0000"/>
                </a:solidFill>
              </a:rPr>
              <a:t>（带宽</a:t>
            </a:r>
            <a:r>
              <a:rPr lang="zh-CN" altLang="en-US" sz="3600" dirty="0" smtClean="0">
                <a:solidFill>
                  <a:srgbClr val="FF0000"/>
                </a:solidFill>
              </a:rPr>
              <a:t>）</a:t>
            </a:r>
            <a:endParaRPr lang="zh-CN" altLang="en-US" sz="3600" dirty="0"/>
          </a:p>
        </p:txBody>
      </p:sp>
      <p:sp>
        <p:nvSpPr>
          <p:cNvPr id="3" name="内容占位符 2"/>
          <p:cNvSpPr>
            <a:spLocks noGrp="1"/>
          </p:cNvSpPr>
          <p:nvPr>
            <p:ph idx="1"/>
          </p:nvPr>
        </p:nvSpPr>
        <p:spPr>
          <a:xfrm>
            <a:off x="344488" y="1111243"/>
            <a:ext cx="9066212" cy="1714488"/>
          </a:xfrm>
        </p:spPr>
        <p:txBody>
          <a:bodyPr/>
          <a:lstStyle/>
          <a:p>
            <a:r>
              <a:rPr lang="zh-CN" altLang="en-US" sz="2800" dirty="0"/>
              <a:t>信道所能通过的频率范围总是</a:t>
            </a:r>
            <a:r>
              <a:rPr lang="zh-CN" altLang="en-US" sz="2800" dirty="0" smtClean="0"/>
              <a:t>有限的</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能够</a:t>
            </a:r>
            <a:r>
              <a:rPr lang="zh-CN" altLang="en-US" sz="2800" dirty="0" smtClean="0"/>
              <a:t>通过的最高频率减去最低频率就是该信道的带宽。</a:t>
            </a:r>
          </a:p>
          <a:p>
            <a:r>
              <a:rPr lang="zh-CN" altLang="en-US" sz="2800" dirty="0" smtClean="0"/>
              <a:t>如图所示的电话线，允许频率范围从</a:t>
            </a:r>
            <a:r>
              <a:rPr lang="en-US" altLang="zh-CN" sz="2800" dirty="0" smtClean="0"/>
              <a:t>300~3300Hz</a:t>
            </a:r>
            <a:r>
              <a:rPr lang="zh-CN" altLang="en-US" sz="2800" dirty="0" smtClean="0"/>
              <a:t>的模拟信号能够通过，则电话线的</a:t>
            </a:r>
            <a:r>
              <a:rPr lang="zh-CN" altLang="en-US" sz="2800" dirty="0" smtClean="0"/>
              <a:t>带宽为</a:t>
            </a:r>
            <a:r>
              <a:rPr lang="en-US" altLang="zh-CN" sz="2800" dirty="0" smtClean="0"/>
              <a:t>3000Hz</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24</a:t>
            </a:fld>
            <a:endParaRPr lang="en-US" altLang="zh-CN"/>
          </a:p>
        </p:txBody>
      </p:sp>
      <p:pic>
        <p:nvPicPr>
          <p:cNvPr id="133122" name="Picture 2" descr="https://images2017.cnblogs.com/blog/1260387/201711/1260387-20171111191943747-1099372216.png"/>
          <p:cNvPicPr>
            <a:picLocks noChangeAspect="1" noChangeArrowheads="1"/>
          </p:cNvPicPr>
          <p:nvPr/>
        </p:nvPicPr>
        <p:blipFill>
          <a:blip r:embed="rId2"/>
          <a:srcRect/>
          <a:stretch>
            <a:fillRect/>
          </a:stretch>
        </p:blipFill>
        <p:spPr bwMode="auto">
          <a:xfrm>
            <a:off x="704528" y="1844824"/>
            <a:ext cx="6889506" cy="29074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pic>
        <p:nvPicPr>
          <p:cNvPr id="73730" name="Picture 2" descr="https://gss3.bdstatic.com/-Po3dSag_xI4khGkpoWK1HF6hhy/baike/c0%3Dbaike92%2C5%2C5%2C92%2C30/sign=fbf2a238700e0cf3b4fa46a96b2f997a/9358d109b3de9c82baf8f6a56e81800a19d8437e.jpg"/>
          <p:cNvPicPr>
            <a:picLocks noChangeAspect="1" noChangeArrowheads="1"/>
          </p:cNvPicPr>
          <p:nvPr/>
        </p:nvPicPr>
        <p:blipFill>
          <a:blip r:embed="rId3"/>
          <a:srcRect/>
          <a:stretch>
            <a:fillRect/>
          </a:stretch>
        </p:blipFill>
        <p:spPr bwMode="auto">
          <a:xfrm>
            <a:off x="2432720" y="3209459"/>
            <a:ext cx="4500594" cy="3137490"/>
          </a:xfrm>
          <a:prstGeom prst="rect">
            <a:avLst/>
          </a:prstGeom>
          <a:noFill/>
        </p:spPr>
      </p:pic>
    </p:spTree>
    <p:extLst>
      <p:ext uri="{BB962C8B-B14F-4D97-AF65-F5344CB8AC3E}">
        <p14:creationId xmlns:p14="http://schemas.microsoft.com/office/powerpoint/2010/main" val="1277708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smtClean="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26</a:t>
            </a:fld>
            <a:endParaRPr lang="en-US" altLang="zh-CN"/>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27</a:t>
            </a:fld>
            <a:endParaRPr lang="en-US" altLang="zh-CN"/>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dirty="0"/>
              <a:t>香农公式表明 </a:t>
            </a:r>
          </a:p>
        </p:txBody>
      </p:sp>
      <p:sp>
        <p:nvSpPr>
          <p:cNvPr id="114691" name="Rectangle 3"/>
          <p:cNvSpPr>
            <a:spLocks noGrp="1" noChangeArrowheads="1"/>
          </p:cNvSpPr>
          <p:nvPr>
            <p:ph idx="1"/>
          </p:nvPr>
        </p:nvSpPr>
        <p:spPr>
          <a:xfrm>
            <a:off x="495300" y="1643100"/>
            <a:ext cx="9066212" cy="4934173"/>
          </a:xfrm>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28</a:t>
            </a:fld>
            <a:endParaRPr lang="en-US" altLang="zh-CN"/>
          </a:p>
        </p:txBody>
      </p:sp>
      <p:sp>
        <p:nvSpPr>
          <p:cNvPr id="5" name="矩形 4"/>
          <p:cNvSpPr/>
          <p:nvPr/>
        </p:nvSpPr>
        <p:spPr>
          <a:xfrm>
            <a:off x="2072680" y="980728"/>
            <a:ext cx="5325497" cy="584775"/>
          </a:xfrm>
          <a:prstGeom prst="rect">
            <a:avLst/>
          </a:prstGeom>
        </p:spPr>
        <p:txBody>
          <a:bodyPr wrap="none">
            <a:spAutoFit/>
          </a:bodyPr>
          <a:lstStyle/>
          <a:p>
            <a:r>
              <a:rPr lang="en-US" altLang="zh-CN" sz="3200" b="1" i="1" kern="0" dirty="0" smtClean="0">
                <a:solidFill>
                  <a:srgbClr val="0000CC"/>
                </a:solidFill>
                <a:latin typeface="Arial"/>
                <a:ea typeface="黑体" pitchFamily="2" charset="-122"/>
              </a:rPr>
              <a:t>C</a:t>
            </a:r>
            <a:r>
              <a:rPr lang="en-US" altLang="zh-CN" sz="3200" b="1" kern="0" dirty="0" smtClean="0">
                <a:solidFill>
                  <a:srgbClr val="0000CC"/>
                </a:solidFill>
                <a:latin typeface="Arial"/>
                <a:ea typeface="黑体" pitchFamily="2" charset="-122"/>
              </a:rPr>
              <a:t> = </a:t>
            </a:r>
            <a:r>
              <a:rPr lang="en-US" altLang="zh-CN" sz="3200" b="1" i="1" kern="0" dirty="0" smtClean="0">
                <a:solidFill>
                  <a:srgbClr val="0000CC"/>
                </a:solidFill>
                <a:latin typeface="Arial"/>
                <a:ea typeface="黑体" pitchFamily="2" charset="-122"/>
              </a:rPr>
              <a:t>W</a:t>
            </a:r>
            <a:r>
              <a:rPr lang="en-US" altLang="zh-CN" sz="3200" b="1" kern="0" dirty="0" smtClean="0">
                <a:solidFill>
                  <a:srgbClr val="0000CC"/>
                </a:solidFill>
                <a:latin typeface="Arial"/>
                <a:ea typeface="黑体" pitchFamily="2" charset="-122"/>
              </a:rPr>
              <a:t> log</a:t>
            </a:r>
            <a:r>
              <a:rPr lang="en-US" altLang="zh-CN" sz="3200" b="1" kern="0" baseline="-25000" dirty="0" smtClean="0">
                <a:solidFill>
                  <a:srgbClr val="0000CC"/>
                </a:solidFill>
                <a:latin typeface="Arial"/>
                <a:ea typeface="黑体" pitchFamily="2" charset="-122"/>
              </a:rPr>
              <a:t>2</a:t>
            </a:r>
            <a:r>
              <a:rPr lang="en-US" altLang="zh-CN" sz="3200" b="1" kern="0" dirty="0" smtClean="0">
                <a:solidFill>
                  <a:srgbClr val="0000CC"/>
                </a:solidFill>
                <a:latin typeface="Arial"/>
                <a:ea typeface="黑体" pitchFamily="2" charset="-122"/>
              </a:rPr>
              <a:t>(1+</a:t>
            </a:r>
            <a:r>
              <a:rPr lang="en-US" altLang="zh-CN" sz="3200" b="1" i="1" kern="0" dirty="0" smtClean="0">
                <a:solidFill>
                  <a:srgbClr val="0000CC"/>
                </a:solidFill>
                <a:latin typeface="Arial"/>
                <a:ea typeface="黑体" pitchFamily="2" charset="-122"/>
              </a:rPr>
              <a:t>S</a:t>
            </a:r>
            <a:r>
              <a:rPr lang="en-US" altLang="zh-CN" sz="3200" b="1" kern="0" dirty="0" smtClean="0">
                <a:solidFill>
                  <a:srgbClr val="0000CC"/>
                </a:solidFill>
                <a:latin typeface="Arial"/>
                <a:ea typeface="黑体" pitchFamily="2" charset="-122"/>
              </a:rPr>
              <a:t>/</a:t>
            </a:r>
            <a:r>
              <a:rPr lang="en-US" altLang="zh-CN" sz="3200" b="1" i="1" kern="0" dirty="0" smtClean="0">
                <a:solidFill>
                  <a:srgbClr val="0000CC"/>
                </a:solidFill>
                <a:latin typeface="Arial"/>
                <a:ea typeface="黑体" pitchFamily="2" charset="-122"/>
              </a:rPr>
              <a:t>N</a:t>
            </a:r>
            <a:r>
              <a:rPr lang="en-US" altLang="zh-CN" sz="3200" b="1" kern="0" dirty="0" smtClean="0">
                <a:solidFill>
                  <a:srgbClr val="0000CC"/>
                </a:solidFill>
                <a:latin typeface="Arial"/>
                <a:ea typeface="黑体" pitchFamily="2" charset="-122"/>
              </a:rPr>
              <a:t>)    (bit/s) </a:t>
            </a:r>
            <a:endParaRPr lang="zh-CN" altLang="en-US" dirty="0"/>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a:xfrm>
            <a:off x="346338" y="1647282"/>
            <a:ext cx="9066212" cy="4934173"/>
          </a:xfrm>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29</a:t>
            </a:fld>
            <a:endParaRPr lang="en-US" altLang="zh-CN"/>
          </a:p>
        </p:txBody>
      </p:sp>
      <p:sp>
        <p:nvSpPr>
          <p:cNvPr id="5" name="矩形 4"/>
          <p:cNvSpPr/>
          <p:nvPr/>
        </p:nvSpPr>
        <p:spPr>
          <a:xfrm>
            <a:off x="2216695" y="1122973"/>
            <a:ext cx="5325497" cy="584775"/>
          </a:xfrm>
          <a:prstGeom prst="rect">
            <a:avLst/>
          </a:prstGeom>
        </p:spPr>
        <p:txBody>
          <a:bodyPr wrap="none">
            <a:spAutoFit/>
          </a:bodyPr>
          <a:lstStyle/>
          <a:p>
            <a:r>
              <a:rPr lang="en-US" altLang="zh-CN" sz="3200" b="1" i="1" kern="0" dirty="0" smtClean="0">
                <a:solidFill>
                  <a:srgbClr val="0000CC"/>
                </a:solidFill>
                <a:latin typeface="Arial"/>
                <a:ea typeface="黑体" pitchFamily="2" charset="-122"/>
              </a:rPr>
              <a:t>C</a:t>
            </a:r>
            <a:r>
              <a:rPr lang="en-US" altLang="zh-CN" sz="3200" b="1" kern="0" dirty="0" smtClean="0">
                <a:solidFill>
                  <a:srgbClr val="0000CC"/>
                </a:solidFill>
                <a:latin typeface="Arial"/>
                <a:ea typeface="黑体" pitchFamily="2" charset="-122"/>
              </a:rPr>
              <a:t> = </a:t>
            </a:r>
            <a:r>
              <a:rPr lang="en-US" altLang="zh-CN" sz="3200" b="1" i="1" kern="0" dirty="0" smtClean="0">
                <a:solidFill>
                  <a:srgbClr val="0000CC"/>
                </a:solidFill>
                <a:latin typeface="Arial"/>
                <a:ea typeface="黑体" pitchFamily="2" charset="-122"/>
              </a:rPr>
              <a:t>W</a:t>
            </a:r>
            <a:r>
              <a:rPr lang="en-US" altLang="zh-CN" sz="3200" b="1" kern="0" dirty="0" smtClean="0">
                <a:solidFill>
                  <a:srgbClr val="0000CC"/>
                </a:solidFill>
                <a:latin typeface="Arial"/>
                <a:ea typeface="黑体" pitchFamily="2" charset="-122"/>
              </a:rPr>
              <a:t> log</a:t>
            </a:r>
            <a:r>
              <a:rPr lang="en-US" altLang="zh-CN" sz="3200" b="1" kern="0" baseline="-25000" dirty="0" smtClean="0">
                <a:solidFill>
                  <a:srgbClr val="0000CC"/>
                </a:solidFill>
                <a:latin typeface="Arial"/>
                <a:ea typeface="黑体" pitchFamily="2" charset="-122"/>
              </a:rPr>
              <a:t>2</a:t>
            </a:r>
            <a:r>
              <a:rPr lang="en-US" altLang="zh-CN" sz="3200" b="1" kern="0" dirty="0" smtClean="0">
                <a:solidFill>
                  <a:srgbClr val="0000CC"/>
                </a:solidFill>
                <a:latin typeface="Arial"/>
                <a:ea typeface="黑体" pitchFamily="2" charset="-122"/>
              </a:rPr>
              <a:t>(1+</a:t>
            </a:r>
            <a:r>
              <a:rPr lang="en-US" altLang="zh-CN" sz="3200" b="1" i="1" kern="0" dirty="0" smtClean="0">
                <a:solidFill>
                  <a:srgbClr val="0000CC"/>
                </a:solidFill>
                <a:latin typeface="Arial"/>
                <a:ea typeface="黑体" pitchFamily="2" charset="-122"/>
              </a:rPr>
              <a:t>S</a:t>
            </a:r>
            <a:r>
              <a:rPr lang="en-US" altLang="zh-CN" sz="3200" b="1" kern="0" dirty="0" smtClean="0">
                <a:solidFill>
                  <a:srgbClr val="0000CC"/>
                </a:solidFill>
                <a:latin typeface="Arial"/>
                <a:ea typeface="黑体" pitchFamily="2" charset="-122"/>
              </a:rPr>
              <a:t>/</a:t>
            </a:r>
            <a:r>
              <a:rPr lang="en-US" altLang="zh-CN" sz="3200" b="1" i="1" kern="0" dirty="0" smtClean="0">
                <a:solidFill>
                  <a:srgbClr val="0000CC"/>
                </a:solidFill>
                <a:latin typeface="Arial"/>
                <a:ea typeface="黑体" pitchFamily="2" charset="-122"/>
              </a:rPr>
              <a:t>N</a:t>
            </a:r>
            <a:r>
              <a:rPr lang="en-US" altLang="zh-CN" sz="3200" b="1" kern="0" dirty="0" smtClean="0">
                <a:solidFill>
                  <a:srgbClr val="0000CC"/>
                </a:solidFill>
                <a:latin typeface="Arial"/>
                <a:ea typeface="黑体" pitchFamily="2" charset="-122"/>
              </a:rPr>
              <a:t>)    (bit/s) </a:t>
            </a:r>
            <a:endParaRPr lang="zh-CN" altLang="en-US" dirty="0"/>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en-US" dirty="0"/>
              <a:t>物理层主要功能：为数据端设备提供传送数据通路、传输数据。</a:t>
            </a:r>
          </a:p>
          <a:p>
            <a:pPr lvl="1"/>
            <a:r>
              <a:rPr lang="en-US" altLang="zh-CN" dirty="0" smtClean="0"/>
              <a:t>1</a:t>
            </a:r>
            <a:r>
              <a:rPr lang="en-US" altLang="zh-CN" dirty="0"/>
              <a:t>.</a:t>
            </a:r>
            <a:r>
              <a:rPr lang="zh-CN" altLang="en-US" dirty="0"/>
              <a:t>为数据端设备提供传送数据的通路，数据通路可以是一个物理媒体，也可以是多个物理媒体连接而成</a:t>
            </a:r>
            <a:r>
              <a:rPr lang="zh-CN" altLang="en-US" dirty="0" smtClean="0"/>
              <a:t>。</a:t>
            </a:r>
            <a:endParaRPr lang="en-US" altLang="zh-CN" dirty="0" smtClean="0"/>
          </a:p>
          <a:p>
            <a:pPr lvl="1"/>
            <a:r>
              <a:rPr lang="en-US" altLang="zh-CN" dirty="0" smtClean="0"/>
              <a:t>2</a:t>
            </a:r>
            <a:r>
              <a:rPr lang="en-US" altLang="zh-CN" dirty="0"/>
              <a:t>.</a:t>
            </a:r>
            <a:r>
              <a:rPr lang="zh-CN" altLang="en-US" dirty="0"/>
              <a:t>传输</a:t>
            </a:r>
            <a:r>
              <a:rPr lang="zh-CN" altLang="en-US" dirty="0" smtClean="0"/>
              <a:t>数据。</a:t>
            </a:r>
            <a:r>
              <a:rPr lang="zh-CN" altLang="en-US" dirty="0"/>
              <a:t>一是要保证数据能在其上正确通过，二是要提供足够的</a:t>
            </a:r>
            <a:r>
              <a:rPr lang="zh-CN" altLang="en-US" dirty="0" smtClean="0"/>
              <a:t>带宽</a:t>
            </a:r>
            <a:r>
              <a:rPr lang="en-US" altLang="zh-CN" dirty="0" smtClean="0"/>
              <a:t>.</a:t>
            </a:r>
            <a:endParaRPr lang="zh-CN" altLang="en-US" dirty="0"/>
          </a:p>
          <a:p>
            <a:pPr lvl="1"/>
            <a:r>
              <a:rPr lang="en-US" altLang="zh-CN" dirty="0"/>
              <a:t>3. </a:t>
            </a:r>
            <a:r>
              <a:rPr lang="zh-CN" altLang="en-US" dirty="0"/>
              <a:t>完成物理层的</a:t>
            </a:r>
            <a:r>
              <a:rPr lang="zh-CN" altLang="en-US" dirty="0" smtClean="0"/>
              <a:t>一些其他工作</a:t>
            </a:r>
            <a:r>
              <a:rPr lang="zh-CN" altLang="en-US" dirty="0"/>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a:t>
            </a:fld>
            <a:endParaRPr lang="en-US" altLang="zh-CN"/>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30</a:t>
            </a:fld>
            <a:endParaRPr lang="en-US" altLang="zh-CN"/>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smtClean="0"/>
              <a:t>传输媒体</a:t>
            </a:r>
            <a:r>
              <a:rPr lang="zh-CN" altLang="zh-CN" dirty="0"/>
              <a:t>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a:t>
            </a:r>
            <a:r>
              <a:rPr lang="zh-CN" altLang="zh-CN" dirty="0" smtClean="0">
                <a:solidFill>
                  <a:srgbClr val="FF0000"/>
                </a:solidFill>
              </a:rPr>
              <a:t>中</a:t>
            </a:r>
            <a:r>
              <a:rPr lang="en-US" altLang="zh-CN" dirty="0" smtClean="0">
                <a:solidFill>
                  <a:srgbClr val="FF0000"/>
                </a:solidFill>
              </a:rPr>
              <a:t>(</a:t>
            </a:r>
            <a:r>
              <a:rPr lang="zh-CN" altLang="en-US" dirty="0" smtClean="0">
                <a:solidFill>
                  <a:srgbClr val="FF0000"/>
                </a:solidFill>
              </a:rPr>
              <a:t>有线介质</a:t>
            </a:r>
            <a:r>
              <a:rPr lang="en-US" altLang="zh-CN" dirty="0" smtClean="0">
                <a:solidFill>
                  <a:srgbClr val="FF0000"/>
                </a:solidFill>
              </a:rPr>
              <a:t>)</a:t>
            </a:r>
            <a:r>
              <a:rPr lang="zh-CN" altLang="zh-CN" dirty="0" smtClean="0">
                <a:solidFill>
                  <a:srgbClr val="FF0000"/>
                </a:solidFill>
              </a:rPr>
              <a:t>，</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en-US" altLang="zh-CN" dirty="0" smtClean="0">
                <a:solidFill>
                  <a:srgbClr val="FF0000"/>
                </a:solidFill>
              </a:rPr>
              <a:t>(</a:t>
            </a:r>
            <a:r>
              <a:rPr lang="zh-CN" altLang="en-US" dirty="0" smtClean="0">
                <a:solidFill>
                  <a:srgbClr val="FF0000"/>
                </a:solidFill>
              </a:rPr>
              <a:t>无线空气</a:t>
            </a:r>
            <a:r>
              <a:rPr lang="en-US" altLang="zh-CN" dirty="0" smtClean="0">
                <a:solidFill>
                  <a:srgbClr val="FF0000"/>
                </a:solidFill>
              </a:rPr>
              <a:t>) </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31</a:t>
            </a:fld>
            <a:endParaRPr lang="en-US" altLang="zh-CN"/>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
        <p:nvSpPr>
          <p:cNvPr id="99" name="灯片编号占位符 98"/>
          <p:cNvSpPr>
            <a:spLocks noGrp="1"/>
          </p:cNvSpPr>
          <p:nvPr>
            <p:ph type="sldNum" sz="quarter" idx="12"/>
          </p:nvPr>
        </p:nvSpPr>
        <p:spPr/>
        <p:txBody>
          <a:bodyPr/>
          <a:lstStyle/>
          <a:p>
            <a:fld id="{14338B79-8FD5-46F1-8A19-651A319ADB19}" type="slidenum">
              <a:rPr lang="zh-CN" altLang="en-US" smtClean="0"/>
              <a:pPr/>
              <a:t>32</a:t>
            </a:fld>
            <a:endParaRPr lang="en-US" altLang="zh-CN"/>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了解一下即可</a:t>
            </a:r>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33</a:t>
            </a:fld>
            <a:endParaRPr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60" y="1052737"/>
            <a:ext cx="9359013" cy="5303440"/>
          </a:xfrm>
          <a:prstGeom prst="rect">
            <a:avLst/>
          </a:prstGeom>
        </p:spPr>
      </p:pic>
    </p:spTree>
    <p:extLst>
      <p:ext uri="{BB962C8B-B14F-4D97-AF65-F5344CB8AC3E}">
        <p14:creationId xmlns:p14="http://schemas.microsoft.com/office/powerpoint/2010/main" val="126922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r>
              <a:rPr lang="en-US" altLang="zh-CN" dirty="0" smtClean="0">
                <a:solidFill>
                  <a:srgbClr val="FF0000"/>
                </a:solidFill>
              </a:rPr>
              <a:t>(</a:t>
            </a:r>
            <a:r>
              <a:rPr lang="zh-CN" altLang="en-US" dirty="0" smtClean="0">
                <a:solidFill>
                  <a:srgbClr val="FF0000"/>
                </a:solidFill>
              </a:rPr>
              <a:t>网线，电话线</a:t>
            </a:r>
            <a:r>
              <a:rPr lang="en-US" altLang="zh-CN" dirty="0" smtClean="0">
                <a:solidFill>
                  <a:srgbClr val="FF0000"/>
                </a:solidFill>
              </a:rPr>
              <a:t>)</a:t>
            </a: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34</a:t>
            </a:fld>
            <a:endParaRPr lang="en-US" altLang="zh-CN"/>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24" name="灯片编号占位符 23"/>
          <p:cNvSpPr>
            <a:spLocks noGrp="1"/>
          </p:cNvSpPr>
          <p:nvPr>
            <p:ph type="sldNum" sz="quarter" idx="12"/>
          </p:nvPr>
        </p:nvSpPr>
        <p:spPr/>
        <p:txBody>
          <a:bodyPr/>
          <a:lstStyle/>
          <a:p>
            <a:fld id="{14338B79-8FD5-46F1-8A19-651A319ADB19}" type="slidenum">
              <a:rPr lang="zh-CN" altLang="en-US" smtClean="0"/>
              <a:pPr/>
              <a:t>35</a:t>
            </a:fld>
            <a:endParaRPr lang="en-US" altLang="zh-CN"/>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en-US" dirty="0" smtClean="0">
                <a:solidFill>
                  <a:srgbClr val="0000CC"/>
                </a:solidFill>
              </a:rPr>
              <a:t>今天在计算机通信网络中所用到的基本上都是“超五类非屏蔽双绞线缆</a:t>
            </a:r>
            <a:r>
              <a:rPr lang="zh-CN" altLang="zh-CN" dirty="0" smtClean="0">
                <a:solidFill>
                  <a:srgbClr val="0000CC"/>
                </a:solidFill>
              </a:rPr>
              <a:t>，</a:t>
            </a:r>
            <a:r>
              <a:rPr lang="en-US" altLang="zh-CN" dirty="0" smtClean="0">
                <a:solidFill>
                  <a:srgbClr val="0000CC"/>
                </a:solidFill>
              </a:rPr>
              <a:t>UTP 5</a:t>
            </a:r>
            <a:r>
              <a:rPr lang="zh-CN" altLang="zh-CN" dirty="0">
                <a:solidFill>
                  <a:srgbClr val="0000CC"/>
                </a:solidFill>
              </a:rPr>
              <a:t>类</a:t>
            </a:r>
            <a:r>
              <a:rPr lang="zh-CN" altLang="zh-CN" dirty="0" smtClean="0">
                <a:solidFill>
                  <a:srgbClr val="0000CC"/>
                </a:solidFill>
              </a:rPr>
              <a:t>线</a:t>
            </a:r>
            <a:endParaRPr lang="en-US" altLang="zh-CN" dirty="0" smtClean="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36</a:t>
            </a:fld>
            <a:endParaRPr lang="en-US" altLang="zh-CN"/>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37</a:t>
            </a:fld>
            <a:endParaRPr lang="en-US" altLang="zh-CN"/>
          </a:p>
        </p:txBody>
      </p:sp>
    </p:spTree>
    <p:extLst>
      <p:ext uri="{BB962C8B-B14F-4D97-AF65-F5344CB8AC3E}">
        <p14:creationId xmlns:p14="http://schemas.microsoft.com/office/powerpoint/2010/main" val="342672333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
        <p:nvSpPr>
          <p:cNvPr id="12" name="灯片编号占位符 11"/>
          <p:cNvSpPr>
            <a:spLocks noGrp="1"/>
          </p:cNvSpPr>
          <p:nvPr>
            <p:ph type="sldNum" sz="quarter" idx="12"/>
          </p:nvPr>
        </p:nvSpPr>
        <p:spPr/>
        <p:txBody>
          <a:bodyPr/>
          <a:lstStyle/>
          <a:p>
            <a:fld id="{7AC79822-BC0D-4DE8-A7E5-90A3732A2B82}" type="slidenum">
              <a:rPr lang="zh-CN" altLang="en-US" smtClean="0"/>
              <a:pPr/>
              <a:t>38</a:t>
            </a:fld>
            <a:endParaRPr lang="en-US" altLang="zh-CN"/>
          </a:p>
        </p:txBody>
      </p:sp>
    </p:spTree>
    <p:extLst>
      <p:ext uri="{BB962C8B-B14F-4D97-AF65-F5344CB8AC3E}">
        <p14:creationId xmlns:p14="http://schemas.microsoft.com/office/powerpoint/2010/main" val="908404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39</a:t>
            </a:fld>
            <a:endParaRPr lang="en-US" altLang="zh-CN"/>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en-US" dirty="0"/>
              <a:t>物理层要解决的主要问题：</a:t>
            </a:r>
          </a:p>
          <a:p>
            <a:pPr lvl="1"/>
            <a:r>
              <a:rPr lang="zh-CN" altLang="en-US" dirty="0"/>
              <a:t>（</a:t>
            </a:r>
            <a:r>
              <a:rPr lang="en-US" altLang="zh-CN" dirty="0"/>
              <a:t>1</a:t>
            </a:r>
            <a:r>
              <a:rPr lang="zh-CN" altLang="en-US" dirty="0"/>
              <a:t>）物理层要尽可能地屏蔽掉物理设备和传输媒体，通信手段的不同，使数据链路层感觉不到这些差异，只考虑完成本层的协议和服务。</a:t>
            </a:r>
          </a:p>
          <a:p>
            <a:pPr lvl="1"/>
            <a:r>
              <a:rPr lang="zh-CN" altLang="en-US" dirty="0"/>
              <a:t>（</a:t>
            </a:r>
            <a:r>
              <a:rPr lang="en-US" altLang="zh-CN" dirty="0"/>
              <a:t>2</a:t>
            </a:r>
            <a:r>
              <a:rPr lang="zh-CN" altLang="en-US" dirty="0"/>
              <a:t>）给其服务用户（数据链路层）在一条物理的传输媒体上传送和接收比特流（一般为串行按顺序传输的比特流）的能力，为此，物理层应该解决物理连接的建立、维持和释放问题。 </a:t>
            </a:r>
            <a:endParaRPr lang="en-US" altLang="zh-CN" dirty="0" smtClean="0"/>
          </a:p>
          <a:p>
            <a:pPr lvl="1"/>
            <a:r>
              <a:rPr lang="zh-CN" altLang="en-US" dirty="0" smtClean="0"/>
              <a:t>（</a:t>
            </a:r>
            <a:r>
              <a:rPr lang="en-US" altLang="zh-CN" dirty="0"/>
              <a:t>3</a:t>
            </a:r>
            <a:r>
              <a:rPr lang="zh-CN" altLang="en-US" dirty="0"/>
              <a:t>）在两个相邻系统之间唯一地标识数据电路。</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a:t>
            </a:fld>
            <a:endParaRPr lang="en-US" altLang="zh-CN"/>
          </a:p>
        </p:txBody>
      </p:sp>
    </p:spTree>
    <p:extLst>
      <p:ext uri="{BB962C8B-B14F-4D97-AF65-F5344CB8AC3E}">
        <p14:creationId xmlns:p14="http://schemas.microsoft.com/office/powerpoint/2010/main" val="4282449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a:t>
              </a:r>
              <a:r>
                <a:rPr kumimoji="1" lang="zh-CN" altLang="en-US" sz="2000" b="1" dirty="0">
                  <a:solidFill>
                    <a:srgbClr val="FF0000"/>
                  </a:solidFill>
                  <a:latin typeface="黑体" pitchFamily="2" charset="-122"/>
                  <a:ea typeface="黑体" pitchFamily="2" charset="-122"/>
                </a:rPr>
                <a:t>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23" name="灯片编号占位符 22"/>
          <p:cNvSpPr>
            <a:spLocks noGrp="1"/>
          </p:cNvSpPr>
          <p:nvPr>
            <p:ph type="sldNum" sz="quarter" idx="12"/>
          </p:nvPr>
        </p:nvSpPr>
        <p:spPr/>
        <p:txBody>
          <a:bodyPr/>
          <a:lstStyle/>
          <a:p>
            <a:fld id="{14338B79-8FD5-46F1-8A19-651A319ADB19}" type="slidenum">
              <a:rPr lang="zh-CN" altLang="en-US" smtClean="0"/>
              <a:pPr/>
              <a:t>40</a:t>
            </a:fld>
            <a:endParaRPr lang="en-US" altLang="zh-CN"/>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41</a:t>
            </a:fld>
            <a:endParaRPr lang="en-US" altLang="zh-CN"/>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42</a:t>
            </a:fld>
            <a:endParaRPr lang="en-US" altLang="zh-CN"/>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43</a:t>
            </a:fld>
            <a:endParaRPr lang="en-US" altLang="zh-CN"/>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无线传输</a:t>
            </a:r>
            <a:r>
              <a:rPr lang="zh-CN" altLang="en-US" dirty="0"/>
              <a:t>所使用的频段很广</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44</a:t>
            </a:fld>
            <a:endParaRPr lang="en-US" altLang="zh-CN"/>
          </a:p>
        </p:txBody>
      </p:sp>
    </p:spTree>
    <p:extLst>
      <p:ext uri="{BB962C8B-B14F-4D97-AF65-F5344CB8AC3E}">
        <p14:creationId xmlns:p14="http://schemas.microsoft.com/office/powerpoint/2010/main" val="6830087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68" y="169183"/>
            <a:ext cx="9066212" cy="792088"/>
          </a:xfrm>
        </p:spPr>
        <p:txBody>
          <a:bodyPr/>
          <a:lstStyle/>
          <a:p>
            <a:r>
              <a:rPr lang="zh-CN" altLang="zh-CN" dirty="0"/>
              <a:t>短波通信</a:t>
            </a:r>
            <a:endParaRPr lang="zh-CN" altLang="en-US" dirty="0"/>
          </a:p>
        </p:txBody>
      </p:sp>
      <p:sp>
        <p:nvSpPr>
          <p:cNvPr id="3" name="内容占位符 2"/>
          <p:cNvSpPr>
            <a:spLocks noGrp="1"/>
          </p:cNvSpPr>
          <p:nvPr>
            <p:ph idx="1"/>
          </p:nvPr>
        </p:nvSpPr>
        <p:spPr>
          <a:xfrm>
            <a:off x="380968" y="1114848"/>
            <a:ext cx="9066212" cy="4934173"/>
          </a:xfrm>
        </p:spPr>
        <p:txBody>
          <a:bodyPr/>
          <a:lstStyle/>
          <a:p>
            <a:r>
              <a:rPr lang="zh-CN" altLang="zh-CN" dirty="0"/>
              <a:t>短波通信是指利用波长为</a:t>
            </a:r>
            <a:r>
              <a:rPr lang="en-US" altLang="zh-CN" dirty="0"/>
              <a:t>10</a:t>
            </a:r>
            <a:r>
              <a:rPr lang="zh-CN" altLang="zh-CN" dirty="0"/>
              <a:t>～</a:t>
            </a:r>
            <a:r>
              <a:rPr lang="en-US" altLang="zh-CN" dirty="0"/>
              <a:t>100m</a:t>
            </a:r>
            <a:r>
              <a:rPr lang="zh-CN" altLang="zh-CN" dirty="0"/>
              <a:t>（频率为</a:t>
            </a:r>
            <a:r>
              <a:rPr lang="en-US" altLang="zh-CN" dirty="0"/>
              <a:t>3</a:t>
            </a:r>
            <a:r>
              <a:rPr lang="zh-CN" altLang="zh-CN" dirty="0"/>
              <a:t>～</a:t>
            </a:r>
            <a:r>
              <a:rPr lang="en-US" altLang="zh-CN" dirty="0"/>
              <a:t>30MHz</a:t>
            </a:r>
            <a:r>
              <a:rPr lang="zh-CN" altLang="zh-CN" dirty="0"/>
              <a:t>）的电磁波所进行的无线通信，也被称为高频无线电通信</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45</a:t>
            </a:fld>
            <a:endParaRPr lang="en-US" altLang="zh-CN"/>
          </a:p>
        </p:txBody>
      </p:sp>
      <p:pic>
        <p:nvPicPr>
          <p:cNvPr id="5" name="图片 4"/>
          <p:cNvPicPr>
            <a:picLocks noChangeAspect="1"/>
          </p:cNvPicPr>
          <p:nvPr/>
        </p:nvPicPr>
        <p:blipFill>
          <a:blip r:embed="rId3"/>
          <a:stretch>
            <a:fillRect/>
          </a:stretch>
        </p:blipFill>
        <p:spPr>
          <a:xfrm>
            <a:off x="3584848" y="3025785"/>
            <a:ext cx="5548583" cy="3429024"/>
          </a:xfrm>
          <a:prstGeom prst="rect">
            <a:avLst/>
          </a:prstGeom>
        </p:spPr>
      </p:pic>
      <p:sp>
        <p:nvSpPr>
          <p:cNvPr id="6" name="矩形 5"/>
          <p:cNvSpPr/>
          <p:nvPr/>
        </p:nvSpPr>
        <p:spPr>
          <a:xfrm>
            <a:off x="380968" y="3786190"/>
            <a:ext cx="3057247" cy="954107"/>
          </a:xfrm>
          <a:prstGeom prst="rect">
            <a:avLst/>
          </a:prstGeom>
        </p:spPr>
        <p:txBody>
          <a:bodyPr wrap="none">
            <a:spAutoFit/>
          </a:bodyPr>
          <a:lstStyle/>
          <a:p>
            <a:pPr>
              <a:spcAft>
                <a:spcPts val="0"/>
              </a:spcAft>
            </a:pPr>
            <a:r>
              <a:rPr lang="zh-CN" altLang="en-US" sz="2800" kern="1050" dirty="0" smtClean="0"/>
              <a:t>远距离短波通信；</a:t>
            </a:r>
            <a:endParaRPr lang="en-US" altLang="zh-CN" sz="2800" kern="1050" dirty="0" smtClean="0"/>
          </a:p>
          <a:p>
            <a:pPr>
              <a:spcAft>
                <a:spcPts val="0"/>
              </a:spcAft>
            </a:pPr>
            <a:r>
              <a:rPr lang="zh-CN" altLang="en-US" sz="2800" kern="1050" dirty="0" smtClean="0"/>
              <a:t>国际定点通信</a:t>
            </a:r>
            <a:endParaRPr lang="zh-CN" altLang="en-US" sz="2800" kern="1050" dirty="0">
              <a:latin typeface="Times New Roman"/>
              <a:ea typeface="宋体"/>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微波通信</a:t>
            </a:r>
            <a:endParaRPr lang="zh-CN" altLang="en-US" dirty="0"/>
          </a:p>
        </p:txBody>
      </p:sp>
      <p:sp>
        <p:nvSpPr>
          <p:cNvPr id="3" name="内容占位符 2"/>
          <p:cNvSpPr>
            <a:spLocks noGrp="1"/>
          </p:cNvSpPr>
          <p:nvPr>
            <p:ph idx="1"/>
          </p:nvPr>
        </p:nvSpPr>
        <p:spPr>
          <a:xfrm>
            <a:off x="309530" y="1196752"/>
            <a:ext cx="9251982" cy="4934173"/>
          </a:xfrm>
        </p:spPr>
        <p:txBody>
          <a:bodyPr/>
          <a:lstStyle/>
          <a:p>
            <a:r>
              <a:rPr lang="zh-CN" altLang="en-US" dirty="0" smtClean="0">
                <a:solidFill>
                  <a:srgbClr val="FF0000"/>
                </a:solidFill>
              </a:rPr>
              <a:t>微波</a:t>
            </a:r>
            <a:r>
              <a:rPr lang="zh-CN" altLang="en-US" dirty="0" smtClean="0"/>
              <a:t>在空间主要是直线传播</a:t>
            </a:r>
            <a:r>
              <a:rPr lang="zh-CN" altLang="en-US" dirty="0" smtClean="0"/>
              <a:t>。</a:t>
            </a:r>
            <a:endParaRPr lang="en-US" altLang="zh-CN" dirty="0" smtClean="0"/>
          </a:p>
          <a:p>
            <a:pPr lvl="1"/>
            <a:r>
              <a:rPr lang="zh-CN" altLang="zh-CN" dirty="0">
                <a:solidFill>
                  <a:srgbClr val="C00000"/>
                </a:solidFill>
              </a:rPr>
              <a:t>微波通信</a:t>
            </a:r>
            <a:r>
              <a:rPr lang="zh-CN" altLang="zh-CN" dirty="0"/>
              <a:t>是指使用波长在</a:t>
            </a:r>
            <a:r>
              <a:rPr lang="en-US" altLang="zh-CN" dirty="0"/>
              <a:t>1</a:t>
            </a:r>
            <a:r>
              <a:rPr lang="zh-CN" altLang="zh-CN" dirty="0"/>
              <a:t>毫米至</a:t>
            </a:r>
            <a:r>
              <a:rPr lang="en-US" altLang="zh-CN" dirty="0"/>
              <a:t>1</a:t>
            </a:r>
            <a:r>
              <a:rPr lang="zh-CN" altLang="zh-CN" dirty="0"/>
              <a:t>米之间（频率</a:t>
            </a:r>
            <a:r>
              <a:rPr lang="en-US" altLang="zh-CN" dirty="0"/>
              <a:t>300MHz</a:t>
            </a:r>
            <a:r>
              <a:rPr lang="zh-CN" altLang="zh-CN" dirty="0"/>
              <a:t>至</a:t>
            </a:r>
            <a:r>
              <a:rPr lang="en-US" altLang="zh-CN" dirty="0"/>
              <a:t>300GHz</a:t>
            </a:r>
            <a:r>
              <a:rPr lang="zh-CN" altLang="zh-CN" dirty="0"/>
              <a:t>）的电磁波即微波所进行的通信</a:t>
            </a:r>
            <a:r>
              <a:rPr lang="zh-CN" altLang="zh-CN" dirty="0" smtClean="0"/>
              <a:t>。</a:t>
            </a:r>
            <a:endParaRPr lang="en-US" altLang="zh-CN" dirty="0" smtClean="0"/>
          </a:p>
          <a:p>
            <a:pPr lvl="1"/>
            <a:r>
              <a:rPr lang="zh-CN" altLang="en-US" kern="1050" dirty="0" smtClean="0"/>
              <a:t>大</a:t>
            </a:r>
            <a:r>
              <a:rPr lang="zh-CN" altLang="en-US" kern="1050" dirty="0"/>
              <a:t>容量</a:t>
            </a:r>
            <a:r>
              <a:rPr lang="zh-CN" altLang="en-US" kern="1050" dirty="0" smtClean="0"/>
              <a:t>微波中继通信；数字通信</a:t>
            </a:r>
            <a:r>
              <a:rPr lang="zh-CN" altLang="en-US" kern="1050" dirty="0"/>
              <a:t>；卫星通信；国际海事卫星</a:t>
            </a:r>
            <a:r>
              <a:rPr lang="zh-CN" altLang="en-US" kern="1050" dirty="0" smtClean="0"/>
              <a:t>通信</a:t>
            </a:r>
            <a:endParaRPr lang="en-US" altLang="zh-CN" dirty="0" smtClean="0"/>
          </a:p>
          <a:p>
            <a:pPr lvl="1"/>
            <a:r>
              <a:rPr lang="zh-CN" altLang="en-US" kern="1050" dirty="0" smtClean="0"/>
              <a:t>移动通信、</a:t>
            </a:r>
            <a:r>
              <a:rPr lang="en-US" altLang="zh-CN" kern="1050" dirty="0" err="1" smtClean="0"/>
              <a:t>Wifi</a:t>
            </a:r>
            <a:r>
              <a:rPr lang="zh-CN" altLang="en-US" kern="1050" dirty="0" smtClean="0"/>
              <a:t>等</a:t>
            </a:r>
            <a:endParaRPr lang="zh-CN" altLang="en-US" kern="1050" dirty="0" smtClean="0">
              <a:latin typeface="Times New Roman"/>
              <a:ea typeface="宋体"/>
            </a:endParaRPr>
          </a:p>
          <a:p>
            <a:r>
              <a:rPr lang="zh-CN" altLang="en-US" dirty="0" smtClean="0"/>
              <a:t>传统</a:t>
            </a:r>
            <a:r>
              <a:rPr lang="zh-CN" altLang="en-US" dirty="0" smtClean="0"/>
              <a:t>微波通信有两种方式： </a:t>
            </a:r>
          </a:p>
          <a:p>
            <a:pPr lvl="1"/>
            <a:r>
              <a:rPr lang="zh-CN" altLang="en-US" dirty="0" smtClean="0">
                <a:solidFill>
                  <a:srgbClr val="0000CC"/>
                </a:solidFill>
              </a:rPr>
              <a:t>地面微波接力通信</a:t>
            </a:r>
          </a:p>
          <a:p>
            <a:pPr lvl="1"/>
            <a:r>
              <a:rPr lang="zh-CN" altLang="en-US" dirty="0" smtClean="0">
                <a:solidFill>
                  <a:srgbClr val="0000CC"/>
                </a:solidFill>
              </a:rPr>
              <a:t>卫星通信  </a:t>
            </a:r>
            <a:endParaRPr lang="en-US" altLang="zh-CN" dirty="0" smtClean="0">
              <a:solidFill>
                <a:srgbClr val="0000CC"/>
              </a:solidFill>
            </a:endParaRPr>
          </a:p>
          <a:p>
            <a:pPr>
              <a:buNone/>
            </a:pP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地面微波接力通信、卫星通信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47</a:t>
            </a:fld>
            <a:endParaRPr lang="en-US" altLang="zh-CN"/>
          </a:p>
        </p:txBody>
      </p:sp>
      <p:pic>
        <p:nvPicPr>
          <p:cNvPr id="186370" name="Picture 2" descr="https://timgsa.baidu.com/timg?image&amp;quality=80&amp;size=b9999_10000&amp;sec=1520912988423&amp;di=f943ee8f3f547610f3ae887ea46fe88c&amp;imgtype=0&amp;src=http%3A%2F%2Fimg02.hc360.com%2Fsecurity%2F201609%2F201609010841358285.jpg"/>
          <p:cNvPicPr>
            <a:picLocks noChangeAspect="1" noChangeArrowheads="1"/>
          </p:cNvPicPr>
          <p:nvPr/>
        </p:nvPicPr>
        <p:blipFill>
          <a:blip r:embed="rId2"/>
          <a:srcRect/>
          <a:stretch>
            <a:fillRect/>
          </a:stretch>
        </p:blipFill>
        <p:spPr bwMode="auto">
          <a:xfrm>
            <a:off x="0" y="1142984"/>
            <a:ext cx="4268151" cy="3071834"/>
          </a:xfrm>
          <a:prstGeom prst="rect">
            <a:avLst/>
          </a:prstGeom>
          <a:noFill/>
        </p:spPr>
      </p:pic>
      <p:pic>
        <p:nvPicPr>
          <p:cNvPr id="6" name="Picture 2" descr="https://ss0.bdstatic.com/70cFvHSh_Q1YnxGkpoWK1HF6hhy/it/u=2834236259,2080610927&amp;fm=27&amp;gp=0.jpg"/>
          <p:cNvPicPr>
            <a:picLocks noChangeAspect="1" noChangeArrowheads="1"/>
          </p:cNvPicPr>
          <p:nvPr/>
        </p:nvPicPr>
        <p:blipFill>
          <a:blip r:embed="rId3"/>
          <a:srcRect/>
          <a:stretch>
            <a:fillRect/>
          </a:stretch>
        </p:blipFill>
        <p:spPr bwMode="auto">
          <a:xfrm>
            <a:off x="3952868" y="3786166"/>
            <a:ext cx="4953000" cy="3071834"/>
          </a:xfrm>
          <a:prstGeom prst="rect">
            <a:avLst/>
          </a:prstGeom>
          <a:noFill/>
        </p:spPr>
      </p:pic>
      <p:pic>
        <p:nvPicPr>
          <p:cNvPr id="7" name="Picture 4" descr="https://ss1.bdstatic.com/70cFvXSh_Q1YnxGkpoWK1HF6hhy/it/u=1395815882,3092280879&amp;fm=27&amp;gp=0.jpg"/>
          <p:cNvPicPr>
            <a:picLocks noChangeAspect="1" noChangeArrowheads="1"/>
          </p:cNvPicPr>
          <p:nvPr/>
        </p:nvPicPr>
        <p:blipFill>
          <a:blip r:embed="rId4"/>
          <a:srcRect/>
          <a:stretch>
            <a:fillRect/>
          </a:stretch>
        </p:blipFill>
        <p:spPr bwMode="auto">
          <a:xfrm>
            <a:off x="7239016" y="857232"/>
            <a:ext cx="2381250" cy="340995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种微波通信优缺点</a:t>
            </a:r>
            <a:endParaRPr lang="zh-CN" altLang="en-US" dirty="0"/>
          </a:p>
        </p:txBody>
      </p:sp>
      <p:sp>
        <p:nvSpPr>
          <p:cNvPr id="3" name="内容占位符 2"/>
          <p:cNvSpPr>
            <a:spLocks noGrp="1"/>
          </p:cNvSpPr>
          <p:nvPr>
            <p:ph idx="1"/>
          </p:nvPr>
        </p:nvSpPr>
        <p:spPr/>
        <p:txBody>
          <a:bodyPr/>
          <a:lstStyle/>
          <a:p>
            <a:r>
              <a:rPr lang="zh-CN" altLang="en-US" dirty="0"/>
              <a:t>地面微波接力通信、</a:t>
            </a:r>
            <a:r>
              <a:rPr lang="zh-CN" altLang="en-US" dirty="0" smtClean="0"/>
              <a:t>卫星通信</a:t>
            </a:r>
            <a:r>
              <a:rPr lang="zh-CN" altLang="en-US" dirty="0"/>
              <a:t>优缺点</a:t>
            </a:r>
            <a:endParaRPr lang="en-US" altLang="zh-CN" dirty="0" smtClean="0"/>
          </a:p>
          <a:p>
            <a:r>
              <a:rPr lang="zh-CN" altLang="en-US" dirty="0" smtClean="0"/>
              <a:t>请阅读教材相关内容</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23844" y="1071546"/>
            <a:ext cx="9054171" cy="1569660"/>
          </a:xfrm>
          <a:prstGeom prst="rect">
            <a:avLst/>
          </a:prstGeom>
          <a:solidFill>
            <a:srgbClr val="66FF66"/>
          </a:solidFill>
          <a:ln>
            <a:solidFill>
              <a:srgbClr val="000066"/>
            </a:solidFill>
          </a:ln>
        </p:spPr>
        <p:txBody>
          <a:bodyPr wrap="square">
            <a:spAutoFit/>
          </a:bodyPr>
          <a:lstStyle/>
          <a:p>
            <a:pPr>
              <a:buFont typeface="Wingdings" pitchFamily="2" charset="2"/>
              <a:buChar char="n"/>
            </a:pPr>
            <a:r>
              <a:rPr lang="zh-CN" altLang="zh-CN" sz="2400" b="1" dirty="0">
                <a:solidFill>
                  <a:srgbClr val="000066"/>
                </a:solidFill>
                <a:latin typeface="+mn-lt"/>
                <a:ea typeface="黑体" pitchFamily="2" charset="-122"/>
              </a:rPr>
              <a:t>要使用某一段无线电频谱进行通信，通常必须得到本国政府有关无线电频谱管理机构的许可证</a:t>
            </a:r>
            <a:r>
              <a:rPr lang="zh-CN" altLang="zh-CN"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a:buFont typeface="Wingdings" pitchFamily="2" charset="2"/>
              <a:buChar char="n"/>
            </a:pPr>
            <a:r>
              <a:rPr lang="zh-CN" altLang="zh-CN" sz="2400" b="1" dirty="0" smtClean="0">
                <a:solidFill>
                  <a:srgbClr val="000066"/>
                </a:solidFill>
                <a:latin typeface="+mn-lt"/>
                <a:ea typeface="黑体" pitchFamily="2" charset="-122"/>
              </a:rPr>
              <a:t>但是</a:t>
            </a:r>
            <a:r>
              <a:rPr lang="zh-CN" altLang="zh-CN" sz="2400" b="1" dirty="0">
                <a:solidFill>
                  <a:srgbClr val="000066"/>
                </a:solidFill>
                <a:latin typeface="+mn-lt"/>
                <a:ea typeface="黑体" pitchFamily="2" charset="-122"/>
              </a:rPr>
              <a:t>，也有一些无线电频段是可以自由使用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dirty="0" smtClean="0">
                <a:solidFill>
                  <a:srgbClr val="000066"/>
                </a:solidFill>
                <a:latin typeface="+mn-lt"/>
                <a:ea typeface="黑体" pitchFamily="2" charset="-122"/>
              </a:rPr>
              <a:t> ISM </a:t>
            </a:r>
            <a:r>
              <a:rPr lang="zh-CN" altLang="zh-CN" sz="2400" b="1" dirty="0"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
        <p:nvSpPr>
          <p:cNvPr id="20" name="灯片编号占位符 19"/>
          <p:cNvSpPr>
            <a:spLocks noGrp="1"/>
          </p:cNvSpPr>
          <p:nvPr>
            <p:ph type="sldNum" sz="quarter" idx="12"/>
          </p:nvPr>
        </p:nvSpPr>
        <p:spPr/>
        <p:txBody>
          <a:bodyPr/>
          <a:lstStyle/>
          <a:p>
            <a:fld id="{14338B79-8FD5-46F1-8A19-651A319ADB19}" type="slidenum">
              <a:rPr lang="zh-CN" altLang="en-US" smtClean="0"/>
              <a:pPr/>
              <a:t>49</a:t>
            </a:fld>
            <a:endParaRPr lang="en-US" altLang="zh-CN"/>
          </a:p>
        </p:txBody>
      </p:sp>
      <p:sp>
        <p:nvSpPr>
          <p:cNvPr id="21" name="标题 20"/>
          <p:cNvSpPr>
            <a:spLocks noGrp="1"/>
          </p:cNvSpPr>
          <p:nvPr>
            <p:ph type="title"/>
          </p:nvPr>
        </p:nvSpPr>
        <p:spPr/>
        <p:txBody>
          <a:bodyPr/>
          <a:lstStyle/>
          <a:p>
            <a:pPr algn="ctr"/>
            <a:r>
              <a:rPr lang="en-US" altLang="zh-CN" dirty="0" smtClean="0">
                <a:solidFill>
                  <a:srgbClr val="000066"/>
                </a:solidFill>
              </a:rPr>
              <a:t>ISM</a:t>
            </a:r>
            <a:endParaRPr lang="zh-CN" altLang="en-US" dirty="0"/>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smtClean="0"/>
              <a:t>用于</a:t>
            </a:r>
            <a:r>
              <a:rPr lang="zh-CN" altLang="zh-CN" dirty="0"/>
              <a:t>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endParaRPr lang="en-US" altLang="zh-CN" dirty="0" smtClean="0"/>
          </a:p>
          <a:p>
            <a:r>
              <a:rPr lang="zh-CN" altLang="en-US" dirty="0" smtClean="0"/>
              <a:t>物理层</a:t>
            </a:r>
            <a:r>
              <a:rPr lang="zh-CN" altLang="en-US" dirty="0"/>
              <a:t>规定</a:t>
            </a:r>
            <a:r>
              <a:rPr lang="en-US" altLang="zh-CN" dirty="0" smtClean="0"/>
              <a:t>:</a:t>
            </a:r>
            <a:r>
              <a:rPr lang="zh-CN" altLang="en-US" dirty="0" smtClean="0"/>
              <a:t>为传输数据所需要的物理链路创建、维持、拆除，而提供具有机械的，电子的，功能的和规范</a:t>
            </a:r>
            <a:r>
              <a:rPr lang="zh-CN" altLang="en-US" dirty="0" smtClean="0"/>
              <a:t>的</a:t>
            </a:r>
            <a:r>
              <a:rPr lang="zh-CN" altLang="en-US" dirty="0" smtClean="0"/>
              <a:t>接口</a:t>
            </a:r>
            <a:r>
              <a:rPr lang="zh-CN" altLang="en-US" dirty="0" smtClean="0"/>
              <a:t>特性</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a:t>
            </a:fld>
            <a:endParaRPr lang="en-US" altLang="zh-CN"/>
          </a:p>
        </p:txBody>
      </p:sp>
    </p:spTree>
    <p:extLst>
      <p:ext uri="{BB962C8B-B14F-4D97-AF65-F5344CB8AC3E}">
        <p14:creationId xmlns:p14="http://schemas.microsoft.com/office/powerpoint/2010/main" val="1051943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50</a:t>
            </a:fld>
            <a:endParaRPr lang="en-US" altLang="zh-CN"/>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64" name="灯片编号占位符 63"/>
          <p:cNvSpPr>
            <a:spLocks noGrp="1"/>
          </p:cNvSpPr>
          <p:nvPr>
            <p:ph type="sldNum" sz="quarter" idx="12"/>
          </p:nvPr>
        </p:nvSpPr>
        <p:spPr/>
        <p:txBody>
          <a:bodyPr/>
          <a:lstStyle/>
          <a:p>
            <a:fld id="{14338B79-8FD5-46F1-8A19-651A319ADB19}" type="slidenum">
              <a:rPr lang="zh-CN" altLang="en-US" smtClean="0"/>
              <a:pPr/>
              <a:t>51</a:t>
            </a:fld>
            <a:endParaRPr lang="en-US" altLang="zh-CN"/>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
        <p:nvSpPr>
          <p:cNvPr id="21" name="灯片编号占位符 20"/>
          <p:cNvSpPr>
            <a:spLocks noGrp="1"/>
          </p:cNvSpPr>
          <p:nvPr>
            <p:ph type="sldNum" sz="quarter" idx="12"/>
          </p:nvPr>
        </p:nvSpPr>
        <p:spPr/>
        <p:txBody>
          <a:bodyPr/>
          <a:lstStyle/>
          <a:p>
            <a:fld id="{7AC79822-BC0D-4DE8-A7E5-90A3732A2B82}" type="slidenum">
              <a:rPr lang="zh-CN" altLang="en-US" smtClean="0"/>
              <a:pPr/>
              <a:t>52</a:t>
            </a:fld>
            <a:endParaRPr lang="en-US" altLang="zh-CN"/>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53</a:t>
            </a:fld>
            <a:endParaRPr lang="en-US" altLang="zh-CN"/>
          </a:p>
        </p:txBody>
      </p:sp>
      <p:grpSp>
        <p:nvGrpSpPr>
          <p:cNvPr id="5" name="组合 4"/>
          <p:cNvGrpSpPr/>
          <p:nvPr/>
        </p:nvGrpSpPr>
        <p:grpSpPr>
          <a:xfrm>
            <a:off x="560512" y="1071546"/>
            <a:ext cx="8786950" cy="4139959"/>
            <a:chOff x="560512" y="1412776"/>
            <a:chExt cx="8786950" cy="4139959"/>
          </a:xfrm>
        </p:grpSpPr>
        <p:sp>
          <p:nvSpPr>
            <p:cNvPr id="6"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1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1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1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1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1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1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1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1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1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1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2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2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2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2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2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2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2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2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2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2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3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4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4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4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4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864185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频分复用 </a:t>
            </a:r>
            <a:r>
              <a:rPr lang="en-US" altLang="zh-CN" dirty="0" smtClean="0"/>
              <a:t>FDM</a:t>
            </a:r>
            <a:endParaRPr lang="zh-CN" altLang="en-US" dirty="0"/>
          </a:p>
        </p:txBody>
      </p:sp>
      <p:sp>
        <p:nvSpPr>
          <p:cNvPr id="3" name="内容占位符 2"/>
          <p:cNvSpPr>
            <a:spLocks noGrp="1"/>
          </p:cNvSpPr>
          <p:nvPr>
            <p:ph idx="1"/>
          </p:nvPr>
        </p:nvSpPr>
        <p:spPr/>
        <p:txBody>
          <a:bodyPr/>
          <a:lstStyle/>
          <a:p>
            <a:r>
              <a:rPr lang="zh-CN" altLang="en-US" b="0" dirty="0" smtClean="0"/>
              <a:t>调频广播和广电</a:t>
            </a:r>
            <a:r>
              <a:rPr lang="en-US" altLang="zh-CN" b="0" dirty="0" smtClean="0"/>
              <a:t>HFC</a:t>
            </a:r>
            <a:r>
              <a:rPr lang="zh-CN" altLang="en-US" b="0" dirty="0" smtClean="0"/>
              <a:t>网络电视信号是典型的频分复用信号，收音机</a:t>
            </a:r>
            <a:r>
              <a:rPr lang="en-US" altLang="zh-CN" b="0" dirty="0" smtClean="0"/>
              <a:t>/</a:t>
            </a:r>
            <a:r>
              <a:rPr lang="zh-CN" altLang="en-US" b="0" dirty="0" smtClean="0"/>
              <a:t>电视机依据载波频率的不同来区分频道。</a:t>
            </a:r>
            <a:endParaRPr lang="en-US" altLang="zh-CN" b="0" dirty="0" smtClean="0"/>
          </a:p>
          <a:p>
            <a:r>
              <a:rPr lang="en-US" altLang="zh-CN" b="0" dirty="0" smtClean="0"/>
              <a:t>OFDM</a:t>
            </a:r>
            <a:r>
              <a:rPr lang="zh-CN" altLang="en-US" b="0" dirty="0" smtClean="0"/>
              <a:t>技术已被广泛应用于广播式的音频和视频领域以及民用通信系统中，主要的应用包括：非对称的数字用户环线</a:t>
            </a:r>
            <a:r>
              <a:rPr lang="en-US" altLang="zh-CN" b="0" dirty="0" smtClean="0"/>
              <a:t>(ADSL)</a:t>
            </a:r>
            <a:r>
              <a:rPr lang="zh-CN" altLang="en-US" b="0" dirty="0" smtClean="0"/>
              <a:t>、数字视频广播</a:t>
            </a:r>
            <a:r>
              <a:rPr lang="en-US" altLang="zh-CN" b="0" dirty="0" smtClean="0"/>
              <a:t>(DVB)</a:t>
            </a:r>
            <a:r>
              <a:rPr lang="zh-CN" altLang="en-US" b="0" dirty="0" smtClean="0"/>
              <a:t>、高清晰度电视</a:t>
            </a:r>
            <a:r>
              <a:rPr lang="en-US" altLang="zh-CN" b="0" dirty="0" smtClean="0"/>
              <a:t>(HDTV)</a:t>
            </a:r>
            <a:r>
              <a:rPr lang="zh-CN" altLang="en-US" b="0" dirty="0" smtClean="0"/>
              <a:t>、无线局域网</a:t>
            </a:r>
            <a:r>
              <a:rPr lang="en-US" altLang="zh-CN" b="0" dirty="0" smtClean="0"/>
              <a:t>(WLAN)</a:t>
            </a:r>
            <a:r>
              <a:rPr lang="zh-CN" altLang="en-US" b="0" dirty="0" smtClean="0"/>
              <a:t>和第</a:t>
            </a:r>
            <a:r>
              <a:rPr lang="en-US" altLang="zh-CN" b="0" dirty="0" smtClean="0"/>
              <a:t>4</a:t>
            </a:r>
            <a:r>
              <a:rPr lang="zh-CN" altLang="en-US" b="0" dirty="0" smtClean="0"/>
              <a:t>代</a:t>
            </a:r>
            <a:r>
              <a:rPr lang="en-US" altLang="zh-CN" b="0" dirty="0" smtClean="0"/>
              <a:t>(4G)</a:t>
            </a:r>
            <a:r>
              <a:rPr lang="zh-CN" altLang="en-US" b="0" dirty="0" smtClean="0"/>
              <a:t>移动通信系统等。</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55</a:t>
            </a:fld>
            <a:endParaRPr lang="en-US" altLang="zh-CN"/>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562667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249294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541712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311683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311683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311683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311683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311683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311683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311683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311683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311683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311683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311683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311683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311683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268503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268503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268503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268503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506152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506152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506152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506152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80071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414870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506152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97237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225281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52" name="灯片编号占位符 51"/>
          <p:cNvSpPr>
            <a:spLocks noGrp="1"/>
          </p:cNvSpPr>
          <p:nvPr>
            <p:ph type="sldNum" sz="quarter" idx="12"/>
          </p:nvPr>
        </p:nvSpPr>
        <p:spPr/>
        <p:txBody>
          <a:bodyPr/>
          <a:lstStyle/>
          <a:p>
            <a:fld id="{14338B79-8FD5-46F1-8A19-651A319ADB19}" type="slidenum">
              <a:rPr lang="zh-CN" altLang="en-US" smtClean="0"/>
              <a:pPr/>
              <a:t>56</a:t>
            </a:fld>
            <a:endParaRPr lang="en-US" altLang="zh-CN"/>
          </a:p>
        </p:txBody>
      </p:sp>
      <p:sp>
        <p:nvSpPr>
          <p:cNvPr id="53" name="矩形 52"/>
          <p:cNvSpPr/>
          <p:nvPr/>
        </p:nvSpPr>
        <p:spPr>
          <a:xfrm>
            <a:off x="452406" y="5817715"/>
            <a:ext cx="8786874" cy="1040285"/>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CC"/>
                </a:solidFill>
                <a:latin typeface="Arial"/>
                <a:ea typeface="黑体" pitchFamily="2" charset="-122"/>
              </a:rPr>
              <a:t>时分复用的所有用户是</a:t>
            </a:r>
            <a:r>
              <a:rPr lang="zh-CN" altLang="en-US" sz="2800" b="1" kern="0" dirty="0" smtClean="0">
                <a:solidFill>
                  <a:srgbClr val="FF0000"/>
                </a:solidFill>
                <a:latin typeface="Arial"/>
                <a:ea typeface="黑体" pitchFamily="2" charset="-122"/>
              </a:rPr>
              <a:t>在不同的时间</a:t>
            </a:r>
            <a:r>
              <a:rPr lang="zh-CN" altLang="en-US" sz="2800" b="1" kern="0" dirty="0" smtClean="0">
                <a:solidFill>
                  <a:srgbClr val="0000CC"/>
                </a:solidFill>
                <a:latin typeface="Arial"/>
                <a:ea typeface="黑体" pitchFamily="2" charset="-122"/>
              </a:rPr>
              <a:t>占用</a:t>
            </a:r>
            <a:r>
              <a:rPr lang="zh-CN" altLang="en-US" sz="2800" b="1" kern="0" dirty="0" smtClean="0">
                <a:solidFill>
                  <a:srgbClr val="FF0000"/>
                </a:solidFill>
                <a:latin typeface="Arial"/>
                <a:ea typeface="黑体" pitchFamily="2" charset="-122"/>
              </a:rPr>
              <a:t>同样的频带宽度。</a:t>
            </a:r>
            <a:endParaRPr lang="zh-CN" altLang="en-US" sz="2800" b="1" kern="0" dirty="0">
              <a:solidFill>
                <a:srgbClr val="FF0000"/>
              </a:solidFill>
              <a:latin typeface="Arial"/>
              <a:ea typeface="黑体" pitchFamily="2" charset="-122"/>
            </a:endParaRPr>
          </a:p>
        </p:txBody>
      </p:sp>
      <p:sp>
        <p:nvSpPr>
          <p:cNvPr id="54" name="矩形 53"/>
          <p:cNvSpPr/>
          <p:nvPr/>
        </p:nvSpPr>
        <p:spPr>
          <a:xfrm>
            <a:off x="523844" y="1071546"/>
            <a:ext cx="9001188" cy="954107"/>
          </a:xfrm>
          <a:prstGeom prst="rect">
            <a:avLst/>
          </a:prstGeom>
        </p:spPr>
        <p:txBody>
          <a:bodyPr wrap="square">
            <a:spAutoFit/>
          </a:bodyPr>
          <a:lstStyle/>
          <a:p>
            <a:r>
              <a:rPr lang="zh-CN" altLang="en-US" sz="2800" dirty="0" smtClean="0"/>
              <a:t>每一个用户所占用的时隙是</a:t>
            </a:r>
            <a:r>
              <a:rPr lang="zh-CN" altLang="en-US" sz="2800" dirty="0" smtClean="0">
                <a:solidFill>
                  <a:srgbClr val="FF0000"/>
                </a:solidFill>
              </a:rPr>
              <a:t>周期性地出现</a:t>
            </a:r>
            <a:r>
              <a:rPr lang="zh-CN" altLang="en-US" sz="2800" dirty="0" smtClean="0"/>
              <a:t>（其周期就是 </a:t>
            </a:r>
            <a:r>
              <a:rPr lang="en-US" altLang="zh-CN" sz="2800" dirty="0" smtClean="0"/>
              <a:t>TDM  </a:t>
            </a:r>
            <a:r>
              <a:rPr lang="zh-CN" altLang="en-US" sz="2800" dirty="0" smtClean="0"/>
              <a:t>帧的长度）。</a:t>
            </a:r>
            <a:endParaRPr lang="zh-CN" altLang="en-US" sz="2800" dirty="0"/>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时分复用</a:t>
            </a:r>
            <a:r>
              <a:rPr lang="zh-CN" altLang="en-US" sz="3200" dirty="0" smtClean="0"/>
              <a:t> </a:t>
            </a:r>
            <a:r>
              <a:rPr lang="en-US" altLang="zh-CN" dirty="0" smtClean="0"/>
              <a:t>TDM</a:t>
            </a:r>
            <a:endParaRPr lang="zh-CN" altLang="en-US" dirty="0"/>
          </a:p>
        </p:txBody>
      </p:sp>
      <p:sp>
        <p:nvSpPr>
          <p:cNvPr id="5" name="内容占位符 4"/>
          <p:cNvSpPr>
            <a:spLocks noGrp="1"/>
          </p:cNvSpPr>
          <p:nvPr>
            <p:ph idx="1"/>
          </p:nvPr>
        </p:nvSpPr>
        <p:spPr/>
        <p:txBody>
          <a:bodyPr/>
          <a:lstStyle/>
          <a:p>
            <a:r>
              <a:rPr lang="zh-CN" altLang="en-US" dirty="0" smtClean="0"/>
              <a:t>数字电话多路通信的主要方法</a:t>
            </a:r>
            <a:endParaRPr lang="en-US" altLang="zh-CN" dirty="0" smtClean="0"/>
          </a:p>
          <a:p>
            <a:r>
              <a:rPr lang="zh-CN" altLang="en-US" dirty="0" smtClean="0"/>
              <a:t>给用户分配的不同时隙，就是电路交换里给用户分配的资源</a:t>
            </a:r>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smtClean="0">
                <a:solidFill>
                  <a:srgbClr val="FF0000"/>
                </a:solidFill>
              </a:rPr>
              <a:t>时分复用的缺点</a:t>
            </a:r>
            <a:endParaRPr lang="zh-CN" altLang="en-US" sz="3600" dirty="0">
              <a:solidFill>
                <a:srgbClr val="FF0000"/>
              </a:solidFill>
            </a:endParaRP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nSpc>
                <a:spcPct val="110000"/>
              </a:lnSpc>
            </a:pP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a:t>
            </a:r>
            <a:r>
              <a:rPr lang="zh-CN" altLang="en-US" sz="2400" b="1" dirty="0" smtClean="0">
                <a:solidFill>
                  <a:srgbClr val="000099"/>
                </a:solidFill>
                <a:latin typeface="+mn-lt"/>
                <a:ea typeface="黑体" pitchFamily="2" charset="-122"/>
              </a:rPr>
              <a:t>，使用时分复用系统传送计算机数据时，用户对分配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ea typeface="黑体" pitchFamily="2" charset="-122"/>
                </a:rPr>
                <a:t>空闲时隙</a:t>
              </a:r>
              <a:r>
                <a:rPr lang="zh-CN" altLang="zh-CN" sz="2400" b="1" dirty="0" smtClean="0">
                  <a:latin typeface="+mn-lt"/>
                  <a:ea typeface="黑体" pitchFamily="2" charset="-122"/>
                </a:rPr>
                <a:t>可能</a:t>
              </a:r>
              <a:r>
                <a:rPr lang="zh-CN" altLang="zh-CN" sz="2400" b="1" dirty="0">
                  <a:latin typeface="+mn-lt"/>
                  <a:ea typeface="黑体" pitchFamily="2" charset="-122"/>
                </a:rPr>
                <a:t>会造成线路资源的浪费</a:t>
              </a:r>
              <a:endParaRPr lang="zh-CN" altLang="en-US" sz="2400" b="1" dirty="0">
                <a:latin typeface="+mn-lt"/>
                <a:ea typeface="黑体" pitchFamily="2" charset="-122"/>
              </a:endParaRPr>
            </a:p>
          </p:txBody>
        </p:sp>
      </p:grpSp>
      <p:sp>
        <p:nvSpPr>
          <p:cNvPr id="95" name="灯片编号占位符 94"/>
          <p:cNvSpPr>
            <a:spLocks noGrp="1"/>
          </p:cNvSpPr>
          <p:nvPr>
            <p:ph type="sldNum" sz="quarter" idx="12"/>
          </p:nvPr>
        </p:nvSpPr>
        <p:spPr/>
        <p:txBody>
          <a:bodyPr/>
          <a:lstStyle/>
          <a:p>
            <a:fld id="{14338B79-8FD5-46F1-8A19-651A319ADB19}" type="slidenum">
              <a:rPr lang="zh-CN" altLang="en-US" smtClean="0"/>
              <a:pPr/>
              <a:t>58</a:t>
            </a:fld>
            <a:endParaRPr lang="en-US" altLang="zh-CN"/>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
        <p:nvSpPr>
          <p:cNvPr id="92" name="灯片编号占位符 91"/>
          <p:cNvSpPr>
            <a:spLocks noGrp="1"/>
          </p:cNvSpPr>
          <p:nvPr>
            <p:ph type="sldNum" sz="quarter" idx="12"/>
          </p:nvPr>
        </p:nvSpPr>
        <p:spPr/>
        <p:txBody>
          <a:bodyPr/>
          <a:lstStyle/>
          <a:p>
            <a:fld id="{14338B79-8FD5-46F1-8A19-651A319ADB19}" type="slidenum">
              <a:rPr lang="zh-CN" altLang="en-US" smtClean="0"/>
              <a:pPr/>
              <a:t>59</a:t>
            </a:fld>
            <a:endParaRPr lang="en-US" altLang="zh-CN"/>
          </a:p>
        </p:txBody>
      </p:sp>
      <p:sp>
        <p:nvSpPr>
          <p:cNvPr id="93" name="矩形 92"/>
          <p:cNvSpPr/>
          <p:nvPr/>
        </p:nvSpPr>
        <p:spPr>
          <a:xfrm>
            <a:off x="523844" y="6263366"/>
            <a:ext cx="8786874" cy="523220"/>
          </a:xfrm>
          <a:prstGeom prst="rect">
            <a:avLst/>
          </a:prstGeom>
        </p:spPr>
        <p:txBody>
          <a:bodyPr wrap="square">
            <a:spAutoFit/>
          </a:bodyPr>
          <a:lstStyle/>
          <a:p>
            <a:r>
              <a:rPr lang="en-US" altLang="zh-CN" sz="2800" dirty="0" smtClean="0"/>
              <a:t>STDM</a:t>
            </a:r>
            <a:r>
              <a:rPr lang="en-US" altLang="zh-CN" dirty="0" smtClean="0"/>
              <a:t>  </a:t>
            </a:r>
            <a:r>
              <a:rPr lang="zh-CN" altLang="en-US" sz="2800" b="1" kern="0" dirty="0" smtClean="0">
                <a:solidFill>
                  <a:srgbClr val="0000CC"/>
                </a:solidFill>
                <a:latin typeface="Arial"/>
                <a:ea typeface="黑体" pitchFamily="2" charset="-122"/>
              </a:rPr>
              <a:t>应用于数字电视节目复用器和分组交换网</a:t>
            </a:r>
          </a:p>
        </p:txBody>
      </p:sp>
    </p:spTree>
    <p:extLst>
      <p:ext uri="{BB962C8B-B14F-4D97-AF65-F5344CB8AC3E}">
        <p14:creationId xmlns:p14="http://schemas.microsoft.com/office/powerpoint/2010/main" val="323502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指明在接口电缆的各条线上出现的电压的范围。</a:t>
            </a:r>
            <a:endParaRPr lang="zh-CN" altLang="en-US" sz="2800" dirty="0"/>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a:t>
            </a:fld>
            <a:endParaRPr lang="en-US" altLang="zh-CN"/>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a:t>
            </a:r>
            <a:r>
              <a:rPr lang="zh-CN" altLang="en-US" sz="2800" b="1" dirty="0">
                <a:solidFill>
                  <a:srgbClr val="FF0000"/>
                </a:solidFill>
                <a:latin typeface="+mn-lt"/>
                <a:ea typeface="黑体" pitchFamily="2" charset="-122"/>
              </a:rPr>
              <a:t>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0" y="2132856"/>
            <a:ext cx="9873684" cy="4268326"/>
            <a:chOff x="0" y="2132856"/>
            <a:chExt cx="9873684"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38092" y="5786454"/>
              <a:ext cx="1491341" cy="369332"/>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smtClean="0">
                  <a:solidFill>
                    <a:srgbClr val="000099"/>
                  </a:solidFill>
                  <a:latin typeface="+mn-lt"/>
                  <a:ea typeface="黑体" pitchFamily="2" charset="-122"/>
                </a:rPr>
                <a:t>1310 </a:t>
              </a:r>
              <a:r>
                <a:rPr kumimoji="1" lang="en-US" altLang="zh-CN" b="1" dirty="0">
                  <a:solidFill>
                    <a:srgbClr val="000099"/>
                  </a:solidFill>
                  <a:latin typeface="+mn-lt"/>
                  <a:ea typeface="黑体" pitchFamily="2" charset="-122"/>
                </a:rPr>
                <a:t>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sp>
          <p:nvSpPr>
            <p:cNvPr id="63" name="Text Box 6"/>
            <p:cNvSpPr txBox="1">
              <a:spLocks noChangeArrowheads="1"/>
            </p:cNvSpPr>
            <p:nvPr/>
          </p:nvSpPr>
          <p:spPr bwMode="auto">
            <a:xfrm>
              <a:off x="0" y="2571744"/>
              <a:ext cx="1491341" cy="369332"/>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a:t>
              </a:r>
              <a:r>
                <a:rPr kumimoji="1" lang="en-US" altLang="zh-CN" b="1" dirty="0" err="1" smtClean="0">
                  <a:solidFill>
                    <a:srgbClr val="000099"/>
                  </a:solidFill>
                  <a:latin typeface="+mn-lt"/>
                  <a:ea typeface="黑体" pitchFamily="2" charset="-122"/>
                </a:rPr>
                <a:t>Gb</a:t>
              </a:r>
              <a:r>
                <a:rPr kumimoji="1" lang="en-US" altLang="zh-CN" b="1" dirty="0" smtClean="0">
                  <a:solidFill>
                    <a:srgbClr val="000099"/>
                  </a:solidFill>
                  <a:latin typeface="+mn-lt"/>
                  <a:ea typeface="黑体" pitchFamily="2" charset="-122"/>
                </a:rPr>
                <a:t>/s</a:t>
              </a:r>
              <a:endParaRPr kumimoji="1" lang="en-US" altLang="zh-CN" b="1" dirty="0">
                <a:solidFill>
                  <a:srgbClr val="000099"/>
                </a:solidFill>
                <a:latin typeface="+mn-lt"/>
                <a:ea typeface="黑体" pitchFamily="2" charset="-122"/>
              </a:endParaRPr>
            </a:p>
          </p:txBody>
        </p:sp>
      </p:grpSp>
      <p:sp>
        <p:nvSpPr>
          <p:cNvPr id="62" name="灯片编号占位符 61"/>
          <p:cNvSpPr>
            <a:spLocks noGrp="1"/>
          </p:cNvSpPr>
          <p:nvPr>
            <p:ph type="sldNum" sz="quarter" idx="12"/>
          </p:nvPr>
        </p:nvSpPr>
        <p:spPr/>
        <p:txBody>
          <a:bodyPr/>
          <a:lstStyle/>
          <a:p>
            <a:fld id="{14338B79-8FD5-46F1-8A19-651A319ADB19}" type="slidenum">
              <a:rPr lang="zh-CN" altLang="en-US" smtClean="0"/>
              <a:pPr/>
              <a:t>60</a:t>
            </a:fld>
            <a:endParaRPr lang="en-US" altLang="zh-CN"/>
          </a:p>
        </p:txBody>
      </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smtClean="0"/>
              <a:t>各</a:t>
            </a:r>
            <a:r>
              <a:rPr lang="zh-CN" altLang="en-US" sz="2800" dirty="0"/>
              <a:t>用户使用经过特殊挑选的不同码型，因此彼此不会造成干扰。</a:t>
            </a:r>
          </a:p>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None/>
            </a:pPr>
            <a:r>
              <a:rPr lang="en-US" altLang="zh-CN" sz="2800" dirty="0"/>
              <a:t>    (Code Division Multiple Access)</a:t>
            </a:r>
            <a:r>
              <a:rPr lang="zh-CN" altLang="en-US" sz="2800" dirty="0"/>
              <a:t>。</a:t>
            </a:r>
          </a:p>
          <a:p>
            <a:r>
              <a:rPr lang="zh-CN" altLang="en-US" sz="2800" dirty="0" smtClean="0"/>
              <a:t>这种系统发送的信号有很强的抗干扰能力，其频谱类似于白噪声，不易被敌人发现。 </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61</a:t>
            </a:fld>
            <a:endParaRPr lang="en-US" altLang="zh-CN"/>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smtClean="0"/>
              <a:t>4 </a:t>
            </a:r>
            <a:r>
              <a:rPr lang="en-US" altLang="zh-CN" dirty="0"/>
              <a:t>bit </a:t>
            </a:r>
            <a:r>
              <a:rPr lang="zh-CN" altLang="en-US" dirty="0"/>
              <a:t>码片序列是 </a:t>
            </a:r>
            <a:r>
              <a:rPr lang="en-US" altLang="zh-CN" dirty="0" smtClean="0"/>
              <a:t>0001</a:t>
            </a:r>
            <a:r>
              <a:rPr lang="zh-CN" altLang="en-US" dirty="0" smtClean="0"/>
              <a:t>。</a:t>
            </a:r>
            <a:endParaRPr lang="zh-CN" altLang="en-US" dirty="0"/>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smtClean="0">
                <a:solidFill>
                  <a:srgbClr val="0000CC"/>
                </a:solidFill>
                <a:latin typeface="Arial" charset="0"/>
                <a:ea typeface="黑体" pitchFamily="2" charset="-122"/>
              </a:rPr>
              <a:t>0001</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a typeface="黑体" pitchFamily="2" charset="-122"/>
            </a:endParaRP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smtClean="0">
                <a:solidFill>
                  <a:srgbClr val="0000CC"/>
                </a:solidFill>
                <a:latin typeface="Arial" charset="0"/>
                <a:ea typeface="黑体" pitchFamily="2" charset="-122"/>
              </a:rPr>
              <a:t>1110</a:t>
            </a:r>
            <a:r>
              <a:rPr lang="zh-CN" altLang="en-US" dirty="0" smtClean="0">
                <a:solidFill>
                  <a:srgbClr val="0000CC"/>
                </a:solidFill>
                <a:latin typeface="Arial" charset="0"/>
                <a:ea typeface="黑体" pitchFamily="2" charset="-122"/>
              </a:rPr>
              <a:t>。</a:t>
            </a:r>
            <a:endParaRPr lang="en-US" altLang="zh-CN" dirty="0" smtClean="0">
              <a:solidFill>
                <a:srgbClr val="0000CC"/>
              </a:solidFill>
              <a:latin typeface="Arial" charset="0"/>
              <a:ea typeface="黑体" pitchFamily="2" charset="-122"/>
            </a:endParaRPr>
          </a:p>
          <a:p>
            <a:pPr lvl="1">
              <a:lnSpc>
                <a:spcPct val="100000"/>
              </a:lnSpc>
            </a:pPr>
            <a:r>
              <a:rPr lang="zh-CN" altLang="en-US" dirty="0" smtClean="0">
                <a:solidFill>
                  <a:srgbClr val="0000CC"/>
                </a:solidFill>
                <a:latin typeface="Arial" charset="0"/>
              </a:rPr>
              <a:t>发送序列 </a:t>
            </a:r>
            <a:r>
              <a:rPr kumimoji="1" lang="zh-CN" altLang="en-US" b="1" dirty="0" smtClean="0">
                <a:solidFill>
                  <a:srgbClr val="000099"/>
                </a:solidFill>
              </a:rPr>
              <a:t>记为</a:t>
            </a:r>
            <a:r>
              <a:rPr kumimoji="1" lang="en-US" altLang="zh-CN" b="1" dirty="0" err="1" smtClean="0">
                <a:solidFill>
                  <a:srgbClr val="000099"/>
                </a:solidFill>
              </a:rPr>
              <a:t>S</a:t>
            </a:r>
            <a:r>
              <a:rPr kumimoji="1" lang="en-US" altLang="zh-CN" b="1" baseline="-25000" dirty="0" err="1" smtClean="0">
                <a:solidFill>
                  <a:srgbClr val="000099"/>
                </a:solidFill>
              </a:rPr>
              <a:t>x</a:t>
            </a:r>
            <a:endParaRPr lang="zh-CN" altLang="en-US" dirty="0">
              <a:solidFill>
                <a:srgbClr val="0000CC"/>
              </a:solidFill>
              <a:latin typeface="Arial" charset="0"/>
              <a:ea typeface="黑体" pitchFamily="2" charset="-122"/>
            </a:endParaRPr>
          </a:p>
          <a:p>
            <a:pPr>
              <a:lnSpc>
                <a:spcPct val="100000"/>
              </a:lnSpc>
            </a:pPr>
            <a:r>
              <a:rPr lang="en-US" altLang="zh-CN" dirty="0"/>
              <a:t>S </a:t>
            </a:r>
            <a:r>
              <a:rPr lang="zh-CN" altLang="en-US" dirty="0"/>
              <a:t>站的码片序列：</a:t>
            </a:r>
            <a:r>
              <a:rPr lang="en-US" altLang="zh-CN" dirty="0"/>
              <a:t>(–</a:t>
            </a:r>
            <a:r>
              <a:rPr lang="en-US" altLang="zh-CN" dirty="0" smtClean="0"/>
              <a:t>1</a:t>
            </a:r>
            <a:r>
              <a:rPr lang="zh-CN" altLang="en-US" dirty="0" smtClean="0"/>
              <a:t>，</a:t>
            </a:r>
            <a:r>
              <a:rPr lang="en-US" altLang="zh-CN" dirty="0" smtClean="0"/>
              <a:t>–1</a:t>
            </a:r>
            <a:r>
              <a:rPr lang="zh-CN" altLang="en-US" dirty="0" smtClean="0"/>
              <a:t>，</a:t>
            </a:r>
            <a:r>
              <a:rPr lang="en-US" altLang="zh-CN" dirty="0" smtClean="0"/>
              <a:t> </a:t>
            </a:r>
            <a:r>
              <a:rPr lang="en-US" altLang="zh-CN" dirty="0"/>
              <a:t>–1 </a:t>
            </a:r>
            <a:r>
              <a:rPr lang="zh-CN" altLang="en-US" dirty="0" smtClean="0"/>
              <a:t>，</a:t>
            </a:r>
            <a:r>
              <a:rPr lang="en-US" altLang="zh-CN" dirty="0" smtClean="0"/>
              <a:t>+1)     </a:t>
            </a:r>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62</a:t>
            </a:fld>
            <a:endParaRPr lang="en-US" altLang="zh-CN"/>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63</a:t>
            </a:fld>
            <a:endParaRPr lang="en-US" altLang="zh-CN"/>
          </a:p>
        </p:txBody>
      </p:sp>
    </p:spTree>
    <p:extLst>
      <p:ext uri="{BB962C8B-B14F-4D97-AF65-F5344CB8AC3E}">
        <p14:creationId xmlns:p14="http://schemas.microsoft.com/office/powerpoint/2010/main" val="391379001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64</a:t>
            </a:fld>
            <a:endParaRPr lang="en-US" altLang="zh-CN"/>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1166320579"/>
              </p:ext>
            </p:extLst>
          </p:nvPr>
        </p:nvGraphicFramePr>
        <p:xfrm>
          <a:off x="3062288" y="3644900"/>
          <a:ext cx="3987800" cy="1223963"/>
        </p:xfrm>
        <a:graphic>
          <a:graphicData uri="http://schemas.openxmlformats.org/presentationml/2006/ole">
            <mc:AlternateContent xmlns:mc="http://schemas.openxmlformats.org/markup-compatibility/2006">
              <mc:Choice xmlns:v="urn:schemas-microsoft-com:vml" Requires="v">
                <p:oleObj spid="_x0000_s5261" name="公式" r:id="rId4" imgW="1295280" imgH="431640" progId="Equation.3">
                  <p:embed/>
                </p:oleObj>
              </mc:Choice>
              <mc:Fallback>
                <p:oleObj name="公式" r:id="rId4" imgW="1295280" imgH="431640" progId="Equation.3">
                  <p:embed/>
                  <p:pic>
                    <p:nvPicPr>
                      <p:cNvPr id="0" name="Picture 2"/>
                      <p:cNvPicPr>
                        <a:picLocks noChangeAspect="1" noChangeArrowheads="1"/>
                      </p:cNvPicPr>
                      <p:nvPr/>
                    </p:nvPicPr>
                    <p:blipFill>
                      <a:blip r:embed="rId5"/>
                      <a:srcRect/>
                      <a:stretch>
                        <a:fillRect/>
                      </a:stretch>
                    </p:blipFill>
                    <p:spPr bwMode="auto">
                      <a:xfrm>
                        <a:off x="3062288" y="3644900"/>
                        <a:ext cx="3987800" cy="1223963"/>
                      </a:xfrm>
                      <a:prstGeom prst="rect">
                        <a:avLst/>
                      </a:prstGeom>
                      <a:solidFill>
                        <a:srgbClr val="FFFF00"/>
                      </a:solidFill>
                      <a:ln w="9525">
                        <a:solidFill>
                          <a:srgbClr val="000099"/>
                        </a:solidFill>
                        <a:miter lim="800000"/>
                        <a:headEnd/>
                        <a:tailEnd/>
                      </a:ln>
                    </p:spPr>
                  </p:pic>
                </p:oleObj>
              </mc:Fallback>
            </mc:AlternateContent>
          </a:graphicData>
        </a:graphic>
      </p:graphicFrame>
      <p:sp>
        <p:nvSpPr>
          <p:cNvPr id="7" name="灯片编号占位符 6"/>
          <p:cNvSpPr>
            <a:spLocks noGrp="1"/>
          </p:cNvSpPr>
          <p:nvPr>
            <p:ph type="sldNum" sz="quarter" idx="12"/>
          </p:nvPr>
        </p:nvSpPr>
        <p:spPr/>
        <p:txBody>
          <a:bodyPr/>
          <a:lstStyle/>
          <a:p>
            <a:fld id="{7AC79822-BC0D-4DE8-A7E5-90A3732A2B82}" type="slidenum">
              <a:rPr lang="zh-CN" altLang="en-US" smtClean="0"/>
              <a:pPr/>
              <a:t>65</a:t>
            </a:fld>
            <a:endParaRPr lang="en-US" altLang="zh-CN"/>
          </a:p>
        </p:txBody>
      </p:sp>
      <p:sp>
        <p:nvSpPr>
          <p:cNvPr id="3" name="矩形 2"/>
          <p:cNvSpPr/>
          <p:nvPr/>
        </p:nvSpPr>
        <p:spPr>
          <a:xfrm>
            <a:off x="2559586" y="5229764"/>
            <a:ext cx="4219425" cy="584775"/>
          </a:xfrm>
          <a:prstGeom prst="rect">
            <a:avLst/>
          </a:prstGeom>
        </p:spPr>
        <p:txBody>
          <a:bodyPr wrap="none">
            <a:spAutoFit/>
          </a:bodyPr>
          <a:lstStyle/>
          <a:p>
            <a:r>
              <a:rPr lang="zh-CN" altLang="en-US" sz="3200" kern="0" dirty="0" smtClean="0">
                <a:solidFill>
                  <a:srgbClr val="000000"/>
                </a:solidFill>
                <a:latin typeface="Arial"/>
                <a:ea typeface="黑体" pitchFamily="2" charset="-122"/>
              </a:rPr>
              <a:t>其中</a:t>
            </a:r>
            <a:r>
              <a:rPr lang="en-US" altLang="zh-CN" sz="3200" kern="0" dirty="0" smtClean="0">
                <a:solidFill>
                  <a:srgbClr val="000000"/>
                </a:solidFill>
                <a:latin typeface="Arial"/>
                <a:ea typeface="黑体" pitchFamily="2" charset="-122"/>
              </a:rPr>
              <a:t>m</a:t>
            </a:r>
            <a:r>
              <a:rPr lang="zh-CN" altLang="en-US" sz="3200" kern="0" dirty="0" smtClean="0">
                <a:solidFill>
                  <a:srgbClr val="000000"/>
                </a:solidFill>
                <a:latin typeface="Arial"/>
                <a:ea typeface="黑体" pitchFamily="2" charset="-122"/>
              </a:rPr>
              <a:t>表示码片的位数</a:t>
            </a:r>
            <a:endParaRPr lang="zh-CN" altLang="en-US" dirty="0"/>
          </a:p>
        </p:txBody>
      </p:sp>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424" name="公式" r:id="rId4" imgW="2781300" imgH="431800" progId="Equation.3">
                  <p:embed/>
                </p:oleObj>
              </mc:Choice>
              <mc:Fallback>
                <p:oleObj name="公式" r:id="rId4" imgW="27813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
        <p:nvSpPr>
          <p:cNvPr id="8" name="灯片编号占位符 7"/>
          <p:cNvSpPr>
            <a:spLocks noGrp="1"/>
          </p:cNvSpPr>
          <p:nvPr>
            <p:ph type="sldNum" sz="quarter" idx="12"/>
          </p:nvPr>
        </p:nvSpPr>
        <p:spPr/>
        <p:txBody>
          <a:bodyPr/>
          <a:lstStyle/>
          <a:p>
            <a:fld id="{7AC79822-BC0D-4DE8-A7E5-90A3732A2B82}" type="slidenum">
              <a:rPr lang="zh-CN" altLang="en-US" smtClean="0"/>
              <a:pPr/>
              <a:t>66</a:t>
            </a:fld>
            <a:endParaRPr lang="en-US" altLang="zh-CN"/>
          </a:p>
        </p:txBody>
      </p:sp>
      <p:sp>
        <p:nvSpPr>
          <p:cNvPr id="9" name="矩形 8"/>
          <p:cNvSpPr/>
          <p:nvPr/>
        </p:nvSpPr>
        <p:spPr>
          <a:xfrm>
            <a:off x="4070885" y="5130241"/>
            <a:ext cx="1882247" cy="584775"/>
          </a:xfrm>
          <a:prstGeom prst="rect">
            <a:avLst/>
          </a:prstGeom>
        </p:spPr>
        <p:txBody>
          <a:bodyPr wrap="none">
            <a:spAutoFit/>
          </a:bodyPr>
          <a:lstStyle/>
          <a:p>
            <a:r>
              <a:rPr lang="en-US" altLang="zh-CN" sz="3200" b="1" kern="0" dirty="0" smtClean="0">
                <a:solidFill>
                  <a:srgbClr val="000000"/>
                </a:solidFill>
                <a:latin typeface="Arial"/>
                <a:ea typeface="黑体" pitchFamily="2" charset="-122"/>
              </a:rPr>
              <a:t>S·     = -1</a:t>
            </a:r>
            <a:endParaRPr lang="zh-CN" altLang="en-US" dirty="0"/>
          </a:p>
        </p:txBody>
      </p:sp>
      <p:graphicFrame>
        <p:nvGraphicFramePr>
          <p:cNvPr id="6147" name="Object 3"/>
          <p:cNvGraphicFramePr>
            <a:graphicFrameLocks noChangeAspect="1"/>
          </p:cNvGraphicFramePr>
          <p:nvPr/>
        </p:nvGraphicFramePr>
        <p:xfrm>
          <a:off x="4524372" y="5072074"/>
          <a:ext cx="541337" cy="600075"/>
        </p:xfrm>
        <a:graphic>
          <a:graphicData uri="http://schemas.openxmlformats.org/presentationml/2006/ole">
            <mc:AlternateContent xmlns:mc="http://schemas.openxmlformats.org/markup-compatibility/2006">
              <mc:Choice xmlns:v="urn:schemas-microsoft-com:vml" Requires="v">
                <p:oleObj spid="_x0000_s6425" name="公式" r:id="rId6" imgW="126720" imgH="215640" progId="Equation.3">
                  <p:embed/>
                </p:oleObj>
              </mc:Choice>
              <mc:Fallback>
                <p:oleObj name="公式" r:id="rId6" imgW="126720" imgH="2156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4372" y="5072074"/>
                        <a:ext cx="54133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1" name="Text Box 11"/>
          <p:cNvSpPr txBox="1">
            <a:spLocks noChangeArrowheads="1"/>
          </p:cNvSpPr>
          <p:nvPr/>
        </p:nvSpPr>
        <p:spPr bwMode="auto">
          <a:xfrm>
            <a:off x="1182356" y="2286002"/>
            <a:ext cx="6628164"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kumimoji="1" lang="en-US" altLang="zh-CN" sz="2400" b="1" dirty="0">
                <a:solidFill>
                  <a:srgbClr val="000099"/>
                </a:solidFill>
                <a:latin typeface="+mn-lt"/>
                <a:ea typeface="黑体" pitchFamily="2" charset="-122"/>
              </a:rPr>
              <a:t>S </a:t>
            </a:r>
            <a:r>
              <a:rPr kumimoji="1" lang="zh-CN" altLang="en-US" sz="2400" b="1" dirty="0">
                <a:solidFill>
                  <a:srgbClr val="000099"/>
                </a:solidFill>
                <a:latin typeface="+mn-lt"/>
                <a:ea typeface="黑体" pitchFamily="2" charset="-122"/>
              </a:rPr>
              <a:t>站的码片序列 </a:t>
            </a:r>
            <a:r>
              <a:rPr kumimoji="1" lang="en-US" altLang="zh-CN" sz="2400" b="1" dirty="0" smtClean="0">
                <a:solidFill>
                  <a:srgbClr val="000099"/>
                </a:solidFill>
                <a:latin typeface="+mn-lt"/>
                <a:ea typeface="黑体" pitchFamily="2" charset="-122"/>
              </a:rPr>
              <a:t>S,    </a:t>
            </a:r>
            <a:r>
              <a:rPr kumimoji="1" lang="en-US" altLang="zh-CN" sz="2400" b="1" dirty="0" smtClean="0">
                <a:solidFill>
                  <a:srgbClr val="000099"/>
                </a:solidFill>
                <a:ea typeface="黑体" pitchFamily="2" charset="-122"/>
              </a:rPr>
              <a:t>S </a:t>
            </a:r>
            <a:r>
              <a:rPr kumimoji="1" lang="zh-CN" altLang="en-US" sz="2400" b="1" dirty="0" smtClean="0">
                <a:solidFill>
                  <a:srgbClr val="000099"/>
                </a:solidFill>
                <a:ea typeface="黑体" pitchFamily="2" charset="-122"/>
              </a:rPr>
              <a:t>站发送的信号 记为</a:t>
            </a:r>
            <a:r>
              <a:rPr kumimoji="1" lang="en-US" altLang="zh-CN" sz="2400" b="1" dirty="0" err="1" smtClean="0">
                <a:solidFill>
                  <a:srgbClr val="000099"/>
                </a:solidFill>
                <a:ea typeface="黑体" pitchFamily="2" charset="-122"/>
              </a:rPr>
              <a:t>S</a:t>
            </a:r>
            <a:r>
              <a:rPr kumimoji="1" lang="en-US" altLang="zh-CN" sz="2400" b="1" baseline="-25000" dirty="0" err="1" smtClean="0">
                <a:solidFill>
                  <a:srgbClr val="000099"/>
                </a:solidFill>
                <a:ea typeface="黑体" pitchFamily="2" charset="-122"/>
              </a:rPr>
              <a:t>x</a:t>
            </a:r>
            <a:endParaRPr kumimoji="1" lang="en-US" altLang="zh-CN" sz="2400" b="1" baseline="-25000" dirty="0" smtClean="0">
              <a:solidFill>
                <a:srgbClr val="000099"/>
              </a:solidFill>
              <a:ea typeface="黑体" pitchFamily="2" charset="-122"/>
            </a:endParaRPr>
          </a:p>
          <a:p>
            <a:pPr algn="l">
              <a:lnSpc>
                <a:spcPct val="85000"/>
              </a:lnSpc>
            </a:pPr>
            <a:r>
              <a:rPr kumimoji="1" lang="en-US" altLang="zh-CN" sz="2400" b="1" dirty="0" smtClean="0">
                <a:solidFill>
                  <a:srgbClr val="000099"/>
                </a:solidFill>
                <a:latin typeface="+mn-lt"/>
                <a:ea typeface="黑体" pitchFamily="2" charset="-122"/>
              </a:rPr>
              <a:t> </a:t>
            </a:r>
            <a:endParaRPr kumimoji="1" lang="en-US" altLang="zh-CN" sz="2400" b="1" dirty="0">
              <a:solidFill>
                <a:srgbClr val="000099"/>
              </a:solidFill>
              <a:latin typeface="+mn-lt"/>
              <a:ea typeface="黑体" pitchFamily="2" charset="-122"/>
            </a:endParaRPr>
          </a:p>
        </p:txBody>
      </p:sp>
      <p:sp>
        <p:nvSpPr>
          <p:cNvPr id="158774" name="Text Box 54"/>
          <p:cNvSpPr txBox="1">
            <a:spLocks noChangeArrowheads="1"/>
          </p:cNvSpPr>
          <p:nvPr/>
        </p:nvSpPr>
        <p:spPr bwMode="auto">
          <a:xfrm>
            <a:off x="1238224" y="2786058"/>
            <a:ext cx="61105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smtClean="0">
                <a:solidFill>
                  <a:srgbClr val="000099"/>
                </a:solidFill>
                <a:ea typeface="黑体" pitchFamily="2" charset="-122"/>
              </a:rPr>
              <a:t>T </a:t>
            </a:r>
            <a:r>
              <a:rPr kumimoji="1" lang="zh-CN" altLang="en-US" sz="2400" b="1" dirty="0" smtClean="0">
                <a:solidFill>
                  <a:srgbClr val="000099"/>
                </a:solidFill>
                <a:ea typeface="黑体" pitchFamily="2" charset="-122"/>
              </a:rPr>
              <a:t>站的码片序列 </a:t>
            </a:r>
            <a:r>
              <a:rPr kumimoji="1" lang="en-US" altLang="zh-CN" sz="2400" b="1" dirty="0" smtClean="0">
                <a:solidFill>
                  <a:srgbClr val="000099"/>
                </a:solidFill>
                <a:ea typeface="黑体" pitchFamily="2" charset="-122"/>
              </a:rPr>
              <a:t>T,    </a:t>
            </a:r>
            <a:r>
              <a:rPr kumimoji="1" lang="en-US" altLang="zh-CN" sz="2400" b="1" dirty="0" smtClean="0">
                <a:solidFill>
                  <a:srgbClr val="000099"/>
                </a:solidFill>
                <a:latin typeface="+mn-lt"/>
                <a:ea typeface="黑体" pitchFamily="2" charset="-122"/>
              </a:rPr>
              <a:t>T </a:t>
            </a:r>
            <a:r>
              <a:rPr kumimoji="1" lang="zh-CN" altLang="en-US" sz="2400" b="1" dirty="0">
                <a:solidFill>
                  <a:srgbClr val="000099"/>
                </a:solidFill>
                <a:latin typeface="+mn-lt"/>
                <a:ea typeface="黑体" pitchFamily="2" charset="-122"/>
              </a:rPr>
              <a:t>站发送的</a:t>
            </a:r>
            <a:r>
              <a:rPr kumimoji="1" lang="zh-CN" altLang="en-US" sz="2400" b="1" dirty="0" smtClean="0">
                <a:solidFill>
                  <a:srgbClr val="000099"/>
                </a:solidFill>
                <a:latin typeface="+mn-lt"/>
                <a:ea typeface="黑体" pitchFamily="2" charset="-122"/>
              </a:rPr>
              <a:t>信号</a:t>
            </a:r>
            <a:r>
              <a:rPr kumimoji="1" lang="zh-CN" altLang="en-US" sz="2400" b="1" dirty="0" smtClean="0">
                <a:solidFill>
                  <a:srgbClr val="000099"/>
                </a:solidFill>
                <a:ea typeface="黑体" pitchFamily="2" charset="-122"/>
              </a:rPr>
              <a:t>记为</a:t>
            </a:r>
            <a:r>
              <a:rPr kumimoji="1" lang="en-US" altLang="zh-CN" sz="2400" b="1" dirty="0" err="1" smtClean="0">
                <a:solidFill>
                  <a:srgbClr val="000099"/>
                </a:solidFill>
                <a:latin typeface="+mn-lt"/>
                <a:ea typeface="黑体" pitchFamily="2" charset="-122"/>
              </a:rPr>
              <a:t>T</a:t>
            </a:r>
            <a:r>
              <a:rPr kumimoji="1" lang="en-US" altLang="zh-CN" sz="2400" b="1" baseline="-25000" dirty="0" err="1" smtClean="0">
                <a:solidFill>
                  <a:srgbClr val="000099"/>
                </a:solidFill>
                <a:latin typeface="+mn-lt"/>
                <a:ea typeface="黑体" pitchFamily="2" charset="-122"/>
              </a:rPr>
              <a:t>x</a:t>
            </a:r>
            <a:endParaRPr kumimoji="1" lang="en-US" altLang="zh-CN" sz="2400" b="1" baseline="-25000" dirty="0">
              <a:solidFill>
                <a:srgbClr val="000099"/>
              </a:solidFill>
              <a:latin typeface="+mn-lt"/>
              <a:ea typeface="黑体" pitchFamily="2" charset="-122"/>
            </a:endParaRPr>
          </a:p>
        </p:txBody>
      </p:sp>
      <p:sp>
        <p:nvSpPr>
          <p:cNvPr id="158775" name="Text Box 55"/>
          <p:cNvSpPr txBox="1">
            <a:spLocks noChangeArrowheads="1"/>
          </p:cNvSpPr>
          <p:nvPr/>
        </p:nvSpPr>
        <p:spPr bwMode="auto">
          <a:xfrm>
            <a:off x="809596" y="3571876"/>
            <a:ext cx="4663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smtClean="0">
                <a:solidFill>
                  <a:srgbClr val="FF0000"/>
                </a:solidFill>
                <a:latin typeface="+mn-lt"/>
                <a:ea typeface="黑体" pitchFamily="2" charset="-122"/>
              </a:rPr>
              <a:t>其他站收到的信号是 </a:t>
            </a:r>
            <a:r>
              <a:rPr kumimoji="1" lang="en-US" altLang="zh-CN" sz="2800" b="1" dirty="0" err="1">
                <a:solidFill>
                  <a:srgbClr val="FF0000"/>
                </a:solidFill>
                <a:latin typeface="+mn-lt"/>
                <a:ea typeface="黑体" pitchFamily="2" charset="-122"/>
              </a:rPr>
              <a:t>S</a:t>
            </a:r>
            <a:r>
              <a:rPr kumimoji="1" lang="en-US" altLang="zh-CN" sz="2800" b="1" baseline="-25000" dirty="0" err="1">
                <a:solidFill>
                  <a:srgbClr val="FF0000"/>
                </a:solidFill>
                <a:latin typeface="+mn-lt"/>
                <a:ea typeface="黑体" pitchFamily="2" charset="-122"/>
              </a:rPr>
              <a:t>x</a:t>
            </a:r>
            <a:r>
              <a:rPr kumimoji="1" lang="en-US" altLang="zh-CN" sz="2800" b="1" dirty="0">
                <a:solidFill>
                  <a:srgbClr val="FF0000"/>
                </a:solidFill>
                <a:latin typeface="+mn-lt"/>
                <a:ea typeface="黑体" pitchFamily="2" charset="-122"/>
              </a:rPr>
              <a:t> + </a:t>
            </a:r>
            <a:r>
              <a:rPr kumimoji="1" lang="en-US" altLang="zh-CN" sz="2800" b="1" dirty="0" err="1">
                <a:solidFill>
                  <a:srgbClr val="FF0000"/>
                </a:solidFill>
                <a:latin typeface="+mn-lt"/>
                <a:ea typeface="黑体" pitchFamily="2" charset="-122"/>
              </a:rPr>
              <a:t>T</a:t>
            </a:r>
            <a:r>
              <a:rPr kumimoji="1" lang="en-US" altLang="zh-CN" sz="2800" b="1" baseline="-25000" dirty="0" err="1">
                <a:solidFill>
                  <a:srgbClr val="FF0000"/>
                </a:solidFill>
                <a:latin typeface="+mn-lt"/>
                <a:ea typeface="黑体" pitchFamily="2" charset="-122"/>
              </a:rPr>
              <a:t>x</a:t>
            </a:r>
            <a:endParaRPr kumimoji="1" lang="en-US" altLang="zh-CN" sz="2800" b="1" baseline="-25000" dirty="0">
              <a:solidFill>
                <a:srgbClr val="FF0000"/>
              </a:solidFill>
              <a:latin typeface="+mn-lt"/>
              <a:ea typeface="黑体" pitchFamily="2" charset="-122"/>
            </a:endParaRPr>
          </a:p>
        </p:txBody>
      </p:sp>
      <p:sp>
        <p:nvSpPr>
          <p:cNvPr id="158776" name="Text Box 56"/>
          <p:cNvSpPr txBox="1">
            <a:spLocks noChangeArrowheads="1"/>
          </p:cNvSpPr>
          <p:nvPr/>
        </p:nvSpPr>
        <p:spPr bwMode="auto">
          <a:xfrm>
            <a:off x="798287" y="4403382"/>
            <a:ext cx="89679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400" b="1" dirty="0" smtClean="0">
                <a:solidFill>
                  <a:srgbClr val="000099"/>
                </a:solidFill>
                <a:latin typeface="+mn-lt"/>
                <a:ea typeface="黑体" pitchFamily="2" charset="-122"/>
              </a:rPr>
              <a:t>判断</a:t>
            </a:r>
            <a:r>
              <a:rPr kumimoji="1" lang="en-US" altLang="zh-CN" sz="2400" b="1" dirty="0" smtClean="0">
                <a:solidFill>
                  <a:srgbClr val="000099"/>
                </a:solidFill>
                <a:latin typeface="+mn-lt"/>
                <a:ea typeface="黑体" pitchFamily="2" charset="-122"/>
              </a:rPr>
              <a:t>S</a:t>
            </a:r>
            <a:r>
              <a:rPr kumimoji="1" lang="zh-CN" altLang="en-US" sz="2400" b="1" dirty="0" smtClean="0">
                <a:solidFill>
                  <a:srgbClr val="000099"/>
                </a:solidFill>
                <a:latin typeface="+mn-lt"/>
                <a:ea typeface="黑体" pitchFamily="2" charset="-122"/>
              </a:rPr>
              <a:t>发了什么数据时，做规格化</a:t>
            </a:r>
            <a:r>
              <a:rPr kumimoji="1" lang="zh-CN" altLang="en-US" sz="2400" b="1" dirty="0">
                <a:solidFill>
                  <a:srgbClr val="000099"/>
                </a:solidFill>
                <a:latin typeface="+mn-lt"/>
                <a:ea typeface="黑体" pitchFamily="2" charset="-122"/>
              </a:rPr>
              <a:t>内积 </a:t>
            </a:r>
            <a:r>
              <a:rPr kumimoji="1" lang="en-US" altLang="zh-CN" sz="2400" b="1" dirty="0">
                <a:solidFill>
                  <a:srgbClr val="000099"/>
                </a:solidFill>
                <a:latin typeface="+mn-lt"/>
                <a:ea typeface="黑体" pitchFamily="2" charset="-122"/>
              </a:rPr>
              <a:t>S</a:t>
            </a:r>
            <a:r>
              <a:rPr kumimoji="1" lang="en-US" altLang="zh-CN" sz="2400" b="1" dirty="0">
                <a:solidFill>
                  <a:srgbClr val="000099"/>
                </a:solidFill>
                <a:latin typeface="+mn-lt"/>
                <a:ea typeface="黑体" pitchFamily="2" charset="-122"/>
                <a:sym typeface="Symbol" pitchFamily="18" charset="2"/>
              </a:rPr>
              <a:t> </a:t>
            </a:r>
            <a:r>
              <a:rPr kumimoji="1" lang="en-US" altLang="zh-CN" sz="2400" b="1" dirty="0">
                <a:solidFill>
                  <a:srgbClr val="000099"/>
                </a:solidFill>
                <a:latin typeface="+mn-lt"/>
                <a:ea typeface="黑体" pitchFamily="2" charset="-122"/>
                <a:sym typeface="Wingdings" pitchFamily="2" charset="2"/>
              </a:rPr>
              <a:t> </a:t>
            </a:r>
            <a:r>
              <a:rPr kumimoji="1" lang="en-US" altLang="zh-CN" sz="2400" b="1" dirty="0" smtClean="0">
                <a:solidFill>
                  <a:srgbClr val="000099"/>
                </a:solidFill>
                <a:latin typeface="+mn-lt"/>
                <a:ea typeface="黑体" pitchFamily="2" charset="-122"/>
                <a:sym typeface="Wingdings" pitchFamily="2" charset="2"/>
              </a:rPr>
              <a:t>(</a:t>
            </a:r>
            <a:r>
              <a:rPr kumimoji="1" lang="en-US" altLang="zh-CN" sz="2400" b="1" dirty="0" err="1" smtClean="0">
                <a:solidFill>
                  <a:srgbClr val="000099"/>
                </a:solidFill>
                <a:latin typeface="+mn-lt"/>
                <a:ea typeface="黑体" pitchFamily="2" charset="-122"/>
              </a:rPr>
              <a:t>S</a:t>
            </a:r>
            <a:r>
              <a:rPr kumimoji="1" lang="en-US" altLang="zh-CN" sz="2400" b="1" baseline="-25000" dirty="0" err="1" smtClean="0">
                <a:solidFill>
                  <a:srgbClr val="000099"/>
                </a:solidFill>
                <a:ea typeface="黑体" pitchFamily="2" charset="-122"/>
              </a:rPr>
              <a:t>x</a:t>
            </a:r>
            <a:r>
              <a:rPr kumimoji="1" lang="en-US" altLang="zh-CN" sz="2400" b="1" dirty="0" err="1" smtClean="0">
                <a:solidFill>
                  <a:srgbClr val="000099"/>
                </a:solidFill>
                <a:ea typeface="黑体" pitchFamily="2" charset="-122"/>
                <a:sym typeface="Wingdings" pitchFamily="2" charset="2"/>
              </a:rPr>
              <a:t>+</a:t>
            </a:r>
            <a:r>
              <a:rPr kumimoji="1" lang="en-US" altLang="zh-CN" sz="2400" b="1" dirty="0" err="1" smtClean="0">
                <a:solidFill>
                  <a:srgbClr val="000099"/>
                </a:solidFill>
                <a:ea typeface="黑体" pitchFamily="2" charset="-122"/>
              </a:rPr>
              <a:t>T</a:t>
            </a:r>
            <a:r>
              <a:rPr kumimoji="1" lang="en-US" altLang="zh-CN" sz="2400" b="1" baseline="-25000" dirty="0" err="1" smtClean="0">
                <a:solidFill>
                  <a:srgbClr val="000099"/>
                </a:solidFill>
                <a:ea typeface="黑体" pitchFamily="2" charset="-122"/>
              </a:rPr>
              <a:t>x</a:t>
            </a:r>
            <a:r>
              <a:rPr kumimoji="1" lang="en-US" altLang="zh-CN" sz="2400" b="1" dirty="0" smtClean="0">
                <a:solidFill>
                  <a:srgbClr val="000099"/>
                </a:solidFill>
                <a:ea typeface="黑体" pitchFamily="2" charset="-122"/>
              </a:rPr>
              <a:t>)=</a:t>
            </a:r>
            <a:r>
              <a:rPr kumimoji="1" lang="en-US" altLang="zh-CN" sz="2400" b="1" dirty="0" err="1" smtClean="0">
                <a:solidFill>
                  <a:srgbClr val="000099"/>
                </a:solidFill>
                <a:ea typeface="黑体" pitchFamily="2" charset="-122"/>
              </a:rPr>
              <a:t>S</a:t>
            </a:r>
            <a:r>
              <a:rPr kumimoji="1" lang="en-US" altLang="zh-CN" sz="2400" b="1" dirty="0" err="1" smtClean="0">
                <a:solidFill>
                  <a:srgbClr val="000099"/>
                </a:solidFill>
                <a:ea typeface="黑体" pitchFamily="2" charset="-122"/>
                <a:sym typeface="Wingdings" pitchFamily="2" charset="2"/>
              </a:rPr>
              <a:t></a:t>
            </a:r>
            <a:r>
              <a:rPr kumimoji="1" lang="en-US" altLang="zh-CN" sz="2400" b="1" dirty="0" err="1" smtClean="0">
                <a:solidFill>
                  <a:srgbClr val="000099"/>
                </a:solidFill>
                <a:ea typeface="黑体" pitchFamily="2" charset="-122"/>
              </a:rPr>
              <a:t>S</a:t>
            </a:r>
            <a:r>
              <a:rPr kumimoji="1" lang="en-US" altLang="zh-CN" sz="2400" b="1" baseline="-25000" dirty="0" err="1" smtClean="0">
                <a:solidFill>
                  <a:srgbClr val="000099"/>
                </a:solidFill>
                <a:ea typeface="黑体" pitchFamily="2" charset="-122"/>
              </a:rPr>
              <a:t>x</a:t>
            </a:r>
            <a:r>
              <a:rPr kumimoji="1" lang="en-US" altLang="zh-CN" sz="2400" b="1" baseline="-25000" dirty="0" smtClean="0">
                <a:solidFill>
                  <a:srgbClr val="000099"/>
                </a:solidFill>
                <a:ea typeface="黑体" pitchFamily="2" charset="-122"/>
              </a:rPr>
              <a:t> </a:t>
            </a:r>
            <a:r>
              <a:rPr kumimoji="1" lang="en-US" altLang="zh-CN" sz="2400" b="1" dirty="0" smtClean="0">
                <a:solidFill>
                  <a:srgbClr val="000099"/>
                </a:solidFill>
                <a:ea typeface="黑体" pitchFamily="2" charset="-122"/>
              </a:rPr>
              <a:t>+S</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rPr>
              <a:t>T</a:t>
            </a:r>
            <a:r>
              <a:rPr kumimoji="1" lang="en-US" altLang="zh-CN" sz="2400" b="1" baseline="-25000" dirty="0" err="1" smtClean="0">
                <a:solidFill>
                  <a:srgbClr val="000099"/>
                </a:solidFill>
                <a:ea typeface="黑体" pitchFamily="2" charset="-122"/>
              </a:rPr>
              <a:t>x</a:t>
            </a:r>
            <a:endParaRPr kumimoji="1" lang="en-US" altLang="zh-CN" sz="2400" b="1" baseline="-25000" dirty="0" smtClean="0">
              <a:solidFill>
                <a:srgbClr val="000099"/>
              </a:solidFill>
              <a:ea typeface="黑体" pitchFamily="2" charset="-122"/>
            </a:endParaRPr>
          </a:p>
          <a:p>
            <a:pPr algn="just"/>
            <a:r>
              <a:rPr kumimoji="1" lang="en-US" altLang="zh-CN" sz="2400" b="1" baseline="-25000" dirty="0">
                <a:solidFill>
                  <a:srgbClr val="000099"/>
                </a:solidFill>
                <a:ea typeface="黑体" pitchFamily="2" charset="-122"/>
              </a:rPr>
              <a:t> </a:t>
            </a:r>
            <a:r>
              <a:rPr kumimoji="1" lang="en-US" altLang="zh-CN" sz="2400" b="1" baseline="-25000" dirty="0" smtClean="0">
                <a:solidFill>
                  <a:srgbClr val="000099"/>
                </a:solidFill>
                <a:ea typeface="黑体" pitchFamily="2" charset="-122"/>
              </a:rPr>
              <a:t>                                                                                                                  </a:t>
            </a:r>
            <a:r>
              <a:rPr kumimoji="1" lang="en-US" altLang="zh-CN" sz="2400" b="1" dirty="0" smtClean="0">
                <a:solidFill>
                  <a:srgbClr val="000099"/>
                </a:solidFill>
                <a:ea typeface="黑体" pitchFamily="2" charset="-122"/>
              </a:rPr>
              <a:t>=  S</a:t>
            </a:r>
            <a:r>
              <a:rPr kumimoji="1" lang="en-US" altLang="zh-CN" sz="2400" b="1" dirty="0" smtClean="0">
                <a:solidFill>
                  <a:srgbClr val="000099"/>
                </a:solidFill>
                <a:ea typeface="黑体" pitchFamily="2" charset="-122"/>
                <a:sym typeface="Symbol" pitchFamily="18" charset="2"/>
              </a:rPr>
              <a:t> </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rPr>
              <a:t>S</a:t>
            </a:r>
            <a:r>
              <a:rPr kumimoji="1" lang="en-US" altLang="zh-CN" sz="2400" b="1" baseline="-25000" dirty="0" err="1" smtClean="0">
                <a:solidFill>
                  <a:srgbClr val="000099"/>
                </a:solidFill>
                <a:ea typeface="黑体" pitchFamily="2" charset="-122"/>
              </a:rPr>
              <a:t>x</a:t>
            </a:r>
            <a:endParaRPr kumimoji="1" lang="en-US" altLang="zh-CN" sz="2400" b="1" baseline="-25000" dirty="0">
              <a:solidFill>
                <a:srgbClr val="000099"/>
              </a:solidFill>
              <a:latin typeface="+mn-lt"/>
              <a:ea typeface="黑体" pitchFamily="2" charset="-122"/>
            </a:endParaRPr>
          </a:p>
        </p:txBody>
      </p:sp>
      <p:sp>
        <p:nvSpPr>
          <p:cNvPr id="158779" name="Text Box 59"/>
          <p:cNvSpPr txBox="1">
            <a:spLocks noChangeArrowheads="1"/>
          </p:cNvSpPr>
          <p:nvPr/>
        </p:nvSpPr>
        <p:spPr bwMode="auto">
          <a:xfrm>
            <a:off x="1238224" y="1428736"/>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smtClean="0">
                <a:solidFill>
                  <a:srgbClr val="000099"/>
                </a:solidFill>
                <a:latin typeface="+mn-lt"/>
                <a:ea typeface="黑体" pitchFamily="2" charset="-122"/>
              </a:rPr>
              <a:t>S</a:t>
            </a:r>
            <a:r>
              <a:rPr kumimoji="1" lang="zh-CN" altLang="en-US" sz="2400" b="1" dirty="0" smtClean="0">
                <a:solidFill>
                  <a:srgbClr val="000099"/>
                </a:solidFill>
                <a:latin typeface="+mn-lt"/>
                <a:ea typeface="黑体" pitchFamily="2" charset="-122"/>
              </a:rPr>
              <a:t>站和</a:t>
            </a:r>
            <a:r>
              <a:rPr kumimoji="1" lang="en-US" altLang="zh-CN" sz="2400" b="1" dirty="0" smtClean="0">
                <a:solidFill>
                  <a:srgbClr val="000099"/>
                </a:solidFill>
                <a:latin typeface="+mn-lt"/>
                <a:ea typeface="黑体" pitchFamily="2" charset="-122"/>
              </a:rPr>
              <a:t>T</a:t>
            </a:r>
            <a:r>
              <a:rPr kumimoji="1" lang="zh-CN" altLang="en-US" sz="2400" b="1" dirty="0" smtClean="0">
                <a:solidFill>
                  <a:srgbClr val="000099"/>
                </a:solidFill>
                <a:latin typeface="+mn-lt"/>
                <a:ea typeface="黑体" pitchFamily="2" charset="-122"/>
              </a:rPr>
              <a:t>站要发送数据比特（</a:t>
            </a:r>
            <a:r>
              <a:rPr kumimoji="1" lang="en-US" altLang="zh-CN" sz="2400" b="1" dirty="0" smtClean="0">
                <a:solidFill>
                  <a:srgbClr val="000099"/>
                </a:solidFill>
                <a:latin typeface="+mn-lt"/>
                <a:ea typeface="黑体" pitchFamily="2" charset="-122"/>
              </a:rPr>
              <a:t>0</a:t>
            </a:r>
            <a:r>
              <a:rPr kumimoji="1" lang="zh-CN" altLang="en-US" sz="2400" b="1" dirty="0" smtClean="0">
                <a:solidFill>
                  <a:srgbClr val="000099"/>
                </a:solidFill>
                <a:latin typeface="+mn-lt"/>
                <a:ea typeface="黑体" pitchFamily="2" charset="-122"/>
              </a:rPr>
              <a:t>或</a:t>
            </a:r>
            <a:r>
              <a:rPr kumimoji="1" lang="en-US" altLang="zh-CN" sz="2400" b="1" dirty="0" smtClean="0">
                <a:solidFill>
                  <a:srgbClr val="000099"/>
                </a:solidFill>
                <a:latin typeface="+mn-lt"/>
                <a:ea typeface="黑体" pitchFamily="2" charset="-122"/>
              </a:rPr>
              <a:t>1</a:t>
            </a:r>
            <a:r>
              <a:rPr kumimoji="1" lang="zh-CN" altLang="en-US" sz="2400" b="1" dirty="0" smtClean="0">
                <a:solidFill>
                  <a:srgbClr val="000099"/>
                </a:solidFill>
                <a:latin typeface="+mn-lt"/>
                <a:ea typeface="黑体" pitchFamily="2" charset="-122"/>
              </a:rPr>
              <a:t>）</a:t>
            </a:r>
            <a:endParaRPr kumimoji="1" lang="zh-CN" altLang="en-US" sz="2400" b="1" dirty="0">
              <a:solidFill>
                <a:srgbClr val="000099"/>
              </a:solidFill>
              <a:latin typeface="+mn-lt"/>
              <a:ea typeface="黑体" pitchFamily="2" charset="-122"/>
            </a:endParaRPr>
          </a:p>
        </p:txBody>
      </p:sp>
      <p:sp>
        <p:nvSpPr>
          <p:cNvPr id="158780" name="Text Box 60"/>
          <p:cNvSpPr txBox="1">
            <a:spLocks noChangeArrowheads="1"/>
          </p:cNvSpPr>
          <p:nvPr/>
        </p:nvSpPr>
        <p:spPr bwMode="auto">
          <a:xfrm>
            <a:off x="238092" y="1857364"/>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发</a:t>
            </a:r>
          </a:p>
          <a:p>
            <a:pPr algn="l"/>
            <a:r>
              <a:rPr kumimoji="1" lang="zh-CN" altLang="en-US" sz="2000" b="1" dirty="0">
                <a:solidFill>
                  <a:srgbClr val="000099"/>
                </a:solidFill>
                <a:latin typeface="+mn-lt"/>
                <a:ea typeface="黑体" pitchFamily="2" charset="-122"/>
              </a:rPr>
              <a:t>送</a:t>
            </a:r>
          </a:p>
          <a:p>
            <a:pPr algn="l"/>
            <a:r>
              <a:rPr kumimoji="1" lang="zh-CN" altLang="en-US" sz="2000" b="1" dirty="0">
                <a:solidFill>
                  <a:srgbClr val="000099"/>
                </a:solidFill>
                <a:latin typeface="+mn-lt"/>
                <a:ea typeface="黑体" pitchFamily="2" charset="-122"/>
              </a:rPr>
              <a:t>端</a:t>
            </a:r>
          </a:p>
        </p:txBody>
      </p:sp>
      <p:sp>
        <p:nvSpPr>
          <p:cNvPr id="158781" name="Text Box 61"/>
          <p:cNvSpPr txBox="1">
            <a:spLocks noChangeArrowheads="1"/>
          </p:cNvSpPr>
          <p:nvPr/>
        </p:nvSpPr>
        <p:spPr bwMode="auto">
          <a:xfrm>
            <a:off x="222208" y="4572008"/>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dirty="0" smtClean="0">
                <a:solidFill>
                  <a:srgbClr val="000099"/>
                </a:solidFill>
                <a:latin typeface="+mn-lt"/>
                <a:ea typeface="黑体" pitchFamily="2" charset="-122"/>
              </a:rPr>
              <a:t>其</a:t>
            </a:r>
            <a:endParaRPr kumimoji="1" lang="en-US" altLang="zh-CN" sz="2000" b="1" dirty="0" smtClean="0">
              <a:solidFill>
                <a:srgbClr val="000099"/>
              </a:solidFill>
              <a:latin typeface="+mn-lt"/>
              <a:ea typeface="黑体" pitchFamily="2" charset="-122"/>
            </a:endParaRPr>
          </a:p>
          <a:p>
            <a:pPr algn="l" eaLnBrk="0" hangingPunct="0"/>
            <a:r>
              <a:rPr kumimoji="1" lang="zh-CN" altLang="en-US" sz="2000" b="1" dirty="0" smtClean="0">
                <a:solidFill>
                  <a:srgbClr val="000099"/>
                </a:solidFill>
                <a:latin typeface="+mn-lt"/>
                <a:ea typeface="黑体" pitchFamily="2" charset="-122"/>
              </a:rPr>
              <a:t>他</a:t>
            </a:r>
            <a:endParaRPr kumimoji="1" lang="en-US" altLang="zh-CN" sz="2000" b="1" dirty="0" smtClean="0">
              <a:solidFill>
                <a:srgbClr val="000099"/>
              </a:solidFill>
              <a:latin typeface="+mn-lt"/>
              <a:ea typeface="黑体" pitchFamily="2" charset="-122"/>
            </a:endParaRPr>
          </a:p>
          <a:p>
            <a:pPr algn="l" eaLnBrk="0" hangingPunct="0"/>
            <a:r>
              <a:rPr kumimoji="1" lang="zh-CN" altLang="en-US" sz="2000" b="1" dirty="0" smtClean="0">
                <a:solidFill>
                  <a:srgbClr val="000099"/>
                </a:solidFill>
                <a:latin typeface="+mn-lt"/>
                <a:ea typeface="黑体" pitchFamily="2" charset="-122"/>
              </a:rPr>
              <a:t>站</a:t>
            </a:r>
            <a:endParaRPr kumimoji="1" lang="zh-CN" altLang="en-US" sz="2000" b="1" dirty="0">
              <a:solidFill>
                <a:srgbClr val="000099"/>
              </a:solidFill>
              <a:latin typeface="+mn-lt"/>
              <a:ea typeface="黑体" pitchFamily="2" charset="-122"/>
            </a:endParaRPr>
          </a:p>
        </p:txBody>
      </p:sp>
      <p:sp>
        <p:nvSpPr>
          <p:cNvPr id="158782" name="AutoShape 62"/>
          <p:cNvSpPr>
            <a:spLocks/>
          </p:cNvSpPr>
          <p:nvPr/>
        </p:nvSpPr>
        <p:spPr bwMode="auto">
          <a:xfrm>
            <a:off x="871074" y="1516063"/>
            <a:ext cx="295712" cy="1698623"/>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720428" y="4684714"/>
            <a:ext cx="89168" cy="1048542"/>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60" name="灯片编号占位符 59"/>
          <p:cNvSpPr>
            <a:spLocks noGrp="1"/>
          </p:cNvSpPr>
          <p:nvPr>
            <p:ph type="sldNum" sz="quarter" idx="12"/>
          </p:nvPr>
        </p:nvSpPr>
        <p:spPr/>
        <p:txBody>
          <a:bodyPr/>
          <a:lstStyle/>
          <a:p>
            <a:fld id="{14338B79-8FD5-46F1-8A19-651A319ADB19}" type="slidenum">
              <a:rPr lang="zh-CN" altLang="en-US" smtClean="0"/>
              <a:pPr/>
              <a:t>67</a:t>
            </a:fld>
            <a:endParaRPr lang="en-US" altLang="zh-CN"/>
          </a:p>
        </p:txBody>
      </p:sp>
      <p:sp>
        <p:nvSpPr>
          <p:cNvPr id="83" name="Text Box 56"/>
          <p:cNvSpPr txBox="1">
            <a:spLocks noChangeArrowheads="1"/>
          </p:cNvSpPr>
          <p:nvPr/>
        </p:nvSpPr>
        <p:spPr bwMode="auto">
          <a:xfrm>
            <a:off x="809596" y="5172030"/>
            <a:ext cx="90964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endParaRPr kumimoji="1" lang="en-US" altLang="zh-CN" sz="2400" b="1" dirty="0" smtClean="0">
              <a:solidFill>
                <a:srgbClr val="000099"/>
              </a:solidFill>
              <a:latin typeface="+mn-lt"/>
              <a:ea typeface="黑体" pitchFamily="2" charset="-122"/>
            </a:endParaRPr>
          </a:p>
          <a:p>
            <a:pPr algn="just"/>
            <a:r>
              <a:rPr kumimoji="1" lang="zh-CN" altLang="en-US" sz="2400" b="1" dirty="0" smtClean="0">
                <a:solidFill>
                  <a:srgbClr val="000099"/>
                </a:solidFill>
                <a:ea typeface="黑体" pitchFamily="2" charset="-122"/>
              </a:rPr>
              <a:t>判断</a:t>
            </a:r>
            <a:r>
              <a:rPr kumimoji="1" lang="en-US" altLang="zh-CN" sz="2400" b="1" dirty="0" smtClean="0">
                <a:solidFill>
                  <a:srgbClr val="000099"/>
                </a:solidFill>
                <a:ea typeface="黑体" pitchFamily="2" charset="-122"/>
              </a:rPr>
              <a:t>T</a:t>
            </a:r>
            <a:r>
              <a:rPr kumimoji="1" lang="zh-CN" altLang="en-US" sz="2400" b="1" dirty="0" smtClean="0">
                <a:solidFill>
                  <a:srgbClr val="000099"/>
                </a:solidFill>
                <a:ea typeface="黑体" pitchFamily="2" charset="-122"/>
              </a:rPr>
              <a:t>发</a:t>
            </a:r>
            <a:r>
              <a:rPr kumimoji="1" lang="zh-CN" altLang="en-US" sz="2400" b="1" dirty="0">
                <a:solidFill>
                  <a:srgbClr val="000099"/>
                </a:solidFill>
                <a:ea typeface="黑体" pitchFamily="2" charset="-122"/>
              </a:rPr>
              <a:t>了什么数据时</a:t>
            </a:r>
            <a:r>
              <a:rPr kumimoji="1" lang="zh-CN" altLang="en-US" sz="2400" b="1" dirty="0" smtClean="0">
                <a:solidFill>
                  <a:srgbClr val="000099"/>
                </a:solidFill>
                <a:ea typeface="黑体" pitchFamily="2" charset="-122"/>
              </a:rPr>
              <a:t>，做</a:t>
            </a:r>
            <a:r>
              <a:rPr kumimoji="1" lang="zh-CN" altLang="en-US" sz="2400" b="1" dirty="0" smtClean="0">
                <a:solidFill>
                  <a:srgbClr val="000099"/>
                </a:solidFill>
                <a:latin typeface="+mn-lt"/>
                <a:ea typeface="黑体" pitchFamily="2" charset="-122"/>
              </a:rPr>
              <a:t>规格化</a:t>
            </a:r>
            <a:r>
              <a:rPr kumimoji="1" lang="zh-CN" altLang="en-US" sz="2400" b="1" dirty="0">
                <a:solidFill>
                  <a:srgbClr val="000099"/>
                </a:solidFill>
                <a:latin typeface="+mn-lt"/>
                <a:ea typeface="黑体" pitchFamily="2" charset="-122"/>
              </a:rPr>
              <a:t>内积 </a:t>
            </a:r>
            <a:r>
              <a:rPr kumimoji="1" lang="en-US" altLang="zh-CN" sz="2400" b="1" dirty="0" smtClean="0">
                <a:solidFill>
                  <a:srgbClr val="000099"/>
                </a:solidFill>
                <a:latin typeface="+mn-lt"/>
                <a:ea typeface="黑体" pitchFamily="2" charset="-122"/>
              </a:rPr>
              <a:t>T</a:t>
            </a:r>
            <a:r>
              <a:rPr kumimoji="1" lang="en-US" altLang="zh-CN" sz="2400" b="1" dirty="0" smtClean="0">
                <a:solidFill>
                  <a:srgbClr val="000099"/>
                </a:solidFill>
                <a:latin typeface="+mn-lt"/>
                <a:ea typeface="黑体" pitchFamily="2" charset="-122"/>
                <a:sym typeface="Symbol" pitchFamily="18" charset="2"/>
              </a:rPr>
              <a:t> </a:t>
            </a:r>
            <a:r>
              <a:rPr kumimoji="1" lang="en-US" altLang="zh-CN" sz="2400" b="1" dirty="0">
                <a:solidFill>
                  <a:srgbClr val="000099"/>
                </a:solidFill>
                <a:latin typeface="+mn-lt"/>
                <a:ea typeface="黑体" pitchFamily="2" charset="-122"/>
                <a:sym typeface="Wingdings" pitchFamily="2" charset="2"/>
              </a:rPr>
              <a:t> </a:t>
            </a:r>
            <a:r>
              <a:rPr kumimoji="1" lang="en-US" altLang="zh-CN" sz="2400" b="1" dirty="0" smtClean="0">
                <a:solidFill>
                  <a:srgbClr val="000099"/>
                </a:solidFill>
                <a:latin typeface="+mn-lt"/>
                <a:ea typeface="黑体" pitchFamily="2" charset="-122"/>
                <a:sym typeface="Wingdings" pitchFamily="2" charset="2"/>
              </a:rPr>
              <a:t>(</a:t>
            </a:r>
            <a:r>
              <a:rPr kumimoji="1" lang="en-US" altLang="zh-CN" sz="2400" b="1" dirty="0" err="1" smtClean="0">
                <a:solidFill>
                  <a:srgbClr val="000099"/>
                </a:solidFill>
                <a:latin typeface="+mn-lt"/>
                <a:ea typeface="黑体" pitchFamily="2" charset="-122"/>
              </a:rPr>
              <a:t>S</a:t>
            </a:r>
            <a:r>
              <a:rPr kumimoji="1" lang="en-US" altLang="zh-CN" sz="2400" b="1" baseline="-25000" dirty="0" err="1" smtClean="0">
                <a:solidFill>
                  <a:srgbClr val="000099"/>
                </a:solidFill>
                <a:ea typeface="黑体" pitchFamily="2" charset="-122"/>
              </a:rPr>
              <a:t>x</a:t>
            </a:r>
            <a:r>
              <a:rPr kumimoji="1" lang="en-US" altLang="zh-CN" sz="2400" b="1" dirty="0" smtClean="0">
                <a:solidFill>
                  <a:srgbClr val="000099"/>
                </a:solidFill>
                <a:ea typeface="黑体" pitchFamily="2" charset="-122"/>
                <a:sym typeface="Symbol" pitchFamily="18" charset="2"/>
              </a:rPr>
              <a:t> </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rPr>
              <a:t>T</a:t>
            </a:r>
            <a:r>
              <a:rPr kumimoji="1" lang="en-US" altLang="zh-CN" sz="2400" b="1" baseline="-25000" dirty="0" err="1" smtClean="0">
                <a:solidFill>
                  <a:srgbClr val="000099"/>
                </a:solidFill>
                <a:ea typeface="黑体" pitchFamily="2" charset="-122"/>
              </a:rPr>
              <a:t>x</a:t>
            </a:r>
            <a:r>
              <a:rPr kumimoji="1" lang="en-US" altLang="zh-CN" sz="2400" b="1" dirty="0" smtClean="0">
                <a:solidFill>
                  <a:srgbClr val="000099"/>
                </a:solidFill>
                <a:ea typeface="黑体" pitchFamily="2" charset="-122"/>
              </a:rPr>
              <a:t>)=T</a:t>
            </a:r>
            <a:r>
              <a:rPr kumimoji="1" lang="en-US" altLang="zh-CN" sz="2400" b="1" dirty="0" smtClean="0">
                <a:solidFill>
                  <a:srgbClr val="000099"/>
                </a:solidFill>
                <a:ea typeface="黑体" pitchFamily="2" charset="-122"/>
                <a:sym typeface="Symbol" pitchFamily="18" charset="2"/>
              </a:rPr>
              <a:t> </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rPr>
              <a:t>S</a:t>
            </a:r>
            <a:r>
              <a:rPr kumimoji="1" lang="en-US" altLang="zh-CN" sz="2400" b="1" baseline="-25000" dirty="0" err="1" smtClean="0">
                <a:solidFill>
                  <a:srgbClr val="000099"/>
                </a:solidFill>
                <a:ea typeface="黑体" pitchFamily="2" charset="-122"/>
              </a:rPr>
              <a:t>x</a:t>
            </a:r>
            <a:r>
              <a:rPr kumimoji="1" lang="en-US" altLang="zh-CN" sz="2400" b="1" baseline="-25000" dirty="0" smtClean="0">
                <a:solidFill>
                  <a:srgbClr val="000099"/>
                </a:solidFill>
                <a:ea typeface="黑体" pitchFamily="2" charset="-122"/>
              </a:rPr>
              <a:t> </a:t>
            </a:r>
            <a:r>
              <a:rPr kumimoji="1" lang="en-US" altLang="zh-CN" sz="2400" b="1" dirty="0" smtClean="0">
                <a:solidFill>
                  <a:srgbClr val="000099"/>
                </a:solidFill>
                <a:ea typeface="黑体" pitchFamily="2" charset="-122"/>
              </a:rPr>
              <a:t>+T</a:t>
            </a:r>
            <a:r>
              <a:rPr kumimoji="1" lang="en-US" altLang="zh-CN" sz="2400" b="1" dirty="0" smtClean="0">
                <a:solidFill>
                  <a:srgbClr val="000099"/>
                </a:solidFill>
                <a:ea typeface="黑体" pitchFamily="2" charset="-122"/>
                <a:sym typeface="Symbol" pitchFamily="18" charset="2"/>
              </a:rPr>
              <a:t> </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rPr>
              <a:t>T</a:t>
            </a:r>
            <a:r>
              <a:rPr kumimoji="1" lang="en-US" altLang="zh-CN" sz="2400" b="1" baseline="-25000" dirty="0" err="1" smtClean="0">
                <a:solidFill>
                  <a:srgbClr val="000099"/>
                </a:solidFill>
                <a:ea typeface="黑体" pitchFamily="2" charset="-122"/>
              </a:rPr>
              <a:t>x</a:t>
            </a:r>
            <a:endParaRPr kumimoji="1" lang="en-US" altLang="zh-CN" sz="2400" b="1" baseline="-25000" dirty="0" smtClean="0">
              <a:solidFill>
                <a:srgbClr val="000099"/>
              </a:solidFill>
              <a:ea typeface="黑体" pitchFamily="2" charset="-122"/>
            </a:endParaRPr>
          </a:p>
          <a:p>
            <a:pPr algn="just"/>
            <a:r>
              <a:rPr kumimoji="1" lang="en-US" altLang="zh-CN" sz="2400" b="1" baseline="-25000" dirty="0" smtClean="0">
                <a:solidFill>
                  <a:srgbClr val="000099"/>
                </a:solidFill>
                <a:ea typeface="黑体" pitchFamily="2" charset="-122"/>
              </a:rPr>
              <a:t>                                                                                                                      </a:t>
            </a:r>
            <a:r>
              <a:rPr kumimoji="1" lang="en-US" altLang="zh-CN" sz="2400" b="1" dirty="0" smtClean="0">
                <a:solidFill>
                  <a:srgbClr val="000099"/>
                </a:solidFill>
                <a:ea typeface="黑体" pitchFamily="2" charset="-122"/>
              </a:rPr>
              <a:t>=  T</a:t>
            </a:r>
            <a:r>
              <a:rPr kumimoji="1" lang="en-US" altLang="zh-CN" sz="2400" b="1" dirty="0" smtClean="0">
                <a:solidFill>
                  <a:srgbClr val="000099"/>
                </a:solidFill>
                <a:ea typeface="黑体" pitchFamily="2" charset="-122"/>
                <a:sym typeface="Symbol" pitchFamily="18" charset="2"/>
              </a:rPr>
              <a:t> </a:t>
            </a:r>
            <a:r>
              <a:rPr kumimoji="1" lang="en-US" altLang="zh-CN" sz="2400" b="1" dirty="0" smtClean="0">
                <a:solidFill>
                  <a:srgbClr val="000099"/>
                </a:solidFill>
                <a:ea typeface="黑体" pitchFamily="2" charset="-122"/>
                <a:sym typeface="Wingdings" pitchFamily="2" charset="2"/>
              </a:rPr>
              <a:t> </a:t>
            </a:r>
            <a:r>
              <a:rPr kumimoji="1" lang="en-US" altLang="zh-CN" sz="2400" b="1" dirty="0" err="1" smtClean="0">
                <a:solidFill>
                  <a:srgbClr val="000099"/>
                </a:solidFill>
                <a:ea typeface="黑体" pitchFamily="2" charset="-122"/>
                <a:sym typeface="Wingdings" pitchFamily="2" charset="2"/>
              </a:rPr>
              <a:t>T</a:t>
            </a:r>
            <a:r>
              <a:rPr kumimoji="1" lang="en-US" altLang="zh-CN" sz="2400" b="1" baseline="-25000" dirty="0" err="1" smtClean="0">
                <a:solidFill>
                  <a:srgbClr val="000099"/>
                </a:solidFill>
                <a:ea typeface="黑体" pitchFamily="2" charset="-122"/>
              </a:rPr>
              <a:t>x</a:t>
            </a:r>
            <a:endParaRPr kumimoji="1" lang="en-US" altLang="zh-CN" sz="2400" b="1" baseline="-25000" dirty="0">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7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87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6" grpId="0"/>
      <p:bldP spid="158781" grpId="0"/>
      <p:bldP spid="158783" grpId="0" animBg="1"/>
      <p:bldP spid="8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Text Box 4"/>
          <p:cNvSpPr txBox="1">
            <a:spLocks noGrp="1" noChangeArrowheads="1"/>
          </p:cNvSpPr>
          <p:nvPr>
            <p:ph type="body" idx="1"/>
          </p:nvPr>
        </p:nvSpPr>
        <p:spPr>
          <a:xfrm>
            <a:off x="0" y="1142984"/>
            <a:ext cx="9453594" cy="4929222"/>
          </a:xfrm>
          <a:noFill/>
          <a:ln/>
        </p:spPr>
        <p:txBody>
          <a:bodyPr/>
          <a:lstStyle/>
          <a:p>
            <a:pPr>
              <a:spcBef>
                <a:spcPts val="0"/>
              </a:spcBef>
            </a:pPr>
            <a:r>
              <a:rPr kumimoji="1" lang="en-US" altLang="zh-CN" sz="2800" dirty="0" smtClean="0"/>
              <a:t> </a:t>
            </a:r>
            <a:r>
              <a:rPr lang="en-US" altLang="zh-CN" sz="2800" dirty="0" err="1" smtClean="0"/>
              <a:t>Sx</a:t>
            </a:r>
            <a:r>
              <a:rPr lang="zh-CN" altLang="en-US" sz="2800" dirty="0" smtClean="0"/>
              <a:t>（</a:t>
            </a:r>
            <a:r>
              <a:rPr kumimoji="1" lang="en-US" altLang="zh-CN" sz="2800" dirty="0" smtClean="0">
                <a:solidFill>
                  <a:srgbClr val="000099"/>
                </a:solidFill>
              </a:rPr>
              <a:t> S </a:t>
            </a:r>
            <a:r>
              <a:rPr kumimoji="1" lang="zh-CN" altLang="en-US" sz="2800" dirty="0" smtClean="0">
                <a:solidFill>
                  <a:srgbClr val="000099"/>
                </a:solidFill>
              </a:rPr>
              <a:t>站发送的信号 </a:t>
            </a:r>
            <a:r>
              <a:rPr lang="zh-CN" altLang="en-US" sz="2800" dirty="0" smtClean="0"/>
              <a:t>）有三种不同可能：</a:t>
            </a:r>
            <a:endParaRPr lang="en-US" altLang="zh-CN" sz="2800" dirty="0" smtClean="0"/>
          </a:p>
          <a:p>
            <a:pPr lvl="1">
              <a:buNone/>
            </a:pPr>
            <a:r>
              <a:rPr lang="zh-CN" altLang="en-US" dirty="0" smtClean="0"/>
              <a:t>如果</a:t>
            </a:r>
            <a:r>
              <a:rPr lang="en-US" altLang="zh-CN" dirty="0" smtClean="0"/>
              <a:t>S</a:t>
            </a:r>
            <a:r>
              <a:rPr lang="zh-CN" altLang="en-US" dirty="0" smtClean="0"/>
              <a:t>站发的是比特</a:t>
            </a:r>
            <a:r>
              <a:rPr lang="en-US" altLang="zh-CN" dirty="0" smtClean="0"/>
              <a:t>1</a:t>
            </a:r>
            <a:r>
              <a:rPr lang="zh-CN" altLang="en-US" dirty="0" smtClean="0"/>
              <a:t> ，</a:t>
            </a:r>
            <a:r>
              <a:rPr lang="en-US" altLang="zh-CN" dirty="0" err="1" smtClean="0"/>
              <a:t>Sx</a:t>
            </a:r>
            <a:r>
              <a:rPr lang="en-US" altLang="zh-CN" dirty="0" smtClean="0"/>
              <a:t>=S</a:t>
            </a:r>
            <a:r>
              <a:rPr lang="zh-CN" altLang="en-US" dirty="0" smtClean="0"/>
              <a:t>；则</a:t>
            </a:r>
            <a:r>
              <a:rPr lang="en-US" altLang="zh-CN" dirty="0" err="1" smtClean="0"/>
              <a:t>S·Sx</a:t>
            </a:r>
            <a:r>
              <a:rPr lang="en-US" altLang="zh-CN" dirty="0" smtClean="0"/>
              <a:t>=S·S=1</a:t>
            </a:r>
          </a:p>
          <a:p>
            <a:pPr lvl="1">
              <a:buNone/>
            </a:pPr>
            <a:r>
              <a:rPr lang="zh-CN" altLang="en-US" dirty="0" smtClean="0"/>
              <a:t>如果</a:t>
            </a:r>
            <a:r>
              <a:rPr lang="en-US" altLang="zh-CN" dirty="0" smtClean="0"/>
              <a:t>S</a:t>
            </a:r>
            <a:r>
              <a:rPr lang="zh-CN" altLang="en-US" dirty="0" smtClean="0"/>
              <a:t>站发的是比特</a:t>
            </a:r>
            <a:r>
              <a:rPr lang="en-US" altLang="zh-CN" dirty="0" smtClean="0"/>
              <a:t>0</a:t>
            </a:r>
            <a:r>
              <a:rPr lang="zh-CN" altLang="en-US" dirty="0" smtClean="0"/>
              <a:t>；</a:t>
            </a:r>
            <a:r>
              <a:rPr lang="en-US" altLang="zh-CN" dirty="0" err="1" smtClean="0"/>
              <a:t>Sx</a:t>
            </a:r>
            <a:r>
              <a:rPr lang="en-US" altLang="zh-CN" dirty="0" smtClean="0"/>
              <a:t>=    </a:t>
            </a:r>
            <a:r>
              <a:rPr lang="zh-CN" altLang="en-US" dirty="0" smtClean="0"/>
              <a:t>；则</a:t>
            </a:r>
            <a:r>
              <a:rPr lang="en-US" altLang="zh-CN" dirty="0" err="1" smtClean="0"/>
              <a:t>S·Sx</a:t>
            </a:r>
            <a:r>
              <a:rPr lang="en-US" altLang="zh-CN" dirty="0" smtClean="0"/>
              <a:t>=S·     = -1</a:t>
            </a:r>
          </a:p>
          <a:p>
            <a:pPr lvl="1">
              <a:buNone/>
            </a:pPr>
            <a:r>
              <a:rPr lang="zh-CN" altLang="en-US" dirty="0" smtClean="0"/>
              <a:t>如果</a:t>
            </a:r>
            <a:r>
              <a:rPr lang="en-US" altLang="zh-CN" dirty="0" smtClean="0"/>
              <a:t>S</a:t>
            </a:r>
            <a:r>
              <a:rPr lang="zh-CN" altLang="en-US" dirty="0" smtClean="0"/>
              <a:t>站没发数据，     则</a:t>
            </a:r>
            <a:r>
              <a:rPr lang="en-US" altLang="zh-CN" dirty="0" err="1" smtClean="0"/>
              <a:t>S·Sx</a:t>
            </a:r>
            <a:r>
              <a:rPr lang="en-US" altLang="zh-CN" dirty="0" smtClean="0"/>
              <a:t>=0</a:t>
            </a:r>
          </a:p>
          <a:p>
            <a:r>
              <a:rPr lang="zh-CN" altLang="en-US" sz="2800" dirty="0" smtClean="0"/>
              <a:t>因此</a:t>
            </a:r>
            <a:endParaRPr lang="en-US" altLang="zh-CN" sz="2800" dirty="0" smtClean="0"/>
          </a:p>
          <a:p>
            <a:pPr lvl="1">
              <a:buNone/>
            </a:pPr>
            <a:r>
              <a:rPr lang="en-US" altLang="zh-CN" dirty="0" smtClean="0"/>
              <a:t>			</a:t>
            </a:r>
            <a:r>
              <a:rPr lang="zh-CN" altLang="en-US" dirty="0" smtClean="0"/>
              <a:t>                       </a:t>
            </a:r>
            <a:r>
              <a:rPr lang="en-US" altLang="zh-CN" dirty="0" smtClean="0"/>
              <a:t>1</a:t>
            </a:r>
            <a:r>
              <a:rPr lang="zh-CN" altLang="en-US" dirty="0" smtClean="0"/>
              <a:t>；</a:t>
            </a:r>
            <a:endParaRPr lang="en-US" altLang="zh-CN" dirty="0" smtClean="0"/>
          </a:p>
          <a:p>
            <a:pPr lvl="1">
              <a:buNone/>
            </a:pPr>
            <a:r>
              <a:rPr lang="en-US" altLang="zh-CN" dirty="0" smtClean="0"/>
              <a:t> </a:t>
            </a:r>
            <a:r>
              <a:rPr kumimoji="1" lang="en-US" altLang="zh-CN" dirty="0" smtClean="0"/>
              <a:t>S· </a:t>
            </a:r>
            <a:r>
              <a:rPr lang="en-US" altLang="zh-CN" dirty="0" smtClean="0"/>
              <a:t>(</a:t>
            </a:r>
            <a:r>
              <a:rPr kumimoji="1" lang="en-US" altLang="zh-CN" dirty="0" err="1" smtClean="0"/>
              <a:t>Sx+Tx</a:t>
            </a:r>
            <a:r>
              <a:rPr lang="en-US" altLang="zh-CN" dirty="0" smtClean="0"/>
              <a:t> )</a:t>
            </a:r>
            <a:r>
              <a:rPr kumimoji="1" lang="en-US" altLang="zh-CN" dirty="0" smtClean="0"/>
              <a:t> = </a:t>
            </a:r>
            <a:r>
              <a:rPr kumimoji="1" lang="en-US" altLang="zh-CN" dirty="0" err="1" smtClean="0"/>
              <a:t>S·Sx</a:t>
            </a:r>
            <a:r>
              <a:rPr kumimoji="1" lang="en-US" altLang="zh-CN" dirty="0" smtClean="0"/>
              <a:t>=  </a:t>
            </a:r>
            <a:r>
              <a:rPr lang="en-US" altLang="zh-CN" dirty="0" smtClean="0"/>
              <a:t>-1</a:t>
            </a:r>
            <a:r>
              <a:rPr lang="zh-CN" altLang="en-US" dirty="0" smtClean="0"/>
              <a:t>；</a:t>
            </a:r>
            <a:endParaRPr lang="en-US" altLang="zh-CN" dirty="0" smtClean="0"/>
          </a:p>
          <a:p>
            <a:pPr lvl="1">
              <a:buNone/>
            </a:pPr>
            <a:r>
              <a:rPr lang="en-US" altLang="zh-CN" dirty="0" smtClean="0"/>
              <a:t>                                     0</a:t>
            </a:r>
            <a:r>
              <a:rPr lang="zh-CN" altLang="en-US" dirty="0" smtClean="0"/>
              <a:t>；</a:t>
            </a:r>
          </a:p>
          <a:p>
            <a:pPr>
              <a:buNone/>
            </a:pPr>
            <a:endParaRPr lang="zh-CN" altLang="en-US" sz="2800" dirty="0" smtClean="0"/>
          </a:p>
          <a:p>
            <a:pPr>
              <a:buNone/>
            </a:pPr>
            <a:endParaRPr lang="zh-CN" altLang="en-US" sz="2800" dirty="0"/>
          </a:p>
        </p:txBody>
      </p:sp>
      <p:graphicFrame>
        <p:nvGraphicFramePr>
          <p:cNvPr id="6" name="对象 5"/>
          <p:cNvGraphicFramePr>
            <a:graphicFrameLocks noChangeAspect="1"/>
          </p:cNvGraphicFramePr>
          <p:nvPr/>
        </p:nvGraphicFramePr>
        <p:xfrm>
          <a:off x="4881562" y="2143116"/>
          <a:ext cx="541738" cy="600079"/>
        </p:xfrm>
        <a:graphic>
          <a:graphicData uri="http://schemas.openxmlformats.org/presentationml/2006/ole">
            <mc:AlternateContent xmlns:mc="http://schemas.openxmlformats.org/markup-compatibility/2006">
              <mc:Choice xmlns:v="urn:schemas-microsoft-com:vml" Requires="v">
                <p:oleObj spid="_x0000_s127256" name="公式" r:id="rId3" imgW="126720" imgH="215640" progId="Equation.3">
                  <p:embed/>
                </p:oleObj>
              </mc:Choice>
              <mc:Fallback>
                <p:oleObj name="公式" r:id="rId3" imgW="1267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2" y="2143116"/>
                        <a:ext cx="541738" cy="600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87" name="Object 3"/>
          <p:cNvGraphicFramePr>
            <a:graphicFrameLocks noChangeAspect="1"/>
          </p:cNvGraphicFramePr>
          <p:nvPr/>
        </p:nvGraphicFramePr>
        <p:xfrm>
          <a:off x="7310454" y="2185983"/>
          <a:ext cx="541734" cy="600075"/>
        </p:xfrm>
        <a:graphic>
          <a:graphicData uri="http://schemas.openxmlformats.org/presentationml/2006/ole">
            <mc:AlternateContent xmlns:mc="http://schemas.openxmlformats.org/markup-compatibility/2006">
              <mc:Choice xmlns:v="urn:schemas-microsoft-com:vml" Requires="v">
                <p:oleObj spid="_x0000_s127257" name="公式" r:id="rId5" imgW="126720" imgH="215640" progId="Equation.3">
                  <p:embed/>
                </p:oleObj>
              </mc:Choice>
              <mc:Fallback>
                <p:oleObj name="公式" r:id="rId5" imgW="1267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0454" y="2185983"/>
                        <a:ext cx="541734"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46"/>
          <p:cNvSpPr>
            <a:spLocks/>
          </p:cNvSpPr>
          <p:nvPr/>
        </p:nvSpPr>
        <p:spPr bwMode="auto">
          <a:xfrm flipV="1">
            <a:off x="3952868" y="3857628"/>
            <a:ext cx="154782" cy="1571612"/>
          </a:xfrm>
          <a:prstGeom prst="leftBrace">
            <a:avLst>
              <a:gd name="adj1" fmla="val 67130"/>
              <a:gd name="adj2" fmla="val 50000"/>
            </a:avLst>
          </a:prstGeom>
          <a:noFill/>
          <a:ln w="19050">
            <a:solidFill>
              <a:srgbClr val="333399"/>
            </a:solidFill>
            <a:round/>
            <a:headEnd/>
            <a:tailEnd/>
          </a:ln>
          <a:effectLst/>
        </p:spPr>
        <p:txBody>
          <a:bodyPr wrap="none" anchor="ctr"/>
          <a:lstStyle/>
          <a:p>
            <a:endParaRPr lang="zh-CN" altLang="en-US"/>
          </a:p>
        </p:txBody>
      </p:sp>
      <p:sp>
        <p:nvSpPr>
          <p:cNvPr id="7" name="TextBox 6"/>
          <p:cNvSpPr txBox="1"/>
          <p:nvPr/>
        </p:nvSpPr>
        <p:spPr>
          <a:xfrm>
            <a:off x="4804170" y="3857652"/>
            <a:ext cx="3714776" cy="523220"/>
          </a:xfrm>
          <a:prstGeom prst="rect">
            <a:avLst/>
          </a:prstGeom>
          <a:noFill/>
        </p:spPr>
        <p:txBody>
          <a:bodyPr wrap="square" rtlCol="0">
            <a:spAutoFit/>
          </a:bodyPr>
          <a:lstStyle/>
          <a:p>
            <a:r>
              <a:rPr lang="zh-CN" altLang="en-US" sz="2800" dirty="0" smtClean="0"/>
              <a:t>则</a:t>
            </a:r>
            <a:r>
              <a:rPr lang="en-US" altLang="zh-CN" sz="2800" dirty="0" smtClean="0"/>
              <a:t>S</a:t>
            </a:r>
            <a:r>
              <a:rPr lang="zh-CN" altLang="en-US" sz="2800" dirty="0" smtClean="0"/>
              <a:t>站发的是比特</a:t>
            </a:r>
            <a:r>
              <a:rPr lang="en-US" altLang="zh-CN" sz="2800" dirty="0" smtClean="0"/>
              <a:t>1</a:t>
            </a:r>
            <a:r>
              <a:rPr lang="zh-CN" altLang="en-US" sz="2800" dirty="0" smtClean="0"/>
              <a:t> ；</a:t>
            </a:r>
            <a:endParaRPr lang="zh-CN" altLang="en-US" sz="2000" dirty="0"/>
          </a:p>
        </p:txBody>
      </p:sp>
      <p:sp>
        <p:nvSpPr>
          <p:cNvPr id="8" name="TextBox 7"/>
          <p:cNvSpPr txBox="1"/>
          <p:nvPr/>
        </p:nvSpPr>
        <p:spPr>
          <a:xfrm>
            <a:off x="4804170" y="4429156"/>
            <a:ext cx="3714776" cy="523220"/>
          </a:xfrm>
          <a:prstGeom prst="rect">
            <a:avLst/>
          </a:prstGeom>
          <a:noFill/>
        </p:spPr>
        <p:txBody>
          <a:bodyPr wrap="square" rtlCol="0">
            <a:spAutoFit/>
          </a:bodyPr>
          <a:lstStyle/>
          <a:p>
            <a:r>
              <a:rPr lang="zh-CN" altLang="en-US" sz="2800" dirty="0" smtClean="0"/>
              <a:t>则</a:t>
            </a:r>
            <a:r>
              <a:rPr lang="en-US" altLang="zh-CN" sz="2800" dirty="0" smtClean="0"/>
              <a:t>S</a:t>
            </a:r>
            <a:r>
              <a:rPr lang="zh-CN" altLang="en-US" sz="2800" dirty="0" smtClean="0"/>
              <a:t>站发的是比特</a:t>
            </a:r>
            <a:r>
              <a:rPr lang="en-US" altLang="zh-CN" sz="2800" dirty="0" smtClean="0"/>
              <a:t>0</a:t>
            </a:r>
            <a:r>
              <a:rPr lang="zh-CN" altLang="en-US" sz="2800" dirty="0" smtClean="0"/>
              <a:t> ；</a:t>
            </a:r>
            <a:endParaRPr lang="zh-CN" altLang="en-US" sz="2000" dirty="0"/>
          </a:p>
        </p:txBody>
      </p:sp>
      <p:sp>
        <p:nvSpPr>
          <p:cNvPr id="11" name="TextBox 10"/>
          <p:cNvSpPr txBox="1"/>
          <p:nvPr/>
        </p:nvSpPr>
        <p:spPr>
          <a:xfrm>
            <a:off x="4881562" y="4977482"/>
            <a:ext cx="3714776" cy="523220"/>
          </a:xfrm>
          <a:prstGeom prst="rect">
            <a:avLst/>
          </a:prstGeom>
          <a:noFill/>
        </p:spPr>
        <p:txBody>
          <a:bodyPr wrap="square" rtlCol="0">
            <a:spAutoFit/>
          </a:bodyPr>
          <a:lstStyle/>
          <a:p>
            <a:r>
              <a:rPr lang="zh-CN" altLang="en-US" sz="2800" dirty="0" smtClean="0"/>
              <a:t>则</a:t>
            </a:r>
            <a:r>
              <a:rPr lang="en-US" altLang="zh-CN" sz="2800" dirty="0" smtClean="0"/>
              <a:t>S</a:t>
            </a:r>
            <a:r>
              <a:rPr lang="zh-CN" altLang="en-US" sz="2800" dirty="0" smtClean="0"/>
              <a:t>站没发数据</a:t>
            </a:r>
            <a:endParaRPr lang="zh-CN" altLang="en-US" sz="2000" dirty="0"/>
          </a:p>
        </p:txBody>
      </p:sp>
      <p:sp>
        <p:nvSpPr>
          <p:cNvPr id="12" name="Rectangle 3"/>
          <p:cNvSpPr>
            <a:spLocks noGrp="1" noChangeArrowheads="1"/>
          </p:cNvSpPr>
          <p:nvPr>
            <p:ph type="title"/>
          </p:nvPr>
        </p:nvSpPr>
        <p:spPr>
          <a:xfrm>
            <a:off x="495300" y="188640"/>
            <a:ext cx="9066212" cy="792088"/>
          </a:xfrm>
        </p:spPr>
        <p:txBody>
          <a:bodyPr/>
          <a:lstStyle/>
          <a:p>
            <a:r>
              <a:rPr kumimoji="1" lang="zh-CN" altLang="en-US" dirty="0" smtClean="0">
                <a:solidFill>
                  <a:srgbClr val="000099"/>
                </a:solidFill>
              </a:rPr>
              <a:t>分析</a:t>
            </a:r>
            <a:r>
              <a:rPr kumimoji="1" lang="en-US" altLang="zh-CN" dirty="0" smtClean="0"/>
              <a:t>S· </a:t>
            </a:r>
            <a:r>
              <a:rPr lang="en-US" altLang="zh-CN" dirty="0" smtClean="0"/>
              <a:t>(</a:t>
            </a:r>
            <a:r>
              <a:rPr kumimoji="1" lang="en-US" altLang="zh-CN" dirty="0" err="1" smtClean="0"/>
              <a:t>Sx+Tx</a:t>
            </a:r>
            <a:r>
              <a:rPr lang="en-US" altLang="zh-CN" dirty="0" smtClean="0"/>
              <a:t> )</a:t>
            </a:r>
            <a:r>
              <a:rPr kumimoji="1" lang="en-US" altLang="zh-CN" dirty="0" smtClean="0"/>
              <a:t> = </a:t>
            </a:r>
            <a:r>
              <a:rPr kumimoji="1" lang="en-US" altLang="zh-CN" dirty="0" smtClean="0">
                <a:solidFill>
                  <a:srgbClr val="000099"/>
                </a:solidFill>
              </a:rPr>
              <a:t>S</a:t>
            </a:r>
            <a:r>
              <a:rPr kumimoji="1" lang="en-US" altLang="zh-CN" dirty="0" smtClean="0">
                <a:solidFill>
                  <a:srgbClr val="000099"/>
                </a:solidFill>
                <a:sym typeface="Symbol" pitchFamily="18" charset="2"/>
              </a:rPr>
              <a:t> </a:t>
            </a:r>
            <a:r>
              <a:rPr kumimoji="1" lang="en-US" altLang="zh-CN" dirty="0" smtClean="0">
                <a:solidFill>
                  <a:srgbClr val="000099"/>
                </a:solidFill>
                <a:sym typeface="Wingdings" pitchFamily="2" charset="2"/>
              </a:rPr>
              <a:t> </a:t>
            </a:r>
            <a:r>
              <a:rPr kumimoji="1" lang="en-US" altLang="zh-CN" dirty="0" err="1" smtClean="0">
                <a:solidFill>
                  <a:srgbClr val="000099"/>
                </a:solidFill>
              </a:rPr>
              <a:t>S</a:t>
            </a:r>
            <a:r>
              <a:rPr kumimoji="1" lang="en-US" altLang="zh-CN" baseline="-25000" dirty="0" err="1" smtClean="0">
                <a:solidFill>
                  <a:srgbClr val="000099"/>
                </a:solidFill>
              </a:rPr>
              <a:t>x</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27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58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58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358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358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358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p:bldP spid="9" grpId="0" animBg="1"/>
      <p:bldP spid="7" grpId="0"/>
      <p:bldP spid="8"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829476"/>
            <a:ext cx="9066212" cy="151252"/>
          </a:xfrm>
        </p:spPr>
        <p:txBody>
          <a:bodyPr/>
          <a:lstStyle/>
          <a:p>
            <a:pPr lvl="0" eaLnBrk="1" hangingPunct="1"/>
            <a:r>
              <a:rPr lang="en-US" altLang="zh-CN" dirty="0" smtClean="0"/>
              <a:t>CDMA</a:t>
            </a:r>
            <a:r>
              <a:rPr lang="zh-CN" altLang="en-US" dirty="0" smtClean="0"/>
              <a:t>的工作原理</a:t>
            </a:r>
            <a:endParaRPr lang="zh-CN" altLang="en-US" dirty="0"/>
          </a:p>
        </p:txBody>
      </p:sp>
      <p:sp>
        <p:nvSpPr>
          <p:cNvPr id="12" name="内容占位符 11"/>
          <p:cNvSpPr>
            <a:spLocks noGrp="1"/>
          </p:cNvSpPr>
          <p:nvPr>
            <p:ph idx="1"/>
          </p:nvPr>
        </p:nvSpPr>
        <p:spPr>
          <a:xfrm>
            <a:off x="299090" y="1137064"/>
            <a:ext cx="9227200" cy="1029178"/>
          </a:xfrm>
          <a:solidFill>
            <a:schemeClr val="bg2">
              <a:lumMod val="60000"/>
              <a:lumOff val="40000"/>
            </a:schemeClr>
          </a:solidFill>
        </p:spPr>
        <p:txBody>
          <a:bodyPr/>
          <a:lstStyle/>
          <a:p>
            <a:pPr marL="0" lvl="0" indent="0" eaLnBrk="0" hangingPunct="0">
              <a:lnSpc>
                <a:spcPct val="100000"/>
              </a:lnSpc>
              <a:spcBef>
                <a:spcPct val="0"/>
              </a:spcBef>
              <a:buClrTx/>
              <a:buSzTx/>
              <a:buNone/>
            </a:pPr>
            <a:r>
              <a:rPr lang="zh-CN" altLang="en-US" dirty="0">
                <a:solidFill>
                  <a:srgbClr val="333399"/>
                </a:solidFill>
                <a:ea typeface="黑体"/>
              </a:rPr>
              <a:t>已知</a:t>
            </a:r>
            <a:r>
              <a:rPr lang="en-US" altLang="zh-CN" dirty="0">
                <a:solidFill>
                  <a:srgbClr val="333399"/>
                </a:solidFill>
                <a:ea typeface="黑体"/>
              </a:rPr>
              <a:t>S</a:t>
            </a:r>
            <a:r>
              <a:rPr lang="zh-CN" altLang="en-US" dirty="0">
                <a:solidFill>
                  <a:srgbClr val="333399"/>
                </a:solidFill>
                <a:ea typeface="黑体"/>
              </a:rPr>
              <a:t>站码片；</a:t>
            </a:r>
            <a:r>
              <a:rPr lang="en-US" altLang="zh-CN" dirty="0">
                <a:solidFill>
                  <a:srgbClr val="333399"/>
                </a:solidFill>
                <a:ea typeface="黑体"/>
              </a:rPr>
              <a:t>T</a:t>
            </a:r>
            <a:r>
              <a:rPr lang="zh-CN" altLang="en-US" dirty="0">
                <a:solidFill>
                  <a:srgbClr val="333399"/>
                </a:solidFill>
                <a:ea typeface="黑体"/>
              </a:rPr>
              <a:t>站码片</a:t>
            </a:r>
            <a:r>
              <a:rPr lang="zh-CN" altLang="en-US" dirty="0" smtClean="0">
                <a:solidFill>
                  <a:srgbClr val="333399"/>
                </a:solidFill>
                <a:ea typeface="黑体"/>
              </a:rPr>
              <a:t>，现</a:t>
            </a:r>
            <a:r>
              <a:rPr lang="en-US" altLang="zh-CN" dirty="0">
                <a:solidFill>
                  <a:srgbClr val="333399"/>
                </a:solidFill>
                <a:ea typeface="黑体"/>
              </a:rPr>
              <a:t>S</a:t>
            </a:r>
            <a:r>
              <a:rPr lang="zh-CN" altLang="en-US" dirty="0">
                <a:solidFill>
                  <a:srgbClr val="333399"/>
                </a:solidFill>
                <a:ea typeface="黑体"/>
              </a:rPr>
              <a:t>发送</a:t>
            </a:r>
            <a:r>
              <a:rPr lang="zh-CN" altLang="en-US" dirty="0" smtClean="0">
                <a:solidFill>
                  <a:srgbClr val="333399"/>
                </a:solidFill>
                <a:ea typeface="黑体"/>
              </a:rPr>
              <a:t>了</a:t>
            </a:r>
            <a:r>
              <a:rPr lang="en-US" altLang="zh-CN" dirty="0" smtClean="0">
                <a:solidFill>
                  <a:srgbClr val="333399"/>
                </a:solidFill>
                <a:ea typeface="黑体"/>
              </a:rPr>
              <a:t>bit </a:t>
            </a:r>
            <a:r>
              <a:rPr lang="en-US" altLang="zh-CN" dirty="0">
                <a:solidFill>
                  <a:srgbClr val="333399"/>
                </a:solidFill>
                <a:ea typeface="黑体"/>
              </a:rPr>
              <a:t>1</a:t>
            </a:r>
            <a:r>
              <a:rPr lang="zh-CN" altLang="en-US" dirty="0" smtClean="0">
                <a:solidFill>
                  <a:srgbClr val="333399"/>
                </a:solidFill>
                <a:ea typeface="黑体"/>
              </a:rPr>
              <a:t>，</a:t>
            </a:r>
            <a:endParaRPr lang="en-US" altLang="zh-CN" dirty="0" smtClean="0">
              <a:solidFill>
                <a:srgbClr val="333399"/>
              </a:solidFill>
              <a:ea typeface="黑体"/>
            </a:endParaRPr>
          </a:p>
          <a:p>
            <a:pPr marL="0" indent="0" eaLnBrk="0" hangingPunct="0">
              <a:lnSpc>
                <a:spcPct val="100000"/>
              </a:lnSpc>
              <a:spcBef>
                <a:spcPct val="0"/>
              </a:spcBef>
              <a:buClrTx/>
              <a:buSzTx/>
              <a:buNone/>
            </a:pPr>
            <a:r>
              <a:rPr lang="en-US" altLang="zh-CN" dirty="0" smtClean="0">
                <a:solidFill>
                  <a:srgbClr val="333399"/>
                </a:solidFill>
                <a:ea typeface="黑体"/>
              </a:rPr>
              <a:t>T</a:t>
            </a:r>
            <a:r>
              <a:rPr lang="zh-CN" altLang="en-US" dirty="0">
                <a:solidFill>
                  <a:srgbClr val="333399"/>
                </a:solidFill>
                <a:ea typeface="黑体"/>
              </a:rPr>
              <a:t>发送</a:t>
            </a:r>
            <a:r>
              <a:rPr lang="zh-CN" altLang="en-US" dirty="0" smtClean="0">
                <a:solidFill>
                  <a:srgbClr val="333399"/>
                </a:solidFill>
                <a:ea typeface="黑体"/>
              </a:rPr>
              <a:t>了</a:t>
            </a:r>
            <a:r>
              <a:rPr lang="en-US" altLang="zh-CN" dirty="0">
                <a:solidFill>
                  <a:srgbClr val="333399"/>
                </a:solidFill>
                <a:ea typeface="黑体"/>
              </a:rPr>
              <a:t>bit</a:t>
            </a:r>
            <a:r>
              <a:rPr lang="en-US" altLang="zh-CN" dirty="0" smtClean="0">
                <a:solidFill>
                  <a:srgbClr val="333399"/>
                </a:solidFill>
                <a:ea typeface="黑体"/>
              </a:rPr>
              <a:t> </a:t>
            </a:r>
            <a:r>
              <a:rPr lang="en-US" altLang="zh-CN" dirty="0" smtClean="0">
                <a:solidFill>
                  <a:srgbClr val="333399"/>
                </a:solidFill>
                <a:ea typeface="黑体"/>
              </a:rPr>
              <a:t>0</a:t>
            </a:r>
            <a:r>
              <a:rPr lang="zh-CN" altLang="en-US" dirty="0" smtClean="0">
                <a:solidFill>
                  <a:srgbClr val="333399"/>
                </a:solidFill>
                <a:ea typeface="黑体"/>
              </a:rPr>
              <a:t>，</a:t>
            </a:r>
            <a:r>
              <a:rPr lang="en-US" altLang="zh-CN" dirty="0">
                <a:solidFill>
                  <a:srgbClr val="333399"/>
                </a:solidFill>
                <a:ea typeface="黑体"/>
              </a:rPr>
              <a:t>A</a:t>
            </a:r>
            <a:r>
              <a:rPr lang="zh-CN" altLang="en-US" dirty="0">
                <a:solidFill>
                  <a:srgbClr val="333399"/>
                </a:solidFill>
                <a:ea typeface="黑体"/>
              </a:rPr>
              <a:t>站接收</a:t>
            </a:r>
            <a:r>
              <a:rPr lang="zh-CN" altLang="en-US" dirty="0">
                <a:solidFill>
                  <a:srgbClr val="333399"/>
                </a:solidFill>
                <a:ea typeface="黑体"/>
              </a:rPr>
              <a:t>到的数据是什么</a:t>
            </a:r>
            <a:r>
              <a:rPr lang="en-US" altLang="zh-CN" dirty="0">
                <a:solidFill>
                  <a:srgbClr val="333399"/>
                </a:solidFill>
                <a:ea typeface="黑体"/>
              </a:rPr>
              <a:t>?</a:t>
            </a:r>
            <a:endParaRPr lang="zh-CN" altLang="en-US" dirty="0">
              <a:solidFill>
                <a:srgbClr val="333399"/>
              </a:solidFill>
              <a:ea typeface="黑体"/>
            </a:endParaRPr>
          </a:p>
          <a:p>
            <a:pPr marL="0" lvl="0" indent="0" eaLnBrk="0" hangingPunct="0">
              <a:lnSpc>
                <a:spcPct val="100000"/>
              </a:lnSpc>
              <a:spcBef>
                <a:spcPct val="0"/>
              </a:spcBef>
              <a:buClrTx/>
              <a:buSzTx/>
              <a:buNone/>
            </a:pPr>
            <a:endParaRPr lang="zh-CN" altLang="en-US" sz="1800" kern="1200" dirty="0">
              <a:solidFill>
                <a:srgbClr val="000000"/>
              </a:solidFill>
              <a:latin typeface="Arial" charset="0"/>
              <a:ea typeface="+mn-ea"/>
            </a:endParaRPr>
          </a:p>
          <a:p>
            <a:endParaRPr lang="zh-CN" altLang="en-US" dirty="0"/>
          </a:p>
        </p:txBody>
      </p:sp>
      <p:sp>
        <p:nvSpPr>
          <p:cNvPr id="4" name="灯片编号占位符 3"/>
          <p:cNvSpPr>
            <a:spLocks noGrp="1"/>
          </p:cNvSpPr>
          <p:nvPr>
            <p:ph type="sldNum" sz="quarter" idx="12"/>
          </p:nvPr>
        </p:nvSpPr>
        <p:spPr>
          <a:xfrm>
            <a:off x="7046674" y="6212160"/>
            <a:ext cx="2311400" cy="457200"/>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69</a:t>
            </a:fld>
            <a:endParaRPr lang="zh-CN" altLang="en-US" kern="0" dirty="0">
              <a:solidFill>
                <a:sysClr val="windowText" lastClr="000000"/>
              </a:solidFill>
            </a:endParaRPr>
          </a:p>
        </p:txBody>
      </p:sp>
      <p:sp>
        <p:nvSpPr>
          <p:cNvPr id="23" name="TextBox 22"/>
          <p:cNvSpPr txBox="1"/>
          <p:nvPr/>
        </p:nvSpPr>
        <p:spPr>
          <a:xfrm>
            <a:off x="-519608" y="2434889"/>
            <a:ext cx="2422731" cy="830997"/>
          </a:xfrm>
          <a:prstGeom prst="rect">
            <a:avLst/>
          </a:prstGeom>
          <a:noFill/>
        </p:spPr>
        <p:txBody>
          <a:bodyPr wrap="square" rtlCol="0">
            <a:spAutoFit/>
          </a:bodyPr>
          <a:lstStyle/>
          <a:p>
            <a:pPr algn="ctr"/>
            <a:r>
              <a:rPr lang="en-US" altLang="zh-CN" sz="2400" dirty="0" smtClean="0"/>
              <a:t>S</a:t>
            </a:r>
            <a:r>
              <a:rPr lang="zh-CN" altLang="en-US" sz="2400" dirty="0" smtClean="0"/>
              <a:t>码</a:t>
            </a:r>
            <a:r>
              <a:rPr lang="zh-CN" altLang="en-US" sz="2400" dirty="0" smtClean="0"/>
              <a:t>片为</a:t>
            </a:r>
            <a:endParaRPr lang="en-US" altLang="zh-CN" sz="2400" dirty="0" smtClean="0"/>
          </a:p>
          <a:p>
            <a:pPr algn="ctr"/>
            <a:r>
              <a:rPr lang="zh-CN" altLang="en-US" sz="2400" dirty="0" smtClean="0"/>
              <a:t>（</a:t>
            </a:r>
            <a:r>
              <a:rPr lang="en-US" altLang="zh-CN" sz="2400" b="1" dirty="0" smtClean="0"/>
              <a:t> -1,-1 </a:t>
            </a:r>
            <a:r>
              <a:rPr lang="zh-CN" altLang="en-US" sz="2400" dirty="0" smtClean="0"/>
              <a:t>）</a:t>
            </a:r>
            <a:endParaRPr lang="zh-CN" altLang="en-US" sz="2400" dirty="0"/>
          </a:p>
        </p:txBody>
      </p:sp>
      <p:sp>
        <p:nvSpPr>
          <p:cNvPr id="29" name="TextBox 28"/>
          <p:cNvSpPr txBox="1"/>
          <p:nvPr/>
        </p:nvSpPr>
        <p:spPr>
          <a:xfrm>
            <a:off x="8118988" y="2430141"/>
            <a:ext cx="2238357" cy="830997"/>
          </a:xfrm>
          <a:prstGeom prst="rect">
            <a:avLst/>
          </a:prstGeom>
          <a:noFill/>
        </p:spPr>
        <p:txBody>
          <a:bodyPr wrap="square" rtlCol="0">
            <a:spAutoFit/>
          </a:bodyPr>
          <a:lstStyle/>
          <a:p>
            <a:pPr algn="ctr"/>
            <a:r>
              <a:rPr lang="en-US" altLang="zh-CN" sz="2400" dirty="0" smtClean="0"/>
              <a:t>T</a:t>
            </a:r>
            <a:r>
              <a:rPr lang="zh-CN" altLang="en-US" sz="2400" dirty="0" smtClean="0"/>
              <a:t>码</a:t>
            </a:r>
            <a:r>
              <a:rPr lang="zh-CN" altLang="en-US" sz="2400" dirty="0" smtClean="0"/>
              <a:t>片为</a:t>
            </a:r>
            <a:endParaRPr lang="en-US" altLang="zh-CN" sz="2400" dirty="0" smtClean="0"/>
          </a:p>
          <a:p>
            <a:pPr algn="ctr"/>
            <a:r>
              <a:rPr lang="zh-CN" altLang="en-US" sz="2400" dirty="0" smtClean="0"/>
              <a:t>（</a:t>
            </a:r>
            <a:r>
              <a:rPr lang="en-US" altLang="zh-CN" sz="2400" b="1" dirty="0" smtClean="0"/>
              <a:t> -1,+1 </a:t>
            </a:r>
            <a:r>
              <a:rPr lang="zh-CN" altLang="en-US" sz="2400" dirty="0" smtClean="0"/>
              <a:t>）</a:t>
            </a:r>
            <a:endParaRPr lang="zh-CN" altLang="en-US" sz="2400" dirty="0"/>
          </a:p>
        </p:txBody>
      </p:sp>
      <p:cxnSp>
        <p:nvCxnSpPr>
          <p:cNvPr id="31" name="直接箭头连接符 30"/>
          <p:cNvCxnSpPr/>
          <p:nvPr/>
        </p:nvCxnSpPr>
        <p:spPr>
          <a:xfrm flipV="1">
            <a:off x="1352600" y="3757269"/>
            <a:ext cx="3071194" cy="21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1430">
            <a:off x="1332629" y="3301521"/>
            <a:ext cx="3724613" cy="892552"/>
          </a:xfrm>
          <a:prstGeom prst="rect">
            <a:avLst/>
          </a:prstGeom>
        </p:spPr>
        <p:txBody>
          <a:bodyPr wrap="square">
            <a:spAutoFit/>
          </a:bodyPr>
          <a:lstStyle/>
          <a:p>
            <a:r>
              <a:rPr lang="en-US" altLang="zh-CN" sz="2400" dirty="0" smtClean="0">
                <a:solidFill>
                  <a:srgbClr val="FF0000"/>
                </a:solidFill>
              </a:rPr>
              <a:t>S</a:t>
            </a:r>
            <a:r>
              <a:rPr lang="zh-CN" altLang="en-US" sz="2400" dirty="0" smtClean="0">
                <a:solidFill>
                  <a:srgbClr val="FF0000"/>
                </a:solidFill>
              </a:rPr>
              <a:t>实际发送信号</a:t>
            </a:r>
            <a:r>
              <a:rPr kumimoji="1" lang="en-US" altLang="zh-CN" sz="2800" kern="0" dirty="0" err="1" smtClean="0">
                <a:solidFill>
                  <a:srgbClr val="333399"/>
                </a:solidFill>
                <a:latin typeface="Arial"/>
                <a:ea typeface="黑体"/>
              </a:rPr>
              <a:t>Sx</a:t>
            </a:r>
            <a:r>
              <a:rPr kumimoji="1" lang="en-US" altLang="zh-CN" sz="2800" kern="0" dirty="0" smtClean="0">
                <a:solidFill>
                  <a:srgbClr val="333399"/>
                </a:solidFill>
                <a:latin typeface="Arial"/>
                <a:ea typeface="黑体"/>
              </a:rPr>
              <a:t>=</a:t>
            </a:r>
            <a:r>
              <a:rPr kumimoji="1" lang="en-US" altLang="zh-CN" sz="2800" b="1" kern="0" dirty="0" smtClean="0">
                <a:solidFill>
                  <a:srgbClr val="333399"/>
                </a:solidFill>
                <a:latin typeface="Arial"/>
                <a:ea typeface="黑体"/>
              </a:rPr>
              <a:t>S</a:t>
            </a:r>
            <a:endParaRPr lang="zh-CN" altLang="en-US" sz="1200" b="1" dirty="0" smtClean="0"/>
          </a:p>
          <a:p>
            <a:r>
              <a:rPr lang="zh-CN" altLang="en-US" sz="2400" kern="0" dirty="0" smtClean="0">
                <a:solidFill>
                  <a:srgbClr val="FF0000"/>
                </a:solidFill>
                <a:latin typeface="Arial"/>
                <a:ea typeface="黑体"/>
              </a:rPr>
              <a:t>（</a:t>
            </a:r>
            <a:r>
              <a:rPr lang="en-US" altLang="zh-CN" sz="2400" b="1" kern="0" dirty="0" smtClean="0">
                <a:solidFill>
                  <a:srgbClr val="FF0000"/>
                </a:solidFill>
                <a:latin typeface="Arial"/>
                <a:ea typeface="黑体"/>
              </a:rPr>
              <a:t> -1,-1 </a:t>
            </a:r>
            <a:r>
              <a:rPr lang="zh-CN" altLang="en-US" sz="2400" kern="0" dirty="0" smtClean="0">
                <a:solidFill>
                  <a:srgbClr val="FF0000"/>
                </a:solidFill>
                <a:latin typeface="Arial"/>
                <a:ea typeface="黑体"/>
              </a:rPr>
              <a:t>）</a:t>
            </a:r>
            <a:endParaRPr lang="en-US" altLang="zh-CN" sz="2400" kern="0" dirty="0" smtClean="0">
              <a:solidFill>
                <a:srgbClr val="FF0000"/>
              </a:solidFill>
              <a:latin typeface="Arial"/>
              <a:ea typeface="黑体"/>
            </a:endParaRPr>
          </a:p>
        </p:txBody>
      </p:sp>
      <p:cxnSp>
        <p:nvCxnSpPr>
          <p:cNvPr id="33" name="直接箭头连接符 32"/>
          <p:cNvCxnSpPr>
            <a:endCxn id="41" idx="1"/>
          </p:cNvCxnSpPr>
          <p:nvPr/>
        </p:nvCxnSpPr>
        <p:spPr>
          <a:xfrm flipH="1">
            <a:off x="5369589" y="3794117"/>
            <a:ext cx="3581466" cy="2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rot="17680">
            <a:off x="5369566" y="3379236"/>
            <a:ext cx="3428391" cy="851835"/>
          </a:xfrm>
          <a:prstGeom prst="rect">
            <a:avLst/>
          </a:prstGeom>
        </p:spPr>
        <p:txBody>
          <a:bodyPr wrap="square">
            <a:spAutoFit/>
          </a:bodyPr>
          <a:lstStyle/>
          <a:p>
            <a:pPr algn="ctr">
              <a:buNone/>
            </a:pPr>
            <a:r>
              <a:rPr lang="en-US" altLang="zh-CN" sz="2400" dirty="0" smtClean="0">
                <a:solidFill>
                  <a:srgbClr val="FF0000"/>
                </a:solidFill>
              </a:rPr>
              <a:t>T</a:t>
            </a:r>
            <a:r>
              <a:rPr lang="zh-CN" altLang="en-US" sz="2400" dirty="0" smtClean="0">
                <a:solidFill>
                  <a:srgbClr val="FF0000"/>
                </a:solidFill>
              </a:rPr>
              <a:t>实际发送信号</a:t>
            </a:r>
            <a:r>
              <a:rPr kumimoji="1" lang="en-US" altLang="zh-CN" sz="2400" kern="0" dirty="0" err="1" smtClean="0">
                <a:solidFill>
                  <a:srgbClr val="333399"/>
                </a:solidFill>
                <a:latin typeface="Arial"/>
                <a:ea typeface="黑体"/>
              </a:rPr>
              <a:t>Tx</a:t>
            </a:r>
            <a:r>
              <a:rPr kumimoji="1" lang="en-US" altLang="zh-CN" sz="2400" kern="0" dirty="0" smtClean="0">
                <a:solidFill>
                  <a:srgbClr val="333399"/>
                </a:solidFill>
                <a:latin typeface="Arial"/>
                <a:ea typeface="黑体"/>
              </a:rPr>
              <a:t>=</a:t>
            </a:r>
            <a:r>
              <a:rPr kumimoji="1" lang="en-US" altLang="zh-CN" sz="2400" b="1" kern="0" dirty="0" smtClean="0">
                <a:solidFill>
                  <a:srgbClr val="333399"/>
                </a:solidFill>
                <a:latin typeface="Arial"/>
                <a:ea typeface="黑体"/>
              </a:rPr>
              <a:t>T</a:t>
            </a:r>
            <a:endParaRPr lang="en-US" altLang="zh-CN" sz="2400" b="1" dirty="0" smtClean="0">
              <a:solidFill>
                <a:srgbClr val="FF0000"/>
              </a:solidFill>
            </a:endParaRPr>
          </a:p>
          <a:p>
            <a:pPr>
              <a:buNone/>
            </a:pPr>
            <a:r>
              <a:rPr lang="zh-CN" altLang="en-US" sz="2400" dirty="0" smtClean="0">
                <a:solidFill>
                  <a:srgbClr val="FF0000"/>
                </a:solidFill>
              </a:rPr>
              <a:t>        （</a:t>
            </a:r>
            <a:r>
              <a:rPr lang="en-US" altLang="zh-CN" sz="2400" dirty="0" smtClean="0">
                <a:solidFill>
                  <a:srgbClr val="FF0000"/>
                </a:solidFill>
              </a:rPr>
              <a:t>+</a:t>
            </a:r>
            <a:r>
              <a:rPr lang="en-US" altLang="zh-CN" sz="2400" b="1" dirty="0" smtClean="0">
                <a:solidFill>
                  <a:srgbClr val="FF0000"/>
                </a:solidFill>
              </a:rPr>
              <a:t>1,-1</a:t>
            </a:r>
            <a:r>
              <a:rPr lang="zh-CN" altLang="en-US" sz="2400" dirty="0" smtClean="0">
                <a:solidFill>
                  <a:srgbClr val="FF0000"/>
                </a:solidFill>
              </a:rPr>
              <a:t>）</a:t>
            </a:r>
            <a:endParaRPr lang="en-US" altLang="zh-CN" sz="2400" dirty="0" smtClean="0">
              <a:solidFill>
                <a:srgbClr val="FF0000"/>
              </a:solidFill>
            </a:endParaRPr>
          </a:p>
        </p:txBody>
      </p:sp>
      <p:sp>
        <p:nvSpPr>
          <p:cNvPr id="42" name="矩形 41"/>
          <p:cNvSpPr/>
          <p:nvPr/>
        </p:nvSpPr>
        <p:spPr>
          <a:xfrm>
            <a:off x="179513" y="5049740"/>
            <a:ext cx="9286940" cy="892552"/>
          </a:xfrm>
          <a:prstGeom prst="rect">
            <a:avLst/>
          </a:prstGeom>
        </p:spPr>
        <p:txBody>
          <a:bodyPr wrap="square">
            <a:spAutoFit/>
          </a:bodyPr>
          <a:lstStyle/>
          <a:p>
            <a:pPr>
              <a:buNone/>
            </a:pPr>
            <a:r>
              <a:rPr lang="en-US" altLang="zh-CN" sz="2800" dirty="0" smtClean="0"/>
              <a:t>A</a:t>
            </a:r>
            <a:r>
              <a:rPr lang="zh-CN" altLang="en-US" sz="2800" dirty="0" smtClean="0"/>
              <a:t>收到的数据</a:t>
            </a:r>
            <a:r>
              <a:rPr lang="en-US" altLang="zh-CN" sz="2800" dirty="0" smtClean="0"/>
              <a:t>=</a:t>
            </a:r>
            <a:r>
              <a:rPr kumimoji="1" lang="en-US" altLang="zh-CN" sz="2800" kern="0" dirty="0" smtClean="0">
                <a:latin typeface="Arial"/>
                <a:ea typeface="黑体"/>
              </a:rPr>
              <a:t> </a:t>
            </a:r>
            <a:r>
              <a:rPr kumimoji="1" lang="en-US" altLang="zh-CN" sz="2800" kern="0" dirty="0" err="1" smtClean="0">
                <a:latin typeface="Arial"/>
                <a:ea typeface="黑体"/>
              </a:rPr>
              <a:t>Sx</a:t>
            </a:r>
            <a:r>
              <a:rPr kumimoji="1" lang="en-US" altLang="zh-CN" sz="2800" kern="0" dirty="0" smtClean="0">
                <a:latin typeface="Arial"/>
                <a:ea typeface="黑体"/>
              </a:rPr>
              <a:t> +</a:t>
            </a:r>
            <a:r>
              <a:rPr kumimoji="1" lang="en-US" altLang="zh-CN" sz="2800" kern="0" dirty="0" err="1" smtClean="0">
                <a:latin typeface="Arial"/>
                <a:ea typeface="黑体"/>
              </a:rPr>
              <a:t>Tx</a:t>
            </a:r>
            <a:r>
              <a:rPr lang="en-US" altLang="zh-CN" sz="2800" dirty="0" smtClean="0"/>
              <a:t>  </a:t>
            </a:r>
            <a:r>
              <a:rPr lang="en-US" altLang="zh-CN" sz="2400" dirty="0" smtClean="0"/>
              <a:t>=           =</a:t>
            </a:r>
            <a:r>
              <a:rPr lang="zh-CN" altLang="en-US" sz="2400" dirty="0" smtClean="0"/>
              <a:t>（</a:t>
            </a:r>
            <a:r>
              <a:rPr lang="en-US" altLang="zh-CN" sz="2400" b="1" dirty="0" smtClean="0"/>
              <a:t> -1,-1 </a:t>
            </a:r>
            <a:r>
              <a:rPr lang="zh-CN" altLang="en-US" sz="2400" dirty="0" smtClean="0"/>
              <a:t>）</a:t>
            </a:r>
            <a:r>
              <a:rPr lang="en-US" altLang="zh-CN" sz="2400" dirty="0" smtClean="0"/>
              <a:t> +</a:t>
            </a:r>
            <a:r>
              <a:rPr lang="zh-CN" altLang="en-US" sz="2400" dirty="0" smtClean="0"/>
              <a:t>（</a:t>
            </a:r>
            <a:r>
              <a:rPr lang="en-US" altLang="zh-CN" sz="2400" dirty="0" smtClean="0"/>
              <a:t>+</a:t>
            </a:r>
            <a:r>
              <a:rPr lang="en-US" altLang="zh-CN" sz="2400" b="1" dirty="0" smtClean="0"/>
              <a:t>1,-1</a:t>
            </a:r>
            <a:r>
              <a:rPr lang="zh-CN" altLang="en-US" sz="2400" dirty="0" smtClean="0"/>
              <a:t>）</a:t>
            </a:r>
            <a:endParaRPr lang="en-US" altLang="zh-CN" sz="2400" dirty="0" smtClean="0"/>
          </a:p>
          <a:p>
            <a:pPr>
              <a:buNone/>
            </a:pPr>
            <a:r>
              <a:rPr lang="en-US" altLang="zh-CN" sz="2400" dirty="0" smtClean="0"/>
              <a:t>                                                        =  </a:t>
            </a:r>
            <a:r>
              <a:rPr lang="zh-CN" altLang="en-US" sz="2400" dirty="0" smtClean="0"/>
              <a:t>（</a:t>
            </a:r>
            <a:r>
              <a:rPr lang="en-US" altLang="zh-CN" sz="2400" dirty="0" smtClean="0"/>
              <a:t>0,-2</a:t>
            </a:r>
            <a:r>
              <a:rPr lang="zh-CN" altLang="en-US" sz="2400" dirty="0" smtClean="0"/>
              <a:t>）</a:t>
            </a:r>
            <a:endParaRPr lang="zh-CN" altLang="en-US" sz="2400" dirty="0"/>
          </a:p>
        </p:txBody>
      </p:sp>
      <p:sp>
        <p:nvSpPr>
          <p:cNvPr id="30" name="TextBox 29"/>
          <p:cNvSpPr txBox="1"/>
          <p:nvPr/>
        </p:nvSpPr>
        <p:spPr>
          <a:xfrm>
            <a:off x="3971680" y="2684044"/>
            <a:ext cx="1857388" cy="461665"/>
          </a:xfrm>
          <a:prstGeom prst="rect">
            <a:avLst/>
          </a:prstGeom>
          <a:noFill/>
        </p:spPr>
        <p:txBody>
          <a:bodyPr wrap="square" rtlCol="0">
            <a:spAutoFit/>
          </a:bodyPr>
          <a:lstStyle/>
          <a:p>
            <a:pPr algn="ctr"/>
            <a:r>
              <a:rPr lang="en-US" altLang="zh-CN" sz="2400" dirty="0" smtClean="0"/>
              <a:t>A</a:t>
            </a:r>
            <a:r>
              <a:rPr lang="zh-CN" altLang="en-US" sz="2400" dirty="0" smtClean="0"/>
              <a:t>站</a:t>
            </a:r>
            <a:endParaRPr lang="zh-CN" altLang="en-US" sz="2400" dirty="0"/>
          </a:p>
        </p:txBody>
      </p:sp>
      <p:graphicFrame>
        <p:nvGraphicFramePr>
          <p:cNvPr id="32" name="对象 31"/>
          <p:cNvGraphicFramePr>
            <a:graphicFrameLocks noChangeAspect="1"/>
          </p:cNvGraphicFramePr>
          <p:nvPr>
            <p:extLst>
              <p:ext uri="{D42A27DB-BD31-4B8C-83A1-F6EECF244321}">
                <p14:modId xmlns:p14="http://schemas.microsoft.com/office/powerpoint/2010/main" val="707019455"/>
              </p:ext>
            </p:extLst>
          </p:nvPr>
        </p:nvGraphicFramePr>
        <p:xfrm>
          <a:off x="4043118" y="5025740"/>
          <a:ext cx="851303" cy="547594"/>
        </p:xfrm>
        <a:graphic>
          <a:graphicData uri="http://schemas.openxmlformats.org/presentationml/2006/ole">
            <mc:AlternateContent xmlns:mc="http://schemas.openxmlformats.org/markup-compatibility/2006">
              <mc:Choice xmlns:v="urn:schemas-microsoft-com:vml" Requires="v">
                <p:oleObj spid="_x0000_s129165" name="公式" r:id="rId3" imgW="368280" imgH="215640" progId="Equation.3">
                  <p:embed/>
                </p:oleObj>
              </mc:Choice>
              <mc:Fallback>
                <p:oleObj name="公式" r:id="rId3" imgW="368280" imgH="2156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118" y="5025740"/>
                        <a:ext cx="851303" cy="547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接连接符 44"/>
          <p:cNvCxnSpPr/>
          <p:nvPr/>
        </p:nvCxnSpPr>
        <p:spPr>
          <a:xfrm>
            <a:off x="8168662" y="3427412"/>
            <a:ext cx="232174"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4312" y="6135687"/>
            <a:ext cx="6886822" cy="461665"/>
          </a:xfrm>
          <a:prstGeom prst="rect">
            <a:avLst/>
          </a:prstGeom>
          <a:solidFill>
            <a:schemeClr val="accent2"/>
          </a:solidFill>
        </p:spPr>
        <p:txBody>
          <a:bodyPr wrap="none">
            <a:spAutoFit/>
          </a:bodyPr>
          <a:lstStyle/>
          <a:p>
            <a:pPr algn="r">
              <a:buNone/>
            </a:pPr>
            <a:r>
              <a:rPr lang="en-US" altLang="zh-CN" sz="2400" dirty="0" smtClean="0"/>
              <a:t> </a:t>
            </a:r>
            <a:r>
              <a:rPr lang="zh-CN" altLang="en-US" sz="2400" dirty="0" smtClean="0"/>
              <a:t>如果</a:t>
            </a:r>
            <a:r>
              <a:rPr lang="en-US" altLang="zh-CN" sz="2400" dirty="0" smtClean="0"/>
              <a:t>S</a:t>
            </a:r>
            <a:r>
              <a:rPr lang="zh-CN" altLang="en-US" sz="2400" dirty="0" smtClean="0"/>
              <a:t>和</a:t>
            </a:r>
            <a:r>
              <a:rPr lang="en-US" altLang="zh-CN" sz="2400" dirty="0" smtClean="0"/>
              <a:t>T</a:t>
            </a:r>
            <a:r>
              <a:rPr lang="zh-CN" altLang="en-US" sz="2400" dirty="0" smtClean="0"/>
              <a:t>都发送了比特</a:t>
            </a:r>
            <a:r>
              <a:rPr lang="en-US" altLang="zh-CN" sz="2400" dirty="0" smtClean="0"/>
              <a:t>1</a:t>
            </a:r>
            <a:r>
              <a:rPr lang="zh-CN" altLang="en-US" sz="2400" dirty="0" smtClean="0"/>
              <a:t>，</a:t>
            </a:r>
            <a:r>
              <a:rPr lang="en-US" altLang="zh-CN" sz="2400" dirty="0" smtClean="0"/>
              <a:t>A</a:t>
            </a:r>
            <a:r>
              <a:rPr lang="zh-CN" altLang="en-US" sz="2400" dirty="0" smtClean="0"/>
              <a:t>站收到了什么信号？</a:t>
            </a:r>
            <a:endParaRPr lang="en-US" altLang="zh-CN" sz="2400" dirty="0"/>
          </a:p>
        </p:txBody>
      </p:sp>
      <p:sp>
        <p:nvSpPr>
          <p:cNvPr id="9" name="矩形 8"/>
          <p:cNvSpPr/>
          <p:nvPr/>
        </p:nvSpPr>
        <p:spPr bwMode="auto">
          <a:xfrm>
            <a:off x="334312" y="3292937"/>
            <a:ext cx="929308" cy="8572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400" dirty="0">
                <a:solidFill>
                  <a:srgbClr val="000000"/>
                </a:solidFill>
              </a:rPr>
              <a:t>S</a:t>
            </a:r>
            <a:r>
              <a:rPr lang="zh-CN" altLang="en-US" sz="2400" dirty="0">
                <a:solidFill>
                  <a:srgbClr val="000000"/>
                </a:solidFill>
              </a:rPr>
              <a:t>站</a:t>
            </a:r>
            <a:endParaRPr kumimoji="0" lang="zh-CN" altLang="en-US" sz="1800" b="0" i="0" u="none" strike="noStrike" cap="none" normalizeH="0" baseline="0" dirty="0" smtClean="0">
              <a:ln>
                <a:noFill/>
              </a:ln>
              <a:solidFill>
                <a:schemeClr val="tx1"/>
              </a:solidFill>
              <a:effectLst/>
              <a:latin typeface="Arial" charset="0"/>
            </a:endParaRPr>
          </a:p>
        </p:txBody>
      </p:sp>
      <p:sp>
        <p:nvSpPr>
          <p:cNvPr id="39" name="矩形 38"/>
          <p:cNvSpPr/>
          <p:nvPr/>
        </p:nvSpPr>
        <p:spPr bwMode="auto">
          <a:xfrm>
            <a:off x="4509552" y="3339104"/>
            <a:ext cx="806277" cy="757438"/>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400" dirty="0" smtClean="0">
                <a:solidFill>
                  <a:srgbClr val="000000"/>
                </a:solidFill>
              </a:rPr>
              <a:t>A</a:t>
            </a:r>
            <a:r>
              <a:rPr lang="zh-CN" altLang="en-US" sz="2400" dirty="0" smtClean="0">
                <a:solidFill>
                  <a:srgbClr val="000000"/>
                </a:solidFill>
              </a:rPr>
              <a:t>站</a:t>
            </a:r>
            <a:endParaRPr kumimoji="0" lang="zh-CN" altLang="en-US" sz="1800" b="0" i="0" u="none" strike="noStrike" cap="none" normalizeH="0" baseline="0" dirty="0" smtClean="0">
              <a:ln>
                <a:noFill/>
              </a:ln>
              <a:solidFill>
                <a:schemeClr val="tx1"/>
              </a:solidFill>
              <a:effectLst/>
              <a:latin typeface="Arial" charset="0"/>
            </a:endParaRPr>
          </a:p>
        </p:txBody>
      </p:sp>
      <p:sp>
        <p:nvSpPr>
          <p:cNvPr id="43" name="矩形 42"/>
          <p:cNvSpPr/>
          <p:nvPr/>
        </p:nvSpPr>
        <p:spPr bwMode="auto">
          <a:xfrm>
            <a:off x="8851236" y="3279993"/>
            <a:ext cx="806277" cy="757438"/>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400" dirty="0" smtClean="0">
                <a:solidFill>
                  <a:srgbClr val="000000"/>
                </a:solidFill>
              </a:rPr>
              <a:t>T</a:t>
            </a:r>
            <a:r>
              <a:rPr lang="zh-CN" altLang="en-US" sz="2400" dirty="0" smtClean="0">
                <a:solidFill>
                  <a:srgbClr val="000000"/>
                </a:solidFill>
              </a:rPr>
              <a:t>站</a:t>
            </a:r>
            <a:endParaRPr kumimoji="0" lang="zh-CN" altLang="en-US" sz="1800" b="0"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21" y="152666"/>
            <a:ext cx="4762500" cy="3019425"/>
          </a:xfrm>
        </p:spPr>
      </p:pic>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06" y="188639"/>
            <a:ext cx="4382294" cy="296326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3234931"/>
            <a:ext cx="4762500" cy="303847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21" y="3234930"/>
            <a:ext cx="4600918" cy="2642341"/>
          </a:xfrm>
          <a:prstGeom prst="rect">
            <a:avLst/>
          </a:prstGeom>
        </p:spPr>
      </p:pic>
    </p:spTree>
    <p:extLst>
      <p:ext uri="{BB962C8B-B14F-4D97-AF65-F5344CB8AC3E}">
        <p14:creationId xmlns:p14="http://schemas.microsoft.com/office/powerpoint/2010/main" val="35825892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站判断</a:t>
            </a:r>
            <a:r>
              <a:rPr lang="en-US" altLang="zh-CN" dirty="0" smtClean="0"/>
              <a:t>S</a:t>
            </a:r>
            <a:r>
              <a:rPr lang="zh-CN" altLang="en-US" dirty="0" smtClean="0"/>
              <a:t>站发送了什么数据</a:t>
            </a:r>
            <a:endParaRPr lang="zh-CN" altLang="en-US" dirty="0"/>
          </a:p>
        </p:txBody>
      </p:sp>
      <p:sp>
        <p:nvSpPr>
          <p:cNvPr id="3" name="内容占位符 2"/>
          <p:cNvSpPr>
            <a:spLocks noGrp="1"/>
          </p:cNvSpPr>
          <p:nvPr>
            <p:ph idx="1"/>
          </p:nvPr>
        </p:nvSpPr>
        <p:spPr>
          <a:xfrm>
            <a:off x="354861" y="2669355"/>
            <a:ext cx="9685740" cy="2000264"/>
          </a:xfrm>
        </p:spPr>
        <p:txBody>
          <a:bodyPr/>
          <a:lstStyle/>
          <a:p>
            <a:pPr>
              <a:buNone/>
            </a:pPr>
            <a:r>
              <a:rPr lang="zh-CN" altLang="en-US" sz="2800" dirty="0" smtClean="0"/>
              <a:t>方法：</a:t>
            </a:r>
            <a:r>
              <a:rPr lang="en-US" altLang="zh-CN" sz="2800" dirty="0" smtClean="0"/>
              <a:t>S</a:t>
            </a:r>
            <a:r>
              <a:rPr lang="zh-CN" altLang="en-US" sz="2800" dirty="0" smtClean="0"/>
              <a:t>和收到的序列做规格化内积</a:t>
            </a:r>
            <a:endParaRPr lang="en-US" altLang="zh-CN" sz="2800" dirty="0" smtClean="0"/>
          </a:p>
          <a:p>
            <a:pPr>
              <a:buNone/>
            </a:pPr>
            <a:r>
              <a:rPr lang="en-US" altLang="zh-CN" sz="2800" dirty="0" smtClean="0"/>
              <a:t>( -1,-1)</a:t>
            </a:r>
            <a:r>
              <a:rPr lang="en-US" altLang="zh-CN" sz="4000" dirty="0" smtClean="0"/>
              <a:t>·</a:t>
            </a:r>
            <a:r>
              <a:rPr lang="zh-CN" altLang="en-US" sz="4000" dirty="0" smtClean="0"/>
              <a:t> </a:t>
            </a:r>
            <a:r>
              <a:rPr lang="en-US" altLang="zh-CN" sz="2800" dirty="0" smtClean="0"/>
              <a:t>(0,-2) = 1/2×((-1)×0+(-1)×(-2))</a:t>
            </a:r>
          </a:p>
          <a:p>
            <a:pPr>
              <a:lnSpc>
                <a:spcPct val="150000"/>
              </a:lnSpc>
              <a:buNone/>
            </a:pPr>
            <a:r>
              <a:rPr lang="en-US" altLang="zh-CN" sz="2800" dirty="0"/>
              <a:t>	</a:t>
            </a:r>
            <a:r>
              <a:rPr lang="en-US" altLang="zh-CN" sz="2800" dirty="0" smtClean="0"/>
              <a:t>				         </a:t>
            </a:r>
            <a:r>
              <a:rPr lang="en-US" altLang="zh-CN" sz="2800" dirty="0"/>
              <a:t>=1/2×(</a:t>
            </a:r>
            <a:r>
              <a:rPr lang="en-US" altLang="zh-CN" sz="2800" dirty="0" smtClean="0"/>
              <a:t>0+2)=1 </a:t>
            </a:r>
          </a:p>
          <a:p>
            <a:pPr>
              <a:buNone/>
            </a:pPr>
            <a:r>
              <a:rPr lang="zh-CN" altLang="en-US" sz="2800" dirty="0" smtClean="0"/>
              <a:t>所以判断：</a:t>
            </a:r>
            <a:r>
              <a:rPr lang="en-US" altLang="zh-CN" sz="2800" dirty="0" smtClean="0"/>
              <a:t>    S</a:t>
            </a:r>
            <a:r>
              <a:rPr lang="zh-CN" altLang="en-US" sz="2800" dirty="0" smtClean="0"/>
              <a:t>发送了</a:t>
            </a:r>
            <a:r>
              <a:rPr lang="en-US" altLang="zh-CN" sz="2800" dirty="0" smtClean="0"/>
              <a:t> 1</a:t>
            </a:r>
            <a:r>
              <a:rPr lang="zh-CN" altLang="en-US" sz="2800" dirty="0" smtClean="0"/>
              <a:t>。 </a:t>
            </a:r>
            <a:endParaRPr lang="zh-CN" altLang="en-US" sz="2800" dirty="0"/>
          </a:p>
        </p:txBody>
      </p:sp>
      <p:sp>
        <p:nvSpPr>
          <p:cNvPr id="4" name="灯片编号占位符 3"/>
          <p:cNvSpPr>
            <a:spLocks noGrp="1"/>
          </p:cNvSpPr>
          <p:nvPr>
            <p:ph type="sldNum" sz="quarter" idx="4294967295"/>
          </p:nvPr>
        </p:nvSpPr>
        <p:spPr>
          <a:xfrm>
            <a:off x="0" y="6215082"/>
            <a:ext cx="773877" cy="642918"/>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70</a:t>
            </a:fld>
            <a:endParaRPr lang="zh-CN" altLang="en-US" kern="0" dirty="0">
              <a:solidFill>
                <a:sysClr val="windowText" lastClr="000000"/>
              </a:solidFill>
            </a:endParaRPr>
          </a:p>
        </p:txBody>
      </p:sp>
      <p:sp>
        <p:nvSpPr>
          <p:cNvPr id="10" name="TextBox 9"/>
          <p:cNvSpPr txBox="1"/>
          <p:nvPr/>
        </p:nvSpPr>
        <p:spPr>
          <a:xfrm>
            <a:off x="386938" y="1210887"/>
            <a:ext cx="8497578" cy="1138773"/>
          </a:xfrm>
          <a:prstGeom prst="rect">
            <a:avLst/>
          </a:prstGeom>
          <a:noFill/>
        </p:spPr>
        <p:txBody>
          <a:bodyPr wrap="square" rtlCol="0">
            <a:spAutoFit/>
          </a:bodyPr>
          <a:lstStyle/>
          <a:p>
            <a:pPr algn="ctr"/>
            <a:r>
              <a:rPr lang="zh-CN" altLang="en-US" sz="2800" dirty="0" smtClean="0"/>
              <a:t>已知：</a:t>
            </a:r>
            <a:r>
              <a:rPr lang="en-US" altLang="zh-CN" sz="2800" dirty="0" smtClean="0"/>
              <a:t>S</a:t>
            </a:r>
            <a:r>
              <a:rPr lang="zh-CN" altLang="en-US" sz="2800" dirty="0" smtClean="0"/>
              <a:t>站码片为（</a:t>
            </a:r>
            <a:r>
              <a:rPr lang="en-US" altLang="zh-CN" sz="2800" b="1" dirty="0" smtClean="0"/>
              <a:t> -1-1 </a:t>
            </a:r>
            <a:r>
              <a:rPr lang="zh-CN" altLang="en-US" sz="2800" dirty="0" smtClean="0"/>
              <a:t>），</a:t>
            </a:r>
            <a:r>
              <a:rPr lang="en-US" altLang="zh-CN" sz="2800" dirty="0"/>
              <a:t>T</a:t>
            </a:r>
            <a:r>
              <a:rPr lang="zh-CN" altLang="en-US" sz="2800" dirty="0" smtClean="0"/>
              <a:t>站码</a:t>
            </a:r>
            <a:r>
              <a:rPr lang="zh-CN" altLang="en-US" sz="2800" dirty="0"/>
              <a:t>片为（</a:t>
            </a:r>
            <a:r>
              <a:rPr lang="en-US" altLang="zh-CN" sz="2800" b="1" dirty="0"/>
              <a:t>-1+1</a:t>
            </a:r>
            <a:r>
              <a:rPr lang="zh-CN" altLang="en-US" sz="2800" dirty="0" smtClean="0"/>
              <a:t>）；</a:t>
            </a:r>
            <a:endParaRPr lang="en-US" altLang="zh-CN" sz="2800" dirty="0" smtClean="0"/>
          </a:p>
          <a:p>
            <a:r>
              <a:rPr lang="zh-CN" altLang="en-US" sz="2800" kern="0" dirty="0" smtClean="0">
                <a:solidFill>
                  <a:srgbClr val="000000"/>
                </a:solidFill>
                <a:latin typeface="Arial"/>
                <a:ea typeface="黑体"/>
              </a:rPr>
              <a:t>现某站</a:t>
            </a:r>
            <a:r>
              <a:rPr lang="en-US" altLang="zh-CN" sz="2800" kern="0" dirty="0" smtClean="0">
                <a:solidFill>
                  <a:srgbClr val="000000"/>
                </a:solidFill>
                <a:latin typeface="Arial"/>
                <a:ea typeface="黑体"/>
              </a:rPr>
              <a:t>A</a:t>
            </a:r>
            <a:r>
              <a:rPr lang="zh-CN" altLang="en-US" sz="2800" kern="0" dirty="0" smtClean="0">
                <a:solidFill>
                  <a:srgbClr val="000000"/>
                </a:solidFill>
                <a:latin typeface="Arial"/>
                <a:ea typeface="黑体"/>
              </a:rPr>
              <a:t>收到序列</a:t>
            </a:r>
            <a:r>
              <a:rPr kumimoji="1" lang="en-US" altLang="zh-CN" sz="4000" dirty="0" smtClean="0"/>
              <a:t> </a:t>
            </a:r>
            <a:r>
              <a:rPr lang="zh-CN" altLang="en-US" sz="2800" dirty="0" smtClean="0">
                <a:solidFill>
                  <a:srgbClr val="000000"/>
                </a:solidFill>
              </a:rPr>
              <a:t>（</a:t>
            </a:r>
            <a:r>
              <a:rPr kumimoji="1" lang="en-US" altLang="zh-CN" sz="4000" dirty="0" smtClean="0"/>
              <a:t> </a:t>
            </a:r>
            <a:r>
              <a:rPr lang="en-US" altLang="zh-CN" sz="2800" kern="0" dirty="0" smtClean="0">
                <a:solidFill>
                  <a:srgbClr val="000000"/>
                </a:solidFill>
                <a:latin typeface="Arial"/>
                <a:ea typeface="黑体"/>
              </a:rPr>
              <a:t>0</a:t>
            </a:r>
            <a:r>
              <a:rPr lang="zh-CN" altLang="en-US" sz="2800" kern="0" dirty="0" smtClean="0">
                <a:solidFill>
                  <a:srgbClr val="000000"/>
                </a:solidFill>
                <a:latin typeface="Arial"/>
                <a:ea typeface="黑体"/>
              </a:rPr>
              <a:t>，</a:t>
            </a:r>
            <a:r>
              <a:rPr lang="en-US" altLang="zh-CN" sz="2800" kern="0" dirty="0" smtClean="0">
                <a:solidFill>
                  <a:srgbClr val="000000"/>
                </a:solidFill>
                <a:latin typeface="Arial"/>
                <a:ea typeface="黑体"/>
              </a:rPr>
              <a:t>-2)</a:t>
            </a:r>
            <a:r>
              <a:rPr lang="zh-CN" altLang="en-US" sz="2800" kern="0" dirty="0" smtClean="0">
                <a:solidFill>
                  <a:srgbClr val="000000"/>
                </a:solidFill>
                <a:latin typeface="Arial"/>
                <a:ea typeface="黑体"/>
              </a:rPr>
              <a:t>，问</a:t>
            </a:r>
            <a:r>
              <a:rPr lang="en-US" altLang="zh-CN" sz="2800" kern="0" dirty="0" smtClean="0">
                <a:solidFill>
                  <a:srgbClr val="000000"/>
                </a:solidFill>
                <a:latin typeface="Arial"/>
                <a:ea typeface="黑体"/>
              </a:rPr>
              <a:t>S</a:t>
            </a:r>
            <a:r>
              <a:rPr lang="zh-CN" altLang="en-US" sz="2800" kern="0" dirty="0" smtClean="0">
                <a:solidFill>
                  <a:srgbClr val="000000"/>
                </a:solidFill>
                <a:latin typeface="Arial"/>
                <a:ea typeface="黑体"/>
              </a:rPr>
              <a:t>站</a:t>
            </a:r>
            <a:r>
              <a:rPr lang="zh-CN" altLang="en-US" sz="2800" kern="0" dirty="0">
                <a:solidFill>
                  <a:srgbClr val="000000"/>
                </a:solidFill>
                <a:latin typeface="Arial"/>
                <a:ea typeface="黑体"/>
              </a:rPr>
              <a:t>发送了什么</a:t>
            </a:r>
            <a:r>
              <a:rPr lang="zh-CN" altLang="en-US" sz="2800" kern="0" dirty="0" smtClean="0">
                <a:solidFill>
                  <a:srgbClr val="000000"/>
                </a:solidFill>
                <a:latin typeface="Arial"/>
                <a:ea typeface="黑体"/>
              </a:rPr>
              <a:t>？</a:t>
            </a:r>
            <a:endParaRPr lang="zh-CN" altLang="en-US" sz="2800" dirty="0"/>
          </a:p>
        </p:txBody>
      </p:sp>
      <p:sp>
        <p:nvSpPr>
          <p:cNvPr id="24" name="矩形 23"/>
          <p:cNvSpPr/>
          <p:nvPr/>
        </p:nvSpPr>
        <p:spPr>
          <a:xfrm>
            <a:off x="495300" y="5517232"/>
            <a:ext cx="4354077" cy="523220"/>
          </a:xfrm>
          <a:prstGeom prst="rect">
            <a:avLst/>
          </a:prstGeom>
          <a:solidFill>
            <a:schemeClr val="accent2"/>
          </a:solidFill>
        </p:spPr>
        <p:txBody>
          <a:bodyPr wrap="none">
            <a:spAutoFit/>
          </a:bodyPr>
          <a:lstStyle/>
          <a:p>
            <a:pPr>
              <a:buNone/>
            </a:pPr>
            <a:r>
              <a:rPr lang="zh-CN" altLang="en-US" sz="2800" dirty="0"/>
              <a:t>请判断，</a:t>
            </a:r>
            <a:r>
              <a:rPr lang="en-US" altLang="zh-CN" sz="2800" dirty="0"/>
              <a:t>T</a:t>
            </a:r>
            <a:r>
              <a:rPr lang="zh-CN" altLang="en-US" sz="2800" dirty="0"/>
              <a:t>站发送了什么？</a:t>
            </a:r>
            <a:endParaRPr lang="en-US" altLang="zh-CN" sz="2800" dirty="0"/>
          </a:p>
        </p:txBody>
      </p:sp>
      <p:graphicFrame>
        <p:nvGraphicFramePr>
          <p:cNvPr id="29" name="Object 7"/>
          <p:cNvGraphicFramePr>
            <a:graphicFrameLocks noChangeAspect="1"/>
          </p:cNvGraphicFramePr>
          <p:nvPr>
            <p:extLst>
              <p:ext uri="{D42A27DB-BD31-4B8C-83A1-F6EECF244321}">
                <p14:modId xmlns:p14="http://schemas.microsoft.com/office/powerpoint/2010/main" val="4011548877"/>
              </p:ext>
            </p:extLst>
          </p:nvPr>
        </p:nvGraphicFramePr>
        <p:xfrm>
          <a:off x="7474049" y="2492896"/>
          <a:ext cx="2090737" cy="779462"/>
        </p:xfrm>
        <a:graphic>
          <a:graphicData uri="http://schemas.openxmlformats.org/presentationml/2006/ole">
            <mc:AlternateContent xmlns:mc="http://schemas.openxmlformats.org/markup-compatibility/2006">
              <mc:Choice xmlns:v="urn:schemas-microsoft-com:vml" Requires="v">
                <p:oleObj spid="_x0000_s130186" name="公式" r:id="rId3" imgW="1066680" imgH="431640" progId="Equation.3">
                  <p:embed/>
                </p:oleObj>
              </mc:Choice>
              <mc:Fallback>
                <p:oleObj name="公式" r:id="rId3" imgW="1066680" imgH="431640" progId="Equation.3">
                  <p:embed/>
                  <p:pic>
                    <p:nvPicPr>
                      <p:cNvPr id="0" name=""/>
                      <p:cNvPicPr>
                        <a:picLocks noChangeAspect="1" noChangeArrowheads="1"/>
                      </p:cNvPicPr>
                      <p:nvPr/>
                    </p:nvPicPr>
                    <p:blipFill>
                      <a:blip r:embed="rId4"/>
                      <a:srcRect/>
                      <a:stretch>
                        <a:fillRect/>
                      </a:stretch>
                    </p:blipFill>
                    <p:spPr bwMode="auto">
                      <a:xfrm>
                        <a:off x="7474049" y="2492896"/>
                        <a:ext cx="2090737" cy="779462"/>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dirty="0" smtClean="0"/>
              <a:t>目前，长途干线大都采用数字传输方式。</a:t>
            </a:r>
            <a:endParaRPr lang="en-US" altLang="zh-CN" dirty="0" smtClean="0"/>
          </a:p>
          <a:p>
            <a:r>
              <a:rPr lang="zh-CN" altLang="en-US" dirty="0" smtClean="0"/>
              <a:t>由于历史上的原因，数字传输系统</a:t>
            </a:r>
            <a:r>
              <a:rPr lang="en-US" altLang="zh-CN" dirty="0" smtClean="0"/>
              <a:t> </a:t>
            </a:r>
            <a:r>
              <a:rPr lang="zh-CN" altLang="en-US" dirty="0" smtClean="0"/>
              <a:t>有两个互不兼容的国际标准：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smtClean="0"/>
              <a:t>T1</a:t>
            </a:r>
            <a:r>
              <a:rPr lang="zh-CN" altLang="en-US" dirty="0" smtClean="0"/>
              <a:t>，</a:t>
            </a:r>
            <a:r>
              <a:rPr lang="en-US" altLang="zh-CN" dirty="0" smtClean="0"/>
              <a:t>T1 </a:t>
            </a:r>
            <a:r>
              <a:rPr lang="zh-CN" altLang="en-US" dirty="0" smtClean="0"/>
              <a:t>的速率是 </a:t>
            </a:r>
            <a:r>
              <a:rPr lang="en-US" altLang="zh-CN" dirty="0" smtClean="0"/>
              <a:t>1.544 </a:t>
            </a:r>
            <a:r>
              <a:rPr lang="en-US" altLang="zh-CN" dirty="0" err="1" smtClean="0"/>
              <a:t>Mbit</a:t>
            </a:r>
            <a:r>
              <a:rPr lang="en-US" altLang="zh-CN" dirty="0" smtClean="0"/>
              <a:t>/s</a:t>
            </a:r>
          </a:p>
          <a:p>
            <a:pPr lvl="1"/>
            <a:r>
              <a:rPr lang="zh-CN" altLang="en-US" dirty="0" smtClean="0"/>
              <a:t>欧洲</a:t>
            </a:r>
            <a:r>
              <a:rPr lang="zh-CN" altLang="en-US" dirty="0"/>
              <a:t>的 </a:t>
            </a:r>
            <a:r>
              <a:rPr lang="en-US" altLang="zh-CN" dirty="0"/>
              <a:t>30 </a:t>
            </a:r>
            <a:r>
              <a:rPr lang="zh-CN" altLang="en-US" dirty="0"/>
              <a:t>路 </a:t>
            </a:r>
            <a:r>
              <a:rPr lang="en-US" altLang="zh-CN" dirty="0" smtClean="0"/>
              <a:t>E1</a:t>
            </a:r>
            <a:r>
              <a:rPr lang="zh-CN" altLang="en-US" dirty="0" smtClean="0"/>
              <a:t>，速率是 </a:t>
            </a:r>
            <a:r>
              <a:rPr lang="en-US" altLang="zh-CN" dirty="0" smtClean="0"/>
              <a:t>2.048 </a:t>
            </a:r>
            <a:r>
              <a:rPr lang="en-US" altLang="zh-CN" dirty="0" err="1" smtClean="0"/>
              <a:t>Mbit</a:t>
            </a:r>
            <a:r>
              <a:rPr lang="en-US" altLang="zh-CN" dirty="0" smtClean="0"/>
              <a:t>/s</a:t>
            </a:r>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zh-CN" altLang="en-US" dirty="0" smtClean="0"/>
              <a:t>当</a:t>
            </a:r>
            <a:r>
              <a:rPr lang="zh-CN" altLang="en-US" dirty="0"/>
              <a:t>需要有更高的数据率时，可采用复用的方法。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71</a:t>
            </a:fld>
            <a:endParaRPr lang="en-US" altLang="zh-CN"/>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smtClean="0">
                <a:ea typeface="黑体" pitchFamily="2" charset="-122"/>
              </a:rPr>
              <a:t>如果不对高次群的数字传输速率进行标准化，国际范围的</a:t>
            </a:r>
            <a:r>
              <a:rPr lang="zh-CN" altLang="zh-CN" dirty="0" smtClean="0">
                <a:solidFill>
                  <a:srgbClr val="0000FF"/>
                </a:solidFill>
              </a:rPr>
              <a:t>基于光纤</a:t>
            </a:r>
            <a:r>
              <a:rPr lang="zh-CN" altLang="en-US" dirty="0" smtClean="0">
                <a:solidFill>
                  <a:srgbClr val="0000FF"/>
                </a:solidFill>
              </a:rPr>
              <a:t>高速</a:t>
            </a:r>
            <a:r>
              <a:rPr lang="zh-CN" altLang="en-US" dirty="0" smtClean="0">
                <a:solidFill>
                  <a:srgbClr val="0000FF"/>
                </a:solidFill>
                <a:ea typeface="黑体" pitchFamily="2" charset="-122"/>
              </a:rPr>
              <a:t>数据传输就很难实现。</a:t>
            </a:r>
            <a:r>
              <a:rPr lang="zh-CN" altLang="en-US" dirty="0" smtClean="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72</a:t>
            </a:fld>
            <a:endParaRPr lang="en-US" altLang="zh-CN"/>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dirty="0" smtClean="0"/>
              <a:t>SONET    SDH</a:t>
            </a:r>
            <a:endParaRPr lang="en-US" altLang="zh-CN" dirty="0"/>
          </a:p>
        </p:txBody>
      </p:sp>
      <p:sp>
        <p:nvSpPr>
          <p:cNvPr id="160771" name="Rectangle 3"/>
          <p:cNvSpPr>
            <a:spLocks noGrp="1" noChangeArrowheads="1"/>
          </p:cNvSpPr>
          <p:nvPr>
            <p:ph idx="1"/>
          </p:nvPr>
        </p:nvSpPr>
        <p:spPr/>
        <p:txBody>
          <a:bodyPr/>
          <a:lstStyle/>
          <a:p>
            <a:r>
              <a:rPr lang="en-US" altLang="zh-CN" sz="2800" dirty="0" smtClean="0">
                <a:solidFill>
                  <a:srgbClr val="FF0000"/>
                </a:solidFill>
              </a:rPr>
              <a:t>1988</a:t>
            </a:r>
            <a:r>
              <a:rPr lang="zh-CN" altLang="en-US" sz="2800" dirty="0" smtClean="0">
                <a:solidFill>
                  <a:srgbClr val="FF0000"/>
                </a:solidFill>
              </a:rPr>
              <a:t>，美国提出同步光纤网</a:t>
            </a:r>
            <a:r>
              <a:rPr lang="zh-CN" altLang="en-US" sz="2800" dirty="0" smtClean="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ITU-T </a:t>
            </a:r>
            <a:r>
              <a:rPr lang="zh-CN" altLang="en-US" sz="2800" dirty="0" smtClean="0"/>
              <a:t>以美国标准 </a:t>
            </a:r>
            <a:r>
              <a:rPr lang="en-US" altLang="zh-CN" sz="2800" dirty="0" smtClean="0"/>
              <a:t>SONET </a:t>
            </a:r>
            <a:r>
              <a:rPr lang="zh-CN" altLang="en-US" sz="2800" dirty="0" smtClean="0"/>
              <a:t>为基础，制订出国际标准</a:t>
            </a:r>
            <a:r>
              <a:rPr lang="zh-CN" altLang="en-US" sz="2800" dirty="0" smtClean="0">
                <a:solidFill>
                  <a:srgbClr val="FF0000"/>
                </a:solidFill>
              </a:rPr>
              <a:t>同步数字系列</a:t>
            </a:r>
            <a:r>
              <a:rPr lang="zh-CN" altLang="en-US" sz="2800" dirty="0" smtClean="0"/>
              <a:t> </a:t>
            </a:r>
            <a:r>
              <a:rPr lang="en-US" altLang="zh-CN" sz="2800" dirty="0" smtClean="0"/>
              <a:t>SDH (Synchronous Digital Hierarchy)</a:t>
            </a:r>
            <a:r>
              <a:rPr lang="zh-CN" altLang="en-US" sz="2800" dirty="0" smtClean="0"/>
              <a:t>。</a:t>
            </a:r>
          </a:p>
          <a:p>
            <a:r>
              <a:rPr lang="zh-CN" altLang="en-US" sz="2800" dirty="0" smtClean="0"/>
              <a:t>一般可认为 </a:t>
            </a:r>
            <a:r>
              <a:rPr lang="en-US" altLang="zh-CN" sz="2800" dirty="0" smtClean="0"/>
              <a:t>SDH </a:t>
            </a:r>
            <a:r>
              <a:rPr lang="zh-CN" altLang="en-US" sz="2800" dirty="0" smtClean="0"/>
              <a:t>与 </a:t>
            </a:r>
            <a:r>
              <a:rPr lang="en-US" altLang="zh-CN" sz="2800" dirty="0" smtClean="0"/>
              <a:t>SONET </a:t>
            </a:r>
            <a:r>
              <a:rPr lang="zh-CN" altLang="en-US" sz="2800" dirty="0" smtClean="0"/>
              <a:t>是</a:t>
            </a:r>
            <a:r>
              <a:rPr lang="zh-CN" altLang="en-US" sz="2800" dirty="0" smtClean="0"/>
              <a:t>同义词</a:t>
            </a:r>
            <a:endParaRPr lang="en-US" altLang="zh-CN" sz="2800" dirty="0" smtClean="0"/>
          </a:p>
          <a:p>
            <a:r>
              <a:rPr lang="en-US" altLang="zh-CN" sz="2800" dirty="0"/>
              <a:t>SONET/SDH</a:t>
            </a:r>
            <a:r>
              <a:rPr lang="zh-CN" altLang="en-US" sz="2800" dirty="0"/>
              <a:t>定义了一组在光纤上传输光信号的速率和格式</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73</a:t>
            </a:fld>
            <a:endParaRPr lang="en-US" altLang="zh-CN" dirty="0"/>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
        <p:nvSpPr>
          <p:cNvPr id="4" name="灯片编号占位符 3"/>
          <p:cNvSpPr>
            <a:spLocks noGrp="1"/>
          </p:cNvSpPr>
          <p:nvPr>
            <p:ph type="sldNum" sz="quarter" idx="12"/>
          </p:nvPr>
        </p:nvSpPr>
        <p:spPr/>
        <p:txBody>
          <a:bodyPr/>
          <a:lstStyle/>
          <a:p>
            <a:fld id="{137DC1DE-D772-415A-B75D-6C2A3BBF0EE5}" type="slidenum">
              <a:rPr lang="zh-CN" altLang="en-US" smtClean="0"/>
              <a:pPr/>
              <a:t>74</a:t>
            </a:fld>
            <a:endParaRPr lang="en-US" altLang="zh-CN"/>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75</a:t>
            </a:fld>
            <a:endParaRPr lang="en-US" altLang="zh-CN"/>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76</a:t>
            </a:fld>
            <a:endParaRPr lang="en-US" altLang="zh-CN"/>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a:t>
            </a:r>
            <a:r>
              <a:rPr lang="zh-CN" altLang="zh-CN" dirty="0" smtClean="0"/>
              <a:t>技术</a:t>
            </a:r>
            <a:r>
              <a:rPr lang="zh-CN" altLang="en-US" dirty="0" smtClean="0"/>
              <a:t>，自学要求：</a:t>
            </a:r>
            <a:endParaRPr lang="zh-CN" altLang="zh-CN" dirty="0"/>
          </a:p>
        </p:txBody>
      </p:sp>
      <p:sp>
        <p:nvSpPr>
          <p:cNvPr id="269315" name="Rectangle 3"/>
          <p:cNvSpPr>
            <a:spLocks noGrp="1" noChangeArrowheads="1"/>
          </p:cNvSpPr>
          <p:nvPr>
            <p:ph idx="1"/>
          </p:nvPr>
        </p:nvSpPr>
        <p:spPr/>
        <p:txBody>
          <a:bodyPr/>
          <a:lstStyle/>
          <a:p>
            <a:r>
              <a:rPr lang="en-US" altLang="zh-CN" dirty="0" smtClean="0"/>
              <a:t>1</a:t>
            </a:r>
            <a:r>
              <a:rPr lang="zh-CN" altLang="en-US" dirty="0" smtClean="0"/>
              <a:t>、什么是宽带接入</a:t>
            </a:r>
            <a:endParaRPr lang="en-US" altLang="zh-CN" dirty="0" smtClean="0"/>
          </a:p>
          <a:p>
            <a:r>
              <a:rPr lang="en-US" altLang="zh-CN" dirty="0" smtClean="0"/>
              <a:t>2</a:t>
            </a:r>
            <a:r>
              <a:rPr lang="zh-CN" altLang="en-US" dirty="0" smtClean="0"/>
              <a:t>、三种接入技术的概念</a:t>
            </a:r>
            <a:endParaRPr lang="en-US" altLang="zh-CN" dirty="0" smtClean="0"/>
          </a:p>
          <a:p>
            <a:r>
              <a:rPr lang="en-US" altLang="zh-CN" dirty="0" smtClean="0"/>
              <a:t>3</a:t>
            </a:r>
            <a:r>
              <a:rPr lang="zh-CN" altLang="en-US" dirty="0" smtClean="0"/>
              <a:t>、采用了什么技术</a:t>
            </a:r>
            <a:endParaRPr lang="en-US" altLang="zh-CN" dirty="0" smtClean="0"/>
          </a:p>
          <a:p>
            <a:r>
              <a:rPr lang="en-US" altLang="zh-CN" dirty="0" smtClean="0"/>
              <a:t>4</a:t>
            </a:r>
            <a:r>
              <a:rPr lang="zh-CN" altLang="en-US" dirty="0" smtClean="0"/>
              <a:t>、频谱怎样划分</a:t>
            </a:r>
            <a:endParaRPr lang="en-US" altLang="zh-CN" dirty="0" smtClean="0"/>
          </a:p>
          <a:p>
            <a:r>
              <a:rPr lang="en-US" altLang="zh-CN" dirty="0" smtClean="0"/>
              <a:t>5</a:t>
            </a:r>
            <a:r>
              <a:rPr lang="zh-CN" altLang="en-US" dirty="0" smtClean="0"/>
              <a:t>、最新进展</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77</a:t>
            </a:fld>
            <a:endParaRPr lang="en-US" altLang="zh-CN"/>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78</a:t>
            </a:fld>
            <a:endParaRPr lang="en-US" altLang="zh-CN"/>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79</a:t>
            </a:fld>
            <a:endParaRPr lang="en-US" altLang="zh-CN"/>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a:t>
            </a:fld>
            <a:endParaRPr lang="en-US" altLang="zh-CN"/>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smtClean="0"/>
              <a:t>用户</a:t>
            </a:r>
            <a:r>
              <a:rPr lang="zh-CN" altLang="en-US" sz="2800" dirty="0"/>
              <a:t>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a:t>
            </a:r>
            <a:r>
              <a:rPr lang="zh-CN" altLang="en-US" sz="2800" dirty="0" smtClean="0"/>
              <a:t>电话</a:t>
            </a:r>
            <a:r>
              <a:rPr lang="en-US" altLang="zh-CN" sz="2800" dirty="0" smtClean="0"/>
              <a:t>300~3400 Hz</a:t>
            </a:r>
            <a:r>
              <a:rPr lang="zh-CN" altLang="en-US" sz="2800" dirty="0" smtClean="0"/>
              <a:t>使用</a:t>
            </a:r>
            <a:r>
              <a:rPr lang="zh-CN" altLang="en-US" sz="2800" dirty="0"/>
              <a:t>，而</a:t>
            </a:r>
            <a:r>
              <a:rPr lang="zh-CN" altLang="en-US" sz="2800" dirty="0">
                <a:solidFill>
                  <a:srgbClr val="FF0000"/>
                </a:solidFill>
              </a:rPr>
              <a:t>把原来没有被利用的高端频谱留给用户上网使用</a:t>
            </a:r>
            <a:r>
              <a:rPr lang="zh-CN" altLang="en-US" sz="2800" dirty="0" smtClean="0">
                <a:solidFill>
                  <a:srgbClr val="FF0000"/>
                </a:solidFill>
              </a:rPr>
              <a:t>。</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80</a:t>
            </a:fld>
            <a:endParaRPr lang="en-US" altLang="zh-CN"/>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dirty="0"/>
              <a:t>DMT </a:t>
            </a:r>
            <a:r>
              <a:rPr lang="zh-CN" altLang="en-US" dirty="0"/>
              <a:t>技术的频谱分布 </a:t>
            </a:r>
          </a:p>
        </p:txBody>
      </p:sp>
      <p:grpSp>
        <p:nvGrpSpPr>
          <p:cNvPr id="4" name="组合 3"/>
          <p:cNvGrpSpPr/>
          <p:nvPr/>
        </p:nvGrpSpPr>
        <p:grpSpPr>
          <a:xfrm>
            <a:off x="560512" y="107154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
        <p:nvSpPr>
          <p:cNvPr id="90" name="灯片编号占位符 89"/>
          <p:cNvSpPr>
            <a:spLocks noGrp="1"/>
          </p:cNvSpPr>
          <p:nvPr>
            <p:ph type="sldNum" sz="quarter" idx="12"/>
          </p:nvPr>
        </p:nvSpPr>
        <p:spPr/>
        <p:txBody>
          <a:bodyPr/>
          <a:lstStyle/>
          <a:p>
            <a:fld id="{14338B79-8FD5-46F1-8A19-651A319ADB19}" type="slidenum">
              <a:rPr lang="zh-CN" altLang="en-US" smtClean="0"/>
              <a:pPr/>
              <a:t>81</a:t>
            </a:fld>
            <a:endParaRPr lang="en-US" altLang="zh-CN"/>
          </a:p>
        </p:txBody>
      </p:sp>
      <p:sp>
        <p:nvSpPr>
          <p:cNvPr id="92" name="矩形 91"/>
          <p:cNvSpPr/>
          <p:nvPr/>
        </p:nvSpPr>
        <p:spPr>
          <a:xfrm>
            <a:off x="380968" y="5072074"/>
            <a:ext cx="9072626" cy="1569660"/>
          </a:xfrm>
          <a:prstGeom prst="rect">
            <a:avLst/>
          </a:prstGeom>
        </p:spPr>
        <p:txBody>
          <a:bodyPr wrap="square">
            <a:spAutoFit/>
          </a:bodyPr>
          <a:lstStyle/>
          <a:p>
            <a:pPr>
              <a:buFont typeface="Arial" pitchFamily="34" charset="0"/>
              <a:buChar char="•"/>
            </a:pPr>
            <a:r>
              <a:rPr lang="zh-CN" altLang="en-US" sz="2400" dirty="0" smtClean="0"/>
              <a:t> 我国目前采用的方案是</a:t>
            </a:r>
            <a:r>
              <a:rPr lang="zh-CN" altLang="en-US" sz="2400" dirty="0" smtClean="0">
                <a:solidFill>
                  <a:srgbClr val="FF0000"/>
                </a:solidFill>
              </a:rPr>
              <a:t>离散多音调 </a:t>
            </a:r>
            <a:r>
              <a:rPr lang="en-US" altLang="zh-CN" sz="2400" b="1" dirty="0" smtClean="0">
                <a:solidFill>
                  <a:srgbClr val="FF0000"/>
                </a:solidFill>
              </a:rPr>
              <a:t>DMT</a:t>
            </a:r>
            <a:r>
              <a:rPr lang="en-US" altLang="zh-CN" sz="2400" dirty="0" smtClean="0">
                <a:solidFill>
                  <a:srgbClr val="FF0000"/>
                </a:solidFill>
              </a:rPr>
              <a:t> </a:t>
            </a:r>
            <a:r>
              <a:rPr lang="en-US" altLang="zh-CN" sz="2400" dirty="0" smtClean="0"/>
              <a:t>(Discrete Multi-Tone)</a:t>
            </a:r>
            <a:r>
              <a:rPr lang="zh-CN" altLang="en-US" sz="2400" dirty="0" smtClean="0"/>
              <a:t>调制技术。这里的“多音调”就是“</a:t>
            </a:r>
            <a:r>
              <a:rPr lang="zh-CN" altLang="en-US" sz="2400" dirty="0" smtClean="0">
                <a:solidFill>
                  <a:srgbClr val="FF0000"/>
                </a:solidFill>
              </a:rPr>
              <a:t>多载波</a:t>
            </a:r>
            <a:r>
              <a:rPr lang="zh-CN" altLang="en-US" sz="2400" dirty="0" smtClean="0"/>
              <a:t>”或“</a:t>
            </a:r>
            <a:r>
              <a:rPr lang="zh-CN" altLang="en-US" sz="2400" dirty="0" smtClean="0">
                <a:solidFill>
                  <a:srgbClr val="FF0000"/>
                </a:solidFill>
              </a:rPr>
              <a:t>多子信道</a:t>
            </a:r>
            <a:r>
              <a:rPr lang="zh-CN" altLang="en-US" sz="2400" dirty="0" smtClean="0"/>
              <a:t>”的意思。</a:t>
            </a:r>
            <a:endParaRPr lang="en-US" altLang="zh-CN" sz="2400" dirty="0" smtClean="0"/>
          </a:p>
          <a:p>
            <a:pPr>
              <a:buFont typeface="Arial" pitchFamily="34" charset="0"/>
              <a:buChar char="•"/>
            </a:pPr>
            <a:r>
              <a:rPr lang="en-US" altLang="zh-CN" sz="2400" dirty="0" smtClean="0"/>
              <a:t> DMT </a:t>
            </a:r>
            <a:r>
              <a:rPr lang="zh-CN" altLang="en-US" sz="2400" dirty="0" smtClean="0"/>
              <a:t>调制技术采用</a:t>
            </a:r>
            <a:r>
              <a:rPr lang="zh-CN" altLang="en-US" sz="2400" dirty="0" smtClean="0">
                <a:solidFill>
                  <a:srgbClr val="FF0000"/>
                </a:solidFill>
              </a:rPr>
              <a:t>频分复用</a:t>
            </a:r>
            <a:r>
              <a:rPr lang="zh-CN" altLang="en-US" sz="2400" dirty="0" smtClean="0"/>
              <a:t>的方法，把 </a:t>
            </a:r>
            <a:r>
              <a:rPr lang="en-US" altLang="zh-CN" sz="2400" dirty="0" smtClean="0"/>
              <a:t>40 kHz </a:t>
            </a:r>
            <a:r>
              <a:rPr lang="zh-CN" altLang="en-US" sz="2400" dirty="0" smtClean="0"/>
              <a:t>以上一直到 </a:t>
            </a:r>
            <a:r>
              <a:rPr lang="en-US" altLang="zh-CN" sz="2400" dirty="0" smtClean="0"/>
              <a:t>1.1 MHz </a:t>
            </a:r>
            <a:r>
              <a:rPr lang="zh-CN" altLang="en-US" sz="2400" dirty="0" smtClean="0"/>
              <a:t>的高端频谱划分为许多的子信道</a:t>
            </a:r>
            <a:endParaRPr lang="zh-CN" altLang="en-US" sz="2400" dirty="0"/>
          </a:p>
        </p:txBody>
      </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en-US" altLang="zh-CN" sz="2400" dirty="0" smtClean="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82</a:t>
            </a:fld>
            <a:endParaRPr lang="en-US" altLang="zh-CN"/>
          </a:p>
        </p:txBody>
      </p:sp>
    </p:spTree>
    <p:extLst>
      <p:ext uri="{BB962C8B-B14F-4D97-AF65-F5344CB8AC3E}">
        <p14:creationId xmlns:p14="http://schemas.microsoft.com/office/powerpoint/2010/main" val="322690642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83</a:t>
            </a:fld>
            <a:endParaRPr lang="en-US" altLang="zh-CN"/>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1023910" y="1000108"/>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809860" y="4786322"/>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
        <p:nvSpPr>
          <p:cNvPr id="110" name="灯片编号占位符 109"/>
          <p:cNvSpPr>
            <a:spLocks noGrp="1"/>
          </p:cNvSpPr>
          <p:nvPr>
            <p:ph type="sldNum" sz="quarter" idx="12"/>
          </p:nvPr>
        </p:nvSpPr>
        <p:spPr/>
        <p:txBody>
          <a:bodyPr/>
          <a:lstStyle/>
          <a:p>
            <a:fld id="{14338B79-8FD5-46F1-8A19-651A319ADB19}" type="slidenum">
              <a:rPr lang="zh-CN" altLang="en-US" smtClean="0"/>
              <a:pPr/>
              <a:t>84</a:t>
            </a:fld>
            <a:endParaRPr lang="en-US" altLang="zh-CN"/>
          </a:p>
        </p:txBody>
      </p:sp>
      <p:sp>
        <p:nvSpPr>
          <p:cNvPr id="111" name="矩形 110"/>
          <p:cNvSpPr/>
          <p:nvPr/>
        </p:nvSpPr>
        <p:spPr>
          <a:xfrm>
            <a:off x="0" y="5504744"/>
            <a:ext cx="9906000" cy="1353256"/>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en-US" altLang="zh-CN" sz="2400" b="1" kern="0" dirty="0" smtClean="0">
                <a:solidFill>
                  <a:srgbClr val="000000"/>
                </a:solidFill>
                <a:latin typeface="Arial"/>
                <a:ea typeface="黑体" pitchFamily="2" charset="-122"/>
              </a:rPr>
              <a:t>HFC </a:t>
            </a:r>
            <a:r>
              <a:rPr lang="zh-CN" altLang="en-US" sz="2400" b="1" kern="0" dirty="0" smtClean="0">
                <a:solidFill>
                  <a:srgbClr val="000000"/>
                </a:solidFill>
                <a:latin typeface="Arial"/>
                <a:ea typeface="黑体" pitchFamily="2" charset="-122"/>
              </a:rPr>
              <a:t>网将原 </a:t>
            </a:r>
            <a:r>
              <a:rPr lang="en-US" altLang="zh-CN" sz="2400" b="1" kern="0" dirty="0" smtClean="0">
                <a:solidFill>
                  <a:srgbClr val="000000"/>
                </a:solidFill>
                <a:latin typeface="Arial"/>
                <a:ea typeface="黑体" pitchFamily="2" charset="-122"/>
              </a:rPr>
              <a:t>CATV </a:t>
            </a:r>
            <a:r>
              <a:rPr lang="zh-CN" altLang="en-US" sz="2400" b="1" kern="0" dirty="0" smtClean="0">
                <a:solidFill>
                  <a:srgbClr val="000000"/>
                </a:solidFill>
                <a:latin typeface="Arial"/>
                <a:ea typeface="黑体" pitchFamily="2" charset="-122"/>
              </a:rPr>
              <a:t>网中的同轴电缆</a:t>
            </a:r>
            <a:r>
              <a:rPr lang="zh-CN" altLang="en-US" sz="2400" b="1" kern="0" dirty="0" smtClean="0">
                <a:solidFill>
                  <a:srgbClr val="FF0000"/>
                </a:solidFill>
                <a:latin typeface="Arial"/>
                <a:ea typeface="黑体" pitchFamily="2" charset="-122"/>
              </a:rPr>
              <a:t>主干部分改换为光纤，</a:t>
            </a:r>
            <a:r>
              <a:rPr lang="zh-CN" altLang="en-US" sz="2400" b="1" kern="0" dirty="0" smtClean="0">
                <a:solidFill>
                  <a:srgbClr val="000000"/>
                </a:solidFill>
                <a:latin typeface="Arial"/>
                <a:ea typeface="黑体" pitchFamily="2" charset="-122"/>
              </a:rPr>
              <a:t>并使用</a:t>
            </a:r>
            <a:r>
              <a:rPr lang="zh-CN" altLang="en-US" sz="2400" b="1" kern="0" dirty="0" smtClean="0">
                <a:solidFill>
                  <a:srgbClr val="FF0000"/>
                </a:solidFill>
                <a:latin typeface="Arial"/>
                <a:ea typeface="黑体" pitchFamily="2" charset="-122"/>
              </a:rPr>
              <a:t>模拟光纤技术。</a:t>
            </a:r>
          </a:p>
          <a:p>
            <a:pPr marL="342900" lvl="0" indent="-342900" eaLnBrk="1" hangingPunct="1">
              <a:lnSpc>
                <a:spcPct val="110000"/>
              </a:lnSpc>
              <a:spcBef>
                <a:spcPts val="600"/>
              </a:spcBef>
              <a:buClr>
                <a:srgbClr val="333399"/>
              </a:buClr>
              <a:buSzPct val="75000"/>
              <a:buFont typeface="Wingdings" pitchFamily="2" charset="2"/>
              <a:buChar char="n"/>
            </a:pPr>
            <a:r>
              <a:rPr lang="zh-CN" altLang="en-US" sz="2400" b="1" kern="0" dirty="0" smtClean="0">
                <a:solidFill>
                  <a:srgbClr val="000000"/>
                </a:solidFill>
                <a:latin typeface="Arial"/>
                <a:ea typeface="黑体" pitchFamily="2" charset="-122"/>
              </a:rPr>
              <a:t>在模拟光纤中采用</a:t>
            </a:r>
            <a:r>
              <a:rPr lang="zh-CN" altLang="en-US" sz="2400" b="1" kern="0" dirty="0" smtClean="0">
                <a:solidFill>
                  <a:srgbClr val="FF0000"/>
                </a:solidFill>
                <a:latin typeface="Arial"/>
                <a:ea typeface="黑体" pitchFamily="2" charset="-122"/>
              </a:rPr>
              <a:t>光的振幅调制 </a:t>
            </a:r>
            <a:r>
              <a:rPr lang="en-US" altLang="zh-CN" sz="2400" b="1" kern="0" dirty="0" smtClean="0">
                <a:solidFill>
                  <a:srgbClr val="FF0000"/>
                </a:solidFill>
                <a:latin typeface="Arial"/>
                <a:ea typeface="黑体" pitchFamily="2" charset="-122"/>
              </a:rPr>
              <a:t>AM</a:t>
            </a:r>
            <a:r>
              <a:rPr lang="zh-CN" altLang="en-US" sz="2400" b="1" kern="0" dirty="0" smtClean="0">
                <a:solidFill>
                  <a:srgbClr val="FF0000"/>
                </a:solidFill>
                <a:latin typeface="Arial"/>
                <a:ea typeface="黑体" pitchFamily="2" charset="-122"/>
              </a:rPr>
              <a:t>，</a:t>
            </a:r>
            <a:r>
              <a:rPr lang="zh-CN" altLang="en-US" sz="2400" b="1" kern="0" dirty="0" smtClean="0">
                <a:solidFill>
                  <a:srgbClr val="000000"/>
                </a:solidFill>
                <a:latin typeface="Arial"/>
                <a:ea typeface="黑体" pitchFamily="2" charset="-122"/>
              </a:rPr>
              <a:t>这比使用数字光纤更为经济。</a:t>
            </a:r>
            <a:endParaRPr lang="zh-CN" altLang="en-US" sz="24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7111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65  87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
        <p:nvSpPr>
          <p:cNvPr id="13" name="灯片编号占位符 12"/>
          <p:cNvSpPr>
            <a:spLocks noGrp="1"/>
          </p:cNvSpPr>
          <p:nvPr>
            <p:ph type="sldNum" sz="quarter" idx="12"/>
          </p:nvPr>
        </p:nvSpPr>
        <p:spPr/>
        <p:txBody>
          <a:bodyPr/>
          <a:lstStyle/>
          <a:p>
            <a:fld id="{14338B79-8FD5-46F1-8A19-651A319ADB19}" type="slidenum">
              <a:rPr lang="zh-CN" altLang="en-US" smtClean="0"/>
              <a:pPr/>
              <a:t>85</a:t>
            </a:fld>
            <a:endParaRPr lang="en-US" altLang="zh-CN"/>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86</a:t>
            </a:fld>
            <a:endParaRPr lang="en-US" altLang="zh-CN"/>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b="0" dirty="0" smtClean="0">
                <a:hlinkClick r:id="rId2" tooltip="5.1 4ask信号的波形"/>
              </a:rPr>
              <a:t>4ask</a:t>
            </a:r>
            <a:r>
              <a:rPr lang="zh-CN" altLang="en-US" b="0" dirty="0" smtClean="0">
                <a:hlinkClick r:id="rId2" tooltip="5.1 4ask信号的波形"/>
              </a:rPr>
              <a:t>信号的波形</a:t>
            </a:r>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87</a:t>
            </a:fld>
            <a:endParaRPr lang="en-US" altLang="zh-CN"/>
          </a:p>
        </p:txBody>
      </p:sp>
      <p:pic>
        <p:nvPicPr>
          <p:cNvPr id="119810" name="Picture 2" descr="https://timgsa.baidu.com/timg?image&amp;quality=80&amp;size=b9999_10000&amp;sec=1505673992188&amp;di=a241171749eb5066da6568f1ffbadd79&amp;imgtype=0&amp;src=http%3A%2F%2Fdec3.jlu.edu.cn%2Fwebcourse%2FT000403%2Ffiles%2Fimages%2Fbjjx6.5-4.jpg"/>
          <p:cNvPicPr>
            <a:picLocks noChangeAspect="1" noChangeArrowheads="1"/>
          </p:cNvPicPr>
          <p:nvPr/>
        </p:nvPicPr>
        <p:blipFill>
          <a:blip r:embed="rId3"/>
          <a:srcRect r="1219" b="56944"/>
          <a:stretch>
            <a:fillRect/>
          </a:stretch>
        </p:blipFill>
        <p:spPr bwMode="auto">
          <a:xfrm>
            <a:off x="1381099" y="1285860"/>
            <a:ext cx="7466423" cy="3214710"/>
          </a:xfrm>
          <a:prstGeom prst="rect">
            <a:avLst/>
          </a:prstGeom>
          <a:noFill/>
        </p:spPr>
      </p:pic>
      <p:sp>
        <p:nvSpPr>
          <p:cNvPr id="5" name="矩形 4"/>
          <p:cNvSpPr/>
          <p:nvPr/>
        </p:nvSpPr>
        <p:spPr>
          <a:xfrm>
            <a:off x="2328598" y="4365104"/>
            <a:ext cx="5286640" cy="830997"/>
          </a:xfrm>
          <a:prstGeom prst="rect">
            <a:avLst/>
          </a:prstGeom>
        </p:spPr>
        <p:txBody>
          <a:bodyPr wrap="square">
            <a:spAutoFit/>
          </a:bodyPr>
          <a:lstStyle/>
          <a:p>
            <a:pPr algn="ctr"/>
            <a:r>
              <a:rPr lang="en-US" altLang="zh-CN" sz="2400" b="1" dirty="0" smtClean="0">
                <a:latin typeface="+mn-lt"/>
                <a:ea typeface="黑体" pitchFamily="2" charset="-122"/>
              </a:rPr>
              <a:t>4</a:t>
            </a:r>
            <a:r>
              <a:rPr lang="zh-CN" altLang="en-US" sz="2400" b="1" dirty="0" smtClean="0">
                <a:latin typeface="+mn-lt"/>
                <a:ea typeface="黑体" pitchFamily="2" charset="-122"/>
              </a:rPr>
              <a:t>进制</a:t>
            </a:r>
            <a:r>
              <a:rPr lang="en-US" altLang="zh-CN" sz="2400" b="1" dirty="0" smtClean="0">
                <a:latin typeface="+mn-lt"/>
                <a:ea typeface="黑体" pitchFamily="2" charset="-122"/>
              </a:rPr>
              <a:t>ASK</a:t>
            </a:r>
            <a:r>
              <a:rPr lang="zh-CN" altLang="en-US" sz="2400" b="1" dirty="0" smtClean="0">
                <a:latin typeface="+mn-lt"/>
                <a:ea typeface="黑体" pitchFamily="2" charset="-122"/>
              </a:rPr>
              <a:t>，有</a:t>
            </a:r>
            <a:r>
              <a:rPr lang="en-US" altLang="zh-CN" sz="2400" b="1" dirty="0" smtClean="0">
                <a:latin typeface="+mn-lt"/>
                <a:ea typeface="黑体" pitchFamily="2" charset="-122"/>
              </a:rPr>
              <a:t>4</a:t>
            </a:r>
            <a:r>
              <a:rPr lang="zh-CN" altLang="en-US" sz="2400" b="1" dirty="0" smtClean="0">
                <a:latin typeface="+mn-lt"/>
                <a:ea typeface="黑体" pitchFamily="2" charset="-122"/>
              </a:rPr>
              <a:t>种不同的振幅，每种波形可携带</a:t>
            </a:r>
            <a:r>
              <a:rPr lang="en-US" altLang="zh-CN" sz="2400" b="1" dirty="0" smtClean="0">
                <a:latin typeface="+mn-lt"/>
                <a:ea typeface="黑体" pitchFamily="2" charset="-122"/>
              </a:rPr>
              <a:t>2</a:t>
            </a:r>
            <a:r>
              <a:rPr lang="zh-CN" altLang="en-US" sz="2400" b="1" dirty="0" smtClean="0">
                <a:latin typeface="+mn-lt"/>
                <a:ea typeface="黑体" pitchFamily="2" charset="-122"/>
              </a:rPr>
              <a:t>比特信息</a:t>
            </a:r>
            <a:endParaRPr lang="zh-CN" altLang="en-US" sz="2400" b="1" dirty="0">
              <a:latin typeface="+mn-lt"/>
              <a:ea typeface="黑体" pitchFamily="2"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小结</a:t>
            </a:r>
            <a:endParaRPr lang="zh-CN" altLang="en-US" dirty="0"/>
          </a:p>
        </p:txBody>
      </p:sp>
      <p:sp>
        <p:nvSpPr>
          <p:cNvPr id="5" name="内容占位符 4"/>
          <p:cNvSpPr>
            <a:spLocks noGrp="1"/>
          </p:cNvSpPr>
          <p:nvPr>
            <p:ph idx="1"/>
          </p:nvPr>
        </p:nvSpPr>
        <p:spPr/>
        <p:txBody>
          <a:bodyPr/>
          <a:lstStyle/>
          <a:p>
            <a:r>
              <a:rPr lang="zh-CN" altLang="en-US" dirty="0" smtClean="0"/>
              <a:t>物理层的</a:t>
            </a:r>
            <a:r>
              <a:rPr lang="zh-CN" altLang="en-US" dirty="0"/>
              <a:t>功能</a:t>
            </a:r>
            <a:r>
              <a:rPr lang="zh-CN" altLang="en-US" dirty="0" smtClean="0"/>
              <a:t>，任务</a:t>
            </a:r>
            <a:endParaRPr lang="en-US" altLang="zh-CN" dirty="0" smtClean="0"/>
          </a:p>
          <a:p>
            <a:r>
              <a:rPr lang="zh-CN" altLang="en-US" dirty="0" smtClean="0"/>
              <a:t>通信系统模型，名词</a:t>
            </a:r>
            <a:endParaRPr lang="en-US" altLang="zh-CN" dirty="0" smtClean="0"/>
          </a:p>
          <a:p>
            <a:r>
              <a:rPr lang="zh-CN" altLang="en-US" dirty="0" smtClean="0"/>
              <a:t>介质，有线，无线，分类，特点</a:t>
            </a:r>
            <a:endParaRPr lang="en-US" altLang="zh-CN" dirty="0" smtClean="0"/>
          </a:p>
          <a:p>
            <a:r>
              <a:rPr lang="zh-CN" altLang="en-US" dirty="0" smtClean="0"/>
              <a:t>信道复用技术，特点</a:t>
            </a:r>
            <a:endParaRPr lang="en-US" altLang="zh-CN" dirty="0" smtClean="0"/>
          </a:p>
          <a:p>
            <a:r>
              <a:rPr lang="en-US" altLang="zh-CN" dirty="0" smtClean="0"/>
              <a:t>CDMA</a:t>
            </a:r>
            <a:r>
              <a:rPr lang="zh-CN" altLang="en-US" dirty="0" smtClean="0"/>
              <a:t>的计算（收到什么，识别出什么）</a:t>
            </a:r>
            <a:endParaRPr lang="en-US" altLang="zh-CN" dirty="0" smtClean="0"/>
          </a:p>
          <a:p>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88</a:t>
            </a:fld>
            <a:endParaRPr lang="en-US" altLang="zh-CN"/>
          </a:p>
        </p:txBody>
      </p:sp>
    </p:spTree>
    <p:extLst>
      <p:ext uri="{BB962C8B-B14F-4D97-AF65-F5344CB8AC3E}">
        <p14:creationId xmlns:p14="http://schemas.microsoft.com/office/powerpoint/2010/main" val="1829291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
        <p:nvSpPr>
          <p:cNvPr id="102" name="灯片编号占位符 101"/>
          <p:cNvSpPr>
            <a:spLocks noGrp="1"/>
          </p:cNvSpPr>
          <p:nvPr>
            <p:ph type="sldNum" sz="quarter" idx="12"/>
          </p:nvPr>
        </p:nvSpPr>
        <p:spPr/>
        <p:txBody>
          <a:bodyPr/>
          <a:lstStyle/>
          <a:p>
            <a:fld id="{14338B79-8FD5-46F1-8A19-651A319ADB19}" type="slidenum">
              <a:rPr lang="zh-CN" altLang="en-US" smtClean="0"/>
              <a:pPr/>
              <a:t>9</a:t>
            </a:fld>
            <a:endParaRPr lang="en-US" altLang="zh-CN"/>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500"/>
                                  </p:stCondLst>
                                  <p:childTnLst>
                                    <p:set>
                                      <p:cBhvr>
                                        <p:cTn id="41" dur="1" fill="hold">
                                          <p:stCondLst>
                                            <p:cond delay="0"/>
                                          </p:stCondLst>
                                        </p:cTn>
                                        <p:tgtEl>
                                          <p:spTgt spid="24"/>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1000"/>
                                  </p:stCondLst>
                                  <p:childTnLst>
                                    <p:set>
                                      <p:cBhvr>
                                        <p:cTn id="44" dur="1" fill="hold">
                                          <p:stCondLst>
                                            <p:cond delay="0"/>
                                          </p:stCondLst>
                                        </p:cTn>
                                        <p:tgtEl>
                                          <p:spTgt spid="12"/>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1000"/>
                                  </p:stCondLst>
                                  <p:childTnLst>
                                    <p:set>
                                      <p:cBhvr>
                                        <p:cTn id="47" dur="1" fill="hold">
                                          <p:stCondLst>
                                            <p:cond delay="0"/>
                                          </p:stCondLst>
                                        </p:cTn>
                                        <p:tgtEl>
                                          <p:spTgt spid="30"/>
                                        </p:tgtEl>
                                        <p:attrNameLst>
                                          <p:attrName>style.visibility</p:attrName>
                                        </p:attrNameLst>
                                      </p:cBhvr>
                                      <p:to>
                                        <p:strVal val="visible"/>
                                      </p:to>
                                    </p:set>
                                  </p:childTnLst>
                                </p:cTn>
                              </p:par>
                            </p:childTnLst>
                          </p:cTn>
                        </p:par>
                        <p:par>
                          <p:cTn id="48" fill="hold">
                            <p:stCondLst>
                              <p:cond delay="2500"/>
                            </p:stCondLst>
                            <p:childTnLst>
                              <p:par>
                                <p:cTn id="49" presetID="1" presetClass="entr" presetSubtype="0" fill="hold" nodeType="afterEffect">
                                  <p:stCondLst>
                                    <p:cond delay="1000"/>
                                  </p:stCondLst>
                                  <p:childTnLst>
                                    <p:set>
                                      <p:cBhvr>
                                        <p:cTn id="50" dur="1" fill="hold">
                                          <p:stCondLst>
                                            <p:cond delay="0"/>
                                          </p:stCondLst>
                                        </p:cTn>
                                        <p:tgtEl>
                                          <p:spTgt spid="15"/>
                                        </p:tgtEl>
                                        <p:attrNameLst>
                                          <p:attrName>style.visibility</p:attrName>
                                        </p:attrNameLst>
                                      </p:cBhvr>
                                      <p:to>
                                        <p:strVal val="visible"/>
                                      </p:to>
                                    </p:set>
                                  </p:childTnLst>
                                </p:cTn>
                              </p:par>
                            </p:childTnLst>
                          </p:cTn>
                        </p:par>
                        <p:par>
                          <p:cTn id="51" fill="hold">
                            <p:stCondLst>
                              <p:cond delay="3500"/>
                            </p:stCondLst>
                            <p:childTnLst>
                              <p:par>
                                <p:cTn id="52" presetID="1" presetClass="entr" presetSubtype="0" fill="hold" nodeType="afterEffect">
                                  <p:stCondLst>
                                    <p:cond delay="1000"/>
                                  </p:stCondLst>
                                  <p:childTnLst>
                                    <p:set>
                                      <p:cBhvr>
                                        <p:cTn id="53" dur="1" fill="hold">
                                          <p:stCondLst>
                                            <p:cond delay="0"/>
                                          </p:stCondLst>
                                        </p:cTn>
                                        <p:tgtEl>
                                          <p:spTgt spid="6"/>
                                        </p:tgtEl>
                                        <p:attrNameLst>
                                          <p:attrName>style.visibility</p:attrName>
                                        </p:attrNameLst>
                                      </p:cBhvr>
                                      <p:to>
                                        <p:strVal val="visible"/>
                                      </p:to>
                                    </p:set>
                                  </p:childTnLst>
                                </p:cTn>
                              </p:par>
                            </p:childTnLst>
                          </p:cTn>
                        </p:par>
                        <p:par>
                          <p:cTn id="54" fill="hold">
                            <p:stCondLst>
                              <p:cond delay="4500"/>
                            </p:stCondLst>
                            <p:childTnLst>
                              <p:par>
                                <p:cTn id="55" presetID="1" presetClass="entr" presetSubtype="0" fill="hold" nodeType="afterEffect">
                                  <p:stCondLst>
                                    <p:cond delay="1000"/>
                                  </p:stCondLst>
                                  <p:childTnLst>
                                    <p:set>
                                      <p:cBhvr>
                                        <p:cTn id="56" dur="1" fill="hold">
                                          <p:stCondLst>
                                            <p:cond delay="0"/>
                                          </p:stCondLst>
                                        </p:cTn>
                                        <p:tgtEl>
                                          <p:spTgt spid="18"/>
                                        </p:tgtEl>
                                        <p:attrNameLst>
                                          <p:attrName>style.visibility</p:attrName>
                                        </p:attrNameLst>
                                      </p:cBhvr>
                                      <p:to>
                                        <p:strVal val="visible"/>
                                      </p:to>
                                    </p:set>
                                  </p:childTnLst>
                                </p:cTn>
                              </p:par>
                            </p:childTnLst>
                          </p:cTn>
                        </p:par>
                        <p:par>
                          <p:cTn id="57" fill="hold">
                            <p:stCondLst>
                              <p:cond delay="5500"/>
                            </p:stCondLst>
                            <p:childTnLst>
                              <p:par>
                                <p:cTn id="58" presetID="1" presetClass="entr" presetSubtype="0" fill="hold" nodeType="afterEffect">
                                  <p:stCondLst>
                                    <p:cond delay="1000"/>
                                  </p:stCondLst>
                                  <p:childTnLst>
                                    <p:set>
                                      <p:cBhvr>
                                        <p:cTn id="59" dur="1" fill="hold">
                                          <p:stCondLst>
                                            <p:cond delay="0"/>
                                          </p:stCondLst>
                                        </p:cTn>
                                        <p:tgtEl>
                                          <p:spTgt spid="33"/>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nodeType="afterEffect">
                                  <p:stCondLst>
                                    <p:cond delay="1000"/>
                                  </p:stCondLst>
                                  <p:childTnLst>
                                    <p:set>
                                      <p:cBhvr>
                                        <p:cTn id="62" dur="1" fill="hold">
                                          <p:stCondLst>
                                            <p:cond delay="0"/>
                                          </p:stCondLst>
                                        </p:cTn>
                                        <p:tgtEl>
                                          <p:spTgt spid="21"/>
                                        </p:tgtEl>
                                        <p:attrNameLst>
                                          <p:attrName>style.visibility</p:attrName>
                                        </p:attrNameLst>
                                      </p:cBhvr>
                                      <p:to>
                                        <p:strVal val="visible"/>
                                      </p:to>
                                    </p:set>
                                  </p:childTnLst>
                                </p:cTn>
                              </p:par>
                            </p:childTnLst>
                          </p:cTn>
                        </p:par>
                        <p:par>
                          <p:cTn id="63" fill="hold">
                            <p:stCondLst>
                              <p:cond delay="7500"/>
                            </p:stCondLst>
                            <p:childTnLst>
                              <p:par>
                                <p:cTn id="64" presetID="1" presetClass="entr" presetSubtype="0" fill="hold" nodeType="afterEffect">
                                  <p:stCondLst>
                                    <p:cond delay="1000"/>
                                  </p:stCondLst>
                                  <p:childTnLst>
                                    <p:set>
                                      <p:cBhvr>
                                        <p:cTn id="65" dur="1" fill="hold">
                                          <p:stCondLst>
                                            <p:cond delay="0"/>
                                          </p:stCondLst>
                                        </p:cTn>
                                        <p:tgtEl>
                                          <p:spTgt spid="27"/>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nodeType="afterEffect">
                                  <p:stCondLst>
                                    <p:cond delay="100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3240</TotalTime>
  <Words>6156</Words>
  <Application>Microsoft Office PowerPoint</Application>
  <PresentationFormat>A4 纸张(210x297 毫米)</PresentationFormat>
  <Paragraphs>1226</Paragraphs>
  <Slides>88</Slides>
  <Notes>64</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7" baseType="lpstr">
      <vt:lpstr>Arial Unicode MS</vt:lpstr>
      <vt:lpstr>黑体</vt:lpstr>
      <vt:lpstr>宋体</vt:lpstr>
      <vt:lpstr>Arial</vt:lpstr>
      <vt:lpstr>Symbol</vt:lpstr>
      <vt:lpstr>Times New Roman</vt:lpstr>
      <vt:lpstr>Wingdings</vt:lpstr>
      <vt:lpstr>CN(myzh)Icon</vt:lpstr>
      <vt:lpstr>公式</vt:lpstr>
      <vt:lpstr>第 2 章  物理层</vt:lpstr>
      <vt:lpstr>第 2 章  物理层</vt:lpstr>
      <vt:lpstr>2.1  物理层的基本概念</vt:lpstr>
      <vt:lpstr>2.1  物理层的基本概念</vt:lpstr>
      <vt:lpstr>2.1  物理层的基本概念</vt:lpstr>
      <vt:lpstr>物理层的主要任务</vt:lpstr>
      <vt:lpstr>PowerPoint 演示文稿</vt:lpstr>
      <vt:lpstr>2.2  数据通信的基础知识</vt:lpstr>
      <vt:lpstr>2.2.1  数据通信系统的模型</vt:lpstr>
      <vt:lpstr>常用术语</vt:lpstr>
      <vt:lpstr>PowerPoint 演示文稿</vt:lpstr>
      <vt:lpstr>码元是用来携带比特信息的</vt:lpstr>
      <vt:lpstr>2.2.2  有关信道的几个基本概念</vt:lpstr>
      <vt:lpstr>三种通信方式</vt:lpstr>
      <vt:lpstr>2.2.2  有关信道的几个基本概念</vt:lpstr>
      <vt:lpstr>2.2.2  有关信道的几个基本概念</vt:lpstr>
      <vt:lpstr>(1) 常用编码方式</vt:lpstr>
      <vt:lpstr>(1) 常用编码方式</vt:lpstr>
      <vt:lpstr>(2) 基本的带通调制方法</vt:lpstr>
      <vt:lpstr>调幅(AM)</vt:lpstr>
      <vt:lpstr>调频(FM)</vt:lpstr>
      <vt:lpstr>调相(PM)</vt:lpstr>
      <vt:lpstr>2.2.3  信道的极限容量</vt:lpstr>
      <vt:lpstr>信道能够通过的频率范围（带宽）</vt:lpstr>
      <vt:lpstr>(2) 信噪比 </vt:lpstr>
      <vt:lpstr>(2) 信噪比 </vt:lpstr>
      <vt:lpstr>(2) 信噪比 </vt:lpstr>
      <vt:lpstr>香农公式表明 </vt:lpstr>
      <vt:lpstr>请注意 </vt:lpstr>
      <vt:lpstr>2.3  物理层下面的传输媒体</vt:lpstr>
      <vt:lpstr>2.3  物理层下面的传输媒体</vt:lpstr>
      <vt:lpstr>2.3  物理层下面的传输媒体</vt:lpstr>
      <vt:lpstr>了解一下即可</vt:lpstr>
      <vt:lpstr>2.3.1  导引型传输媒体</vt:lpstr>
      <vt:lpstr>2.3.1  导引型传输媒体</vt:lpstr>
      <vt:lpstr>双绞线标准</vt:lpstr>
      <vt:lpstr>双绞线标准</vt:lpstr>
      <vt:lpstr>2.3.1  导引型传输媒体</vt:lpstr>
      <vt:lpstr>2.3.1  导引型传输媒体</vt:lpstr>
      <vt:lpstr>光纤的工作原理</vt:lpstr>
      <vt:lpstr>光纤通信中使用的光波的波段</vt:lpstr>
      <vt:lpstr>光纤优点</vt:lpstr>
      <vt:lpstr>2.3.2  非导引型传输媒体 </vt:lpstr>
      <vt:lpstr>2.3.2  非导引型传输媒体 </vt:lpstr>
      <vt:lpstr>短波通信</vt:lpstr>
      <vt:lpstr>微波通信</vt:lpstr>
      <vt:lpstr>地面微波接力通信、卫星通信  </vt:lpstr>
      <vt:lpstr>2种微波通信优缺点</vt:lpstr>
      <vt:lpstr>ISM</vt:lpstr>
      <vt:lpstr>2.4  信道复用技术</vt:lpstr>
      <vt:lpstr>2.4.1  频分复用、时分复用和统计时分复用 </vt:lpstr>
      <vt:lpstr>频分复用 FDM (Frequency Division Multiplexing) </vt:lpstr>
      <vt:lpstr>PowerPoint 演示文稿</vt:lpstr>
      <vt:lpstr>频分复用 FDM</vt:lpstr>
      <vt:lpstr>时分复用TDM (Time Division Multiplexing) </vt:lpstr>
      <vt:lpstr>时分复用TDM </vt:lpstr>
      <vt:lpstr>时分复用 TDM</vt:lpstr>
      <vt:lpstr>时分复用的缺点</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分析S· (Sx+Tx ) = S  Sx</vt:lpstr>
      <vt:lpstr>CDMA的工作原理</vt:lpstr>
      <vt:lpstr>A站判断S站发送了什么数据</vt:lpstr>
      <vt:lpstr>2.5  数字传输系统</vt:lpstr>
      <vt:lpstr>旧的数字传输系统存在许多缺点</vt:lpstr>
      <vt:lpstr>SONET    SDH</vt:lpstr>
      <vt:lpstr>PowerPoint 演示文稿</vt:lpstr>
      <vt:lpstr>SONET / SDH 标准的意义</vt:lpstr>
      <vt:lpstr>2.6  宽带接入技术</vt:lpstr>
      <vt:lpstr>2.6  宽带接入技术，自学要求：</vt:lpstr>
      <vt:lpstr>2.6  宽带接入技术</vt:lpstr>
      <vt:lpstr>2.6  宽带接入技术</vt:lpstr>
      <vt:lpstr>2.6.1  ADSL 技术</vt:lpstr>
      <vt:lpstr>DMT 技术的频谱分布 </vt:lpstr>
      <vt:lpstr>ADSL 的数据率</vt:lpstr>
      <vt:lpstr>2.6.2  光纤同轴混合网（HFC网）</vt:lpstr>
      <vt:lpstr>HFC 网采用结点体系结构 </vt:lpstr>
      <vt:lpstr> HFC 网具有双向传输功能，扩展了传输频带</vt:lpstr>
      <vt:lpstr>2.6.3  FTTx 技术 </vt:lpstr>
      <vt:lpstr>4ask信号的波形</vt:lpstr>
      <vt:lpstr>小结</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x201</cp:lastModifiedBy>
  <cp:revision>255</cp:revision>
  <dcterms:created xsi:type="dcterms:W3CDTF">2016-10-04T02:36:21Z</dcterms:created>
  <dcterms:modified xsi:type="dcterms:W3CDTF">2019-09-02T07:38:25Z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