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1" r:id="rId2"/>
    <p:sldMasterId id="2147483684" r:id="rId3"/>
    <p:sldMasterId id="2147483697" r:id="rId4"/>
    <p:sldMasterId id="2147483710" r:id="rId5"/>
    <p:sldMasterId id="2147483723" r:id="rId6"/>
    <p:sldMasterId id="2147483736" r:id="rId7"/>
    <p:sldMasterId id="2147483749" r:id="rId8"/>
  </p:sldMasterIdLst>
  <p:notesMasterIdLst>
    <p:notesMasterId r:id="rId240"/>
  </p:notesMasterIdLst>
  <p:handoutMasterIdLst>
    <p:handoutMasterId r:id="rId241"/>
  </p:handoutMasterIdLst>
  <p:sldIdLst>
    <p:sldId id="256" r:id="rId9"/>
    <p:sldId id="1226" r:id="rId10"/>
    <p:sldId id="257" r:id="rId11"/>
    <p:sldId id="259" r:id="rId12"/>
    <p:sldId id="260" r:id="rId13"/>
    <p:sldId id="261" r:id="rId14"/>
    <p:sldId id="262" r:id="rId15"/>
    <p:sldId id="263" r:id="rId16"/>
    <p:sldId id="265" r:id="rId17"/>
    <p:sldId id="1223" r:id="rId18"/>
    <p:sldId id="264" r:id="rId19"/>
    <p:sldId id="266" r:id="rId20"/>
    <p:sldId id="927" r:id="rId21"/>
    <p:sldId id="928" r:id="rId22"/>
    <p:sldId id="929" r:id="rId23"/>
    <p:sldId id="930" r:id="rId24"/>
    <p:sldId id="933" r:id="rId25"/>
    <p:sldId id="931" r:id="rId26"/>
    <p:sldId id="932" r:id="rId27"/>
    <p:sldId id="1258" r:id="rId28"/>
    <p:sldId id="934" r:id="rId29"/>
    <p:sldId id="935" r:id="rId30"/>
    <p:sldId id="936" r:id="rId31"/>
    <p:sldId id="937" r:id="rId32"/>
    <p:sldId id="938" r:id="rId33"/>
    <p:sldId id="939" r:id="rId34"/>
    <p:sldId id="940" r:id="rId35"/>
    <p:sldId id="941" r:id="rId36"/>
    <p:sldId id="942" r:id="rId37"/>
    <p:sldId id="943" r:id="rId38"/>
    <p:sldId id="944" r:id="rId39"/>
    <p:sldId id="945" r:id="rId40"/>
    <p:sldId id="949" r:id="rId41"/>
    <p:sldId id="950" r:id="rId42"/>
    <p:sldId id="951" r:id="rId43"/>
    <p:sldId id="1021" r:id="rId44"/>
    <p:sldId id="1264" r:id="rId45"/>
    <p:sldId id="952" r:id="rId46"/>
    <p:sldId id="1022" r:id="rId47"/>
    <p:sldId id="954" r:id="rId48"/>
    <p:sldId id="955" r:id="rId49"/>
    <p:sldId id="956" r:id="rId50"/>
    <p:sldId id="957" r:id="rId51"/>
    <p:sldId id="959" r:id="rId52"/>
    <p:sldId id="1231" r:id="rId53"/>
    <p:sldId id="967" r:id="rId54"/>
    <p:sldId id="1024" r:id="rId55"/>
    <p:sldId id="1028" r:id="rId56"/>
    <p:sldId id="1025" r:id="rId57"/>
    <p:sldId id="1026" r:id="rId58"/>
    <p:sldId id="974" r:id="rId59"/>
    <p:sldId id="1233" r:id="rId60"/>
    <p:sldId id="978" r:id="rId61"/>
    <p:sldId id="979" r:id="rId62"/>
    <p:sldId id="1055" r:id="rId63"/>
    <p:sldId id="1056" r:id="rId64"/>
    <p:sldId id="1057" r:id="rId65"/>
    <p:sldId id="985" r:id="rId66"/>
    <p:sldId id="1030" r:id="rId67"/>
    <p:sldId id="987" r:id="rId68"/>
    <p:sldId id="988" r:id="rId69"/>
    <p:sldId id="986" r:id="rId70"/>
    <p:sldId id="1260" r:id="rId71"/>
    <p:sldId id="1031" r:id="rId72"/>
    <p:sldId id="1032" r:id="rId73"/>
    <p:sldId id="1033" r:id="rId74"/>
    <p:sldId id="1034" r:id="rId75"/>
    <p:sldId id="1035" r:id="rId76"/>
    <p:sldId id="1036" r:id="rId77"/>
    <p:sldId id="1037" r:id="rId78"/>
    <p:sldId id="1038" r:id="rId79"/>
    <p:sldId id="1039" r:id="rId80"/>
    <p:sldId id="1040" r:id="rId81"/>
    <p:sldId id="1041" r:id="rId82"/>
    <p:sldId id="1042" r:id="rId83"/>
    <p:sldId id="1043" r:id="rId84"/>
    <p:sldId id="1054" r:id="rId85"/>
    <p:sldId id="1234" r:id="rId86"/>
    <p:sldId id="1045" r:id="rId87"/>
    <p:sldId id="1044" r:id="rId88"/>
    <p:sldId id="1047" r:id="rId89"/>
    <p:sldId id="1048" r:id="rId90"/>
    <p:sldId id="1052" r:id="rId91"/>
    <p:sldId id="1049" r:id="rId92"/>
    <p:sldId id="1050" r:id="rId93"/>
    <p:sldId id="1235" r:id="rId94"/>
    <p:sldId id="1059" r:id="rId95"/>
    <p:sldId id="1060" r:id="rId96"/>
    <p:sldId id="1061" r:id="rId97"/>
    <p:sldId id="1062" r:id="rId98"/>
    <p:sldId id="1063" r:id="rId99"/>
    <p:sldId id="1069" r:id="rId100"/>
    <p:sldId id="1064" r:id="rId101"/>
    <p:sldId id="1065" r:id="rId102"/>
    <p:sldId id="1066" r:id="rId103"/>
    <p:sldId id="1068" r:id="rId104"/>
    <p:sldId id="691" r:id="rId105"/>
    <p:sldId id="692" r:id="rId106"/>
    <p:sldId id="693" r:id="rId107"/>
    <p:sldId id="694" r:id="rId108"/>
    <p:sldId id="696" r:id="rId109"/>
    <p:sldId id="697" r:id="rId110"/>
    <p:sldId id="698" r:id="rId111"/>
    <p:sldId id="699" r:id="rId112"/>
    <p:sldId id="1261" r:id="rId113"/>
    <p:sldId id="700" r:id="rId114"/>
    <p:sldId id="701" r:id="rId115"/>
    <p:sldId id="702" r:id="rId116"/>
    <p:sldId id="1072" r:id="rId117"/>
    <p:sldId id="1236" r:id="rId118"/>
    <p:sldId id="703" r:id="rId119"/>
    <p:sldId id="704" r:id="rId120"/>
    <p:sldId id="706" r:id="rId121"/>
    <p:sldId id="707" r:id="rId122"/>
    <p:sldId id="708" r:id="rId123"/>
    <p:sldId id="1074" r:id="rId124"/>
    <p:sldId id="705" r:id="rId125"/>
    <p:sldId id="709" r:id="rId126"/>
    <p:sldId id="1239" r:id="rId127"/>
    <p:sldId id="710" r:id="rId128"/>
    <p:sldId id="1262" r:id="rId129"/>
    <p:sldId id="1115" r:id="rId130"/>
    <p:sldId id="1237" r:id="rId131"/>
    <p:sldId id="1075" r:id="rId132"/>
    <p:sldId id="1076" r:id="rId133"/>
    <p:sldId id="1078" r:id="rId134"/>
    <p:sldId id="1240" r:id="rId135"/>
    <p:sldId id="1081" r:id="rId136"/>
    <p:sldId id="1106" r:id="rId137"/>
    <p:sldId id="1083" r:id="rId138"/>
    <p:sldId id="1084" r:id="rId139"/>
    <p:sldId id="1085" r:id="rId140"/>
    <p:sldId id="1112" r:id="rId141"/>
    <p:sldId id="1086" r:id="rId142"/>
    <p:sldId id="1110" r:id="rId143"/>
    <p:sldId id="1087" r:id="rId144"/>
    <p:sldId id="1089" r:id="rId145"/>
    <p:sldId id="1088" r:id="rId146"/>
    <p:sldId id="1185" r:id="rId147"/>
    <p:sldId id="1090" r:id="rId148"/>
    <p:sldId id="1250" r:id="rId149"/>
    <p:sldId id="1091" r:id="rId150"/>
    <p:sldId id="1092" r:id="rId151"/>
    <p:sldId id="1251" r:id="rId152"/>
    <p:sldId id="1252" r:id="rId153"/>
    <p:sldId id="1253" r:id="rId154"/>
    <p:sldId id="1097" r:id="rId155"/>
    <p:sldId id="1100" r:id="rId156"/>
    <p:sldId id="1101" r:id="rId157"/>
    <p:sldId id="1102" r:id="rId158"/>
    <p:sldId id="1103" r:id="rId159"/>
    <p:sldId id="1104" r:id="rId160"/>
    <p:sldId id="736" r:id="rId161"/>
    <p:sldId id="735" r:id="rId162"/>
    <p:sldId id="737" r:id="rId163"/>
    <p:sldId id="1245" r:id="rId164"/>
    <p:sldId id="1116" r:id="rId165"/>
    <p:sldId id="1117" r:id="rId166"/>
    <p:sldId id="1118" r:id="rId167"/>
    <p:sldId id="1119" r:id="rId168"/>
    <p:sldId id="747" r:id="rId169"/>
    <p:sldId id="1120" r:id="rId170"/>
    <p:sldId id="1121" r:id="rId171"/>
    <p:sldId id="1122" r:id="rId172"/>
    <p:sldId id="1123" r:id="rId173"/>
    <p:sldId id="1124" r:id="rId174"/>
    <p:sldId id="1162" r:id="rId175"/>
    <p:sldId id="1125" r:id="rId176"/>
    <p:sldId id="1126" r:id="rId177"/>
    <p:sldId id="1224" r:id="rId178"/>
    <p:sldId id="1127" r:id="rId179"/>
    <p:sldId id="1128" r:id="rId180"/>
    <p:sldId id="1129" r:id="rId181"/>
    <p:sldId id="1130" r:id="rId182"/>
    <p:sldId id="1132" r:id="rId183"/>
    <p:sldId id="1263" r:id="rId184"/>
    <p:sldId id="1131" r:id="rId185"/>
    <p:sldId id="1133" r:id="rId186"/>
    <p:sldId id="1246" r:id="rId187"/>
    <p:sldId id="1134" r:id="rId188"/>
    <p:sldId id="1135" r:id="rId189"/>
    <p:sldId id="1136" r:id="rId190"/>
    <p:sldId id="1248" r:id="rId191"/>
    <p:sldId id="1138" r:id="rId192"/>
    <p:sldId id="1165" r:id="rId193"/>
    <p:sldId id="1140" r:id="rId194"/>
    <p:sldId id="1215" r:id="rId195"/>
    <p:sldId id="1225" r:id="rId196"/>
    <p:sldId id="1216" r:id="rId197"/>
    <p:sldId id="1244" r:id="rId198"/>
    <p:sldId id="1213" r:id="rId199"/>
    <p:sldId id="1144" r:id="rId200"/>
    <p:sldId id="1145" r:id="rId201"/>
    <p:sldId id="1146" r:id="rId202"/>
    <p:sldId id="1167" r:id="rId203"/>
    <p:sldId id="1168" r:id="rId204"/>
    <p:sldId id="1169" r:id="rId205"/>
    <p:sldId id="1171" r:id="rId206"/>
    <p:sldId id="1170" r:id="rId207"/>
    <p:sldId id="1172" r:id="rId208"/>
    <p:sldId id="1173" r:id="rId209"/>
    <p:sldId id="1189" r:id="rId210"/>
    <p:sldId id="1175" r:id="rId211"/>
    <p:sldId id="1176" r:id="rId212"/>
    <p:sldId id="1177" r:id="rId213"/>
    <p:sldId id="1179" r:id="rId214"/>
    <p:sldId id="1180" r:id="rId215"/>
    <p:sldId id="1181" r:id="rId216"/>
    <p:sldId id="1190" r:id="rId217"/>
    <p:sldId id="1191" r:id="rId218"/>
    <p:sldId id="1148" r:id="rId219"/>
    <p:sldId id="1149" r:id="rId220"/>
    <p:sldId id="1193" r:id="rId221"/>
    <p:sldId id="1194" r:id="rId222"/>
    <p:sldId id="1195" r:id="rId223"/>
    <p:sldId id="1196" r:id="rId224"/>
    <p:sldId id="1197" r:id="rId225"/>
    <p:sldId id="1153" r:id="rId226"/>
    <p:sldId id="1154" r:id="rId227"/>
    <p:sldId id="1155" r:id="rId228"/>
    <p:sldId id="1156" r:id="rId229"/>
    <p:sldId id="1219" r:id="rId230"/>
    <p:sldId id="1157" r:id="rId231"/>
    <p:sldId id="1220" r:id="rId232"/>
    <p:sldId id="1159" r:id="rId233"/>
    <p:sldId id="1249" r:id="rId234"/>
    <p:sldId id="1160" r:id="rId235"/>
    <p:sldId id="1161" r:id="rId236"/>
    <p:sldId id="1255" r:id="rId237"/>
    <p:sldId id="1205" r:id="rId238"/>
    <p:sldId id="1229" r:id="rId23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66FF"/>
    <a:srgbClr val="FFFF66"/>
    <a:srgbClr val="0000FF"/>
    <a:srgbClr val="6699FF"/>
    <a:srgbClr val="0000CC"/>
    <a:srgbClr val="00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6735" autoAdjust="0"/>
  </p:normalViewPr>
  <p:slideViewPr>
    <p:cSldViewPr>
      <p:cViewPr varScale="1">
        <p:scale>
          <a:sx n="64" d="100"/>
          <a:sy n="64" d="100"/>
        </p:scale>
        <p:origin x="936"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846"/>
    </p:cViewPr>
  </p:sorter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63" Type="http://schemas.openxmlformats.org/officeDocument/2006/relationships/slide" Target="slides/slide55.xml"/><Relationship Id="rId84" Type="http://schemas.openxmlformats.org/officeDocument/2006/relationships/slide" Target="slides/slide76.xml"/><Relationship Id="rId138" Type="http://schemas.openxmlformats.org/officeDocument/2006/relationships/slide" Target="slides/slide130.xml"/><Relationship Id="rId159" Type="http://schemas.openxmlformats.org/officeDocument/2006/relationships/slide" Target="slides/slide151.xml"/><Relationship Id="rId170" Type="http://schemas.openxmlformats.org/officeDocument/2006/relationships/slide" Target="slides/slide162.xml"/><Relationship Id="rId191" Type="http://schemas.openxmlformats.org/officeDocument/2006/relationships/slide" Target="slides/slide183.xml"/><Relationship Id="rId205" Type="http://schemas.openxmlformats.org/officeDocument/2006/relationships/slide" Target="slides/slide197.xml"/><Relationship Id="rId226" Type="http://schemas.openxmlformats.org/officeDocument/2006/relationships/slide" Target="slides/slide218.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53" Type="http://schemas.openxmlformats.org/officeDocument/2006/relationships/slide" Target="slides/slide45.xml"/><Relationship Id="rId74" Type="http://schemas.openxmlformats.org/officeDocument/2006/relationships/slide" Target="slides/slide66.xml"/><Relationship Id="rId128" Type="http://schemas.openxmlformats.org/officeDocument/2006/relationships/slide" Target="slides/slide120.xml"/><Relationship Id="rId149" Type="http://schemas.openxmlformats.org/officeDocument/2006/relationships/slide" Target="slides/slide141.xml"/><Relationship Id="rId5" Type="http://schemas.openxmlformats.org/officeDocument/2006/relationships/slideMaster" Target="slideMasters/slideMaster5.xml"/><Relationship Id="rId95" Type="http://schemas.openxmlformats.org/officeDocument/2006/relationships/slide" Target="slides/slide87.xml"/><Relationship Id="rId160" Type="http://schemas.openxmlformats.org/officeDocument/2006/relationships/slide" Target="slides/slide152.xml"/><Relationship Id="rId181" Type="http://schemas.openxmlformats.org/officeDocument/2006/relationships/slide" Target="slides/slide173.xml"/><Relationship Id="rId216" Type="http://schemas.openxmlformats.org/officeDocument/2006/relationships/slide" Target="slides/slide208.xml"/><Relationship Id="rId237" Type="http://schemas.openxmlformats.org/officeDocument/2006/relationships/slide" Target="slides/slide229.xml"/><Relationship Id="rId22" Type="http://schemas.openxmlformats.org/officeDocument/2006/relationships/slide" Target="slides/slide14.xml"/><Relationship Id="rId43" Type="http://schemas.openxmlformats.org/officeDocument/2006/relationships/slide" Target="slides/slide35.xml"/><Relationship Id="rId64" Type="http://schemas.openxmlformats.org/officeDocument/2006/relationships/slide" Target="slides/slide56.xml"/><Relationship Id="rId118" Type="http://schemas.openxmlformats.org/officeDocument/2006/relationships/slide" Target="slides/slide110.xml"/><Relationship Id="rId139" Type="http://schemas.openxmlformats.org/officeDocument/2006/relationships/slide" Target="slides/slide131.xml"/><Relationship Id="rId85" Type="http://schemas.openxmlformats.org/officeDocument/2006/relationships/slide" Target="slides/slide77.xml"/><Relationship Id="rId150" Type="http://schemas.openxmlformats.org/officeDocument/2006/relationships/slide" Target="slides/slide142.xml"/><Relationship Id="rId171" Type="http://schemas.openxmlformats.org/officeDocument/2006/relationships/slide" Target="slides/slide163.xml"/><Relationship Id="rId192" Type="http://schemas.openxmlformats.org/officeDocument/2006/relationships/slide" Target="slides/slide184.xml"/><Relationship Id="rId206" Type="http://schemas.openxmlformats.org/officeDocument/2006/relationships/slide" Target="slides/slide198.xml"/><Relationship Id="rId227" Type="http://schemas.openxmlformats.org/officeDocument/2006/relationships/slide" Target="slides/slide219.xml"/><Relationship Id="rId201" Type="http://schemas.openxmlformats.org/officeDocument/2006/relationships/slide" Target="slides/slide193.xml"/><Relationship Id="rId222" Type="http://schemas.openxmlformats.org/officeDocument/2006/relationships/slide" Target="slides/slide214.xml"/><Relationship Id="rId243" Type="http://schemas.openxmlformats.org/officeDocument/2006/relationships/viewProps" Target="viewProps.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slide" Target="slides/slide100.xml"/><Relationship Id="rId124" Type="http://schemas.openxmlformats.org/officeDocument/2006/relationships/slide" Target="slides/slide116.xml"/><Relationship Id="rId129" Type="http://schemas.openxmlformats.org/officeDocument/2006/relationships/slide" Target="slides/slide12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40" Type="http://schemas.openxmlformats.org/officeDocument/2006/relationships/slide" Target="slides/slide132.xml"/><Relationship Id="rId145" Type="http://schemas.openxmlformats.org/officeDocument/2006/relationships/slide" Target="slides/slide137.xml"/><Relationship Id="rId161" Type="http://schemas.openxmlformats.org/officeDocument/2006/relationships/slide" Target="slides/slide153.xml"/><Relationship Id="rId166" Type="http://schemas.openxmlformats.org/officeDocument/2006/relationships/slide" Target="slides/slide158.xml"/><Relationship Id="rId182" Type="http://schemas.openxmlformats.org/officeDocument/2006/relationships/slide" Target="slides/slide174.xml"/><Relationship Id="rId187" Type="http://schemas.openxmlformats.org/officeDocument/2006/relationships/slide" Target="slides/slide179.xml"/><Relationship Id="rId217" Type="http://schemas.openxmlformats.org/officeDocument/2006/relationships/slide" Target="slides/slide209.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slide" Target="slides/slide204.xml"/><Relationship Id="rId233" Type="http://schemas.openxmlformats.org/officeDocument/2006/relationships/slide" Target="slides/slide225.xml"/><Relationship Id="rId238" Type="http://schemas.openxmlformats.org/officeDocument/2006/relationships/slide" Target="slides/slide230.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119" Type="http://schemas.openxmlformats.org/officeDocument/2006/relationships/slide" Target="slides/slide111.xml"/><Relationship Id="rId44" Type="http://schemas.openxmlformats.org/officeDocument/2006/relationships/slide" Target="slides/slide36.xml"/><Relationship Id="rId60" Type="http://schemas.openxmlformats.org/officeDocument/2006/relationships/slide" Target="slides/slide52.xml"/><Relationship Id="rId65" Type="http://schemas.openxmlformats.org/officeDocument/2006/relationships/slide" Target="slides/slide57.xml"/><Relationship Id="rId81" Type="http://schemas.openxmlformats.org/officeDocument/2006/relationships/slide" Target="slides/slide73.xml"/><Relationship Id="rId86" Type="http://schemas.openxmlformats.org/officeDocument/2006/relationships/slide" Target="slides/slide78.xml"/><Relationship Id="rId130" Type="http://schemas.openxmlformats.org/officeDocument/2006/relationships/slide" Target="slides/slide122.xml"/><Relationship Id="rId135" Type="http://schemas.openxmlformats.org/officeDocument/2006/relationships/slide" Target="slides/slide127.xml"/><Relationship Id="rId151" Type="http://schemas.openxmlformats.org/officeDocument/2006/relationships/slide" Target="slides/slide143.xml"/><Relationship Id="rId156" Type="http://schemas.openxmlformats.org/officeDocument/2006/relationships/slide" Target="slides/slide148.xml"/><Relationship Id="rId177" Type="http://schemas.openxmlformats.org/officeDocument/2006/relationships/slide" Target="slides/slide169.xml"/><Relationship Id="rId198" Type="http://schemas.openxmlformats.org/officeDocument/2006/relationships/slide" Target="slides/slide190.xml"/><Relationship Id="rId172" Type="http://schemas.openxmlformats.org/officeDocument/2006/relationships/slide" Target="slides/slide164.xml"/><Relationship Id="rId193" Type="http://schemas.openxmlformats.org/officeDocument/2006/relationships/slide" Target="slides/slide185.xml"/><Relationship Id="rId202" Type="http://schemas.openxmlformats.org/officeDocument/2006/relationships/slide" Target="slides/slide194.xml"/><Relationship Id="rId207" Type="http://schemas.openxmlformats.org/officeDocument/2006/relationships/slide" Target="slides/slide199.xml"/><Relationship Id="rId223" Type="http://schemas.openxmlformats.org/officeDocument/2006/relationships/slide" Target="slides/slide215.xml"/><Relationship Id="rId228" Type="http://schemas.openxmlformats.org/officeDocument/2006/relationships/slide" Target="slides/slide220.xml"/><Relationship Id="rId244" Type="http://schemas.openxmlformats.org/officeDocument/2006/relationships/theme" Target="theme/them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slide" Target="slides/slide138.xml"/><Relationship Id="rId167" Type="http://schemas.openxmlformats.org/officeDocument/2006/relationships/slide" Target="slides/slide159.xml"/><Relationship Id="rId188" Type="http://schemas.openxmlformats.org/officeDocument/2006/relationships/slide" Target="slides/slide180.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162" Type="http://schemas.openxmlformats.org/officeDocument/2006/relationships/slide" Target="slides/slide154.xml"/><Relationship Id="rId183" Type="http://schemas.openxmlformats.org/officeDocument/2006/relationships/slide" Target="slides/slide175.xml"/><Relationship Id="rId213" Type="http://schemas.openxmlformats.org/officeDocument/2006/relationships/slide" Target="slides/slide205.xml"/><Relationship Id="rId218" Type="http://schemas.openxmlformats.org/officeDocument/2006/relationships/slide" Target="slides/slide210.xml"/><Relationship Id="rId234" Type="http://schemas.openxmlformats.org/officeDocument/2006/relationships/slide" Target="slides/slide226.xml"/><Relationship Id="rId239" Type="http://schemas.openxmlformats.org/officeDocument/2006/relationships/slide" Target="slides/slide231.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157" Type="http://schemas.openxmlformats.org/officeDocument/2006/relationships/slide" Target="slides/slide149.xml"/><Relationship Id="rId178" Type="http://schemas.openxmlformats.org/officeDocument/2006/relationships/slide" Target="slides/slide170.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slide" Target="slides/slide144.xml"/><Relationship Id="rId173" Type="http://schemas.openxmlformats.org/officeDocument/2006/relationships/slide" Target="slides/slide165.xml"/><Relationship Id="rId194" Type="http://schemas.openxmlformats.org/officeDocument/2006/relationships/slide" Target="slides/slide186.xml"/><Relationship Id="rId199" Type="http://schemas.openxmlformats.org/officeDocument/2006/relationships/slide" Target="slides/slide191.xml"/><Relationship Id="rId203" Type="http://schemas.openxmlformats.org/officeDocument/2006/relationships/slide" Target="slides/slide195.xml"/><Relationship Id="rId208" Type="http://schemas.openxmlformats.org/officeDocument/2006/relationships/slide" Target="slides/slide200.xml"/><Relationship Id="rId229" Type="http://schemas.openxmlformats.org/officeDocument/2006/relationships/slide" Target="slides/slide221.xml"/><Relationship Id="rId19" Type="http://schemas.openxmlformats.org/officeDocument/2006/relationships/slide" Target="slides/slide11.xml"/><Relationship Id="rId224" Type="http://schemas.openxmlformats.org/officeDocument/2006/relationships/slide" Target="slides/slide216.xml"/><Relationship Id="rId240" Type="http://schemas.openxmlformats.org/officeDocument/2006/relationships/notesMaster" Target="notesMasters/notesMaster1.xml"/><Relationship Id="rId245" Type="http://schemas.openxmlformats.org/officeDocument/2006/relationships/tableStyles" Target="tableStyles.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slide" Target="slides/slide160.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slide" Target="slides/slide155.xml"/><Relationship Id="rId184" Type="http://schemas.openxmlformats.org/officeDocument/2006/relationships/slide" Target="slides/slide176.xml"/><Relationship Id="rId189" Type="http://schemas.openxmlformats.org/officeDocument/2006/relationships/slide" Target="slides/slide181.xml"/><Relationship Id="rId219" Type="http://schemas.openxmlformats.org/officeDocument/2006/relationships/slide" Target="slides/slide211.xml"/><Relationship Id="rId3" Type="http://schemas.openxmlformats.org/officeDocument/2006/relationships/slideMaster" Target="slideMasters/slideMaster3.xml"/><Relationship Id="rId214" Type="http://schemas.openxmlformats.org/officeDocument/2006/relationships/slide" Target="slides/slide206.xml"/><Relationship Id="rId230" Type="http://schemas.openxmlformats.org/officeDocument/2006/relationships/slide" Target="slides/slide222.xml"/><Relationship Id="rId235" Type="http://schemas.openxmlformats.org/officeDocument/2006/relationships/slide" Target="slides/slide227.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74" Type="http://schemas.openxmlformats.org/officeDocument/2006/relationships/slide" Target="slides/slide166.xml"/><Relationship Id="rId179" Type="http://schemas.openxmlformats.org/officeDocument/2006/relationships/slide" Target="slides/slide171.xml"/><Relationship Id="rId195" Type="http://schemas.openxmlformats.org/officeDocument/2006/relationships/slide" Target="slides/slide187.xml"/><Relationship Id="rId209" Type="http://schemas.openxmlformats.org/officeDocument/2006/relationships/slide" Target="slides/slide201.xml"/><Relationship Id="rId190" Type="http://schemas.openxmlformats.org/officeDocument/2006/relationships/slide" Target="slides/slide182.xml"/><Relationship Id="rId204" Type="http://schemas.openxmlformats.org/officeDocument/2006/relationships/slide" Target="slides/slide196.xml"/><Relationship Id="rId220" Type="http://schemas.openxmlformats.org/officeDocument/2006/relationships/slide" Target="slides/slide212.xml"/><Relationship Id="rId225" Type="http://schemas.openxmlformats.org/officeDocument/2006/relationships/slide" Target="slides/slide217.xml"/><Relationship Id="rId241" Type="http://schemas.openxmlformats.org/officeDocument/2006/relationships/handoutMaster" Target="handoutMasters/handoutMaster1.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48" Type="http://schemas.openxmlformats.org/officeDocument/2006/relationships/slide" Target="slides/slide140.xml"/><Relationship Id="rId164" Type="http://schemas.openxmlformats.org/officeDocument/2006/relationships/slide" Target="slides/slide156.xml"/><Relationship Id="rId169" Type="http://schemas.openxmlformats.org/officeDocument/2006/relationships/slide" Target="slides/slide161.xml"/><Relationship Id="rId185" Type="http://schemas.openxmlformats.org/officeDocument/2006/relationships/slide" Target="slides/slide177.xml"/><Relationship Id="rId4" Type="http://schemas.openxmlformats.org/officeDocument/2006/relationships/slideMaster" Target="slideMasters/slideMaster4.xml"/><Relationship Id="rId9" Type="http://schemas.openxmlformats.org/officeDocument/2006/relationships/slide" Target="slides/slide1.xml"/><Relationship Id="rId180" Type="http://schemas.openxmlformats.org/officeDocument/2006/relationships/slide" Target="slides/slide172.xml"/><Relationship Id="rId210" Type="http://schemas.openxmlformats.org/officeDocument/2006/relationships/slide" Target="slides/slide202.xml"/><Relationship Id="rId215" Type="http://schemas.openxmlformats.org/officeDocument/2006/relationships/slide" Target="slides/slide207.xml"/><Relationship Id="rId236" Type="http://schemas.openxmlformats.org/officeDocument/2006/relationships/slide" Target="slides/slide228.xml"/><Relationship Id="rId26" Type="http://schemas.openxmlformats.org/officeDocument/2006/relationships/slide" Target="slides/slide18.xml"/><Relationship Id="rId231" Type="http://schemas.openxmlformats.org/officeDocument/2006/relationships/slide" Target="slides/slide223.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54" Type="http://schemas.openxmlformats.org/officeDocument/2006/relationships/slide" Target="slides/slide146.xml"/><Relationship Id="rId175" Type="http://schemas.openxmlformats.org/officeDocument/2006/relationships/slide" Target="slides/slide167.xml"/><Relationship Id="rId196" Type="http://schemas.openxmlformats.org/officeDocument/2006/relationships/slide" Target="slides/slide188.xml"/><Relationship Id="rId200" Type="http://schemas.openxmlformats.org/officeDocument/2006/relationships/slide" Target="slides/slide192.xml"/><Relationship Id="rId16" Type="http://schemas.openxmlformats.org/officeDocument/2006/relationships/slide" Target="slides/slide8.xml"/><Relationship Id="rId221" Type="http://schemas.openxmlformats.org/officeDocument/2006/relationships/slide" Target="slides/slide213.xml"/><Relationship Id="rId242" Type="http://schemas.openxmlformats.org/officeDocument/2006/relationships/presProps" Target="presProps.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 Id="rId165" Type="http://schemas.openxmlformats.org/officeDocument/2006/relationships/slide" Target="slides/slide157.xml"/><Relationship Id="rId186" Type="http://schemas.openxmlformats.org/officeDocument/2006/relationships/slide" Target="slides/slide178.xml"/><Relationship Id="rId211" Type="http://schemas.openxmlformats.org/officeDocument/2006/relationships/slide" Target="slides/slide203.xml"/><Relationship Id="rId232" Type="http://schemas.openxmlformats.org/officeDocument/2006/relationships/slide" Target="slides/slide224.xml"/><Relationship Id="rId27" Type="http://schemas.openxmlformats.org/officeDocument/2006/relationships/slide" Target="slides/slide19.xml"/><Relationship Id="rId48" Type="http://schemas.openxmlformats.org/officeDocument/2006/relationships/slide" Target="slides/slide40.xml"/><Relationship Id="rId69" Type="http://schemas.openxmlformats.org/officeDocument/2006/relationships/slide" Target="slides/slide61.xml"/><Relationship Id="rId113" Type="http://schemas.openxmlformats.org/officeDocument/2006/relationships/slide" Target="slides/slide105.xml"/><Relationship Id="rId134" Type="http://schemas.openxmlformats.org/officeDocument/2006/relationships/slide" Target="slides/slide126.xml"/><Relationship Id="rId80" Type="http://schemas.openxmlformats.org/officeDocument/2006/relationships/slide" Target="slides/slide72.xml"/><Relationship Id="rId155" Type="http://schemas.openxmlformats.org/officeDocument/2006/relationships/slide" Target="slides/slide147.xml"/><Relationship Id="rId176" Type="http://schemas.openxmlformats.org/officeDocument/2006/relationships/slide" Target="slides/slide168.xml"/><Relationship Id="rId197" Type="http://schemas.openxmlformats.org/officeDocument/2006/relationships/slide" Target="slides/slide1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066E8-5628-4D57-99BE-E5DF9FD0B45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16B95EA2-D850-486C-8A5A-CEFE57DD0FD6}">
      <dgm:prSet custT="1"/>
      <dgm:spPr/>
      <dgm:t>
        <a:bodyPr/>
        <a:lstStyle/>
        <a:p>
          <a:pPr rtl="0"/>
          <a:r>
            <a:rPr lang="en-US" sz="2800" dirty="0" smtClean="0">
              <a:solidFill>
                <a:schemeClr val="tx1"/>
              </a:solidFill>
            </a:rPr>
            <a:t>4.1  </a:t>
          </a:r>
          <a:r>
            <a:rPr lang="zh-CN" sz="2800" dirty="0" smtClean="0">
              <a:solidFill>
                <a:schemeClr val="tx1"/>
              </a:solidFill>
            </a:rPr>
            <a:t>网络层提供的两种服务</a:t>
          </a:r>
          <a:endParaRPr lang="zh-CN" sz="2800" dirty="0">
            <a:solidFill>
              <a:schemeClr val="tx1"/>
            </a:solidFill>
          </a:endParaRPr>
        </a:p>
      </dgm:t>
    </dgm:pt>
    <dgm:pt modelId="{7F07F0E7-17DE-4A89-BB8E-41A41398400D}" type="parTrans" cxnId="{F68A3259-C55A-4ADE-A95C-70C1AE1590CA}">
      <dgm:prSet/>
      <dgm:spPr/>
      <dgm:t>
        <a:bodyPr/>
        <a:lstStyle/>
        <a:p>
          <a:endParaRPr lang="zh-CN" altLang="en-US" sz="2400"/>
        </a:p>
      </dgm:t>
    </dgm:pt>
    <dgm:pt modelId="{26C2FD92-B6FA-40F3-8FFE-9949FDCF1D4F}" type="sibTrans" cxnId="{F68A3259-C55A-4ADE-A95C-70C1AE1590CA}">
      <dgm:prSet/>
      <dgm:spPr/>
      <dgm:t>
        <a:bodyPr/>
        <a:lstStyle/>
        <a:p>
          <a:endParaRPr lang="zh-CN" altLang="en-US" sz="2400"/>
        </a:p>
      </dgm:t>
    </dgm:pt>
    <dgm:pt modelId="{A9C32FFC-628E-4312-B285-4B221B01595E}">
      <dgm:prSet custT="1"/>
      <dgm:spPr/>
      <dgm:t>
        <a:bodyPr/>
        <a:lstStyle/>
        <a:p>
          <a:pPr rtl="0"/>
          <a:r>
            <a:rPr lang="en-US" sz="2800" dirty="0" smtClean="0"/>
            <a:t>4.2  </a:t>
          </a:r>
          <a:r>
            <a:rPr lang="zh-CN" sz="2800" dirty="0" smtClean="0"/>
            <a:t>网际协议 </a:t>
          </a:r>
          <a:r>
            <a:rPr lang="en-US" sz="2800" dirty="0" smtClean="0"/>
            <a:t>IP(</a:t>
          </a:r>
          <a:r>
            <a:rPr lang="zh-CN" altLang="en-US" sz="2800" dirty="0" smtClean="0"/>
            <a:t>重点</a:t>
          </a:r>
          <a:r>
            <a:rPr lang="en-US" sz="2800" dirty="0" smtClean="0"/>
            <a:t>)</a:t>
          </a:r>
          <a:endParaRPr lang="zh-CN" sz="2800" dirty="0"/>
        </a:p>
      </dgm:t>
    </dgm:pt>
    <dgm:pt modelId="{F928B51C-828D-4AE3-98C8-C6A1B6E38080}" type="parTrans" cxnId="{A3D42E1E-71F5-4638-983C-246328A2007A}">
      <dgm:prSet/>
      <dgm:spPr/>
      <dgm:t>
        <a:bodyPr/>
        <a:lstStyle/>
        <a:p>
          <a:endParaRPr lang="zh-CN" altLang="en-US" sz="2400"/>
        </a:p>
      </dgm:t>
    </dgm:pt>
    <dgm:pt modelId="{1F684BC7-F480-473C-BB29-0D879637039E}" type="sibTrans" cxnId="{A3D42E1E-71F5-4638-983C-246328A2007A}">
      <dgm:prSet/>
      <dgm:spPr/>
      <dgm:t>
        <a:bodyPr/>
        <a:lstStyle/>
        <a:p>
          <a:endParaRPr lang="zh-CN" altLang="en-US" sz="2400"/>
        </a:p>
      </dgm:t>
    </dgm:pt>
    <dgm:pt modelId="{DB809A7E-3738-4CAB-82E8-7C31DBC01DDD}">
      <dgm:prSet custT="1"/>
      <dgm:spPr/>
      <dgm:t>
        <a:bodyPr/>
        <a:lstStyle/>
        <a:p>
          <a:pPr rtl="0"/>
          <a:r>
            <a:rPr lang="en-US" sz="2800" dirty="0" smtClean="0">
              <a:solidFill>
                <a:schemeClr val="tx1"/>
              </a:solidFill>
            </a:rPr>
            <a:t>4.3  </a:t>
          </a:r>
          <a:r>
            <a:rPr lang="zh-CN" sz="2800" dirty="0" smtClean="0">
              <a:solidFill>
                <a:schemeClr val="tx1"/>
              </a:solidFill>
            </a:rPr>
            <a:t>划分子网和构造超网</a:t>
          </a:r>
          <a:r>
            <a:rPr lang="en-US" sz="2800" dirty="0" smtClean="0">
              <a:solidFill>
                <a:schemeClr val="tx1"/>
              </a:solidFill>
            </a:rPr>
            <a:t>(</a:t>
          </a:r>
          <a:r>
            <a:rPr lang="zh-CN" altLang="en-US" sz="2800" dirty="0" smtClean="0">
              <a:solidFill>
                <a:schemeClr val="tx1"/>
              </a:solidFill>
            </a:rPr>
            <a:t>重点</a:t>
          </a:r>
          <a:r>
            <a:rPr lang="en-US" sz="2800" dirty="0" smtClean="0">
              <a:solidFill>
                <a:schemeClr val="tx1"/>
              </a:solidFill>
            </a:rPr>
            <a:t>)</a:t>
          </a:r>
          <a:endParaRPr lang="zh-CN" sz="2800" dirty="0">
            <a:solidFill>
              <a:schemeClr val="tx1"/>
            </a:solidFill>
          </a:endParaRPr>
        </a:p>
      </dgm:t>
    </dgm:pt>
    <dgm:pt modelId="{810233B2-0E17-4DFD-9FA8-37F2D079F57D}" type="parTrans" cxnId="{294FC9B6-3A45-43FE-B6DE-4BFCB24A19A6}">
      <dgm:prSet/>
      <dgm:spPr/>
      <dgm:t>
        <a:bodyPr/>
        <a:lstStyle/>
        <a:p>
          <a:endParaRPr lang="zh-CN" altLang="en-US" sz="2400"/>
        </a:p>
      </dgm:t>
    </dgm:pt>
    <dgm:pt modelId="{91872708-F5D5-433F-8D28-66F0AC456F7E}" type="sibTrans" cxnId="{294FC9B6-3A45-43FE-B6DE-4BFCB24A19A6}">
      <dgm:prSet/>
      <dgm:spPr/>
      <dgm:t>
        <a:bodyPr/>
        <a:lstStyle/>
        <a:p>
          <a:endParaRPr lang="zh-CN" altLang="en-US" sz="2400"/>
        </a:p>
      </dgm:t>
    </dgm:pt>
    <dgm:pt modelId="{3C865D16-3FBA-4451-849C-9F07ACE96108}">
      <dgm:prSet custT="1"/>
      <dgm:spPr/>
      <dgm:t>
        <a:bodyPr/>
        <a:lstStyle/>
        <a:p>
          <a:pPr rtl="0"/>
          <a:r>
            <a:rPr lang="en-US" sz="3600" dirty="0" smtClean="0">
              <a:solidFill>
                <a:srgbClr val="FF0000"/>
              </a:solidFill>
            </a:rPr>
            <a:t>4.4  </a:t>
          </a:r>
          <a:r>
            <a:rPr lang="zh-CN" sz="3600" dirty="0" smtClean="0">
              <a:solidFill>
                <a:srgbClr val="FF0000"/>
              </a:solidFill>
            </a:rPr>
            <a:t>网际控制报文协议 </a:t>
          </a:r>
          <a:r>
            <a:rPr lang="en-US" sz="3600" dirty="0" smtClean="0">
              <a:solidFill>
                <a:srgbClr val="FF0000"/>
              </a:solidFill>
            </a:rPr>
            <a:t>ICMP</a:t>
          </a:r>
          <a:endParaRPr lang="zh-CN" sz="3600" dirty="0">
            <a:solidFill>
              <a:srgbClr val="FF0000"/>
            </a:solidFill>
          </a:endParaRPr>
        </a:p>
      </dgm:t>
    </dgm:pt>
    <dgm:pt modelId="{9D014DC6-089B-4917-86DB-A1453963943B}" type="parTrans" cxnId="{DEA7C5F2-532D-4D65-AD7A-E041D90530C4}">
      <dgm:prSet/>
      <dgm:spPr/>
      <dgm:t>
        <a:bodyPr/>
        <a:lstStyle/>
        <a:p>
          <a:endParaRPr lang="zh-CN" altLang="en-US" sz="2400"/>
        </a:p>
      </dgm:t>
    </dgm:pt>
    <dgm:pt modelId="{35163A9B-03F0-4523-B271-A0F5E985C8EE}" type="sibTrans" cxnId="{DEA7C5F2-532D-4D65-AD7A-E041D90530C4}">
      <dgm:prSet/>
      <dgm:spPr/>
      <dgm:t>
        <a:bodyPr/>
        <a:lstStyle/>
        <a:p>
          <a:endParaRPr lang="zh-CN" altLang="en-US" sz="2400"/>
        </a:p>
      </dgm:t>
    </dgm:pt>
    <dgm:pt modelId="{1585C8C9-CC72-400C-BF26-D5AAD862C149}">
      <dgm:prSet custT="1"/>
      <dgm:spPr/>
      <dgm:t>
        <a:bodyPr/>
        <a:lstStyle/>
        <a:p>
          <a:pPr rtl="0"/>
          <a:r>
            <a:rPr lang="en-US" sz="2800" dirty="0" smtClean="0"/>
            <a:t>4.5  </a:t>
          </a:r>
          <a:r>
            <a:rPr lang="zh-CN" sz="2800" dirty="0" smtClean="0"/>
            <a:t>因特网的路由选择协议</a:t>
          </a:r>
          <a:r>
            <a:rPr lang="en-US" sz="2800" dirty="0" smtClean="0"/>
            <a:t>(</a:t>
          </a:r>
          <a:r>
            <a:rPr lang="zh-CN" altLang="en-US" sz="2800" dirty="0" smtClean="0"/>
            <a:t>重点</a:t>
          </a:r>
          <a:r>
            <a:rPr lang="en-US" sz="2800" dirty="0" smtClean="0"/>
            <a:t>)</a:t>
          </a:r>
          <a:endParaRPr lang="en-US" sz="2800" dirty="0"/>
        </a:p>
      </dgm:t>
    </dgm:pt>
    <dgm:pt modelId="{47348072-9483-49D7-BDEA-9AC6E2F69150}" type="parTrans" cxnId="{D9DE458D-685E-4079-BD63-EB34615BB83F}">
      <dgm:prSet/>
      <dgm:spPr/>
      <dgm:t>
        <a:bodyPr/>
        <a:lstStyle/>
        <a:p>
          <a:endParaRPr lang="zh-CN" altLang="en-US" sz="2400"/>
        </a:p>
      </dgm:t>
    </dgm:pt>
    <dgm:pt modelId="{A61F0CA4-72BD-4678-83A2-F958EB96E860}" type="sibTrans" cxnId="{D9DE458D-685E-4079-BD63-EB34615BB83F}">
      <dgm:prSet/>
      <dgm:spPr/>
      <dgm:t>
        <a:bodyPr/>
        <a:lstStyle/>
        <a:p>
          <a:endParaRPr lang="zh-CN" altLang="en-US" sz="2400"/>
        </a:p>
      </dgm:t>
    </dgm:pt>
    <dgm:pt modelId="{DC81A9B2-5BC1-4604-987B-9511986EEFA7}">
      <dgm:prSet custT="1"/>
      <dgm:spPr/>
      <dgm:t>
        <a:bodyPr/>
        <a:lstStyle/>
        <a:p>
          <a:pPr rtl="0"/>
          <a:r>
            <a:rPr lang="en-US" sz="2800" dirty="0" smtClean="0"/>
            <a:t>4.6  IP </a:t>
          </a:r>
          <a:r>
            <a:rPr lang="zh-CN" sz="2800" dirty="0" smtClean="0"/>
            <a:t>多播</a:t>
          </a:r>
          <a:endParaRPr lang="zh-CN" sz="2800" dirty="0"/>
        </a:p>
      </dgm:t>
    </dgm:pt>
    <dgm:pt modelId="{F8D857AE-84D9-40D2-971F-A0FC75617866}" type="parTrans" cxnId="{DD5D8D97-39A8-43C7-A493-DC9F7AC3F61F}">
      <dgm:prSet/>
      <dgm:spPr/>
      <dgm:t>
        <a:bodyPr/>
        <a:lstStyle/>
        <a:p>
          <a:endParaRPr lang="zh-CN" altLang="en-US" sz="2400"/>
        </a:p>
      </dgm:t>
    </dgm:pt>
    <dgm:pt modelId="{9678DD3E-DB9F-42C5-B9FC-0CA2D3492D7C}" type="sibTrans" cxnId="{DD5D8D97-39A8-43C7-A493-DC9F7AC3F61F}">
      <dgm:prSet/>
      <dgm:spPr/>
      <dgm:t>
        <a:bodyPr/>
        <a:lstStyle/>
        <a:p>
          <a:endParaRPr lang="zh-CN" altLang="en-US" sz="2400"/>
        </a:p>
      </dgm:t>
    </dgm:pt>
    <dgm:pt modelId="{F7CF422C-471A-46D5-AC21-AAD1288CC387}">
      <dgm:prSet custT="1"/>
      <dgm:spPr/>
      <dgm:t>
        <a:bodyPr/>
        <a:lstStyle/>
        <a:p>
          <a:pPr rtl="0"/>
          <a:r>
            <a:rPr lang="en-US" sz="2800" dirty="0" smtClean="0"/>
            <a:t>4.7  </a:t>
          </a:r>
          <a:r>
            <a:rPr lang="zh-CN" sz="2800" dirty="0" smtClean="0"/>
            <a:t>虚拟专用网 </a:t>
          </a:r>
          <a:r>
            <a:rPr lang="en-US" sz="2800" dirty="0" smtClean="0"/>
            <a:t>VPN </a:t>
          </a:r>
          <a:r>
            <a:rPr lang="zh-CN" sz="2800" dirty="0" smtClean="0"/>
            <a:t>和网络地址转换 </a:t>
          </a:r>
          <a:r>
            <a:rPr lang="en-US" sz="2800" dirty="0" smtClean="0"/>
            <a:t>NAT</a:t>
          </a:r>
          <a:endParaRPr lang="en-US" sz="2800" dirty="0"/>
        </a:p>
      </dgm:t>
    </dgm:pt>
    <dgm:pt modelId="{C7F423D7-255F-4882-B6A7-A5AB920C1205}" type="parTrans" cxnId="{2741C9A8-F90D-4830-850C-D53A2D14EAA1}">
      <dgm:prSet/>
      <dgm:spPr/>
      <dgm:t>
        <a:bodyPr/>
        <a:lstStyle/>
        <a:p>
          <a:endParaRPr lang="zh-CN" altLang="en-US" sz="2400"/>
        </a:p>
      </dgm:t>
    </dgm:pt>
    <dgm:pt modelId="{78862E32-CCB7-4627-9D8E-E956860ED624}" type="sibTrans" cxnId="{2741C9A8-F90D-4830-850C-D53A2D14EAA1}">
      <dgm:prSet/>
      <dgm:spPr/>
      <dgm:t>
        <a:bodyPr/>
        <a:lstStyle/>
        <a:p>
          <a:endParaRPr lang="zh-CN" altLang="en-US" sz="2400"/>
        </a:p>
      </dgm:t>
    </dgm:pt>
    <dgm:pt modelId="{A6C6F3BC-E58F-43C5-BA0F-5E8FCBDFCB19}" type="pres">
      <dgm:prSet presAssocID="{FD5066E8-5628-4D57-99BE-E5DF9FD0B450}" presName="linear" presStyleCnt="0">
        <dgm:presLayoutVars>
          <dgm:animLvl val="lvl"/>
          <dgm:resizeHandles val="exact"/>
        </dgm:presLayoutVars>
      </dgm:prSet>
      <dgm:spPr/>
      <dgm:t>
        <a:bodyPr/>
        <a:lstStyle/>
        <a:p>
          <a:endParaRPr lang="zh-CN" altLang="en-US"/>
        </a:p>
      </dgm:t>
    </dgm:pt>
    <dgm:pt modelId="{27385D51-B10E-4941-B565-F2D67E296552}" type="pres">
      <dgm:prSet presAssocID="{16B95EA2-D850-486C-8A5A-CEFE57DD0FD6}" presName="parentText" presStyleLbl="node1" presStyleIdx="0" presStyleCnt="7">
        <dgm:presLayoutVars>
          <dgm:chMax val="0"/>
          <dgm:bulletEnabled val="1"/>
        </dgm:presLayoutVars>
      </dgm:prSet>
      <dgm:spPr/>
      <dgm:t>
        <a:bodyPr/>
        <a:lstStyle/>
        <a:p>
          <a:endParaRPr lang="zh-CN" altLang="en-US"/>
        </a:p>
      </dgm:t>
    </dgm:pt>
    <dgm:pt modelId="{BA2EA639-AF6C-4547-B823-8F90CFB4BEB4}" type="pres">
      <dgm:prSet presAssocID="{26C2FD92-B6FA-40F3-8FFE-9949FDCF1D4F}" presName="spacer" presStyleCnt="0"/>
      <dgm:spPr/>
      <dgm:t>
        <a:bodyPr/>
        <a:lstStyle/>
        <a:p>
          <a:endParaRPr lang="zh-CN" altLang="en-US"/>
        </a:p>
      </dgm:t>
    </dgm:pt>
    <dgm:pt modelId="{3B0484C9-3F60-42C8-886C-318ECA4C5131}" type="pres">
      <dgm:prSet presAssocID="{A9C32FFC-628E-4312-B285-4B221B01595E}" presName="parentText" presStyleLbl="node1" presStyleIdx="1" presStyleCnt="7">
        <dgm:presLayoutVars>
          <dgm:chMax val="0"/>
          <dgm:bulletEnabled val="1"/>
        </dgm:presLayoutVars>
      </dgm:prSet>
      <dgm:spPr/>
      <dgm:t>
        <a:bodyPr/>
        <a:lstStyle/>
        <a:p>
          <a:endParaRPr lang="zh-CN" altLang="en-US"/>
        </a:p>
      </dgm:t>
    </dgm:pt>
    <dgm:pt modelId="{307E7432-AE82-4B4A-860E-126C2D9CE960}" type="pres">
      <dgm:prSet presAssocID="{1F684BC7-F480-473C-BB29-0D879637039E}" presName="spacer" presStyleCnt="0"/>
      <dgm:spPr/>
      <dgm:t>
        <a:bodyPr/>
        <a:lstStyle/>
        <a:p>
          <a:endParaRPr lang="zh-CN" altLang="en-US"/>
        </a:p>
      </dgm:t>
    </dgm:pt>
    <dgm:pt modelId="{E6E27F11-E5C3-445E-A3AE-8B84B3182C43}" type="pres">
      <dgm:prSet presAssocID="{DB809A7E-3738-4CAB-82E8-7C31DBC01DDD}" presName="parentText" presStyleLbl="node1" presStyleIdx="2" presStyleCnt="7">
        <dgm:presLayoutVars>
          <dgm:chMax val="0"/>
          <dgm:bulletEnabled val="1"/>
        </dgm:presLayoutVars>
      </dgm:prSet>
      <dgm:spPr/>
      <dgm:t>
        <a:bodyPr/>
        <a:lstStyle/>
        <a:p>
          <a:endParaRPr lang="zh-CN" altLang="en-US"/>
        </a:p>
      </dgm:t>
    </dgm:pt>
    <dgm:pt modelId="{BEB83AD1-2E46-423F-8FD2-16B9D57CCDC2}" type="pres">
      <dgm:prSet presAssocID="{91872708-F5D5-433F-8D28-66F0AC456F7E}" presName="spacer" presStyleCnt="0"/>
      <dgm:spPr/>
      <dgm:t>
        <a:bodyPr/>
        <a:lstStyle/>
        <a:p>
          <a:endParaRPr lang="zh-CN" altLang="en-US"/>
        </a:p>
      </dgm:t>
    </dgm:pt>
    <dgm:pt modelId="{29C7E066-276E-42A5-9D1D-D75845CC898D}" type="pres">
      <dgm:prSet presAssocID="{3C865D16-3FBA-4451-849C-9F07ACE96108}" presName="parentText" presStyleLbl="node1" presStyleIdx="3" presStyleCnt="7">
        <dgm:presLayoutVars>
          <dgm:chMax val="0"/>
          <dgm:bulletEnabled val="1"/>
        </dgm:presLayoutVars>
      </dgm:prSet>
      <dgm:spPr/>
      <dgm:t>
        <a:bodyPr/>
        <a:lstStyle/>
        <a:p>
          <a:endParaRPr lang="zh-CN" altLang="en-US"/>
        </a:p>
      </dgm:t>
    </dgm:pt>
    <dgm:pt modelId="{64801DE4-EBBF-4147-A8AB-340F346071EF}" type="pres">
      <dgm:prSet presAssocID="{35163A9B-03F0-4523-B271-A0F5E985C8EE}" presName="spacer" presStyleCnt="0"/>
      <dgm:spPr/>
      <dgm:t>
        <a:bodyPr/>
        <a:lstStyle/>
        <a:p>
          <a:endParaRPr lang="zh-CN" altLang="en-US"/>
        </a:p>
      </dgm:t>
    </dgm:pt>
    <dgm:pt modelId="{0B5E581E-699D-4D22-A5ED-6DED4E3EB677}" type="pres">
      <dgm:prSet presAssocID="{1585C8C9-CC72-400C-BF26-D5AAD862C149}" presName="parentText" presStyleLbl="node1" presStyleIdx="4" presStyleCnt="7">
        <dgm:presLayoutVars>
          <dgm:chMax val="0"/>
          <dgm:bulletEnabled val="1"/>
        </dgm:presLayoutVars>
      </dgm:prSet>
      <dgm:spPr/>
      <dgm:t>
        <a:bodyPr/>
        <a:lstStyle/>
        <a:p>
          <a:endParaRPr lang="zh-CN" altLang="en-US"/>
        </a:p>
      </dgm:t>
    </dgm:pt>
    <dgm:pt modelId="{9B15F760-AF09-4BA4-95C4-52A07FEEBD6C}" type="pres">
      <dgm:prSet presAssocID="{A61F0CA4-72BD-4678-83A2-F958EB96E860}" presName="spacer" presStyleCnt="0"/>
      <dgm:spPr/>
      <dgm:t>
        <a:bodyPr/>
        <a:lstStyle/>
        <a:p>
          <a:endParaRPr lang="zh-CN" altLang="en-US"/>
        </a:p>
      </dgm:t>
    </dgm:pt>
    <dgm:pt modelId="{94752C28-DA5F-47DD-BCCC-6676573572E6}" type="pres">
      <dgm:prSet presAssocID="{DC81A9B2-5BC1-4604-987B-9511986EEFA7}" presName="parentText" presStyleLbl="node1" presStyleIdx="5" presStyleCnt="7">
        <dgm:presLayoutVars>
          <dgm:chMax val="0"/>
          <dgm:bulletEnabled val="1"/>
        </dgm:presLayoutVars>
      </dgm:prSet>
      <dgm:spPr/>
      <dgm:t>
        <a:bodyPr/>
        <a:lstStyle/>
        <a:p>
          <a:endParaRPr lang="zh-CN" altLang="en-US"/>
        </a:p>
      </dgm:t>
    </dgm:pt>
    <dgm:pt modelId="{9CB266A5-3341-468B-BEC1-A73E465BA318}" type="pres">
      <dgm:prSet presAssocID="{9678DD3E-DB9F-42C5-B9FC-0CA2D3492D7C}" presName="spacer" presStyleCnt="0"/>
      <dgm:spPr/>
      <dgm:t>
        <a:bodyPr/>
        <a:lstStyle/>
        <a:p>
          <a:endParaRPr lang="zh-CN" altLang="en-US"/>
        </a:p>
      </dgm:t>
    </dgm:pt>
    <dgm:pt modelId="{68AC1F2C-1D21-4979-92F1-266E5227FE3F}" type="pres">
      <dgm:prSet presAssocID="{F7CF422C-471A-46D5-AC21-AAD1288CC387}" presName="parentText" presStyleLbl="node1" presStyleIdx="6" presStyleCnt="7">
        <dgm:presLayoutVars>
          <dgm:chMax val="0"/>
          <dgm:bulletEnabled val="1"/>
        </dgm:presLayoutVars>
      </dgm:prSet>
      <dgm:spPr/>
      <dgm:t>
        <a:bodyPr/>
        <a:lstStyle/>
        <a:p>
          <a:endParaRPr lang="zh-CN" altLang="en-US"/>
        </a:p>
      </dgm:t>
    </dgm:pt>
  </dgm:ptLst>
  <dgm:cxnLst>
    <dgm:cxn modelId="{A267925B-F6E0-4C64-AABB-D2B61568780C}" type="presOf" srcId="{1585C8C9-CC72-400C-BF26-D5AAD862C149}" destId="{0B5E581E-699D-4D22-A5ED-6DED4E3EB677}" srcOrd="0" destOrd="0" presId="urn:microsoft.com/office/officeart/2005/8/layout/vList2"/>
    <dgm:cxn modelId="{294FC9B6-3A45-43FE-B6DE-4BFCB24A19A6}" srcId="{FD5066E8-5628-4D57-99BE-E5DF9FD0B450}" destId="{DB809A7E-3738-4CAB-82E8-7C31DBC01DDD}" srcOrd="2" destOrd="0" parTransId="{810233B2-0E17-4DFD-9FA8-37F2D079F57D}" sibTransId="{91872708-F5D5-433F-8D28-66F0AC456F7E}"/>
    <dgm:cxn modelId="{DD5D8D97-39A8-43C7-A493-DC9F7AC3F61F}" srcId="{FD5066E8-5628-4D57-99BE-E5DF9FD0B450}" destId="{DC81A9B2-5BC1-4604-987B-9511986EEFA7}" srcOrd="5" destOrd="0" parTransId="{F8D857AE-84D9-40D2-971F-A0FC75617866}" sibTransId="{9678DD3E-DB9F-42C5-B9FC-0CA2D3492D7C}"/>
    <dgm:cxn modelId="{EA59D9FE-F882-4AF6-881D-1400918FC0F4}" type="presOf" srcId="{3C865D16-3FBA-4451-849C-9F07ACE96108}" destId="{29C7E066-276E-42A5-9D1D-D75845CC898D}" srcOrd="0" destOrd="0" presId="urn:microsoft.com/office/officeart/2005/8/layout/vList2"/>
    <dgm:cxn modelId="{29DF3C90-3026-4860-9C27-620724A36511}" type="presOf" srcId="{DC81A9B2-5BC1-4604-987B-9511986EEFA7}" destId="{94752C28-DA5F-47DD-BCCC-6676573572E6}" srcOrd="0" destOrd="0" presId="urn:microsoft.com/office/officeart/2005/8/layout/vList2"/>
    <dgm:cxn modelId="{F68A3259-C55A-4ADE-A95C-70C1AE1590CA}" srcId="{FD5066E8-5628-4D57-99BE-E5DF9FD0B450}" destId="{16B95EA2-D850-486C-8A5A-CEFE57DD0FD6}" srcOrd="0" destOrd="0" parTransId="{7F07F0E7-17DE-4A89-BB8E-41A41398400D}" sibTransId="{26C2FD92-B6FA-40F3-8FFE-9949FDCF1D4F}"/>
    <dgm:cxn modelId="{D9DE458D-685E-4079-BD63-EB34615BB83F}" srcId="{FD5066E8-5628-4D57-99BE-E5DF9FD0B450}" destId="{1585C8C9-CC72-400C-BF26-D5AAD862C149}" srcOrd="4" destOrd="0" parTransId="{47348072-9483-49D7-BDEA-9AC6E2F69150}" sibTransId="{A61F0CA4-72BD-4678-83A2-F958EB96E860}"/>
    <dgm:cxn modelId="{A3D42E1E-71F5-4638-983C-246328A2007A}" srcId="{FD5066E8-5628-4D57-99BE-E5DF9FD0B450}" destId="{A9C32FFC-628E-4312-B285-4B221B01595E}" srcOrd="1" destOrd="0" parTransId="{F928B51C-828D-4AE3-98C8-C6A1B6E38080}" sibTransId="{1F684BC7-F480-473C-BB29-0D879637039E}"/>
    <dgm:cxn modelId="{DEA7C5F2-532D-4D65-AD7A-E041D90530C4}" srcId="{FD5066E8-5628-4D57-99BE-E5DF9FD0B450}" destId="{3C865D16-3FBA-4451-849C-9F07ACE96108}" srcOrd="3" destOrd="0" parTransId="{9D014DC6-089B-4917-86DB-A1453963943B}" sibTransId="{35163A9B-03F0-4523-B271-A0F5E985C8EE}"/>
    <dgm:cxn modelId="{B2116895-EA40-44DD-9347-B29552749D0F}" type="presOf" srcId="{F7CF422C-471A-46D5-AC21-AAD1288CC387}" destId="{68AC1F2C-1D21-4979-92F1-266E5227FE3F}" srcOrd="0" destOrd="0" presId="urn:microsoft.com/office/officeart/2005/8/layout/vList2"/>
    <dgm:cxn modelId="{D3A43655-AA51-4462-BE7B-E66E2EE684A9}" type="presOf" srcId="{A9C32FFC-628E-4312-B285-4B221B01595E}" destId="{3B0484C9-3F60-42C8-886C-318ECA4C5131}" srcOrd="0" destOrd="0" presId="urn:microsoft.com/office/officeart/2005/8/layout/vList2"/>
    <dgm:cxn modelId="{2741C9A8-F90D-4830-850C-D53A2D14EAA1}" srcId="{FD5066E8-5628-4D57-99BE-E5DF9FD0B450}" destId="{F7CF422C-471A-46D5-AC21-AAD1288CC387}" srcOrd="6" destOrd="0" parTransId="{C7F423D7-255F-4882-B6A7-A5AB920C1205}" sibTransId="{78862E32-CCB7-4627-9D8E-E956860ED624}"/>
    <dgm:cxn modelId="{AAB7D138-95CE-4046-9B92-4331A8E79751}" type="presOf" srcId="{FD5066E8-5628-4D57-99BE-E5DF9FD0B450}" destId="{A6C6F3BC-E58F-43C5-BA0F-5E8FCBDFCB19}" srcOrd="0" destOrd="0" presId="urn:microsoft.com/office/officeart/2005/8/layout/vList2"/>
    <dgm:cxn modelId="{D99D2F5E-7A30-48D5-AD9B-44E6FD319C19}" type="presOf" srcId="{DB809A7E-3738-4CAB-82E8-7C31DBC01DDD}" destId="{E6E27F11-E5C3-445E-A3AE-8B84B3182C43}" srcOrd="0" destOrd="0" presId="urn:microsoft.com/office/officeart/2005/8/layout/vList2"/>
    <dgm:cxn modelId="{9AF96382-655C-45A3-A0C3-FAF3D4F4DA6A}" type="presOf" srcId="{16B95EA2-D850-486C-8A5A-CEFE57DD0FD6}" destId="{27385D51-B10E-4941-B565-F2D67E296552}" srcOrd="0" destOrd="0" presId="urn:microsoft.com/office/officeart/2005/8/layout/vList2"/>
    <dgm:cxn modelId="{C4C49BA0-C463-4C58-9DE8-2E98FC921446}" type="presParOf" srcId="{A6C6F3BC-E58F-43C5-BA0F-5E8FCBDFCB19}" destId="{27385D51-B10E-4941-B565-F2D67E296552}" srcOrd="0" destOrd="0" presId="urn:microsoft.com/office/officeart/2005/8/layout/vList2"/>
    <dgm:cxn modelId="{0BA92AD4-01D6-417A-89AB-7180A1B1D130}" type="presParOf" srcId="{A6C6F3BC-E58F-43C5-BA0F-5E8FCBDFCB19}" destId="{BA2EA639-AF6C-4547-B823-8F90CFB4BEB4}" srcOrd="1" destOrd="0" presId="urn:microsoft.com/office/officeart/2005/8/layout/vList2"/>
    <dgm:cxn modelId="{730A3431-3604-4183-9F52-9CD8F1471727}" type="presParOf" srcId="{A6C6F3BC-E58F-43C5-BA0F-5E8FCBDFCB19}" destId="{3B0484C9-3F60-42C8-886C-318ECA4C5131}" srcOrd="2" destOrd="0" presId="urn:microsoft.com/office/officeart/2005/8/layout/vList2"/>
    <dgm:cxn modelId="{459C4A57-7792-4EF6-81F1-4233B56DACB3}" type="presParOf" srcId="{A6C6F3BC-E58F-43C5-BA0F-5E8FCBDFCB19}" destId="{307E7432-AE82-4B4A-860E-126C2D9CE960}" srcOrd="3" destOrd="0" presId="urn:microsoft.com/office/officeart/2005/8/layout/vList2"/>
    <dgm:cxn modelId="{39E638BA-3D34-4FDB-9660-BAB1C66F70E9}" type="presParOf" srcId="{A6C6F3BC-E58F-43C5-BA0F-5E8FCBDFCB19}" destId="{E6E27F11-E5C3-445E-A3AE-8B84B3182C43}" srcOrd="4" destOrd="0" presId="urn:microsoft.com/office/officeart/2005/8/layout/vList2"/>
    <dgm:cxn modelId="{7A08491D-8F35-425A-94AD-2A89852D9513}" type="presParOf" srcId="{A6C6F3BC-E58F-43C5-BA0F-5E8FCBDFCB19}" destId="{BEB83AD1-2E46-423F-8FD2-16B9D57CCDC2}" srcOrd="5" destOrd="0" presId="urn:microsoft.com/office/officeart/2005/8/layout/vList2"/>
    <dgm:cxn modelId="{316CBCC1-31EB-4B55-B142-F389D00E121A}" type="presParOf" srcId="{A6C6F3BC-E58F-43C5-BA0F-5E8FCBDFCB19}" destId="{29C7E066-276E-42A5-9D1D-D75845CC898D}" srcOrd="6" destOrd="0" presId="urn:microsoft.com/office/officeart/2005/8/layout/vList2"/>
    <dgm:cxn modelId="{F7A89037-64D8-4066-8F59-F0851C2E023F}" type="presParOf" srcId="{A6C6F3BC-E58F-43C5-BA0F-5E8FCBDFCB19}" destId="{64801DE4-EBBF-4147-A8AB-340F346071EF}" srcOrd="7" destOrd="0" presId="urn:microsoft.com/office/officeart/2005/8/layout/vList2"/>
    <dgm:cxn modelId="{6A9A5DC7-F637-44D1-9D64-8BE1B05FAA07}" type="presParOf" srcId="{A6C6F3BC-E58F-43C5-BA0F-5E8FCBDFCB19}" destId="{0B5E581E-699D-4D22-A5ED-6DED4E3EB677}" srcOrd="8" destOrd="0" presId="urn:microsoft.com/office/officeart/2005/8/layout/vList2"/>
    <dgm:cxn modelId="{C82BC454-E8F9-40D8-9AE4-514271FAB6AD}" type="presParOf" srcId="{A6C6F3BC-E58F-43C5-BA0F-5E8FCBDFCB19}" destId="{9B15F760-AF09-4BA4-95C4-52A07FEEBD6C}" srcOrd="9" destOrd="0" presId="urn:microsoft.com/office/officeart/2005/8/layout/vList2"/>
    <dgm:cxn modelId="{A6CD7D2B-1301-4290-BC83-2249860044CD}" type="presParOf" srcId="{A6C6F3BC-E58F-43C5-BA0F-5E8FCBDFCB19}" destId="{94752C28-DA5F-47DD-BCCC-6676573572E6}" srcOrd="10" destOrd="0" presId="urn:microsoft.com/office/officeart/2005/8/layout/vList2"/>
    <dgm:cxn modelId="{F25137CD-C052-4C47-B1BA-1721FAB3095E}" type="presParOf" srcId="{A6C6F3BC-E58F-43C5-BA0F-5E8FCBDFCB19}" destId="{9CB266A5-3341-468B-BEC1-A73E465BA318}" srcOrd="11" destOrd="0" presId="urn:microsoft.com/office/officeart/2005/8/layout/vList2"/>
    <dgm:cxn modelId="{9CD1185C-FF05-49CC-BA8D-FE4AA45EC875}" type="presParOf" srcId="{A6C6F3BC-E58F-43C5-BA0F-5E8FCBDFCB19}" destId="{68AC1F2C-1D21-4979-92F1-266E5227FE3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066E8-5628-4D57-99BE-E5DF9FD0B45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16B95EA2-D850-486C-8A5A-CEFE57DD0FD6}">
      <dgm:prSet custT="1"/>
      <dgm:spPr/>
      <dgm:t>
        <a:bodyPr/>
        <a:lstStyle/>
        <a:p>
          <a:pPr rtl="0"/>
          <a:r>
            <a:rPr lang="en-US" sz="2800" dirty="0" smtClean="0">
              <a:solidFill>
                <a:schemeClr val="tx1"/>
              </a:solidFill>
            </a:rPr>
            <a:t>4.1  </a:t>
          </a:r>
          <a:r>
            <a:rPr lang="zh-CN" sz="2800" dirty="0" smtClean="0">
              <a:solidFill>
                <a:schemeClr val="tx1"/>
              </a:solidFill>
            </a:rPr>
            <a:t>网络层提供的两种服务</a:t>
          </a:r>
          <a:endParaRPr lang="zh-CN" sz="2800" dirty="0">
            <a:solidFill>
              <a:schemeClr val="tx1"/>
            </a:solidFill>
          </a:endParaRPr>
        </a:p>
      </dgm:t>
    </dgm:pt>
    <dgm:pt modelId="{7F07F0E7-17DE-4A89-BB8E-41A41398400D}" type="parTrans" cxnId="{F68A3259-C55A-4ADE-A95C-70C1AE1590CA}">
      <dgm:prSet/>
      <dgm:spPr/>
      <dgm:t>
        <a:bodyPr/>
        <a:lstStyle/>
        <a:p>
          <a:endParaRPr lang="zh-CN" altLang="en-US" sz="2400"/>
        </a:p>
      </dgm:t>
    </dgm:pt>
    <dgm:pt modelId="{26C2FD92-B6FA-40F3-8FFE-9949FDCF1D4F}" type="sibTrans" cxnId="{F68A3259-C55A-4ADE-A95C-70C1AE1590CA}">
      <dgm:prSet/>
      <dgm:spPr/>
      <dgm:t>
        <a:bodyPr/>
        <a:lstStyle/>
        <a:p>
          <a:endParaRPr lang="zh-CN" altLang="en-US" sz="2400"/>
        </a:p>
      </dgm:t>
    </dgm:pt>
    <dgm:pt modelId="{A9C32FFC-628E-4312-B285-4B221B01595E}">
      <dgm:prSet custT="1"/>
      <dgm:spPr/>
      <dgm:t>
        <a:bodyPr/>
        <a:lstStyle/>
        <a:p>
          <a:pPr rtl="0"/>
          <a:r>
            <a:rPr lang="en-US" sz="2800" dirty="0" smtClean="0"/>
            <a:t>4.2  </a:t>
          </a:r>
          <a:r>
            <a:rPr lang="zh-CN" sz="2800" dirty="0" smtClean="0"/>
            <a:t>网际协议 </a:t>
          </a:r>
          <a:r>
            <a:rPr lang="en-US" sz="2800" dirty="0" smtClean="0"/>
            <a:t>IP(</a:t>
          </a:r>
          <a:r>
            <a:rPr lang="zh-CN" altLang="en-US" sz="2800" dirty="0" smtClean="0"/>
            <a:t>重点</a:t>
          </a:r>
          <a:r>
            <a:rPr lang="en-US" sz="2800" dirty="0" smtClean="0"/>
            <a:t>)</a:t>
          </a:r>
          <a:endParaRPr lang="zh-CN" sz="2800" dirty="0"/>
        </a:p>
      </dgm:t>
    </dgm:pt>
    <dgm:pt modelId="{F928B51C-828D-4AE3-98C8-C6A1B6E38080}" type="parTrans" cxnId="{A3D42E1E-71F5-4638-983C-246328A2007A}">
      <dgm:prSet/>
      <dgm:spPr/>
      <dgm:t>
        <a:bodyPr/>
        <a:lstStyle/>
        <a:p>
          <a:endParaRPr lang="zh-CN" altLang="en-US" sz="2400"/>
        </a:p>
      </dgm:t>
    </dgm:pt>
    <dgm:pt modelId="{1F684BC7-F480-473C-BB29-0D879637039E}" type="sibTrans" cxnId="{A3D42E1E-71F5-4638-983C-246328A2007A}">
      <dgm:prSet/>
      <dgm:spPr/>
      <dgm:t>
        <a:bodyPr/>
        <a:lstStyle/>
        <a:p>
          <a:endParaRPr lang="zh-CN" altLang="en-US" sz="2400"/>
        </a:p>
      </dgm:t>
    </dgm:pt>
    <dgm:pt modelId="{DB809A7E-3738-4CAB-82E8-7C31DBC01DDD}">
      <dgm:prSet custT="1"/>
      <dgm:spPr/>
      <dgm:t>
        <a:bodyPr/>
        <a:lstStyle/>
        <a:p>
          <a:pPr rtl="0"/>
          <a:r>
            <a:rPr lang="en-US" sz="2800" dirty="0" smtClean="0">
              <a:solidFill>
                <a:schemeClr val="tx1"/>
              </a:solidFill>
            </a:rPr>
            <a:t>4.3  </a:t>
          </a:r>
          <a:r>
            <a:rPr lang="zh-CN" sz="2800" dirty="0" smtClean="0">
              <a:solidFill>
                <a:schemeClr val="tx1"/>
              </a:solidFill>
            </a:rPr>
            <a:t>划分子网和构造超网</a:t>
          </a:r>
          <a:r>
            <a:rPr lang="en-US" sz="2800" dirty="0" smtClean="0">
              <a:solidFill>
                <a:schemeClr val="tx1"/>
              </a:solidFill>
            </a:rPr>
            <a:t>(</a:t>
          </a:r>
          <a:r>
            <a:rPr lang="zh-CN" altLang="en-US" sz="2800" dirty="0" smtClean="0">
              <a:solidFill>
                <a:schemeClr val="tx1"/>
              </a:solidFill>
            </a:rPr>
            <a:t>重点</a:t>
          </a:r>
          <a:r>
            <a:rPr lang="en-US" sz="2800" dirty="0" smtClean="0">
              <a:solidFill>
                <a:schemeClr val="tx1"/>
              </a:solidFill>
            </a:rPr>
            <a:t>)</a:t>
          </a:r>
          <a:endParaRPr lang="zh-CN" sz="2800" dirty="0">
            <a:solidFill>
              <a:schemeClr val="tx1"/>
            </a:solidFill>
          </a:endParaRPr>
        </a:p>
      </dgm:t>
    </dgm:pt>
    <dgm:pt modelId="{810233B2-0E17-4DFD-9FA8-37F2D079F57D}" type="parTrans" cxnId="{294FC9B6-3A45-43FE-B6DE-4BFCB24A19A6}">
      <dgm:prSet/>
      <dgm:spPr/>
      <dgm:t>
        <a:bodyPr/>
        <a:lstStyle/>
        <a:p>
          <a:endParaRPr lang="zh-CN" altLang="en-US" sz="2400"/>
        </a:p>
      </dgm:t>
    </dgm:pt>
    <dgm:pt modelId="{91872708-F5D5-433F-8D28-66F0AC456F7E}" type="sibTrans" cxnId="{294FC9B6-3A45-43FE-B6DE-4BFCB24A19A6}">
      <dgm:prSet/>
      <dgm:spPr/>
      <dgm:t>
        <a:bodyPr/>
        <a:lstStyle/>
        <a:p>
          <a:endParaRPr lang="zh-CN" altLang="en-US" sz="2400"/>
        </a:p>
      </dgm:t>
    </dgm:pt>
    <dgm:pt modelId="{3C865D16-3FBA-4451-849C-9F07ACE96108}">
      <dgm:prSet custT="1"/>
      <dgm:spPr/>
      <dgm:t>
        <a:bodyPr/>
        <a:lstStyle/>
        <a:p>
          <a:pPr rtl="0"/>
          <a:r>
            <a:rPr lang="en-US" sz="2800" dirty="0" smtClean="0"/>
            <a:t>4.4  </a:t>
          </a:r>
          <a:r>
            <a:rPr lang="zh-CN" sz="2800" dirty="0" smtClean="0"/>
            <a:t>网际控制报文协议 </a:t>
          </a:r>
          <a:r>
            <a:rPr lang="en-US" sz="2800" dirty="0" smtClean="0"/>
            <a:t>ICMP</a:t>
          </a:r>
          <a:endParaRPr lang="zh-CN" sz="2800" dirty="0"/>
        </a:p>
      </dgm:t>
    </dgm:pt>
    <dgm:pt modelId="{9D014DC6-089B-4917-86DB-A1453963943B}" type="parTrans" cxnId="{DEA7C5F2-532D-4D65-AD7A-E041D90530C4}">
      <dgm:prSet/>
      <dgm:spPr/>
      <dgm:t>
        <a:bodyPr/>
        <a:lstStyle/>
        <a:p>
          <a:endParaRPr lang="zh-CN" altLang="en-US" sz="2400"/>
        </a:p>
      </dgm:t>
    </dgm:pt>
    <dgm:pt modelId="{35163A9B-03F0-4523-B271-A0F5E985C8EE}" type="sibTrans" cxnId="{DEA7C5F2-532D-4D65-AD7A-E041D90530C4}">
      <dgm:prSet/>
      <dgm:spPr/>
      <dgm:t>
        <a:bodyPr/>
        <a:lstStyle/>
        <a:p>
          <a:endParaRPr lang="zh-CN" altLang="en-US" sz="2400"/>
        </a:p>
      </dgm:t>
    </dgm:pt>
    <dgm:pt modelId="{1585C8C9-CC72-400C-BF26-D5AAD862C149}">
      <dgm:prSet custT="1"/>
      <dgm:spPr/>
      <dgm:t>
        <a:bodyPr/>
        <a:lstStyle/>
        <a:p>
          <a:pPr rtl="0"/>
          <a:r>
            <a:rPr lang="en-US" sz="2800" dirty="0" smtClean="0"/>
            <a:t>4.5  </a:t>
          </a:r>
          <a:r>
            <a:rPr lang="zh-CN" sz="2800" dirty="0" smtClean="0"/>
            <a:t>因特网的路由选择协议</a:t>
          </a:r>
          <a:r>
            <a:rPr lang="en-US" sz="2800" dirty="0" smtClean="0"/>
            <a:t>(</a:t>
          </a:r>
          <a:r>
            <a:rPr lang="zh-CN" altLang="en-US" sz="2800" dirty="0" smtClean="0"/>
            <a:t>重点</a:t>
          </a:r>
          <a:r>
            <a:rPr lang="en-US" sz="2800" dirty="0" smtClean="0"/>
            <a:t>)</a:t>
          </a:r>
          <a:endParaRPr lang="en-US" sz="2800" dirty="0"/>
        </a:p>
      </dgm:t>
    </dgm:pt>
    <dgm:pt modelId="{47348072-9483-49D7-BDEA-9AC6E2F69150}" type="parTrans" cxnId="{D9DE458D-685E-4079-BD63-EB34615BB83F}">
      <dgm:prSet/>
      <dgm:spPr/>
      <dgm:t>
        <a:bodyPr/>
        <a:lstStyle/>
        <a:p>
          <a:endParaRPr lang="zh-CN" altLang="en-US" sz="2400"/>
        </a:p>
      </dgm:t>
    </dgm:pt>
    <dgm:pt modelId="{A61F0CA4-72BD-4678-83A2-F958EB96E860}" type="sibTrans" cxnId="{D9DE458D-685E-4079-BD63-EB34615BB83F}">
      <dgm:prSet/>
      <dgm:spPr/>
      <dgm:t>
        <a:bodyPr/>
        <a:lstStyle/>
        <a:p>
          <a:endParaRPr lang="zh-CN" altLang="en-US" sz="2400"/>
        </a:p>
      </dgm:t>
    </dgm:pt>
    <dgm:pt modelId="{DC81A9B2-5BC1-4604-987B-9511986EEFA7}">
      <dgm:prSet custT="1"/>
      <dgm:spPr/>
      <dgm:t>
        <a:bodyPr/>
        <a:lstStyle/>
        <a:p>
          <a:pPr rtl="0"/>
          <a:r>
            <a:rPr lang="en-US" sz="3600" dirty="0" smtClean="0">
              <a:solidFill>
                <a:srgbClr val="FF0000"/>
              </a:solidFill>
            </a:rPr>
            <a:t>4.6  IP </a:t>
          </a:r>
          <a:r>
            <a:rPr lang="zh-CN" sz="3600" dirty="0" smtClean="0">
              <a:solidFill>
                <a:srgbClr val="FF0000"/>
              </a:solidFill>
            </a:rPr>
            <a:t>多播</a:t>
          </a:r>
          <a:endParaRPr lang="zh-CN" sz="3600" dirty="0">
            <a:solidFill>
              <a:srgbClr val="FF0000"/>
            </a:solidFill>
          </a:endParaRPr>
        </a:p>
      </dgm:t>
    </dgm:pt>
    <dgm:pt modelId="{F8D857AE-84D9-40D2-971F-A0FC75617866}" type="parTrans" cxnId="{DD5D8D97-39A8-43C7-A493-DC9F7AC3F61F}">
      <dgm:prSet/>
      <dgm:spPr/>
      <dgm:t>
        <a:bodyPr/>
        <a:lstStyle/>
        <a:p>
          <a:endParaRPr lang="zh-CN" altLang="en-US" sz="2400"/>
        </a:p>
      </dgm:t>
    </dgm:pt>
    <dgm:pt modelId="{9678DD3E-DB9F-42C5-B9FC-0CA2D3492D7C}" type="sibTrans" cxnId="{DD5D8D97-39A8-43C7-A493-DC9F7AC3F61F}">
      <dgm:prSet/>
      <dgm:spPr/>
      <dgm:t>
        <a:bodyPr/>
        <a:lstStyle/>
        <a:p>
          <a:endParaRPr lang="zh-CN" altLang="en-US" sz="2400"/>
        </a:p>
      </dgm:t>
    </dgm:pt>
    <dgm:pt modelId="{F7CF422C-471A-46D5-AC21-AAD1288CC387}">
      <dgm:prSet custT="1"/>
      <dgm:spPr/>
      <dgm:t>
        <a:bodyPr/>
        <a:lstStyle/>
        <a:p>
          <a:pPr rtl="0"/>
          <a:r>
            <a:rPr lang="en-US" sz="2800" dirty="0" smtClean="0"/>
            <a:t>4.7  </a:t>
          </a:r>
          <a:r>
            <a:rPr lang="zh-CN" sz="2800" dirty="0" smtClean="0"/>
            <a:t>虚拟专用网 </a:t>
          </a:r>
          <a:r>
            <a:rPr lang="en-US" sz="2800" dirty="0" smtClean="0"/>
            <a:t>VPN </a:t>
          </a:r>
          <a:r>
            <a:rPr lang="zh-CN" sz="2800" dirty="0" smtClean="0"/>
            <a:t>和网络地址转换 </a:t>
          </a:r>
          <a:r>
            <a:rPr lang="en-US" sz="2800" dirty="0" smtClean="0"/>
            <a:t>NAT</a:t>
          </a:r>
          <a:endParaRPr lang="en-US" sz="2800" dirty="0"/>
        </a:p>
      </dgm:t>
    </dgm:pt>
    <dgm:pt modelId="{C7F423D7-255F-4882-B6A7-A5AB920C1205}" type="parTrans" cxnId="{2741C9A8-F90D-4830-850C-D53A2D14EAA1}">
      <dgm:prSet/>
      <dgm:spPr/>
      <dgm:t>
        <a:bodyPr/>
        <a:lstStyle/>
        <a:p>
          <a:endParaRPr lang="zh-CN" altLang="en-US" sz="2400"/>
        </a:p>
      </dgm:t>
    </dgm:pt>
    <dgm:pt modelId="{78862E32-CCB7-4627-9D8E-E956860ED624}" type="sibTrans" cxnId="{2741C9A8-F90D-4830-850C-D53A2D14EAA1}">
      <dgm:prSet/>
      <dgm:spPr/>
      <dgm:t>
        <a:bodyPr/>
        <a:lstStyle/>
        <a:p>
          <a:endParaRPr lang="zh-CN" altLang="en-US" sz="2400"/>
        </a:p>
      </dgm:t>
    </dgm:pt>
    <dgm:pt modelId="{A6C6F3BC-E58F-43C5-BA0F-5E8FCBDFCB19}" type="pres">
      <dgm:prSet presAssocID="{FD5066E8-5628-4D57-99BE-E5DF9FD0B450}" presName="linear" presStyleCnt="0">
        <dgm:presLayoutVars>
          <dgm:animLvl val="lvl"/>
          <dgm:resizeHandles val="exact"/>
        </dgm:presLayoutVars>
      </dgm:prSet>
      <dgm:spPr/>
      <dgm:t>
        <a:bodyPr/>
        <a:lstStyle/>
        <a:p>
          <a:endParaRPr lang="zh-CN" altLang="en-US"/>
        </a:p>
      </dgm:t>
    </dgm:pt>
    <dgm:pt modelId="{27385D51-B10E-4941-B565-F2D67E296552}" type="pres">
      <dgm:prSet presAssocID="{16B95EA2-D850-486C-8A5A-CEFE57DD0FD6}" presName="parentText" presStyleLbl="node1" presStyleIdx="0" presStyleCnt="7">
        <dgm:presLayoutVars>
          <dgm:chMax val="0"/>
          <dgm:bulletEnabled val="1"/>
        </dgm:presLayoutVars>
      </dgm:prSet>
      <dgm:spPr/>
      <dgm:t>
        <a:bodyPr/>
        <a:lstStyle/>
        <a:p>
          <a:endParaRPr lang="zh-CN" altLang="en-US"/>
        </a:p>
      </dgm:t>
    </dgm:pt>
    <dgm:pt modelId="{BA2EA639-AF6C-4547-B823-8F90CFB4BEB4}" type="pres">
      <dgm:prSet presAssocID="{26C2FD92-B6FA-40F3-8FFE-9949FDCF1D4F}" presName="spacer" presStyleCnt="0"/>
      <dgm:spPr/>
      <dgm:t>
        <a:bodyPr/>
        <a:lstStyle/>
        <a:p>
          <a:endParaRPr lang="zh-CN" altLang="en-US"/>
        </a:p>
      </dgm:t>
    </dgm:pt>
    <dgm:pt modelId="{3B0484C9-3F60-42C8-886C-318ECA4C5131}" type="pres">
      <dgm:prSet presAssocID="{A9C32FFC-628E-4312-B285-4B221B01595E}" presName="parentText" presStyleLbl="node1" presStyleIdx="1" presStyleCnt="7">
        <dgm:presLayoutVars>
          <dgm:chMax val="0"/>
          <dgm:bulletEnabled val="1"/>
        </dgm:presLayoutVars>
      </dgm:prSet>
      <dgm:spPr/>
      <dgm:t>
        <a:bodyPr/>
        <a:lstStyle/>
        <a:p>
          <a:endParaRPr lang="zh-CN" altLang="en-US"/>
        </a:p>
      </dgm:t>
    </dgm:pt>
    <dgm:pt modelId="{307E7432-AE82-4B4A-860E-126C2D9CE960}" type="pres">
      <dgm:prSet presAssocID="{1F684BC7-F480-473C-BB29-0D879637039E}" presName="spacer" presStyleCnt="0"/>
      <dgm:spPr/>
      <dgm:t>
        <a:bodyPr/>
        <a:lstStyle/>
        <a:p>
          <a:endParaRPr lang="zh-CN" altLang="en-US"/>
        </a:p>
      </dgm:t>
    </dgm:pt>
    <dgm:pt modelId="{E6E27F11-E5C3-445E-A3AE-8B84B3182C43}" type="pres">
      <dgm:prSet presAssocID="{DB809A7E-3738-4CAB-82E8-7C31DBC01DDD}" presName="parentText" presStyleLbl="node1" presStyleIdx="2" presStyleCnt="7">
        <dgm:presLayoutVars>
          <dgm:chMax val="0"/>
          <dgm:bulletEnabled val="1"/>
        </dgm:presLayoutVars>
      </dgm:prSet>
      <dgm:spPr/>
      <dgm:t>
        <a:bodyPr/>
        <a:lstStyle/>
        <a:p>
          <a:endParaRPr lang="zh-CN" altLang="en-US"/>
        </a:p>
      </dgm:t>
    </dgm:pt>
    <dgm:pt modelId="{BEB83AD1-2E46-423F-8FD2-16B9D57CCDC2}" type="pres">
      <dgm:prSet presAssocID="{91872708-F5D5-433F-8D28-66F0AC456F7E}" presName="spacer" presStyleCnt="0"/>
      <dgm:spPr/>
      <dgm:t>
        <a:bodyPr/>
        <a:lstStyle/>
        <a:p>
          <a:endParaRPr lang="zh-CN" altLang="en-US"/>
        </a:p>
      </dgm:t>
    </dgm:pt>
    <dgm:pt modelId="{29C7E066-276E-42A5-9D1D-D75845CC898D}" type="pres">
      <dgm:prSet presAssocID="{3C865D16-3FBA-4451-849C-9F07ACE96108}" presName="parentText" presStyleLbl="node1" presStyleIdx="3" presStyleCnt="7">
        <dgm:presLayoutVars>
          <dgm:chMax val="0"/>
          <dgm:bulletEnabled val="1"/>
        </dgm:presLayoutVars>
      </dgm:prSet>
      <dgm:spPr/>
      <dgm:t>
        <a:bodyPr/>
        <a:lstStyle/>
        <a:p>
          <a:endParaRPr lang="zh-CN" altLang="en-US"/>
        </a:p>
      </dgm:t>
    </dgm:pt>
    <dgm:pt modelId="{64801DE4-EBBF-4147-A8AB-340F346071EF}" type="pres">
      <dgm:prSet presAssocID="{35163A9B-03F0-4523-B271-A0F5E985C8EE}" presName="spacer" presStyleCnt="0"/>
      <dgm:spPr/>
      <dgm:t>
        <a:bodyPr/>
        <a:lstStyle/>
        <a:p>
          <a:endParaRPr lang="zh-CN" altLang="en-US"/>
        </a:p>
      </dgm:t>
    </dgm:pt>
    <dgm:pt modelId="{0B5E581E-699D-4D22-A5ED-6DED4E3EB677}" type="pres">
      <dgm:prSet presAssocID="{1585C8C9-CC72-400C-BF26-D5AAD862C149}" presName="parentText" presStyleLbl="node1" presStyleIdx="4" presStyleCnt="7">
        <dgm:presLayoutVars>
          <dgm:chMax val="0"/>
          <dgm:bulletEnabled val="1"/>
        </dgm:presLayoutVars>
      </dgm:prSet>
      <dgm:spPr/>
      <dgm:t>
        <a:bodyPr/>
        <a:lstStyle/>
        <a:p>
          <a:endParaRPr lang="zh-CN" altLang="en-US"/>
        </a:p>
      </dgm:t>
    </dgm:pt>
    <dgm:pt modelId="{9B15F760-AF09-4BA4-95C4-52A07FEEBD6C}" type="pres">
      <dgm:prSet presAssocID="{A61F0CA4-72BD-4678-83A2-F958EB96E860}" presName="spacer" presStyleCnt="0"/>
      <dgm:spPr/>
      <dgm:t>
        <a:bodyPr/>
        <a:lstStyle/>
        <a:p>
          <a:endParaRPr lang="zh-CN" altLang="en-US"/>
        </a:p>
      </dgm:t>
    </dgm:pt>
    <dgm:pt modelId="{94752C28-DA5F-47DD-BCCC-6676573572E6}" type="pres">
      <dgm:prSet presAssocID="{DC81A9B2-5BC1-4604-987B-9511986EEFA7}" presName="parentText" presStyleLbl="node1" presStyleIdx="5" presStyleCnt="7">
        <dgm:presLayoutVars>
          <dgm:chMax val="0"/>
          <dgm:bulletEnabled val="1"/>
        </dgm:presLayoutVars>
      </dgm:prSet>
      <dgm:spPr/>
      <dgm:t>
        <a:bodyPr/>
        <a:lstStyle/>
        <a:p>
          <a:endParaRPr lang="zh-CN" altLang="en-US"/>
        </a:p>
      </dgm:t>
    </dgm:pt>
    <dgm:pt modelId="{9CB266A5-3341-468B-BEC1-A73E465BA318}" type="pres">
      <dgm:prSet presAssocID="{9678DD3E-DB9F-42C5-B9FC-0CA2D3492D7C}" presName="spacer" presStyleCnt="0"/>
      <dgm:spPr/>
      <dgm:t>
        <a:bodyPr/>
        <a:lstStyle/>
        <a:p>
          <a:endParaRPr lang="zh-CN" altLang="en-US"/>
        </a:p>
      </dgm:t>
    </dgm:pt>
    <dgm:pt modelId="{68AC1F2C-1D21-4979-92F1-266E5227FE3F}" type="pres">
      <dgm:prSet presAssocID="{F7CF422C-471A-46D5-AC21-AAD1288CC387}" presName="parentText" presStyleLbl="node1" presStyleIdx="6" presStyleCnt="7">
        <dgm:presLayoutVars>
          <dgm:chMax val="0"/>
          <dgm:bulletEnabled val="1"/>
        </dgm:presLayoutVars>
      </dgm:prSet>
      <dgm:spPr/>
      <dgm:t>
        <a:bodyPr/>
        <a:lstStyle/>
        <a:p>
          <a:endParaRPr lang="zh-CN" altLang="en-US"/>
        </a:p>
      </dgm:t>
    </dgm:pt>
  </dgm:ptLst>
  <dgm:cxnLst>
    <dgm:cxn modelId="{B93ED251-2A32-4992-B34C-9AFECB0F4C89}" type="presOf" srcId="{FD5066E8-5628-4D57-99BE-E5DF9FD0B450}" destId="{A6C6F3BC-E58F-43C5-BA0F-5E8FCBDFCB19}" srcOrd="0" destOrd="0" presId="urn:microsoft.com/office/officeart/2005/8/layout/vList2"/>
    <dgm:cxn modelId="{294FC9B6-3A45-43FE-B6DE-4BFCB24A19A6}" srcId="{FD5066E8-5628-4D57-99BE-E5DF9FD0B450}" destId="{DB809A7E-3738-4CAB-82E8-7C31DBC01DDD}" srcOrd="2" destOrd="0" parTransId="{810233B2-0E17-4DFD-9FA8-37F2D079F57D}" sibTransId="{91872708-F5D5-433F-8D28-66F0AC456F7E}"/>
    <dgm:cxn modelId="{651A337A-0490-49F2-88C2-363B9125390B}" type="presOf" srcId="{16B95EA2-D850-486C-8A5A-CEFE57DD0FD6}" destId="{27385D51-B10E-4941-B565-F2D67E296552}" srcOrd="0" destOrd="0" presId="urn:microsoft.com/office/officeart/2005/8/layout/vList2"/>
    <dgm:cxn modelId="{40BA6547-D673-4DFA-A6B3-D65A2F7B7202}" type="presOf" srcId="{DB809A7E-3738-4CAB-82E8-7C31DBC01DDD}" destId="{E6E27F11-E5C3-445E-A3AE-8B84B3182C43}" srcOrd="0" destOrd="0" presId="urn:microsoft.com/office/officeart/2005/8/layout/vList2"/>
    <dgm:cxn modelId="{DD5D8D97-39A8-43C7-A493-DC9F7AC3F61F}" srcId="{FD5066E8-5628-4D57-99BE-E5DF9FD0B450}" destId="{DC81A9B2-5BC1-4604-987B-9511986EEFA7}" srcOrd="5" destOrd="0" parTransId="{F8D857AE-84D9-40D2-971F-A0FC75617866}" sibTransId="{9678DD3E-DB9F-42C5-B9FC-0CA2D3492D7C}"/>
    <dgm:cxn modelId="{56D62791-7D3F-4F0F-8F46-489269638EF0}" type="presOf" srcId="{F7CF422C-471A-46D5-AC21-AAD1288CC387}" destId="{68AC1F2C-1D21-4979-92F1-266E5227FE3F}" srcOrd="0" destOrd="0" presId="urn:microsoft.com/office/officeart/2005/8/layout/vList2"/>
    <dgm:cxn modelId="{AEE16353-869E-4B9D-90FE-BD469149ABFA}" type="presOf" srcId="{1585C8C9-CC72-400C-BF26-D5AAD862C149}" destId="{0B5E581E-699D-4D22-A5ED-6DED4E3EB677}" srcOrd="0" destOrd="0" presId="urn:microsoft.com/office/officeart/2005/8/layout/vList2"/>
    <dgm:cxn modelId="{F68A3259-C55A-4ADE-A95C-70C1AE1590CA}" srcId="{FD5066E8-5628-4D57-99BE-E5DF9FD0B450}" destId="{16B95EA2-D850-486C-8A5A-CEFE57DD0FD6}" srcOrd="0" destOrd="0" parTransId="{7F07F0E7-17DE-4A89-BB8E-41A41398400D}" sibTransId="{26C2FD92-B6FA-40F3-8FFE-9949FDCF1D4F}"/>
    <dgm:cxn modelId="{D9DE458D-685E-4079-BD63-EB34615BB83F}" srcId="{FD5066E8-5628-4D57-99BE-E5DF9FD0B450}" destId="{1585C8C9-CC72-400C-BF26-D5AAD862C149}" srcOrd="4" destOrd="0" parTransId="{47348072-9483-49D7-BDEA-9AC6E2F69150}" sibTransId="{A61F0CA4-72BD-4678-83A2-F958EB96E860}"/>
    <dgm:cxn modelId="{E96DD95D-5EA6-4151-A31B-EF77651BCDD3}" type="presOf" srcId="{A9C32FFC-628E-4312-B285-4B221B01595E}" destId="{3B0484C9-3F60-42C8-886C-318ECA4C5131}" srcOrd="0" destOrd="0" presId="urn:microsoft.com/office/officeart/2005/8/layout/vList2"/>
    <dgm:cxn modelId="{6EDF7F17-CD55-4038-88F9-27955CA91E82}" type="presOf" srcId="{3C865D16-3FBA-4451-849C-9F07ACE96108}" destId="{29C7E066-276E-42A5-9D1D-D75845CC898D}" srcOrd="0" destOrd="0" presId="urn:microsoft.com/office/officeart/2005/8/layout/vList2"/>
    <dgm:cxn modelId="{0EC5F91A-05F4-4C04-BAE0-FA1319F48FE9}" type="presOf" srcId="{DC81A9B2-5BC1-4604-987B-9511986EEFA7}" destId="{94752C28-DA5F-47DD-BCCC-6676573572E6}" srcOrd="0" destOrd="0" presId="urn:microsoft.com/office/officeart/2005/8/layout/vList2"/>
    <dgm:cxn modelId="{A3D42E1E-71F5-4638-983C-246328A2007A}" srcId="{FD5066E8-5628-4D57-99BE-E5DF9FD0B450}" destId="{A9C32FFC-628E-4312-B285-4B221B01595E}" srcOrd="1" destOrd="0" parTransId="{F928B51C-828D-4AE3-98C8-C6A1B6E38080}" sibTransId="{1F684BC7-F480-473C-BB29-0D879637039E}"/>
    <dgm:cxn modelId="{DEA7C5F2-532D-4D65-AD7A-E041D90530C4}" srcId="{FD5066E8-5628-4D57-99BE-E5DF9FD0B450}" destId="{3C865D16-3FBA-4451-849C-9F07ACE96108}" srcOrd="3" destOrd="0" parTransId="{9D014DC6-089B-4917-86DB-A1453963943B}" sibTransId="{35163A9B-03F0-4523-B271-A0F5E985C8EE}"/>
    <dgm:cxn modelId="{2741C9A8-F90D-4830-850C-D53A2D14EAA1}" srcId="{FD5066E8-5628-4D57-99BE-E5DF9FD0B450}" destId="{F7CF422C-471A-46D5-AC21-AAD1288CC387}" srcOrd="6" destOrd="0" parTransId="{C7F423D7-255F-4882-B6A7-A5AB920C1205}" sibTransId="{78862E32-CCB7-4627-9D8E-E956860ED624}"/>
    <dgm:cxn modelId="{F05CEA20-C057-40AB-B990-58AC6C4B0BF5}" type="presParOf" srcId="{A6C6F3BC-E58F-43C5-BA0F-5E8FCBDFCB19}" destId="{27385D51-B10E-4941-B565-F2D67E296552}" srcOrd="0" destOrd="0" presId="urn:microsoft.com/office/officeart/2005/8/layout/vList2"/>
    <dgm:cxn modelId="{DA3ECF1F-39CC-4BE6-9F60-FE70D220DEB0}" type="presParOf" srcId="{A6C6F3BC-E58F-43C5-BA0F-5E8FCBDFCB19}" destId="{BA2EA639-AF6C-4547-B823-8F90CFB4BEB4}" srcOrd="1" destOrd="0" presId="urn:microsoft.com/office/officeart/2005/8/layout/vList2"/>
    <dgm:cxn modelId="{0FCE5FF6-E98E-4DA3-874B-CDCF3182B362}" type="presParOf" srcId="{A6C6F3BC-E58F-43C5-BA0F-5E8FCBDFCB19}" destId="{3B0484C9-3F60-42C8-886C-318ECA4C5131}" srcOrd="2" destOrd="0" presId="urn:microsoft.com/office/officeart/2005/8/layout/vList2"/>
    <dgm:cxn modelId="{9191CE66-1837-4A74-BA44-A2C35F5F9D8E}" type="presParOf" srcId="{A6C6F3BC-E58F-43C5-BA0F-5E8FCBDFCB19}" destId="{307E7432-AE82-4B4A-860E-126C2D9CE960}" srcOrd="3" destOrd="0" presId="urn:microsoft.com/office/officeart/2005/8/layout/vList2"/>
    <dgm:cxn modelId="{EED8B101-D384-4A41-AD11-1660B16CF8FE}" type="presParOf" srcId="{A6C6F3BC-E58F-43C5-BA0F-5E8FCBDFCB19}" destId="{E6E27F11-E5C3-445E-A3AE-8B84B3182C43}" srcOrd="4" destOrd="0" presId="urn:microsoft.com/office/officeart/2005/8/layout/vList2"/>
    <dgm:cxn modelId="{7E3AD6D6-3B88-45D5-A72F-A30E2DD043D6}" type="presParOf" srcId="{A6C6F3BC-E58F-43C5-BA0F-5E8FCBDFCB19}" destId="{BEB83AD1-2E46-423F-8FD2-16B9D57CCDC2}" srcOrd="5" destOrd="0" presId="urn:microsoft.com/office/officeart/2005/8/layout/vList2"/>
    <dgm:cxn modelId="{F4B00B84-13AA-44E0-BE02-A24F450795B8}" type="presParOf" srcId="{A6C6F3BC-E58F-43C5-BA0F-5E8FCBDFCB19}" destId="{29C7E066-276E-42A5-9D1D-D75845CC898D}" srcOrd="6" destOrd="0" presId="urn:microsoft.com/office/officeart/2005/8/layout/vList2"/>
    <dgm:cxn modelId="{4D186A30-E233-4B3F-BC7A-F0A45B3BC347}" type="presParOf" srcId="{A6C6F3BC-E58F-43C5-BA0F-5E8FCBDFCB19}" destId="{64801DE4-EBBF-4147-A8AB-340F346071EF}" srcOrd="7" destOrd="0" presId="urn:microsoft.com/office/officeart/2005/8/layout/vList2"/>
    <dgm:cxn modelId="{70AEC46E-59EA-413F-9D5A-F410EDC5CB85}" type="presParOf" srcId="{A6C6F3BC-E58F-43C5-BA0F-5E8FCBDFCB19}" destId="{0B5E581E-699D-4D22-A5ED-6DED4E3EB677}" srcOrd="8" destOrd="0" presId="urn:microsoft.com/office/officeart/2005/8/layout/vList2"/>
    <dgm:cxn modelId="{52112D43-D340-477E-BF6D-99CD0B9E2B8B}" type="presParOf" srcId="{A6C6F3BC-E58F-43C5-BA0F-5E8FCBDFCB19}" destId="{9B15F760-AF09-4BA4-95C4-52A07FEEBD6C}" srcOrd="9" destOrd="0" presId="urn:microsoft.com/office/officeart/2005/8/layout/vList2"/>
    <dgm:cxn modelId="{853F0994-89A4-4560-8AE5-0F5547756898}" type="presParOf" srcId="{A6C6F3BC-E58F-43C5-BA0F-5E8FCBDFCB19}" destId="{94752C28-DA5F-47DD-BCCC-6676573572E6}" srcOrd="10" destOrd="0" presId="urn:microsoft.com/office/officeart/2005/8/layout/vList2"/>
    <dgm:cxn modelId="{01282315-3474-4B69-932B-34EC4B2652E6}" type="presParOf" srcId="{A6C6F3BC-E58F-43C5-BA0F-5E8FCBDFCB19}" destId="{9CB266A5-3341-468B-BEC1-A73E465BA318}" srcOrd="11" destOrd="0" presId="urn:microsoft.com/office/officeart/2005/8/layout/vList2"/>
    <dgm:cxn modelId="{A9A47670-5553-405F-A93F-14C3D76746CD}" type="presParOf" srcId="{A6C6F3BC-E58F-43C5-BA0F-5E8FCBDFCB19}" destId="{68AC1F2C-1D21-4979-92F1-266E5227FE3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066E8-5628-4D57-99BE-E5DF9FD0B45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16B95EA2-D850-486C-8A5A-CEFE57DD0FD6}">
      <dgm:prSet custT="1"/>
      <dgm:spPr/>
      <dgm:t>
        <a:bodyPr/>
        <a:lstStyle/>
        <a:p>
          <a:pPr rtl="0"/>
          <a:r>
            <a:rPr lang="en-US" sz="2800" dirty="0" smtClean="0">
              <a:solidFill>
                <a:schemeClr val="tx1"/>
              </a:solidFill>
            </a:rPr>
            <a:t>4.1  </a:t>
          </a:r>
          <a:r>
            <a:rPr lang="zh-CN" sz="2800" dirty="0" smtClean="0">
              <a:solidFill>
                <a:schemeClr val="tx1"/>
              </a:solidFill>
            </a:rPr>
            <a:t>网络层提供的两种服务</a:t>
          </a:r>
          <a:endParaRPr lang="zh-CN" sz="2800" dirty="0">
            <a:solidFill>
              <a:schemeClr val="tx1"/>
            </a:solidFill>
          </a:endParaRPr>
        </a:p>
      </dgm:t>
    </dgm:pt>
    <dgm:pt modelId="{7F07F0E7-17DE-4A89-BB8E-41A41398400D}" type="parTrans" cxnId="{F68A3259-C55A-4ADE-A95C-70C1AE1590CA}">
      <dgm:prSet/>
      <dgm:spPr/>
      <dgm:t>
        <a:bodyPr/>
        <a:lstStyle/>
        <a:p>
          <a:endParaRPr lang="zh-CN" altLang="en-US" sz="2400"/>
        </a:p>
      </dgm:t>
    </dgm:pt>
    <dgm:pt modelId="{26C2FD92-B6FA-40F3-8FFE-9949FDCF1D4F}" type="sibTrans" cxnId="{F68A3259-C55A-4ADE-A95C-70C1AE1590CA}">
      <dgm:prSet/>
      <dgm:spPr/>
      <dgm:t>
        <a:bodyPr/>
        <a:lstStyle/>
        <a:p>
          <a:endParaRPr lang="zh-CN" altLang="en-US" sz="2400"/>
        </a:p>
      </dgm:t>
    </dgm:pt>
    <dgm:pt modelId="{A9C32FFC-628E-4312-B285-4B221B01595E}">
      <dgm:prSet custT="1"/>
      <dgm:spPr/>
      <dgm:t>
        <a:bodyPr/>
        <a:lstStyle/>
        <a:p>
          <a:pPr rtl="0"/>
          <a:r>
            <a:rPr lang="en-US" sz="2800" dirty="0" smtClean="0"/>
            <a:t>4.2  </a:t>
          </a:r>
          <a:r>
            <a:rPr lang="zh-CN" sz="2800" dirty="0" smtClean="0"/>
            <a:t>网际协议 </a:t>
          </a:r>
          <a:r>
            <a:rPr lang="en-US" sz="2800" dirty="0" smtClean="0"/>
            <a:t>IP(</a:t>
          </a:r>
          <a:r>
            <a:rPr lang="zh-CN" altLang="en-US" sz="2800" dirty="0" smtClean="0"/>
            <a:t>重点</a:t>
          </a:r>
          <a:r>
            <a:rPr lang="en-US" sz="2800" dirty="0" smtClean="0"/>
            <a:t>)</a:t>
          </a:r>
          <a:endParaRPr lang="zh-CN" sz="2800" dirty="0"/>
        </a:p>
      </dgm:t>
    </dgm:pt>
    <dgm:pt modelId="{F928B51C-828D-4AE3-98C8-C6A1B6E38080}" type="parTrans" cxnId="{A3D42E1E-71F5-4638-983C-246328A2007A}">
      <dgm:prSet/>
      <dgm:spPr/>
      <dgm:t>
        <a:bodyPr/>
        <a:lstStyle/>
        <a:p>
          <a:endParaRPr lang="zh-CN" altLang="en-US" sz="2400"/>
        </a:p>
      </dgm:t>
    </dgm:pt>
    <dgm:pt modelId="{1F684BC7-F480-473C-BB29-0D879637039E}" type="sibTrans" cxnId="{A3D42E1E-71F5-4638-983C-246328A2007A}">
      <dgm:prSet/>
      <dgm:spPr/>
      <dgm:t>
        <a:bodyPr/>
        <a:lstStyle/>
        <a:p>
          <a:endParaRPr lang="zh-CN" altLang="en-US" sz="2400"/>
        </a:p>
      </dgm:t>
    </dgm:pt>
    <dgm:pt modelId="{DB809A7E-3738-4CAB-82E8-7C31DBC01DDD}">
      <dgm:prSet custT="1"/>
      <dgm:spPr/>
      <dgm:t>
        <a:bodyPr/>
        <a:lstStyle/>
        <a:p>
          <a:pPr rtl="0"/>
          <a:r>
            <a:rPr lang="en-US" sz="2800" dirty="0" smtClean="0"/>
            <a:t>4.3  </a:t>
          </a:r>
          <a:r>
            <a:rPr lang="zh-CN" sz="2800" dirty="0" smtClean="0"/>
            <a:t>划分子网和构造超网</a:t>
          </a:r>
          <a:r>
            <a:rPr lang="en-US" sz="2800" dirty="0" smtClean="0"/>
            <a:t>(</a:t>
          </a:r>
          <a:r>
            <a:rPr lang="zh-CN" altLang="en-US" sz="2800" dirty="0" smtClean="0"/>
            <a:t>重点</a:t>
          </a:r>
          <a:r>
            <a:rPr lang="en-US" sz="2800" dirty="0" smtClean="0"/>
            <a:t>)</a:t>
          </a:r>
          <a:endParaRPr lang="zh-CN" sz="2800" dirty="0"/>
        </a:p>
      </dgm:t>
    </dgm:pt>
    <dgm:pt modelId="{810233B2-0E17-4DFD-9FA8-37F2D079F57D}" type="parTrans" cxnId="{294FC9B6-3A45-43FE-B6DE-4BFCB24A19A6}">
      <dgm:prSet/>
      <dgm:spPr/>
      <dgm:t>
        <a:bodyPr/>
        <a:lstStyle/>
        <a:p>
          <a:endParaRPr lang="zh-CN" altLang="en-US" sz="2400"/>
        </a:p>
      </dgm:t>
    </dgm:pt>
    <dgm:pt modelId="{91872708-F5D5-433F-8D28-66F0AC456F7E}" type="sibTrans" cxnId="{294FC9B6-3A45-43FE-B6DE-4BFCB24A19A6}">
      <dgm:prSet/>
      <dgm:spPr/>
      <dgm:t>
        <a:bodyPr/>
        <a:lstStyle/>
        <a:p>
          <a:endParaRPr lang="zh-CN" altLang="en-US" sz="2400"/>
        </a:p>
      </dgm:t>
    </dgm:pt>
    <dgm:pt modelId="{3C865D16-3FBA-4451-849C-9F07ACE96108}">
      <dgm:prSet custT="1"/>
      <dgm:spPr/>
      <dgm:t>
        <a:bodyPr/>
        <a:lstStyle/>
        <a:p>
          <a:pPr rtl="0"/>
          <a:r>
            <a:rPr lang="en-US" sz="2800" dirty="0" smtClean="0"/>
            <a:t>4.4  </a:t>
          </a:r>
          <a:r>
            <a:rPr lang="zh-CN" sz="2800" dirty="0" smtClean="0"/>
            <a:t>网际控制报文协议 </a:t>
          </a:r>
          <a:r>
            <a:rPr lang="en-US" sz="2800" dirty="0" smtClean="0"/>
            <a:t>ICMP</a:t>
          </a:r>
          <a:endParaRPr lang="zh-CN" sz="2800" dirty="0"/>
        </a:p>
      </dgm:t>
    </dgm:pt>
    <dgm:pt modelId="{9D014DC6-089B-4917-86DB-A1453963943B}" type="parTrans" cxnId="{DEA7C5F2-532D-4D65-AD7A-E041D90530C4}">
      <dgm:prSet/>
      <dgm:spPr/>
      <dgm:t>
        <a:bodyPr/>
        <a:lstStyle/>
        <a:p>
          <a:endParaRPr lang="zh-CN" altLang="en-US" sz="2400"/>
        </a:p>
      </dgm:t>
    </dgm:pt>
    <dgm:pt modelId="{35163A9B-03F0-4523-B271-A0F5E985C8EE}" type="sibTrans" cxnId="{DEA7C5F2-532D-4D65-AD7A-E041D90530C4}">
      <dgm:prSet/>
      <dgm:spPr/>
      <dgm:t>
        <a:bodyPr/>
        <a:lstStyle/>
        <a:p>
          <a:endParaRPr lang="zh-CN" altLang="en-US" sz="2400"/>
        </a:p>
      </dgm:t>
    </dgm:pt>
    <dgm:pt modelId="{1585C8C9-CC72-400C-BF26-D5AAD862C149}">
      <dgm:prSet custT="1"/>
      <dgm:spPr/>
      <dgm:t>
        <a:bodyPr/>
        <a:lstStyle/>
        <a:p>
          <a:pPr rtl="0"/>
          <a:r>
            <a:rPr lang="en-US" sz="2800" dirty="0" smtClean="0"/>
            <a:t>4.5  </a:t>
          </a:r>
          <a:r>
            <a:rPr lang="zh-CN" sz="2800" dirty="0" smtClean="0"/>
            <a:t>因特网的路由选择协议</a:t>
          </a:r>
          <a:r>
            <a:rPr lang="en-US" sz="2800" dirty="0" smtClean="0"/>
            <a:t>(</a:t>
          </a:r>
          <a:r>
            <a:rPr lang="zh-CN" altLang="en-US" sz="2800" dirty="0" smtClean="0"/>
            <a:t>重点</a:t>
          </a:r>
          <a:r>
            <a:rPr lang="en-US" sz="2800" dirty="0" smtClean="0"/>
            <a:t>)</a:t>
          </a:r>
          <a:endParaRPr lang="en-US" sz="2800" dirty="0"/>
        </a:p>
      </dgm:t>
    </dgm:pt>
    <dgm:pt modelId="{47348072-9483-49D7-BDEA-9AC6E2F69150}" type="parTrans" cxnId="{D9DE458D-685E-4079-BD63-EB34615BB83F}">
      <dgm:prSet/>
      <dgm:spPr/>
      <dgm:t>
        <a:bodyPr/>
        <a:lstStyle/>
        <a:p>
          <a:endParaRPr lang="zh-CN" altLang="en-US" sz="2400"/>
        </a:p>
      </dgm:t>
    </dgm:pt>
    <dgm:pt modelId="{A61F0CA4-72BD-4678-83A2-F958EB96E860}" type="sibTrans" cxnId="{D9DE458D-685E-4079-BD63-EB34615BB83F}">
      <dgm:prSet/>
      <dgm:spPr/>
      <dgm:t>
        <a:bodyPr/>
        <a:lstStyle/>
        <a:p>
          <a:endParaRPr lang="zh-CN" altLang="en-US" sz="2400"/>
        </a:p>
      </dgm:t>
    </dgm:pt>
    <dgm:pt modelId="{DC81A9B2-5BC1-4604-987B-9511986EEFA7}">
      <dgm:prSet custT="1"/>
      <dgm:spPr/>
      <dgm:t>
        <a:bodyPr/>
        <a:lstStyle/>
        <a:p>
          <a:pPr rtl="0"/>
          <a:r>
            <a:rPr lang="en-US" sz="2800" dirty="0" smtClean="0"/>
            <a:t>4.6  IP </a:t>
          </a:r>
          <a:r>
            <a:rPr lang="zh-CN" sz="2800" dirty="0" smtClean="0"/>
            <a:t>多播</a:t>
          </a:r>
          <a:endParaRPr lang="zh-CN" sz="2800" dirty="0"/>
        </a:p>
      </dgm:t>
    </dgm:pt>
    <dgm:pt modelId="{F8D857AE-84D9-40D2-971F-A0FC75617866}" type="parTrans" cxnId="{DD5D8D97-39A8-43C7-A493-DC9F7AC3F61F}">
      <dgm:prSet/>
      <dgm:spPr/>
      <dgm:t>
        <a:bodyPr/>
        <a:lstStyle/>
        <a:p>
          <a:endParaRPr lang="zh-CN" altLang="en-US" sz="2400"/>
        </a:p>
      </dgm:t>
    </dgm:pt>
    <dgm:pt modelId="{9678DD3E-DB9F-42C5-B9FC-0CA2D3492D7C}" type="sibTrans" cxnId="{DD5D8D97-39A8-43C7-A493-DC9F7AC3F61F}">
      <dgm:prSet/>
      <dgm:spPr/>
      <dgm:t>
        <a:bodyPr/>
        <a:lstStyle/>
        <a:p>
          <a:endParaRPr lang="zh-CN" altLang="en-US" sz="2400"/>
        </a:p>
      </dgm:t>
    </dgm:pt>
    <dgm:pt modelId="{F7CF422C-471A-46D5-AC21-AAD1288CC387}">
      <dgm:prSet custT="1"/>
      <dgm:spPr/>
      <dgm:t>
        <a:bodyPr/>
        <a:lstStyle/>
        <a:p>
          <a:pPr rtl="0"/>
          <a:r>
            <a:rPr lang="en-US" sz="2800" dirty="0" smtClean="0">
              <a:solidFill>
                <a:srgbClr val="FF0000"/>
              </a:solidFill>
            </a:rPr>
            <a:t>4.7  </a:t>
          </a:r>
          <a:r>
            <a:rPr lang="zh-CN" sz="2800" dirty="0" smtClean="0">
              <a:solidFill>
                <a:srgbClr val="FF0000"/>
              </a:solidFill>
            </a:rPr>
            <a:t>虚拟专用网 </a:t>
          </a:r>
          <a:r>
            <a:rPr lang="en-US" sz="2800" dirty="0" smtClean="0">
              <a:solidFill>
                <a:srgbClr val="FF0000"/>
              </a:solidFill>
            </a:rPr>
            <a:t>VPN </a:t>
          </a:r>
          <a:r>
            <a:rPr lang="zh-CN" sz="2800" dirty="0" smtClean="0">
              <a:solidFill>
                <a:srgbClr val="FF0000"/>
              </a:solidFill>
            </a:rPr>
            <a:t>和网络地址转换 </a:t>
          </a:r>
          <a:r>
            <a:rPr lang="en-US" sz="2800" dirty="0" smtClean="0">
              <a:solidFill>
                <a:srgbClr val="FF0000"/>
              </a:solidFill>
            </a:rPr>
            <a:t>NAT</a:t>
          </a:r>
          <a:endParaRPr lang="en-US" sz="2800" dirty="0">
            <a:solidFill>
              <a:srgbClr val="FF0000"/>
            </a:solidFill>
          </a:endParaRPr>
        </a:p>
      </dgm:t>
    </dgm:pt>
    <dgm:pt modelId="{C7F423D7-255F-4882-B6A7-A5AB920C1205}" type="parTrans" cxnId="{2741C9A8-F90D-4830-850C-D53A2D14EAA1}">
      <dgm:prSet/>
      <dgm:spPr/>
      <dgm:t>
        <a:bodyPr/>
        <a:lstStyle/>
        <a:p>
          <a:endParaRPr lang="zh-CN" altLang="en-US" sz="2400"/>
        </a:p>
      </dgm:t>
    </dgm:pt>
    <dgm:pt modelId="{78862E32-CCB7-4627-9D8E-E956860ED624}" type="sibTrans" cxnId="{2741C9A8-F90D-4830-850C-D53A2D14EAA1}">
      <dgm:prSet/>
      <dgm:spPr/>
      <dgm:t>
        <a:bodyPr/>
        <a:lstStyle/>
        <a:p>
          <a:endParaRPr lang="zh-CN" altLang="en-US" sz="2400"/>
        </a:p>
      </dgm:t>
    </dgm:pt>
    <dgm:pt modelId="{A6C6F3BC-E58F-43C5-BA0F-5E8FCBDFCB19}" type="pres">
      <dgm:prSet presAssocID="{FD5066E8-5628-4D57-99BE-E5DF9FD0B450}" presName="linear" presStyleCnt="0">
        <dgm:presLayoutVars>
          <dgm:animLvl val="lvl"/>
          <dgm:resizeHandles val="exact"/>
        </dgm:presLayoutVars>
      </dgm:prSet>
      <dgm:spPr/>
      <dgm:t>
        <a:bodyPr/>
        <a:lstStyle/>
        <a:p>
          <a:endParaRPr lang="zh-CN" altLang="en-US"/>
        </a:p>
      </dgm:t>
    </dgm:pt>
    <dgm:pt modelId="{27385D51-B10E-4941-B565-F2D67E296552}" type="pres">
      <dgm:prSet presAssocID="{16B95EA2-D850-486C-8A5A-CEFE57DD0FD6}" presName="parentText" presStyleLbl="node1" presStyleIdx="0" presStyleCnt="7">
        <dgm:presLayoutVars>
          <dgm:chMax val="0"/>
          <dgm:bulletEnabled val="1"/>
        </dgm:presLayoutVars>
      </dgm:prSet>
      <dgm:spPr/>
      <dgm:t>
        <a:bodyPr/>
        <a:lstStyle/>
        <a:p>
          <a:endParaRPr lang="zh-CN" altLang="en-US"/>
        </a:p>
      </dgm:t>
    </dgm:pt>
    <dgm:pt modelId="{BA2EA639-AF6C-4547-B823-8F90CFB4BEB4}" type="pres">
      <dgm:prSet presAssocID="{26C2FD92-B6FA-40F3-8FFE-9949FDCF1D4F}" presName="spacer" presStyleCnt="0"/>
      <dgm:spPr/>
      <dgm:t>
        <a:bodyPr/>
        <a:lstStyle/>
        <a:p>
          <a:endParaRPr lang="zh-CN" altLang="en-US"/>
        </a:p>
      </dgm:t>
    </dgm:pt>
    <dgm:pt modelId="{3B0484C9-3F60-42C8-886C-318ECA4C5131}" type="pres">
      <dgm:prSet presAssocID="{A9C32FFC-628E-4312-B285-4B221B01595E}" presName="parentText" presStyleLbl="node1" presStyleIdx="1" presStyleCnt="7">
        <dgm:presLayoutVars>
          <dgm:chMax val="0"/>
          <dgm:bulletEnabled val="1"/>
        </dgm:presLayoutVars>
      </dgm:prSet>
      <dgm:spPr/>
      <dgm:t>
        <a:bodyPr/>
        <a:lstStyle/>
        <a:p>
          <a:endParaRPr lang="zh-CN" altLang="en-US"/>
        </a:p>
      </dgm:t>
    </dgm:pt>
    <dgm:pt modelId="{307E7432-AE82-4B4A-860E-126C2D9CE960}" type="pres">
      <dgm:prSet presAssocID="{1F684BC7-F480-473C-BB29-0D879637039E}" presName="spacer" presStyleCnt="0"/>
      <dgm:spPr/>
      <dgm:t>
        <a:bodyPr/>
        <a:lstStyle/>
        <a:p>
          <a:endParaRPr lang="zh-CN" altLang="en-US"/>
        </a:p>
      </dgm:t>
    </dgm:pt>
    <dgm:pt modelId="{E6E27F11-E5C3-445E-A3AE-8B84B3182C43}" type="pres">
      <dgm:prSet presAssocID="{DB809A7E-3738-4CAB-82E8-7C31DBC01DDD}" presName="parentText" presStyleLbl="node1" presStyleIdx="2" presStyleCnt="7">
        <dgm:presLayoutVars>
          <dgm:chMax val="0"/>
          <dgm:bulletEnabled val="1"/>
        </dgm:presLayoutVars>
      </dgm:prSet>
      <dgm:spPr/>
      <dgm:t>
        <a:bodyPr/>
        <a:lstStyle/>
        <a:p>
          <a:endParaRPr lang="zh-CN" altLang="en-US"/>
        </a:p>
      </dgm:t>
    </dgm:pt>
    <dgm:pt modelId="{BEB83AD1-2E46-423F-8FD2-16B9D57CCDC2}" type="pres">
      <dgm:prSet presAssocID="{91872708-F5D5-433F-8D28-66F0AC456F7E}" presName="spacer" presStyleCnt="0"/>
      <dgm:spPr/>
      <dgm:t>
        <a:bodyPr/>
        <a:lstStyle/>
        <a:p>
          <a:endParaRPr lang="zh-CN" altLang="en-US"/>
        </a:p>
      </dgm:t>
    </dgm:pt>
    <dgm:pt modelId="{29C7E066-276E-42A5-9D1D-D75845CC898D}" type="pres">
      <dgm:prSet presAssocID="{3C865D16-3FBA-4451-849C-9F07ACE96108}" presName="parentText" presStyleLbl="node1" presStyleIdx="3" presStyleCnt="7">
        <dgm:presLayoutVars>
          <dgm:chMax val="0"/>
          <dgm:bulletEnabled val="1"/>
        </dgm:presLayoutVars>
      </dgm:prSet>
      <dgm:spPr/>
      <dgm:t>
        <a:bodyPr/>
        <a:lstStyle/>
        <a:p>
          <a:endParaRPr lang="zh-CN" altLang="en-US"/>
        </a:p>
      </dgm:t>
    </dgm:pt>
    <dgm:pt modelId="{64801DE4-EBBF-4147-A8AB-340F346071EF}" type="pres">
      <dgm:prSet presAssocID="{35163A9B-03F0-4523-B271-A0F5E985C8EE}" presName="spacer" presStyleCnt="0"/>
      <dgm:spPr/>
      <dgm:t>
        <a:bodyPr/>
        <a:lstStyle/>
        <a:p>
          <a:endParaRPr lang="zh-CN" altLang="en-US"/>
        </a:p>
      </dgm:t>
    </dgm:pt>
    <dgm:pt modelId="{0B5E581E-699D-4D22-A5ED-6DED4E3EB677}" type="pres">
      <dgm:prSet presAssocID="{1585C8C9-CC72-400C-BF26-D5AAD862C149}" presName="parentText" presStyleLbl="node1" presStyleIdx="4" presStyleCnt="7">
        <dgm:presLayoutVars>
          <dgm:chMax val="0"/>
          <dgm:bulletEnabled val="1"/>
        </dgm:presLayoutVars>
      </dgm:prSet>
      <dgm:spPr/>
      <dgm:t>
        <a:bodyPr/>
        <a:lstStyle/>
        <a:p>
          <a:endParaRPr lang="zh-CN" altLang="en-US"/>
        </a:p>
      </dgm:t>
    </dgm:pt>
    <dgm:pt modelId="{9B15F760-AF09-4BA4-95C4-52A07FEEBD6C}" type="pres">
      <dgm:prSet presAssocID="{A61F0CA4-72BD-4678-83A2-F958EB96E860}" presName="spacer" presStyleCnt="0"/>
      <dgm:spPr/>
      <dgm:t>
        <a:bodyPr/>
        <a:lstStyle/>
        <a:p>
          <a:endParaRPr lang="zh-CN" altLang="en-US"/>
        </a:p>
      </dgm:t>
    </dgm:pt>
    <dgm:pt modelId="{94752C28-DA5F-47DD-BCCC-6676573572E6}" type="pres">
      <dgm:prSet presAssocID="{DC81A9B2-5BC1-4604-987B-9511986EEFA7}" presName="parentText" presStyleLbl="node1" presStyleIdx="5" presStyleCnt="7">
        <dgm:presLayoutVars>
          <dgm:chMax val="0"/>
          <dgm:bulletEnabled val="1"/>
        </dgm:presLayoutVars>
      </dgm:prSet>
      <dgm:spPr/>
      <dgm:t>
        <a:bodyPr/>
        <a:lstStyle/>
        <a:p>
          <a:endParaRPr lang="zh-CN" altLang="en-US"/>
        </a:p>
      </dgm:t>
    </dgm:pt>
    <dgm:pt modelId="{9CB266A5-3341-468B-BEC1-A73E465BA318}" type="pres">
      <dgm:prSet presAssocID="{9678DD3E-DB9F-42C5-B9FC-0CA2D3492D7C}" presName="spacer" presStyleCnt="0"/>
      <dgm:spPr/>
      <dgm:t>
        <a:bodyPr/>
        <a:lstStyle/>
        <a:p>
          <a:endParaRPr lang="zh-CN" altLang="en-US"/>
        </a:p>
      </dgm:t>
    </dgm:pt>
    <dgm:pt modelId="{68AC1F2C-1D21-4979-92F1-266E5227FE3F}" type="pres">
      <dgm:prSet presAssocID="{F7CF422C-471A-46D5-AC21-AAD1288CC387}" presName="parentText" presStyleLbl="node1" presStyleIdx="6" presStyleCnt="7">
        <dgm:presLayoutVars>
          <dgm:chMax val="0"/>
          <dgm:bulletEnabled val="1"/>
        </dgm:presLayoutVars>
      </dgm:prSet>
      <dgm:spPr/>
      <dgm:t>
        <a:bodyPr/>
        <a:lstStyle/>
        <a:p>
          <a:endParaRPr lang="zh-CN" altLang="en-US"/>
        </a:p>
      </dgm:t>
    </dgm:pt>
  </dgm:ptLst>
  <dgm:cxnLst>
    <dgm:cxn modelId="{5A297AF6-7108-4043-9522-AB6BFA29D2E9}" type="presOf" srcId="{3C865D16-3FBA-4451-849C-9F07ACE96108}" destId="{29C7E066-276E-42A5-9D1D-D75845CC898D}" srcOrd="0" destOrd="0" presId="urn:microsoft.com/office/officeart/2005/8/layout/vList2"/>
    <dgm:cxn modelId="{43BA5B44-C127-4B96-A63A-63C9508E96B6}" type="presOf" srcId="{16B95EA2-D850-486C-8A5A-CEFE57DD0FD6}" destId="{27385D51-B10E-4941-B565-F2D67E296552}" srcOrd="0" destOrd="0" presId="urn:microsoft.com/office/officeart/2005/8/layout/vList2"/>
    <dgm:cxn modelId="{4C1A90A0-672E-4F38-B87A-D16C9C631652}" type="presOf" srcId="{DB809A7E-3738-4CAB-82E8-7C31DBC01DDD}" destId="{E6E27F11-E5C3-445E-A3AE-8B84B3182C43}" srcOrd="0" destOrd="0" presId="urn:microsoft.com/office/officeart/2005/8/layout/vList2"/>
    <dgm:cxn modelId="{D9DE458D-685E-4079-BD63-EB34615BB83F}" srcId="{FD5066E8-5628-4D57-99BE-E5DF9FD0B450}" destId="{1585C8C9-CC72-400C-BF26-D5AAD862C149}" srcOrd="4" destOrd="0" parTransId="{47348072-9483-49D7-BDEA-9AC6E2F69150}" sibTransId="{A61F0CA4-72BD-4678-83A2-F958EB96E860}"/>
    <dgm:cxn modelId="{2741C9A8-F90D-4830-850C-D53A2D14EAA1}" srcId="{FD5066E8-5628-4D57-99BE-E5DF9FD0B450}" destId="{F7CF422C-471A-46D5-AC21-AAD1288CC387}" srcOrd="6" destOrd="0" parTransId="{C7F423D7-255F-4882-B6A7-A5AB920C1205}" sibTransId="{78862E32-CCB7-4627-9D8E-E956860ED624}"/>
    <dgm:cxn modelId="{6AF6672F-7939-444A-818A-0186DC0FB656}" type="presOf" srcId="{F7CF422C-471A-46D5-AC21-AAD1288CC387}" destId="{68AC1F2C-1D21-4979-92F1-266E5227FE3F}" srcOrd="0" destOrd="0" presId="urn:microsoft.com/office/officeart/2005/8/layout/vList2"/>
    <dgm:cxn modelId="{DD5D8D97-39A8-43C7-A493-DC9F7AC3F61F}" srcId="{FD5066E8-5628-4D57-99BE-E5DF9FD0B450}" destId="{DC81A9B2-5BC1-4604-987B-9511986EEFA7}" srcOrd="5" destOrd="0" parTransId="{F8D857AE-84D9-40D2-971F-A0FC75617866}" sibTransId="{9678DD3E-DB9F-42C5-B9FC-0CA2D3492D7C}"/>
    <dgm:cxn modelId="{294FC9B6-3A45-43FE-B6DE-4BFCB24A19A6}" srcId="{FD5066E8-5628-4D57-99BE-E5DF9FD0B450}" destId="{DB809A7E-3738-4CAB-82E8-7C31DBC01DDD}" srcOrd="2" destOrd="0" parTransId="{810233B2-0E17-4DFD-9FA8-37F2D079F57D}" sibTransId="{91872708-F5D5-433F-8D28-66F0AC456F7E}"/>
    <dgm:cxn modelId="{DEA7C5F2-532D-4D65-AD7A-E041D90530C4}" srcId="{FD5066E8-5628-4D57-99BE-E5DF9FD0B450}" destId="{3C865D16-3FBA-4451-849C-9F07ACE96108}" srcOrd="3" destOrd="0" parTransId="{9D014DC6-089B-4917-86DB-A1453963943B}" sibTransId="{35163A9B-03F0-4523-B271-A0F5E985C8EE}"/>
    <dgm:cxn modelId="{C3875CCB-71FB-4321-A769-F66A3987EF41}" type="presOf" srcId="{FD5066E8-5628-4D57-99BE-E5DF9FD0B450}" destId="{A6C6F3BC-E58F-43C5-BA0F-5E8FCBDFCB19}" srcOrd="0" destOrd="0" presId="urn:microsoft.com/office/officeart/2005/8/layout/vList2"/>
    <dgm:cxn modelId="{A4952D96-5B7B-429C-B814-2F1F9DCD8525}" type="presOf" srcId="{DC81A9B2-5BC1-4604-987B-9511986EEFA7}" destId="{94752C28-DA5F-47DD-BCCC-6676573572E6}" srcOrd="0" destOrd="0" presId="urn:microsoft.com/office/officeart/2005/8/layout/vList2"/>
    <dgm:cxn modelId="{F68A3259-C55A-4ADE-A95C-70C1AE1590CA}" srcId="{FD5066E8-5628-4D57-99BE-E5DF9FD0B450}" destId="{16B95EA2-D850-486C-8A5A-CEFE57DD0FD6}" srcOrd="0" destOrd="0" parTransId="{7F07F0E7-17DE-4A89-BB8E-41A41398400D}" sibTransId="{26C2FD92-B6FA-40F3-8FFE-9949FDCF1D4F}"/>
    <dgm:cxn modelId="{66EC0D17-BD2F-48C4-B10C-C16F7125C462}" type="presOf" srcId="{A9C32FFC-628E-4312-B285-4B221B01595E}" destId="{3B0484C9-3F60-42C8-886C-318ECA4C5131}" srcOrd="0" destOrd="0" presId="urn:microsoft.com/office/officeart/2005/8/layout/vList2"/>
    <dgm:cxn modelId="{5ECF9CE8-BD01-46B9-AE56-791C45880704}" type="presOf" srcId="{1585C8C9-CC72-400C-BF26-D5AAD862C149}" destId="{0B5E581E-699D-4D22-A5ED-6DED4E3EB677}" srcOrd="0" destOrd="0" presId="urn:microsoft.com/office/officeart/2005/8/layout/vList2"/>
    <dgm:cxn modelId="{A3D42E1E-71F5-4638-983C-246328A2007A}" srcId="{FD5066E8-5628-4D57-99BE-E5DF9FD0B450}" destId="{A9C32FFC-628E-4312-B285-4B221B01595E}" srcOrd="1" destOrd="0" parTransId="{F928B51C-828D-4AE3-98C8-C6A1B6E38080}" sibTransId="{1F684BC7-F480-473C-BB29-0D879637039E}"/>
    <dgm:cxn modelId="{376D0853-F5A7-4DFE-9F4C-1A12491D9014}" type="presParOf" srcId="{A6C6F3BC-E58F-43C5-BA0F-5E8FCBDFCB19}" destId="{27385D51-B10E-4941-B565-F2D67E296552}" srcOrd="0" destOrd="0" presId="urn:microsoft.com/office/officeart/2005/8/layout/vList2"/>
    <dgm:cxn modelId="{E47EE0DD-F92A-473F-B735-8FB965DD7954}" type="presParOf" srcId="{A6C6F3BC-E58F-43C5-BA0F-5E8FCBDFCB19}" destId="{BA2EA639-AF6C-4547-B823-8F90CFB4BEB4}" srcOrd="1" destOrd="0" presId="urn:microsoft.com/office/officeart/2005/8/layout/vList2"/>
    <dgm:cxn modelId="{567EB324-86D9-4132-9FFA-08DD3E20D7CE}" type="presParOf" srcId="{A6C6F3BC-E58F-43C5-BA0F-5E8FCBDFCB19}" destId="{3B0484C9-3F60-42C8-886C-318ECA4C5131}" srcOrd="2" destOrd="0" presId="urn:microsoft.com/office/officeart/2005/8/layout/vList2"/>
    <dgm:cxn modelId="{CBEC9ED0-A064-4757-B73D-84BFC7D78F7C}" type="presParOf" srcId="{A6C6F3BC-E58F-43C5-BA0F-5E8FCBDFCB19}" destId="{307E7432-AE82-4B4A-860E-126C2D9CE960}" srcOrd="3" destOrd="0" presId="urn:microsoft.com/office/officeart/2005/8/layout/vList2"/>
    <dgm:cxn modelId="{4A586220-535D-4AE8-B665-2FF56AA6B2FD}" type="presParOf" srcId="{A6C6F3BC-E58F-43C5-BA0F-5E8FCBDFCB19}" destId="{E6E27F11-E5C3-445E-A3AE-8B84B3182C43}" srcOrd="4" destOrd="0" presId="urn:microsoft.com/office/officeart/2005/8/layout/vList2"/>
    <dgm:cxn modelId="{D18FB21F-E03F-4D9E-A0B9-6AB41CF17AAB}" type="presParOf" srcId="{A6C6F3BC-E58F-43C5-BA0F-5E8FCBDFCB19}" destId="{BEB83AD1-2E46-423F-8FD2-16B9D57CCDC2}" srcOrd="5" destOrd="0" presId="urn:microsoft.com/office/officeart/2005/8/layout/vList2"/>
    <dgm:cxn modelId="{D90E659B-F5CF-47FE-BFC1-142641A7E222}" type="presParOf" srcId="{A6C6F3BC-E58F-43C5-BA0F-5E8FCBDFCB19}" destId="{29C7E066-276E-42A5-9D1D-D75845CC898D}" srcOrd="6" destOrd="0" presId="urn:microsoft.com/office/officeart/2005/8/layout/vList2"/>
    <dgm:cxn modelId="{9975C794-E16E-4B77-BBF5-A6917207277D}" type="presParOf" srcId="{A6C6F3BC-E58F-43C5-BA0F-5E8FCBDFCB19}" destId="{64801DE4-EBBF-4147-A8AB-340F346071EF}" srcOrd="7" destOrd="0" presId="urn:microsoft.com/office/officeart/2005/8/layout/vList2"/>
    <dgm:cxn modelId="{2BC8ED94-97DF-4F53-B2B5-575B629D9699}" type="presParOf" srcId="{A6C6F3BC-E58F-43C5-BA0F-5E8FCBDFCB19}" destId="{0B5E581E-699D-4D22-A5ED-6DED4E3EB677}" srcOrd="8" destOrd="0" presId="urn:microsoft.com/office/officeart/2005/8/layout/vList2"/>
    <dgm:cxn modelId="{1AAA4E51-3FE7-4F03-9A24-F51843D0D922}" type="presParOf" srcId="{A6C6F3BC-E58F-43C5-BA0F-5E8FCBDFCB19}" destId="{9B15F760-AF09-4BA4-95C4-52A07FEEBD6C}" srcOrd="9" destOrd="0" presId="urn:microsoft.com/office/officeart/2005/8/layout/vList2"/>
    <dgm:cxn modelId="{DF612F17-52B8-40D6-9EF4-CB008FC01FD4}" type="presParOf" srcId="{A6C6F3BC-E58F-43C5-BA0F-5E8FCBDFCB19}" destId="{94752C28-DA5F-47DD-BCCC-6676573572E6}" srcOrd="10" destOrd="0" presId="urn:microsoft.com/office/officeart/2005/8/layout/vList2"/>
    <dgm:cxn modelId="{88A80AF4-3353-45A2-BF4A-8EEB48D00856}" type="presParOf" srcId="{A6C6F3BC-E58F-43C5-BA0F-5E8FCBDFCB19}" destId="{9CB266A5-3341-468B-BEC1-A73E465BA318}" srcOrd="11" destOrd="0" presId="urn:microsoft.com/office/officeart/2005/8/layout/vList2"/>
    <dgm:cxn modelId="{AD1F7C36-4137-44A1-8560-F9C206FE5C5E}" type="presParOf" srcId="{A6C6F3BC-E58F-43C5-BA0F-5E8FCBDFCB19}" destId="{68AC1F2C-1D21-4979-92F1-266E5227FE3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3" Type="http://schemas.openxmlformats.org/officeDocument/2006/relationships/hyperlink" Target="https://blog.csdn.net/ztguang/article/details/70949781" TargetMode="External"/><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6%95%B0%E6%8D%AE%E5%88%86%E5%89%B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baike.baidu.com/item/%E5%88%86%E7%BB%84%E4%BA%A4%E6%8D%A2%E7%BD%91%E7%BB%9C" TargetMode="External"/><Relationship Id="rId3" Type="http://schemas.openxmlformats.org/officeDocument/2006/relationships/hyperlink" Target="https://baike.baidu.com/item/%E6%AF%94%E7%89%B9%E7%8E%87" TargetMode="External"/><Relationship Id="rId7" Type="http://schemas.openxmlformats.org/officeDocument/2006/relationships/hyperlink" Target="https://baike.baidu.com/item/%E5%90%9E%E5%90%90%E7%8E%87"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baike.baidu.com/item/%E7%BA%A0%E9%94%99" TargetMode="External"/><Relationship Id="rId5" Type="http://schemas.openxmlformats.org/officeDocument/2006/relationships/hyperlink" Target="https://baike.baidu.com/item/%E5%A4%9A%E8%B7%AF%E5%A4%8D%E7%94%A8%E6%8A%80%E6%9C%AF" TargetMode="External"/><Relationship Id="rId4" Type="http://schemas.openxmlformats.org/officeDocument/2006/relationships/hyperlink" Target="https://baike.baidu.com/item/%E8%99%9A%E7%94%B5%E8%B7%AF%E6%9C%8D%E5%8A%A1"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baike.baidu.com/item/%E5%B9%BF%E6%92%AD%E5%9F%9F" TargetMode="External"/><Relationship Id="rId7" Type="http://schemas.openxmlformats.org/officeDocument/2006/relationships/hyperlink" Target="https://baike.baidu.com/item/%E5%AD%90%E7%BD%91%E6%8E%A9%E7%A0%81" TargetMode="External"/><Relationship Id="rId2" Type="http://schemas.openxmlformats.org/officeDocument/2006/relationships/slide" Target="../slides/slide101.xml"/><Relationship Id="rId1" Type="http://schemas.openxmlformats.org/officeDocument/2006/relationships/notesMaster" Target="../notesMasters/notesMaster1.xml"/><Relationship Id="rId6" Type="http://schemas.openxmlformats.org/officeDocument/2006/relationships/hyperlink" Target="https://baike.baidu.com/item/%E6%8E%A9%E7%A0%81" TargetMode="External"/><Relationship Id="rId5" Type="http://schemas.openxmlformats.org/officeDocument/2006/relationships/hyperlink" Target="https://baike.baidu.com/item/%E7%BD%91%E7%BB%9C%E5%9C%B0%E5%9D%80" TargetMode="External"/><Relationship Id="rId4" Type="http://schemas.openxmlformats.org/officeDocument/2006/relationships/hyperlink" Target="https://baike.baidu.com/item/%E8%B7%AF%E7%94%B1%E5%99%A8" TargetMode="Externa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s?wd=%E6%B5%81%E9%87%8F%E6%8E%A7%E5%88%B6&amp;tn=44039180_cpr&amp;fenlei=mv6quAkxTZn0IZRqIHckPjm4nH00T1Y4PHI9mH79PADsPWf3ujn30ZwV5Hcvrjm3rH6sPfKWUMw85HfYnjn4nH6sgvPsT6KdThsqpZwYTjCEQLGCpyw9Uz4Bmy-bIi4WUvYETgN-TLwGUv3EnHcznHmvPWc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987425" y="696913"/>
            <a:ext cx="5035550" cy="3486150"/>
          </a:xfrm>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83472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A7CE71-09BB-4E35-9255-5CB971AC7444}" type="slidenum">
              <a:rPr lang="en-US" altLang="zh-CN"/>
              <a:pPr/>
              <a:t>12</a:t>
            </a:fld>
            <a:endParaRPr lang="en-US" altLang="zh-CN"/>
          </a:p>
        </p:txBody>
      </p:sp>
      <p:sp>
        <p:nvSpPr>
          <p:cNvPr id="948226" name="Rectangle 2"/>
          <p:cNvSpPr>
            <a:spLocks noGrp="1" noRot="1" noChangeAspect="1" noChangeArrowheads="1" noTextEdit="1"/>
          </p:cNvSpPr>
          <p:nvPr>
            <p:ph type="sldImg"/>
          </p:nvPr>
        </p:nvSpPr>
        <p:spPr>
          <a:xfrm>
            <a:off x="987425" y="696913"/>
            <a:ext cx="5035550" cy="3486150"/>
          </a:xfrm>
          <a:ln/>
        </p:spPr>
      </p:sp>
      <p:sp>
        <p:nvSpPr>
          <p:cNvPr id="948227" name="Rectangle 3"/>
          <p:cNvSpPr>
            <a:spLocks noGrp="1" noChangeArrowheads="1"/>
          </p:cNvSpPr>
          <p:nvPr>
            <p:ph type="body" idx="1"/>
          </p:nvPr>
        </p:nvSpPr>
        <p:spPr/>
        <p:txBody>
          <a:bodyPr/>
          <a:lstStyle/>
          <a:p>
            <a:r>
              <a:rPr lang="zh-CN" altLang="en-US" sz="1200" b="1" i="0" kern="1200" dirty="0" smtClean="0">
                <a:solidFill>
                  <a:schemeClr val="tx1"/>
                </a:solidFill>
                <a:latin typeface="宋体" pitchFamily="2" charset="-122"/>
                <a:ea typeface="宋体" pitchFamily="2" charset="-122"/>
                <a:cs typeface="+mn-cs"/>
              </a:rPr>
              <a:t>数据报：</a:t>
            </a:r>
            <a:endParaRPr lang="zh-CN" altLang="en-US" sz="1200" b="0" i="0" kern="1200" dirty="0" smtClean="0">
              <a:solidFill>
                <a:schemeClr val="tx1"/>
              </a:solidFill>
              <a:latin typeface="宋体" pitchFamily="2" charset="-122"/>
              <a:ea typeface="宋体" pitchFamily="2" charset="-122"/>
              <a:cs typeface="+mn-cs"/>
            </a:endParaRP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、传输无需连接建立和释放的过程；</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、每个数据报中需带较多的地址信息；</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3</a:t>
            </a:r>
            <a:r>
              <a:rPr lang="zh-CN" altLang="en-US" sz="1200" b="0" i="0" kern="1200" dirty="0" smtClean="0">
                <a:solidFill>
                  <a:schemeClr val="tx1"/>
                </a:solidFill>
                <a:latin typeface="宋体" pitchFamily="2" charset="-122"/>
                <a:ea typeface="宋体" pitchFamily="2" charset="-122"/>
                <a:cs typeface="+mn-cs"/>
              </a:rPr>
              <a:t>、用户的连续数据块会无序地到达目的地；接受站点处理复杂。</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4</a:t>
            </a:r>
            <a:r>
              <a:rPr lang="zh-CN" altLang="en-US" sz="1200" b="0" i="0" kern="1200" dirty="0" smtClean="0">
                <a:solidFill>
                  <a:schemeClr val="tx1"/>
                </a:solidFill>
                <a:latin typeface="宋体" pitchFamily="2" charset="-122"/>
                <a:ea typeface="宋体" pitchFamily="2" charset="-122"/>
                <a:cs typeface="+mn-cs"/>
              </a:rPr>
              <a:t>、当使用网状拓扑组建网络时，任一中间结点或者线路的故障不会影响数据报的传输（可以选择不同的路径），可靠性较高。</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5</a:t>
            </a:r>
            <a:r>
              <a:rPr lang="zh-CN" altLang="en-US" sz="1200" b="0" i="0" kern="1200" dirty="0" smtClean="0">
                <a:solidFill>
                  <a:schemeClr val="tx1"/>
                </a:solidFill>
                <a:latin typeface="宋体" pitchFamily="2" charset="-122"/>
                <a:ea typeface="宋体" pitchFamily="2" charset="-122"/>
                <a:cs typeface="+mn-cs"/>
              </a:rPr>
              <a:t>、数据报较适合站点之间少量数据的传输。</a:t>
            </a:r>
          </a:p>
          <a:p>
            <a:r>
              <a:rPr lang="zh-CN" altLang="en-US" sz="1200" b="1" i="0" kern="1200" dirty="0" smtClean="0">
                <a:solidFill>
                  <a:schemeClr val="tx1"/>
                </a:solidFill>
                <a:latin typeface="宋体" pitchFamily="2" charset="-122"/>
                <a:ea typeface="宋体" pitchFamily="2" charset="-122"/>
                <a:cs typeface="+mn-cs"/>
              </a:rPr>
              <a:t>虚电路： </a:t>
            </a:r>
            <a:endParaRPr lang="zh-CN" altLang="en-US" sz="1200" b="0" i="0" kern="1200" dirty="0" smtClean="0">
              <a:solidFill>
                <a:schemeClr val="tx1"/>
              </a:solidFill>
              <a:latin typeface="宋体" pitchFamily="2" charset="-122"/>
              <a:ea typeface="宋体" pitchFamily="2" charset="-122"/>
              <a:cs typeface="+mn-cs"/>
            </a:endParaRP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 传输需连接建立和释放的过程；</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 数据块中仅含少量的地址信息（</a:t>
            </a:r>
            <a:r>
              <a:rPr lang="en-US" altLang="zh-CN" sz="1200" b="0" i="0" kern="1200" dirty="0" smtClean="0">
                <a:solidFill>
                  <a:schemeClr val="tx1"/>
                </a:solidFill>
                <a:latin typeface="宋体" pitchFamily="2" charset="-122"/>
                <a:ea typeface="宋体" pitchFamily="2" charset="-122"/>
                <a:cs typeface="+mn-cs"/>
              </a:rPr>
              <a:t>LC</a:t>
            </a:r>
            <a:r>
              <a:rPr lang="zh-CN" altLang="en-US" sz="1200" b="0" i="0" kern="1200" dirty="0" smtClean="0">
                <a:solidFill>
                  <a:schemeClr val="tx1"/>
                </a:solidFill>
                <a:latin typeface="宋体" pitchFamily="2" charset="-122"/>
                <a:ea typeface="宋体" pitchFamily="2" charset="-122"/>
                <a:cs typeface="+mn-cs"/>
              </a:rPr>
              <a:t>号），用户的连续数据块沿着相同的路径，按序到达目的地；接受站点处理方便。</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3</a:t>
            </a:r>
            <a:r>
              <a:rPr lang="zh-CN" altLang="en-US" sz="1200" b="0" i="0" kern="1200" dirty="0" smtClean="0">
                <a:solidFill>
                  <a:schemeClr val="tx1"/>
                </a:solidFill>
                <a:latin typeface="宋体" pitchFamily="2" charset="-122"/>
                <a:ea typeface="宋体" pitchFamily="2" charset="-122"/>
                <a:cs typeface="+mn-cs"/>
              </a:rPr>
              <a:t>、如果虚电路中的某个结点或者线路出现故障，将导致虚电路传输失效。</a:t>
            </a:r>
          </a:p>
          <a:p>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4</a:t>
            </a:r>
            <a:r>
              <a:rPr lang="zh-CN" altLang="en-US" sz="1200" b="0" i="0" kern="1200" dirty="0" smtClean="0">
                <a:solidFill>
                  <a:schemeClr val="tx1"/>
                </a:solidFill>
                <a:latin typeface="宋体" pitchFamily="2" charset="-122"/>
                <a:ea typeface="宋体" pitchFamily="2" charset="-122"/>
                <a:cs typeface="+mn-cs"/>
              </a:rPr>
              <a:t>、虚电路方式较适合站点之间大批量的数据传输。</a:t>
            </a:r>
          </a:p>
          <a:p>
            <a:endParaRPr lang="zh-CN" altLang="zh-CN" dirty="0"/>
          </a:p>
        </p:txBody>
      </p:sp>
    </p:spTree>
    <p:extLst>
      <p:ext uri="{BB962C8B-B14F-4D97-AF65-F5344CB8AC3E}">
        <p14:creationId xmlns:p14="http://schemas.microsoft.com/office/powerpoint/2010/main" val="20415427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DA563-7BCC-45AA-836E-1F17A0F0432B}" type="slidenum">
              <a:rPr lang="en-US" altLang="zh-CN"/>
              <a:pPr/>
              <a:t>120</a:t>
            </a:fld>
            <a:endParaRPr lang="en-US" altLang="zh-CN"/>
          </a:p>
        </p:txBody>
      </p:sp>
      <p:sp>
        <p:nvSpPr>
          <p:cNvPr id="778242" name="Rectangle 2"/>
          <p:cNvSpPr>
            <a:spLocks noGrp="1" noRot="1" noChangeAspect="1" noChangeArrowheads="1" noTextEdit="1"/>
          </p:cNvSpPr>
          <p:nvPr>
            <p:ph type="sldImg"/>
          </p:nvPr>
        </p:nvSpPr>
        <p:spPr>
          <a:xfrm>
            <a:off x="987425" y="696913"/>
            <a:ext cx="5035550" cy="3486150"/>
          </a:xfrm>
          <a:ln/>
        </p:spPr>
      </p:sp>
      <p:sp>
        <p:nvSpPr>
          <p:cNvPr id="77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332378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DA563-7BCC-45AA-836E-1F17A0F0432B}" type="slidenum">
              <a:rPr lang="en-US" altLang="zh-CN"/>
              <a:pPr/>
              <a:t>121</a:t>
            </a:fld>
            <a:endParaRPr lang="en-US" altLang="zh-CN"/>
          </a:p>
        </p:txBody>
      </p:sp>
      <p:sp>
        <p:nvSpPr>
          <p:cNvPr id="778242" name="Rectangle 2"/>
          <p:cNvSpPr>
            <a:spLocks noGrp="1" noRot="1" noChangeAspect="1" noChangeArrowheads="1" noTextEdit="1"/>
          </p:cNvSpPr>
          <p:nvPr>
            <p:ph type="sldImg"/>
          </p:nvPr>
        </p:nvSpPr>
        <p:spPr>
          <a:xfrm>
            <a:off x="987425" y="696913"/>
            <a:ext cx="5035550" cy="3486150"/>
          </a:xfrm>
          <a:ln/>
        </p:spPr>
      </p:sp>
      <p:sp>
        <p:nvSpPr>
          <p:cNvPr id="77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75880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DA563-7BCC-45AA-836E-1F17A0F0432B}" type="slidenum">
              <a:rPr lang="en-US" altLang="zh-CN"/>
              <a:pPr/>
              <a:t>122</a:t>
            </a:fld>
            <a:endParaRPr lang="en-US" altLang="zh-CN"/>
          </a:p>
        </p:txBody>
      </p:sp>
      <p:sp>
        <p:nvSpPr>
          <p:cNvPr id="778242" name="Rectangle 2"/>
          <p:cNvSpPr>
            <a:spLocks noGrp="1" noRot="1" noChangeAspect="1" noChangeArrowheads="1" noTextEdit="1"/>
          </p:cNvSpPr>
          <p:nvPr>
            <p:ph type="sldImg"/>
          </p:nvPr>
        </p:nvSpPr>
        <p:spPr>
          <a:xfrm>
            <a:off x="987425" y="696913"/>
            <a:ext cx="5035550" cy="3486150"/>
          </a:xfrm>
          <a:ln/>
        </p:spPr>
      </p:sp>
      <p:sp>
        <p:nvSpPr>
          <p:cNvPr id="77824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986334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419D8-D2B6-4A88-8BF5-2DF25608E40D}" type="slidenum">
              <a:rPr lang="en-US" altLang="zh-CN"/>
              <a:pPr/>
              <a:t>123</a:t>
            </a:fld>
            <a:endParaRPr lang="en-US" altLang="zh-CN"/>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57655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7E56B-80A1-4A09-B593-598EA4CA8B7D}" type="slidenum">
              <a:rPr lang="en-US" altLang="zh-CN"/>
              <a:pPr/>
              <a:t>124</a:t>
            </a:fld>
            <a:endParaRPr lang="en-US" altLang="zh-CN"/>
          </a:p>
        </p:txBody>
      </p:sp>
      <p:sp>
        <p:nvSpPr>
          <p:cNvPr id="772098" name="Rectangle 2"/>
          <p:cNvSpPr>
            <a:spLocks noGrp="1" noRot="1" noChangeAspect="1" noChangeArrowheads="1" noTextEdit="1"/>
          </p:cNvSpPr>
          <p:nvPr>
            <p:ph type="sldImg"/>
          </p:nvPr>
        </p:nvSpPr>
        <p:spPr>
          <a:xfrm>
            <a:off x="987425" y="696913"/>
            <a:ext cx="5035550" cy="3486150"/>
          </a:xfrm>
          <a:ln/>
        </p:spPr>
      </p:sp>
      <p:sp>
        <p:nvSpPr>
          <p:cNvPr id="77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063250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5742F-EFC3-4770-B93E-A4A3457CF947}" type="slidenum">
              <a:rPr lang="en-US" altLang="zh-CN"/>
              <a:pPr/>
              <a:t>125</a:t>
            </a:fld>
            <a:endParaRPr lang="en-US" altLang="zh-CN"/>
          </a:p>
        </p:txBody>
      </p:sp>
      <p:sp>
        <p:nvSpPr>
          <p:cNvPr id="773122" name="Rectangle 2"/>
          <p:cNvSpPr>
            <a:spLocks noGrp="1" noRot="1" noChangeAspect="1" noChangeArrowheads="1" noTextEdit="1"/>
          </p:cNvSpPr>
          <p:nvPr>
            <p:ph type="sldImg"/>
          </p:nvPr>
        </p:nvSpPr>
        <p:spPr>
          <a:xfrm>
            <a:off x="987425" y="696913"/>
            <a:ext cx="5035550" cy="3486150"/>
          </a:xfrm>
          <a:ln/>
        </p:spPr>
      </p:sp>
      <p:sp>
        <p:nvSpPr>
          <p:cNvPr id="7731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7008013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267FB-2193-4931-A4FE-A77CAA0462A6}" type="slidenum">
              <a:rPr lang="en-US" altLang="zh-CN"/>
              <a:pPr/>
              <a:t>128</a:t>
            </a:fld>
            <a:endParaRPr lang="en-US" altLang="zh-CN"/>
          </a:p>
        </p:txBody>
      </p:sp>
      <p:sp>
        <p:nvSpPr>
          <p:cNvPr id="779266" name="Rectangle 2"/>
          <p:cNvSpPr>
            <a:spLocks noGrp="1" noRot="1" noChangeAspect="1" noChangeArrowheads="1" noTextEdit="1"/>
          </p:cNvSpPr>
          <p:nvPr>
            <p:ph type="sldImg"/>
          </p:nvPr>
        </p:nvSpPr>
        <p:spPr>
          <a:xfrm>
            <a:off x="987425" y="696913"/>
            <a:ext cx="5035550" cy="3486150"/>
          </a:xfrm>
          <a:ln/>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819596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61DEF-F081-4D6A-AB8A-78BFFD1024C5}" type="slidenum">
              <a:rPr lang="en-US" altLang="zh-CN"/>
              <a:pPr/>
              <a:t>129</a:t>
            </a:fld>
            <a:endParaRPr lang="en-US" altLang="zh-CN"/>
          </a:p>
        </p:txBody>
      </p:sp>
      <p:sp>
        <p:nvSpPr>
          <p:cNvPr id="780290" name="Rectangle 2"/>
          <p:cNvSpPr>
            <a:spLocks noGrp="1" noRot="1" noChangeAspect="1" noChangeArrowheads="1" noTextEdit="1"/>
          </p:cNvSpPr>
          <p:nvPr>
            <p:ph type="sldImg"/>
          </p:nvPr>
        </p:nvSpPr>
        <p:spPr>
          <a:xfrm>
            <a:off x="987425" y="696913"/>
            <a:ext cx="5035550" cy="3486150"/>
          </a:xfrm>
          <a:ln/>
        </p:spPr>
      </p:sp>
      <p:sp>
        <p:nvSpPr>
          <p:cNvPr id="78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8593139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1F308-58B5-4261-84B2-16B1C890F183}" type="slidenum">
              <a:rPr lang="en-US" altLang="zh-CN"/>
              <a:pPr/>
              <a:t>130</a:t>
            </a:fld>
            <a:endParaRPr lang="en-US" altLang="zh-CN"/>
          </a:p>
        </p:txBody>
      </p:sp>
      <p:sp>
        <p:nvSpPr>
          <p:cNvPr id="781314" name="Rectangle 2"/>
          <p:cNvSpPr>
            <a:spLocks noGrp="1" noRot="1" noChangeAspect="1" noChangeArrowheads="1" noTextEdit="1"/>
          </p:cNvSpPr>
          <p:nvPr>
            <p:ph type="sldImg"/>
          </p:nvPr>
        </p:nvSpPr>
        <p:spPr>
          <a:xfrm>
            <a:off x="987425" y="696913"/>
            <a:ext cx="5035550" cy="3486150"/>
          </a:xfrm>
          <a:ln/>
        </p:spPr>
      </p:sp>
      <p:sp>
        <p:nvSpPr>
          <p:cNvPr id="781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006800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9DC7A-9836-4F5C-B25E-93AF2FB13569}" type="slidenum">
              <a:rPr lang="en-US" altLang="zh-CN"/>
              <a:pPr/>
              <a:t>131</a:t>
            </a:fld>
            <a:endParaRPr lang="en-US" altLang="zh-CN"/>
          </a:p>
        </p:txBody>
      </p:sp>
      <p:sp>
        <p:nvSpPr>
          <p:cNvPr id="782338" name="Rectangle 2"/>
          <p:cNvSpPr>
            <a:spLocks noGrp="1" noRot="1" noChangeAspect="1" noChangeArrowheads="1" noTextEdit="1"/>
          </p:cNvSpPr>
          <p:nvPr>
            <p:ph type="sldImg"/>
          </p:nvPr>
        </p:nvSpPr>
        <p:spPr>
          <a:xfrm>
            <a:off x="987425" y="696913"/>
            <a:ext cx="5035550" cy="3486150"/>
          </a:xfrm>
          <a:ln/>
        </p:spPr>
      </p:sp>
      <p:sp>
        <p:nvSpPr>
          <p:cNvPr id="78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1669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8E087D-46D2-46FF-B1E6-D3609F2CF256}" type="slidenum">
              <a:rPr lang="en-US" altLang="zh-CN"/>
              <a:pPr/>
              <a:t>14</a:t>
            </a:fld>
            <a:endParaRPr lang="en-US" altLang="zh-CN"/>
          </a:p>
        </p:txBody>
      </p:sp>
      <p:sp>
        <p:nvSpPr>
          <p:cNvPr id="968706" name="Rectangle 2"/>
          <p:cNvSpPr>
            <a:spLocks noGrp="1" noRot="1" noChangeAspect="1" noChangeArrowheads="1" noTextEdit="1"/>
          </p:cNvSpPr>
          <p:nvPr>
            <p:ph type="sldImg"/>
          </p:nvPr>
        </p:nvSpPr>
        <p:spPr>
          <a:xfrm>
            <a:off x="987425" y="696913"/>
            <a:ext cx="5035550" cy="3486150"/>
          </a:xfrm>
          <a:ln/>
        </p:spPr>
      </p:sp>
      <p:sp>
        <p:nvSpPr>
          <p:cNvPr id="968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50590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5818A-5442-462E-9D86-127A0DA3BB51}" type="slidenum">
              <a:rPr lang="en-US" altLang="zh-CN"/>
              <a:pPr/>
              <a:t>134</a:t>
            </a:fld>
            <a:endParaRPr lang="en-US" altLang="zh-CN"/>
          </a:p>
        </p:txBody>
      </p:sp>
      <p:sp>
        <p:nvSpPr>
          <p:cNvPr id="786434" name="Rectangle 2"/>
          <p:cNvSpPr>
            <a:spLocks noGrp="1" noRot="1" noChangeAspect="1" noChangeArrowheads="1" noTextEdit="1"/>
          </p:cNvSpPr>
          <p:nvPr>
            <p:ph type="sldImg"/>
          </p:nvPr>
        </p:nvSpPr>
        <p:spPr>
          <a:xfrm>
            <a:off x="987425" y="696913"/>
            <a:ext cx="5035550" cy="3486150"/>
          </a:xfrm>
          <a:ln/>
        </p:spPr>
      </p:sp>
      <p:sp>
        <p:nvSpPr>
          <p:cNvPr id="78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8647221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9791CD-EDCB-4870-A538-E84988CDCB50}" type="slidenum">
              <a:rPr lang="en-US" altLang="zh-CN"/>
              <a:pPr/>
              <a:t>137</a:t>
            </a:fld>
            <a:endParaRPr lang="en-US" altLang="zh-CN"/>
          </a:p>
        </p:txBody>
      </p:sp>
      <p:sp>
        <p:nvSpPr>
          <p:cNvPr id="787458" name="Rectangle 2"/>
          <p:cNvSpPr>
            <a:spLocks noGrp="1" noRot="1" noChangeAspect="1" noChangeArrowheads="1" noTextEdit="1"/>
          </p:cNvSpPr>
          <p:nvPr>
            <p:ph type="sldImg"/>
          </p:nvPr>
        </p:nvSpPr>
        <p:spPr>
          <a:xfrm>
            <a:off x="987425" y="696913"/>
            <a:ext cx="5035550" cy="3486150"/>
          </a:xfrm>
          <a:ln/>
        </p:spPr>
      </p:sp>
      <p:sp>
        <p:nvSpPr>
          <p:cNvPr id="787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111403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980E28-9EF5-41E8-8A8D-1034DE5AC6C5}" type="slidenum">
              <a:rPr lang="en-US" altLang="zh-CN"/>
              <a:pPr/>
              <a:t>138</a:t>
            </a:fld>
            <a:endParaRPr lang="en-US" altLang="zh-CN"/>
          </a:p>
        </p:txBody>
      </p:sp>
      <p:sp>
        <p:nvSpPr>
          <p:cNvPr id="785410" name="Rectangle 2"/>
          <p:cNvSpPr>
            <a:spLocks noGrp="1" noRot="1" noChangeAspect="1" noChangeArrowheads="1" noTextEdit="1"/>
          </p:cNvSpPr>
          <p:nvPr>
            <p:ph type="sldImg"/>
          </p:nvPr>
        </p:nvSpPr>
        <p:spPr>
          <a:xfrm>
            <a:off x="987425" y="696913"/>
            <a:ext cx="5035550" cy="3486150"/>
          </a:xfrm>
          <a:ln/>
        </p:spPr>
      </p:sp>
      <p:sp>
        <p:nvSpPr>
          <p:cNvPr id="785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5956830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B8B01-67B8-4EAC-BCB0-2A5A9F0B1F99}" type="slidenum">
              <a:rPr lang="en-US" altLang="zh-CN"/>
              <a:pPr/>
              <a:t>140</a:t>
            </a:fld>
            <a:endParaRPr lang="en-US" altLang="zh-CN"/>
          </a:p>
        </p:txBody>
      </p:sp>
      <p:sp>
        <p:nvSpPr>
          <p:cNvPr id="789506" name="Rectangle 2"/>
          <p:cNvSpPr>
            <a:spLocks noGrp="1" noRot="1" noChangeAspect="1" noChangeArrowheads="1" noTextEdit="1"/>
          </p:cNvSpPr>
          <p:nvPr>
            <p:ph type="sldImg"/>
          </p:nvPr>
        </p:nvSpPr>
        <p:spPr>
          <a:xfrm>
            <a:off x="987425" y="696913"/>
            <a:ext cx="5035550" cy="3486150"/>
          </a:xfrm>
          <a:ln/>
        </p:spPr>
      </p:sp>
      <p:sp>
        <p:nvSpPr>
          <p:cNvPr id="789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21849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9B01E-D5F2-4B25-A440-7542A9C30887}" type="slidenum">
              <a:rPr lang="en-US" altLang="zh-CN"/>
              <a:pPr/>
              <a:t>149</a:t>
            </a:fld>
            <a:endParaRPr lang="en-US" altLang="zh-CN"/>
          </a:p>
        </p:txBody>
      </p:sp>
      <p:sp>
        <p:nvSpPr>
          <p:cNvPr id="791554" name="Rectangle 2"/>
          <p:cNvSpPr>
            <a:spLocks noGrp="1" noRot="1" noChangeAspect="1" noChangeArrowheads="1" noTextEdit="1"/>
          </p:cNvSpPr>
          <p:nvPr>
            <p:ph type="sldImg"/>
          </p:nvPr>
        </p:nvSpPr>
        <p:spPr>
          <a:xfrm>
            <a:off x="987425" y="696913"/>
            <a:ext cx="5035550" cy="3486150"/>
          </a:xfrm>
          <a:ln/>
        </p:spPr>
      </p:sp>
      <p:sp>
        <p:nvSpPr>
          <p:cNvPr id="791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587322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9B01E-D5F2-4B25-A440-7542A9C30887}" type="slidenum">
              <a:rPr lang="en-US" altLang="zh-CN"/>
              <a:pPr/>
              <a:t>150</a:t>
            </a:fld>
            <a:endParaRPr lang="en-US" altLang="zh-CN"/>
          </a:p>
        </p:txBody>
      </p:sp>
      <p:sp>
        <p:nvSpPr>
          <p:cNvPr id="791554" name="Rectangle 2"/>
          <p:cNvSpPr>
            <a:spLocks noGrp="1" noRot="1" noChangeAspect="1" noChangeArrowheads="1" noTextEdit="1"/>
          </p:cNvSpPr>
          <p:nvPr>
            <p:ph type="sldImg"/>
          </p:nvPr>
        </p:nvSpPr>
        <p:spPr>
          <a:xfrm>
            <a:off x="987425" y="696913"/>
            <a:ext cx="5035550" cy="3486150"/>
          </a:xfrm>
          <a:ln/>
        </p:spPr>
      </p:sp>
      <p:sp>
        <p:nvSpPr>
          <p:cNvPr id="791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296953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1" dirty="0" smtClean="0">
                <a:solidFill>
                  <a:srgbClr val="000066"/>
                </a:solidFill>
                <a:latin typeface="Times New Roman" pitchFamily="18" charset="0"/>
              </a:rPr>
              <a:t>例如：大学里一系地址：</a:t>
            </a:r>
            <a:r>
              <a:rPr kumimoji="1" lang="en-US" altLang="zh-CN" sz="1200" b="1" smtClean="0">
                <a:solidFill>
                  <a:srgbClr val="000066"/>
                </a:solidFill>
                <a:latin typeface="Times New Roman" pitchFamily="18" charset="0"/>
              </a:rPr>
              <a:t>206.0.68.0/23</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sz="1200" b="1" dirty="0" smtClean="0">
              <a:solidFill>
                <a:srgbClr val="000066"/>
              </a:solidFill>
              <a:latin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sz="1200" b="1" dirty="0" smtClean="0">
                <a:solidFill>
                  <a:srgbClr val="000066"/>
                </a:solidFill>
                <a:latin typeface="Times New Roman" pitchFamily="18" charset="0"/>
              </a:rPr>
              <a:t>206.0.68.0/18</a:t>
            </a:r>
            <a:r>
              <a:rPr kumimoji="1" lang="zh-CN" altLang="en-US" sz="1200" b="1" dirty="0" smtClean="0">
                <a:solidFill>
                  <a:srgbClr val="000066"/>
                </a:solidFill>
                <a:latin typeface="Times New Roman" pitchFamily="18" charset="0"/>
              </a:rPr>
              <a:t>：只能知道该地址属于</a:t>
            </a:r>
            <a:r>
              <a:rPr kumimoji="1" lang="en-US" altLang="zh-CN" sz="1200" b="1" dirty="0" smtClean="0">
                <a:solidFill>
                  <a:srgbClr val="000066"/>
                </a:solidFill>
                <a:latin typeface="Times New Roman" pitchFamily="18" charset="0"/>
              </a:rPr>
              <a:t>ISP</a:t>
            </a: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sz="1200" b="1" dirty="0" smtClean="0">
                <a:solidFill>
                  <a:srgbClr val="000066"/>
                </a:solidFill>
                <a:latin typeface="Times New Roman" pitchFamily="18" charset="0"/>
              </a:rPr>
              <a:t>206.0.68.0/20   </a:t>
            </a:r>
            <a:r>
              <a:rPr kumimoji="1" lang="zh-CN" altLang="en-US" sz="1200" b="1" dirty="0" smtClean="0">
                <a:solidFill>
                  <a:srgbClr val="000066"/>
                </a:solidFill>
                <a:latin typeface="Times New Roman" pitchFamily="18" charset="0"/>
              </a:rPr>
              <a:t>只能知道该地址属于大学</a:t>
            </a:r>
            <a:endParaRPr kumimoji="1" lang="en-US" altLang="zh-CN" sz="1200" b="1" dirty="0" smtClean="0">
              <a:solidFill>
                <a:srgbClr val="000066"/>
              </a:solidFill>
              <a:latin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sz="1200" b="1" dirty="0" smtClean="0">
                <a:solidFill>
                  <a:srgbClr val="000066"/>
                </a:solidFill>
                <a:latin typeface="Times New Roman" pitchFamily="18" charset="0"/>
              </a:rPr>
              <a:t>206.0.68.0/23 </a:t>
            </a:r>
            <a:r>
              <a:rPr kumimoji="1" lang="zh-CN" altLang="en-US" sz="1200" b="1" dirty="0" smtClean="0">
                <a:solidFill>
                  <a:srgbClr val="000066"/>
                </a:solidFill>
                <a:latin typeface="Times New Roman" pitchFamily="18" charset="0"/>
              </a:rPr>
              <a:t>： 可以知道该地址属于一系</a:t>
            </a:r>
            <a:endParaRPr kumimoji="1" lang="en-US" altLang="zh-CN" sz="1200" b="1" dirty="0" smtClean="0">
              <a:solidFill>
                <a:srgbClr val="000066"/>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151</a:t>
            </a:fld>
            <a:endParaRPr lang="en-US" altLang="zh-CN"/>
          </a:p>
        </p:txBody>
      </p:sp>
    </p:spTree>
    <p:extLst>
      <p:ext uri="{BB962C8B-B14F-4D97-AF65-F5344CB8AC3E}">
        <p14:creationId xmlns:p14="http://schemas.microsoft.com/office/powerpoint/2010/main" val="20321886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62BDA-F543-41E1-A609-7A4CE115A1B1}" type="slidenum">
              <a:rPr lang="en-US" altLang="zh-CN"/>
              <a:pPr/>
              <a:t>152</a:t>
            </a:fld>
            <a:endParaRPr lang="en-US" altLang="zh-CN"/>
          </a:p>
        </p:txBody>
      </p:sp>
      <p:sp>
        <p:nvSpPr>
          <p:cNvPr id="672770" name="Rectangle 2"/>
          <p:cNvSpPr>
            <a:spLocks noGrp="1" noRot="1" noChangeAspect="1" noChangeArrowheads="1" noTextEdit="1"/>
          </p:cNvSpPr>
          <p:nvPr>
            <p:ph type="sldImg"/>
          </p:nvPr>
        </p:nvSpPr>
        <p:spPr>
          <a:xfrm>
            <a:off x="987425" y="696913"/>
            <a:ext cx="5035550" cy="3486150"/>
          </a:xfrm>
          <a:ln/>
        </p:spPr>
      </p:sp>
      <p:sp>
        <p:nvSpPr>
          <p:cNvPr id="67277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7035051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153</a:t>
            </a:fld>
            <a:endParaRPr lang="en-US" altLang="zh-CN"/>
          </a:p>
        </p:txBody>
      </p:sp>
      <p:sp>
        <p:nvSpPr>
          <p:cNvPr id="935938" name="Rectangle 2"/>
          <p:cNvSpPr>
            <a:spLocks noGrp="1" noRot="1" noChangeAspect="1" noChangeArrowheads="1" noTextEdit="1"/>
          </p:cNvSpPr>
          <p:nvPr>
            <p:ph type="sldImg"/>
          </p:nvPr>
        </p:nvSpPr>
        <p:spPr>
          <a:xfrm>
            <a:off x="987425" y="696913"/>
            <a:ext cx="503555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124575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154</a:t>
            </a:fld>
            <a:endParaRPr lang="en-US" altLang="zh-CN"/>
          </a:p>
        </p:txBody>
      </p:sp>
      <p:sp>
        <p:nvSpPr>
          <p:cNvPr id="935938" name="Rectangle 2"/>
          <p:cNvSpPr>
            <a:spLocks noGrp="1" noRot="1" noChangeAspect="1" noChangeArrowheads="1" noTextEdit="1"/>
          </p:cNvSpPr>
          <p:nvPr>
            <p:ph type="sldImg"/>
          </p:nvPr>
        </p:nvSpPr>
        <p:spPr>
          <a:xfrm>
            <a:off x="987425" y="696913"/>
            <a:ext cx="503555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50477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F115C-B1A8-4482-AF6F-686591AE2EE0}" type="slidenum">
              <a:rPr lang="en-US" altLang="zh-CN"/>
              <a:pPr/>
              <a:t>15</a:t>
            </a:fld>
            <a:endParaRPr lang="en-US" altLang="zh-CN"/>
          </a:p>
        </p:txBody>
      </p:sp>
      <p:sp>
        <p:nvSpPr>
          <p:cNvPr id="969730" name="Rectangle 2"/>
          <p:cNvSpPr>
            <a:spLocks noGrp="1" noRot="1" noChangeAspect="1" noChangeArrowheads="1" noTextEdit="1"/>
          </p:cNvSpPr>
          <p:nvPr>
            <p:ph type="sldImg"/>
          </p:nvPr>
        </p:nvSpPr>
        <p:spPr>
          <a:xfrm>
            <a:off x="987425" y="696913"/>
            <a:ext cx="5035550" cy="3486150"/>
          </a:xfrm>
          <a:ln/>
        </p:spPr>
      </p:sp>
      <p:sp>
        <p:nvSpPr>
          <p:cNvPr id="96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281586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D9F58-1938-4D8C-8922-054B3FDAC032}" type="slidenum">
              <a:rPr lang="en-US" altLang="zh-CN"/>
              <a:pPr/>
              <a:t>155</a:t>
            </a:fld>
            <a:endParaRPr lang="en-US" altLang="zh-CN"/>
          </a:p>
        </p:txBody>
      </p:sp>
      <p:sp>
        <p:nvSpPr>
          <p:cNvPr id="797698" name="Rectangle 2"/>
          <p:cNvSpPr>
            <a:spLocks noGrp="1" noRot="1" noChangeAspect="1" noChangeArrowheads="1" noTextEdit="1"/>
          </p:cNvSpPr>
          <p:nvPr>
            <p:ph type="sldImg"/>
          </p:nvPr>
        </p:nvSpPr>
        <p:spPr>
          <a:xfrm>
            <a:off x="987425" y="696913"/>
            <a:ext cx="5035550" cy="3486150"/>
          </a:xfrm>
          <a:ln/>
        </p:spPr>
      </p:sp>
      <p:sp>
        <p:nvSpPr>
          <p:cNvPr id="797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30846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D9F58-1938-4D8C-8922-054B3FDAC032}" type="slidenum">
              <a:rPr lang="en-US" altLang="zh-CN"/>
              <a:pPr/>
              <a:t>156</a:t>
            </a:fld>
            <a:endParaRPr lang="en-US" altLang="zh-CN"/>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4745153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96A703-C13C-419F-BD00-AB828BA44914}" type="slidenum">
              <a:rPr lang="en-US" altLang="zh-CN"/>
              <a:pPr/>
              <a:t>157</a:t>
            </a:fld>
            <a:endParaRPr lang="en-US" altLang="zh-CN"/>
          </a:p>
        </p:txBody>
      </p:sp>
      <p:sp>
        <p:nvSpPr>
          <p:cNvPr id="798722" name="Rectangle 2"/>
          <p:cNvSpPr>
            <a:spLocks noGrp="1" noRot="1" noChangeAspect="1" noChangeArrowheads="1" noTextEdit="1"/>
          </p:cNvSpPr>
          <p:nvPr>
            <p:ph type="sldImg"/>
          </p:nvPr>
        </p:nvSpPr>
        <p:spPr>
          <a:xfrm>
            <a:off x="987425" y="696913"/>
            <a:ext cx="5035550" cy="3486150"/>
          </a:xfrm>
          <a:ln/>
        </p:spPr>
      </p:sp>
      <p:sp>
        <p:nvSpPr>
          <p:cNvPr id="798723" name="Rectangle 3"/>
          <p:cNvSpPr>
            <a:spLocks noGrp="1" noChangeArrowheads="1"/>
          </p:cNvSpPr>
          <p:nvPr>
            <p:ph type="body" idx="1"/>
          </p:nvPr>
        </p:nvSpPr>
        <p:spPr/>
        <p:txBody>
          <a:bodyPr/>
          <a:lstStyle/>
          <a:p>
            <a:r>
              <a:rPr lang="zh-CN" altLang="en-US" dirty="0" smtClean="0"/>
              <a:t>以下针对 </a:t>
            </a:r>
            <a:r>
              <a:rPr lang="en-US" altLang="zh-CN" dirty="0" smtClean="0"/>
              <a:t>ICMP </a:t>
            </a:r>
            <a:r>
              <a:rPr lang="zh-CN" altLang="en-US" dirty="0" smtClean="0"/>
              <a:t>差错报文的类型进行分析：</a:t>
            </a:r>
          </a:p>
          <a:p>
            <a:r>
              <a:rPr lang="zh-CN" altLang="en-US" dirty="0" smtClean="0"/>
              <a:t>　　</a:t>
            </a:r>
            <a:r>
              <a:rPr lang="en-US" altLang="zh-CN" dirty="0" smtClean="0"/>
              <a:t>1</a:t>
            </a:r>
            <a:r>
              <a:rPr lang="zh-CN" altLang="en-US" dirty="0" smtClean="0"/>
              <a:t>、</a:t>
            </a:r>
            <a:r>
              <a:rPr lang="en-US" altLang="zh-CN" dirty="0" smtClean="0"/>
              <a:t>ICMP </a:t>
            </a:r>
            <a:r>
              <a:rPr lang="zh-CN" altLang="en-US" dirty="0" smtClean="0"/>
              <a:t>目标不可达消息：</a:t>
            </a:r>
            <a:r>
              <a:rPr lang="en-US" altLang="zh-CN" dirty="0" smtClean="0"/>
              <a:t>IP</a:t>
            </a:r>
            <a:r>
              <a:rPr lang="zh-CN" altLang="en-US" dirty="0" smtClean="0"/>
              <a:t>路由器无法将 </a:t>
            </a:r>
            <a:r>
              <a:rPr lang="en-US" altLang="zh-CN" dirty="0" smtClean="0"/>
              <a:t>IP </a:t>
            </a:r>
            <a:r>
              <a:rPr lang="zh-CN" altLang="en-US" dirty="0" smtClean="0"/>
              <a:t>数据报发送给目的地址时，会给发送端主机返回一个目标不可达 </a:t>
            </a:r>
            <a:r>
              <a:rPr lang="en-US" altLang="zh-CN" dirty="0" smtClean="0"/>
              <a:t>ICMP </a:t>
            </a:r>
            <a:r>
              <a:rPr lang="zh-CN" altLang="en-US" dirty="0" smtClean="0"/>
              <a:t>消息，并在这个消息中显示不可达的具体原因。</a:t>
            </a:r>
            <a:endParaRPr lang="en-US" altLang="zh-CN" dirty="0" smtClean="0"/>
          </a:p>
          <a:p>
            <a:r>
              <a:rPr lang="zh-CN" altLang="en-US" sz="1200" b="0" i="0" kern="1200" dirty="0" smtClean="0">
                <a:solidFill>
                  <a:schemeClr val="tx1"/>
                </a:solidFill>
                <a:latin typeface="宋体" pitchFamily="2" charset="-122"/>
                <a:ea typeface="宋体" pitchFamily="2" charset="-122"/>
                <a:cs typeface="+mn-cs"/>
              </a:rPr>
              <a:t>   日常生活中，邮寄包裹会经过多个传递环节，任意一环如果无法传下去，都会返回寄件人，并附上无法邮寄的原因。同理，当路由器收到一个无法传递下去的</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报文时，会发送</a:t>
            </a:r>
            <a:r>
              <a:rPr lang="en-US" altLang="zh-CN" sz="1200" b="0" i="0" kern="1200" dirty="0" smtClean="0">
                <a:solidFill>
                  <a:schemeClr val="tx1"/>
                </a:solidFill>
                <a:latin typeface="宋体" pitchFamily="2" charset="-122"/>
                <a:ea typeface="宋体" pitchFamily="2" charset="-122"/>
                <a:cs typeface="+mn-cs"/>
              </a:rPr>
              <a:t>ICMP</a:t>
            </a:r>
            <a:r>
              <a:rPr lang="zh-CN" altLang="en-US" sz="1200" b="1" i="0" kern="1200" dirty="0" smtClean="0">
                <a:solidFill>
                  <a:schemeClr val="tx1"/>
                </a:solidFill>
                <a:latin typeface="宋体" pitchFamily="2" charset="-122"/>
                <a:ea typeface="宋体" pitchFamily="2" charset="-122"/>
                <a:cs typeface="+mn-cs"/>
              </a:rPr>
              <a:t>目的不可达报文（</a:t>
            </a:r>
            <a:r>
              <a:rPr lang="en-US" altLang="zh-CN" sz="1200" b="1" i="0" kern="1200" dirty="0" smtClean="0">
                <a:solidFill>
                  <a:schemeClr val="tx1"/>
                </a:solidFill>
                <a:latin typeface="宋体" pitchFamily="2" charset="-122"/>
                <a:ea typeface="宋体" pitchFamily="2" charset="-122"/>
                <a:cs typeface="+mn-cs"/>
              </a:rPr>
              <a:t>Type</a:t>
            </a:r>
            <a:r>
              <a:rPr lang="zh-CN" altLang="en-US" sz="1200" b="1" i="0" kern="1200" dirty="0" smtClean="0">
                <a:solidFill>
                  <a:schemeClr val="tx1"/>
                </a:solidFill>
                <a:latin typeface="宋体" pitchFamily="2" charset="-122"/>
                <a:ea typeface="宋体" pitchFamily="2" charset="-122"/>
                <a:cs typeface="+mn-cs"/>
              </a:rPr>
              <a:t>为</a:t>
            </a:r>
            <a:r>
              <a:rPr lang="en-US" altLang="zh-CN" sz="1200" b="1" i="0" kern="1200" dirty="0" smtClean="0">
                <a:solidFill>
                  <a:schemeClr val="tx1"/>
                </a:solidFill>
                <a:latin typeface="宋体" pitchFamily="2" charset="-122"/>
                <a:ea typeface="宋体" pitchFamily="2" charset="-122"/>
                <a:cs typeface="+mn-cs"/>
              </a:rPr>
              <a:t>3</a:t>
            </a:r>
            <a:r>
              <a:rPr lang="zh-CN" altLang="en-US" sz="1200" b="1"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给</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报文的源发送方。报文中的</a:t>
            </a:r>
            <a:r>
              <a:rPr lang="en-US" altLang="zh-CN" sz="1200" b="0" i="0" kern="1200" dirty="0" smtClean="0">
                <a:solidFill>
                  <a:schemeClr val="tx1"/>
                </a:solidFill>
                <a:latin typeface="宋体" pitchFamily="2" charset="-122"/>
                <a:ea typeface="宋体" pitchFamily="2" charset="-122"/>
                <a:cs typeface="+mn-cs"/>
              </a:rPr>
              <a:t>Code</a:t>
            </a:r>
            <a:r>
              <a:rPr lang="zh-CN" altLang="en-US" sz="1200" b="0" i="0" kern="1200" dirty="0" smtClean="0">
                <a:solidFill>
                  <a:schemeClr val="tx1"/>
                </a:solidFill>
                <a:latin typeface="宋体" pitchFamily="2" charset="-122"/>
                <a:ea typeface="宋体" pitchFamily="2" charset="-122"/>
                <a:cs typeface="+mn-cs"/>
              </a:rPr>
              <a:t>就表示发送失败的原因。</a:t>
            </a:r>
            <a:endParaRPr lang="zh-CN" altLang="en-US" dirty="0" smtClean="0"/>
          </a:p>
          <a:p>
            <a:r>
              <a:rPr lang="zh-CN" altLang="en-US" dirty="0" smtClean="0"/>
              <a:t>　　</a:t>
            </a:r>
            <a:r>
              <a:rPr lang="en-US" altLang="zh-CN" dirty="0" smtClean="0"/>
              <a:t>2</a:t>
            </a:r>
            <a:r>
              <a:rPr lang="zh-CN" altLang="en-US" dirty="0" smtClean="0"/>
              <a:t>、</a:t>
            </a:r>
            <a:r>
              <a:rPr lang="en-US" altLang="zh-CN" dirty="0" smtClean="0"/>
              <a:t>ICMP </a:t>
            </a:r>
            <a:r>
              <a:rPr lang="zh-CN" altLang="en-US" dirty="0" smtClean="0"/>
              <a:t>重定向消息：如果路由器发现发送端主机使用次优的路径发送数据时，那么它会返回一个 </a:t>
            </a:r>
            <a:r>
              <a:rPr lang="en-US" altLang="zh-CN" dirty="0" smtClean="0"/>
              <a:t>ICMP </a:t>
            </a:r>
            <a:r>
              <a:rPr lang="zh-CN" altLang="en-US" dirty="0" smtClean="0"/>
              <a:t>重定向消息给这个主机，这个消息包含了最合适的路由信息和源数据。主要发生在路由器持有更好的路由信息的情况下，路由器会通过这个 </a:t>
            </a:r>
            <a:r>
              <a:rPr lang="en-US" altLang="zh-CN" dirty="0" smtClean="0"/>
              <a:t>ICMP </a:t>
            </a:r>
            <a:r>
              <a:rPr lang="zh-CN" altLang="en-US" dirty="0" smtClean="0"/>
              <a:t>重定向消息给发送端主机一个更合适的发送路由。</a:t>
            </a:r>
          </a:p>
          <a:p>
            <a:r>
              <a:rPr lang="zh-CN" altLang="en-US" dirty="0" smtClean="0"/>
              <a:t>　　</a:t>
            </a:r>
            <a:r>
              <a:rPr lang="en-US" altLang="zh-CN" dirty="0" smtClean="0"/>
              <a:t>3</a:t>
            </a:r>
            <a:r>
              <a:rPr lang="zh-CN" altLang="en-US" dirty="0" smtClean="0"/>
              <a:t>、</a:t>
            </a:r>
            <a:r>
              <a:rPr lang="en-US" altLang="zh-CN" dirty="0" smtClean="0"/>
              <a:t>ICMP </a:t>
            </a:r>
            <a:r>
              <a:rPr lang="zh-CN" altLang="en-US" dirty="0" smtClean="0"/>
              <a:t>超时消息：</a:t>
            </a:r>
            <a:r>
              <a:rPr lang="zh-CN" altLang="en-US" sz="1200" b="0" i="0" kern="1200" dirty="0" smtClean="0">
                <a:solidFill>
                  <a:schemeClr val="tx1"/>
                </a:solidFill>
                <a:latin typeface="宋体" pitchFamily="2" charset="-122"/>
                <a:ea typeface="宋体" pitchFamily="2" charset="-122"/>
                <a:cs typeface="+mn-cs"/>
              </a:rPr>
              <a:t>网络传输</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数据报的过程中，如果</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数据包的</a:t>
            </a:r>
            <a:r>
              <a:rPr lang="en-US" altLang="zh-CN" sz="1200" b="0" i="0" kern="1200" dirty="0" smtClean="0">
                <a:solidFill>
                  <a:schemeClr val="tx1"/>
                </a:solidFill>
                <a:latin typeface="宋体" pitchFamily="2" charset="-122"/>
                <a:ea typeface="宋体" pitchFamily="2" charset="-122"/>
                <a:cs typeface="+mn-cs"/>
              </a:rPr>
              <a:t>TTL</a:t>
            </a:r>
            <a:r>
              <a:rPr lang="zh-CN" altLang="en-US" sz="1200" b="0" i="0" kern="1200" dirty="0" smtClean="0">
                <a:solidFill>
                  <a:schemeClr val="tx1"/>
                </a:solidFill>
                <a:latin typeface="宋体" pitchFamily="2" charset="-122"/>
                <a:ea typeface="宋体" pitchFamily="2" charset="-122"/>
                <a:cs typeface="+mn-cs"/>
              </a:rPr>
              <a:t>值逐渐递减为</a:t>
            </a:r>
            <a:r>
              <a:rPr lang="en-US" altLang="zh-CN" sz="1200" b="0" i="0" kern="1200" dirty="0" smtClean="0">
                <a:solidFill>
                  <a:schemeClr val="tx1"/>
                </a:solidFill>
                <a:latin typeface="宋体" pitchFamily="2" charset="-122"/>
                <a:ea typeface="宋体" pitchFamily="2" charset="-122"/>
                <a:cs typeface="+mn-cs"/>
              </a:rPr>
              <a:t>0</a:t>
            </a:r>
            <a:r>
              <a:rPr lang="zh-CN" altLang="en-US" sz="1200" b="0" i="0" kern="1200" dirty="0" smtClean="0">
                <a:solidFill>
                  <a:schemeClr val="tx1"/>
                </a:solidFill>
                <a:latin typeface="宋体" pitchFamily="2" charset="-122"/>
                <a:ea typeface="宋体" pitchFamily="2" charset="-122"/>
                <a:cs typeface="+mn-cs"/>
              </a:rPr>
              <a:t>时，需要丢弃数据报。这时，路由器需要向源发送方发送</a:t>
            </a:r>
            <a:r>
              <a:rPr lang="en-US" altLang="zh-CN" sz="1200" b="0" i="0" kern="1200" dirty="0" smtClean="0">
                <a:solidFill>
                  <a:schemeClr val="tx1"/>
                </a:solidFill>
                <a:latin typeface="宋体" pitchFamily="2" charset="-122"/>
                <a:ea typeface="宋体" pitchFamily="2" charset="-122"/>
                <a:cs typeface="+mn-cs"/>
              </a:rPr>
              <a:t>ICMP</a:t>
            </a:r>
            <a:r>
              <a:rPr lang="zh-CN" altLang="en-US" sz="1200" b="1" i="0" kern="1200" dirty="0" smtClean="0">
                <a:solidFill>
                  <a:schemeClr val="tx1"/>
                </a:solidFill>
                <a:latin typeface="宋体" pitchFamily="2" charset="-122"/>
                <a:ea typeface="宋体" pitchFamily="2" charset="-122"/>
                <a:cs typeface="+mn-cs"/>
              </a:rPr>
              <a:t>超时报文</a:t>
            </a:r>
            <a:r>
              <a:rPr lang="en-US" altLang="zh-CN" sz="1200" b="1" i="0" kern="1200" dirty="0" smtClean="0">
                <a:solidFill>
                  <a:schemeClr val="tx1"/>
                </a:solidFill>
                <a:latin typeface="宋体" pitchFamily="2" charset="-122"/>
                <a:ea typeface="宋体" pitchFamily="2" charset="-122"/>
                <a:cs typeface="+mn-cs"/>
              </a:rPr>
              <a:t>(Type</a:t>
            </a:r>
            <a:r>
              <a:rPr lang="zh-CN" altLang="en-US" sz="1200" b="1" i="0" kern="1200" dirty="0" smtClean="0">
                <a:solidFill>
                  <a:schemeClr val="tx1"/>
                </a:solidFill>
                <a:latin typeface="宋体" pitchFamily="2" charset="-122"/>
                <a:ea typeface="宋体" pitchFamily="2" charset="-122"/>
                <a:cs typeface="+mn-cs"/>
              </a:rPr>
              <a:t>为</a:t>
            </a:r>
            <a:r>
              <a:rPr lang="en-US" altLang="zh-CN" sz="1200" b="1" i="0" kern="1200" dirty="0" smtClean="0">
                <a:solidFill>
                  <a:schemeClr val="tx1"/>
                </a:solidFill>
                <a:latin typeface="宋体" pitchFamily="2" charset="-122"/>
                <a:ea typeface="宋体" pitchFamily="2" charset="-122"/>
                <a:cs typeface="+mn-cs"/>
              </a:rPr>
              <a:t>11)</a:t>
            </a:r>
            <a:r>
              <a:rPr lang="zh-CN" altLang="en-US" sz="1200" b="0" i="0" kern="1200" dirty="0" smtClean="0">
                <a:solidFill>
                  <a:schemeClr val="tx1"/>
                </a:solidFill>
                <a:latin typeface="宋体" pitchFamily="2" charset="-122"/>
                <a:ea typeface="宋体" pitchFamily="2" charset="-122"/>
                <a:cs typeface="+mn-cs"/>
              </a:rPr>
              <a:t>，</a:t>
            </a:r>
            <a:r>
              <a:rPr lang="en-US" altLang="zh-CN" sz="1200" b="0" i="0" kern="1200" dirty="0" smtClean="0">
                <a:solidFill>
                  <a:schemeClr val="tx1"/>
                </a:solidFill>
                <a:latin typeface="宋体" pitchFamily="2" charset="-122"/>
                <a:ea typeface="宋体" pitchFamily="2" charset="-122"/>
                <a:cs typeface="+mn-cs"/>
              </a:rPr>
              <a:t>Code</a:t>
            </a:r>
            <a:r>
              <a:rPr lang="zh-CN" altLang="en-US" sz="1200" b="0" i="0" kern="1200" dirty="0" smtClean="0">
                <a:solidFill>
                  <a:schemeClr val="tx1"/>
                </a:solidFill>
                <a:latin typeface="宋体" pitchFamily="2" charset="-122"/>
                <a:ea typeface="宋体" pitchFamily="2" charset="-122"/>
                <a:cs typeface="+mn-cs"/>
              </a:rPr>
              <a:t>为</a:t>
            </a:r>
            <a:r>
              <a:rPr lang="en-US" altLang="zh-CN" sz="1200" b="0" i="0" kern="1200" dirty="0" smtClean="0">
                <a:solidFill>
                  <a:schemeClr val="tx1"/>
                </a:solidFill>
                <a:latin typeface="宋体" pitchFamily="2" charset="-122"/>
                <a:ea typeface="宋体" pitchFamily="2" charset="-122"/>
                <a:cs typeface="+mn-cs"/>
              </a:rPr>
              <a:t>0</a:t>
            </a:r>
            <a:r>
              <a:rPr lang="zh-CN" altLang="en-US" sz="1200" b="0" i="0" kern="1200" dirty="0" smtClean="0">
                <a:solidFill>
                  <a:schemeClr val="tx1"/>
                </a:solidFill>
                <a:latin typeface="宋体" pitchFamily="2" charset="-122"/>
                <a:ea typeface="宋体" pitchFamily="2" charset="-122"/>
                <a:cs typeface="+mn-cs"/>
              </a:rPr>
              <a:t>，表示传输过程中超时了。</a:t>
            </a:r>
          </a:p>
          <a:p>
            <a:r>
              <a:rPr lang="zh-CN" altLang="en-US" sz="1200" b="0" i="0" kern="1200" dirty="0" smtClean="0">
                <a:solidFill>
                  <a:schemeClr val="tx1"/>
                </a:solidFill>
                <a:latin typeface="宋体" pitchFamily="2" charset="-122"/>
                <a:ea typeface="宋体" pitchFamily="2" charset="-122"/>
                <a:cs typeface="+mn-cs"/>
              </a:rPr>
              <a:t>一个</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数据报可能会因为过大而被分片，然后在目的主机侧把所有的分片重组。如果主机迟迟没有等到所有的分片报文，就会向源发送方发送一个</a:t>
            </a:r>
            <a:r>
              <a:rPr lang="en-US" altLang="zh-CN" sz="1200" b="0" i="0" kern="1200" dirty="0" smtClean="0">
                <a:solidFill>
                  <a:schemeClr val="tx1"/>
                </a:solidFill>
                <a:latin typeface="宋体" pitchFamily="2" charset="-122"/>
                <a:ea typeface="宋体" pitchFamily="2" charset="-122"/>
                <a:cs typeface="+mn-cs"/>
              </a:rPr>
              <a:t>ICMP</a:t>
            </a:r>
            <a:r>
              <a:rPr lang="zh-CN" altLang="en-US" sz="1200" b="0" i="0" kern="1200" dirty="0" smtClean="0">
                <a:solidFill>
                  <a:schemeClr val="tx1"/>
                </a:solidFill>
                <a:latin typeface="宋体" pitchFamily="2" charset="-122"/>
                <a:ea typeface="宋体" pitchFamily="2" charset="-122"/>
                <a:cs typeface="+mn-cs"/>
              </a:rPr>
              <a:t>超时报文，</a:t>
            </a:r>
            <a:r>
              <a:rPr lang="en-US" altLang="zh-CN" sz="1200" b="0" i="0" kern="1200" dirty="0" smtClean="0">
                <a:solidFill>
                  <a:schemeClr val="tx1"/>
                </a:solidFill>
                <a:latin typeface="宋体" pitchFamily="2" charset="-122"/>
                <a:ea typeface="宋体" pitchFamily="2" charset="-122"/>
                <a:cs typeface="+mn-cs"/>
              </a:rPr>
              <a:t>Code</a:t>
            </a:r>
            <a:r>
              <a:rPr lang="zh-CN" altLang="en-US" sz="1200" b="0" i="0" kern="1200" dirty="0" smtClean="0">
                <a:solidFill>
                  <a:schemeClr val="tx1"/>
                </a:solidFill>
                <a:latin typeface="宋体" pitchFamily="2" charset="-122"/>
                <a:ea typeface="宋体" pitchFamily="2" charset="-122"/>
                <a:cs typeface="+mn-cs"/>
              </a:rPr>
              <a:t>为</a:t>
            </a: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，表示分片重组超时了。</a:t>
            </a:r>
          </a:p>
          <a:p>
            <a:r>
              <a:rPr lang="en-US" altLang="zh-CN" dirty="0" smtClean="0"/>
              <a:t> 3\</a:t>
            </a:r>
            <a:r>
              <a:rPr lang="zh-CN" altLang="en-US" dirty="0" smtClean="0"/>
              <a:t>参数错误</a:t>
            </a:r>
            <a:r>
              <a:rPr lang="zh-CN" altLang="en-US" baseline="0" dirty="0" smtClean="0"/>
              <a:t> ：</a:t>
            </a:r>
            <a:r>
              <a:rPr lang="zh-CN" altLang="en-US" sz="1200" b="0" i="0" kern="1200" dirty="0" smtClean="0">
                <a:solidFill>
                  <a:schemeClr val="tx1"/>
                </a:solidFill>
                <a:latin typeface="宋体" pitchFamily="2" charset="-122"/>
                <a:ea typeface="宋体" pitchFamily="2" charset="-122"/>
                <a:cs typeface="+mn-cs"/>
              </a:rPr>
              <a:t>当路由器或主机处理数据报时，发现因为报文头的参数错误而不得不丢弃报文时，需要向源发送方发送</a:t>
            </a:r>
            <a:r>
              <a:rPr lang="zh-CN" altLang="en-US" sz="1200" b="1" i="0" kern="1200" dirty="0" smtClean="0">
                <a:solidFill>
                  <a:schemeClr val="tx1"/>
                </a:solidFill>
                <a:latin typeface="宋体" pitchFamily="2" charset="-122"/>
                <a:ea typeface="宋体" pitchFamily="2" charset="-122"/>
                <a:cs typeface="+mn-cs"/>
              </a:rPr>
              <a:t>参数错误报文</a:t>
            </a:r>
            <a:r>
              <a:rPr lang="en-US" altLang="zh-CN" sz="1200" b="1" i="0" kern="1200" dirty="0" smtClean="0">
                <a:solidFill>
                  <a:schemeClr val="tx1"/>
                </a:solidFill>
                <a:latin typeface="宋体" pitchFamily="2" charset="-122"/>
                <a:ea typeface="宋体" pitchFamily="2" charset="-122"/>
                <a:cs typeface="+mn-cs"/>
              </a:rPr>
              <a:t>(Type</a:t>
            </a:r>
            <a:r>
              <a:rPr lang="zh-CN" altLang="en-US" sz="1200" b="1" i="0" kern="1200" dirty="0" smtClean="0">
                <a:solidFill>
                  <a:schemeClr val="tx1"/>
                </a:solidFill>
                <a:latin typeface="宋体" pitchFamily="2" charset="-122"/>
                <a:ea typeface="宋体" pitchFamily="2" charset="-122"/>
                <a:cs typeface="+mn-cs"/>
              </a:rPr>
              <a:t>为</a:t>
            </a:r>
            <a:r>
              <a:rPr lang="en-US" altLang="zh-CN" sz="1200" b="1" i="0" kern="1200" dirty="0" smtClean="0">
                <a:solidFill>
                  <a:schemeClr val="tx1"/>
                </a:solidFill>
                <a:latin typeface="宋体" pitchFamily="2" charset="-122"/>
                <a:ea typeface="宋体" pitchFamily="2" charset="-122"/>
                <a:cs typeface="+mn-cs"/>
              </a:rPr>
              <a:t>12)</a:t>
            </a:r>
            <a:r>
              <a:rPr lang="zh-CN" altLang="en-US" sz="1200" b="0" i="0" kern="1200" dirty="0" smtClean="0">
                <a:solidFill>
                  <a:schemeClr val="tx1"/>
                </a:solidFill>
                <a:latin typeface="宋体" pitchFamily="2" charset="-122"/>
                <a:ea typeface="宋体" pitchFamily="2" charset="-122"/>
                <a:cs typeface="+mn-cs"/>
              </a:rPr>
              <a:t>。当</a:t>
            </a:r>
            <a:r>
              <a:rPr lang="en-US" altLang="zh-CN" sz="1200" b="0" i="0" kern="1200" dirty="0" smtClean="0">
                <a:solidFill>
                  <a:schemeClr val="tx1"/>
                </a:solidFill>
                <a:latin typeface="宋体" pitchFamily="2" charset="-122"/>
                <a:ea typeface="宋体" pitchFamily="2" charset="-122"/>
                <a:cs typeface="+mn-cs"/>
              </a:rPr>
              <a:t>Code</a:t>
            </a:r>
            <a:r>
              <a:rPr lang="zh-CN" altLang="en-US" sz="1200" b="0" i="0" kern="1200" dirty="0" smtClean="0">
                <a:solidFill>
                  <a:schemeClr val="tx1"/>
                </a:solidFill>
                <a:latin typeface="宋体" pitchFamily="2" charset="-122"/>
                <a:ea typeface="宋体" pitchFamily="2" charset="-122"/>
                <a:cs typeface="+mn-cs"/>
              </a:rPr>
              <a:t>为</a:t>
            </a:r>
            <a:r>
              <a:rPr lang="en-US" altLang="zh-CN" sz="1200" b="0" i="0" kern="1200" dirty="0" smtClean="0">
                <a:solidFill>
                  <a:schemeClr val="tx1"/>
                </a:solidFill>
                <a:latin typeface="宋体" pitchFamily="2" charset="-122"/>
                <a:ea typeface="宋体" pitchFamily="2" charset="-122"/>
                <a:cs typeface="+mn-cs"/>
              </a:rPr>
              <a:t>0</a:t>
            </a:r>
            <a:r>
              <a:rPr lang="zh-CN" altLang="en-US" sz="1200" b="0" i="0" kern="1200" dirty="0" smtClean="0">
                <a:solidFill>
                  <a:schemeClr val="tx1"/>
                </a:solidFill>
                <a:latin typeface="宋体" pitchFamily="2" charset="-122"/>
                <a:ea typeface="宋体" pitchFamily="2" charset="-122"/>
                <a:cs typeface="+mn-cs"/>
              </a:rPr>
              <a:t>时，报文中的</a:t>
            </a:r>
            <a:r>
              <a:rPr lang="en-US" altLang="zh-CN" sz="1200" b="0" i="0" kern="1200" dirty="0" smtClean="0">
                <a:solidFill>
                  <a:schemeClr val="tx1"/>
                </a:solidFill>
                <a:latin typeface="宋体" pitchFamily="2" charset="-122"/>
                <a:ea typeface="宋体" pitchFamily="2" charset="-122"/>
                <a:cs typeface="+mn-cs"/>
              </a:rPr>
              <a:t>Pointer</a:t>
            </a:r>
            <a:r>
              <a:rPr lang="zh-CN" altLang="en-US" sz="1200" b="0" i="0" kern="1200" dirty="0" smtClean="0">
                <a:solidFill>
                  <a:schemeClr val="tx1"/>
                </a:solidFill>
                <a:latin typeface="宋体" pitchFamily="2" charset="-122"/>
                <a:ea typeface="宋体" pitchFamily="2" charset="-122"/>
                <a:cs typeface="+mn-cs"/>
              </a:rPr>
              <a:t>表示错误的字节位置。</a:t>
            </a:r>
            <a:endParaRPr lang="zh-CN" altLang="en-US" dirty="0" smtClean="0"/>
          </a:p>
          <a:p>
            <a:r>
              <a:rPr lang="zh-CN" altLang="en-US" dirty="0" smtClean="0"/>
              <a:t>　　</a:t>
            </a:r>
            <a:r>
              <a:rPr lang="en-US" altLang="zh-CN" dirty="0" smtClean="0"/>
              <a:t>4</a:t>
            </a:r>
            <a:r>
              <a:rPr lang="zh-CN" altLang="en-US" dirty="0" smtClean="0"/>
              <a:t>、源抑制消息：当</a:t>
            </a:r>
            <a:r>
              <a:rPr lang="en-US" altLang="zh-CN" dirty="0" smtClean="0"/>
              <a:t>TCP/IP </a:t>
            </a:r>
            <a:r>
              <a:rPr lang="zh-CN" altLang="en-US" dirty="0" smtClean="0"/>
              <a:t>主机发送数据到另一主机时，如果速度达到路由器或者链路的饱和状态，路由器发出一个 </a:t>
            </a:r>
            <a:r>
              <a:rPr lang="en-US" altLang="zh-CN" dirty="0" smtClean="0"/>
              <a:t>ICMP </a:t>
            </a:r>
            <a:r>
              <a:rPr lang="zh-CN" altLang="en-US" dirty="0" smtClean="0"/>
              <a:t>源抑制消息。</a:t>
            </a:r>
            <a:endParaRPr lang="en-US" altLang="zh-CN" dirty="0" smtClean="0"/>
          </a:p>
          <a:p>
            <a:endParaRPr lang="zh-CN" altLang="zh-CN" dirty="0" smtClean="0"/>
          </a:p>
          <a:p>
            <a:pPr algn="just"/>
            <a:endParaRPr lang="en-US" altLang="zh-CN" dirty="0" smtClean="0"/>
          </a:p>
          <a:p>
            <a:pPr algn="just"/>
            <a:endParaRPr lang="en-US" altLang="zh-CN" dirty="0" smtClean="0"/>
          </a:p>
          <a:p>
            <a:pPr algn="just"/>
            <a:endParaRPr lang="en-US" altLang="zh-CN" dirty="0" smtClean="0"/>
          </a:p>
          <a:p>
            <a:pPr algn="just"/>
            <a:r>
              <a:rPr lang="zh-CN" altLang="en-US" dirty="0" smtClean="0"/>
              <a:t>回送请求和回答报文</a:t>
            </a:r>
            <a:endParaRPr lang="en-US" altLang="zh-CN" dirty="0" smtClean="0"/>
          </a:p>
          <a:p>
            <a:pPr lvl="1"/>
            <a:r>
              <a:rPr lang="zh-CN" altLang="en-US" b="0" dirty="0" smtClean="0"/>
              <a:t>用来测试目的站是否可达以及了解其有关状态。</a:t>
            </a:r>
            <a:endParaRPr lang="zh-CN" altLang="en-US" sz="6800" b="0" dirty="0" smtClean="0"/>
          </a:p>
          <a:p>
            <a:r>
              <a:rPr lang="zh-CN" altLang="en-US" b="0" dirty="0" smtClean="0"/>
              <a:t> </a:t>
            </a:r>
            <a:r>
              <a:rPr lang="zh-CN" altLang="en-US" dirty="0" smtClean="0"/>
              <a:t>时间戳请求和回答报文</a:t>
            </a:r>
            <a:endParaRPr lang="en-US" altLang="zh-CN" dirty="0" smtClean="0"/>
          </a:p>
          <a:p>
            <a:pPr lvl="1" algn="just"/>
            <a:r>
              <a:rPr lang="zh-CN" altLang="en-US" b="0" dirty="0" smtClean="0"/>
              <a:t>用来记录收发以及传输时间的报文。</a:t>
            </a:r>
            <a:endParaRPr lang="en-US" altLang="zh-CN" b="0" dirty="0" smtClean="0"/>
          </a:p>
          <a:p>
            <a:endParaRPr lang="zh-CN" altLang="zh-CN" dirty="0"/>
          </a:p>
        </p:txBody>
      </p:sp>
    </p:spTree>
    <p:extLst>
      <p:ext uri="{BB962C8B-B14F-4D97-AF65-F5344CB8AC3E}">
        <p14:creationId xmlns:p14="http://schemas.microsoft.com/office/powerpoint/2010/main" val="123229210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D9919-B705-4C75-A27C-ADBE010443AD}" type="slidenum">
              <a:rPr lang="en-US" altLang="zh-CN"/>
              <a:pPr/>
              <a:t>158</a:t>
            </a:fld>
            <a:endParaRPr lang="en-US" altLang="zh-CN"/>
          </a:p>
        </p:txBody>
      </p:sp>
      <p:sp>
        <p:nvSpPr>
          <p:cNvPr id="803842" name="Rectangle 2"/>
          <p:cNvSpPr>
            <a:spLocks noGrp="1" noRot="1" noChangeAspect="1" noChangeArrowheads="1" noTextEdit="1"/>
          </p:cNvSpPr>
          <p:nvPr>
            <p:ph type="sldImg"/>
          </p:nvPr>
        </p:nvSpPr>
        <p:spPr>
          <a:xfrm>
            <a:off x="987425" y="696913"/>
            <a:ext cx="5035550" cy="3486150"/>
          </a:xfrm>
          <a:ln/>
        </p:spPr>
      </p:sp>
      <p:sp>
        <p:nvSpPr>
          <p:cNvPr id="803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840494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464DC-C341-490C-AF7A-C05D312DFF4E}" type="slidenum">
              <a:rPr lang="en-US" altLang="zh-CN"/>
              <a:pPr/>
              <a:t>159</a:t>
            </a:fld>
            <a:endParaRPr lang="en-US" altLang="zh-CN"/>
          </a:p>
        </p:txBody>
      </p:sp>
      <p:sp>
        <p:nvSpPr>
          <p:cNvPr id="994306" name="Rectangle 2"/>
          <p:cNvSpPr>
            <a:spLocks noGrp="1" noRot="1" noChangeAspect="1" noChangeArrowheads="1" noTextEdit="1"/>
          </p:cNvSpPr>
          <p:nvPr>
            <p:ph type="sldImg"/>
          </p:nvPr>
        </p:nvSpPr>
        <p:spPr>
          <a:xfrm>
            <a:off x="987425" y="696913"/>
            <a:ext cx="5035550" cy="3486150"/>
          </a:xfrm>
          <a:ln/>
        </p:spPr>
      </p:sp>
      <p:sp>
        <p:nvSpPr>
          <p:cNvPr id="994307" name="Rectangle 3"/>
          <p:cNvSpPr>
            <a:spLocks noGrp="1" noChangeArrowheads="1"/>
          </p:cNvSpPr>
          <p:nvPr>
            <p:ph type="body" idx="1"/>
          </p:nvPr>
        </p:nvSpPr>
        <p:spPr/>
        <p:txBody>
          <a:bodyPr/>
          <a:lstStyle/>
          <a:p>
            <a:pPr latinLnBrk="1"/>
            <a:r>
              <a:rPr lang="en-US" sz="1200" b="0" i="0" kern="1200" dirty="0" smtClean="0">
                <a:solidFill>
                  <a:schemeClr val="tx1"/>
                </a:solidFill>
                <a:latin typeface="宋体" pitchFamily="2" charset="-122"/>
                <a:ea typeface="宋体" pitchFamily="2" charset="-122"/>
                <a:cs typeface="+mn-cs"/>
              </a:rPr>
              <a:t>Ping</a:t>
            </a:r>
            <a:r>
              <a:rPr lang="zh-CN" altLang="en-US" sz="1200" b="0" i="0" kern="1200" dirty="0" smtClean="0">
                <a:solidFill>
                  <a:schemeClr val="tx1"/>
                </a:solidFill>
                <a:latin typeface="宋体" pitchFamily="2" charset="-122"/>
                <a:ea typeface="宋体" pitchFamily="2" charset="-122"/>
                <a:cs typeface="+mn-cs"/>
              </a:rPr>
              <a:t>这个命令除了可以检查网络的连通和检测故障以外，还有一个比较有趣的用途，那就是可以利用它的一些返回数据，来估算你跟某台主机之间的速度是多少字节每秒。</a:t>
            </a:r>
          </a:p>
          <a:p>
            <a:pPr latinLnBrk="1"/>
            <a:r>
              <a:rPr lang="zh-CN" altLang="en-US" sz="1200" b="0" i="0" kern="1200" dirty="0" smtClean="0">
                <a:solidFill>
                  <a:schemeClr val="tx1"/>
                </a:solidFill>
                <a:latin typeface="宋体" pitchFamily="2" charset="-122"/>
                <a:ea typeface="宋体" pitchFamily="2" charset="-122"/>
                <a:cs typeface="+mn-cs"/>
              </a:rPr>
              <a:t>　　</a:t>
            </a:r>
            <a:r>
              <a:rPr lang="en-US" altLang="zh-CN" sz="1200" b="0" i="0" kern="1200" dirty="0" smtClean="0">
                <a:solidFill>
                  <a:schemeClr val="tx1"/>
                </a:solidFill>
                <a:latin typeface="宋体" pitchFamily="2" charset="-122"/>
                <a:ea typeface="宋体" pitchFamily="2" charset="-122"/>
                <a:cs typeface="+mn-cs"/>
              </a:rPr>
              <a:t>"</a:t>
            </a:r>
            <a:r>
              <a:rPr lang="en-US" sz="1200" b="0" i="0" kern="1200" dirty="0" smtClean="0">
                <a:solidFill>
                  <a:schemeClr val="tx1"/>
                </a:solidFill>
                <a:latin typeface="宋体" pitchFamily="2" charset="-122"/>
                <a:ea typeface="宋体" pitchFamily="2" charset="-122"/>
                <a:cs typeface="+mn-cs"/>
              </a:rPr>
              <a:t>bytes=32"</a:t>
            </a:r>
            <a:r>
              <a:rPr lang="zh-CN" altLang="en-US" sz="1200" b="0" i="0" kern="1200" dirty="0" smtClean="0">
                <a:solidFill>
                  <a:schemeClr val="tx1"/>
                </a:solidFill>
                <a:latin typeface="宋体" pitchFamily="2" charset="-122"/>
                <a:ea typeface="宋体" pitchFamily="2" charset="-122"/>
                <a:cs typeface="+mn-cs"/>
              </a:rPr>
              <a:t>表示</a:t>
            </a:r>
            <a:r>
              <a:rPr lang="en-US" sz="1200" b="0" i="0" kern="1200" dirty="0" smtClean="0">
                <a:solidFill>
                  <a:schemeClr val="tx1"/>
                </a:solidFill>
                <a:latin typeface="宋体" pitchFamily="2" charset="-122"/>
                <a:ea typeface="宋体" pitchFamily="2" charset="-122"/>
                <a:cs typeface="+mn-cs"/>
              </a:rPr>
              <a:t>ICMP</a:t>
            </a:r>
            <a:r>
              <a:rPr lang="zh-CN" altLang="en-US" sz="1200" b="0" i="0" kern="1200" dirty="0" smtClean="0">
                <a:solidFill>
                  <a:schemeClr val="tx1"/>
                </a:solidFill>
                <a:latin typeface="宋体" pitchFamily="2" charset="-122"/>
                <a:ea typeface="宋体" pitchFamily="2" charset="-122"/>
                <a:cs typeface="+mn-cs"/>
              </a:rPr>
              <a:t>报文中有</a:t>
            </a:r>
            <a:r>
              <a:rPr lang="en-US" altLang="zh-CN" sz="1200" b="0" i="0" kern="1200" dirty="0" smtClean="0">
                <a:solidFill>
                  <a:schemeClr val="tx1"/>
                </a:solidFill>
                <a:latin typeface="宋体" pitchFamily="2" charset="-122"/>
                <a:ea typeface="宋体" pitchFamily="2" charset="-122"/>
                <a:cs typeface="+mn-cs"/>
              </a:rPr>
              <a:t>32</a:t>
            </a:r>
            <a:r>
              <a:rPr lang="zh-CN" altLang="en-US" sz="1200" b="0" i="0" kern="1200" dirty="0" smtClean="0">
                <a:solidFill>
                  <a:schemeClr val="tx1"/>
                </a:solidFill>
                <a:latin typeface="宋体" pitchFamily="2" charset="-122"/>
                <a:ea typeface="宋体" pitchFamily="2" charset="-122"/>
                <a:cs typeface="+mn-cs"/>
              </a:rPr>
              <a:t>个字节的测试数据，</a:t>
            </a:r>
            <a:r>
              <a:rPr lang="en-US" altLang="zh-CN" sz="1200" b="0" i="0" kern="1200" dirty="0" smtClean="0">
                <a:solidFill>
                  <a:schemeClr val="tx1"/>
                </a:solidFill>
                <a:latin typeface="宋体" pitchFamily="2" charset="-122"/>
                <a:ea typeface="宋体" pitchFamily="2" charset="-122"/>
                <a:cs typeface="+mn-cs"/>
              </a:rPr>
              <a:t>"</a:t>
            </a:r>
            <a:r>
              <a:rPr lang="en-US" sz="1200" b="0" i="0" kern="1200" dirty="0" smtClean="0">
                <a:solidFill>
                  <a:schemeClr val="tx1"/>
                </a:solidFill>
                <a:latin typeface="宋体" pitchFamily="2" charset="-122"/>
                <a:ea typeface="宋体" pitchFamily="2" charset="-122"/>
                <a:cs typeface="+mn-cs"/>
              </a:rPr>
              <a:t>time=4ms"</a:t>
            </a:r>
            <a:r>
              <a:rPr lang="zh-CN" altLang="en-US" sz="1200" b="0" i="0" kern="1200" dirty="0" smtClean="0">
                <a:solidFill>
                  <a:schemeClr val="tx1"/>
                </a:solidFill>
                <a:latin typeface="宋体" pitchFamily="2" charset="-122"/>
                <a:ea typeface="宋体" pitchFamily="2" charset="-122"/>
                <a:cs typeface="+mn-cs"/>
              </a:rPr>
              <a:t>是往返时间。</a:t>
            </a:r>
            <a:r>
              <a:rPr lang="en-US" sz="1200" b="0" i="0" kern="1200" dirty="0" smtClean="0">
                <a:solidFill>
                  <a:schemeClr val="tx1"/>
                </a:solidFill>
                <a:latin typeface="宋体" pitchFamily="2" charset="-122"/>
                <a:ea typeface="宋体" pitchFamily="2" charset="-122"/>
                <a:cs typeface="+mn-cs"/>
              </a:rPr>
              <a:t>Sent</a:t>
            </a:r>
            <a:r>
              <a:rPr lang="zh-CN" altLang="en-US" sz="1200" b="0" i="0" kern="1200" dirty="0" smtClean="0">
                <a:solidFill>
                  <a:schemeClr val="tx1"/>
                </a:solidFill>
                <a:latin typeface="宋体" pitchFamily="2" charset="-122"/>
                <a:ea typeface="宋体" pitchFamily="2" charset="-122"/>
                <a:cs typeface="+mn-cs"/>
              </a:rPr>
              <a:t>发送多个秒包、</a:t>
            </a:r>
            <a:r>
              <a:rPr lang="en-US" sz="1200" b="0" i="0" kern="1200" dirty="0" smtClean="0">
                <a:solidFill>
                  <a:schemeClr val="tx1"/>
                </a:solidFill>
                <a:latin typeface="宋体" pitchFamily="2" charset="-122"/>
                <a:ea typeface="宋体" pitchFamily="2" charset="-122"/>
                <a:cs typeface="+mn-cs"/>
              </a:rPr>
              <a:t>Received </a:t>
            </a:r>
            <a:r>
              <a:rPr lang="zh-CN" altLang="en-US" sz="1200" b="0" i="0" kern="1200" dirty="0" smtClean="0">
                <a:solidFill>
                  <a:schemeClr val="tx1"/>
                </a:solidFill>
                <a:latin typeface="宋体" pitchFamily="2" charset="-122"/>
                <a:ea typeface="宋体" pitchFamily="2" charset="-122"/>
                <a:cs typeface="+mn-cs"/>
              </a:rPr>
              <a:t>收到多个回应包、</a:t>
            </a:r>
            <a:r>
              <a:rPr lang="en-US" sz="1200" b="0" i="0" kern="1200" dirty="0" smtClean="0">
                <a:solidFill>
                  <a:schemeClr val="tx1"/>
                </a:solidFill>
                <a:latin typeface="宋体" pitchFamily="2" charset="-122"/>
                <a:ea typeface="宋体" pitchFamily="2" charset="-122"/>
                <a:cs typeface="+mn-cs"/>
              </a:rPr>
              <a:t>Lost </a:t>
            </a:r>
            <a:r>
              <a:rPr lang="zh-CN" altLang="en-US" sz="1200" b="0" i="0" kern="1200" dirty="0" smtClean="0">
                <a:solidFill>
                  <a:schemeClr val="tx1"/>
                </a:solidFill>
                <a:latin typeface="宋体" pitchFamily="2" charset="-122"/>
                <a:ea typeface="宋体" pitchFamily="2" charset="-122"/>
                <a:cs typeface="+mn-cs"/>
              </a:rPr>
              <a:t>丢弃了多少个</a:t>
            </a:r>
            <a:r>
              <a:rPr lang="en-US" sz="1200" b="0" i="0" kern="1200" dirty="0" err="1" smtClean="0">
                <a:solidFill>
                  <a:schemeClr val="tx1"/>
                </a:solidFill>
                <a:latin typeface="宋体" pitchFamily="2" charset="-122"/>
                <a:ea typeface="宋体" pitchFamily="2" charset="-122"/>
                <a:cs typeface="+mn-cs"/>
              </a:rPr>
              <a:t>Minmum</a:t>
            </a:r>
            <a:r>
              <a:rPr lang="en-US" sz="1200" b="0" i="0" kern="1200" dirty="0" smtClean="0">
                <a:solidFill>
                  <a:schemeClr val="tx1"/>
                </a:solidFill>
                <a:latin typeface="宋体" pitchFamily="2" charset="-122"/>
                <a:ea typeface="宋体" pitchFamily="2" charset="-122"/>
                <a:cs typeface="+mn-cs"/>
              </a:rPr>
              <a:t> </a:t>
            </a:r>
            <a:r>
              <a:rPr lang="zh-CN" altLang="en-US" sz="1200" b="0" i="0" kern="1200" dirty="0" smtClean="0">
                <a:solidFill>
                  <a:schemeClr val="tx1"/>
                </a:solidFill>
                <a:latin typeface="宋体" pitchFamily="2" charset="-122"/>
                <a:ea typeface="宋体" pitchFamily="2" charset="-122"/>
                <a:cs typeface="+mn-cs"/>
              </a:rPr>
              <a:t>最小值、</a:t>
            </a:r>
            <a:r>
              <a:rPr lang="en-US" sz="1200" b="0" i="0" kern="1200" dirty="0" err="1" smtClean="0">
                <a:solidFill>
                  <a:schemeClr val="tx1"/>
                </a:solidFill>
                <a:latin typeface="宋体" pitchFamily="2" charset="-122"/>
                <a:ea typeface="宋体" pitchFamily="2" charset="-122"/>
                <a:cs typeface="+mn-cs"/>
              </a:rPr>
              <a:t>MAXimun</a:t>
            </a:r>
            <a:r>
              <a:rPr lang="en-US" sz="1200" b="0" i="0" kern="1200" dirty="0" smtClean="0">
                <a:solidFill>
                  <a:schemeClr val="tx1"/>
                </a:solidFill>
                <a:latin typeface="宋体" pitchFamily="2" charset="-122"/>
                <a:ea typeface="宋体" pitchFamily="2" charset="-122"/>
                <a:cs typeface="+mn-cs"/>
              </a:rPr>
              <a:t> </a:t>
            </a:r>
            <a:r>
              <a:rPr lang="zh-CN" altLang="en-US" sz="1200" b="0" i="0" kern="1200" dirty="0" smtClean="0">
                <a:solidFill>
                  <a:schemeClr val="tx1"/>
                </a:solidFill>
                <a:latin typeface="宋体" pitchFamily="2" charset="-122"/>
                <a:ea typeface="宋体" pitchFamily="2" charset="-122"/>
                <a:cs typeface="+mn-cs"/>
              </a:rPr>
              <a:t>最大值、</a:t>
            </a:r>
            <a:r>
              <a:rPr lang="en-US" sz="1200" b="0" i="0" kern="1200" dirty="0" smtClean="0">
                <a:solidFill>
                  <a:schemeClr val="tx1"/>
                </a:solidFill>
                <a:latin typeface="宋体" pitchFamily="2" charset="-122"/>
                <a:ea typeface="宋体" pitchFamily="2" charset="-122"/>
                <a:cs typeface="+mn-cs"/>
              </a:rPr>
              <a:t>Average </a:t>
            </a:r>
            <a:r>
              <a:rPr lang="zh-CN" altLang="en-US" sz="1200" b="0" i="0" kern="1200" dirty="0" smtClean="0">
                <a:solidFill>
                  <a:schemeClr val="tx1"/>
                </a:solidFill>
                <a:latin typeface="宋体" pitchFamily="2" charset="-122"/>
                <a:ea typeface="宋体" pitchFamily="2" charset="-122"/>
                <a:cs typeface="+mn-cs"/>
              </a:rPr>
              <a:t>平均值。所在图上来看，来回只用了</a:t>
            </a:r>
            <a:r>
              <a:rPr lang="en-US" altLang="zh-CN" sz="1200" b="0" i="0" kern="1200" dirty="0" smtClean="0">
                <a:solidFill>
                  <a:schemeClr val="tx1"/>
                </a:solidFill>
                <a:latin typeface="宋体" pitchFamily="2" charset="-122"/>
                <a:ea typeface="宋体" pitchFamily="2" charset="-122"/>
                <a:cs typeface="+mn-cs"/>
              </a:rPr>
              <a:t>4</a:t>
            </a:r>
            <a:r>
              <a:rPr lang="en-US" sz="1200" b="0" i="0" kern="1200" dirty="0" smtClean="0">
                <a:solidFill>
                  <a:schemeClr val="tx1"/>
                </a:solidFill>
                <a:latin typeface="宋体" pitchFamily="2" charset="-122"/>
                <a:ea typeface="宋体" pitchFamily="2" charset="-122"/>
                <a:cs typeface="+mn-cs"/>
              </a:rPr>
              <a:t>MS </a:t>
            </a:r>
            <a:r>
              <a:rPr lang="zh-CN" altLang="en-US" sz="1200" b="0" i="0" kern="1200" dirty="0" smtClean="0">
                <a:solidFill>
                  <a:schemeClr val="tx1"/>
                </a:solidFill>
                <a:latin typeface="宋体" pitchFamily="2" charset="-122"/>
                <a:ea typeface="宋体" pitchFamily="2" charset="-122"/>
                <a:cs typeface="+mn-cs"/>
              </a:rPr>
              <a:t>时间，</a:t>
            </a:r>
            <a:r>
              <a:rPr lang="en-US" sz="1200" b="0" i="0" kern="1200" dirty="0" smtClean="0">
                <a:solidFill>
                  <a:schemeClr val="tx1"/>
                </a:solidFill>
                <a:latin typeface="宋体" pitchFamily="2" charset="-122"/>
                <a:ea typeface="宋体" pitchFamily="2" charset="-122"/>
                <a:cs typeface="+mn-cs"/>
              </a:rPr>
              <a:t>lost =0 </a:t>
            </a:r>
            <a:r>
              <a:rPr lang="zh-CN" altLang="en-US" sz="1200" b="0" i="0" kern="1200" dirty="0" smtClean="0">
                <a:solidFill>
                  <a:schemeClr val="tx1"/>
                </a:solidFill>
                <a:latin typeface="宋体" pitchFamily="2" charset="-122"/>
                <a:ea typeface="宋体" pitchFamily="2" charset="-122"/>
                <a:cs typeface="+mn-cs"/>
              </a:rPr>
              <a:t>即是丢包数为</a:t>
            </a:r>
            <a:r>
              <a:rPr lang="en-US" altLang="zh-CN" sz="1200" b="0" i="0" kern="1200" dirty="0" smtClean="0">
                <a:solidFill>
                  <a:schemeClr val="tx1"/>
                </a:solidFill>
                <a:latin typeface="宋体" pitchFamily="2" charset="-122"/>
                <a:ea typeface="宋体" pitchFamily="2" charset="-122"/>
                <a:cs typeface="+mn-cs"/>
              </a:rPr>
              <a:t>0</a:t>
            </a:r>
            <a:r>
              <a:rPr lang="zh-CN" altLang="en-US" sz="1200" b="0" i="0" kern="1200" dirty="0" smtClean="0">
                <a:solidFill>
                  <a:schemeClr val="tx1"/>
                </a:solidFill>
                <a:latin typeface="宋体" pitchFamily="2" charset="-122"/>
                <a:ea typeface="宋体" pitchFamily="2" charset="-122"/>
                <a:cs typeface="+mn-cs"/>
              </a:rPr>
              <a:t>，网络状态相当良好。</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更详细可以使用</a:t>
            </a:r>
            <a:r>
              <a:rPr lang="en-US" altLang="zh-CN" sz="1200" b="0" i="0" kern="1200" dirty="0" smtClean="0">
                <a:solidFill>
                  <a:schemeClr val="tx1"/>
                </a:solidFill>
                <a:latin typeface="宋体" pitchFamily="2" charset="-122"/>
                <a:ea typeface="宋体" pitchFamily="2" charset="-122"/>
                <a:cs typeface="+mn-cs"/>
              </a:rPr>
              <a:t>-</a:t>
            </a:r>
            <a:r>
              <a:rPr lang="en-US" sz="1200" b="0" i="0" kern="1200" dirty="0" smtClean="0">
                <a:solidFill>
                  <a:schemeClr val="tx1"/>
                </a:solidFill>
                <a:latin typeface="宋体" pitchFamily="2" charset="-122"/>
                <a:ea typeface="宋体" pitchFamily="2" charset="-122"/>
                <a:cs typeface="+mn-cs"/>
              </a:rPr>
              <a:t>n</a:t>
            </a:r>
            <a:r>
              <a:rPr lang="zh-CN" altLang="en-US" sz="1200" b="0" i="0" kern="1200" dirty="0" smtClean="0">
                <a:solidFill>
                  <a:schemeClr val="tx1"/>
                </a:solidFill>
                <a:latin typeface="宋体" pitchFamily="2" charset="-122"/>
                <a:ea typeface="宋体" pitchFamily="2" charset="-122"/>
                <a:cs typeface="+mn-cs"/>
              </a:rPr>
              <a:t>参数 “</a:t>
            </a:r>
            <a:r>
              <a:rPr lang="en-US" sz="1200" b="0" i="0" kern="1200" dirty="0" smtClean="0">
                <a:solidFill>
                  <a:schemeClr val="tx1"/>
                </a:solidFill>
                <a:latin typeface="宋体" pitchFamily="2" charset="-122"/>
                <a:ea typeface="宋体" pitchFamily="2" charset="-122"/>
                <a:cs typeface="+mn-cs"/>
              </a:rPr>
              <a:t>ping –n 100IP</a:t>
            </a:r>
            <a:r>
              <a:rPr lang="zh-CN" altLang="en-US" sz="1200" b="0" i="0" kern="1200" dirty="0" smtClean="0">
                <a:solidFill>
                  <a:schemeClr val="tx1"/>
                </a:solidFill>
                <a:latin typeface="宋体" pitchFamily="2" charset="-122"/>
                <a:ea typeface="宋体" pitchFamily="2" charset="-122"/>
                <a:cs typeface="+mn-cs"/>
              </a:rPr>
              <a:t>地址”</a:t>
            </a:r>
            <a:r>
              <a:rPr lang="en-US" sz="1200" b="0" i="0" kern="1200" dirty="0" smtClean="0">
                <a:solidFill>
                  <a:schemeClr val="tx1"/>
                </a:solidFill>
                <a:latin typeface="宋体" pitchFamily="2" charset="-122"/>
                <a:ea typeface="宋体" pitchFamily="2" charset="-122"/>
                <a:cs typeface="+mn-cs"/>
              </a:rPr>
              <a:t>ping 100</a:t>
            </a:r>
            <a:r>
              <a:rPr lang="zh-CN" altLang="en-US" sz="1200" b="0" i="0" kern="1200" dirty="0" smtClean="0">
                <a:solidFill>
                  <a:schemeClr val="tx1"/>
                </a:solidFill>
                <a:latin typeface="宋体" pitchFamily="2" charset="-122"/>
                <a:ea typeface="宋体" pitchFamily="2" charset="-122"/>
                <a:cs typeface="+mn-cs"/>
              </a:rPr>
              <a:t>次。查看 </a:t>
            </a:r>
            <a:r>
              <a:rPr lang="en-US" sz="1200" b="0" i="0" kern="1200" dirty="0" smtClean="0">
                <a:solidFill>
                  <a:schemeClr val="tx1"/>
                </a:solidFill>
                <a:latin typeface="宋体" pitchFamily="2" charset="-122"/>
                <a:ea typeface="宋体" pitchFamily="2" charset="-122"/>
                <a:cs typeface="+mn-cs"/>
              </a:rPr>
              <a:t>Sent Received Lost </a:t>
            </a:r>
            <a:r>
              <a:rPr lang="en-US" sz="1200" b="0" i="0" kern="1200" dirty="0" err="1" smtClean="0">
                <a:solidFill>
                  <a:schemeClr val="tx1"/>
                </a:solidFill>
                <a:latin typeface="宋体" pitchFamily="2" charset="-122"/>
                <a:ea typeface="宋体" pitchFamily="2" charset="-122"/>
                <a:cs typeface="+mn-cs"/>
              </a:rPr>
              <a:t>Minmum</a:t>
            </a:r>
            <a:r>
              <a:rPr lang="en-US" sz="1200" b="0" i="0" kern="1200" dirty="0" smtClean="0">
                <a:solidFill>
                  <a:schemeClr val="tx1"/>
                </a:solidFill>
                <a:latin typeface="宋体" pitchFamily="2" charset="-122"/>
                <a:ea typeface="宋体" pitchFamily="2" charset="-122"/>
                <a:cs typeface="+mn-cs"/>
              </a:rPr>
              <a:t> </a:t>
            </a:r>
            <a:r>
              <a:rPr lang="en-US" sz="1200" b="0" i="0" kern="1200" dirty="0" err="1" smtClean="0">
                <a:solidFill>
                  <a:schemeClr val="tx1"/>
                </a:solidFill>
                <a:latin typeface="宋体" pitchFamily="2" charset="-122"/>
                <a:ea typeface="宋体" pitchFamily="2" charset="-122"/>
                <a:cs typeface="+mn-cs"/>
              </a:rPr>
              <a:t>MAXimun</a:t>
            </a:r>
            <a:r>
              <a:rPr lang="en-US" sz="1200" b="0" i="0" kern="1200" dirty="0" smtClean="0">
                <a:solidFill>
                  <a:schemeClr val="tx1"/>
                </a:solidFill>
                <a:latin typeface="宋体" pitchFamily="2" charset="-122"/>
                <a:ea typeface="宋体" pitchFamily="2" charset="-122"/>
                <a:cs typeface="+mn-cs"/>
              </a:rPr>
              <a:t> Average </a:t>
            </a:r>
            <a:r>
              <a:rPr lang="zh-CN" altLang="en-US" sz="1200" b="0" i="0" kern="1200" dirty="0" smtClean="0">
                <a:solidFill>
                  <a:schemeClr val="tx1"/>
                </a:solidFill>
                <a:latin typeface="宋体" pitchFamily="2" charset="-122"/>
                <a:ea typeface="宋体" pitchFamily="2" charset="-122"/>
                <a:cs typeface="+mn-cs"/>
              </a:rPr>
              <a:t>这些值的变化。</a:t>
            </a:r>
            <a:r>
              <a:rPr lang="en-US" altLang="zh-CN" sz="1200" b="0" i="0" kern="1200" dirty="0" smtClean="0">
                <a:solidFill>
                  <a:schemeClr val="tx1"/>
                </a:solidFill>
                <a:latin typeface="宋体" pitchFamily="2" charset="-122"/>
                <a:ea typeface="宋体" pitchFamily="2" charset="-122"/>
                <a:cs typeface="+mn-cs"/>
              </a:rPr>
              <a:t>)</a:t>
            </a:r>
          </a:p>
          <a:p>
            <a:endParaRPr lang="zh-CN" altLang="zh-CN" dirty="0"/>
          </a:p>
        </p:txBody>
      </p:sp>
    </p:spTree>
    <p:extLst>
      <p:ext uri="{BB962C8B-B14F-4D97-AF65-F5344CB8AC3E}">
        <p14:creationId xmlns:p14="http://schemas.microsoft.com/office/powerpoint/2010/main" val="282935131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1F7BD2-0C29-4E54-B386-392B2F9F3B30}" type="slidenum">
              <a:rPr lang="en-US" altLang="zh-CN"/>
              <a:pPr/>
              <a:t>160</a:t>
            </a:fld>
            <a:endParaRPr lang="en-US" altLang="zh-CN"/>
          </a:p>
        </p:txBody>
      </p:sp>
      <p:sp>
        <p:nvSpPr>
          <p:cNvPr id="996354" name="Rectangle 2"/>
          <p:cNvSpPr>
            <a:spLocks noGrp="1" noRot="1" noChangeAspect="1" noChangeArrowheads="1" noTextEdit="1"/>
          </p:cNvSpPr>
          <p:nvPr>
            <p:ph type="sldImg"/>
          </p:nvPr>
        </p:nvSpPr>
        <p:spPr>
          <a:xfrm>
            <a:off x="987425" y="696913"/>
            <a:ext cx="5035550" cy="3486150"/>
          </a:xfrm>
          <a:ln/>
        </p:spPr>
      </p:sp>
      <p:sp>
        <p:nvSpPr>
          <p:cNvPr id="996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3889900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161</a:t>
            </a:fld>
            <a:endParaRPr lang="en-US" altLang="zh-CN"/>
          </a:p>
        </p:txBody>
      </p:sp>
      <p:sp>
        <p:nvSpPr>
          <p:cNvPr id="935938" name="Rectangle 2"/>
          <p:cNvSpPr>
            <a:spLocks noGrp="1" noRot="1" noChangeAspect="1" noChangeArrowheads="1" noTextEdit="1"/>
          </p:cNvSpPr>
          <p:nvPr>
            <p:ph type="sldImg"/>
          </p:nvPr>
        </p:nvSpPr>
        <p:spPr>
          <a:xfrm>
            <a:off x="987425" y="696913"/>
            <a:ext cx="503555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1616446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153BB-CCDB-4F14-B6EC-569C598C3025}" type="slidenum">
              <a:rPr lang="en-US" altLang="zh-CN"/>
              <a:pPr/>
              <a:t>163</a:t>
            </a:fld>
            <a:endParaRPr lang="en-US" altLang="zh-CN"/>
          </a:p>
        </p:txBody>
      </p:sp>
      <p:sp>
        <p:nvSpPr>
          <p:cNvPr id="804866" name="Rectangle 2"/>
          <p:cNvSpPr>
            <a:spLocks noGrp="1" noRot="1" noChangeAspect="1" noChangeArrowheads="1" noTextEdit="1"/>
          </p:cNvSpPr>
          <p:nvPr>
            <p:ph type="sldImg"/>
          </p:nvPr>
        </p:nvSpPr>
        <p:spPr>
          <a:xfrm>
            <a:off x="987425" y="696913"/>
            <a:ext cx="5035550" cy="3486150"/>
          </a:xfrm>
          <a:ln/>
        </p:spPr>
      </p:sp>
      <p:sp>
        <p:nvSpPr>
          <p:cNvPr id="80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4592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1D2FC-6EA7-41B9-8B9E-AFE1013628B7}" type="slidenum">
              <a:rPr lang="en-US" altLang="zh-CN"/>
              <a:pPr/>
              <a:t>164</a:t>
            </a:fld>
            <a:endParaRPr lang="en-US" altLang="zh-CN"/>
          </a:p>
        </p:txBody>
      </p:sp>
      <p:sp>
        <p:nvSpPr>
          <p:cNvPr id="806914" name="Rectangle 2"/>
          <p:cNvSpPr>
            <a:spLocks noGrp="1" noRot="1" noChangeAspect="1" noChangeArrowheads="1" noTextEdit="1"/>
          </p:cNvSpPr>
          <p:nvPr>
            <p:ph type="sldImg"/>
          </p:nvPr>
        </p:nvSpPr>
        <p:spPr>
          <a:xfrm>
            <a:off x="987425" y="696913"/>
            <a:ext cx="5035550" cy="3486150"/>
          </a:xfrm>
          <a:ln/>
        </p:spPr>
      </p:sp>
      <p:sp>
        <p:nvSpPr>
          <p:cNvPr id="80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790489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82E54-27D8-4CC2-A307-CDE09E824DA6}" type="slidenum">
              <a:rPr lang="en-US" altLang="zh-CN"/>
              <a:pPr/>
              <a:t>165</a:t>
            </a:fld>
            <a:endParaRPr lang="en-US" altLang="zh-CN"/>
          </a:p>
        </p:txBody>
      </p:sp>
      <p:sp>
        <p:nvSpPr>
          <p:cNvPr id="807938" name="Rectangle 2"/>
          <p:cNvSpPr>
            <a:spLocks noGrp="1" noRot="1" noChangeAspect="1" noChangeArrowheads="1" noTextEdit="1"/>
          </p:cNvSpPr>
          <p:nvPr>
            <p:ph type="sldImg"/>
          </p:nvPr>
        </p:nvSpPr>
        <p:spPr>
          <a:xfrm>
            <a:off x="987425" y="696913"/>
            <a:ext cx="5035550" cy="3486150"/>
          </a:xfrm>
          <a:ln/>
        </p:spPr>
      </p:sp>
      <p:sp>
        <p:nvSpPr>
          <p:cNvPr id="807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97357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2D9CB-01EE-47AE-8C6B-2DCB5BA06C7B}" type="slidenum">
              <a:rPr lang="en-US" altLang="zh-CN"/>
              <a:pPr/>
              <a:t>16</a:t>
            </a:fld>
            <a:endParaRPr lang="en-US" altLang="zh-CN"/>
          </a:p>
        </p:txBody>
      </p:sp>
      <p:sp>
        <p:nvSpPr>
          <p:cNvPr id="684034" name="Rectangle 2"/>
          <p:cNvSpPr>
            <a:spLocks noGrp="1" noRot="1" noChangeAspect="1" noChangeArrowheads="1" noTextEdit="1"/>
          </p:cNvSpPr>
          <p:nvPr>
            <p:ph type="sldImg"/>
          </p:nvPr>
        </p:nvSpPr>
        <p:spPr>
          <a:xfrm>
            <a:off x="987425" y="696913"/>
            <a:ext cx="5035550" cy="3486150"/>
          </a:xfrm>
          <a:ln/>
        </p:spPr>
      </p:sp>
      <p:sp>
        <p:nvSpPr>
          <p:cNvPr id="684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14245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A5AF9F-8E54-4D48-A597-03D4BAFDBCE7}" type="slidenum">
              <a:rPr lang="en-US" altLang="zh-CN"/>
              <a:pPr/>
              <a:t>166</a:t>
            </a:fld>
            <a:endParaRPr lang="en-US" altLang="zh-CN"/>
          </a:p>
        </p:txBody>
      </p:sp>
      <p:sp>
        <p:nvSpPr>
          <p:cNvPr id="808962" name="Rectangle 2"/>
          <p:cNvSpPr>
            <a:spLocks noGrp="1" noRot="1" noChangeAspect="1" noChangeArrowheads="1" noTextEdit="1"/>
          </p:cNvSpPr>
          <p:nvPr>
            <p:ph type="sldImg"/>
          </p:nvPr>
        </p:nvSpPr>
        <p:spPr>
          <a:xfrm>
            <a:off x="987425" y="696913"/>
            <a:ext cx="5035550" cy="3486150"/>
          </a:xfrm>
          <a:ln/>
        </p:spPr>
      </p:sp>
      <p:sp>
        <p:nvSpPr>
          <p:cNvPr id="80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8146288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0B6A0-D33B-40D5-BC4A-4B3D888FD7AC}" type="slidenum">
              <a:rPr lang="en-US" altLang="zh-CN"/>
              <a:pPr/>
              <a:t>168</a:t>
            </a:fld>
            <a:endParaRPr lang="en-US" altLang="zh-CN"/>
          </a:p>
        </p:txBody>
      </p:sp>
      <p:sp>
        <p:nvSpPr>
          <p:cNvPr id="812034" name="Rectangle 2"/>
          <p:cNvSpPr>
            <a:spLocks noGrp="1" noRot="1" noChangeAspect="1" noChangeArrowheads="1" noTextEdit="1"/>
          </p:cNvSpPr>
          <p:nvPr>
            <p:ph type="sldImg"/>
          </p:nvPr>
        </p:nvSpPr>
        <p:spPr>
          <a:xfrm>
            <a:off x="987425" y="696913"/>
            <a:ext cx="5035550" cy="3486150"/>
          </a:xfrm>
          <a:ln/>
        </p:spPr>
      </p:sp>
      <p:sp>
        <p:nvSpPr>
          <p:cNvPr id="812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191549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D1D0D-EEA4-42D1-B4BA-67BE7A512DD5}" type="slidenum">
              <a:rPr lang="en-US" altLang="zh-CN"/>
              <a:pPr/>
              <a:t>169</a:t>
            </a:fld>
            <a:endParaRPr lang="en-US" altLang="zh-CN"/>
          </a:p>
        </p:txBody>
      </p:sp>
      <p:sp>
        <p:nvSpPr>
          <p:cNvPr id="815106" name="Rectangle 2"/>
          <p:cNvSpPr>
            <a:spLocks noGrp="1" noRot="1" noChangeAspect="1" noChangeArrowheads="1" noTextEdit="1"/>
          </p:cNvSpPr>
          <p:nvPr>
            <p:ph type="sldImg"/>
          </p:nvPr>
        </p:nvSpPr>
        <p:spPr>
          <a:xfrm>
            <a:off x="987425" y="696913"/>
            <a:ext cx="5035550" cy="3486150"/>
          </a:xfrm>
          <a:ln/>
        </p:spPr>
      </p:sp>
      <p:sp>
        <p:nvSpPr>
          <p:cNvPr id="81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562159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75C03-98D2-488E-8005-F90AAFD42A55}" type="slidenum">
              <a:rPr lang="en-US" altLang="zh-CN"/>
              <a:pPr/>
              <a:t>171</a:t>
            </a:fld>
            <a:endParaRPr lang="en-US" altLang="zh-CN"/>
          </a:p>
        </p:txBody>
      </p:sp>
      <p:sp>
        <p:nvSpPr>
          <p:cNvPr id="816130" name="Rectangle 2"/>
          <p:cNvSpPr>
            <a:spLocks noGrp="1" noRot="1" noChangeAspect="1" noChangeArrowheads="1" noTextEdit="1"/>
          </p:cNvSpPr>
          <p:nvPr>
            <p:ph type="sldImg"/>
          </p:nvPr>
        </p:nvSpPr>
        <p:spPr>
          <a:xfrm>
            <a:off x="987425" y="696913"/>
            <a:ext cx="5035550" cy="3486150"/>
          </a:xfrm>
          <a:ln/>
        </p:spPr>
      </p:sp>
      <p:sp>
        <p:nvSpPr>
          <p:cNvPr id="816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249988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1DD78-1E81-4157-A909-E7E872373ECA}" type="slidenum">
              <a:rPr lang="en-US" altLang="zh-CN"/>
              <a:pPr/>
              <a:t>172</a:t>
            </a:fld>
            <a:endParaRPr lang="en-US" altLang="zh-CN"/>
          </a:p>
        </p:txBody>
      </p:sp>
      <p:sp>
        <p:nvSpPr>
          <p:cNvPr id="817154" name="Rectangle 2"/>
          <p:cNvSpPr>
            <a:spLocks noGrp="1" noRot="1" noChangeAspect="1" noChangeArrowheads="1" noTextEdit="1"/>
          </p:cNvSpPr>
          <p:nvPr>
            <p:ph type="sldImg"/>
          </p:nvPr>
        </p:nvSpPr>
        <p:spPr>
          <a:xfrm>
            <a:off x="987425" y="696913"/>
            <a:ext cx="5035550" cy="3486150"/>
          </a:xfrm>
          <a:ln/>
        </p:spPr>
      </p:sp>
      <p:sp>
        <p:nvSpPr>
          <p:cNvPr id="81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8451338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1DD78-1E81-4157-A909-E7E872373ECA}" type="slidenum">
              <a:rPr lang="en-US" altLang="zh-CN"/>
              <a:pPr/>
              <a:t>173</a:t>
            </a:fld>
            <a:endParaRPr lang="en-US" altLang="zh-CN"/>
          </a:p>
        </p:txBody>
      </p:sp>
      <p:sp>
        <p:nvSpPr>
          <p:cNvPr id="817154" name="Rectangle 2"/>
          <p:cNvSpPr>
            <a:spLocks noGrp="1" noRot="1" noChangeAspect="1" noChangeArrowheads="1" noTextEdit="1"/>
          </p:cNvSpPr>
          <p:nvPr>
            <p:ph type="sldImg"/>
          </p:nvPr>
        </p:nvSpPr>
        <p:spPr>
          <a:xfrm>
            <a:off x="987425" y="696913"/>
            <a:ext cx="5035550" cy="3486150"/>
          </a:xfrm>
          <a:ln/>
        </p:spPr>
      </p:sp>
      <p:sp>
        <p:nvSpPr>
          <p:cNvPr id="81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445791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18AEE-1D02-4C8D-91C8-F5D912D99318}" type="slidenum">
              <a:rPr lang="en-US" altLang="zh-CN"/>
              <a:pPr/>
              <a:t>174</a:t>
            </a:fld>
            <a:endParaRPr lang="en-US" altLang="zh-CN"/>
          </a:p>
        </p:txBody>
      </p:sp>
      <p:sp>
        <p:nvSpPr>
          <p:cNvPr id="819202" name="Rectangle 2"/>
          <p:cNvSpPr>
            <a:spLocks noGrp="1" noRot="1" noChangeAspect="1" noChangeArrowheads="1" noTextEdit="1"/>
          </p:cNvSpPr>
          <p:nvPr>
            <p:ph type="sldImg"/>
          </p:nvPr>
        </p:nvSpPr>
        <p:spPr>
          <a:xfrm>
            <a:off x="987425" y="696913"/>
            <a:ext cx="5035550" cy="3486150"/>
          </a:xfrm>
          <a:ln/>
        </p:spPr>
      </p:sp>
      <p:sp>
        <p:nvSpPr>
          <p:cNvPr id="81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771287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92CB7-112A-4EA3-8606-8D9123B64BEB}" type="slidenum">
              <a:rPr lang="en-US" altLang="zh-CN"/>
              <a:pPr/>
              <a:t>175</a:t>
            </a:fld>
            <a:endParaRPr lang="en-US" altLang="zh-CN"/>
          </a:p>
        </p:txBody>
      </p:sp>
      <p:sp>
        <p:nvSpPr>
          <p:cNvPr id="820226" name="Rectangle 2"/>
          <p:cNvSpPr>
            <a:spLocks noGrp="1" noRot="1" noChangeAspect="1" noChangeArrowheads="1" noTextEdit="1"/>
          </p:cNvSpPr>
          <p:nvPr>
            <p:ph type="sldImg"/>
          </p:nvPr>
        </p:nvSpPr>
        <p:spPr>
          <a:xfrm>
            <a:off x="987425" y="696913"/>
            <a:ext cx="5035550" cy="3486150"/>
          </a:xfrm>
          <a:ln/>
        </p:spPr>
      </p:sp>
      <p:sp>
        <p:nvSpPr>
          <p:cNvPr id="82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5126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92CB7-112A-4EA3-8606-8D9123B64BEB}" type="slidenum">
              <a:rPr lang="en-US" altLang="zh-CN"/>
              <a:pPr/>
              <a:t>176</a:t>
            </a:fld>
            <a:endParaRPr lang="en-US" altLang="zh-CN"/>
          </a:p>
        </p:txBody>
      </p:sp>
      <p:sp>
        <p:nvSpPr>
          <p:cNvPr id="820226" name="Rectangle 2"/>
          <p:cNvSpPr>
            <a:spLocks noGrp="1" noRot="1" noChangeAspect="1" noChangeArrowheads="1" noTextEdit="1"/>
          </p:cNvSpPr>
          <p:nvPr>
            <p:ph type="sldImg"/>
          </p:nvPr>
        </p:nvSpPr>
        <p:spPr>
          <a:xfrm>
            <a:off x="987425" y="696913"/>
            <a:ext cx="5035550" cy="3486150"/>
          </a:xfrm>
          <a:ln/>
        </p:spPr>
      </p:sp>
      <p:sp>
        <p:nvSpPr>
          <p:cNvPr id="82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9086780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kern="0" dirty="0" smtClean="0">
                <a:solidFill>
                  <a:srgbClr val="FF0000"/>
                </a:solidFill>
                <a:latin typeface="Arial"/>
              </a:rPr>
              <a:t>距离</a:t>
            </a:r>
            <a:r>
              <a:rPr lang="en-US" altLang="zh-CN" sz="1200" kern="0" dirty="0" smtClean="0">
                <a:solidFill>
                  <a:srgbClr val="FF0000"/>
                </a:solidFill>
                <a:latin typeface="Arial"/>
              </a:rPr>
              <a:t> :</a:t>
            </a:r>
            <a:r>
              <a:rPr lang="zh-CN" altLang="en-US" sz="1200" dirty="0" smtClean="0">
                <a:solidFill>
                  <a:srgbClr val="002060"/>
                </a:solidFill>
                <a:latin typeface="+mn-ea"/>
              </a:rPr>
              <a:t>指的是</a:t>
            </a:r>
            <a:r>
              <a:rPr lang="zh-CN" altLang="en-US" sz="1200" kern="0" dirty="0" smtClean="0">
                <a:solidFill>
                  <a:srgbClr val="FF0000"/>
                </a:solidFill>
                <a:latin typeface="Arial"/>
              </a:rPr>
              <a:t>最短</a:t>
            </a:r>
            <a:r>
              <a:rPr lang="zh-CN" altLang="en-US" sz="1200" kern="1200" dirty="0" smtClean="0">
                <a:solidFill>
                  <a:srgbClr val="FF0000"/>
                </a:solidFill>
                <a:latin typeface="+mn-ea"/>
                <a:ea typeface="宋体" pitchFamily="2" charset="-122"/>
                <a:cs typeface="+mn-cs"/>
              </a:rPr>
              <a:t>距离，</a:t>
            </a:r>
            <a:r>
              <a:rPr lang="zh-CN" altLang="en-US" sz="1200" kern="1200" dirty="0" smtClean="0">
                <a:solidFill>
                  <a:srgbClr val="002060"/>
                </a:solidFill>
                <a:latin typeface="+mn-ea"/>
                <a:ea typeface="宋体" pitchFamily="2" charset="-122"/>
                <a:cs typeface="+mn-cs"/>
              </a:rPr>
              <a:t>所经路由器数目最少</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177</a:t>
            </a:fld>
            <a:endParaRPr lang="en-US" altLang="zh-CN"/>
          </a:p>
        </p:txBody>
      </p:sp>
    </p:spTree>
    <p:extLst>
      <p:ext uri="{BB962C8B-B14F-4D97-AF65-F5344CB8AC3E}">
        <p14:creationId xmlns:p14="http://schemas.microsoft.com/office/powerpoint/2010/main" val="323404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89B19-15FF-4323-A679-71274F8177B0}" type="slidenum">
              <a:rPr lang="en-US" altLang="zh-CN"/>
              <a:pPr/>
              <a:t>17</a:t>
            </a:fld>
            <a:endParaRPr lang="en-US" altLang="zh-CN"/>
          </a:p>
        </p:txBody>
      </p:sp>
      <p:sp>
        <p:nvSpPr>
          <p:cNvPr id="687106" name="Rectangle 2"/>
          <p:cNvSpPr>
            <a:spLocks noGrp="1" noRot="1" noChangeAspect="1" noChangeArrowheads="1" noTextEdit="1"/>
          </p:cNvSpPr>
          <p:nvPr>
            <p:ph type="sldImg"/>
          </p:nvPr>
        </p:nvSpPr>
        <p:spPr>
          <a:xfrm>
            <a:off x="987425" y="696913"/>
            <a:ext cx="5035550" cy="3486150"/>
          </a:xfrm>
          <a:ln/>
        </p:spPr>
      </p:sp>
      <p:sp>
        <p:nvSpPr>
          <p:cNvPr id="687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406543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rgbClr val="000066"/>
                </a:solidFill>
              </a:rPr>
              <a:t>假定</a:t>
            </a:r>
            <a:r>
              <a:rPr lang="en-US" altLang="zh-CN" sz="1200" dirty="0" smtClean="0">
                <a:solidFill>
                  <a:srgbClr val="000066"/>
                </a:solidFill>
              </a:rPr>
              <a:t>Rip</a:t>
            </a:r>
            <a:r>
              <a:rPr lang="zh-CN" altLang="en-US" sz="1200" dirty="0" smtClean="0">
                <a:solidFill>
                  <a:srgbClr val="000066"/>
                </a:solidFill>
              </a:rPr>
              <a:t>协议已经工作一段时间，通过不断交换，路由表中已经有了一些内容</a:t>
            </a:r>
            <a:endParaRPr lang="en-US" altLang="zh-CN" sz="1200" dirty="0" smtClean="0">
              <a:solidFill>
                <a:srgbClr val="000066"/>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rgbClr val="000066"/>
                </a:solidFill>
              </a:rPr>
              <a:t>修改的目的是：</a:t>
            </a:r>
            <a:r>
              <a:rPr lang="en-US" altLang="zh-CN" sz="1200" dirty="0" smtClean="0">
                <a:solidFill>
                  <a:srgbClr val="000066"/>
                </a:solidFill>
              </a:rPr>
              <a:t>R6</a:t>
            </a:r>
            <a:r>
              <a:rPr lang="zh-CN" altLang="en-US" sz="1200" dirty="0" smtClean="0">
                <a:solidFill>
                  <a:srgbClr val="000066"/>
                </a:solidFill>
              </a:rPr>
              <a:t>计算经过下一跳</a:t>
            </a:r>
            <a:r>
              <a:rPr lang="en-US" altLang="zh-CN" sz="1200" dirty="0" smtClean="0">
                <a:solidFill>
                  <a:srgbClr val="000066"/>
                </a:solidFill>
              </a:rPr>
              <a:t>R4</a:t>
            </a:r>
            <a:r>
              <a:rPr lang="zh-CN" altLang="en-US" sz="1200" dirty="0" smtClean="0">
                <a:solidFill>
                  <a:srgbClr val="000066"/>
                </a:solidFill>
              </a:rPr>
              <a:t>，到达各网络的距离是多少</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178</a:t>
            </a:fld>
            <a:endParaRPr lang="en-US" altLang="zh-CN"/>
          </a:p>
        </p:txBody>
      </p:sp>
    </p:spTree>
    <p:extLst>
      <p:ext uri="{BB962C8B-B14F-4D97-AF65-F5344CB8AC3E}">
        <p14:creationId xmlns:p14="http://schemas.microsoft.com/office/powerpoint/2010/main" val="77796263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rgbClr val="000066"/>
                </a:solidFill>
              </a:rPr>
              <a:t>假定</a:t>
            </a:r>
            <a:r>
              <a:rPr lang="en-US" altLang="zh-CN" sz="1200" dirty="0" smtClean="0">
                <a:solidFill>
                  <a:srgbClr val="000066"/>
                </a:solidFill>
              </a:rPr>
              <a:t>Rip</a:t>
            </a:r>
            <a:r>
              <a:rPr lang="zh-CN" altLang="en-US" sz="1200" dirty="0" smtClean="0">
                <a:solidFill>
                  <a:srgbClr val="000066"/>
                </a:solidFill>
              </a:rPr>
              <a:t>协议已经工作一段时间，通过不断交换，路由表中已经有了一些内容</a:t>
            </a:r>
            <a:endParaRPr lang="en-US" altLang="zh-CN" sz="1200" dirty="0" smtClean="0">
              <a:solidFill>
                <a:srgbClr val="000066"/>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rgbClr val="000066"/>
                </a:solidFill>
              </a:rPr>
              <a:t>修改的目的是：</a:t>
            </a:r>
            <a:r>
              <a:rPr lang="en-US" altLang="zh-CN" sz="1200" dirty="0" smtClean="0">
                <a:solidFill>
                  <a:srgbClr val="000066"/>
                </a:solidFill>
              </a:rPr>
              <a:t>R6</a:t>
            </a:r>
            <a:r>
              <a:rPr lang="zh-CN" altLang="en-US" sz="1200" dirty="0" smtClean="0">
                <a:solidFill>
                  <a:srgbClr val="000066"/>
                </a:solidFill>
              </a:rPr>
              <a:t>计算经过下一跳</a:t>
            </a:r>
            <a:r>
              <a:rPr lang="en-US" altLang="zh-CN" sz="1200" dirty="0" smtClean="0">
                <a:solidFill>
                  <a:srgbClr val="000066"/>
                </a:solidFill>
              </a:rPr>
              <a:t>R4</a:t>
            </a:r>
            <a:r>
              <a:rPr lang="zh-CN" altLang="en-US" sz="1200" dirty="0" smtClean="0">
                <a:solidFill>
                  <a:srgbClr val="000066"/>
                </a:solidFill>
              </a:rPr>
              <a:t>，到达各网络的距离是多少</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179</a:t>
            </a:fld>
            <a:endParaRPr lang="en-US" altLang="zh-CN"/>
          </a:p>
        </p:txBody>
      </p:sp>
    </p:spTree>
    <p:extLst>
      <p:ext uri="{BB962C8B-B14F-4D97-AF65-F5344CB8AC3E}">
        <p14:creationId xmlns:p14="http://schemas.microsoft.com/office/powerpoint/2010/main" val="6174593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2CD90-6144-46E4-9D69-12CED1AD9882}" type="slidenum">
              <a:rPr lang="en-US" altLang="zh-CN"/>
              <a:pPr/>
              <a:t>183</a:t>
            </a:fld>
            <a:endParaRPr lang="en-US"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39592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948FA-CF71-4EDA-ADE4-42B8FB797C86}" type="slidenum">
              <a:rPr lang="en-US" altLang="zh-CN"/>
              <a:pPr/>
              <a:t>184</a:t>
            </a:fld>
            <a:endParaRPr lang="en-US" altLang="zh-CN"/>
          </a:p>
        </p:txBody>
      </p:sp>
      <p:sp>
        <p:nvSpPr>
          <p:cNvPr id="830466" name="Rectangle 2"/>
          <p:cNvSpPr>
            <a:spLocks noGrp="1" noRot="1" noChangeAspect="1" noChangeArrowheads="1" noTextEdit="1"/>
          </p:cNvSpPr>
          <p:nvPr>
            <p:ph type="sldImg"/>
          </p:nvPr>
        </p:nvSpPr>
        <p:spPr>
          <a:xfrm>
            <a:off x="987425" y="696913"/>
            <a:ext cx="5035550" cy="3486150"/>
          </a:xfrm>
          <a:ln/>
        </p:spPr>
      </p:sp>
      <p:sp>
        <p:nvSpPr>
          <p:cNvPr id="83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160292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B0279-6F7F-444F-A959-72E200DF0FB9}" type="slidenum">
              <a:rPr lang="en-US" altLang="zh-CN"/>
              <a:pPr/>
              <a:t>185</a:t>
            </a:fld>
            <a:endParaRPr lang="en-US" altLang="zh-CN"/>
          </a:p>
        </p:txBody>
      </p:sp>
      <p:sp>
        <p:nvSpPr>
          <p:cNvPr id="832514" name="Rectangle 2"/>
          <p:cNvSpPr>
            <a:spLocks noGrp="1" noRot="1" noChangeAspect="1" noChangeArrowheads="1" noTextEdit="1"/>
          </p:cNvSpPr>
          <p:nvPr>
            <p:ph type="sldImg"/>
          </p:nvPr>
        </p:nvSpPr>
        <p:spPr>
          <a:xfrm>
            <a:off x="987425" y="696913"/>
            <a:ext cx="5035550" cy="3486150"/>
          </a:xfrm>
          <a:ln/>
        </p:spPr>
      </p:sp>
      <p:sp>
        <p:nvSpPr>
          <p:cNvPr id="832515" name="Rectangle 3"/>
          <p:cNvSpPr>
            <a:spLocks noGrp="1" noChangeArrowheads="1"/>
          </p:cNvSpPr>
          <p:nvPr>
            <p:ph type="body" idx="1"/>
          </p:nvPr>
        </p:nvSpPr>
        <p:spPr/>
        <p:txBody>
          <a:bodyPr/>
          <a:lstStyle/>
          <a:p>
            <a:r>
              <a:rPr lang="zh-CN" altLang="en-US" dirty="0" smtClean="0"/>
              <a:t>运行距离矢量路由协议的路由器会周期性的泛洪自己的路由表，也就是说协议更新消息中包含的是路由信息。</a:t>
            </a:r>
          </a:p>
          <a:p>
            <a:r>
              <a:rPr lang="zh-CN" altLang="en-US" dirty="0" smtClean="0"/>
              <a:t>距离矢量协议中，路由器了解的不是网络的拓扑结构，只是通过路由更新和简单的机制来学习路由，这种方式称为依照传闻的更新。</a:t>
            </a:r>
          </a:p>
          <a:p>
            <a:endParaRPr lang="zh-CN" altLang="zh-CN" dirty="0"/>
          </a:p>
        </p:txBody>
      </p:sp>
    </p:spTree>
    <p:extLst>
      <p:ext uri="{BB962C8B-B14F-4D97-AF65-F5344CB8AC3E}">
        <p14:creationId xmlns:p14="http://schemas.microsoft.com/office/powerpoint/2010/main" val="271680312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5D86D-B84F-4465-B7E1-F33BFA342306}" type="slidenum">
              <a:rPr lang="en-US" altLang="zh-CN"/>
              <a:pPr/>
              <a:t>186</a:t>
            </a:fld>
            <a:endParaRPr lang="en-US" altLang="zh-CN"/>
          </a:p>
        </p:txBody>
      </p:sp>
      <p:sp>
        <p:nvSpPr>
          <p:cNvPr id="839682" name="Rectangle 2"/>
          <p:cNvSpPr>
            <a:spLocks noGrp="1" noRot="1" noChangeAspect="1" noChangeArrowheads="1" noTextEdit="1"/>
          </p:cNvSpPr>
          <p:nvPr>
            <p:ph type="sldImg"/>
          </p:nvPr>
        </p:nvSpPr>
        <p:spPr>
          <a:xfrm>
            <a:off x="987425" y="696913"/>
            <a:ext cx="5035550" cy="3486150"/>
          </a:xfrm>
          <a:ln/>
        </p:spPr>
      </p:sp>
      <p:sp>
        <p:nvSpPr>
          <p:cNvPr id="8396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98549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https://blog.csdn.net/ztguang/article/details/70949781</a:t>
            </a:r>
          </a:p>
          <a:p>
            <a:r>
              <a:rPr lang="en-US" altLang="zh-CN" b="1" dirty="0" smtClean="0">
                <a:hlinkClick r:id="rId3"/>
              </a:rPr>
              <a:t>OSPF</a:t>
            </a:r>
            <a:r>
              <a:rPr lang="zh-CN" altLang="en-US" b="1" dirty="0" smtClean="0">
                <a:hlinkClick r:id="rId3"/>
              </a:rPr>
              <a:t>协议之详细图解</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189</a:t>
            </a:fld>
            <a:endParaRPr lang="en-US" altLang="zh-CN"/>
          </a:p>
        </p:txBody>
      </p:sp>
    </p:spTree>
    <p:extLst>
      <p:ext uri="{BB962C8B-B14F-4D97-AF65-F5344CB8AC3E}">
        <p14:creationId xmlns:p14="http://schemas.microsoft.com/office/powerpoint/2010/main" val="290763464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D5117-A241-480C-B78A-11D91E81AF4E}" type="slidenum">
              <a:rPr lang="en-US" altLang="zh-CN"/>
              <a:pPr/>
              <a:t>190</a:t>
            </a:fld>
            <a:endParaRPr lang="en-US" altLang="zh-CN"/>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r>
              <a:rPr lang="en-US" altLang="zh-CN" dirty="0" smtClean="0"/>
              <a:t>Hello </a:t>
            </a:r>
            <a:r>
              <a:rPr lang="zh-CN" altLang="en-US" dirty="0" smtClean="0"/>
              <a:t>数据库描述，相邻</a:t>
            </a:r>
            <a:r>
              <a:rPr lang="en-US" altLang="zh-CN" dirty="0" smtClean="0"/>
              <a:t>router</a:t>
            </a:r>
            <a:r>
              <a:rPr lang="zh-CN" altLang="en-US" dirty="0" smtClean="0"/>
              <a:t>间发送信息</a:t>
            </a:r>
            <a:endParaRPr lang="en-US" altLang="zh-CN" dirty="0" smtClean="0"/>
          </a:p>
          <a:p>
            <a:r>
              <a:rPr lang="zh-CN" altLang="en-US" dirty="0" smtClean="0"/>
              <a:t>链路状态更新，洪泛法发送给全网</a:t>
            </a:r>
            <a:r>
              <a:rPr lang="en-US" altLang="zh-CN" dirty="0" smtClean="0"/>
              <a:t>router</a:t>
            </a:r>
            <a:endParaRPr lang="zh-CN" altLang="zh-CN" dirty="0"/>
          </a:p>
        </p:txBody>
      </p:sp>
    </p:spTree>
    <p:extLst>
      <p:ext uri="{BB962C8B-B14F-4D97-AF65-F5344CB8AC3E}">
        <p14:creationId xmlns:p14="http://schemas.microsoft.com/office/powerpoint/2010/main" val="179467948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DD947-3114-4220-8830-93100468B141}" type="slidenum">
              <a:rPr lang="en-US" altLang="zh-CN"/>
              <a:pPr/>
              <a:t>191</a:t>
            </a:fld>
            <a:endParaRPr lang="en-US" altLang="zh-CN"/>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r>
              <a:rPr lang="en-US" altLang="zh-CN" dirty="0" smtClean="0"/>
              <a:t>OSPF</a:t>
            </a:r>
            <a:r>
              <a:rPr lang="zh-CN" altLang="en-US" dirty="0" smtClean="0"/>
              <a:t>的特征：</a:t>
            </a:r>
            <a:endParaRPr lang="en-US" altLang="zh-CN" sz="1200" dirty="0" smtClean="0"/>
          </a:p>
          <a:p>
            <a:r>
              <a:rPr lang="en-US" altLang="zh-CN" sz="1200" dirty="0" smtClean="0"/>
              <a:t>1.</a:t>
            </a:r>
            <a:r>
              <a:rPr lang="zh-CN" altLang="en-US" sz="1200" dirty="0" smtClean="0"/>
              <a:t>快速适应网络变化</a:t>
            </a:r>
          </a:p>
          <a:p>
            <a:r>
              <a:rPr lang="en-US" altLang="zh-CN" sz="1200" dirty="0" smtClean="0"/>
              <a:t>2.</a:t>
            </a:r>
            <a:r>
              <a:rPr lang="zh-CN" altLang="en-US" sz="1200" dirty="0" smtClean="0"/>
              <a:t>在网络发生变化时</a:t>
            </a:r>
            <a:r>
              <a:rPr lang="en-US" altLang="zh-CN" sz="1200" dirty="0" smtClean="0"/>
              <a:t>,</a:t>
            </a:r>
            <a:r>
              <a:rPr lang="zh-CN" altLang="en-US" sz="1200" dirty="0" smtClean="0"/>
              <a:t>发送触发更新</a:t>
            </a:r>
          </a:p>
          <a:p>
            <a:r>
              <a:rPr lang="en-US" altLang="zh-CN" sz="1200" dirty="0" smtClean="0"/>
              <a:t>3.</a:t>
            </a:r>
            <a:r>
              <a:rPr lang="zh-CN" altLang="en-US" sz="1200" dirty="0" smtClean="0"/>
              <a:t>以较低的频率</a:t>
            </a:r>
            <a:r>
              <a:rPr lang="en-US" altLang="zh-CN" sz="1200" dirty="0" smtClean="0"/>
              <a:t>(</a:t>
            </a:r>
            <a:r>
              <a:rPr lang="zh-CN" altLang="en-US" sz="1200" dirty="0" smtClean="0"/>
              <a:t>每</a:t>
            </a:r>
            <a:r>
              <a:rPr lang="en-US" altLang="zh-CN" sz="1200" dirty="0" smtClean="0"/>
              <a:t>30</a:t>
            </a:r>
            <a:r>
              <a:rPr lang="zh-CN" altLang="en-US" sz="1200" dirty="0" smtClean="0"/>
              <a:t>分钟</a:t>
            </a:r>
            <a:r>
              <a:rPr lang="en-US" altLang="zh-CN" sz="1200" dirty="0" smtClean="0"/>
              <a:t>)</a:t>
            </a:r>
            <a:r>
              <a:rPr lang="zh-CN" altLang="en-US" sz="1200" dirty="0" smtClean="0"/>
              <a:t>发送定期更新</a:t>
            </a:r>
            <a:r>
              <a:rPr lang="en-US" altLang="zh-CN" sz="1200" dirty="0" smtClean="0"/>
              <a:t>,</a:t>
            </a:r>
            <a:r>
              <a:rPr lang="zh-CN" altLang="en-US" sz="1200" dirty="0" smtClean="0"/>
              <a:t>这被称为链路状态刷新</a:t>
            </a:r>
          </a:p>
          <a:p>
            <a:r>
              <a:rPr lang="en-US" altLang="zh-CN" sz="1200" dirty="0" smtClean="0"/>
              <a:t>4.</a:t>
            </a:r>
            <a:r>
              <a:rPr lang="zh-CN" altLang="en-US" sz="1200" dirty="0" smtClean="0"/>
              <a:t>支持不连续子网和</a:t>
            </a:r>
            <a:r>
              <a:rPr lang="en-US" altLang="zh-CN" sz="1200" dirty="0" smtClean="0"/>
              <a:t>CIDR</a:t>
            </a:r>
            <a:endParaRPr lang="zh-CN" altLang="en-US" sz="1200" dirty="0" smtClean="0"/>
          </a:p>
          <a:p>
            <a:r>
              <a:rPr lang="en-US" altLang="zh-CN" sz="1200" dirty="0" smtClean="0"/>
              <a:t>5.</a:t>
            </a:r>
            <a:r>
              <a:rPr lang="zh-CN" altLang="en-US" sz="1200" dirty="0" smtClean="0"/>
              <a:t>支持手动路由汇总</a:t>
            </a:r>
          </a:p>
          <a:p>
            <a:r>
              <a:rPr lang="en-US" altLang="zh-CN" sz="1200" dirty="0" smtClean="0"/>
              <a:t>6.</a:t>
            </a:r>
            <a:r>
              <a:rPr lang="zh-CN" altLang="en-US" sz="1200" dirty="0" smtClean="0"/>
              <a:t>收敛时间短</a:t>
            </a:r>
          </a:p>
          <a:p>
            <a:r>
              <a:rPr lang="en-US" altLang="zh-CN" sz="1200" dirty="0" smtClean="0"/>
              <a:t>7.</a:t>
            </a:r>
            <a:r>
              <a:rPr lang="zh-CN" altLang="en-US" sz="1200" dirty="0" smtClean="0"/>
              <a:t>采用</a:t>
            </a:r>
            <a:r>
              <a:rPr lang="en-US" altLang="zh-CN" sz="1200" dirty="0" smtClean="0"/>
              <a:t>Cost</a:t>
            </a:r>
            <a:r>
              <a:rPr lang="zh-CN" altLang="en-US" sz="1200" dirty="0" smtClean="0"/>
              <a:t>作为度量值</a:t>
            </a:r>
          </a:p>
          <a:p>
            <a:r>
              <a:rPr lang="en-US" altLang="zh-CN" sz="1200" dirty="0" smtClean="0"/>
              <a:t>8.</a:t>
            </a:r>
            <a:r>
              <a:rPr lang="zh-CN" altLang="en-US" sz="1200" dirty="0" smtClean="0"/>
              <a:t>使用区域概念</a:t>
            </a:r>
            <a:r>
              <a:rPr lang="en-US" altLang="zh-CN" sz="1200" dirty="0" smtClean="0"/>
              <a:t>,</a:t>
            </a:r>
            <a:r>
              <a:rPr lang="zh-CN" altLang="en-US" sz="1200" dirty="0" smtClean="0"/>
              <a:t>这可有效的减少协议对路由器的</a:t>
            </a:r>
            <a:r>
              <a:rPr lang="en-US" altLang="zh-CN" sz="1200" dirty="0" smtClean="0"/>
              <a:t>CPU</a:t>
            </a:r>
            <a:r>
              <a:rPr lang="zh-CN" altLang="en-US" sz="1200" dirty="0" smtClean="0"/>
              <a:t>和内存的占用</a:t>
            </a:r>
            <a:r>
              <a:rPr lang="en-US" altLang="zh-CN" sz="1200" dirty="0" smtClean="0"/>
              <a:t>.</a:t>
            </a:r>
            <a:endParaRPr lang="zh-CN" altLang="en-US" sz="1200" dirty="0" smtClean="0"/>
          </a:p>
          <a:p>
            <a:r>
              <a:rPr lang="en-US" altLang="zh-CN" sz="1200" dirty="0" smtClean="0"/>
              <a:t>9.</a:t>
            </a:r>
            <a:r>
              <a:rPr lang="zh-CN" altLang="en-US" sz="1200" dirty="0" smtClean="0"/>
              <a:t>有路由验证功能</a:t>
            </a:r>
            <a:r>
              <a:rPr lang="en-US" altLang="zh-CN" sz="1200" dirty="0" smtClean="0"/>
              <a:t>,</a:t>
            </a:r>
            <a:r>
              <a:rPr lang="zh-CN" altLang="en-US" sz="1200" dirty="0" smtClean="0"/>
              <a:t>支持等价负载均衡</a:t>
            </a:r>
            <a:endParaRPr lang="zh-CN" altLang="zh-CN" dirty="0"/>
          </a:p>
        </p:txBody>
      </p:sp>
    </p:spTree>
    <p:extLst>
      <p:ext uri="{BB962C8B-B14F-4D97-AF65-F5344CB8AC3E}">
        <p14:creationId xmlns:p14="http://schemas.microsoft.com/office/powerpoint/2010/main" val="224517281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4B1DA-1811-450E-9AF6-DB3CA7EA8B59}" type="slidenum">
              <a:rPr lang="en-US" altLang="zh-CN"/>
              <a:pPr/>
              <a:t>192</a:t>
            </a:fld>
            <a:endParaRPr lang="en-US" altLang="zh-CN"/>
          </a:p>
        </p:txBody>
      </p:sp>
      <p:sp>
        <p:nvSpPr>
          <p:cNvPr id="854018" name="Rectangle 2"/>
          <p:cNvSpPr>
            <a:spLocks noGrp="1" noRot="1" noChangeAspect="1" noChangeArrowheads="1" noTextEdit="1"/>
          </p:cNvSpPr>
          <p:nvPr>
            <p:ph type="sldImg"/>
          </p:nvPr>
        </p:nvSpPr>
        <p:spPr>
          <a:xfrm>
            <a:off x="987425" y="696913"/>
            <a:ext cx="5035550" cy="3486150"/>
          </a:xfrm>
          <a:ln/>
        </p:spPr>
      </p:sp>
      <p:sp>
        <p:nvSpPr>
          <p:cNvPr id="854019" name="Rectangle 3"/>
          <p:cNvSpPr>
            <a:spLocks noGrp="1" noChangeArrowheads="1"/>
          </p:cNvSpPr>
          <p:nvPr>
            <p:ph type="body" idx="1"/>
          </p:nvPr>
        </p:nvSpPr>
        <p:spPr/>
        <p:txBody>
          <a:bodyPr/>
          <a:lstStyle/>
          <a:p>
            <a:r>
              <a:rPr lang="en-US" altLang="zh-CN" dirty="0" smtClean="0"/>
              <a:t>https://www.zhihu.com/question/23956092</a:t>
            </a:r>
            <a:endParaRPr lang="zh-CN" altLang="zh-CN" dirty="0"/>
          </a:p>
        </p:txBody>
      </p:sp>
    </p:spTree>
    <p:extLst>
      <p:ext uri="{BB962C8B-B14F-4D97-AF65-F5344CB8AC3E}">
        <p14:creationId xmlns:p14="http://schemas.microsoft.com/office/powerpoint/2010/main" val="187344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5A3CA-4906-47B0-B299-861D534F74E5}" type="slidenum">
              <a:rPr lang="en-US" altLang="zh-CN"/>
              <a:pPr/>
              <a:t>18</a:t>
            </a:fld>
            <a:endParaRPr lang="en-US" altLang="zh-CN"/>
          </a:p>
        </p:txBody>
      </p:sp>
      <p:sp>
        <p:nvSpPr>
          <p:cNvPr id="685058" name="Rectangle 2"/>
          <p:cNvSpPr>
            <a:spLocks noGrp="1" noRot="1" noChangeAspect="1" noChangeArrowheads="1" noTextEdit="1"/>
          </p:cNvSpPr>
          <p:nvPr>
            <p:ph type="sldImg"/>
          </p:nvPr>
        </p:nvSpPr>
        <p:spPr>
          <a:xfrm>
            <a:off x="987425" y="696913"/>
            <a:ext cx="5035550" cy="3486150"/>
          </a:xfrm>
          <a:ln/>
        </p:spPr>
      </p:sp>
      <p:sp>
        <p:nvSpPr>
          <p:cNvPr id="68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8362179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8F4AE-6218-4937-8A44-262323842885}" type="slidenum">
              <a:rPr lang="en-US" altLang="zh-CN"/>
              <a:pPr/>
              <a:t>193</a:t>
            </a:fld>
            <a:endParaRPr lang="en-US" altLang="zh-CN"/>
          </a:p>
        </p:txBody>
      </p:sp>
      <p:sp>
        <p:nvSpPr>
          <p:cNvPr id="859138" name="Rectangle 2"/>
          <p:cNvSpPr>
            <a:spLocks noGrp="1" noRot="1" noChangeAspect="1" noChangeArrowheads="1" noTextEdit="1"/>
          </p:cNvSpPr>
          <p:nvPr>
            <p:ph type="sldImg"/>
          </p:nvPr>
        </p:nvSpPr>
        <p:spPr>
          <a:xfrm>
            <a:off x="987425" y="696913"/>
            <a:ext cx="5035550" cy="3486150"/>
          </a:xfrm>
          <a:ln/>
        </p:spPr>
      </p:sp>
      <p:sp>
        <p:nvSpPr>
          <p:cNvPr id="85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659291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8F4AE-6218-4937-8A44-262323842885}" type="slidenum">
              <a:rPr lang="en-US" altLang="zh-CN"/>
              <a:pPr/>
              <a:t>194</a:t>
            </a:fld>
            <a:endParaRPr lang="en-US" altLang="zh-CN"/>
          </a:p>
        </p:txBody>
      </p:sp>
      <p:sp>
        <p:nvSpPr>
          <p:cNvPr id="859138" name="Rectangle 2"/>
          <p:cNvSpPr>
            <a:spLocks noGrp="1" noRot="1" noChangeAspect="1" noChangeArrowheads="1" noTextEdit="1"/>
          </p:cNvSpPr>
          <p:nvPr>
            <p:ph type="sldImg"/>
          </p:nvPr>
        </p:nvSpPr>
        <p:spPr>
          <a:xfrm>
            <a:off x="987425" y="696913"/>
            <a:ext cx="5035550" cy="3486150"/>
          </a:xfrm>
          <a:ln/>
        </p:spPr>
      </p:sp>
      <p:sp>
        <p:nvSpPr>
          <p:cNvPr id="85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236003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E7C29-3423-49FC-A7A0-444BAD9F60E0}" type="slidenum">
              <a:rPr lang="en-US" altLang="zh-CN"/>
              <a:pPr/>
              <a:t>195</a:t>
            </a:fld>
            <a:endParaRPr lang="en-US" altLang="zh-CN"/>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304933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1775E-F766-4EF9-92EB-CEF446D80688}" type="slidenum">
              <a:rPr lang="en-US" altLang="zh-CN"/>
              <a:pPr/>
              <a:t>196</a:t>
            </a:fld>
            <a:endParaRPr lang="en-US" altLang="zh-CN"/>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849721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0CB42-D31D-45EA-AF9F-E4A17CE1DE8F}" type="slidenum">
              <a:rPr lang="en-US" altLang="zh-CN"/>
              <a:pPr/>
              <a:t>197</a:t>
            </a:fld>
            <a:endParaRPr lang="en-US" altLang="zh-CN"/>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186222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396ED-1471-4993-96BB-347A06ABDFEA}" type="slidenum">
              <a:rPr lang="en-US" altLang="zh-CN"/>
              <a:pPr/>
              <a:t>198</a:t>
            </a:fld>
            <a:endParaRPr lang="en-US" altLang="zh-CN"/>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536499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086D1-BDAB-423C-915D-52A4058ADE2C}" type="slidenum">
              <a:rPr lang="en-US" altLang="zh-CN"/>
              <a:pPr/>
              <a:t>199</a:t>
            </a:fld>
            <a:endParaRPr lang="en-US" altLang="zh-CN"/>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989714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9BAA1-5CDF-4189-9680-31BC14E1494E}" type="slidenum">
              <a:rPr lang="en-US" altLang="zh-CN"/>
              <a:pPr/>
              <a:t>200</a:t>
            </a:fld>
            <a:endParaRPr lang="en-US" altLang="zh-CN"/>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777656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635C2-1B95-46B6-A94B-76C521CA19E8}" type="slidenum">
              <a:rPr lang="en-US" altLang="zh-CN"/>
              <a:pPr/>
              <a:t>201</a:t>
            </a:fld>
            <a:endParaRPr lang="en-US" altLang="zh-CN"/>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682654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9CB41-0750-4083-AA94-46E18A92D9C2}" type="slidenum">
              <a:rPr lang="en-US" altLang="zh-CN"/>
              <a:pPr/>
              <a:t>202</a:t>
            </a:fld>
            <a:endParaRPr lang="en-US" altLang="zh-CN"/>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91996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CC06B-C195-4110-BBDD-CC41AE4B9711}" type="slidenum">
              <a:rPr lang="en-US" altLang="zh-CN"/>
              <a:pPr/>
              <a:t>19</a:t>
            </a:fld>
            <a:endParaRPr lang="en-US" altLang="zh-CN"/>
          </a:p>
        </p:txBody>
      </p:sp>
      <p:sp>
        <p:nvSpPr>
          <p:cNvPr id="686082" name="Rectangle 2"/>
          <p:cNvSpPr>
            <a:spLocks noGrp="1" noRot="1" noChangeAspect="1" noChangeArrowheads="1" noTextEdit="1"/>
          </p:cNvSpPr>
          <p:nvPr>
            <p:ph type="sldImg"/>
          </p:nvPr>
        </p:nvSpPr>
        <p:spPr>
          <a:xfrm>
            <a:off x="987425" y="696913"/>
            <a:ext cx="5035550" cy="3486150"/>
          </a:xfrm>
          <a:ln/>
        </p:spPr>
      </p:sp>
      <p:sp>
        <p:nvSpPr>
          <p:cNvPr id="686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818137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FECE9-DF3D-4ABB-BD9F-53607019B589}" type="slidenum">
              <a:rPr lang="en-US" altLang="zh-CN"/>
              <a:pPr/>
              <a:t>203</a:t>
            </a:fld>
            <a:endParaRPr lang="en-US" altLang="zh-CN"/>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747915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ADEDA-7C03-47B0-B558-052987680CAB}" type="slidenum">
              <a:rPr lang="en-US" altLang="zh-CN"/>
              <a:pPr/>
              <a:t>204</a:t>
            </a:fld>
            <a:endParaRPr lang="en-US" altLang="zh-CN"/>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82830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CAF5F-55B4-4AEF-B82A-6CDCDA94DA7C}" type="slidenum">
              <a:rPr lang="en-US" altLang="zh-CN"/>
              <a:pPr/>
              <a:t>205</a:t>
            </a:fld>
            <a:endParaRPr lang="en-US" altLang="zh-CN"/>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180175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97242-18BC-472F-AAB0-9B6BD5CBBFEF}" type="slidenum">
              <a:rPr lang="en-US" altLang="zh-CN"/>
              <a:pPr/>
              <a:t>206</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90643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77F24-3032-4B94-9AF1-6E1D64039DB1}" type="slidenum">
              <a:rPr lang="en-US" altLang="zh-CN"/>
              <a:pPr/>
              <a:t>207</a:t>
            </a:fld>
            <a:endParaRPr lang="en-US" altLang="zh-CN"/>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196265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9FC0D-A752-4B40-A788-F02C1642397C}" type="slidenum">
              <a:rPr lang="en-US" altLang="zh-CN"/>
              <a:pPr/>
              <a:t>208</a:t>
            </a:fld>
            <a:endParaRPr lang="en-US" altLang="zh-CN"/>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422741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ED323-EAFA-45FD-AB92-5F71EE570643}" type="slidenum">
              <a:rPr lang="en-US" altLang="zh-CN"/>
              <a:pPr/>
              <a:t>210</a:t>
            </a:fld>
            <a:endParaRPr lang="en-US" altLang="zh-CN"/>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7200321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62BDA-F543-41E1-A609-7A4CE115A1B1}" type="slidenum">
              <a:rPr lang="en-US" altLang="zh-CN"/>
              <a:pPr/>
              <a:t>211</a:t>
            </a:fld>
            <a:endParaRPr lang="en-US" altLang="zh-CN"/>
          </a:p>
        </p:txBody>
      </p:sp>
      <p:sp>
        <p:nvSpPr>
          <p:cNvPr id="672770" name="Rectangle 2"/>
          <p:cNvSpPr>
            <a:spLocks noGrp="1" noRot="1" noChangeAspect="1" noChangeArrowheads="1" noTextEdit="1"/>
          </p:cNvSpPr>
          <p:nvPr>
            <p:ph type="sldImg"/>
          </p:nvPr>
        </p:nvSpPr>
        <p:spPr>
          <a:xfrm>
            <a:off x="987425" y="696913"/>
            <a:ext cx="5035550" cy="3486150"/>
          </a:xfrm>
          <a:ln/>
        </p:spPr>
      </p:sp>
      <p:sp>
        <p:nvSpPr>
          <p:cNvPr id="67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513956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21244-E152-4319-8E1A-365AA33386ED}" type="slidenum">
              <a:rPr lang="en-US" altLang="zh-CN"/>
              <a:pPr/>
              <a:t>213</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2476418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21244-E152-4319-8E1A-365AA33386ED}" type="slidenum">
              <a:rPr lang="en-US" altLang="zh-CN"/>
              <a:pPr/>
              <a:t>214</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072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89B19-15FF-4323-A679-71274F8177B0}" type="slidenum">
              <a:rPr lang="en-US" altLang="zh-CN"/>
              <a:pPr/>
              <a:t>20</a:t>
            </a:fld>
            <a:endParaRPr lang="en-US" altLang="zh-CN"/>
          </a:p>
        </p:txBody>
      </p:sp>
      <p:sp>
        <p:nvSpPr>
          <p:cNvPr id="687106" name="Rectangle 2"/>
          <p:cNvSpPr>
            <a:spLocks noGrp="1" noRot="1" noChangeAspect="1" noChangeArrowheads="1" noTextEdit="1"/>
          </p:cNvSpPr>
          <p:nvPr>
            <p:ph type="sldImg"/>
          </p:nvPr>
        </p:nvSpPr>
        <p:spPr>
          <a:xfrm>
            <a:off x="987425" y="696913"/>
            <a:ext cx="5035550" cy="3486150"/>
          </a:xfrm>
          <a:ln/>
        </p:spPr>
      </p:sp>
      <p:sp>
        <p:nvSpPr>
          <p:cNvPr id="687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203738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t>多播数据报和一般的</a:t>
            </a:r>
            <a:r>
              <a:rPr lang="en-US" altLang="zh-CN" dirty="0" smtClean="0"/>
              <a:t> IP </a:t>
            </a:r>
            <a:r>
              <a:rPr lang="zh-CN" altLang="zh-CN" dirty="0" smtClean="0"/>
              <a:t>数据报的区别就是它</a:t>
            </a:r>
            <a:r>
              <a:rPr lang="zh-CN" altLang="zh-CN" dirty="0" smtClean="0">
                <a:solidFill>
                  <a:srgbClr val="FF0000"/>
                </a:solidFill>
              </a:rPr>
              <a:t>使用</a:t>
            </a:r>
            <a:r>
              <a:rPr lang="en-US" altLang="zh-CN" dirty="0" smtClean="0">
                <a:solidFill>
                  <a:srgbClr val="FF0000"/>
                </a:solidFill>
              </a:rPr>
              <a:t> D </a:t>
            </a:r>
            <a:r>
              <a:rPr lang="zh-CN" altLang="zh-CN" dirty="0" smtClean="0">
                <a:solidFill>
                  <a:srgbClr val="FF0000"/>
                </a:solidFill>
              </a:rPr>
              <a:t>类</a:t>
            </a:r>
            <a:r>
              <a:rPr lang="en-US" altLang="zh-CN" dirty="0" smtClean="0">
                <a:solidFill>
                  <a:srgbClr val="FF0000"/>
                </a:solidFill>
              </a:rPr>
              <a:t> IP </a:t>
            </a:r>
            <a:r>
              <a:rPr lang="zh-CN" altLang="zh-CN" dirty="0" smtClean="0">
                <a:solidFill>
                  <a:srgbClr val="FF0000"/>
                </a:solidFill>
              </a:rPr>
              <a:t>地址</a:t>
            </a:r>
            <a:r>
              <a:rPr lang="zh-CN" altLang="zh-CN" dirty="0" smtClean="0"/>
              <a:t>作为目的地址，并且首部中的协议字段值是</a:t>
            </a:r>
            <a:r>
              <a:rPr lang="en-US" altLang="zh-CN" dirty="0" smtClean="0"/>
              <a:t>2</a:t>
            </a:r>
            <a:r>
              <a:rPr lang="zh-CN" altLang="zh-CN" dirty="0" smtClean="0"/>
              <a:t>，表明</a:t>
            </a:r>
            <a:r>
              <a:rPr lang="zh-CN" altLang="zh-CN" dirty="0" smtClean="0">
                <a:solidFill>
                  <a:srgbClr val="FF0000"/>
                </a:solidFill>
              </a:rPr>
              <a:t>使用网际组管理协议</a:t>
            </a:r>
            <a:r>
              <a:rPr lang="en-US" altLang="zh-CN" dirty="0" smtClean="0">
                <a:solidFill>
                  <a:srgbClr val="FF0000"/>
                </a:solidFill>
              </a:rPr>
              <a:t> </a:t>
            </a:r>
            <a:r>
              <a:rPr lang="en-US" altLang="zh-CN" dirty="0" smtClean="0"/>
              <a:t>IGMP</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217</a:t>
            </a:fld>
            <a:endParaRPr lang="en-US" altLang="zh-CN"/>
          </a:p>
        </p:txBody>
      </p:sp>
    </p:spTree>
    <p:extLst>
      <p:ext uri="{BB962C8B-B14F-4D97-AF65-F5344CB8AC3E}">
        <p14:creationId xmlns:p14="http://schemas.microsoft.com/office/powerpoint/2010/main" val="69401737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6CD41-FA32-4D5E-8727-88B8421F55D7}" type="slidenum">
              <a:rPr lang="en-US" altLang="zh-CN"/>
              <a:pPr/>
              <a:t>218</a:t>
            </a:fld>
            <a:endParaRPr lang="en-US" altLang="zh-CN"/>
          </a:p>
        </p:txBody>
      </p:sp>
      <p:sp>
        <p:nvSpPr>
          <p:cNvPr id="874498" name="Rectangle 2"/>
          <p:cNvSpPr>
            <a:spLocks noGrp="1" noRot="1" noChangeAspect="1" noChangeArrowheads="1" noTextEdit="1"/>
          </p:cNvSpPr>
          <p:nvPr>
            <p:ph type="sldImg"/>
          </p:nvPr>
        </p:nvSpPr>
        <p:spPr>
          <a:xfrm>
            <a:off x="987425" y="696913"/>
            <a:ext cx="5035550" cy="3486150"/>
          </a:xfrm>
          <a:ln/>
        </p:spPr>
      </p:sp>
      <p:sp>
        <p:nvSpPr>
          <p:cNvPr id="87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2380061"/>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62BDA-F543-41E1-A609-7A4CE115A1B1}" type="slidenum">
              <a:rPr lang="en-US" altLang="zh-CN"/>
              <a:pPr/>
              <a:t>219</a:t>
            </a:fld>
            <a:endParaRPr lang="en-US" altLang="zh-CN"/>
          </a:p>
        </p:txBody>
      </p:sp>
      <p:sp>
        <p:nvSpPr>
          <p:cNvPr id="672770" name="Rectangle 2"/>
          <p:cNvSpPr>
            <a:spLocks noGrp="1" noRot="1" noChangeAspect="1" noChangeArrowheads="1" noTextEdit="1"/>
          </p:cNvSpPr>
          <p:nvPr>
            <p:ph type="sldImg"/>
          </p:nvPr>
        </p:nvSpPr>
        <p:spPr>
          <a:xfrm>
            <a:off x="987425" y="696913"/>
            <a:ext cx="5035550" cy="3486150"/>
          </a:xfrm>
          <a:ln/>
        </p:spPr>
      </p:sp>
      <p:sp>
        <p:nvSpPr>
          <p:cNvPr id="67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632634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595B1-7D53-439E-B52E-CD6AC55188B1}" type="slidenum">
              <a:rPr lang="en-US" altLang="zh-CN"/>
              <a:pPr/>
              <a:t>220</a:t>
            </a:fld>
            <a:endParaRPr lang="en-US" altLang="zh-CN"/>
          </a:p>
        </p:txBody>
      </p:sp>
      <p:sp>
        <p:nvSpPr>
          <p:cNvPr id="882690" name="Rectangle 2"/>
          <p:cNvSpPr>
            <a:spLocks noGrp="1" noRot="1" noChangeAspect="1" noChangeArrowheads="1" noTextEdit="1"/>
          </p:cNvSpPr>
          <p:nvPr>
            <p:ph type="sldImg"/>
          </p:nvPr>
        </p:nvSpPr>
        <p:spPr>
          <a:xfrm>
            <a:off x="987425" y="696913"/>
            <a:ext cx="5035550" cy="3486150"/>
          </a:xfrm>
          <a:ln/>
        </p:spPr>
      </p:sp>
      <p:sp>
        <p:nvSpPr>
          <p:cNvPr id="88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990946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5AFED-E761-4242-BCB1-5877E6037E4F}" type="slidenum">
              <a:rPr lang="en-US" altLang="zh-CN"/>
              <a:pPr/>
              <a:t>221</a:t>
            </a:fld>
            <a:endParaRPr lang="en-US" altLang="zh-CN"/>
          </a:p>
        </p:txBody>
      </p:sp>
      <p:sp>
        <p:nvSpPr>
          <p:cNvPr id="883714" name="Rectangle 2"/>
          <p:cNvSpPr>
            <a:spLocks noGrp="1" noRot="1" noChangeAspect="1" noChangeArrowheads="1" noTextEdit="1"/>
          </p:cNvSpPr>
          <p:nvPr>
            <p:ph type="sldImg"/>
          </p:nvPr>
        </p:nvSpPr>
        <p:spPr>
          <a:xfrm>
            <a:off x="987425" y="696913"/>
            <a:ext cx="5035550" cy="3486150"/>
          </a:xfrm>
          <a:ln/>
        </p:spPr>
      </p:sp>
      <p:sp>
        <p:nvSpPr>
          <p:cNvPr id="883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864415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0F30A-C0FE-424B-A1DB-A3B33D0934F5}" type="slidenum">
              <a:rPr lang="en-US" altLang="zh-CN"/>
              <a:pPr/>
              <a:t>222</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7231373"/>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3907F-6786-4362-B78D-FED619960788}" type="slidenum">
              <a:rPr lang="en-US" altLang="zh-CN"/>
              <a:pPr/>
              <a:t>224</a:t>
            </a:fld>
            <a:endParaRPr lang="en-US" altLang="zh-CN"/>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246364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4C761-9290-4789-A71B-4067F7F26E7C}" type="slidenum">
              <a:rPr lang="en-US" altLang="zh-CN"/>
              <a:pPr/>
              <a:t>225</a:t>
            </a:fld>
            <a:endParaRPr lang="en-US" altLang="zh-CN"/>
          </a:p>
        </p:txBody>
      </p:sp>
      <p:sp>
        <p:nvSpPr>
          <p:cNvPr id="887810" name="Rectangle 2"/>
          <p:cNvSpPr>
            <a:spLocks noGrp="1" noRot="1" noChangeAspect="1" noChangeArrowheads="1" noTextEdit="1"/>
          </p:cNvSpPr>
          <p:nvPr>
            <p:ph type="sldImg"/>
          </p:nvPr>
        </p:nvSpPr>
        <p:spPr>
          <a:xfrm>
            <a:off x="987425" y="696913"/>
            <a:ext cx="5035550" cy="3486150"/>
          </a:xfrm>
          <a:ln/>
        </p:spPr>
      </p:sp>
      <p:sp>
        <p:nvSpPr>
          <p:cNvPr id="88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34439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4C761-9290-4789-A71B-4067F7F26E7C}" type="slidenum">
              <a:rPr lang="en-US" altLang="zh-CN"/>
              <a:pPr/>
              <a:t>226</a:t>
            </a:fld>
            <a:endParaRPr lang="en-US" altLang="zh-CN"/>
          </a:p>
        </p:txBody>
      </p:sp>
      <p:sp>
        <p:nvSpPr>
          <p:cNvPr id="887810" name="Rectangle 2"/>
          <p:cNvSpPr>
            <a:spLocks noGrp="1" noRot="1" noChangeAspect="1" noChangeArrowheads="1" noTextEdit="1"/>
          </p:cNvSpPr>
          <p:nvPr>
            <p:ph type="sldImg"/>
          </p:nvPr>
        </p:nvSpPr>
        <p:spPr>
          <a:xfrm>
            <a:off x="987425" y="696913"/>
            <a:ext cx="5035550" cy="3486150"/>
          </a:xfrm>
          <a:ln/>
        </p:spPr>
      </p:sp>
      <p:sp>
        <p:nvSpPr>
          <p:cNvPr id="88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235777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2A3936-6564-4774-8B01-F795D9C900FF}" type="slidenum">
              <a:rPr lang="en-US" altLang="zh-CN"/>
              <a:pPr/>
              <a:t>227</a:t>
            </a:fld>
            <a:endParaRPr lang="en-US" altLang="zh-CN"/>
          </a:p>
        </p:txBody>
      </p:sp>
      <p:sp>
        <p:nvSpPr>
          <p:cNvPr id="1070082" name="Rectangle 2"/>
          <p:cNvSpPr>
            <a:spLocks noGrp="1" noRot="1" noChangeAspect="1" noChangeArrowheads="1" noTextEdit="1"/>
          </p:cNvSpPr>
          <p:nvPr>
            <p:ph type="sldImg"/>
          </p:nvPr>
        </p:nvSpPr>
        <p:spPr>
          <a:xfrm>
            <a:off x="987425" y="696913"/>
            <a:ext cx="5035550" cy="3486150"/>
          </a:xfrm>
          <a:ln/>
        </p:spPr>
      </p:sp>
      <p:sp>
        <p:nvSpPr>
          <p:cNvPr id="1070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1849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058780-E170-4550-9F53-2DA4DDEE8172}" type="slidenum">
              <a:rPr lang="en-US" altLang="zh-CN"/>
              <a:pPr/>
              <a:t>21</a:t>
            </a:fld>
            <a:endParaRPr lang="en-US" altLang="zh-CN"/>
          </a:p>
        </p:txBody>
      </p:sp>
      <p:sp>
        <p:nvSpPr>
          <p:cNvPr id="688130" name="Rectangle 2"/>
          <p:cNvSpPr>
            <a:spLocks noGrp="1" noRot="1" noChangeAspect="1" noChangeArrowheads="1" noTextEdit="1"/>
          </p:cNvSpPr>
          <p:nvPr>
            <p:ph type="sldImg"/>
          </p:nvPr>
        </p:nvSpPr>
        <p:spPr>
          <a:xfrm>
            <a:off x="987425" y="696913"/>
            <a:ext cx="5035550" cy="3486150"/>
          </a:xfrm>
          <a:ln/>
        </p:spPr>
      </p:sp>
      <p:sp>
        <p:nvSpPr>
          <p:cNvPr id="68813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070767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0951F-F449-4F7E-B1FB-3784D9D7C1FA}" type="slidenum">
              <a:rPr lang="en-US" altLang="zh-CN"/>
              <a:pPr/>
              <a:t>228</a:t>
            </a:fld>
            <a:endParaRPr lang="en-US" altLang="zh-CN"/>
          </a:p>
        </p:txBody>
      </p:sp>
      <p:sp>
        <p:nvSpPr>
          <p:cNvPr id="1074178" name="Rectangle 2"/>
          <p:cNvSpPr>
            <a:spLocks noGrp="1" noRot="1" noChangeAspect="1" noChangeArrowheads="1" noTextEdit="1"/>
          </p:cNvSpPr>
          <p:nvPr>
            <p:ph type="sldImg"/>
          </p:nvPr>
        </p:nvSpPr>
        <p:spPr>
          <a:xfrm>
            <a:off x="987425" y="696913"/>
            <a:ext cx="5035550" cy="3486150"/>
          </a:xfrm>
          <a:ln/>
        </p:spPr>
      </p:sp>
      <p:sp>
        <p:nvSpPr>
          <p:cNvPr id="1074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49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7425" y="696913"/>
            <a:ext cx="5035550" cy="348615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、互联网的异构性；</a:t>
            </a:r>
            <a:r>
              <a:rPr lang="en-US" altLang="zh-CN" dirty="0" smtClean="0"/>
              <a:t>2</a:t>
            </a:r>
            <a:r>
              <a:rPr lang="zh-CN" altLang="en-US" dirty="0" smtClean="0"/>
              <a:t>、网络中由路由器转发数据；</a:t>
            </a:r>
            <a:r>
              <a:rPr lang="en-US" altLang="zh-CN" dirty="0" smtClean="0"/>
              <a:t>3</a:t>
            </a:r>
            <a:r>
              <a:rPr lang="zh-CN" altLang="en-US" dirty="0" smtClean="0"/>
              <a:t>、间接交付和直接交付；</a:t>
            </a:r>
            <a:r>
              <a:rPr lang="en-US" altLang="zh-CN" dirty="0" smtClean="0"/>
              <a:t>4</a:t>
            </a:r>
            <a:r>
              <a:rPr lang="zh-CN" altLang="en-US" dirty="0" smtClean="0"/>
              <a:t>、路由器只有协议栈的下三层</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22</a:t>
            </a:fld>
            <a:endParaRPr lang="en-US" altLang="zh-CN"/>
          </a:p>
        </p:txBody>
      </p:sp>
    </p:spTree>
    <p:extLst>
      <p:ext uri="{BB962C8B-B14F-4D97-AF65-F5344CB8AC3E}">
        <p14:creationId xmlns:p14="http://schemas.microsoft.com/office/powerpoint/2010/main" val="98000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a:t>
            </a:fld>
            <a:endParaRPr lang="en-US" altLang="zh-CN"/>
          </a:p>
        </p:txBody>
      </p:sp>
      <p:sp>
        <p:nvSpPr>
          <p:cNvPr id="935938" name="Rectangle 2"/>
          <p:cNvSpPr>
            <a:spLocks noGrp="1" noRot="1" noChangeAspect="1" noChangeArrowheads="1" noTextEdit="1"/>
          </p:cNvSpPr>
          <p:nvPr>
            <p:ph type="sldImg"/>
          </p:nvPr>
        </p:nvSpPr>
        <p:spPr>
          <a:xfrm>
            <a:off x="987425" y="696913"/>
            <a:ext cx="503555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863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8EF1F-672D-4C9C-8A35-376501D380A2}" type="slidenum">
              <a:rPr lang="en-US" altLang="zh-CN"/>
              <a:pPr/>
              <a:t>23</a:t>
            </a:fld>
            <a:endParaRPr lang="en-US" altLang="zh-CN"/>
          </a:p>
        </p:txBody>
      </p:sp>
      <p:sp>
        <p:nvSpPr>
          <p:cNvPr id="973826" name="Rectangle 2"/>
          <p:cNvSpPr>
            <a:spLocks noGrp="1" noRot="1" noChangeAspect="1" noChangeArrowheads="1" noTextEdit="1"/>
          </p:cNvSpPr>
          <p:nvPr>
            <p:ph type="sldImg"/>
          </p:nvPr>
        </p:nvSpPr>
        <p:spPr>
          <a:xfrm>
            <a:off x="987425" y="696913"/>
            <a:ext cx="5035550" cy="3486150"/>
          </a:xfrm>
          <a:ln/>
        </p:spPr>
      </p:sp>
      <p:sp>
        <p:nvSpPr>
          <p:cNvPr id="973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25334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E6C92-B0E8-49D7-A471-86B9FA4E51A7}" type="slidenum">
              <a:rPr lang="en-US" altLang="zh-CN"/>
              <a:pPr/>
              <a:t>24</a:t>
            </a:fld>
            <a:endParaRPr lang="en-US" altLang="zh-CN"/>
          </a:p>
        </p:txBody>
      </p:sp>
      <p:sp>
        <p:nvSpPr>
          <p:cNvPr id="692226" name="Rectangle 2"/>
          <p:cNvSpPr>
            <a:spLocks noGrp="1" noRot="1" noChangeAspect="1" noChangeArrowheads="1" noTextEdit="1"/>
          </p:cNvSpPr>
          <p:nvPr>
            <p:ph type="sldImg"/>
          </p:nvPr>
        </p:nvSpPr>
        <p:spPr>
          <a:xfrm>
            <a:off x="987425" y="696913"/>
            <a:ext cx="5035550" cy="3486150"/>
          </a:xfrm>
          <a:ln/>
        </p:spPr>
      </p:sp>
      <p:sp>
        <p:nvSpPr>
          <p:cNvPr id="69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278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E6C92-B0E8-49D7-A471-86B9FA4E51A7}" type="slidenum">
              <a:rPr lang="en-US" altLang="zh-CN"/>
              <a:pPr/>
              <a:t>25</a:t>
            </a:fld>
            <a:endParaRPr lang="en-US" altLang="zh-CN"/>
          </a:p>
        </p:txBody>
      </p:sp>
      <p:sp>
        <p:nvSpPr>
          <p:cNvPr id="692226" name="Rectangle 2"/>
          <p:cNvSpPr>
            <a:spLocks noGrp="1" noRot="1" noChangeAspect="1" noChangeArrowheads="1" noTextEdit="1"/>
          </p:cNvSpPr>
          <p:nvPr>
            <p:ph type="sldImg"/>
          </p:nvPr>
        </p:nvSpPr>
        <p:spPr>
          <a:xfrm>
            <a:off x="987425" y="696913"/>
            <a:ext cx="5035550" cy="3486150"/>
          </a:xfrm>
          <a:ln/>
        </p:spPr>
      </p:sp>
      <p:sp>
        <p:nvSpPr>
          <p:cNvPr id="69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0282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698DF-CF15-4CB4-BE04-F93761BA98AA}" type="slidenum">
              <a:rPr lang="en-US" altLang="zh-CN"/>
              <a:pPr/>
              <a:t>26</a:t>
            </a:fld>
            <a:endParaRPr lang="en-US" altLang="zh-CN"/>
          </a:p>
        </p:txBody>
      </p:sp>
      <p:sp>
        <p:nvSpPr>
          <p:cNvPr id="693250" name="Rectangle 2"/>
          <p:cNvSpPr>
            <a:spLocks noGrp="1" noRot="1" noChangeAspect="1" noChangeArrowheads="1" noTextEdit="1"/>
          </p:cNvSpPr>
          <p:nvPr>
            <p:ph type="sldImg"/>
          </p:nvPr>
        </p:nvSpPr>
        <p:spPr>
          <a:xfrm>
            <a:off x="987425" y="696913"/>
            <a:ext cx="5035550" cy="3486150"/>
          </a:xfrm>
          <a:ln/>
        </p:spPr>
      </p:sp>
      <p:sp>
        <p:nvSpPr>
          <p:cNvPr id="693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7130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C5511-5913-412C-9906-60FBA33977AD}" type="slidenum">
              <a:rPr lang="en-US" altLang="zh-CN"/>
              <a:pPr/>
              <a:t>27</a:t>
            </a:fld>
            <a:endParaRPr lang="en-US" altLang="zh-CN"/>
          </a:p>
        </p:txBody>
      </p:sp>
      <p:sp>
        <p:nvSpPr>
          <p:cNvPr id="694274" name="Rectangle 2"/>
          <p:cNvSpPr>
            <a:spLocks noGrp="1" noRot="1" noChangeAspect="1" noChangeArrowheads="1" noTextEdit="1"/>
          </p:cNvSpPr>
          <p:nvPr>
            <p:ph type="sldImg"/>
          </p:nvPr>
        </p:nvSpPr>
        <p:spPr>
          <a:xfrm>
            <a:off x="987425" y="696913"/>
            <a:ext cx="5035550" cy="3486150"/>
          </a:xfrm>
          <a:ln/>
        </p:spPr>
      </p:sp>
      <p:sp>
        <p:nvSpPr>
          <p:cNvPr id="694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3401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C5511-5913-412C-9906-60FBA33977AD}" type="slidenum">
              <a:rPr lang="en-US" altLang="zh-CN"/>
              <a:pPr/>
              <a:t>28</a:t>
            </a:fld>
            <a:endParaRPr lang="en-US" altLang="zh-CN"/>
          </a:p>
        </p:txBody>
      </p:sp>
      <p:sp>
        <p:nvSpPr>
          <p:cNvPr id="694274" name="Rectangle 2"/>
          <p:cNvSpPr>
            <a:spLocks noGrp="1" noRot="1" noChangeAspect="1" noChangeArrowheads="1" noTextEdit="1"/>
          </p:cNvSpPr>
          <p:nvPr>
            <p:ph type="sldImg"/>
          </p:nvPr>
        </p:nvSpPr>
        <p:spPr>
          <a:xfrm>
            <a:off x="987425" y="696913"/>
            <a:ext cx="5035550" cy="3486150"/>
          </a:xfrm>
          <a:ln/>
        </p:spPr>
      </p:sp>
      <p:sp>
        <p:nvSpPr>
          <p:cNvPr id="694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3621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29</a:t>
            </a:fld>
            <a:endParaRPr lang="en-US" altLang="zh-CN"/>
          </a:p>
        </p:txBody>
      </p:sp>
      <p:sp>
        <p:nvSpPr>
          <p:cNvPr id="695298" name="Rectangle 2"/>
          <p:cNvSpPr>
            <a:spLocks noGrp="1" noRot="1" noChangeAspect="1" noChangeArrowheads="1" noTextEdit="1"/>
          </p:cNvSpPr>
          <p:nvPr>
            <p:ph type="sldImg"/>
          </p:nvPr>
        </p:nvSpPr>
        <p:spPr>
          <a:xfrm>
            <a:off x="987425" y="696913"/>
            <a:ext cx="5035550" cy="3486150"/>
          </a:xfrm>
          <a:ln/>
        </p:spPr>
      </p:sp>
      <p:sp>
        <p:nvSpPr>
          <p:cNvPr id="69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9773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30</a:t>
            </a:fld>
            <a:endParaRPr lang="en-US" altLang="zh-CN"/>
          </a:p>
        </p:txBody>
      </p:sp>
      <p:sp>
        <p:nvSpPr>
          <p:cNvPr id="695298" name="Rectangle 2"/>
          <p:cNvSpPr>
            <a:spLocks noGrp="1" noRot="1" noChangeAspect="1" noChangeArrowheads="1" noTextEdit="1"/>
          </p:cNvSpPr>
          <p:nvPr>
            <p:ph type="sldImg"/>
          </p:nvPr>
        </p:nvSpPr>
        <p:spPr>
          <a:xfrm>
            <a:off x="987425" y="696913"/>
            <a:ext cx="5035550" cy="3486150"/>
          </a:xfrm>
          <a:ln/>
        </p:spPr>
      </p:sp>
      <p:sp>
        <p:nvSpPr>
          <p:cNvPr id="6952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36851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31</a:t>
            </a:fld>
            <a:endParaRPr lang="en-US" altLang="zh-CN"/>
          </a:p>
        </p:txBody>
      </p:sp>
      <p:sp>
        <p:nvSpPr>
          <p:cNvPr id="695298" name="Rectangle 2"/>
          <p:cNvSpPr>
            <a:spLocks noGrp="1" noRot="1" noChangeAspect="1" noChangeArrowheads="1" noTextEdit="1"/>
          </p:cNvSpPr>
          <p:nvPr>
            <p:ph type="sldImg"/>
          </p:nvPr>
        </p:nvSpPr>
        <p:spPr>
          <a:xfrm>
            <a:off x="987425" y="696913"/>
            <a:ext cx="5035550" cy="3486150"/>
          </a:xfrm>
          <a:ln/>
        </p:spPr>
      </p:sp>
      <p:sp>
        <p:nvSpPr>
          <p:cNvPr id="69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8781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32</a:t>
            </a:fld>
            <a:endParaRPr lang="en-US" altLang="zh-CN"/>
          </a:p>
        </p:txBody>
      </p:sp>
      <p:sp>
        <p:nvSpPr>
          <p:cNvPr id="695298" name="Rectangle 2"/>
          <p:cNvSpPr>
            <a:spLocks noGrp="1" noRot="1" noChangeAspect="1" noChangeArrowheads="1" noTextEdit="1"/>
          </p:cNvSpPr>
          <p:nvPr>
            <p:ph type="sldImg"/>
          </p:nvPr>
        </p:nvSpPr>
        <p:spPr>
          <a:xfrm>
            <a:off x="987425" y="696913"/>
            <a:ext cx="5035550" cy="3486150"/>
          </a:xfrm>
          <a:ln/>
        </p:spPr>
      </p:sp>
      <p:sp>
        <p:nvSpPr>
          <p:cNvPr id="69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8812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8E436-7411-43AC-AFCD-51F868C30DF1}" type="slidenum">
              <a:rPr lang="en-US" altLang="zh-CN"/>
              <a:pPr/>
              <a:t>5</a:t>
            </a:fld>
            <a:endParaRPr lang="en-US" altLang="zh-CN"/>
          </a:p>
        </p:txBody>
      </p:sp>
      <p:sp>
        <p:nvSpPr>
          <p:cNvPr id="936962" name="Rectangle 2"/>
          <p:cNvSpPr>
            <a:spLocks noGrp="1" noRot="1" noChangeAspect="1" noChangeArrowheads="1" noTextEdit="1"/>
          </p:cNvSpPr>
          <p:nvPr>
            <p:ph type="sldImg"/>
          </p:nvPr>
        </p:nvSpPr>
        <p:spPr>
          <a:xfrm>
            <a:off x="987425" y="696913"/>
            <a:ext cx="5035550" cy="3486150"/>
          </a:xfrm>
          <a:ln/>
        </p:spPr>
      </p:sp>
      <p:sp>
        <p:nvSpPr>
          <p:cNvPr id="936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2735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33</a:t>
            </a:fld>
            <a:endParaRPr lang="en-US" altLang="zh-CN"/>
          </a:p>
        </p:txBody>
      </p:sp>
      <p:sp>
        <p:nvSpPr>
          <p:cNvPr id="695298" name="Rectangle 2"/>
          <p:cNvSpPr>
            <a:spLocks noGrp="1" noRot="1" noChangeAspect="1" noChangeArrowheads="1" noTextEdit="1"/>
          </p:cNvSpPr>
          <p:nvPr>
            <p:ph type="sldImg"/>
          </p:nvPr>
        </p:nvSpPr>
        <p:spPr>
          <a:xfrm>
            <a:off x="987425" y="696913"/>
            <a:ext cx="5035550" cy="3486150"/>
          </a:xfrm>
          <a:ln/>
        </p:spPr>
      </p:sp>
      <p:sp>
        <p:nvSpPr>
          <p:cNvPr id="69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4578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34</a:t>
            </a:fld>
            <a:endParaRPr lang="en-US" altLang="zh-CN"/>
          </a:p>
        </p:txBody>
      </p:sp>
      <p:sp>
        <p:nvSpPr>
          <p:cNvPr id="695298" name="Rectangle 2"/>
          <p:cNvSpPr>
            <a:spLocks noGrp="1" noRot="1" noChangeAspect="1" noChangeArrowheads="1" noTextEdit="1"/>
          </p:cNvSpPr>
          <p:nvPr>
            <p:ph type="sldImg"/>
          </p:nvPr>
        </p:nvSpPr>
        <p:spPr>
          <a:xfrm>
            <a:off x="987425" y="696913"/>
            <a:ext cx="5035550" cy="3486150"/>
          </a:xfrm>
          <a:ln/>
        </p:spPr>
      </p:sp>
      <p:sp>
        <p:nvSpPr>
          <p:cNvPr id="69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6373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96ED6-554D-4CAA-9263-9DA50CF4B7A7}" type="slidenum">
              <a:rPr lang="en-US" altLang="zh-CN"/>
              <a:pPr/>
              <a:t>35</a:t>
            </a:fld>
            <a:endParaRPr lang="en-US" altLang="zh-CN"/>
          </a:p>
        </p:txBody>
      </p:sp>
      <p:sp>
        <p:nvSpPr>
          <p:cNvPr id="705538" name="Rectangle 2"/>
          <p:cNvSpPr>
            <a:spLocks noGrp="1" noRot="1" noChangeAspect="1" noChangeArrowheads="1" noTextEdit="1"/>
          </p:cNvSpPr>
          <p:nvPr>
            <p:ph type="sldImg"/>
          </p:nvPr>
        </p:nvSpPr>
        <p:spPr>
          <a:xfrm>
            <a:off x="987425" y="696913"/>
            <a:ext cx="5035550" cy="3486150"/>
          </a:xfrm>
          <a:ln/>
        </p:spPr>
      </p:sp>
      <p:sp>
        <p:nvSpPr>
          <p:cNvPr id="705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5469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36ADB-363D-44D0-BDD8-8DDDF0D8D5AE}" type="slidenum">
              <a:rPr lang="en-US" altLang="zh-CN"/>
              <a:pPr/>
              <a:t>39</a:t>
            </a:fld>
            <a:endParaRPr lang="en-US" altLang="zh-CN"/>
          </a:p>
        </p:txBody>
      </p:sp>
      <p:sp>
        <p:nvSpPr>
          <p:cNvPr id="706562" name="Rectangle 2"/>
          <p:cNvSpPr>
            <a:spLocks noGrp="1" noRot="1" noChangeAspect="1" noChangeArrowheads="1" noTextEdit="1"/>
          </p:cNvSpPr>
          <p:nvPr>
            <p:ph type="sldImg"/>
          </p:nvPr>
        </p:nvSpPr>
        <p:spPr>
          <a:xfrm>
            <a:off x="987425" y="696913"/>
            <a:ext cx="5035550" cy="3486150"/>
          </a:xfrm>
          <a:ln/>
        </p:spPr>
      </p:sp>
      <p:sp>
        <p:nvSpPr>
          <p:cNvPr id="706563" name="Rectangle 3"/>
          <p:cNvSpPr>
            <a:spLocks noGrp="1" noChangeArrowheads="1"/>
          </p:cNvSpPr>
          <p:nvPr>
            <p:ph type="body" idx="1"/>
          </p:nvPr>
        </p:nvSpPr>
        <p:spPr/>
        <p:txBody>
          <a:bodyPr/>
          <a:lstStyle/>
          <a:p>
            <a:pPr marL="342900" marR="0" lvl="0" indent="-342900" algn="l" defTabSz="914400" rtl="0" eaLnBrk="1" fontAlgn="base" latinLnBrk="0" hangingPunct="1">
              <a:lnSpc>
                <a:spcPct val="110000"/>
              </a:lnSpc>
              <a:spcBef>
                <a:spcPts val="600"/>
              </a:spcBef>
              <a:spcAft>
                <a:spcPct val="0"/>
              </a:spcAft>
              <a:buClr>
                <a:srgbClr val="333399"/>
              </a:buClr>
              <a:buSzPct val="75000"/>
              <a:buFont typeface="Wingdings" pitchFamily="2" charset="2"/>
              <a:buChar char="n"/>
              <a:tabLst/>
              <a:defRPr/>
            </a:pPr>
            <a:r>
              <a:rPr kumimoji="0" lang="zh-CN" altLang="en-US" sz="3200" b="1" i="0" u="none" strike="noStrike" kern="0" cap="none" spc="0" normalizeH="0" baseline="0" noProof="0" dirty="0" smtClean="0">
                <a:ln>
                  <a:noFill/>
                </a:ln>
                <a:solidFill>
                  <a:srgbClr val="FF0000"/>
                </a:solidFill>
                <a:effectLst/>
                <a:uLnTx/>
                <a:uFillTx/>
                <a:latin typeface="Arial"/>
                <a:ea typeface="黑体" pitchFamily="2" charset="-122"/>
                <a:cs typeface="+mn-cs"/>
              </a:rPr>
              <a:t>怎样表示一个网络的网络地址</a:t>
            </a:r>
            <a:endParaRPr kumimoji="0" lang="en-US" altLang="zh-CN" sz="3200" b="1" i="0" u="none" strike="noStrike" kern="0" cap="none" spc="0" normalizeH="0" baseline="0" noProof="0" dirty="0" smtClean="0">
              <a:ln>
                <a:noFill/>
              </a:ln>
              <a:solidFill>
                <a:srgbClr val="FF0000"/>
              </a:solidFill>
              <a:effectLst/>
              <a:uLnTx/>
              <a:uFillTx/>
              <a:latin typeface="Arial"/>
              <a:ea typeface="黑体" pitchFamily="2" charset="-122"/>
              <a:cs typeface="+mn-cs"/>
            </a:endParaRPr>
          </a:p>
          <a:p>
            <a:pPr marL="342900" marR="0" lvl="0" indent="-342900" algn="l" defTabSz="914400" rtl="0" eaLnBrk="1" fontAlgn="base" latinLnBrk="0" hangingPunct="1">
              <a:lnSpc>
                <a:spcPct val="110000"/>
              </a:lnSpc>
              <a:spcBef>
                <a:spcPts val="600"/>
              </a:spcBef>
              <a:spcAft>
                <a:spcPct val="0"/>
              </a:spcAft>
              <a:buClr>
                <a:srgbClr val="333399"/>
              </a:buClr>
              <a:buSzPct val="75000"/>
              <a:buFont typeface="Wingdings" pitchFamily="2" charset="2"/>
              <a:buChar char="n"/>
              <a:tabLst/>
              <a:defRPr/>
            </a:pP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怎样表示一个网络的所有主机</a:t>
            </a:r>
            <a:endPar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endParaRPr>
          </a:p>
          <a:p>
            <a:pPr marL="342900" marR="0" lvl="0" indent="-342900" algn="l" defTabSz="914400" rtl="0" eaLnBrk="1" fontAlgn="base" latinLnBrk="0" hangingPunct="1">
              <a:lnSpc>
                <a:spcPct val="110000"/>
              </a:lnSpc>
              <a:spcBef>
                <a:spcPts val="600"/>
              </a:spcBef>
              <a:spcAft>
                <a:spcPct val="0"/>
              </a:spcAft>
              <a:buClr>
                <a:srgbClr val="333399"/>
              </a:buClr>
              <a:buSzPct val="75000"/>
              <a:buFont typeface="Wingdings" pitchFamily="2" charset="2"/>
              <a:buChar char="n"/>
              <a:tabLst/>
              <a:defRPr/>
            </a:pPr>
            <a:r>
              <a:rPr kumimoji="0" lang="zh-CN" altLang="en-US" sz="3200" b="1" i="0" u="none" strike="noStrike" kern="0" cap="none" spc="0" normalizeH="0" baseline="0" noProof="0" dirty="0" smtClean="0">
                <a:ln>
                  <a:noFill/>
                </a:ln>
                <a:solidFill>
                  <a:srgbClr val="FF0000"/>
                </a:solidFill>
                <a:effectLst/>
                <a:uLnTx/>
                <a:uFillTx/>
                <a:latin typeface="Arial"/>
                <a:ea typeface="黑体" pitchFamily="2" charset="-122"/>
                <a:cs typeface="+mn-cs"/>
              </a:rPr>
              <a:t>一个网络（网络号给定后），可连接的主机数</a:t>
            </a:r>
          </a:p>
          <a:p>
            <a:pPr marL="342900" marR="0" lvl="0" indent="-342900" algn="l" defTabSz="914400" rtl="0" eaLnBrk="1" fontAlgn="base" latinLnBrk="0" hangingPunct="1">
              <a:lnSpc>
                <a:spcPct val="110000"/>
              </a:lnSpc>
              <a:spcBef>
                <a:spcPts val="600"/>
              </a:spcBef>
              <a:spcAft>
                <a:spcPct val="0"/>
              </a:spcAft>
              <a:buClr>
                <a:srgbClr val="333399"/>
              </a:buClr>
              <a:buSzPct val="75000"/>
              <a:buFont typeface="Wingdings" pitchFamily="2" charset="2"/>
              <a:buChar char="n"/>
              <a:tabLst/>
              <a:defRPr/>
            </a:pP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什么是环回测试地址</a:t>
            </a:r>
            <a:endPar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endParaRPr>
          </a:p>
          <a:p>
            <a:endParaRPr lang="zh-CN" altLang="zh-CN" dirty="0"/>
          </a:p>
        </p:txBody>
      </p:sp>
    </p:spTree>
    <p:extLst>
      <p:ext uri="{BB962C8B-B14F-4D97-AF65-F5344CB8AC3E}">
        <p14:creationId xmlns:p14="http://schemas.microsoft.com/office/powerpoint/2010/main" val="1088638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83EDB-8550-41BC-B065-463E70B5D5FE}" type="slidenum">
              <a:rPr lang="en-US" altLang="zh-CN"/>
              <a:pPr/>
              <a:t>41</a:t>
            </a:fld>
            <a:endParaRPr lang="en-US" altLang="zh-CN"/>
          </a:p>
        </p:txBody>
      </p:sp>
      <p:sp>
        <p:nvSpPr>
          <p:cNvPr id="707586" name="Rectangle 2"/>
          <p:cNvSpPr>
            <a:spLocks noGrp="1" noRot="1" noChangeAspect="1" noChangeArrowheads="1" noTextEdit="1"/>
          </p:cNvSpPr>
          <p:nvPr>
            <p:ph type="sldImg"/>
          </p:nvPr>
        </p:nvSpPr>
        <p:spPr>
          <a:xfrm>
            <a:off x="987425" y="696913"/>
            <a:ext cx="5035550" cy="3486150"/>
          </a:xfrm>
          <a:ln/>
        </p:spPr>
      </p:sp>
      <p:sp>
        <p:nvSpPr>
          <p:cNvPr id="707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370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7D5F8-D34B-48CA-960F-DB9DA5157E06}" type="slidenum">
              <a:rPr lang="en-US" altLang="zh-CN"/>
              <a:pPr/>
              <a:t>42</a:t>
            </a:fld>
            <a:endParaRPr lang="en-US" altLang="zh-CN"/>
          </a:p>
        </p:txBody>
      </p:sp>
      <p:sp>
        <p:nvSpPr>
          <p:cNvPr id="708610" name="Rectangle 2"/>
          <p:cNvSpPr>
            <a:spLocks noGrp="1" noRot="1" noChangeAspect="1" noChangeArrowheads="1" noTextEdit="1"/>
          </p:cNvSpPr>
          <p:nvPr>
            <p:ph type="sldImg"/>
          </p:nvPr>
        </p:nvSpPr>
        <p:spPr>
          <a:xfrm>
            <a:off x="987425" y="696913"/>
            <a:ext cx="5035550" cy="3486150"/>
          </a:xfrm>
          <a:ln/>
        </p:spPr>
      </p:sp>
      <p:sp>
        <p:nvSpPr>
          <p:cNvPr id="708611" name="Rectangle 3"/>
          <p:cNvSpPr>
            <a:spLocks noGrp="1" noChangeArrowheads="1"/>
          </p:cNvSpPr>
          <p:nvPr>
            <p:ph type="body" idx="1"/>
          </p:nvPr>
        </p:nvSpPr>
        <p:spPr/>
        <p:txBody>
          <a:bodyPr/>
          <a:lstStyle/>
          <a:p>
            <a:r>
              <a:rPr lang="zh-CN" altLang="en-US" dirty="0" smtClean="0"/>
              <a:t>由于一个路由器至少应当连接到两个网络（这样它才能将 </a:t>
            </a:r>
            <a:r>
              <a:rPr lang="en-US" altLang="zh-CN" dirty="0" smtClean="0"/>
              <a:t>IP </a:t>
            </a:r>
            <a:r>
              <a:rPr lang="zh-CN" altLang="en-US" dirty="0" smtClean="0"/>
              <a:t>数据报从一个网络转发到另一个网络），因此</a:t>
            </a:r>
            <a:r>
              <a:rPr lang="zh-CN" altLang="en-US" dirty="0" smtClean="0">
                <a:solidFill>
                  <a:srgbClr val="0000CC"/>
                </a:solidFill>
              </a:rPr>
              <a:t>一个路由器至少应当有两个不同的 </a:t>
            </a:r>
            <a:r>
              <a:rPr lang="en-US" altLang="zh-CN" dirty="0" smtClean="0">
                <a:solidFill>
                  <a:srgbClr val="0000CC"/>
                </a:solidFill>
              </a:rPr>
              <a:t>IP </a:t>
            </a:r>
            <a:r>
              <a:rPr lang="zh-CN" altLang="en-US" dirty="0" smtClean="0">
                <a:solidFill>
                  <a:srgbClr val="0000CC"/>
                </a:solidFill>
              </a:rPr>
              <a:t>地址。 </a:t>
            </a:r>
            <a:endParaRPr lang="zh-CN" altLang="zh-CN" dirty="0"/>
          </a:p>
        </p:txBody>
      </p:sp>
    </p:spTree>
    <p:extLst>
      <p:ext uri="{BB962C8B-B14F-4D97-AF65-F5344CB8AC3E}">
        <p14:creationId xmlns:p14="http://schemas.microsoft.com/office/powerpoint/2010/main" val="724393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A32FD-4560-46D9-B75A-A64F05383F5F}" type="slidenum">
              <a:rPr lang="en-US" altLang="zh-CN"/>
              <a:pPr/>
              <a:t>43</a:t>
            </a:fld>
            <a:endParaRPr lang="en-US" altLang="zh-CN"/>
          </a:p>
        </p:txBody>
      </p:sp>
      <p:sp>
        <p:nvSpPr>
          <p:cNvPr id="709634" name="Rectangle 2"/>
          <p:cNvSpPr>
            <a:spLocks noGrp="1" noRot="1" noChangeAspect="1" noChangeArrowheads="1" noTextEdit="1"/>
          </p:cNvSpPr>
          <p:nvPr>
            <p:ph type="sldImg"/>
          </p:nvPr>
        </p:nvSpPr>
        <p:spPr>
          <a:xfrm>
            <a:off x="987425" y="696913"/>
            <a:ext cx="5035550" cy="3486150"/>
          </a:xfrm>
          <a:ln/>
        </p:spPr>
      </p:sp>
      <p:sp>
        <p:nvSpPr>
          <p:cNvPr id="709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3712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LAN1</a:t>
            </a:r>
            <a:r>
              <a:rPr lang="zh-CN" altLang="en-US" dirty="0" smtClean="0"/>
              <a:t>里所有</a:t>
            </a:r>
            <a:r>
              <a:rPr lang="en-US" altLang="zh-CN" dirty="0" smtClean="0"/>
              <a:t>IP</a:t>
            </a:r>
            <a:r>
              <a:rPr lang="zh-CN" altLang="en-US" dirty="0" smtClean="0"/>
              <a:t>的网络号是一样的。他们处在同一网络里</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44</a:t>
            </a:fld>
            <a:endParaRPr lang="en-US" altLang="zh-CN"/>
          </a:p>
        </p:txBody>
      </p:sp>
    </p:spTree>
    <p:extLst>
      <p:ext uri="{BB962C8B-B14F-4D97-AF65-F5344CB8AC3E}">
        <p14:creationId xmlns:p14="http://schemas.microsoft.com/office/powerpoint/2010/main" val="4279218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D5C55-7000-42F4-B920-956DD3BA0496}" type="slidenum">
              <a:rPr lang="en-US" altLang="zh-CN"/>
              <a:pPr/>
              <a:t>46</a:t>
            </a:fld>
            <a:endParaRPr lang="en-US" altLang="zh-CN"/>
          </a:p>
        </p:txBody>
      </p:sp>
      <p:sp>
        <p:nvSpPr>
          <p:cNvPr id="718850" name="Rectangle 2"/>
          <p:cNvSpPr>
            <a:spLocks noGrp="1" noRot="1" noChangeAspect="1" noChangeArrowheads="1" noTextEdit="1"/>
          </p:cNvSpPr>
          <p:nvPr>
            <p:ph type="sldImg"/>
          </p:nvPr>
        </p:nvSpPr>
        <p:spPr>
          <a:xfrm>
            <a:off x="987425" y="696913"/>
            <a:ext cx="5035550" cy="3486150"/>
          </a:xfrm>
          <a:ln/>
        </p:spPr>
      </p:sp>
      <p:sp>
        <p:nvSpPr>
          <p:cNvPr id="718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789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42F80D-70CA-4DC5-9CF8-E318D513A384}" type="slidenum">
              <a:rPr lang="en-US" altLang="zh-CN"/>
              <a:pPr/>
              <a:t>47</a:t>
            </a:fld>
            <a:endParaRPr lang="en-US" altLang="zh-CN"/>
          </a:p>
        </p:txBody>
      </p:sp>
      <p:sp>
        <p:nvSpPr>
          <p:cNvPr id="718850" name="Rectangle 2"/>
          <p:cNvSpPr>
            <a:spLocks noGrp="1" noRot="1" noChangeAspect="1" noChangeArrowheads="1" noTextEdit="1"/>
          </p:cNvSpPr>
          <p:nvPr>
            <p:ph type="sldImg"/>
          </p:nvPr>
        </p:nvSpPr>
        <p:spPr>
          <a:xfrm>
            <a:off x="987425" y="696913"/>
            <a:ext cx="5035550" cy="3486150"/>
          </a:xfrm>
          <a:ln/>
        </p:spPr>
      </p:sp>
      <p:sp>
        <p:nvSpPr>
          <p:cNvPr id="718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509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F19DF-9530-4BF9-9A7B-1284D1693B95}" type="slidenum">
              <a:rPr lang="en-US" altLang="zh-CN"/>
              <a:pPr/>
              <a:t>6</a:t>
            </a:fld>
            <a:endParaRPr lang="en-US" altLang="zh-CN"/>
          </a:p>
        </p:txBody>
      </p:sp>
      <p:sp>
        <p:nvSpPr>
          <p:cNvPr id="937986" name="Rectangle 2"/>
          <p:cNvSpPr>
            <a:spLocks noGrp="1" noRot="1" noChangeAspect="1" noChangeArrowheads="1" noTextEdit="1"/>
          </p:cNvSpPr>
          <p:nvPr>
            <p:ph type="sldImg"/>
          </p:nvPr>
        </p:nvSpPr>
        <p:spPr>
          <a:xfrm>
            <a:off x="987425" y="696913"/>
            <a:ext cx="5035550" cy="3486150"/>
          </a:xfrm>
          <a:ln/>
        </p:spPr>
      </p:sp>
      <p:sp>
        <p:nvSpPr>
          <p:cNvPr id="937987"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虚电路是分组交换的两种传输方式中的一种。在通信和网络中，虚电路是由分组交换通信所提供的面向连接的通信服务。在两个节点或应用进程之间建立起一个逻辑上的连接或虚电路后，就可以在两个节点之间依次发送每一个分组，接收端收到分组的顺序必然与发送端的发送顺序一致，因此接收端无须负责在接收分组后重新进行排序。虚电路协议向高层协议隐藏了将</a:t>
            </a:r>
            <a:r>
              <a:rPr lang="zh-CN" altLang="en-US" sz="1200" b="0" i="0" u="none" strike="noStrike" kern="1200" dirty="0" smtClean="0">
                <a:solidFill>
                  <a:schemeClr val="tx1"/>
                </a:solidFill>
                <a:latin typeface="宋体" pitchFamily="2" charset="-122"/>
                <a:ea typeface="宋体" pitchFamily="2" charset="-122"/>
                <a:cs typeface="+mn-cs"/>
                <a:hlinkClick r:id="rId3"/>
              </a:rPr>
              <a:t>数据分割</a:t>
            </a:r>
            <a:r>
              <a:rPr lang="zh-CN" altLang="en-US" sz="1200" b="0" i="0" kern="1200" dirty="0" smtClean="0">
                <a:solidFill>
                  <a:schemeClr val="tx1"/>
                </a:solidFill>
                <a:latin typeface="宋体" pitchFamily="2" charset="-122"/>
                <a:ea typeface="宋体" pitchFamily="2" charset="-122"/>
                <a:cs typeface="+mn-cs"/>
              </a:rPr>
              <a:t>成段，包或帧的过程。</a:t>
            </a:r>
            <a:endParaRPr lang="zh-CN" altLang="zh-CN" dirty="0"/>
          </a:p>
        </p:txBody>
      </p:sp>
    </p:spTree>
    <p:extLst>
      <p:ext uri="{BB962C8B-B14F-4D97-AF65-F5344CB8AC3E}">
        <p14:creationId xmlns:p14="http://schemas.microsoft.com/office/powerpoint/2010/main" val="2907093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3588A-9CF5-41A5-B2FC-354D3A2E7355}" type="slidenum">
              <a:rPr lang="en-US" altLang="zh-CN"/>
              <a:pPr/>
              <a:t>48</a:t>
            </a:fld>
            <a:endParaRPr lang="en-US" altLang="zh-CN"/>
          </a:p>
        </p:txBody>
      </p:sp>
      <p:sp>
        <p:nvSpPr>
          <p:cNvPr id="719874" name="Rectangle 2"/>
          <p:cNvSpPr>
            <a:spLocks noGrp="1" noRot="1" noChangeAspect="1" noChangeArrowheads="1" noTextEdit="1"/>
          </p:cNvSpPr>
          <p:nvPr>
            <p:ph type="sldImg"/>
          </p:nvPr>
        </p:nvSpPr>
        <p:spPr>
          <a:xfrm>
            <a:off x="987425" y="696913"/>
            <a:ext cx="5035550" cy="3486150"/>
          </a:xfrm>
          <a:ln/>
        </p:spPr>
      </p:sp>
      <p:sp>
        <p:nvSpPr>
          <p:cNvPr id="719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6284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3588A-9CF5-41A5-B2FC-354D3A2E7355}" type="slidenum">
              <a:rPr lang="en-US" altLang="zh-CN"/>
              <a:pPr/>
              <a:t>49</a:t>
            </a:fld>
            <a:endParaRPr lang="en-US" altLang="zh-CN"/>
          </a:p>
        </p:txBody>
      </p:sp>
      <p:sp>
        <p:nvSpPr>
          <p:cNvPr id="719874" name="Rectangle 2"/>
          <p:cNvSpPr>
            <a:spLocks noGrp="1" noRot="1" noChangeAspect="1" noChangeArrowheads="1" noTextEdit="1"/>
          </p:cNvSpPr>
          <p:nvPr>
            <p:ph type="sldImg"/>
          </p:nvPr>
        </p:nvSpPr>
        <p:spPr>
          <a:xfrm>
            <a:off x="987425" y="696913"/>
            <a:ext cx="5035550" cy="3486150"/>
          </a:xfrm>
          <a:ln/>
        </p:spPr>
      </p:sp>
      <p:sp>
        <p:nvSpPr>
          <p:cNvPr id="719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3172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3588A-9CF5-41A5-B2FC-354D3A2E7355}" type="slidenum">
              <a:rPr lang="en-US" altLang="zh-CN"/>
              <a:pPr/>
              <a:t>50</a:t>
            </a:fld>
            <a:endParaRPr lang="en-US" altLang="zh-CN"/>
          </a:p>
        </p:txBody>
      </p:sp>
      <p:sp>
        <p:nvSpPr>
          <p:cNvPr id="719874" name="Rectangle 2"/>
          <p:cNvSpPr>
            <a:spLocks noGrp="1" noRot="1" noChangeAspect="1" noChangeArrowheads="1" noTextEdit="1"/>
          </p:cNvSpPr>
          <p:nvPr>
            <p:ph type="sldImg"/>
          </p:nvPr>
        </p:nvSpPr>
        <p:spPr>
          <a:xfrm>
            <a:off x="987425" y="696913"/>
            <a:ext cx="5035550" cy="3486150"/>
          </a:xfrm>
          <a:ln/>
        </p:spPr>
      </p:sp>
      <p:sp>
        <p:nvSpPr>
          <p:cNvPr id="719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4759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2D66F-71AF-49CE-9BF7-BB9F1827CB8C}" type="slidenum">
              <a:rPr lang="en-US" altLang="zh-CN"/>
              <a:pPr/>
              <a:t>51</a:t>
            </a:fld>
            <a:endParaRPr lang="en-US" altLang="zh-CN"/>
          </a:p>
        </p:txBody>
      </p:sp>
      <p:sp>
        <p:nvSpPr>
          <p:cNvPr id="723970" name="Rectangle 2"/>
          <p:cNvSpPr>
            <a:spLocks noGrp="1" noRot="1" noChangeAspect="1" noChangeArrowheads="1" noTextEdit="1"/>
          </p:cNvSpPr>
          <p:nvPr>
            <p:ph type="sldImg"/>
          </p:nvPr>
        </p:nvSpPr>
        <p:spPr>
          <a:xfrm>
            <a:off x="987425" y="696913"/>
            <a:ext cx="5035550" cy="3486150"/>
          </a:xfrm>
          <a:ln/>
        </p:spPr>
      </p:sp>
      <p:sp>
        <p:nvSpPr>
          <p:cNvPr id="72397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C00000"/>
                </a:solidFill>
                <a:ea typeface="黑体" pitchFamily="2" charset="-122"/>
              </a:rPr>
              <a:t>两个路由器的 </a:t>
            </a:r>
            <a:r>
              <a:rPr lang="en-US" altLang="zh-CN" sz="1200" b="1" dirty="0" smtClean="0">
                <a:solidFill>
                  <a:srgbClr val="C00000"/>
                </a:solidFill>
                <a:ea typeface="黑体" pitchFamily="2" charset="-122"/>
              </a:rPr>
              <a:t>IP </a:t>
            </a:r>
            <a:r>
              <a:rPr lang="zh-CN" altLang="en-US" sz="1200" b="1" dirty="0" smtClean="0">
                <a:solidFill>
                  <a:srgbClr val="C00000"/>
                </a:solidFill>
                <a:ea typeface="黑体" pitchFamily="2" charset="-122"/>
              </a:rPr>
              <a:t>地址并不出现在 </a:t>
            </a:r>
            <a:r>
              <a:rPr lang="en-US" altLang="zh-CN" sz="1200" b="1" dirty="0" smtClean="0">
                <a:solidFill>
                  <a:srgbClr val="C00000"/>
                </a:solidFill>
                <a:ea typeface="黑体" pitchFamily="2" charset="-122"/>
              </a:rPr>
              <a:t>IP </a:t>
            </a:r>
            <a:r>
              <a:rPr lang="zh-CN" altLang="en-US" sz="1200" b="1" dirty="0" smtClean="0">
                <a:solidFill>
                  <a:srgbClr val="C00000"/>
                </a:solidFill>
                <a:ea typeface="黑体" pitchFamily="2" charset="-122"/>
              </a:rPr>
              <a:t>数据报的首部中。 </a:t>
            </a:r>
          </a:p>
          <a:p>
            <a:endParaRPr lang="zh-CN" altLang="zh-CN" dirty="0"/>
          </a:p>
        </p:txBody>
      </p:sp>
    </p:spTree>
    <p:extLst>
      <p:ext uri="{BB962C8B-B14F-4D97-AF65-F5344CB8AC3E}">
        <p14:creationId xmlns:p14="http://schemas.microsoft.com/office/powerpoint/2010/main" val="3000857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8E5E-FC0C-4FD7-B244-271AAA9A5C8F}" type="slidenum">
              <a:rPr lang="en-US" altLang="zh-CN"/>
              <a:pPr/>
              <a:t>53</a:t>
            </a:fld>
            <a:endParaRPr lang="en-US" altLang="zh-CN"/>
          </a:p>
        </p:txBody>
      </p:sp>
      <p:sp>
        <p:nvSpPr>
          <p:cNvPr id="728066" name="Rectangle 2"/>
          <p:cNvSpPr>
            <a:spLocks noGrp="1" noRot="1" noChangeAspect="1" noChangeArrowheads="1" noTextEdit="1"/>
          </p:cNvSpPr>
          <p:nvPr>
            <p:ph type="sldImg"/>
          </p:nvPr>
        </p:nvSpPr>
        <p:spPr>
          <a:xfrm>
            <a:off x="987425" y="696913"/>
            <a:ext cx="5035550" cy="3486150"/>
          </a:xfrm>
          <a:ln/>
        </p:spPr>
      </p:sp>
      <p:sp>
        <p:nvSpPr>
          <p:cNvPr id="728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3685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8E5E-FC0C-4FD7-B244-271AAA9A5C8F}" type="slidenum">
              <a:rPr lang="en-US" altLang="zh-CN"/>
              <a:pPr/>
              <a:t>54</a:t>
            </a:fld>
            <a:endParaRPr lang="en-US" altLang="zh-CN"/>
          </a:p>
        </p:txBody>
      </p:sp>
      <p:sp>
        <p:nvSpPr>
          <p:cNvPr id="728066" name="Rectangle 2"/>
          <p:cNvSpPr>
            <a:spLocks noGrp="1" noRot="1" noChangeAspect="1" noChangeArrowheads="1" noTextEdit="1"/>
          </p:cNvSpPr>
          <p:nvPr>
            <p:ph type="sldImg"/>
          </p:nvPr>
        </p:nvSpPr>
        <p:spPr>
          <a:xfrm>
            <a:off x="987425" y="696913"/>
            <a:ext cx="5035550" cy="3486150"/>
          </a:xfrm>
          <a:ln/>
        </p:spPr>
      </p:sp>
      <p:sp>
        <p:nvSpPr>
          <p:cNvPr id="728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854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12267-3797-49A1-8BD5-D048608B321A}" type="slidenum">
              <a:rPr lang="en-US" altLang="zh-CN"/>
              <a:pPr/>
              <a:t>57</a:t>
            </a:fld>
            <a:endParaRPr lang="en-US" altLang="zh-CN"/>
          </a:p>
        </p:txBody>
      </p:sp>
      <p:sp>
        <p:nvSpPr>
          <p:cNvPr id="729090" name="Rectangle 2"/>
          <p:cNvSpPr>
            <a:spLocks noGrp="1" noRot="1" noChangeAspect="1" noChangeArrowheads="1" noTextEdit="1"/>
          </p:cNvSpPr>
          <p:nvPr>
            <p:ph type="sldImg"/>
          </p:nvPr>
        </p:nvSpPr>
        <p:spPr>
          <a:xfrm>
            <a:off x="987425" y="696913"/>
            <a:ext cx="5035550" cy="3486150"/>
          </a:xfrm>
          <a:ln/>
        </p:spPr>
      </p:sp>
      <p:sp>
        <p:nvSpPr>
          <p:cNvPr id="729091" name="Rectangle 3"/>
          <p:cNvSpPr>
            <a:spLocks noGrp="1" noChangeArrowheads="1"/>
          </p:cNvSpPr>
          <p:nvPr>
            <p:ph type="body" idx="1"/>
          </p:nvPr>
        </p:nvSpPr>
        <p:spPr/>
        <p:txBody>
          <a:bodyPr/>
          <a:lstStyle/>
          <a:p>
            <a:pPr marL="342900" marR="0" lvl="0" indent="-342900" algn="l" defTabSz="914400" rtl="0" eaLnBrk="1" fontAlgn="base" latinLnBrk="0" hangingPunct="1">
              <a:lnSpc>
                <a:spcPct val="110000"/>
              </a:lnSpc>
              <a:spcBef>
                <a:spcPts val="1200"/>
              </a:spcBef>
              <a:spcAft>
                <a:spcPct val="0"/>
              </a:spcAft>
              <a:buClr>
                <a:srgbClr val="333399"/>
              </a:buClr>
              <a:buSzPct val="75000"/>
              <a:buFont typeface="Wingdings" pitchFamily="2" charset="2"/>
              <a:buChar char="n"/>
              <a:tabLst/>
              <a:defRPr/>
            </a:pPr>
            <a:r>
              <a:rPr kumimoji="0" lang="en-US" altLang="zh-CN" sz="3200" b="1" i="0" u="none" strike="noStrike" kern="0" cap="none" spc="0" normalizeH="0" baseline="0" noProof="0" dirty="0" smtClean="0">
                <a:ln>
                  <a:noFill/>
                </a:ln>
                <a:solidFill>
                  <a:srgbClr val="FF0000"/>
                </a:solidFill>
                <a:effectLst/>
                <a:uLnTx/>
                <a:uFillTx/>
                <a:latin typeface="Arial"/>
                <a:ea typeface="黑体" pitchFamily="2" charset="-122"/>
                <a:cs typeface="+mn-cs"/>
              </a:rPr>
              <a:t>ARP</a:t>
            </a:r>
            <a:r>
              <a:rPr kumimoji="0" lang="zh-CN" altLang="en-US" sz="3200" b="1" i="0" u="none" strike="noStrike" kern="0" cap="none" spc="0" normalizeH="0" baseline="0" noProof="0" dirty="0" smtClean="0">
                <a:ln>
                  <a:noFill/>
                </a:ln>
                <a:solidFill>
                  <a:srgbClr val="FF0000"/>
                </a:solidFill>
                <a:effectLst/>
                <a:uLnTx/>
                <a:uFillTx/>
                <a:latin typeface="Arial"/>
                <a:ea typeface="黑体" pitchFamily="2" charset="-122"/>
                <a:cs typeface="+mn-cs"/>
              </a:rPr>
              <a:t>请求分组：</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包含发送方硬件地址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发送方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IP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地址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 </a:t>
            </a:r>
            <a:r>
              <a:rPr kumimoji="0" lang="zh-CN" altLang="en-US" sz="3200" b="1" i="0" u="none" strike="noStrike" kern="0" cap="none" spc="0" normalizeH="0" baseline="0" noProof="0" dirty="0" smtClean="0">
                <a:ln>
                  <a:noFill/>
                </a:ln>
                <a:solidFill>
                  <a:srgbClr val="0000FF"/>
                </a:solidFill>
                <a:effectLst/>
                <a:uLnTx/>
                <a:uFillTx/>
                <a:latin typeface="Arial"/>
                <a:ea typeface="黑体" pitchFamily="2" charset="-122"/>
                <a:cs typeface="+mn-cs"/>
              </a:rPr>
              <a:t>目标方硬件地址</a:t>
            </a:r>
            <a:r>
              <a:rPr kumimoji="0" lang="en-US" altLang="zh-CN" sz="3200" b="1" i="0" u="none" strike="noStrike" kern="0" cap="none" spc="0" normalizeH="0" baseline="0" noProof="0" dirty="0" smtClean="0">
                <a:ln>
                  <a:noFill/>
                </a:ln>
                <a:solidFill>
                  <a:srgbClr val="0000FF"/>
                </a:solidFill>
                <a:effectLst/>
                <a:uLnTx/>
                <a:uFillTx/>
                <a:latin typeface="Arial"/>
                <a:ea typeface="黑体" pitchFamily="2" charset="-122"/>
                <a:cs typeface="+mn-cs"/>
              </a:rPr>
              <a:t>(</a:t>
            </a:r>
            <a:r>
              <a:rPr kumimoji="0" lang="zh-CN" altLang="en-US" sz="3200" b="1" i="0" u="none" strike="noStrike" kern="0" cap="none" spc="0" normalizeH="0" baseline="0" noProof="0" dirty="0" smtClean="0">
                <a:ln>
                  <a:noFill/>
                </a:ln>
                <a:solidFill>
                  <a:srgbClr val="0000FF"/>
                </a:solidFill>
                <a:effectLst/>
                <a:uLnTx/>
                <a:uFillTx/>
                <a:latin typeface="Arial"/>
                <a:ea typeface="黑体" pitchFamily="2" charset="-122"/>
                <a:cs typeface="+mn-cs"/>
              </a:rPr>
              <a:t>未知时填 </a:t>
            </a:r>
            <a:r>
              <a:rPr kumimoji="0" lang="en-US" altLang="zh-CN" sz="3200" b="1" i="0" u="none" strike="noStrike" kern="0" cap="none" spc="0" normalizeH="0" baseline="0" noProof="0" dirty="0" smtClean="0">
                <a:ln>
                  <a:noFill/>
                </a:ln>
                <a:solidFill>
                  <a:srgbClr val="0000FF"/>
                </a:solidFill>
                <a:effectLst/>
                <a:uLnTx/>
                <a:uFillTx/>
                <a:latin typeface="Arial"/>
                <a:ea typeface="黑体" pitchFamily="2" charset="-122"/>
                <a:cs typeface="+mn-cs"/>
              </a:rPr>
              <a:t>0)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目标方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IP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地址。</a:t>
            </a:r>
          </a:p>
          <a:p>
            <a:pPr marL="342900" marR="0" lvl="0" indent="-342900" algn="l" defTabSz="914400" rtl="0" eaLnBrk="1" fontAlgn="base" latinLnBrk="0" hangingPunct="1">
              <a:lnSpc>
                <a:spcPct val="110000"/>
              </a:lnSpc>
              <a:spcBef>
                <a:spcPts val="1200"/>
              </a:spcBef>
              <a:spcAft>
                <a:spcPct val="0"/>
              </a:spcAft>
              <a:buClr>
                <a:srgbClr val="333399"/>
              </a:buClr>
              <a:buSzPct val="75000"/>
              <a:buFont typeface="Wingdings" pitchFamily="2" charset="2"/>
              <a:buChar char="n"/>
              <a:tabLst/>
              <a:defRPr/>
            </a:pPr>
            <a:r>
              <a:rPr kumimoji="0" lang="en-US" altLang="zh-CN" sz="3200" b="1" i="0" u="none" strike="noStrike" kern="0" cap="none" spc="0" normalizeH="0" baseline="0" noProof="0" dirty="0" smtClean="0">
                <a:ln>
                  <a:noFill/>
                </a:ln>
                <a:solidFill>
                  <a:srgbClr val="FF0000"/>
                </a:solidFill>
                <a:effectLst/>
                <a:uLnTx/>
                <a:uFillTx/>
                <a:latin typeface="Arial"/>
                <a:ea typeface="黑体" pitchFamily="2" charset="-122"/>
                <a:cs typeface="+mn-cs"/>
              </a:rPr>
              <a:t>ARP </a:t>
            </a:r>
            <a:r>
              <a:rPr kumimoji="0" lang="zh-CN" altLang="en-US" sz="3200" b="1" i="0" u="none" strike="noStrike" kern="0" cap="none" spc="0" normalizeH="0" baseline="0" noProof="0" dirty="0" smtClean="0">
                <a:ln>
                  <a:noFill/>
                </a:ln>
                <a:solidFill>
                  <a:srgbClr val="FF0000"/>
                </a:solidFill>
                <a:effectLst/>
                <a:uLnTx/>
                <a:uFillTx/>
                <a:latin typeface="Arial"/>
                <a:ea typeface="黑体" pitchFamily="2" charset="-122"/>
                <a:cs typeface="+mn-cs"/>
              </a:rPr>
              <a:t>请求（本地广播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（路由器不转发</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ARP</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请求）。</a:t>
            </a:r>
          </a:p>
          <a:p>
            <a:pPr marL="342900" marR="0" lvl="0" indent="-342900" algn="l" defTabSz="914400" rtl="0" eaLnBrk="1" fontAlgn="base" latinLnBrk="0" hangingPunct="1">
              <a:lnSpc>
                <a:spcPct val="110000"/>
              </a:lnSpc>
              <a:spcBef>
                <a:spcPts val="1200"/>
              </a:spcBef>
              <a:spcAft>
                <a:spcPct val="0"/>
              </a:spcAft>
              <a:buClr>
                <a:srgbClr val="333399"/>
              </a:buClr>
              <a:buSzPct val="75000"/>
              <a:buFont typeface="Wingdings" pitchFamily="2" charset="2"/>
              <a:buChar char="n"/>
              <a:tabLst/>
              <a:defRPr/>
            </a:pPr>
            <a:r>
              <a:rPr kumimoji="0" lang="en-US" altLang="zh-CN" sz="3200" b="1" i="0" u="none" strike="noStrike" kern="0" cap="none" spc="0" normalizeH="0" baseline="0" noProof="0" dirty="0" smtClean="0">
                <a:ln>
                  <a:noFill/>
                </a:ln>
                <a:solidFill>
                  <a:srgbClr val="FF0000"/>
                </a:solidFill>
                <a:effectLst/>
                <a:uLnTx/>
                <a:uFillTx/>
                <a:latin typeface="Arial"/>
                <a:ea typeface="黑体" pitchFamily="2" charset="-122"/>
                <a:cs typeface="+mn-cs"/>
              </a:rPr>
              <a:t>ARP </a:t>
            </a:r>
            <a:r>
              <a:rPr kumimoji="0" lang="zh-CN" altLang="en-US" sz="3200" b="1" i="0" u="none" strike="noStrike" kern="0" cap="none" spc="0" normalizeH="0" baseline="0" noProof="0" dirty="0" smtClean="0">
                <a:ln>
                  <a:noFill/>
                </a:ln>
                <a:solidFill>
                  <a:srgbClr val="FF0000"/>
                </a:solidFill>
                <a:effectLst/>
                <a:uLnTx/>
                <a:uFillTx/>
                <a:latin typeface="Arial"/>
                <a:ea typeface="黑体" pitchFamily="2" charset="-122"/>
                <a:cs typeface="+mn-cs"/>
              </a:rPr>
              <a:t>响应分组（单播）：</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包含发送方硬件地址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发送方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IP</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地址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目标方硬件地址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目标方 </a:t>
            </a:r>
            <a:r>
              <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cs typeface="+mn-cs"/>
              </a:rPr>
              <a:t>IP </a:t>
            </a:r>
            <a:r>
              <a:rPr kumimoji="0" lang="zh-CN" altLang="en-US" sz="3200" b="1" i="0" u="none" strike="noStrike" kern="0" cap="none" spc="0" normalizeH="0" baseline="0" noProof="0" dirty="0" smtClean="0">
                <a:ln>
                  <a:noFill/>
                </a:ln>
                <a:solidFill>
                  <a:srgbClr val="000000"/>
                </a:solidFill>
                <a:effectLst/>
                <a:uLnTx/>
                <a:uFillTx/>
                <a:latin typeface="Arial"/>
                <a:ea typeface="黑体" pitchFamily="2" charset="-122"/>
                <a:cs typeface="+mn-cs"/>
              </a:rPr>
              <a:t>地址。</a:t>
            </a:r>
            <a:endParaRPr kumimoji="0" lang="zh-CN" altLang="en-US" sz="3200" b="1" i="0" u="none" strike="noStrike" kern="0" cap="none" spc="0" normalizeH="0" baseline="0" noProof="0" dirty="0" smtClean="0">
              <a:ln>
                <a:noFill/>
              </a:ln>
              <a:solidFill>
                <a:srgbClr val="0000FF"/>
              </a:solidFill>
              <a:effectLst/>
              <a:uLnTx/>
              <a:uFillTx/>
              <a:latin typeface="Arial"/>
              <a:ea typeface="黑体" pitchFamily="2" charset="-122"/>
              <a:cs typeface="+mn-cs"/>
            </a:endParaRPr>
          </a:p>
          <a:p>
            <a:pPr marL="342900" marR="0" lvl="0" indent="-342900" algn="l" defTabSz="914400" rtl="0" eaLnBrk="1" fontAlgn="base" latinLnBrk="0" hangingPunct="1">
              <a:lnSpc>
                <a:spcPct val="110000"/>
              </a:lnSpc>
              <a:spcBef>
                <a:spcPts val="1200"/>
              </a:spcBef>
              <a:spcAft>
                <a:spcPct val="0"/>
              </a:spcAft>
              <a:buClr>
                <a:srgbClr val="333399"/>
              </a:buClr>
              <a:buSzPct val="75000"/>
              <a:buFont typeface="Wingdings" pitchFamily="2" charset="2"/>
              <a:buChar char="n"/>
              <a:tabLst/>
              <a:defRPr/>
            </a:pPr>
            <a:r>
              <a:rPr kumimoji="0" lang="en-US" altLang="zh-CN" sz="3200" b="1" i="0" u="none" strike="noStrike" kern="0" cap="none" spc="0" normalizeH="0" baseline="0" noProof="0" dirty="0" smtClean="0">
                <a:ln>
                  <a:noFill/>
                </a:ln>
                <a:solidFill>
                  <a:srgbClr val="FF0000"/>
                </a:solidFill>
                <a:effectLst/>
                <a:uLnTx/>
                <a:uFillTx/>
                <a:latin typeface="Arial"/>
                <a:ea typeface="黑体" pitchFamily="2" charset="-122"/>
                <a:cs typeface="+mn-cs"/>
              </a:rPr>
              <a:t>ARP </a:t>
            </a:r>
            <a:r>
              <a:rPr kumimoji="0" lang="zh-CN" altLang="en-US" sz="3200" b="1" i="0" u="none" strike="noStrike" kern="0" cap="none" spc="0" normalizeH="0" baseline="0" noProof="0" dirty="0" smtClean="0">
                <a:ln>
                  <a:noFill/>
                </a:ln>
                <a:solidFill>
                  <a:srgbClr val="FF0000"/>
                </a:solidFill>
                <a:effectLst/>
                <a:uLnTx/>
                <a:uFillTx/>
                <a:latin typeface="Arial"/>
                <a:ea typeface="黑体" pitchFamily="2" charset="-122"/>
                <a:cs typeface="+mn-cs"/>
              </a:rPr>
              <a:t>分组封装在物理网络的帧中传输。</a:t>
            </a:r>
          </a:p>
          <a:p>
            <a:endParaRPr lang="zh-CN" altLang="zh-CN" dirty="0"/>
          </a:p>
        </p:txBody>
      </p:sp>
    </p:spTree>
    <p:extLst>
      <p:ext uri="{BB962C8B-B14F-4D97-AF65-F5344CB8AC3E}">
        <p14:creationId xmlns:p14="http://schemas.microsoft.com/office/powerpoint/2010/main" val="232899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644A8-C28B-4C50-9B9F-785F9A4FB994}" type="slidenum">
              <a:rPr lang="en-US" altLang="zh-CN"/>
              <a:pPr/>
              <a:t>58</a:t>
            </a:fld>
            <a:endParaRPr lang="en-US" altLang="zh-CN"/>
          </a:p>
        </p:txBody>
      </p:sp>
      <p:sp>
        <p:nvSpPr>
          <p:cNvPr id="731138" name="Rectangle 2"/>
          <p:cNvSpPr>
            <a:spLocks noGrp="1" noRot="1" noChangeAspect="1" noChangeArrowheads="1" noTextEdit="1"/>
          </p:cNvSpPr>
          <p:nvPr>
            <p:ph type="sldImg"/>
          </p:nvPr>
        </p:nvSpPr>
        <p:spPr>
          <a:xfrm>
            <a:off x="987425" y="696913"/>
            <a:ext cx="5035550" cy="3486150"/>
          </a:xfrm>
          <a:ln/>
        </p:spPr>
      </p:sp>
      <p:sp>
        <p:nvSpPr>
          <p:cNvPr id="731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0058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64F0B-1E60-4B9A-BC07-B1323026AD8F}" type="slidenum">
              <a:rPr lang="en-US" altLang="zh-CN"/>
              <a:pPr/>
              <a:t>59</a:t>
            </a:fld>
            <a:endParaRPr lang="en-US" altLang="zh-CN"/>
          </a:p>
        </p:txBody>
      </p:sp>
      <p:sp>
        <p:nvSpPr>
          <p:cNvPr id="731138" name="Rectangle 2"/>
          <p:cNvSpPr>
            <a:spLocks noGrp="1" noRot="1" noChangeAspect="1" noChangeArrowheads="1" noTextEdit="1"/>
          </p:cNvSpPr>
          <p:nvPr>
            <p:ph type="sldImg"/>
          </p:nvPr>
        </p:nvSpPr>
        <p:spPr>
          <a:xfrm>
            <a:off x="987425" y="696913"/>
            <a:ext cx="5035550" cy="3486150"/>
          </a:xfrm>
          <a:ln/>
        </p:spPr>
      </p:sp>
      <p:sp>
        <p:nvSpPr>
          <p:cNvPr id="731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0000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370-ECBE-45C8-9A49-43F4DF94BF76}" type="slidenum">
              <a:rPr lang="en-US" altLang="zh-CN"/>
              <a:pPr/>
              <a:t>60</a:t>
            </a:fld>
            <a:endParaRPr lang="en-US" altLang="zh-CN"/>
          </a:p>
        </p:txBody>
      </p:sp>
      <p:sp>
        <p:nvSpPr>
          <p:cNvPr id="977922" name="Rectangle 2"/>
          <p:cNvSpPr>
            <a:spLocks noGrp="1" noRot="1" noChangeAspect="1" noChangeArrowheads="1" noTextEdit="1"/>
          </p:cNvSpPr>
          <p:nvPr>
            <p:ph type="sldImg"/>
          </p:nvPr>
        </p:nvSpPr>
        <p:spPr>
          <a:xfrm>
            <a:off x="987425" y="696913"/>
            <a:ext cx="5035550" cy="3486150"/>
          </a:xfrm>
          <a:ln/>
        </p:spPr>
      </p:sp>
      <p:sp>
        <p:nvSpPr>
          <p:cNvPr id="977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866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119DD-5ADD-487A-8C2A-9D71D3664BD0}" type="slidenum">
              <a:rPr lang="en-US" altLang="zh-CN"/>
              <a:pPr/>
              <a:t>7</a:t>
            </a:fld>
            <a:endParaRPr lang="en-US" altLang="zh-CN"/>
          </a:p>
        </p:txBody>
      </p:sp>
      <p:sp>
        <p:nvSpPr>
          <p:cNvPr id="941058" name="Rectangle 2"/>
          <p:cNvSpPr>
            <a:spLocks noGrp="1" noRot="1" noChangeAspect="1" noChangeArrowheads="1" noTextEdit="1"/>
          </p:cNvSpPr>
          <p:nvPr>
            <p:ph type="sldImg"/>
          </p:nvPr>
        </p:nvSpPr>
        <p:spPr>
          <a:xfrm>
            <a:off x="987425" y="696913"/>
            <a:ext cx="5035550" cy="3486150"/>
          </a:xfrm>
          <a:ln/>
        </p:spPr>
      </p:sp>
      <p:sp>
        <p:nvSpPr>
          <p:cNvPr id="941059"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虚电路通信与电路交换类似，两者都是面向连接的，即数据按照正确的顺序发送，并且在连接建立阶段都需要额外开销。但是，电路交换提供稳定的</a:t>
            </a:r>
            <a:r>
              <a:rPr lang="zh-CN" altLang="en-US" sz="1200" b="0" i="0" u="none" strike="noStrike" kern="1200" dirty="0" smtClean="0">
                <a:solidFill>
                  <a:schemeClr val="tx1"/>
                </a:solidFill>
                <a:latin typeface="宋体" pitchFamily="2" charset="-122"/>
                <a:ea typeface="宋体" pitchFamily="2" charset="-122"/>
                <a:cs typeface="+mn-cs"/>
                <a:hlinkClick r:id="rId3"/>
              </a:rPr>
              <a:t>比特率</a:t>
            </a:r>
            <a:r>
              <a:rPr lang="zh-CN" altLang="en-US" sz="1200" b="0" i="0" kern="1200" dirty="0" smtClean="0">
                <a:solidFill>
                  <a:schemeClr val="tx1"/>
                </a:solidFill>
                <a:latin typeface="宋体" pitchFamily="2" charset="-122"/>
                <a:ea typeface="宋体" pitchFamily="2" charset="-122"/>
                <a:cs typeface="+mn-cs"/>
              </a:rPr>
              <a:t>和延迟时间，而</a:t>
            </a:r>
            <a:r>
              <a:rPr lang="zh-CN" altLang="en-US" sz="1200" b="0" i="0" u="none" strike="noStrike" kern="1200" dirty="0" smtClean="0">
                <a:solidFill>
                  <a:schemeClr val="tx1"/>
                </a:solidFill>
                <a:latin typeface="宋体" pitchFamily="2" charset="-122"/>
                <a:ea typeface="宋体" pitchFamily="2" charset="-122"/>
                <a:cs typeface="+mn-cs"/>
                <a:hlinkClick r:id="rId4"/>
              </a:rPr>
              <a:t>虚电路服务</a:t>
            </a:r>
            <a:r>
              <a:rPr lang="zh-CN" altLang="en-US" sz="1200" b="0" i="0" kern="1200" dirty="0" smtClean="0">
                <a:solidFill>
                  <a:schemeClr val="tx1"/>
                </a:solidFill>
                <a:latin typeface="宋体" pitchFamily="2" charset="-122"/>
                <a:ea typeface="宋体" pitchFamily="2" charset="-122"/>
                <a:cs typeface="+mn-cs"/>
              </a:rPr>
              <a:t>的比特率和延迟时间要取决于以下因素：</a:t>
            </a:r>
          </a:p>
          <a:p>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网络节点上包队列的长度；</a:t>
            </a:r>
          </a:p>
          <a:p>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应用程序产生数据的比特率；</a:t>
            </a:r>
          </a:p>
          <a:p>
            <a:r>
              <a:rPr lang="en-US" altLang="zh-CN" sz="1200" b="0" i="0" kern="1200" dirty="0" smtClean="0">
                <a:solidFill>
                  <a:schemeClr val="tx1"/>
                </a:solidFill>
                <a:latin typeface="宋体" pitchFamily="2" charset="-122"/>
                <a:ea typeface="宋体" pitchFamily="2" charset="-122"/>
                <a:cs typeface="+mn-cs"/>
              </a:rPr>
              <a:t>3.</a:t>
            </a:r>
            <a:r>
              <a:rPr lang="zh-CN" altLang="en-US" sz="1200" b="0" i="0" kern="1200" dirty="0" smtClean="0">
                <a:solidFill>
                  <a:schemeClr val="tx1"/>
                </a:solidFill>
                <a:latin typeface="宋体" pitchFamily="2" charset="-122"/>
                <a:ea typeface="宋体" pitchFamily="2" charset="-122"/>
                <a:cs typeface="+mn-cs"/>
              </a:rPr>
              <a:t>使用统计</a:t>
            </a:r>
            <a:r>
              <a:rPr lang="zh-CN" altLang="en-US" sz="1200" b="0" i="0" u="none" strike="noStrike" kern="1200" dirty="0" smtClean="0">
                <a:solidFill>
                  <a:schemeClr val="tx1"/>
                </a:solidFill>
                <a:latin typeface="宋体" pitchFamily="2" charset="-122"/>
                <a:ea typeface="宋体" pitchFamily="2" charset="-122"/>
                <a:cs typeface="+mn-cs"/>
                <a:hlinkClick r:id="rId5"/>
              </a:rPr>
              <a:t>多路复用技术</a:t>
            </a:r>
            <a:r>
              <a:rPr lang="zh-CN" altLang="en-US" sz="1200" b="0" i="0" kern="1200" dirty="0" smtClean="0">
                <a:solidFill>
                  <a:schemeClr val="tx1"/>
                </a:solidFill>
                <a:latin typeface="宋体" pitchFamily="2" charset="-122"/>
                <a:ea typeface="宋体" pitchFamily="2" charset="-122"/>
                <a:cs typeface="+mn-cs"/>
              </a:rPr>
              <a:t>时，共享同一网络资源的其他用户的负荷；</a:t>
            </a:r>
          </a:p>
          <a:p>
            <a:r>
              <a:rPr lang="en-US" altLang="zh-CN" sz="1200" b="0" i="0" kern="1200" dirty="0" smtClean="0">
                <a:solidFill>
                  <a:schemeClr val="tx1"/>
                </a:solidFill>
                <a:latin typeface="宋体" pitchFamily="2" charset="-122"/>
                <a:ea typeface="宋体" pitchFamily="2" charset="-122"/>
                <a:cs typeface="+mn-cs"/>
              </a:rPr>
              <a:t>4.</a:t>
            </a:r>
            <a:r>
              <a:rPr lang="zh-CN" altLang="en-US" sz="1200" b="0" i="0" kern="1200" dirty="0" smtClean="0">
                <a:solidFill>
                  <a:schemeClr val="tx1"/>
                </a:solidFill>
                <a:latin typeface="宋体" pitchFamily="2" charset="-122"/>
                <a:ea typeface="宋体" pitchFamily="2" charset="-122"/>
                <a:cs typeface="+mn-cs"/>
              </a:rPr>
              <a:t>许多虚电路协议通过数据重传，包括检错</a:t>
            </a:r>
            <a:r>
              <a:rPr lang="zh-CN" altLang="en-US" sz="1200" b="0" i="0" u="none" strike="noStrike" kern="1200" dirty="0" smtClean="0">
                <a:solidFill>
                  <a:schemeClr val="tx1"/>
                </a:solidFill>
                <a:latin typeface="宋体" pitchFamily="2" charset="-122"/>
                <a:ea typeface="宋体" pitchFamily="2" charset="-122"/>
                <a:cs typeface="+mn-cs"/>
                <a:hlinkClick r:id="rId6"/>
              </a:rPr>
              <a:t>纠错</a:t>
            </a:r>
            <a:r>
              <a:rPr lang="zh-CN" altLang="en-US" sz="1200" b="0" i="0" kern="1200" dirty="0" smtClean="0">
                <a:solidFill>
                  <a:schemeClr val="tx1"/>
                </a:solidFill>
                <a:latin typeface="宋体" pitchFamily="2" charset="-122"/>
                <a:ea typeface="宋体" pitchFamily="2" charset="-122"/>
                <a:cs typeface="+mn-cs"/>
              </a:rPr>
              <a:t>和自动重传请求（</a:t>
            </a:r>
            <a:r>
              <a:rPr lang="en-US" altLang="zh-CN" sz="1200" b="0" i="0" kern="1200" dirty="0" smtClean="0">
                <a:solidFill>
                  <a:schemeClr val="tx1"/>
                </a:solidFill>
                <a:latin typeface="宋体" pitchFamily="2" charset="-122"/>
                <a:ea typeface="宋体" pitchFamily="2" charset="-122"/>
                <a:cs typeface="+mn-cs"/>
              </a:rPr>
              <a:t>ARQ</a:t>
            </a:r>
            <a:r>
              <a:rPr lang="zh-CN" altLang="en-US" sz="1200" b="0" i="0" kern="1200" dirty="0" smtClean="0">
                <a:solidFill>
                  <a:schemeClr val="tx1"/>
                </a:solidFill>
                <a:latin typeface="宋体" pitchFamily="2" charset="-122"/>
                <a:ea typeface="宋体" pitchFamily="2" charset="-122"/>
                <a:cs typeface="+mn-cs"/>
              </a:rPr>
              <a:t>），提供可靠的通信服务。</a:t>
            </a:r>
          </a:p>
          <a:p>
            <a:r>
              <a:rPr lang="zh-CN" altLang="en-US" sz="1200" b="0" i="0" kern="1200" dirty="0" smtClean="0">
                <a:solidFill>
                  <a:schemeClr val="tx1"/>
                </a:solidFill>
                <a:latin typeface="宋体" pitchFamily="2" charset="-122"/>
                <a:ea typeface="宋体" pitchFamily="2" charset="-122"/>
                <a:cs typeface="+mn-cs"/>
              </a:rPr>
              <a:t>虚电路是在分组交换网络上的两个或多个端点站点间的链路。它为两个端点间提供临时或专用面向连接的会话。提前定义好一条路径，可以改进性能，并且消除了帧和分组对头的需求，从而增加了</a:t>
            </a:r>
            <a:r>
              <a:rPr lang="zh-CN" altLang="en-US" sz="1200" b="0" i="0" u="none" strike="noStrike" kern="1200" dirty="0" smtClean="0">
                <a:solidFill>
                  <a:schemeClr val="tx1"/>
                </a:solidFill>
                <a:latin typeface="宋体" pitchFamily="2" charset="-122"/>
                <a:ea typeface="宋体" pitchFamily="2" charset="-122"/>
                <a:cs typeface="+mn-cs"/>
                <a:hlinkClick r:id="rId7"/>
              </a:rPr>
              <a:t>吞吐率</a:t>
            </a:r>
            <a:r>
              <a:rPr lang="zh-CN" altLang="en-US" sz="1200" b="0" i="0" kern="1200" dirty="0" smtClean="0">
                <a:solidFill>
                  <a:schemeClr val="tx1"/>
                </a:solidFill>
                <a:latin typeface="宋体" pitchFamily="2" charset="-122"/>
                <a:ea typeface="宋体" pitchFamily="2" charset="-122"/>
                <a:cs typeface="+mn-cs"/>
              </a:rPr>
              <a:t>。从技术上看，可以通过</a:t>
            </a:r>
            <a:r>
              <a:rPr lang="zh-CN" altLang="en-US" sz="1200" b="0" i="0" u="none" strike="noStrike" kern="1200" dirty="0" smtClean="0">
                <a:solidFill>
                  <a:schemeClr val="tx1"/>
                </a:solidFill>
                <a:latin typeface="宋体" pitchFamily="2" charset="-122"/>
                <a:ea typeface="宋体" pitchFamily="2" charset="-122"/>
                <a:cs typeface="+mn-cs"/>
                <a:hlinkClick r:id="rId8"/>
              </a:rPr>
              <a:t>分组交换网络</a:t>
            </a:r>
            <a:r>
              <a:rPr lang="zh-CN" altLang="en-US" sz="1200" b="0" i="0" kern="1200" dirty="0" smtClean="0">
                <a:solidFill>
                  <a:schemeClr val="tx1"/>
                </a:solidFill>
                <a:latin typeface="宋体" pitchFamily="2" charset="-122"/>
                <a:ea typeface="宋体" pitchFamily="2" charset="-122"/>
                <a:cs typeface="+mn-cs"/>
              </a:rPr>
              <a:t>的物理路径进行改变，以避免拥挤和失效线路，但是两个端系统要保持一条连接，并根据需要改变路径描述。</a:t>
            </a:r>
            <a:endParaRPr lang="zh-CN" altLang="en-US" sz="1200" b="0" i="0" kern="1200" dirty="0">
              <a:solidFill>
                <a:schemeClr val="tx1"/>
              </a:solidFill>
              <a:latin typeface="宋体" pitchFamily="2" charset="-122"/>
              <a:ea typeface="宋体" pitchFamily="2" charset="-122"/>
              <a:cs typeface="+mn-cs"/>
            </a:endParaRPr>
          </a:p>
        </p:txBody>
      </p:sp>
    </p:spTree>
    <p:extLst>
      <p:ext uri="{BB962C8B-B14F-4D97-AF65-F5344CB8AC3E}">
        <p14:creationId xmlns:p14="http://schemas.microsoft.com/office/powerpoint/2010/main" val="3638182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370-ECBE-45C8-9A49-43F4DF94BF76}" type="slidenum">
              <a:rPr lang="en-US" altLang="zh-CN"/>
              <a:pPr/>
              <a:t>61</a:t>
            </a:fld>
            <a:endParaRPr lang="en-US" altLang="zh-CN"/>
          </a:p>
        </p:txBody>
      </p:sp>
      <p:sp>
        <p:nvSpPr>
          <p:cNvPr id="977922" name="Rectangle 2"/>
          <p:cNvSpPr>
            <a:spLocks noGrp="1" noRot="1" noChangeAspect="1" noChangeArrowheads="1" noTextEdit="1"/>
          </p:cNvSpPr>
          <p:nvPr>
            <p:ph type="sldImg"/>
          </p:nvPr>
        </p:nvSpPr>
        <p:spPr>
          <a:xfrm>
            <a:off x="987425" y="696913"/>
            <a:ext cx="5035550" cy="3486150"/>
          </a:xfrm>
          <a:ln/>
        </p:spPr>
      </p:sp>
      <p:sp>
        <p:nvSpPr>
          <p:cNvPr id="977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95149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DB466-E460-49DF-91D8-725E3D74EE3C}" type="slidenum">
              <a:rPr lang="en-US" altLang="zh-CN"/>
              <a:pPr/>
              <a:t>62</a:t>
            </a:fld>
            <a:endParaRPr lang="en-US" altLang="zh-CN"/>
          </a:p>
        </p:txBody>
      </p:sp>
      <p:sp>
        <p:nvSpPr>
          <p:cNvPr id="732162" name="Rectangle 2"/>
          <p:cNvSpPr>
            <a:spLocks noGrp="1" noRot="1" noChangeAspect="1" noChangeArrowheads="1" noTextEdit="1"/>
          </p:cNvSpPr>
          <p:nvPr>
            <p:ph type="sldImg"/>
          </p:nvPr>
        </p:nvSpPr>
        <p:spPr>
          <a:xfrm>
            <a:off x="987425" y="696913"/>
            <a:ext cx="5035550" cy="3486150"/>
          </a:xfrm>
          <a:ln/>
        </p:spPr>
      </p:sp>
      <p:sp>
        <p:nvSpPr>
          <p:cNvPr id="732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9314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70B46-94A0-47C6-80B5-A049B3F68E35}" type="slidenum">
              <a:rPr lang="en-US" altLang="zh-CN"/>
              <a:pPr/>
              <a:t>64</a:t>
            </a:fld>
            <a:endParaRPr lang="en-US" altLang="zh-CN"/>
          </a:p>
        </p:txBody>
      </p:sp>
      <p:sp>
        <p:nvSpPr>
          <p:cNvPr id="735234" name="Rectangle 2"/>
          <p:cNvSpPr>
            <a:spLocks noGrp="1" noRot="1" noChangeAspect="1" noChangeArrowheads="1" noTextEdit="1"/>
          </p:cNvSpPr>
          <p:nvPr>
            <p:ph type="sldImg"/>
          </p:nvPr>
        </p:nvSpPr>
        <p:spPr>
          <a:xfrm>
            <a:off x="987425" y="696913"/>
            <a:ext cx="5035550" cy="3486150"/>
          </a:xfrm>
          <a:ln/>
        </p:spPr>
      </p:sp>
      <p:sp>
        <p:nvSpPr>
          <p:cNvPr id="735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96905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D1217-2F31-4FF5-B018-ACB75C085D91}" type="slidenum">
              <a:rPr lang="en-US" altLang="zh-CN"/>
              <a:pPr/>
              <a:t>65</a:t>
            </a:fld>
            <a:endParaRPr lang="en-US" altLang="zh-CN"/>
          </a:p>
        </p:txBody>
      </p:sp>
      <p:sp>
        <p:nvSpPr>
          <p:cNvPr id="736258" name="Rectangle 2"/>
          <p:cNvSpPr>
            <a:spLocks noGrp="1" noRot="1" noChangeAspect="1" noChangeArrowheads="1" noTextEdit="1"/>
          </p:cNvSpPr>
          <p:nvPr>
            <p:ph type="sldImg"/>
          </p:nvPr>
        </p:nvSpPr>
        <p:spPr>
          <a:xfrm>
            <a:off x="987425" y="696913"/>
            <a:ext cx="5035550" cy="3486150"/>
          </a:xfrm>
          <a:ln/>
        </p:spPr>
      </p:sp>
      <p:sp>
        <p:nvSpPr>
          <p:cNvPr id="736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8072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93D6-2693-460B-A107-7C967DC11766}" type="slidenum">
              <a:rPr lang="en-US" altLang="zh-CN"/>
              <a:pPr/>
              <a:t>66</a:t>
            </a:fld>
            <a:endParaRPr lang="en-US" altLang="zh-CN"/>
          </a:p>
        </p:txBody>
      </p:sp>
      <p:sp>
        <p:nvSpPr>
          <p:cNvPr id="737282" name="Rectangle 2"/>
          <p:cNvSpPr>
            <a:spLocks noGrp="1" noRot="1" noChangeAspect="1" noChangeArrowheads="1" noTextEdit="1"/>
          </p:cNvSpPr>
          <p:nvPr>
            <p:ph type="sldImg"/>
          </p:nvPr>
        </p:nvSpPr>
        <p:spPr>
          <a:xfrm>
            <a:off x="987425" y="696913"/>
            <a:ext cx="5035550" cy="3486150"/>
          </a:xfrm>
          <a:ln/>
        </p:spPr>
      </p:sp>
      <p:sp>
        <p:nvSpPr>
          <p:cNvPr id="7372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13364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ECBF6-3FDE-4F86-BE7A-B60FB4974930}" type="slidenum">
              <a:rPr lang="en-US" altLang="zh-CN"/>
              <a:pPr/>
              <a:t>67</a:t>
            </a:fld>
            <a:endParaRPr lang="en-US" altLang="zh-CN"/>
          </a:p>
        </p:txBody>
      </p:sp>
      <p:sp>
        <p:nvSpPr>
          <p:cNvPr id="738306" name="Rectangle 2"/>
          <p:cNvSpPr>
            <a:spLocks noGrp="1" noRot="1" noChangeAspect="1" noChangeArrowheads="1" noTextEdit="1"/>
          </p:cNvSpPr>
          <p:nvPr>
            <p:ph type="sldImg"/>
          </p:nvPr>
        </p:nvSpPr>
        <p:spPr>
          <a:xfrm>
            <a:off x="987425" y="696913"/>
            <a:ext cx="5035550" cy="3486150"/>
          </a:xfrm>
          <a:ln/>
        </p:spPr>
      </p:sp>
      <p:sp>
        <p:nvSpPr>
          <p:cNvPr id="73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5378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E867E-F238-4F91-82AE-38EF724326EF}" type="slidenum">
              <a:rPr lang="en-US" altLang="zh-CN"/>
              <a:pPr/>
              <a:t>68</a:t>
            </a:fld>
            <a:endParaRPr lang="en-US" altLang="zh-CN"/>
          </a:p>
        </p:txBody>
      </p:sp>
      <p:sp>
        <p:nvSpPr>
          <p:cNvPr id="739330" name="Rectangle 2"/>
          <p:cNvSpPr>
            <a:spLocks noGrp="1" noRot="1" noChangeAspect="1" noChangeArrowheads="1" noTextEdit="1"/>
          </p:cNvSpPr>
          <p:nvPr>
            <p:ph type="sldImg"/>
          </p:nvPr>
        </p:nvSpPr>
        <p:spPr>
          <a:xfrm>
            <a:off x="987425" y="696913"/>
            <a:ext cx="5035550" cy="3486150"/>
          </a:xfrm>
          <a:ln/>
        </p:spPr>
      </p:sp>
      <p:sp>
        <p:nvSpPr>
          <p:cNvPr id="739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56464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5CC72-F852-4FC3-AD95-A65A7965CCFD}" type="slidenum">
              <a:rPr lang="en-US" altLang="zh-CN"/>
              <a:pPr/>
              <a:t>69</a:t>
            </a:fld>
            <a:endParaRPr lang="en-US" altLang="zh-CN"/>
          </a:p>
        </p:txBody>
      </p:sp>
      <p:sp>
        <p:nvSpPr>
          <p:cNvPr id="740354" name="Rectangle 2"/>
          <p:cNvSpPr>
            <a:spLocks noGrp="1" noRot="1" noChangeAspect="1" noChangeArrowheads="1" noTextEdit="1"/>
          </p:cNvSpPr>
          <p:nvPr>
            <p:ph type="sldImg"/>
          </p:nvPr>
        </p:nvSpPr>
        <p:spPr>
          <a:xfrm>
            <a:off x="987425" y="696913"/>
            <a:ext cx="5035550" cy="3486150"/>
          </a:xfrm>
          <a:ln/>
        </p:spPr>
      </p:sp>
      <p:sp>
        <p:nvSpPr>
          <p:cNvPr id="740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471591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6585C-A578-4B1B-AC78-A4882418F0CA}" type="slidenum">
              <a:rPr lang="en-US" altLang="zh-CN"/>
              <a:pPr/>
              <a:t>70</a:t>
            </a:fld>
            <a:endParaRPr lang="en-US" altLang="zh-CN"/>
          </a:p>
        </p:txBody>
      </p:sp>
      <p:sp>
        <p:nvSpPr>
          <p:cNvPr id="741378" name="Rectangle 2"/>
          <p:cNvSpPr>
            <a:spLocks noGrp="1" noRot="1" noChangeAspect="1" noChangeArrowheads="1" noTextEdit="1"/>
          </p:cNvSpPr>
          <p:nvPr>
            <p:ph type="sldImg"/>
          </p:nvPr>
        </p:nvSpPr>
        <p:spPr>
          <a:xfrm>
            <a:off x="987425" y="696913"/>
            <a:ext cx="5035550" cy="3486150"/>
          </a:xfrm>
          <a:ln/>
        </p:spPr>
      </p:sp>
      <p:sp>
        <p:nvSpPr>
          <p:cNvPr id="741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21274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DB667-5FCF-4DEF-A2FE-D1BC77B51BB3}" type="slidenum">
              <a:rPr lang="en-US" altLang="zh-CN"/>
              <a:pPr/>
              <a:t>71</a:t>
            </a:fld>
            <a:endParaRPr lang="en-US" altLang="zh-CN"/>
          </a:p>
        </p:txBody>
      </p:sp>
      <p:sp>
        <p:nvSpPr>
          <p:cNvPr id="742402" name="Rectangle 2"/>
          <p:cNvSpPr>
            <a:spLocks noGrp="1" noRot="1" noChangeAspect="1" noChangeArrowheads="1" noTextEdit="1"/>
          </p:cNvSpPr>
          <p:nvPr>
            <p:ph type="sldImg"/>
          </p:nvPr>
        </p:nvSpPr>
        <p:spPr>
          <a:xfrm>
            <a:off x="987425" y="696913"/>
            <a:ext cx="5035550" cy="3486150"/>
          </a:xfrm>
          <a:ln/>
        </p:spPr>
      </p:sp>
      <p:sp>
        <p:nvSpPr>
          <p:cNvPr id="742403" name="Rectangle 3"/>
          <p:cNvSpPr>
            <a:spLocks noGrp="1" noChangeArrowheads="1"/>
          </p:cNvSpPr>
          <p:nvPr>
            <p:ph type="body" idx="1"/>
          </p:nvPr>
        </p:nvSpPr>
        <p:spPr/>
        <p:txBody>
          <a:bodyPr/>
          <a:lstStyle/>
          <a:p>
            <a:r>
              <a:rPr lang="en-US" altLang="zh-CN" sz="1200" b="0" i="0" kern="1200" dirty="0" smtClean="0">
                <a:solidFill>
                  <a:schemeClr val="tx1"/>
                </a:solidFill>
                <a:latin typeface="宋体" pitchFamily="2" charset="-122"/>
                <a:ea typeface="宋体" pitchFamily="2" charset="-122"/>
                <a:cs typeface="+mn-cs"/>
              </a:rPr>
              <a:t>65535</a:t>
            </a:r>
            <a:r>
              <a:rPr lang="zh-CN" altLang="en-US" sz="1200" b="0" i="0" kern="1200" dirty="0" smtClean="0">
                <a:solidFill>
                  <a:schemeClr val="tx1"/>
                </a:solidFill>
                <a:latin typeface="宋体" pitchFamily="2" charset="-122"/>
                <a:ea typeface="宋体" pitchFamily="2" charset="-122"/>
                <a:cs typeface="+mn-cs"/>
              </a:rPr>
              <a:t>字节（</a:t>
            </a:r>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的</a:t>
            </a:r>
            <a:r>
              <a:rPr lang="en-US" altLang="zh-CN" sz="1200" b="0" i="0" kern="1200" dirty="0" smtClean="0">
                <a:solidFill>
                  <a:schemeClr val="tx1"/>
                </a:solidFill>
                <a:latin typeface="宋体" pitchFamily="2" charset="-122"/>
                <a:ea typeface="宋体" pitchFamily="2" charset="-122"/>
                <a:cs typeface="+mn-cs"/>
              </a:rPr>
              <a:t>16</a:t>
            </a:r>
            <a:r>
              <a:rPr lang="zh-CN" altLang="en-US" sz="1200" b="0" i="0" kern="1200" dirty="0" smtClean="0">
                <a:solidFill>
                  <a:schemeClr val="tx1"/>
                </a:solidFill>
                <a:latin typeface="宋体" pitchFamily="2" charset="-122"/>
                <a:ea typeface="宋体" pitchFamily="2" charset="-122"/>
                <a:cs typeface="+mn-cs"/>
              </a:rPr>
              <a:t>次方</a:t>
            </a: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a:t>
            </a:r>
            <a:endParaRPr lang="en-US" altLang="zh-CN" sz="1200" b="0" i="0" kern="1200" dirty="0" smtClean="0">
              <a:solidFill>
                <a:schemeClr val="tx1"/>
              </a:solidFill>
              <a:latin typeface="宋体" pitchFamily="2" charset="-122"/>
              <a:ea typeface="宋体" pitchFamily="2" charset="-122"/>
              <a:cs typeface="+mn-cs"/>
            </a:endParaRPr>
          </a:p>
          <a:p>
            <a:r>
              <a:rPr lang="zh-CN" altLang="en-US" sz="1200" b="0" i="0" kern="1200" dirty="0" smtClean="0">
                <a:solidFill>
                  <a:schemeClr val="tx1"/>
                </a:solidFill>
                <a:latin typeface="宋体" pitchFamily="2" charset="-122"/>
                <a:ea typeface="宋体" pitchFamily="2" charset="-122"/>
                <a:cs typeface="+mn-cs"/>
              </a:rPr>
              <a:t>虽然使用尽可能长的数据报会使传输效率提高，但由于以太网的普遍应用，所以实际上使用的数据报长度很少有超过</a:t>
            </a:r>
            <a:r>
              <a:rPr lang="en-US" altLang="zh-CN" sz="1200" b="0" i="0" kern="1200" dirty="0" smtClean="0">
                <a:solidFill>
                  <a:schemeClr val="tx1"/>
                </a:solidFill>
                <a:latin typeface="宋体" pitchFamily="2" charset="-122"/>
                <a:ea typeface="宋体" pitchFamily="2" charset="-122"/>
                <a:cs typeface="+mn-cs"/>
              </a:rPr>
              <a:t>1500</a:t>
            </a:r>
            <a:r>
              <a:rPr lang="zh-CN" altLang="en-US" sz="1200" b="0" i="0" kern="1200" dirty="0" smtClean="0">
                <a:solidFill>
                  <a:schemeClr val="tx1"/>
                </a:solidFill>
                <a:latin typeface="宋体" pitchFamily="2" charset="-122"/>
                <a:ea typeface="宋体" pitchFamily="2" charset="-122"/>
                <a:cs typeface="+mn-cs"/>
              </a:rPr>
              <a:t>字节的。</a:t>
            </a:r>
          </a:p>
          <a:p>
            <a:r>
              <a:rPr lang="zh-CN" altLang="en-US" sz="1200" b="0" i="0" kern="1200" dirty="0" smtClean="0">
                <a:solidFill>
                  <a:schemeClr val="tx1"/>
                </a:solidFill>
                <a:latin typeface="宋体" pitchFamily="2" charset="-122"/>
                <a:ea typeface="宋体" pitchFamily="2" charset="-122"/>
                <a:cs typeface="+mn-cs"/>
              </a:rPr>
              <a:t>为了不使</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数据报的传输效率降低，有关</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的标准文档规定，所有的主机和路由器必须能够处理的</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数据报的长度不得少于</a:t>
            </a:r>
            <a:r>
              <a:rPr lang="en-US" altLang="zh-CN" sz="1200" b="0" i="0" kern="1200" dirty="0" smtClean="0">
                <a:solidFill>
                  <a:schemeClr val="tx1"/>
                </a:solidFill>
                <a:latin typeface="宋体" pitchFamily="2" charset="-122"/>
                <a:ea typeface="宋体" pitchFamily="2" charset="-122"/>
                <a:cs typeface="+mn-cs"/>
              </a:rPr>
              <a:t>576</a:t>
            </a:r>
            <a:r>
              <a:rPr lang="zh-CN" altLang="en-US" sz="1200" b="0" i="0" kern="1200" dirty="0" smtClean="0">
                <a:solidFill>
                  <a:schemeClr val="tx1"/>
                </a:solidFill>
                <a:latin typeface="宋体" pitchFamily="2" charset="-122"/>
                <a:ea typeface="宋体" pitchFamily="2" charset="-122"/>
                <a:cs typeface="+mn-cs"/>
              </a:rPr>
              <a:t>字节。</a:t>
            </a:r>
            <a:endParaRPr lang="zh-CN" altLang="en-US" sz="1200" b="0" i="0" kern="1200" dirty="0">
              <a:solidFill>
                <a:schemeClr val="tx1"/>
              </a:solidFill>
              <a:latin typeface="宋体" pitchFamily="2" charset="-122"/>
              <a:ea typeface="宋体" pitchFamily="2" charset="-122"/>
              <a:cs typeface="+mn-cs"/>
            </a:endParaRPr>
          </a:p>
        </p:txBody>
      </p:sp>
    </p:spTree>
    <p:extLst>
      <p:ext uri="{BB962C8B-B14F-4D97-AF65-F5344CB8AC3E}">
        <p14:creationId xmlns:p14="http://schemas.microsoft.com/office/powerpoint/2010/main" val="38984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7CFD8B-AAA5-42B2-8F60-674FF82D1440}" type="slidenum">
              <a:rPr lang="en-US" altLang="zh-CN"/>
              <a:pPr/>
              <a:t>8</a:t>
            </a:fld>
            <a:endParaRPr lang="en-US" altLang="zh-CN"/>
          </a:p>
        </p:txBody>
      </p:sp>
      <p:sp>
        <p:nvSpPr>
          <p:cNvPr id="942082" name="Rectangle 2"/>
          <p:cNvSpPr>
            <a:spLocks noGrp="1" noRot="1" noChangeAspect="1" noChangeArrowheads="1" noTextEdit="1"/>
          </p:cNvSpPr>
          <p:nvPr>
            <p:ph type="sldImg"/>
          </p:nvPr>
        </p:nvSpPr>
        <p:spPr>
          <a:xfrm>
            <a:off x="987425" y="696913"/>
            <a:ext cx="5035550" cy="3486150"/>
          </a:xfrm>
          <a:ln/>
        </p:spPr>
      </p:sp>
      <p:sp>
        <p:nvSpPr>
          <p:cNvPr id="942083" name="Rectangle 3"/>
          <p:cNvSpPr>
            <a:spLocks noGrp="1" noChangeArrowheads="1"/>
          </p:cNvSpPr>
          <p:nvPr>
            <p:ph type="body" idx="1"/>
          </p:nvPr>
        </p:nvSpPr>
        <p:spPr/>
        <p:txBody>
          <a:bodyPr/>
          <a:lstStyle/>
          <a:p>
            <a:r>
              <a:rPr lang="zh-CN" altLang="en-US" dirty="0" smtClean="0"/>
              <a:t>电路交换是指通信双方独占物理通道。虚电路是指在一条物理线路和采用多路利用技术实现多路通信，就是同一条物理线路，因为使用了多路复用技术可以构造很多条虚拟的电路，而第一对通信双方独占一条虚电路</a:t>
            </a:r>
            <a:endParaRPr lang="en-US" altLang="zh-CN" dirty="0" smtClean="0"/>
          </a:p>
          <a:p>
            <a:r>
              <a:rPr lang="zh-CN" altLang="en-US" dirty="0" smtClean="0"/>
              <a:t>虚电路方式是在分组交换的基础之上的，交换的是分组。实际上也占用一条物理电路，之所以是虚的，因为不是独占的，其它分组也可以使用该电路上的各路由器。而电路交换就真的是独占一条线路了。</a:t>
            </a:r>
            <a:endParaRPr lang="zh-CN" altLang="zh-CN" dirty="0"/>
          </a:p>
        </p:txBody>
      </p:sp>
    </p:spTree>
    <p:extLst>
      <p:ext uri="{BB962C8B-B14F-4D97-AF65-F5344CB8AC3E}">
        <p14:creationId xmlns:p14="http://schemas.microsoft.com/office/powerpoint/2010/main" val="3707364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7425" y="696913"/>
            <a:ext cx="5035550" cy="3486150"/>
          </a:xfrm>
        </p:spPr>
      </p:sp>
      <p:sp>
        <p:nvSpPr>
          <p:cNvPr id="3" name="备注占位符 2"/>
          <p:cNvSpPr>
            <a:spLocks noGrp="1"/>
          </p:cNvSpPr>
          <p:nvPr>
            <p:ph type="body" idx="1"/>
          </p:nvPr>
        </p:nvSpPr>
        <p:spPr/>
        <p:txBody>
          <a:bodyPr>
            <a:normAutofit/>
          </a:bodyPr>
          <a:lstStyle/>
          <a:p>
            <a:pPr defTabSz="931774" eaLnBrk="0" hangingPunct="0">
              <a:defRPr/>
            </a:pPr>
            <a:r>
              <a:rPr lang="zh-CN" altLang="en-US" dirty="0" smtClean="0"/>
              <a:t>为什么会有</a:t>
            </a:r>
            <a:r>
              <a:rPr lang="en-US" altLang="zh-CN" dirty="0" smtClean="0"/>
              <a:t>IP</a:t>
            </a:r>
            <a:r>
              <a:rPr lang="zh-CN" altLang="en-US" dirty="0" smtClean="0"/>
              <a:t>分片？直接原因是上层协议企图发送一段数据，其长度超过了</a:t>
            </a:r>
            <a:r>
              <a:rPr lang="en-US" altLang="zh-CN" dirty="0" smtClean="0"/>
              <a:t>MTU</a:t>
            </a:r>
            <a:r>
              <a:rPr lang="zh-CN" altLang="en-US" dirty="0" smtClean="0"/>
              <a:t>（</a:t>
            </a:r>
            <a:r>
              <a:rPr lang="en-US" altLang="zh-CN" dirty="0" err="1" smtClean="0"/>
              <a:t>Maxitum</a:t>
            </a:r>
            <a:r>
              <a:rPr lang="en-US" altLang="zh-CN" dirty="0" smtClean="0"/>
              <a:t> Transmission Unit</a:t>
            </a:r>
            <a:r>
              <a:rPr lang="zh-CN" altLang="en-US" dirty="0" smtClean="0"/>
              <a:t>）。什么情况，或者说什么协议会尝试发送这么长的数据？常见的有</a:t>
            </a:r>
            <a:r>
              <a:rPr lang="en-US" altLang="zh-CN" dirty="0" smtClean="0"/>
              <a:t>UDP</a:t>
            </a:r>
            <a:r>
              <a:rPr lang="zh-CN" altLang="en-US" dirty="0" smtClean="0"/>
              <a:t>和</a:t>
            </a:r>
            <a:r>
              <a:rPr lang="en-US" altLang="zh-CN" dirty="0" smtClean="0"/>
              <a:t>ICMP</a:t>
            </a:r>
            <a:r>
              <a:rPr lang="zh-CN" altLang="en-US" dirty="0" smtClean="0"/>
              <a:t>，需要特别注意的是，</a:t>
            </a:r>
            <a:r>
              <a:rPr lang="en-US" altLang="zh-CN" dirty="0" smtClean="0"/>
              <a:t>TCP</a:t>
            </a:r>
            <a:r>
              <a:rPr lang="zh-CN" altLang="en-US" dirty="0" smtClean="0"/>
              <a:t>一般不会。</a:t>
            </a:r>
          </a:p>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73</a:t>
            </a:fld>
            <a:endParaRPr lang="en-US" altLang="zh-CN"/>
          </a:p>
        </p:txBody>
      </p:sp>
    </p:spTree>
    <p:extLst>
      <p:ext uri="{BB962C8B-B14F-4D97-AF65-F5344CB8AC3E}">
        <p14:creationId xmlns:p14="http://schemas.microsoft.com/office/powerpoint/2010/main" val="18436966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F1D0-6C64-4C47-8494-FAF383865C04}" type="slidenum">
              <a:rPr lang="en-US" altLang="zh-CN"/>
              <a:pPr/>
              <a:t>74</a:t>
            </a:fld>
            <a:endParaRPr lang="en-US" altLang="zh-CN"/>
          </a:p>
        </p:txBody>
      </p:sp>
      <p:sp>
        <p:nvSpPr>
          <p:cNvPr id="743426" name="Rectangle 2"/>
          <p:cNvSpPr>
            <a:spLocks noGrp="1" noRot="1" noChangeAspect="1" noChangeArrowheads="1" noTextEdit="1"/>
          </p:cNvSpPr>
          <p:nvPr>
            <p:ph type="sldImg"/>
          </p:nvPr>
        </p:nvSpPr>
        <p:spPr>
          <a:xfrm>
            <a:off x="987425" y="696913"/>
            <a:ext cx="5035550" cy="3486150"/>
          </a:xfrm>
          <a:ln/>
        </p:spPr>
      </p:sp>
      <p:sp>
        <p:nvSpPr>
          <p:cNvPr id="743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8928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042722-DD79-4507-8FAB-FB90BA9ABD8D}" type="slidenum">
              <a:rPr lang="en-US" altLang="zh-CN"/>
              <a:pPr/>
              <a:t>75</a:t>
            </a:fld>
            <a:endParaRPr lang="en-US" altLang="zh-CN"/>
          </a:p>
        </p:txBody>
      </p:sp>
      <p:sp>
        <p:nvSpPr>
          <p:cNvPr id="1030146" name="Rectangle 2"/>
          <p:cNvSpPr>
            <a:spLocks noGrp="1" noRot="1" noChangeAspect="1" noChangeArrowheads="1" noTextEdit="1"/>
          </p:cNvSpPr>
          <p:nvPr>
            <p:ph type="sldImg"/>
          </p:nvPr>
        </p:nvSpPr>
        <p:spPr>
          <a:xfrm>
            <a:off x="987425" y="696913"/>
            <a:ext cx="5035550" cy="3486150"/>
          </a:xfrm>
          <a:ln/>
        </p:spPr>
      </p:sp>
      <p:sp>
        <p:nvSpPr>
          <p:cNvPr id="1030147"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标记（</a:t>
            </a:r>
            <a:r>
              <a:rPr lang="en-US" altLang="zh-CN" sz="1200" b="0" i="0" kern="1200" dirty="0" smtClean="0">
                <a:solidFill>
                  <a:schemeClr val="tx1"/>
                </a:solidFill>
                <a:latin typeface="宋体" pitchFamily="2" charset="-122"/>
                <a:ea typeface="宋体" pitchFamily="2" charset="-122"/>
                <a:cs typeface="+mn-cs"/>
              </a:rPr>
              <a:t>Flags</a:t>
            </a:r>
            <a:r>
              <a:rPr lang="zh-CN" altLang="en-US" sz="1200" b="0" i="0" kern="1200" dirty="0" smtClean="0">
                <a:solidFill>
                  <a:schemeClr val="tx1"/>
                </a:solidFill>
                <a:latin typeface="宋体" pitchFamily="2" charset="-122"/>
                <a:ea typeface="宋体" pitchFamily="2" charset="-122"/>
                <a:cs typeface="+mn-cs"/>
              </a:rPr>
              <a:t>）：长度</a:t>
            </a:r>
            <a:r>
              <a:rPr lang="en-US" altLang="zh-CN" sz="1200" b="0" i="0" kern="1200" dirty="0" smtClean="0">
                <a:solidFill>
                  <a:schemeClr val="tx1"/>
                </a:solidFill>
                <a:latin typeface="宋体" pitchFamily="2" charset="-122"/>
                <a:ea typeface="宋体" pitchFamily="2" charset="-122"/>
                <a:cs typeface="+mn-cs"/>
              </a:rPr>
              <a:t>3</a:t>
            </a:r>
            <a:r>
              <a:rPr lang="zh-CN" altLang="en-US" sz="1200" b="0" i="0" kern="1200" dirty="0" smtClean="0">
                <a:solidFill>
                  <a:schemeClr val="tx1"/>
                </a:solidFill>
                <a:latin typeface="宋体" pitchFamily="2" charset="-122"/>
                <a:ea typeface="宋体" pitchFamily="2" charset="-122"/>
                <a:cs typeface="+mn-cs"/>
              </a:rPr>
              <a:t>比特。  </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不用，</a:t>
            </a:r>
            <a:r>
              <a:rPr lang="en-US" altLang="zh-CN" sz="1200" b="0" i="0" kern="1200" dirty="0" smtClean="0">
                <a:solidFill>
                  <a:schemeClr val="tx1"/>
                </a:solidFill>
                <a:latin typeface="宋体" pitchFamily="2" charset="-122"/>
                <a:ea typeface="宋体" pitchFamily="2" charset="-122"/>
                <a:cs typeface="+mn-cs"/>
              </a:rPr>
              <a:t>DF</a:t>
            </a:r>
            <a:r>
              <a:rPr lang="zh-CN" altLang="en-US" sz="1200" b="0" i="0" kern="1200" dirty="0" smtClean="0">
                <a:solidFill>
                  <a:schemeClr val="tx1"/>
                </a:solidFill>
                <a:latin typeface="宋体" pitchFamily="2" charset="-122"/>
                <a:ea typeface="宋体" pitchFamily="2" charset="-122"/>
                <a:cs typeface="+mn-cs"/>
              </a:rPr>
              <a:t>，</a:t>
            </a:r>
            <a:r>
              <a:rPr lang="en-US" altLang="zh-CN" sz="1200" b="0" i="0" kern="1200" dirty="0" smtClean="0">
                <a:solidFill>
                  <a:schemeClr val="tx1"/>
                </a:solidFill>
                <a:latin typeface="宋体" pitchFamily="2" charset="-122"/>
                <a:ea typeface="宋体" pitchFamily="2" charset="-122"/>
                <a:cs typeface="+mn-cs"/>
              </a:rPr>
              <a:t>MF)</a:t>
            </a:r>
          </a:p>
          <a:p>
            <a:r>
              <a:rPr lang="zh-CN" altLang="en-US" sz="1200" b="0" i="0" kern="1200" dirty="0" smtClean="0">
                <a:solidFill>
                  <a:schemeClr val="tx1"/>
                </a:solidFill>
                <a:latin typeface="宋体" pitchFamily="2" charset="-122"/>
                <a:ea typeface="宋体" pitchFamily="2" charset="-122"/>
                <a:cs typeface="+mn-cs"/>
              </a:rPr>
              <a:t>该字段第一位不使用。第二位是</a:t>
            </a:r>
            <a:r>
              <a:rPr lang="en-US" altLang="zh-CN" sz="1200" b="0" i="0" kern="1200" dirty="0" smtClean="0">
                <a:solidFill>
                  <a:schemeClr val="tx1"/>
                </a:solidFill>
                <a:latin typeface="宋体" pitchFamily="2" charset="-122"/>
                <a:ea typeface="宋体" pitchFamily="2" charset="-122"/>
                <a:cs typeface="+mn-cs"/>
              </a:rPr>
              <a:t>DF</a:t>
            </a:r>
            <a:r>
              <a:rPr lang="zh-CN" altLang="en-US" sz="1200" b="0" i="0" kern="1200" dirty="0" smtClean="0">
                <a:solidFill>
                  <a:schemeClr val="tx1"/>
                </a:solidFill>
                <a:latin typeface="宋体" pitchFamily="2" charset="-122"/>
                <a:ea typeface="宋体" pitchFamily="2" charset="-122"/>
                <a:cs typeface="+mn-cs"/>
              </a:rPr>
              <a:t>（</a:t>
            </a:r>
            <a:r>
              <a:rPr lang="en-US" altLang="zh-CN" sz="1200" b="0" i="0" kern="1200" dirty="0" smtClean="0">
                <a:solidFill>
                  <a:schemeClr val="tx1"/>
                </a:solidFill>
                <a:latin typeface="宋体" pitchFamily="2" charset="-122"/>
                <a:ea typeface="宋体" pitchFamily="2" charset="-122"/>
                <a:cs typeface="+mn-cs"/>
              </a:rPr>
              <a:t>Don't Fragment</a:t>
            </a:r>
            <a:r>
              <a:rPr lang="zh-CN" altLang="en-US" sz="1200" b="0" i="0" kern="1200" dirty="0" smtClean="0">
                <a:solidFill>
                  <a:schemeClr val="tx1"/>
                </a:solidFill>
                <a:latin typeface="宋体" pitchFamily="2" charset="-122"/>
                <a:ea typeface="宋体" pitchFamily="2" charset="-122"/>
                <a:cs typeface="+mn-cs"/>
              </a:rPr>
              <a:t>）位，</a:t>
            </a:r>
            <a:r>
              <a:rPr lang="en-US" altLang="zh-CN" sz="1200" b="0" i="0" kern="1200" dirty="0" smtClean="0">
                <a:solidFill>
                  <a:schemeClr val="tx1"/>
                </a:solidFill>
                <a:latin typeface="宋体" pitchFamily="2" charset="-122"/>
                <a:ea typeface="宋体" pitchFamily="2" charset="-122"/>
                <a:cs typeface="+mn-cs"/>
              </a:rPr>
              <a:t>DF</a:t>
            </a:r>
            <a:r>
              <a:rPr lang="zh-CN" altLang="en-US" sz="1200" b="0" i="0" kern="1200" dirty="0" smtClean="0">
                <a:solidFill>
                  <a:schemeClr val="tx1"/>
                </a:solidFill>
                <a:latin typeface="宋体" pitchFamily="2" charset="-122"/>
                <a:ea typeface="宋体" pitchFamily="2" charset="-122"/>
                <a:cs typeface="+mn-cs"/>
              </a:rPr>
              <a:t>位设为</a:t>
            </a: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时表明路由器不能对该上层数据包分段。如果一个上层数据包无法在不分段的情况下进行转发，则路由器会丢弃该上层数据包并返回一个错误信息。第三位是</a:t>
            </a:r>
            <a:r>
              <a:rPr lang="en-US" altLang="zh-CN" sz="1200" b="0" i="0" kern="1200" dirty="0" smtClean="0">
                <a:solidFill>
                  <a:schemeClr val="tx1"/>
                </a:solidFill>
                <a:latin typeface="宋体" pitchFamily="2" charset="-122"/>
                <a:ea typeface="宋体" pitchFamily="2" charset="-122"/>
                <a:cs typeface="+mn-cs"/>
              </a:rPr>
              <a:t>MF</a:t>
            </a:r>
            <a:r>
              <a:rPr lang="zh-CN" altLang="en-US" sz="1200" b="0" i="0" kern="1200" dirty="0" smtClean="0">
                <a:solidFill>
                  <a:schemeClr val="tx1"/>
                </a:solidFill>
                <a:latin typeface="宋体" pitchFamily="2" charset="-122"/>
                <a:ea typeface="宋体" pitchFamily="2" charset="-122"/>
                <a:cs typeface="+mn-cs"/>
              </a:rPr>
              <a:t>（</a:t>
            </a:r>
            <a:r>
              <a:rPr lang="en-US" altLang="zh-CN" sz="1200" b="0" i="0" kern="1200" dirty="0" smtClean="0">
                <a:solidFill>
                  <a:schemeClr val="tx1"/>
                </a:solidFill>
                <a:latin typeface="宋体" pitchFamily="2" charset="-122"/>
                <a:ea typeface="宋体" pitchFamily="2" charset="-122"/>
                <a:cs typeface="+mn-cs"/>
              </a:rPr>
              <a:t>More Fragments</a:t>
            </a:r>
            <a:r>
              <a:rPr lang="zh-CN" altLang="en-US" sz="1200" b="0" i="0" kern="1200" dirty="0" smtClean="0">
                <a:solidFill>
                  <a:schemeClr val="tx1"/>
                </a:solidFill>
                <a:latin typeface="宋体" pitchFamily="2" charset="-122"/>
                <a:ea typeface="宋体" pitchFamily="2" charset="-122"/>
                <a:cs typeface="+mn-cs"/>
              </a:rPr>
              <a:t>）位，当路由器对一个上层数据包分段，则路由器会在除了最后一个分段的</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包的包头中将</a:t>
            </a:r>
            <a:r>
              <a:rPr lang="en-US" altLang="zh-CN" sz="1200" b="0" i="0" kern="1200" dirty="0" smtClean="0">
                <a:solidFill>
                  <a:schemeClr val="tx1"/>
                </a:solidFill>
                <a:latin typeface="宋体" pitchFamily="2" charset="-122"/>
                <a:ea typeface="宋体" pitchFamily="2" charset="-122"/>
                <a:cs typeface="+mn-cs"/>
              </a:rPr>
              <a:t>MF</a:t>
            </a:r>
            <a:r>
              <a:rPr lang="zh-CN" altLang="en-US" sz="1200" b="0" i="0" kern="1200" dirty="0" smtClean="0">
                <a:solidFill>
                  <a:schemeClr val="tx1"/>
                </a:solidFill>
                <a:latin typeface="宋体" pitchFamily="2" charset="-122"/>
                <a:ea typeface="宋体" pitchFamily="2" charset="-122"/>
                <a:cs typeface="+mn-cs"/>
              </a:rPr>
              <a:t>位设为</a:t>
            </a: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a:t>
            </a:r>
            <a:endParaRPr lang="zh-CN" altLang="zh-CN" dirty="0"/>
          </a:p>
        </p:txBody>
      </p:sp>
    </p:spTree>
    <p:extLst>
      <p:ext uri="{BB962C8B-B14F-4D97-AF65-F5344CB8AC3E}">
        <p14:creationId xmlns:p14="http://schemas.microsoft.com/office/powerpoint/2010/main" val="776838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C87EB-86F3-4D16-A753-D93B196320A7}" type="slidenum">
              <a:rPr lang="en-US" altLang="zh-CN"/>
              <a:pPr/>
              <a:t>76</a:t>
            </a:fld>
            <a:endParaRPr lang="en-US" altLang="zh-CN"/>
          </a:p>
        </p:txBody>
      </p:sp>
      <p:sp>
        <p:nvSpPr>
          <p:cNvPr id="745474" name="Rectangle 2"/>
          <p:cNvSpPr>
            <a:spLocks noGrp="1" noRot="1" noChangeAspect="1" noChangeArrowheads="1" noTextEdit="1"/>
          </p:cNvSpPr>
          <p:nvPr>
            <p:ph type="sldImg"/>
          </p:nvPr>
        </p:nvSpPr>
        <p:spPr>
          <a:xfrm>
            <a:off x="987425" y="696913"/>
            <a:ext cx="5035550" cy="3486150"/>
          </a:xfrm>
          <a:ln/>
        </p:spPr>
      </p:sp>
      <p:sp>
        <p:nvSpPr>
          <p:cNvPr id="745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3903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15B25-B351-494F-859D-A231243D7E3F}" type="slidenum">
              <a:rPr lang="en-US" altLang="zh-CN"/>
              <a:pPr/>
              <a:t>77</a:t>
            </a:fld>
            <a:endParaRPr lang="en-US" altLang="zh-CN"/>
          </a:p>
        </p:txBody>
      </p:sp>
      <p:sp>
        <p:nvSpPr>
          <p:cNvPr id="746498" name="Rectangle 2"/>
          <p:cNvSpPr>
            <a:spLocks noGrp="1" noRot="1" noChangeAspect="1" noChangeArrowheads="1" noTextEdit="1"/>
          </p:cNvSpPr>
          <p:nvPr>
            <p:ph type="sldImg"/>
          </p:nvPr>
        </p:nvSpPr>
        <p:spPr>
          <a:xfrm>
            <a:off x="987425" y="696913"/>
            <a:ext cx="5035550" cy="3486150"/>
          </a:xfrm>
          <a:ln/>
        </p:spPr>
      </p:sp>
      <p:sp>
        <p:nvSpPr>
          <p:cNvPr id="746499" name="Rectangle 3"/>
          <p:cNvSpPr>
            <a:spLocks noGrp="1" noChangeArrowheads="1"/>
          </p:cNvSpPr>
          <p:nvPr>
            <p:ph type="body" idx="1"/>
          </p:nvPr>
        </p:nvSpPr>
        <p:spPr/>
        <p:txBody>
          <a:bodyPr/>
          <a:lstStyle/>
          <a:p>
            <a:r>
              <a:rPr lang="zh-CN" altLang="en-US" dirty="0" smtClean="0"/>
              <a:t>分片时首先计算每个片的长度；然后填写每个片的相关字段值</a:t>
            </a:r>
            <a:endParaRPr lang="zh-CN" altLang="zh-CN" dirty="0"/>
          </a:p>
        </p:txBody>
      </p:sp>
    </p:spTree>
    <p:extLst>
      <p:ext uri="{BB962C8B-B14F-4D97-AF65-F5344CB8AC3E}">
        <p14:creationId xmlns:p14="http://schemas.microsoft.com/office/powerpoint/2010/main" val="9945675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15B25-B351-494F-859D-A231243D7E3F}" type="slidenum">
              <a:rPr lang="en-US" altLang="zh-CN"/>
              <a:pPr/>
              <a:t>78</a:t>
            </a:fld>
            <a:endParaRPr lang="en-US" altLang="zh-CN"/>
          </a:p>
        </p:txBody>
      </p:sp>
      <p:sp>
        <p:nvSpPr>
          <p:cNvPr id="746498" name="Rectangle 2"/>
          <p:cNvSpPr>
            <a:spLocks noGrp="1" noRot="1" noChangeAspect="1" noChangeArrowheads="1" noTextEdit="1"/>
          </p:cNvSpPr>
          <p:nvPr>
            <p:ph type="sldImg"/>
          </p:nvPr>
        </p:nvSpPr>
        <p:spPr>
          <a:xfrm>
            <a:off x="987425" y="696913"/>
            <a:ext cx="5035550" cy="3486150"/>
          </a:xfrm>
          <a:ln/>
        </p:spPr>
      </p:sp>
      <p:sp>
        <p:nvSpPr>
          <p:cNvPr id="74649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solidFill>
                  <a:srgbClr val="0000FF"/>
                </a:solidFill>
              </a:rPr>
              <a:t>原始数据报首部被复制为各数据报片的首部，但</a:t>
            </a:r>
            <a:r>
              <a:rPr lang="zh-CN" altLang="zh-CN" dirty="0" smtClean="0">
                <a:solidFill>
                  <a:srgbClr val="FF0000"/>
                </a:solidFill>
              </a:rPr>
              <a:t>必须修改有关字段的值。</a:t>
            </a:r>
            <a:endParaRPr lang="zh-CN" altLang="en-US" dirty="0" smtClean="0">
              <a:solidFill>
                <a:srgbClr val="FF0000"/>
              </a:solidFill>
            </a:endParaRPr>
          </a:p>
          <a:p>
            <a:endParaRPr lang="zh-CN" altLang="zh-CN" dirty="0"/>
          </a:p>
        </p:txBody>
      </p:sp>
    </p:spTree>
    <p:extLst>
      <p:ext uri="{BB962C8B-B14F-4D97-AF65-F5344CB8AC3E}">
        <p14:creationId xmlns:p14="http://schemas.microsoft.com/office/powerpoint/2010/main" val="3621286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15B25-B351-494F-859D-A231243D7E3F}" type="slidenum">
              <a:rPr lang="en-US" altLang="zh-CN"/>
              <a:pPr/>
              <a:t>79</a:t>
            </a:fld>
            <a:endParaRPr lang="en-US" altLang="zh-CN"/>
          </a:p>
        </p:txBody>
      </p:sp>
      <p:sp>
        <p:nvSpPr>
          <p:cNvPr id="746498" name="Rectangle 2"/>
          <p:cNvSpPr>
            <a:spLocks noGrp="1" noRot="1" noChangeAspect="1" noChangeArrowheads="1" noTextEdit="1"/>
          </p:cNvSpPr>
          <p:nvPr>
            <p:ph type="sldImg"/>
          </p:nvPr>
        </p:nvSpPr>
        <p:spPr>
          <a:xfrm>
            <a:off x="987425" y="696913"/>
            <a:ext cx="5035550" cy="3486150"/>
          </a:xfrm>
          <a:ln/>
        </p:spPr>
      </p:sp>
      <p:sp>
        <p:nvSpPr>
          <p:cNvPr id="74649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solidFill>
                  <a:srgbClr val="0000FF"/>
                </a:solidFill>
              </a:rPr>
              <a:t>原始数据报首部被复制为各数据报片的首部，但</a:t>
            </a:r>
            <a:r>
              <a:rPr lang="zh-CN" altLang="zh-CN" dirty="0" smtClean="0">
                <a:solidFill>
                  <a:srgbClr val="FF0000"/>
                </a:solidFill>
              </a:rPr>
              <a:t>必须修改有关字段的值。</a:t>
            </a:r>
            <a:endParaRPr lang="zh-CN" altLang="en-US" dirty="0" smtClean="0">
              <a:solidFill>
                <a:srgbClr val="FF0000"/>
              </a:solidFill>
            </a:endParaRPr>
          </a:p>
          <a:p>
            <a:endParaRPr lang="zh-CN" altLang="zh-CN" dirty="0"/>
          </a:p>
        </p:txBody>
      </p:sp>
    </p:spTree>
    <p:extLst>
      <p:ext uri="{BB962C8B-B14F-4D97-AF65-F5344CB8AC3E}">
        <p14:creationId xmlns:p14="http://schemas.microsoft.com/office/powerpoint/2010/main" val="9492989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15B25-B351-494F-859D-A231243D7E3F}" type="slidenum">
              <a:rPr lang="en-US" altLang="zh-CN"/>
              <a:pPr/>
              <a:t>80</a:t>
            </a:fld>
            <a:endParaRPr lang="en-US" altLang="zh-CN"/>
          </a:p>
        </p:txBody>
      </p:sp>
      <p:sp>
        <p:nvSpPr>
          <p:cNvPr id="746498" name="Rectangle 2"/>
          <p:cNvSpPr>
            <a:spLocks noGrp="1" noRot="1" noChangeAspect="1" noChangeArrowheads="1" noTextEdit="1"/>
          </p:cNvSpPr>
          <p:nvPr>
            <p:ph type="sldImg"/>
          </p:nvPr>
        </p:nvSpPr>
        <p:spPr>
          <a:xfrm>
            <a:off x="987425" y="696913"/>
            <a:ext cx="5035550" cy="3486150"/>
          </a:xfrm>
          <a:ln/>
        </p:spPr>
      </p:sp>
      <p:sp>
        <p:nvSpPr>
          <p:cNvPr id="746499" name="Rectangle 3"/>
          <p:cNvSpPr>
            <a:spLocks noGrp="1" noChangeArrowheads="1"/>
          </p:cNvSpPr>
          <p:nvPr>
            <p:ph type="body" idx="1"/>
          </p:nvPr>
        </p:nvSpPr>
        <p:spPr/>
        <p:txBody>
          <a:bodyPr/>
          <a:lstStyle/>
          <a:p>
            <a:r>
              <a:rPr lang="en-US" altLang="zh-CN" dirty="0" smtClean="0"/>
              <a:t>0</a:t>
            </a:r>
            <a:r>
              <a:rPr lang="zh-CN" altLang="en-US" dirty="0" smtClean="0"/>
              <a:t>，</a:t>
            </a:r>
            <a:r>
              <a:rPr lang="en-US" altLang="zh-CN" dirty="0" smtClean="0"/>
              <a:t>185</a:t>
            </a:r>
            <a:r>
              <a:rPr lang="zh-CN" altLang="en-US" dirty="0" smtClean="0"/>
              <a:t>，</a:t>
            </a:r>
            <a:r>
              <a:rPr lang="en-US" altLang="zh-CN" dirty="0" smtClean="0"/>
              <a:t>370</a:t>
            </a:r>
          </a:p>
          <a:p>
            <a:r>
              <a:rPr lang="en-US" altLang="zh-CN" dirty="0" smtClean="0"/>
              <a:t>1480</a:t>
            </a:r>
            <a:r>
              <a:rPr lang="zh-CN" altLang="en-US" dirty="0" smtClean="0"/>
              <a:t>，</a:t>
            </a:r>
            <a:r>
              <a:rPr lang="en-US" altLang="zh-CN" dirty="0" smtClean="0"/>
              <a:t>1480</a:t>
            </a:r>
            <a:r>
              <a:rPr lang="zh-CN" altLang="en-US" dirty="0" smtClean="0"/>
              <a:t>，</a:t>
            </a:r>
            <a:r>
              <a:rPr lang="en-US" altLang="zh-CN" dirty="0" smtClean="0"/>
              <a:t>840</a:t>
            </a:r>
            <a:endParaRPr lang="zh-CN" altLang="zh-CN" dirty="0"/>
          </a:p>
        </p:txBody>
      </p:sp>
    </p:spTree>
    <p:extLst>
      <p:ext uri="{BB962C8B-B14F-4D97-AF65-F5344CB8AC3E}">
        <p14:creationId xmlns:p14="http://schemas.microsoft.com/office/powerpoint/2010/main" val="22163618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E5B7F-4362-409B-9CED-4D3886C1CF8F}" type="slidenum">
              <a:rPr lang="en-US" altLang="zh-CN"/>
              <a:pPr/>
              <a:t>81</a:t>
            </a:fld>
            <a:endParaRPr lang="en-US" altLang="zh-CN"/>
          </a:p>
        </p:txBody>
      </p:sp>
      <p:sp>
        <p:nvSpPr>
          <p:cNvPr id="747522" name="Rectangle 2"/>
          <p:cNvSpPr>
            <a:spLocks noGrp="1" noRot="1" noChangeAspect="1" noChangeArrowheads="1" noTextEdit="1"/>
          </p:cNvSpPr>
          <p:nvPr>
            <p:ph type="sldImg"/>
          </p:nvPr>
        </p:nvSpPr>
        <p:spPr>
          <a:xfrm>
            <a:off x="987425" y="696913"/>
            <a:ext cx="5035550" cy="3486150"/>
          </a:xfrm>
          <a:ln/>
        </p:spPr>
      </p:sp>
      <p:sp>
        <p:nvSpPr>
          <p:cNvPr id="747523" name="Rectangle 3"/>
          <p:cNvSpPr>
            <a:spLocks noGrp="1" noChangeArrowheads="1"/>
          </p:cNvSpPr>
          <p:nvPr>
            <p:ph type="body" idx="1"/>
          </p:nvPr>
        </p:nvSpPr>
        <p:spPr/>
        <p:txBody>
          <a:bodyPr/>
          <a:lstStyle/>
          <a:p>
            <a:r>
              <a:rPr lang="en-US" sz="1200" kern="1200" dirty="0" smtClean="0">
                <a:solidFill>
                  <a:schemeClr val="tx1"/>
                </a:solidFill>
                <a:latin typeface="宋体" pitchFamily="2" charset="-122"/>
                <a:ea typeface="宋体" pitchFamily="2" charset="-122"/>
                <a:cs typeface="+mn-cs"/>
              </a:rPr>
              <a:t>TTL=32 Windows 9x/Me</a:t>
            </a:r>
            <a:br>
              <a:rPr lang="en-US" sz="1200" kern="1200" dirty="0" smtClean="0">
                <a:solidFill>
                  <a:schemeClr val="tx1"/>
                </a:solidFill>
                <a:latin typeface="宋体" pitchFamily="2" charset="-122"/>
                <a:ea typeface="宋体" pitchFamily="2" charset="-122"/>
                <a:cs typeface="+mn-cs"/>
              </a:rPr>
            </a:br>
            <a:r>
              <a:rPr lang="en-US" sz="1200" kern="1200" dirty="0" smtClean="0">
                <a:solidFill>
                  <a:schemeClr val="tx1"/>
                </a:solidFill>
                <a:latin typeface="宋体" pitchFamily="2" charset="-122"/>
                <a:ea typeface="宋体" pitchFamily="2" charset="-122"/>
                <a:cs typeface="+mn-cs"/>
              </a:rPr>
              <a:t>TTL=64 </a:t>
            </a:r>
            <a:r>
              <a:rPr lang="en-US" sz="1200" b="1" u="none" strike="noStrike" kern="1200" dirty="0" smtClean="0">
                <a:solidFill>
                  <a:schemeClr val="tx1"/>
                </a:solidFill>
                <a:latin typeface="宋体" pitchFamily="2" charset="-122"/>
                <a:ea typeface="宋体" pitchFamily="2" charset="-122"/>
                <a:cs typeface="+mn-cs"/>
                <a:hlinkClick r:id="rId3" tooltip="Linux知识库"/>
              </a:rPr>
              <a:t>Linux</a:t>
            </a:r>
            <a:r>
              <a:rPr lang="en-US" sz="1200" kern="1200" dirty="0" smtClean="0">
                <a:solidFill>
                  <a:schemeClr val="tx1"/>
                </a:solidFill>
                <a:latin typeface="宋体" pitchFamily="2" charset="-122"/>
                <a:ea typeface="宋体" pitchFamily="2" charset="-122"/>
                <a:cs typeface="+mn-cs"/>
              </a:rPr>
              <a:t/>
            </a:r>
            <a:br>
              <a:rPr lang="en-US" sz="1200" kern="1200" dirty="0" smtClean="0">
                <a:solidFill>
                  <a:schemeClr val="tx1"/>
                </a:solidFill>
                <a:latin typeface="宋体" pitchFamily="2" charset="-122"/>
                <a:ea typeface="宋体" pitchFamily="2" charset="-122"/>
                <a:cs typeface="+mn-cs"/>
              </a:rPr>
            </a:br>
            <a:r>
              <a:rPr lang="en-US" sz="1200" kern="1200" dirty="0" smtClean="0">
                <a:solidFill>
                  <a:schemeClr val="tx1"/>
                </a:solidFill>
                <a:latin typeface="宋体" pitchFamily="2" charset="-122"/>
                <a:ea typeface="宋体" pitchFamily="2" charset="-122"/>
                <a:cs typeface="+mn-cs"/>
              </a:rPr>
              <a:t>TTL=128 Windows 200x/XP</a:t>
            </a:r>
            <a:br>
              <a:rPr lang="en-US" sz="1200" kern="1200" dirty="0" smtClean="0">
                <a:solidFill>
                  <a:schemeClr val="tx1"/>
                </a:solidFill>
                <a:latin typeface="宋体" pitchFamily="2" charset="-122"/>
                <a:ea typeface="宋体" pitchFamily="2" charset="-122"/>
                <a:cs typeface="+mn-cs"/>
              </a:rPr>
            </a:br>
            <a:r>
              <a:rPr lang="en-US" sz="1200" kern="1200" dirty="0" smtClean="0">
                <a:solidFill>
                  <a:schemeClr val="tx1"/>
                </a:solidFill>
                <a:latin typeface="宋体" pitchFamily="2" charset="-122"/>
                <a:ea typeface="宋体" pitchFamily="2" charset="-122"/>
                <a:cs typeface="+mn-cs"/>
              </a:rPr>
              <a:t>TTL=255 Unix</a:t>
            </a:r>
            <a:br>
              <a:rPr lang="en-US" sz="1200" kern="1200" dirty="0" smtClean="0">
                <a:solidFill>
                  <a:schemeClr val="tx1"/>
                </a:solidFill>
                <a:latin typeface="宋体" pitchFamily="2" charset="-122"/>
                <a:ea typeface="宋体" pitchFamily="2" charset="-122"/>
                <a:cs typeface="+mn-cs"/>
              </a:rPr>
            </a:br>
            <a:r>
              <a:rPr lang="en-US" sz="1200" kern="1200" dirty="0" smtClean="0">
                <a:solidFill>
                  <a:schemeClr val="tx1"/>
                </a:solidFill>
                <a:latin typeface="宋体" pitchFamily="2" charset="-122"/>
                <a:ea typeface="宋体" pitchFamily="2" charset="-122"/>
                <a:cs typeface="+mn-cs"/>
              </a:rPr>
              <a:t/>
            </a:r>
            <a:br>
              <a:rPr lang="en-US" sz="1200" kern="1200" dirty="0" smtClean="0">
                <a:solidFill>
                  <a:schemeClr val="tx1"/>
                </a:solidFill>
                <a:latin typeface="宋体" pitchFamily="2" charset="-122"/>
                <a:ea typeface="宋体" pitchFamily="2" charset="-122"/>
                <a:cs typeface="+mn-cs"/>
              </a:rPr>
            </a:br>
            <a:r>
              <a:rPr lang="zh-CN" altLang="en-US" sz="1200" b="1" kern="1200" dirty="0" smtClean="0">
                <a:solidFill>
                  <a:schemeClr val="tx1"/>
                </a:solidFill>
                <a:latin typeface="宋体" pitchFamily="2" charset="-122"/>
                <a:ea typeface="宋体" pitchFamily="2" charset="-122"/>
                <a:cs typeface="+mn-cs"/>
              </a:rPr>
              <a:t>查看本机的</a:t>
            </a:r>
            <a:r>
              <a:rPr lang="en-US" sz="1200" b="1" kern="1200" dirty="0" smtClean="0">
                <a:solidFill>
                  <a:schemeClr val="tx1"/>
                </a:solidFill>
                <a:latin typeface="宋体" pitchFamily="2" charset="-122"/>
                <a:ea typeface="宋体" pitchFamily="2" charset="-122"/>
                <a:cs typeface="+mn-cs"/>
              </a:rPr>
              <a:t>TTL</a:t>
            </a:r>
            <a:r>
              <a:rPr lang="zh-CN" altLang="en-US" sz="1200" b="1" kern="1200" dirty="0" smtClean="0">
                <a:solidFill>
                  <a:schemeClr val="tx1"/>
                </a:solidFill>
                <a:latin typeface="宋体" pitchFamily="2" charset="-122"/>
                <a:ea typeface="宋体" pitchFamily="2" charset="-122"/>
                <a:cs typeface="+mn-cs"/>
              </a:rPr>
              <a:t>值</a:t>
            </a:r>
            <a:r>
              <a:rPr lang="zh-CN" altLang="en-US" sz="1200" kern="1200" dirty="0" smtClean="0">
                <a:solidFill>
                  <a:schemeClr val="tx1"/>
                </a:solidFill>
                <a:latin typeface="宋体" pitchFamily="2" charset="-122"/>
                <a:ea typeface="宋体" pitchFamily="2" charset="-122"/>
                <a:cs typeface="+mn-cs"/>
              </a:rPr>
              <a:t> </a:t>
            </a:r>
            <a:br>
              <a:rPr lang="zh-CN" altLang="en-US" sz="1200" kern="1200" dirty="0" smtClean="0">
                <a:solidFill>
                  <a:schemeClr val="tx1"/>
                </a:solidFill>
                <a:latin typeface="宋体" pitchFamily="2" charset="-122"/>
                <a:ea typeface="宋体" pitchFamily="2" charset="-122"/>
                <a:cs typeface="+mn-cs"/>
              </a:rPr>
            </a:br>
            <a:r>
              <a:rPr lang="zh-CN" altLang="en-US" sz="1200" kern="1200" dirty="0" smtClean="0">
                <a:solidFill>
                  <a:schemeClr val="tx1"/>
                </a:solidFill>
                <a:latin typeface="宋体" pitchFamily="2" charset="-122"/>
                <a:ea typeface="宋体" pitchFamily="2" charset="-122"/>
                <a:cs typeface="+mn-cs"/>
              </a:rPr>
              <a:t>开始－运行－输入</a:t>
            </a:r>
            <a:r>
              <a:rPr lang="en-US" sz="1200" kern="1200" dirty="0" err="1" smtClean="0">
                <a:solidFill>
                  <a:schemeClr val="tx1"/>
                </a:solidFill>
                <a:latin typeface="宋体" pitchFamily="2" charset="-122"/>
                <a:ea typeface="宋体" pitchFamily="2" charset="-122"/>
                <a:cs typeface="+mn-cs"/>
              </a:rPr>
              <a:t>cmd</a:t>
            </a:r>
            <a:r>
              <a:rPr lang="zh-CN" altLang="en-US" sz="1200" kern="1200" dirty="0" smtClean="0">
                <a:solidFill>
                  <a:schemeClr val="tx1"/>
                </a:solidFill>
                <a:latin typeface="宋体" pitchFamily="2" charset="-122"/>
                <a:ea typeface="宋体" pitchFamily="2" charset="-122"/>
                <a:cs typeface="+mn-cs"/>
              </a:rPr>
              <a:t>回车，在光标闪动的地方输入 </a:t>
            </a:r>
            <a:r>
              <a:rPr lang="en-US" sz="1200" kern="1200" dirty="0" smtClean="0">
                <a:solidFill>
                  <a:schemeClr val="tx1"/>
                </a:solidFill>
                <a:latin typeface="宋体" pitchFamily="2" charset="-122"/>
                <a:ea typeface="宋体" pitchFamily="2" charset="-122"/>
                <a:cs typeface="+mn-cs"/>
              </a:rPr>
              <a:t>ping 127.0.0.1</a:t>
            </a:r>
            <a:r>
              <a:rPr lang="zh-CN" altLang="en-US" sz="1200" kern="1200" dirty="0" smtClean="0">
                <a:solidFill>
                  <a:schemeClr val="tx1"/>
                </a:solidFill>
                <a:latin typeface="宋体" pitchFamily="2" charset="-122"/>
                <a:ea typeface="宋体" pitchFamily="2" charset="-122"/>
                <a:cs typeface="+mn-cs"/>
              </a:rPr>
              <a:t>然后回车就行了。</a:t>
            </a:r>
            <a:endParaRPr lang="zh-CN" altLang="zh-CN" dirty="0"/>
          </a:p>
        </p:txBody>
      </p:sp>
    </p:spTree>
    <p:extLst>
      <p:ext uri="{BB962C8B-B14F-4D97-AF65-F5344CB8AC3E}">
        <p14:creationId xmlns:p14="http://schemas.microsoft.com/office/powerpoint/2010/main" val="5542756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28DC0F-AA60-41FB-9137-FA23B190558D}" type="slidenum">
              <a:rPr lang="en-US" altLang="zh-CN"/>
              <a:pPr/>
              <a:t>82</a:t>
            </a:fld>
            <a:endParaRPr lang="en-US" altLang="zh-CN"/>
          </a:p>
        </p:txBody>
      </p:sp>
      <p:sp>
        <p:nvSpPr>
          <p:cNvPr id="748546" name="Rectangle 2"/>
          <p:cNvSpPr>
            <a:spLocks noGrp="1" noRot="1" noChangeAspect="1" noChangeArrowheads="1" noTextEdit="1"/>
          </p:cNvSpPr>
          <p:nvPr>
            <p:ph type="sldImg"/>
          </p:nvPr>
        </p:nvSpPr>
        <p:spPr>
          <a:xfrm>
            <a:off x="987425" y="696913"/>
            <a:ext cx="5035550" cy="3486150"/>
          </a:xfrm>
          <a:ln/>
        </p:spPr>
      </p:sp>
      <p:sp>
        <p:nvSpPr>
          <p:cNvPr id="748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042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7F4EA-EB7D-450E-9B34-952ABA84ABAA}" type="slidenum">
              <a:rPr lang="en-US" altLang="zh-CN"/>
              <a:pPr/>
              <a:t>9</a:t>
            </a:fld>
            <a:endParaRPr lang="en-US" altLang="zh-CN"/>
          </a:p>
        </p:txBody>
      </p:sp>
      <p:sp>
        <p:nvSpPr>
          <p:cNvPr id="946178" name="Rectangle 2"/>
          <p:cNvSpPr>
            <a:spLocks noGrp="1" noRot="1" noChangeAspect="1" noChangeArrowheads="1" noTextEdit="1"/>
          </p:cNvSpPr>
          <p:nvPr>
            <p:ph type="sldImg"/>
          </p:nvPr>
        </p:nvSpPr>
        <p:spPr>
          <a:xfrm>
            <a:off x="987425" y="696913"/>
            <a:ext cx="5035550" cy="3486150"/>
          </a:xfrm>
          <a:ln/>
        </p:spPr>
      </p:sp>
      <p:sp>
        <p:nvSpPr>
          <p:cNvPr id="946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84532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E4B0A-F1C6-4E8B-8159-F356B6BD0310}" type="slidenum">
              <a:rPr lang="en-US" altLang="zh-CN"/>
              <a:pPr/>
              <a:t>83</a:t>
            </a:fld>
            <a:endParaRPr lang="en-US" altLang="zh-CN"/>
          </a:p>
        </p:txBody>
      </p:sp>
      <p:sp>
        <p:nvSpPr>
          <p:cNvPr id="749570" name="Rectangle 2"/>
          <p:cNvSpPr>
            <a:spLocks noGrp="1" noRot="1" noChangeAspect="1" noChangeArrowheads="1" noTextEdit="1"/>
          </p:cNvSpPr>
          <p:nvPr>
            <p:ph type="sldImg"/>
          </p:nvPr>
        </p:nvSpPr>
        <p:spPr>
          <a:xfrm>
            <a:off x="987425" y="696913"/>
            <a:ext cx="5035550" cy="3486150"/>
          </a:xfrm>
          <a:ln/>
        </p:spPr>
      </p:sp>
      <p:sp>
        <p:nvSpPr>
          <p:cNvPr id="74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84816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1C2DFF-1EEE-4722-9C12-FB0226488E19}" type="slidenum">
              <a:rPr lang="en-US" altLang="zh-CN"/>
              <a:pPr/>
              <a:t>84</a:t>
            </a:fld>
            <a:endParaRPr lang="en-US" altLang="zh-CN"/>
          </a:p>
        </p:txBody>
      </p:sp>
      <p:sp>
        <p:nvSpPr>
          <p:cNvPr id="750594" name="Rectangle 2"/>
          <p:cNvSpPr>
            <a:spLocks noGrp="1" noRot="1" noChangeAspect="1" noChangeArrowheads="1" noTextEdit="1"/>
          </p:cNvSpPr>
          <p:nvPr>
            <p:ph type="sldImg"/>
          </p:nvPr>
        </p:nvSpPr>
        <p:spPr>
          <a:xfrm>
            <a:off x="987425" y="696913"/>
            <a:ext cx="5035550" cy="3486150"/>
          </a:xfrm>
          <a:ln/>
        </p:spPr>
      </p:sp>
      <p:sp>
        <p:nvSpPr>
          <p:cNvPr id="750595" name="Rectangle 3"/>
          <p:cNvSpPr>
            <a:spLocks noGrp="1" noChangeArrowheads="1"/>
          </p:cNvSpPr>
          <p:nvPr>
            <p:ph type="body" idx="1"/>
          </p:nvPr>
        </p:nvSpPr>
        <p:spPr/>
        <p:txBody>
          <a:bodyPr/>
          <a:lstStyle/>
          <a:p>
            <a:r>
              <a:rPr lang="en-US" altLang="zh-CN" b="1" smtClean="0"/>
              <a:t>IP</a:t>
            </a:r>
            <a:r>
              <a:rPr lang="zh-CN" altLang="en-US" b="1" dirty="0" smtClean="0"/>
              <a:t>层为什么要进行首部检验</a:t>
            </a:r>
            <a:r>
              <a:rPr lang="en-US" altLang="zh-CN" b="1" dirty="0" smtClean="0"/>
              <a:t>:</a:t>
            </a:r>
            <a:r>
              <a:rPr lang="en-US" altLang="zh-CN" dirty="0" smtClean="0"/>
              <a:t>TCP/IP</a:t>
            </a:r>
            <a:r>
              <a:rPr lang="zh-CN" altLang="en-US" dirty="0" smtClean="0"/>
              <a:t>只管网络层与运输层，数据链接层有不同的实现 </a:t>
            </a:r>
            <a:endParaRPr lang="zh-CN" altLang="zh-CN" dirty="0"/>
          </a:p>
        </p:txBody>
      </p:sp>
    </p:spTree>
    <p:extLst>
      <p:ext uri="{BB962C8B-B14F-4D97-AF65-F5344CB8AC3E}">
        <p14:creationId xmlns:p14="http://schemas.microsoft.com/office/powerpoint/2010/main" val="2875073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A1AEC-4C84-4081-BC71-3A297F4160AB}" type="slidenum">
              <a:rPr lang="en-US" altLang="zh-CN"/>
              <a:pPr/>
              <a:t>85</a:t>
            </a:fld>
            <a:endParaRPr lang="en-US" altLang="zh-CN"/>
          </a:p>
        </p:txBody>
      </p:sp>
      <p:sp>
        <p:nvSpPr>
          <p:cNvPr id="752642" name="Rectangle 2"/>
          <p:cNvSpPr>
            <a:spLocks noGrp="1" noRot="1" noChangeAspect="1" noChangeArrowheads="1" noTextEdit="1"/>
          </p:cNvSpPr>
          <p:nvPr>
            <p:ph type="sldImg"/>
          </p:nvPr>
        </p:nvSpPr>
        <p:spPr>
          <a:xfrm>
            <a:off x="987425" y="696913"/>
            <a:ext cx="5035550" cy="3486150"/>
          </a:xfrm>
          <a:ln/>
        </p:spPr>
      </p:sp>
      <p:sp>
        <p:nvSpPr>
          <p:cNvPr id="752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69862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A1AEC-4C84-4081-BC71-3A297F4160AB}" type="slidenum">
              <a:rPr lang="en-US" altLang="zh-CN"/>
              <a:pPr/>
              <a:t>86</a:t>
            </a:fld>
            <a:endParaRPr lang="en-US" altLang="zh-CN"/>
          </a:p>
        </p:txBody>
      </p:sp>
      <p:sp>
        <p:nvSpPr>
          <p:cNvPr id="752642" name="Rectangle 2"/>
          <p:cNvSpPr>
            <a:spLocks noGrp="1" noRot="1" noChangeAspect="1" noChangeArrowheads="1" noTextEdit="1"/>
          </p:cNvSpPr>
          <p:nvPr>
            <p:ph type="sldImg"/>
          </p:nvPr>
        </p:nvSpPr>
        <p:spPr>
          <a:xfrm>
            <a:off x="987425" y="696913"/>
            <a:ext cx="5035550" cy="3486150"/>
          </a:xfrm>
          <a:ln/>
        </p:spPr>
      </p:sp>
      <p:sp>
        <p:nvSpPr>
          <p:cNvPr id="752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7034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BF279-AA8D-4574-B6D4-488F20D55332}" type="slidenum">
              <a:rPr lang="en-US" altLang="zh-CN"/>
              <a:pPr/>
              <a:t>87</a:t>
            </a:fld>
            <a:endParaRPr lang="en-US" altLang="zh-CN"/>
          </a:p>
        </p:txBody>
      </p:sp>
      <p:sp>
        <p:nvSpPr>
          <p:cNvPr id="754690" name="Rectangle 2"/>
          <p:cNvSpPr>
            <a:spLocks noGrp="1" noRot="1" noChangeAspect="1" noChangeArrowheads="1" noTextEdit="1"/>
          </p:cNvSpPr>
          <p:nvPr>
            <p:ph type="sldImg"/>
          </p:nvPr>
        </p:nvSpPr>
        <p:spPr>
          <a:xfrm>
            <a:off x="987425" y="696913"/>
            <a:ext cx="5035550" cy="3486150"/>
          </a:xfrm>
          <a:ln/>
        </p:spPr>
      </p:sp>
      <p:sp>
        <p:nvSpPr>
          <p:cNvPr id="754691" name="Rectangle 3"/>
          <p:cNvSpPr>
            <a:spLocks noGrp="1" noChangeArrowheads="1"/>
          </p:cNvSpPr>
          <p:nvPr>
            <p:ph type="body" idx="1"/>
          </p:nvPr>
        </p:nvSpPr>
        <p:spPr/>
        <p:txBody>
          <a:bodyPr/>
          <a:lstStyle/>
          <a:p>
            <a:r>
              <a:rPr lang="zh-CN" altLang="en-US"/>
              <a:t>在每个路由器中有 路由表 记录转发的路径</a:t>
            </a:r>
          </a:p>
        </p:txBody>
      </p:sp>
    </p:spTree>
    <p:extLst>
      <p:ext uri="{BB962C8B-B14F-4D97-AF65-F5344CB8AC3E}">
        <p14:creationId xmlns:p14="http://schemas.microsoft.com/office/powerpoint/2010/main" val="26918290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9F700-C867-443E-B6C5-A68DBA24C2BF}" type="slidenum">
              <a:rPr lang="en-US" altLang="zh-CN"/>
              <a:pPr/>
              <a:t>89</a:t>
            </a:fld>
            <a:endParaRPr lang="en-US" altLang="zh-CN"/>
          </a:p>
        </p:txBody>
      </p:sp>
      <p:sp>
        <p:nvSpPr>
          <p:cNvPr id="755714" name="Rectangle 2"/>
          <p:cNvSpPr>
            <a:spLocks noGrp="1" noRot="1" noChangeAspect="1" noChangeArrowheads="1" noTextEdit="1"/>
          </p:cNvSpPr>
          <p:nvPr>
            <p:ph type="sldImg"/>
          </p:nvPr>
        </p:nvSpPr>
        <p:spPr>
          <a:xfrm>
            <a:off x="987425" y="696913"/>
            <a:ext cx="5035550" cy="3486150"/>
          </a:xfrm>
          <a:ln/>
        </p:spPr>
      </p:sp>
      <p:sp>
        <p:nvSpPr>
          <p:cNvPr id="755715" name="Rectangle 3"/>
          <p:cNvSpPr>
            <a:spLocks noGrp="1" noChangeArrowheads="1"/>
          </p:cNvSpPr>
          <p:nvPr>
            <p:ph type="body" idx="1"/>
          </p:nvPr>
        </p:nvSpPr>
        <p:spPr/>
        <p:txBody>
          <a:bodyPr/>
          <a:lstStyle/>
          <a:p>
            <a:r>
              <a:rPr lang="zh-CN" altLang="en-US">
                <a:solidFill>
                  <a:srgbClr val="FF0000"/>
                </a:solidFill>
              </a:rPr>
              <a:t>目的网络地址而不是</a:t>
            </a:r>
            <a:r>
              <a:rPr lang="en-US" altLang="zh-CN">
                <a:solidFill>
                  <a:srgbClr val="FF0000"/>
                </a:solidFill>
              </a:rPr>
              <a:t>IP</a:t>
            </a:r>
            <a:r>
              <a:rPr lang="zh-CN" altLang="en-US">
                <a:solidFill>
                  <a:srgbClr val="FF0000"/>
                </a:solidFill>
              </a:rPr>
              <a:t>地址，否则路由表就太大了</a:t>
            </a:r>
          </a:p>
        </p:txBody>
      </p:sp>
    </p:spTree>
    <p:extLst>
      <p:ext uri="{BB962C8B-B14F-4D97-AF65-F5344CB8AC3E}">
        <p14:creationId xmlns:p14="http://schemas.microsoft.com/office/powerpoint/2010/main" val="11993301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9F700-C867-443E-B6C5-A68DBA24C2BF}" type="slidenum">
              <a:rPr lang="en-US" altLang="zh-CN"/>
              <a:pPr/>
              <a:t>90</a:t>
            </a:fld>
            <a:endParaRPr lang="en-US" altLang="zh-CN"/>
          </a:p>
        </p:txBody>
      </p:sp>
      <p:sp>
        <p:nvSpPr>
          <p:cNvPr id="755714" name="Rectangle 2"/>
          <p:cNvSpPr>
            <a:spLocks noGrp="1" noRot="1" noChangeAspect="1" noChangeArrowheads="1" noTextEdit="1"/>
          </p:cNvSpPr>
          <p:nvPr>
            <p:ph type="sldImg"/>
          </p:nvPr>
        </p:nvSpPr>
        <p:spPr>
          <a:xfrm>
            <a:off x="987425" y="696913"/>
            <a:ext cx="5035550" cy="3486150"/>
          </a:xfrm>
          <a:ln/>
        </p:spPr>
      </p:sp>
      <p:sp>
        <p:nvSpPr>
          <p:cNvPr id="75571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rgbClr val="333399"/>
                </a:solidFill>
                <a:latin typeface="+mn-ea"/>
              </a:rPr>
              <a:t>网络</a:t>
            </a:r>
            <a:r>
              <a:rPr lang="en-US" altLang="zh-CN" sz="1200" dirty="0" smtClean="0">
                <a:solidFill>
                  <a:srgbClr val="333399"/>
                </a:solidFill>
                <a:latin typeface="+mn-ea"/>
              </a:rPr>
              <a:t>20.0.0.0</a:t>
            </a:r>
            <a:r>
              <a:rPr lang="zh-CN" altLang="en-US" sz="1200" dirty="0" smtClean="0">
                <a:solidFill>
                  <a:srgbClr val="333399"/>
                </a:solidFill>
                <a:latin typeface="+mn-ea"/>
              </a:rPr>
              <a:t>为</a:t>
            </a:r>
            <a:r>
              <a:rPr lang="en-US" altLang="zh-CN" sz="1200" dirty="0" smtClean="0">
                <a:solidFill>
                  <a:srgbClr val="333399"/>
                </a:solidFill>
                <a:latin typeface="+mn-ea"/>
              </a:rPr>
              <a:t>R2</a:t>
            </a:r>
            <a:r>
              <a:rPr lang="zh-CN" altLang="en-US" sz="1200" dirty="0" smtClean="0">
                <a:solidFill>
                  <a:srgbClr val="333399"/>
                </a:solidFill>
                <a:latin typeface="+mn-ea"/>
              </a:rPr>
              <a:t>的直连网络</a:t>
            </a:r>
            <a:endParaRPr lang="zh-CN" altLang="en-US" sz="1200" dirty="0" smtClean="0"/>
          </a:p>
          <a:p>
            <a:r>
              <a:rPr lang="zh-CN" altLang="en-US" dirty="0" smtClean="0">
                <a:solidFill>
                  <a:srgbClr val="FF0000"/>
                </a:solidFill>
              </a:rPr>
              <a:t>目的</a:t>
            </a:r>
            <a:r>
              <a:rPr lang="zh-CN" altLang="en-US" dirty="0">
                <a:solidFill>
                  <a:srgbClr val="FF0000"/>
                </a:solidFill>
              </a:rPr>
              <a:t>网络地址而不是</a:t>
            </a:r>
            <a:r>
              <a:rPr lang="en-US" altLang="zh-CN" dirty="0">
                <a:solidFill>
                  <a:srgbClr val="FF0000"/>
                </a:solidFill>
              </a:rPr>
              <a:t>IP</a:t>
            </a:r>
            <a:r>
              <a:rPr lang="zh-CN" altLang="en-US" dirty="0">
                <a:solidFill>
                  <a:srgbClr val="FF0000"/>
                </a:solidFill>
              </a:rPr>
              <a:t>地址，否则路由表就太大了</a:t>
            </a:r>
          </a:p>
        </p:txBody>
      </p:sp>
    </p:spTree>
    <p:extLst>
      <p:ext uri="{BB962C8B-B14F-4D97-AF65-F5344CB8AC3E}">
        <p14:creationId xmlns:p14="http://schemas.microsoft.com/office/powerpoint/2010/main" val="40631685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9F700-C867-443E-B6C5-A68DBA24C2BF}" type="slidenum">
              <a:rPr lang="en-US" altLang="zh-CN"/>
              <a:pPr/>
              <a:t>91</a:t>
            </a:fld>
            <a:endParaRPr lang="en-US" altLang="zh-CN"/>
          </a:p>
        </p:txBody>
      </p:sp>
      <p:sp>
        <p:nvSpPr>
          <p:cNvPr id="755714" name="Rectangle 2"/>
          <p:cNvSpPr>
            <a:spLocks noGrp="1" noRot="1" noChangeAspect="1" noChangeArrowheads="1" noTextEdit="1"/>
          </p:cNvSpPr>
          <p:nvPr>
            <p:ph type="sldImg"/>
          </p:nvPr>
        </p:nvSpPr>
        <p:spPr>
          <a:xfrm>
            <a:off x="987425" y="696913"/>
            <a:ext cx="5035550" cy="3486150"/>
          </a:xfrm>
          <a:ln/>
        </p:spPr>
      </p:sp>
      <p:sp>
        <p:nvSpPr>
          <p:cNvPr id="755715" name="Rectangle 3"/>
          <p:cNvSpPr>
            <a:spLocks noGrp="1" noChangeArrowheads="1"/>
          </p:cNvSpPr>
          <p:nvPr>
            <p:ph type="body" idx="1"/>
          </p:nvPr>
        </p:nvSpPr>
        <p:spPr/>
        <p:txBody>
          <a:bodyPr/>
          <a:lstStyle/>
          <a:p>
            <a:r>
              <a:rPr lang="zh-CN" altLang="en-US">
                <a:solidFill>
                  <a:srgbClr val="FF0000"/>
                </a:solidFill>
              </a:rPr>
              <a:t>目的网络地址而不是</a:t>
            </a:r>
            <a:r>
              <a:rPr lang="en-US" altLang="zh-CN">
                <a:solidFill>
                  <a:srgbClr val="FF0000"/>
                </a:solidFill>
              </a:rPr>
              <a:t>IP</a:t>
            </a:r>
            <a:r>
              <a:rPr lang="zh-CN" altLang="en-US">
                <a:solidFill>
                  <a:srgbClr val="FF0000"/>
                </a:solidFill>
              </a:rPr>
              <a:t>地址，否则路由表就太大了</a:t>
            </a:r>
          </a:p>
        </p:txBody>
      </p:sp>
    </p:spTree>
    <p:extLst>
      <p:ext uri="{BB962C8B-B14F-4D97-AF65-F5344CB8AC3E}">
        <p14:creationId xmlns:p14="http://schemas.microsoft.com/office/powerpoint/2010/main" val="31117009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7425" y="696913"/>
            <a:ext cx="5035550" cy="3486150"/>
          </a:xfrm>
        </p:spPr>
      </p:sp>
      <p:sp>
        <p:nvSpPr>
          <p:cNvPr id="3" name="备注占位符 2"/>
          <p:cNvSpPr>
            <a:spLocks noGrp="1"/>
          </p:cNvSpPr>
          <p:nvPr>
            <p:ph type="body" idx="1"/>
          </p:nvPr>
        </p:nvSpPr>
        <p:spPr/>
        <p:txBody>
          <a:bodyPr>
            <a:normAutofit/>
          </a:bodyPr>
          <a:lstStyle/>
          <a:p>
            <a:r>
              <a:rPr lang="zh-CN" altLang="en-US" dirty="0" smtClean="0"/>
              <a:t>路由表中是只存储网络信息的。举个例子说明一下：</a:t>
            </a:r>
            <a:br>
              <a:rPr lang="zh-CN" altLang="en-US" dirty="0" smtClean="0"/>
            </a:br>
            <a:r>
              <a:rPr lang="en-US" altLang="zh-CN" dirty="0" smtClean="0"/>
              <a:t>route add -net 192.168.2.0 </a:t>
            </a:r>
            <a:r>
              <a:rPr lang="en-US" altLang="zh-CN" dirty="0" err="1" smtClean="0"/>
              <a:t>netmask</a:t>
            </a:r>
            <a:r>
              <a:rPr lang="en-US" altLang="zh-CN" dirty="0" smtClean="0"/>
              <a:t> 255.255.255.0 </a:t>
            </a:r>
            <a:r>
              <a:rPr lang="en-US" altLang="zh-CN" dirty="0" err="1" smtClean="0"/>
              <a:t>gw</a:t>
            </a:r>
            <a:r>
              <a:rPr lang="en-US" altLang="zh-CN" dirty="0" smtClean="0"/>
              <a:t> 192.168.2.254</a:t>
            </a:r>
          </a:p>
          <a:p>
            <a:r>
              <a:rPr lang="zh-CN" altLang="en-US" dirty="0" smtClean="0"/>
              <a:t>比如说添加的这条路由的意思是说，所有发往网络号为</a:t>
            </a:r>
            <a:r>
              <a:rPr lang="en-US" altLang="zh-CN" dirty="0" smtClean="0"/>
              <a:t>192.168.2</a:t>
            </a:r>
            <a:r>
              <a:rPr lang="zh-CN" altLang="en-US" dirty="0" smtClean="0"/>
              <a:t>的包统统发往</a:t>
            </a:r>
            <a:r>
              <a:rPr lang="en-US" altLang="zh-CN" dirty="0" smtClean="0"/>
              <a:t>192.168.2.254</a:t>
            </a:r>
          </a:p>
          <a:p>
            <a:r>
              <a:rPr lang="zh-CN" altLang="en-US" dirty="0" smtClean="0"/>
              <a:t>所以可以这么讲，路由表中所有路由都是网络路由。</a:t>
            </a:r>
          </a:p>
          <a:p>
            <a:r>
              <a:rPr lang="zh-CN" altLang="en-US" dirty="0" smtClean="0"/>
              <a:t>然后呢看两个极端情况：</a:t>
            </a:r>
            <a:br>
              <a:rPr lang="zh-CN" altLang="en-US" dirty="0" smtClean="0"/>
            </a:br>
            <a:r>
              <a:rPr lang="zh-CN" altLang="en-US" dirty="0" smtClean="0"/>
              <a:t>子网掩码为</a:t>
            </a:r>
            <a:r>
              <a:rPr lang="en-US" altLang="zh-CN" dirty="0" smtClean="0"/>
              <a:t>0.0.0.0</a:t>
            </a:r>
            <a:r>
              <a:rPr lang="zh-CN" altLang="en-US" dirty="0" smtClean="0"/>
              <a:t>时，也就是全部为主机号时，这个就表示发往任何网络的包，也就是常说的默认路由 </a:t>
            </a:r>
            <a:r>
              <a:rPr lang="en-US" altLang="zh-CN" dirty="0" smtClean="0"/>
              <a:t>0.0.0.0 mask 0.0.0.0 </a:t>
            </a:r>
            <a:r>
              <a:rPr lang="en-US" altLang="zh-CN" dirty="0" err="1" smtClean="0"/>
              <a:t>gw</a:t>
            </a:r>
            <a:r>
              <a:rPr lang="en-US" altLang="zh-CN" dirty="0" smtClean="0"/>
              <a:t> 192.168.1.1 </a:t>
            </a:r>
            <a:r>
              <a:rPr lang="zh-CN" altLang="en-US" dirty="0" smtClean="0"/>
              <a:t>。</a:t>
            </a:r>
          </a:p>
          <a:p>
            <a:r>
              <a:rPr lang="zh-CN" altLang="en-US" dirty="0" smtClean="0"/>
              <a:t>子网掩码为</a:t>
            </a:r>
            <a:r>
              <a:rPr lang="en-US" altLang="zh-CN" dirty="0" smtClean="0"/>
              <a:t>255.255.255.255</a:t>
            </a:r>
            <a:r>
              <a:rPr lang="zh-CN" altLang="en-US" dirty="0" smtClean="0"/>
              <a:t>时，也就是全部为网络号时，这条路由可以称为主机路由，什么意思呢，就是这个网络下面没有可以划分的子网。</a:t>
            </a:r>
          </a:p>
          <a:p>
            <a:r>
              <a:rPr lang="zh-CN" altLang="en-US" dirty="0" smtClean="0"/>
              <a:t/>
            </a:r>
            <a:br>
              <a:rPr lang="zh-CN" altLang="en-US" dirty="0" smtClean="0"/>
            </a:br>
            <a:r>
              <a:rPr lang="zh-CN" altLang="en-US" dirty="0" smtClean="0"/>
              <a:t/>
            </a:r>
            <a:br>
              <a:rPr lang="zh-CN" altLang="en-US" dirty="0" smtClean="0"/>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93</a:t>
            </a:fld>
            <a:endParaRPr lang="en-US" altLang="zh-CN"/>
          </a:p>
        </p:txBody>
      </p:sp>
    </p:spTree>
    <p:extLst>
      <p:ext uri="{BB962C8B-B14F-4D97-AF65-F5344CB8AC3E}">
        <p14:creationId xmlns:p14="http://schemas.microsoft.com/office/powerpoint/2010/main" val="25118603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C6AF0-00B8-418A-99A5-B7D3107F5CBF}" type="slidenum">
              <a:rPr lang="en-US" altLang="zh-CN"/>
              <a:pPr/>
              <a:t>94</a:t>
            </a:fld>
            <a:endParaRPr lang="en-US" altLang="zh-CN"/>
          </a:p>
        </p:txBody>
      </p:sp>
      <p:sp>
        <p:nvSpPr>
          <p:cNvPr id="756738" name="Rectangle 2"/>
          <p:cNvSpPr>
            <a:spLocks noGrp="1" noRot="1" noChangeAspect="1" noChangeArrowheads="1" noTextEdit="1"/>
          </p:cNvSpPr>
          <p:nvPr>
            <p:ph type="sldImg"/>
          </p:nvPr>
        </p:nvSpPr>
        <p:spPr>
          <a:xfrm>
            <a:off x="987425" y="696913"/>
            <a:ext cx="5035550" cy="3486150"/>
          </a:xfrm>
          <a:ln/>
        </p:spPr>
      </p:sp>
      <p:sp>
        <p:nvSpPr>
          <p:cNvPr id="756739" name="Rectangle 3"/>
          <p:cNvSpPr>
            <a:spLocks noGrp="1" noChangeArrowheads="1"/>
          </p:cNvSpPr>
          <p:nvPr>
            <p:ph type="body" idx="1"/>
          </p:nvPr>
        </p:nvSpPr>
        <p:spPr/>
        <p:txBody>
          <a:bodyPr/>
          <a:lstStyle/>
          <a:p>
            <a:r>
              <a:rPr lang="en-US" altLang="zh-CN" dirty="0" smtClean="0"/>
              <a:t>1</a:t>
            </a:r>
            <a:r>
              <a:rPr lang="zh-CN" altLang="en-US" dirty="0" smtClean="0"/>
              <a:t>，一个</a:t>
            </a:r>
            <a:r>
              <a:rPr lang="en-US" dirty="0" err="1" smtClean="0"/>
              <a:t>ip</a:t>
            </a:r>
            <a:r>
              <a:rPr lang="zh-CN" altLang="en-US" dirty="0" smtClean="0"/>
              <a:t>报文在路由器中寻路是通过报文的目的</a:t>
            </a:r>
            <a:r>
              <a:rPr lang="en-US" dirty="0" err="1" smtClean="0"/>
              <a:t>ip</a:t>
            </a:r>
            <a:r>
              <a:rPr lang="zh-CN" altLang="en-US" dirty="0" smtClean="0"/>
              <a:t>去匹配路由表。</a:t>
            </a:r>
            <a:br>
              <a:rPr lang="zh-CN" altLang="en-US" dirty="0" smtClean="0"/>
            </a:br>
            <a:r>
              <a:rPr lang="en-US" altLang="zh-CN" dirty="0" smtClean="0"/>
              <a:t>2</a:t>
            </a:r>
            <a:r>
              <a:rPr lang="zh-CN" altLang="en-US" dirty="0" smtClean="0"/>
              <a:t>，路由表的键值简单地说包括</a:t>
            </a:r>
            <a:r>
              <a:rPr lang="en-US" dirty="0" err="1" smtClean="0"/>
              <a:t>ip</a:t>
            </a:r>
            <a:r>
              <a:rPr lang="zh-CN" altLang="en-US" dirty="0" smtClean="0"/>
              <a:t>和掩码</a:t>
            </a:r>
            <a:r>
              <a:rPr lang="en-US" dirty="0" smtClean="0"/>
              <a:t>n，1</a:t>
            </a:r>
            <a:r>
              <a:rPr lang="zh-CN" altLang="en-US" dirty="0" smtClean="0"/>
              <a:t>的匹配过程是最长路径匹配，也就是说报文优选掩码最长的路由。</a:t>
            </a:r>
            <a:br>
              <a:rPr lang="zh-CN" altLang="en-US" dirty="0" smtClean="0"/>
            </a:br>
            <a:r>
              <a:rPr lang="en-US" altLang="zh-CN" dirty="0" smtClean="0"/>
              <a:t>3</a:t>
            </a:r>
            <a:r>
              <a:rPr lang="zh-CN" altLang="en-US" dirty="0" smtClean="0"/>
              <a:t>，主机路由就是</a:t>
            </a:r>
            <a:r>
              <a:rPr lang="en-US" dirty="0" err="1" smtClean="0"/>
              <a:t>x.x.x.x</a:t>
            </a:r>
            <a:r>
              <a:rPr lang="en-US" dirty="0" smtClean="0"/>
              <a:t>/32，</a:t>
            </a:r>
            <a:r>
              <a:rPr lang="zh-CN" altLang="en-US" dirty="0" smtClean="0"/>
              <a:t>意思是仅仅到</a:t>
            </a:r>
            <a:r>
              <a:rPr lang="en-US" dirty="0" err="1" smtClean="0"/>
              <a:t>x.x.x.x</a:t>
            </a:r>
            <a:r>
              <a:rPr lang="zh-CN" altLang="en-US" dirty="0" smtClean="0"/>
              <a:t>的报文听我的。</a:t>
            </a:r>
            <a:br>
              <a:rPr lang="zh-CN" altLang="en-US" dirty="0" smtClean="0"/>
            </a:br>
            <a:r>
              <a:rPr lang="en-US" altLang="zh-CN" dirty="0" smtClean="0"/>
              <a:t>4</a:t>
            </a:r>
            <a:r>
              <a:rPr lang="zh-CN" altLang="en-US" dirty="0" smtClean="0"/>
              <a:t>，网络路由就是</a:t>
            </a:r>
            <a:r>
              <a:rPr lang="en-US" dirty="0" err="1" smtClean="0"/>
              <a:t>x.x.x.x</a:t>
            </a:r>
            <a:r>
              <a:rPr lang="en-US" dirty="0" smtClean="0"/>
              <a:t>/n,</a:t>
            </a:r>
            <a:r>
              <a:rPr lang="zh-CN" altLang="en-US" dirty="0" smtClean="0"/>
              <a:t>意思是到</a:t>
            </a:r>
            <a:r>
              <a:rPr lang="en-US" dirty="0" err="1" smtClean="0"/>
              <a:t>x.x.x.x</a:t>
            </a:r>
            <a:r>
              <a:rPr lang="en-US" dirty="0" smtClean="0"/>
              <a:t>/n</a:t>
            </a:r>
            <a:r>
              <a:rPr lang="zh-CN" altLang="en-US" dirty="0" smtClean="0"/>
              <a:t>的报文听我的。</a:t>
            </a:r>
            <a:br>
              <a:rPr lang="zh-CN" altLang="en-US" dirty="0" smtClean="0"/>
            </a:br>
            <a:r>
              <a:rPr lang="en-US" altLang="zh-CN" dirty="0" smtClean="0"/>
              <a:t>5</a:t>
            </a:r>
            <a:r>
              <a:rPr lang="zh-CN" altLang="en-US" dirty="0" smtClean="0"/>
              <a:t>，默认路由是</a:t>
            </a:r>
            <a:r>
              <a:rPr lang="en-US" altLang="zh-CN" dirty="0" smtClean="0"/>
              <a:t>0.0.0.0/0</a:t>
            </a:r>
            <a:r>
              <a:rPr lang="zh-CN" altLang="en-US" dirty="0" smtClean="0"/>
              <a:t>，意思是实在没人要的报文听我的。</a:t>
            </a:r>
          </a:p>
          <a:p>
            <a:r>
              <a:rPr lang="zh-CN" altLang="en-US" dirty="0" smtClean="0"/>
              <a:t/>
            </a:r>
            <a:br>
              <a:rPr lang="zh-CN" altLang="en-US" dirty="0" smtClean="0"/>
            </a:br>
            <a:r>
              <a:rPr lang="zh-CN" altLang="en-US" dirty="0" smtClean="0"/>
              <a:t/>
            </a:r>
            <a:br>
              <a:rPr lang="zh-CN" altLang="en-US" dirty="0" smtClean="0"/>
            </a:br>
            <a:r>
              <a:rPr lang="zh-CN" altLang="en-US" dirty="0" smtClean="0"/>
              <a:t>作者：罗夏</a:t>
            </a:r>
            <a:br>
              <a:rPr lang="zh-CN" altLang="en-US" dirty="0" smtClean="0"/>
            </a:br>
            <a:r>
              <a:rPr lang="zh-CN" altLang="en-US" dirty="0" smtClean="0"/>
              <a:t>链接：</a:t>
            </a:r>
            <a:r>
              <a:rPr lang="en-US" dirty="0" smtClean="0"/>
              <a:t>https://www.zhihu.com/question/25285035/answer/122716677</a:t>
            </a:r>
            <a:br>
              <a:rPr lang="en-US"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p>
          <a:p>
            <a:endParaRPr lang="zh-CN" altLang="zh-CN" dirty="0"/>
          </a:p>
        </p:txBody>
      </p:sp>
    </p:spTree>
    <p:extLst>
      <p:ext uri="{BB962C8B-B14F-4D97-AF65-F5344CB8AC3E}">
        <p14:creationId xmlns:p14="http://schemas.microsoft.com/office/powerpoint/2010/main" val="18366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7F4EA-EB7D-450E-9B34-952ABA84ABAA}" type="slidenum">
              <a:rPr lang="en-US" altLang="zh-CN"/>
              <a:pPr/>
              <a:t>10</a:t>
            </a:fld>
            <a:endParaRPr lang="en-US" altLang="zh-CN"/>
          </a:p>
        </p:txBody>
      </p:sp>
      <p:sp>
        <p:nvSpPr>
          <p:cNvPr id="946178" name="Rectangle 2"/>
          <p:cNvSpPr>
            <a:spLocks noGrp="1" noRot="1" noChangeAspect="1" noChangeArrowheads="1" noTextEdit="1"/>
          </p:cNvSpPr>
          <p:nvPr>
            <p:ph type="sldImg"/>
          </p:nvPr>
        </p:nvSpPr>
        <p:spPr>
          <a:xfrm>
            <a:off x="987425" y="696913"/>
            <a:ext cx="5035550" cy="3486150"/>
          </a:xfrm>
          <a:ln/>
        </p:spPr>
      </p:sp>
      <p:sp>
        <p:nvSpPr>
          <p:cNvPr id="946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41037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B672C-0B38-4531-ACB1-4BFCF470207E}" type="slidenum">
              <a:rPr lang="en-US" altLang="zh-CN"/>
              <a:pPr/>
              <a:t>95</a:t>
            </a:fld>
            <a:endParaRPr lang="en-US" altLang="zh-CN"/>
          </a:p>
        </p:txBody>
      </p:sp>
      <p:sp>
        <p:nvSpPr>
          <p:cNvPr id="982018" name="Rectangle 2"/>
          <p:cNvSpPr>
            <a:spLocks noGrp="1" noRot="1" noChangeAspect="1" noChangeArrowheads="1" noTextEdit="1"/>
          </p:cNvSpPr>
          <p:nvPr>
            <p:ph type="sldImg"/>
          </p:nvPr>
        </p:nvSpPr>
        <p:spPr>
          <a:xfrm>
            <a:off x="987425" y="696913"/>
            <a:ext cx="5035550" cy="3486150"/>
          </a:xfrm>
          <a:ln/>
        </p:spPr>
      </p:sp>
      <p:sp>
        <p:nvSpPr>
          <p:cNvPr id="982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25246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F20EA-C818-4272-84F5-FEC6AE495F1F}" type="slidenum">
              <a:rPr lang="en-US" altLang="zh-CN"/>
              <a:pPr/>
              <a:t>96</a:t>
            </a:fld>
            <a:endParaRPr lang="en-US" altLang="zh-CN"/>
          </a:p>
        </p:txBody>
      </p:sp>
      <p:sp>
        <p:nvSpPr>
          <p:cNvPr id="757762" name="Rectangle 2"/>
          <p:cNvSpPr>
            <a:spLocks noGrp="1" noRot="1" noChangeAspect="1" noChangeArrowheads="1" noTextEdit="1"/>
          </p:cNvSpPr>
          <p:nvPr>
            <p:ph type="sldImg"/>
          </p:nvPr>
        </p:nvSpPr>
        <p:spPr>
          <a:xfrm>
            <a:off x="987425" y="696913"/>
            <a:ext cx="5035550" cy="3486150"/>
          </a:xfrm>
          <a:ln/>
        </p:spPr>
      </p:sp>
      <p:sp>
        <p:nvSpPr>
          <p:cNvPr id="75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55179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CBC36-E9A5-4B5E-A8C7-F23A2DC79DBD}" type="slidenum">
              <a:rPr lang="en-US" altLang="zh-CN"/>
              <a:pPr/>
              <a:t>98</a:t>
            </a:fld>
            <a:endParaRPr lang="en-US" altLang="zh-CN"/>
          </a:p>
        </p:txBody>
      </p:sp>
      <p:sp>
        <p:nvSpPr>
          <p:cNvPr id="759810" name="Rectangle 2"/>
          <p:cNvSpPr>
            <a:spLocks noGrp="1" noRot="1" noChangeAspect="1" noChangeArrowheads="1" noTextEdit="1"/>
          </p:cNvSpPr>
          <p:nvPr>
            <p:ph type="sldImg"/>
          </p:nvPr>
        </p:nvSpPr>
        <p:spPr>
          <a:xfrm>
            <a:off x="987425" y="696913"/>
            <a:ext cx="5035550" cy="3486150"/>
          </a:xfrm>
          <a:ln/>
        </p:spPr>
      </p:sp>
      <p:sp>
        <p:nvSpPr>
          <p:cNvPr id="75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0826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316A4-3F47-4041-AB7C-2A2EDDCC02A8}" type="slidenum">
              <a:rPr lang="en-US" altLang="zh-CN"/>
              <a:pPr/>
              <a:t>99</a:t>
            </a:fld>
            <a:endParaRPr lang="en-US" altLang="zh-CN"/>
          </a:p>
        </p:txBody>
      </p:sp>
      <p:sp>
        <p:nvSpPr>
          <p:cNvPr id="760834" name="Rectangle 2"/>
          <p:cNvSpPr>
            <a:spLocks noGrp="1" noRot="1" noChangeAspect="1" noChangeArrowheads="1" noTextEdit="1"/>
          </p:cNvSpPr>
          <p:nvPr>
            <p:ph type="sldImg"/>
          </p:nvPr>
        </p:nvSpPr>
        <p:spPr>
          <a:xfrm>
            <a:off x="987425" y="696913"/>
            <a:ext cx="5035550" cy="3486150"/>
          </a:xfrm>
          <a:ln/>
        </p:spPr>
      </p:sp>
      <p:sp>
        <p:nvSpPr>
          <p:cNvPr id="760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38390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97423-168C-4009-BF89-CF6DCC5F7DFD}" type="slidenum">
              <a:rPr lang="en-US" altLang="zh-CN"/>
              <a:pPr/>
              <a:t>100</a:t>
            </a:fld>
            <a:endParaRPr lang="en-US" altLang="zh-CN"/>
          </a:p>
        </p:txBody>
      </p:sp>
      <p:sp>
        <p:nvSpPr>
          <p:cNvPr id="761858" name="Rectangle 2"/>
          <p:cNvSpPr>
            <a:spLocks noGrp="1" noRot="1" noChangeAspect="1" noChangeArrowheads="1" noTextEdit="1"/>
          </p:cNvSpPr>
          <p:nvPr>
            <p:ph type="sldImg"/>
          </p:nvPr>
        </p:nvSpPr>
        <p:spPr>
          <a:xfrm>
            <a:off x="987425" y="696913"/>
            <a:ext cx="5035550" cy="3486150"/>
          </a:xfrm>
          <a:ln/>
        </p:spPr>
      </p:sp>
      <p:sp>
        <p:nvSpPr>
          <p:cNvPr id="76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82857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E3723-F1D7-46C4-96B0-BDB7BFCDBAE7}" type="slidenum">
              <a:rPr lang="en-US" altLang="zh-CN"/>
              <a:pPr/>
              <a:t>101</a:t>
            </a:fld>
            <a:endParaRPr lang="en-US" altLang="zh-CN"/>
          </a:p>
        </p:txBody>
      </p:sp>
      <p:sp>
        <p:nvSpPr>
          <p:cNvPr id="763906" name="Rectangle 2"/>
          <p:cNvSpPr>
            <a:spLocks noGrp="1" noRot="1" noChangeAspect="1" noChangeArrowheads="1" noTextEdit="1"/>
          </p:cNvSpPr>
          <p:nvPr>
            <p:ph type="sldImg"/>
          </p:nvPr>
        </p:nvSpPr>
        <p:spPr>
          <a:xfrm>
            <a:off x="987425" y="696913"/>
            <a:ext cx="5035550" cy="3486150"/>
          </a:xfrm>
          <a:ln/>
        </p:spPr>
      </p:sp>
      <p:sp>
        <p:nvSpPr>
          <p:cNvPr id="763907" name="Rectangle 3"/>
          <p:cNvSpPr>
            <a:spLocks noGrp="1" noChangeArrowheads="1"/>
          </p:cNvSpPr>
          <p:nvPr>
            <p:ph type="body" idx="1"/>
          </p:nvPr>
        </p:nvSpPr>
        <p:spPr/>
        <p:txBody>
          <a:bodyPr/>
          <a:lstStyle/>
          <a:p>
            <a:r>
              <a:rPr lang="en-US" altLang="zh-CN" dirty="0" smtClean="0"/>
              <a:t>1</a:t>
            </a:r>
            <a:r>
              <a:rPr lang="zh-CN" altLang="en-US" dirty="0" smtClean="0"/>
              <a:t>、一个</a:t>
            </a:r>
            <a:r>
              <a:rPr lang="en-US" altLang="zh-CN" dirty="0" smtClean="0"/>
              <a:t>B</a:t>
            </a:r>
            <a:r>
              <a:rPr lang="zh-CN" altLang="en-US" dirty="0" smtClean="0"/>
              <a:t>类地址 可以连接</a:t>
            </a:r>
            <a:r>
              <a:rPr lang="en-US" altLang="zh-CN" dirty="0" smtClean="0"/>
              <a:t>2^16</a:t>
            </a:r>
            <a:r>
              <a:rPr lang="en-US" altLang="zh-CN" baseline="0" dirty="0" smtClean="0"/>
              <a:t> -2 </a:t>
            </a:r>
            <a:r>
              <a:rPr lang="zh-CN" altLang="en-US" baseline="0" dirty="0" smtClean="0"/>
              <a:t>个主机，</a:t>
            </a:r>
            <a:r>
              <a:rPr lang="zh-CN" altLang="en-US" sz="1200" b="0" i="0" kern="1200" dirty="0" smtClean="0">
                <a:solidFill>
                  <a:schemeClr val="tx1"/>
                </a:solidFill>
                <a:latin typeface="宋体" pitchFamily="2" charset="-122"/>
                <a:ea typeface="宋体" pitchFamily="2" charset="-122"/>
                <a:cs typeface="+mn-cs"/>
              </a:rPr>
              <a:t>它们处于同一</a:t>
            </a:r>
            <a:r>
              <a:rPr lang="zh-CN" altLang="en-US" sz="1200" b="0" i="0" u="none" strike="noStrike" kern="1200" dirty="0" smtClean="0">
                <a:solidFill>
                  <a:schemeClr val="tx1"/>
                </a:solidFill>
                <a:latin typeface="宋体" pitchFamily="2" charset="-122"/>
                <a:ea typeface="宋体" pitchFamily="2" charset="-122"/>
                <a:cs typeface="+mn-cs"/>
                <a:hlinkClick r:id="rId3"/>
              </a:rPr>
              <a:t>广播域</a:t>
            </a:r>
            <a:r>
              <a:rPr lang="zh-CN" altLang="en-US" sz="1200" b="0" i="0" kern="1200" dirty="0" smtClean="0">
                <a:solidFill>
                  <a:schemeClr val="tx1"/>
                </a:solidFill>
                <a:latin typeface="宋体" pitchFamily="2" charset="-122"/>
                <a:ea typeface="宋体" pitchFamily="2" charset="-122"/>
                <a:cs typeface="+mn-cs"/>
              </a:rPr>
              <a:t>。而在同一广播域中有这么多节点是不可能的，网络会因为广播通信而饱和，结果造成</a:t>
            </a:r>
            <a:r>
              <a:rPr lang="en-US" altLang="zh-CN" sz="1200" b="0" i="0" kern="1200" dirty="0" smtClean="0">
                <a:solidFill>
                  <a:schemeClr val="tx1"/>
                </a:solidFill>
                <a:latin typeface="宋体" pitchFamily="2" charset="-122"/>
                <a:ea typeface="宋体" pitchFamily="2" charset="-122"/>
                <a:cs typeface="+mn-cs"/>
              </a:rPr>
              <a:t>16777214</a:t>
            </a:r>
            <a:r>
              <a:rPr lang="zh-CN" altLang="en-US" sz="1200" b="0" i="0" kern="1200" dirty="0" smtClean="0">
                <a:solidFill>
                  <a:schemeClr val="tx1"/>
                </a:solidFill>
                <a:latin typeface="宋体" pitchFamily="2" charset="-122"/>
                <a:ea typeface="宋体" pitchFamily="2" charset="-122"/>
                <a:cs typeface="+mn-cs"/>
              </a:rPr>
              <a:t>个地址大部分没有分配出去。</a:t>
            </a:r>
            <a:endParaRPr lang="en-US" altLang="zh-CN" sz="1200" b="0" i="0" kern="1200" dirty="0" smtClean="0">
              <a:solidFill>
                <a:schemeClr val="tx1"/>
              </a:solidFill>
              <a:latin typeface="宋体" pitchFamily="2" charset="-122"/>
              <a:ea typeface="宋体" pitchFamily="2" charset="-122"/>
              <a:cs typeface="+mn-cs"/>
            </a:endParaRPr>
          </a:p>
          <a:p>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、可以把基于每类的</a:t>
            </a:r>
            <a:r>
              <a:rPr lang="en-US" altLang="zh-CN" sz="1200" b="0" i="0" kern="1200" dirty="0" smtClean="0">
                <a:solidFill>
                  <a:schemeClr val="tx1"/>
                </a:solidFill>
                <a:latin typeface="宋体" pitchFamily="2" charset="-122"/>
                <a:ea typeface="宋体" pitchFamily="2" charset="-122"/>
                <a:cs typeface="+mn-cs"/>
              </a:rPr>
              <a:t>IP</a:t>
            </a:r>
            <a:r>
              <a:rPr lang="zh-CN" altLang="en-US" sz="1200" b="0" i="0" kern="1200" dirty="0" smtClean="0">
                <a:solidFill>
                  <a:schemeClr val="tx1"/>
                </a:solidFill>
                <a:latin typeface="宋体" pitchFamily="2" charset="-122"/>
                <a:ea typeface="宋体" pitchFamily="2" charset="-122"/>
                <a:cs typeface="+mn-cs"/>
              </a:rPr>
              <a:t>网络进一步分成更小的网络，每个子网由</a:t>
            </a:r>
            <a:r>
              <a:rPr lang="zh-CN" altLang="en-US" sz="1200" b="0" i="0" u="none" strike="noStrike" kern="1200" dirty="0" smtClean="0">
                <a:solidFill>
                  <a:schemeClr val="tx1"/>
                </a:solidFill>
                <a:latin typeface="宋体" pitchFamily="2" charset="-122"/>
                <a:ea typeface="宋体" pitchFamily="2" charset="-122"/>
                <a:cs typeface="+mn-cs"/>
                <a:hlinkClick r:id="rId4"/>
              </a:rPr>
              <a:t>路由器</a:t>
            </a:r>
            <a:r>
              <a:rPr lang="zh-CN" altLang="en-US" sz="1200" b="0" i="0" kern="1200" dirty="0" smtClean="0">
                <a:solidFill>
                  <a:schemeClr val="tx1"/>
                </a:solidFill>
                <a:latin typeface="宋体" pitchFamily="2" charset="-122"/>
                <a:ea typeface="宋体" pitchFamily="2" charset="-122"/>
                <a:cs typeface="+mn-cs"/>
              </a:rPr>
              <a:t>界定并分配一个新的子网</a:t>
            </a:r>
            <a:r>
              <a:rPr lang="zh-CN" altLang="en-US" sz="1200" b="0" i="0" u="none" strike="noStrike" kern="1200" dirty="0" smtClean="0">
                <a:solidFill>
                  <a:schemeClr val="tx1"/>
                </a:solidFill>
                <a:latin typeface="宋体" pitchFamily="2" charset="-122"/>
                <a:ea typeface="宋体" pitchFamily="2" charset="-122"/>
                <a:cs typeface="+mn-cs"/>
                <a:hlinkClick r:id="rId5"/>
              </a:rPr>
              <a:t>网络地址</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子网地址是借用基于每类的网络地址的主机部分创建的。</a:t>
            </a:r>
            <a:endParaRPr lang="en-US" altLang="zh-CN" sz="1200" b="0" i="0" kern="1200" dirty="0" smtClean="0">
              <a:solidFill>
                <a:schemeClr val="tx1"/>
              </a:solidFill>
              <a:latin typeface="宋体" pitchFamily="2" charset="-122"/>
              <a:ea typeface="宋体" pitchFamily="2" charset="-122"/>
              <a:cs typeface="+mn-cs"/>
            </a:endParaRPr>
          </a:p>
          <a:p>
            <a:r>
              <a:rPr lang="en-US" altLang="zh-CN" sz="1200" b="0" i="0" kern="1200" dirty="0" smtClean="0">
                <a:solidFill>
                  <a:schemeClr val="tx1"/>
                </a:solidFill>
                <a:latin typeface="宋体" pitchFamily="2" charset="-122"/>
                <a:ea typeface="宋体" pitchFamily="2" charset="-122"/>
                <a:cs typeface="+mn-cs"/>
              </a:rPr>
              <a:t>3</a:t>
            </a:r>
            <a:r>
              <a:rPr lang="zh-CN" altLang="en-US" sz="1200" b="0" i="0" kern="1200" dirty="0" smtClean="0">
                <a:solidFill>
                  <a:schemeClr val="tx1"/>
                </a:solidFill>
                <a:latin typeface="宋体" pitchFamily="2" charset="-122"/>
                <a:ea typeface="宋体" pitchFamily="2" charset="-122"/>
                <a:cs typeface="+mn-cs"/>
              </a:rPr>
              <a:t>、划分子网后，通过使用</a:t>
            </a:r>
            <a:r>
              <a:rPr lang="zh-CN" altLang="en-US" sz="1200" b="0" i="0" u="none" strike="noStrike" kern="1200" dirty="0" smtClean="0">
                <a:solidFill>
                  <a:schemeClr val="tx1"/>
                </a:solidFill>
                <a:latin typeface="宋体" pitchFamily="2" charset="-122"/>
                <a:ea typeface="宋体" pitchFamily="2" charset="-122"/>
                <a:cs typeface="+mn-cs"/>
                <a:hlinkClick r:id="rId6"/>
              </a:rPr>
              <a:t>掩码</a:t>
            </a:r>
            <a:r>
              <a:rPr lang="zh-CN" altLang="en-US" sz="1200" b="0" i="0" kern="1200" dirty="0" smtClean="0">
                <a:solidFill>
                  <a:schemeClr val="tx1"/>
                </a:solidFill>
                <a:latin typeface="宋体" pitchFamily="2" charset="-122"/>
                <a:ea typeface="宋体" pitchFamily="2" charset="-122"/>
                <a:cs typeface="+mn-cs"/>
              </a:rPr>
              <a:t>，把子网隐藏起来，使得从外部看网络没有变化，这就是</a:t>
            </a:r>
            <a:r>
              <a:rPr lang="zh-CN" altLang="en-US" sz="1200" b="0" i="0" u="none" strike="noStrike" kern="1200" dirty="0" smtClean="0">
                <a:solidFill>
                  <a:schemeClr val="tx1"/>
                </a:solidFill>
                <a:latin typeface="宋体" pitchFamily="2" charset="-122"/>
                <a:ea typeface="宋体" pitchFamily="2" charset="-122"/>
                <a:cs typeface="+mn-cs"/>
                <a:hlinkClick r:id="rId7"/>
              </a:rPr>
              <a:t>子网掩码</a:t>
            </a:r>
            <a:r>
              <a:rPr lang="zh-CN" altLang="en-US" sz="1200" b="0" i="0" kern="1200" dirty="0" smtClean="0">
                <a:solidFill>
                  <a:schemeClr val="tx1"/>
                </a:solidFill>
                <a:latin typeface="宋体" pitchFamily="2" charset="-122"/>
                <a:ea typeface="宋体" pitchFamily="2" charset="-122"/>
                <a:cs typeface="+mn-cs"/>
              </a:rPr>
              <a:t>。</a:t>
            </a:r>
            <a:endParaRPr lang="zh-CN" altLang="zh-CN" dirty="0"/>
          </a:p>
        </p:txBody>
      </p:sp>
    </p:spTree>
    <p:extLst>
      <p:ext uri="{BB962C8B-B14F-4D97-AF65-F5344CB8AC3E}">
        <p14:creationId xmlns:p14="http://schemas.microsoft.com/office/powerpoint/2010/main" val="1784538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342BC-AB0F-415A-A0BA-509EE28B8790}" type="slidenum">
              <a:rPr lang="en-US" altLang="zh-CN"/>
              <a:pPr/>
              <a:t>102</a:t>
            </a:fld>
            <a:endParaRPr lang="en-US" altLang="zh-CN"/>
          </a:p>
        </p:txBody>
      </p:sp>
      <p:sp>
        <p:nvSpPr>
          <p:cNvPr id="764930" name="Rectangle 2"/>
          <p:cNvSpPr>
            <a:spLocks noGrp="1" noRot="1" noChangeAspect="1" noChangeArrowheads="1" noTextEdit="1"/>
          </p:cNvSpPr>
          <p:nvPr>
            <p:ph type="sldImg"/>
          </p:nvPr>
        </p:nvSpPr>
        <p:spPr>
          <a:xfrm>
            <a:off x="987425" y="696913"/>
            <a:ext cx="5035550" cy="3486150"/>
          </a:xfrm>
          <a:ln/>
        </p:spPr>
      </p:sp>
      <p:sp>
        <p:nvSpPr>
          <p:cNvPr id="764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78685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F9436-BE10-461D-964D-17CEE21827CB}" type="slidenum">
              <a:rPr lang="en-US" altLang="zh-CN"/>
              <a:pPr/>
              <a:t>103</a:t>
            </a:fld>
            <a:endParaRPr lang="en-US" altLang="zh-CN"/>
          </a:p>
        </p:txBody>
      </p:sp>
      <p:sp>
        <p:nvSpPr>
          <p:cNvPr id="765954" name="Rectangle 2"/>
          <p:cNvSpPr>
            <a:spLocks noGrp="1" noRot="1" noChangeAspect="1" noChangeArrowheads="1" noTextEdit="1"/>
          </p:cNvSpPr>
          <p:nvPr>
            <p:ph type="sldImg"/>
          </p:nvPr>
        </p:nvSpPr>
        <p:spPr>
          <a:xfrm>
            <a:off x="987425" y="696913"/>
            <a:ext cx="5035550" cy="3486150"/>
          </a:xfrm>
          <a:ln/>
        </p:spPr>
      </p:sp>
      <p:sp>
        <p:nvSpPr>
          <p:cNvPr id="76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67979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342BC-AB0F-415A-A0BA-509EE28B8790}" type="slidenum">
              <a:rPr lang="en-US" altLang="zh-CN"/>
              <a:pPr/>
              <a:t>105</a:t>
            </a:fld>
            <a:endParaRPr lang="en-US" altLang="zh-CN"/>
          </a:p>
        </p:txBody>
      </p:sp>
      <p:sp>
        <p:nvSpPr>
          <p:cNvPr id="764930" name="Rectangle 2"/>
          <p:cNvSpPr>
            <a:spLocks noGrp="1" noRot="1" noChangeAspect="1" noChangeArrowheads="1" noTextEdit="1"/>
          </p:cNvSpPr>
          <p:nvPr>
            <p:ph type="sldImg"/>
          </p:nvPr>
        </p:nvSpPr>
        <p:spPr>
          <a:xfrm>
            <a:off x="987425" y="696913"/>
            <a:ext cx="5035550" cy="3486150"/>
          </a:xfrm>
          <a:ln/>
        </p:spPr>
      </p:sp>
      <p:sp>
        <p:nvSpPr>
          <p:cNvPr id="764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92646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AC91-1C29-4F50-A8B3-5A76002797C2}" type="slidenum">
              <a:rPr lang="en-US" altLang="zh-CN"/>
              <a:pPr/>
              <a:t>106</a:t>
            </a:fld>
            <a:endParaRPr lang="en-US" altLang="zh-CN"/>
          </a:p>
        </p:txBody>
      </p:sp>
      <p:sp>
        <p:nvSpPr>
          <p:cNvPr id="766978" name="Rectangle 2"/>
          <p:cNvSpPr>
            <a:spLocks noGrp="1" noRot="1" noChangeAspect="1" noChangeArrowheads="1" noTextEdit="1"/>
          </p:cNvSpPr>
          <p:nvPr>
            <p:ph type="sldImg"/>
          </p:nvPr>
        </p:nvSpPr>
        <p:spPr>
          <a:xfrm>
            <a:off x="987425" y="696913"/>
            <a:ext cx="5035550" cy="3486150"/>
          </a:xfrm>
          <a:ln/>
        </p:spPr>
      </p:sp>
      <p:sp>
        <p:nvSpPr>
          <p:cNvPr id="766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5390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EEAAF-9746-4A21-AFDB-8EDB16962191}" type="slidenum">
              <a:rPr lang="en-US" altLang="zh-CN"/>
              <a:pPr/>
              <a:t>11</a:t>
            </a:fld>
            <a:endParaRPr lang="en-US" altLang="zh-CN"/>
          </a:p>
        </p:txBody>
      </p:sp>
      <p:sp>
        <p:nvSpPr>
          <p:cNvPr id="944130" name="Rectangle 2"/>
          <p:cNvSpPr>
            <a:spLocks noGrp="1" noRot="1" noChangeAspect="1" noChangeArrowheads="1" noTextEdit="1"/>
          </p:cNvSpPr>
          <p:nvPr>
            <p:ph type="sldImg"/>
          </p:nvPr>
        </p:nvSpPr>
        <p:spPr>
          <a:xfrm>
            <a:off x="987425" y="696913"/>
            <a:ext cx="5035550" cy="3486150"/>
          </a:xfrm>
          <a:ln/>
        </p:spPr>
      </p:sp>
      <p:sp>
        <p:nvSpPr>
          <p:cNvPr id="944131"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虚电路服务与数据报服务的本质差别表现为：</a:t>
            </a:r>
            <a:endParaRPr lang="en-US" altLang="zh-CN" sz="1200" b="0" i="0" kern="1200" dirty="0" smtClean="0">
              <a:solidFill>
                <a:schemeClr val="tx1"/>
              </a:solidFill>
              <a:latin typeface="宋体" pitchFamily="2" charset="-122"/>
              <a:ea typeface="宋体" pitchFamily="2" charset="-122"/>
              <a:cs typeface="+mn-cs"/>
            </a:endParaRPr>
          </a:p>
          <a:p>
            <a:r>
              <a:rPr lang="zh-CN" altLang="en-US" sz="1200" b="0" i="0" kern="1200" dirty="0" smtClean="0">
                <a:solidFill>
                  <a:schemeClr val="tx1"/>
                </a:solidFill>
                <a:latin typeface="宋体" pitchFamily="2" charset="-122"/>
                <a:ea typeface="宋体" pitchFamily="2" charset="-122"/>
                <a:cs typeface="+mn-cs"/>
              </a:rPr>
              <a:t>是将顺序控制、差错控制和</a:t>
            </a:r>
            <a:r>
              <a:rPr lang="zh-CN" altLang="en-US" sz="1200" b="0" i="0" u="none" strike="noStrike" kern="1200" dirty="0" smtClean="0">
                <a:solidFill>
                  <a:schemeClr val="tx1"/>
                </a:solidFill>
                <a:latin typeface="宋体" pitchFamily="2" charset="-122"/>
                <a:ea typeface="宋体" pitchFamily="2" charset="-122"/>
                <a:cs typeface="+mn-cs"/>
                <a:hlinkClick r:id="rId3"/>
              </a:rPr>
              <a:t>流量控制</a:t>
            </a:r>
            <a:r>
              <a:rPr lang="zh-CN" altLang="en-US" sz="1200" b="0" i="0" kern="1200" dirty="0" smtClean="0">
                <a:solidFill>
                  <a:schemeClr val="tx1"/>
                </a:solidFill>
                <a:latin typeface="宋体" pitchFamily="2" charset="-122"/>
                <a:ea typeface="宋体" pitchFamily="2" charset="-122"/>
                <a:cs typeface="+mn-cs"/>
              </a:rPr>
              <a:t>等通信功能交由通信子网完成，还是由端系统自己来完成。</a:t>
            </a:r>
            <a:endParaRPr lang="zh-CN" altLang="zh-CN" dirty="0"/>
          </a:p>
        </p:txBody>
      </p:sp>
    </p:spTree>
    <p:extLst>
      <p:ext uri="{BB962C8B-B14F-4D97-AF65-F5344CB8AC3E}">
        <p14:creationId xmlns:p14="http://schemas.microsoft.com/office/powerpoint/2010/main" val="16371111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DB3FF-38D7-4F7A-813C-8A5E11986C5D}" type="slidenum">
              <a:rPr lang="en-US" altLang="zh-CN"/>
              <a:pPr/>
              <a:t>107</a:t>
            </a:fld>
            <a:endParaRPr lang="en-US" altLang="zh-CN"/>
          </a:p>
        </p:txBody>
      </p:sp>
      <p:sp>
        <p:nvSpPr>
          <p:cNvPr id="768002" name="Rectangle 2"/>
          <p:cNvSpPr>
            <a:spLocks noGrp="1" noRot="1" noChangeAspect="1" noChangeArrowheads="1" noTextEdit="1"/>
          </p:cNvSpPr>
          <p:nvPr>
            <p:ph type="sldImg"/>
          </p:nvPr>
        </p:nvSpPr>
        <p:spPr>
          <a:xfrm>
            <a:off x="987425" y="696913"/>
            <a:ext cx="5035550" cy="3486150"/>
          </a:xfrm>
          <a:ln/>
        </p:spPr>
      </p:sp>
      <p:sp>
        <p:nvSpPr>
          <p:cNvPr id="76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03598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E7F40-C913-42AF-A3E8-23007970080F}" type="slidenum">
              <a:rPr lang="en-US" altLang="zh-CN"/>
              <a:pPr/>
              <a:t>108</a:t>
            </a:fld>
            <a:endParaRPr lang="en-US" altLang="zh-CN"/>
          </a:p>
        </p:txBody>
      </p:sp>
      <p:sp>
        <p:nvSpPr>
          <p:cNvPr id="769026" name="Rectangle 2"/>
          <p:cNvSpPr>
            <a:spLocks noGrp="1" noRot="1" noChangeAspect="1" noChangeArrowheads="1" noTextEdit="1"/>
          </p:cNvSpPr>
          <p:nvPr>
            <p:ph type="sldImg"/>
          </p:nvPr>
        </p:nvSpPr>
        <p:spPr>
          <a:xfrm>
            <a:off x="987425" y="696913"/>
            <a:ext cx="5035550" cy="3486150"/>
          </a:xfrm>
          <a:ln/>
        </p:spPr>
      </p:sp>
      <p:sp>
        <p:nvSpPr>
          <p:cNvPr id="769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33341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DB3FF-38D7-4F7A-813C-8A5E11986C5D}" type="slidenum">
              <a:rPr lang="en-US" altLang="zh-CN"/>
              <a:pPr/>
              <a:t>109</a:t>
            </a:fld>
            <a:endParaRPr lang="en-US" altLang="zh-CN"/>
          </a:p>
        </p:txBody>
      </p:sp>
      <p:sp>
        <p:nvSpPr>
          <p:cNvPr id="768002" name="Rectangle 2"/>
          <p:cNvSpPr>
            <a:spLocks noGrp="1" noRot="1" noChangeAspect="1" noChangeArrowheads="1" noTextEdit="1"/>
          </p:cNvSpPr>
          <p:nvPr>
            <p:ph type="sldImg"/>
          </p:nvPr>
        </p:nvSpPr>
        <p:spPr>
          <a:xfrm>
            <a:off x="987425" y="696913"/>
            <a:ext cx="5035550" cy="3486150"/>
          </a:xfrm>
          <a:ln/>
        </p:spPr>
      </p:sp>
      <p:sp>
        <p:nvSpPr>
          <p:cNvPr id="76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10475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D22E6-81C7-4348-9A64-6985BF195515}" type="slidenum">
              <a:rPr lang="en-US" altLang="zh-CN"/>
              <a:pPr/>
              <a:t>111</a:t>
            </a:fld>
            <a:endParaRPr lang="en-US" altLang="zh-CN"/>
          </a:p>
        </p:txBody>
      </p:sp>
      <p:sp>
        <p:nvSpPr>
          <p:cNvPr id="770050" name="Rectangle 2"/>
          <p:cNvSpPr>
            <a:spLocks noGrp="1" noRot="1" noChangeAspect="1" noChangeArrowheads="1" noTextEdit="1"/>
          </p:cNvSpPr>
          <p:nvPr>
            <p:ph type="sldImg"/>
          </p:nvPr>
        </p:nvSpPr>
        <p:spPr>
          <a:xfrm>
            <a:off x="987425" y="696913"/>
            <a:ext cx="5035550" cy="3486150"/>
          </a:xfrm>
          <a:ln/>
        </p:spPr>
      </p:sp>
      <p:sp>
        <p:nvSpPr>
          <p:cNvPr id="77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11127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20834-3848-4F8E-8419-A6C587AB80D2}" type="slidenum">
              <a:rPr lang="en-US" altLang="zh-CN"/>
              <a:pPr/>
              <a:t>112</a:t>
            </a:fld>
            <a:endParaRPr lang="en-US" altLang="zh-CN"/>
          </a:p>
        </p:txBody>
      </p:sp>
      <p:sp>
        <p:nvSpPr>
          <p:cNvPr id="986114" name="Rectangle 2"/>
          <p:cNvSpPr>
            <a:spLocks noGrp="1" noRot="1" noChangeAspect="1" noChangeArrowheads="1" noTextEdit="1"/>
          </p:cNvSpPr>
          <p:nvPr>
            <p:ph type="sldImg"/>
          </p:nvPr>
        </p:nvSpPr>
        <p:spPr>
          <a:xfrm>
            <a:off x="987425" y="696913"/>
            <a:ext cx="5035550" cy="3486150"/>
          </a:xfrm>
          <a:ln/>
        </p:spPr>
      </p:sp>
      <p:sp>
        <p:nvSpPr>
          <p:cNvPr id="986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16496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FF732-88D8-48A8-BF09-B04731ECD67A}" type="slidenum">
              <a:rPr lang="en-US" altLang="zh-CN"/>
              <a:pPr/>
              <a:t>114</a:t>
            </a:fld>
            <a:endParaRPr lang="en-US" altLang="zh-CN"/>
          </a:p>
        </p:txBody>
      </p:sp>
      <p:sp>
        <p:nvSpPr>
          <p:cNvPr id="988162" name="Rectangle 2"/>
          <p:cNvSpPr>
            <a:spLocks noGrp="1" noRot="1" noChangeAspect="1" noChangeArrowheads="1" noTextEdit="1"/>
          </p:cNvSpPr>
          <p:nvPr>
            <p:ph type="sldImg"/>
          </p:nvPr>
        </p:nvSpPr>
        <p:spPr>
          <a:xfrm>
            <a:off x="987425" y="696913"/>
            <a:ext cx="5035550" cy="3486150"/>
          </a:xfrm>
          <a:ln/>
        </p:spPr>
      </p:sp>
      <p:sp>
        <p:nvSpPr>
          <p:cNvPr id="988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87692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EAD94-2641-432B-BAD0-13B9DA09B7F9}" type="slidenum">
              <a:rPr lang="en-US" altLang="zh-CN"/>
              <a:pPr/>
              <a:t>115</a:t>
            </a:fld>
            <a:endParaRPr lang="en-US" altLang="zh-CN"/>
          </a:p>
        </p:txBody>
      </p:sp>
      <p:sp>
        <p:nvSpPr>
          <p:cNvPr id="990210" name="Rectangle 2"/>
          <p:cNvSpPr>
            <a:spLocks noGrp="1" noRot="1" noChangeAspect="1" noChangeArrowheads="1" noTextEdit="1"/>
          </p:cNvSpPr>
          <p:nvPr>
            <p:ph type="sldImg"/>
          </p:nvPr>
        </p:nvSpPr>
        <p:spPr>
          <a:xfrm>
            <a:off x="987425" y="696913"/>
            <a:ext cx="5035550" cy="3486150"/>
          </a:xfrm>
          <a:ln/>
        </p:spPr>
      </p:sp>
      <p:sp>
        <p:nvSpPr>
          <p:cNvPr id="99021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657835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这样来看在</a:t>
            </a:r>
            <a:r>
              <a:rPr lang="en-US" altLang="zh-CN" dirty="0" err="1" smtClean="0"/>
              <a:t>tcp</a:t>
            </a:r>
            <a:r>
              <a:rPr lang="en-US" altLang="zh-CN" dirty="0" smtClean="0"/>
              <a:t>/</a:t>
            </a:r>
            <a:r>
              <a:rPr lang="en-US" altLang="zh-CN" dirty="0" err="1" smtClean="0"/>
              <a:t>ip</a:t>
            </a:r>
            <a:r>
              <a:rPr lang="zh-CN" altLang="en-US" dirty="0" smtClean="0"/>
              <a:t>里面里面时禁止使用子网号全为</a:t>
            </a:r>
            <a:r>
              <a:rPr lang="en-US" altLang="zh-CN" dirty="0" smtClean="0"/>
              <a:t>1</a:t>
            </a:r>
            <a:r>
              <a:rPr lang="zh-CN" altLang="en-US" dirty="0" smtClean="0"/>
              <a:t>，或</a:t>
            </a:r>
            <a:r>
              <a:rPr lang="en-US" altLang="zh-CN" dirty="0" smtClean="0"/>
              <a:t>0</a:t>
            </a:r>
            <a:r>
              <a:rPr lang="zh-CN" altLang="en-US" dirty="0" smtClean="0"/>
              <a:t>的。  因为在</a:t>
            </a:r>
            <a:r>
              <a:rPr lang="en-US" altLang="zh-CN" dirty="0" err="1" smtClean="0"/>
              <a:t>tcp</a:t>
            </a:r>
            <a:r>
              <a:rPr lang="en-US" altLang="zh-CN" dirty="0" smtClean="0"/>
              <a:t>/</a:t>
            </a:r>
            <a:r>
              <a:rPr lang="en-US" altLang="zh-CN" dirty="0" err="1" smtClean="0"/>
              <a:t>ip</a:t>
            </a:r>
            <a:r>
              <a:rPr lang="en-US" altLang="zh-CN" dirty="0" smtClean="0"/>
              <a:t> </a:t>
            </a:r>
            <a:r>
              <a:rPr lang="zh-CN" altLang="en-US" dirty="0" smtClean="0"/>
              <a:t>中分类的</a:t>
            </a:r>
            <a:r>
              <a:rPr lang="en-US" altLang="zh-CN" dirty="0" err="1" smtClean="0"/>
              <a:t>ip</a:t>
            </a:r>
            <a:r>
              <a:rPr lang="zh-CN" altLang="en-US" dirty="0" smtClean="0"/>
              <a:t>包在路由器之间传递时时不传递子网掩码的。 于是会出现不能区分的现象。  而无分类的</a:t>
            </a:r>
            <a:r>
              <a:rPr lang="en-US" altLang="zh-CN" dirty="0" err="1" smtClean="0"/>
              <a:t>ip</a:t>
            </a:r>
            <a:r>
              <a:rPr lang="zh-CN" altLang="en-US" dirty="0" smtClean="0"/>
              <a:t>地址格式在路由器之间传递时伴随着会传递子网掩码就不会有二义性问题！</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116</a:t>
            </a:fld>
            <a:endParaRPr lang="en-US" altLang="zh-CN"/>
          </a:p>
        </p:txBody>
      </p:sp>
    </p:spTree>
    <p:extLst>
      <p:ext uri="{BB962C8B-B14F-4D97-AF65-F5344CB8AC3E}">
        <p14:creationId xmlns:p14="http://schemas.microsoft.com/office/powerpoint/2010/main" val="19779107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FEA88-5EE0-4B12-A7A4-E1298A5C9FD1}" type="slidenum">
              <a:rPr lang="en-US" altLang="zh-CN"/>
              <a:pPr/>
              <a:t>118</a:t>
            </a:fld>
            <a:endParaRPr lang="en-US" altLang="zh-CN"/>
          </a:p>
        </p:txBody>
      </p:sp>
      <p:sp>
        <p:nvSpPr>
          <p:cNvPr id="771074" name="Rectangle 2"/>
          <p:cNvSpPr>
            <a:spLocks noGrp="1" noRot="1" noChangeAspect="1" noChangeArrowheads="1" noTextEdit="1"/>
          </p:cNvSpPr>
          <p:nvPr>
            <p:ph type="sldImg"/>
          </p:nvPr>
        </p:nvSpPr>
        <p:spPr>
          <a:xfrm>
            <a:off x="987425" y="696913"/>
            <a:ext cx="5035550" cy="3486150"/>
          </a:xfrm>
          <a:ln/>
        </p:spPr>
      </p:sp>
      <p:sp>
        <p:nvSpPr>
          <p:cNvPr id="771075" name="Rectangle 3"/>
          <p:cNvSpPr>
            <a:spLocks noGrp="1" noChangeArrowheads="1"/>
          </p:cNvSpPr>
          <p:nvPr>
            <p:ph type="body" idx="1"/>
          </p:nvPr>
        </p:nvSpPr>
        <p:spPr/>
        <p:txBody>
          <a:bodyPr/>
          <a:lstStyle/>
          <a:p>
            <a:r>
              <a:rPr lang="zh-CN" altLang="en-US" dirty="0" smtClean="0"/>
              <a:t>在严格按照</a:t>
            </a:r>
            <a:r>
              <a:rPr lang="en-US" altLang="zh-CN" dirty="0" smtClean="0"/>
              <a:t>TCP/IP ABCD</a:t>
            </a:r>
            <a:r>
              <a:rPr lang="zh-CN" altLang="en-US" dirty="0" smtClean="0"/>
              <a:t>给</a:t>
            </a:r>
            <a:r>
              <a:rPr lang="en-US" altLang="zh-CN" dirty="0" smtClean="0"/>
              <a:t>IP</a:t>
            </a:r>
            <a:r>
              <a:rPr lang="zh-CN" altLang="en-US" dirty="0" smtClean="0"/>
              <a:t>地址分类的环境下，为了避免二意性，全</a:t>
            </a:r>
            <a:r>
              <a:rPr lang="en-US" altLang="zh-CN" dirty="0" smtClean="0"/>
              <a:t>0</a:t>
            </a:r>
            <a:r>
              <a:rPr lang="zh-CN" altLang="en-US" dirty="0" smtClean="0"/>
              <a:t>和全</a:t>
            </a:r>
            <a:r>
              <a:rPr lang="en-US" altLang="zh-CN" dirty="0" smtClean="0"/>
              <a:t>1</a:t>
            </a:r>
            <a:r>
              <a:rPr lang="zh-CN" altLang="en-US" dirty="0" smtClean="0"/>
              <a:t>网段都不让使用。这种环境我们叫作</a:t>
            </a:r>
            <a:r>
              <a:rPr lang="en-US" altLang="zh-CN" dirty="0" err="1" smtClean="0"/>
              <a:t>Classful</a:t>
            </a:r>
            <a:r>
              <a:rPr lang="zh-CN" altLang="en-US" dirty="0" smtClean="0"/>
              <a:t>。在这种环境下，子网掩码只在所定义的</a:t>
            </a:r>
          </a:p>
          <a:p>
            <a:r>
              <a:rPr lang="zh-CN" altLang="en-US" dirty="0" smtClean="0"/>
              <a:t>路由器内有效，掩码信息到不了其它</a:t>
            </a:r>
          </a:p>
          <a:p>
            <a:r>
              <a:rPr lang="zh-CN" altLang="en-US" dirty="0" smtClean="0"/>
              <a:t>路由器，比如</a:t>
            </a:r>
            <a:r>
              <a:rPr lang="en-US" altLang="zh-CN" dirty="0" smtClean="0"/>
              <a:t>RIP-1</a:t>
            </a:r>
            <a:r>
              <a:rPr lang="zh-CN" altLang="en-US" dirty="0" smtClean="0"/>
              <a:t>，它在做路由广播时根本不带掩码信息，收到路由广播的路由器因为无从知道这个网络的掩码，只好照标准</a:t>
            </a:r>
            <a:r>
              <a:rPr lang="en-US" altLang="zh-CN" dirty="0" smtClean="0"/>
              <a:t>TCP/IP</a:t>
            </a:r>
            <a:r>
              <a:rPr lang="zh-CN" altLang="en-US" dirty="0" smtClean="0"/>
              <a:t>的定义赋予它一个掩码。比如，拿到</a:t>
            </a:r>
            <a:r>
              <a:rPr lang="en-US" altLang="zh-CN" dirty="0" smtClean="0"/>
              <a:t>10.X.X.X</a:t>
            </a:r>
            <a:r>
              <a:rPr lang="zh-CN" altLang="en-US" dirty="0" smtClean="0"/>
              <a:t>，就认为它是</a:t>
            </a:r>
            <a:r>
              <a:rPr lang="en-US" altLang="zh-CN" dirty="0" smtClean="0"/>
              <a:t>A</a:t>
            </a:r>
            <a:r>
              <a:rPr lang="zh-CN" altLang="en-US" dirty="0" smtClean="0"/>
              <a:t>类，掩码是</a:t>
            </a:r>
            <a:r>
              <a:rPr lang="en-US" altLang="zh-CN" dirty="0" smtClean="0"/>
              <a:t>255.0.0.0</a:t>
            </a:r>
            <a:r>
              <a:rPr lang="zh-CN" altLang="en-US" dirty="0" smtClean="0"/>
              <a:t>；拿到一个</a:t>
            </a:r>
            <a:r>
              <a:rPr lang="en-US" altLang="zh-CN" dirty="0" smtClean="0"/>
              <a:t>204.X.X.X</a:t>
            </a:r>
            <a:r>
              <a:rPr lang="zh-CN" altLang="en-US" dirty="0" smtClean="0"/>
              <a:t>，就认为它是</a:t>
            </a:r>
            <a:r>
              <a:rPr lang="en-US" altLang="zh-CN" dirty="0" smtClean="0"/>
              <a:t>C</a:t>
            </a:r>
            <a:r>
              <a:rPr lang="zh-CN" altLang="en-US" dirty="0" smtClean="0"/>
              <a:t>类，掩码是</a:t>
            </a:r>
            <a:r>
              <a:rPr lang="en-US" altLang="zh-CN" dirty="0" smtClean="0"/>
              <a:t>255.255.255.0</a:t>
            </a:r>
            <a:r>
              <a:rPr lang="zh-CN" altLang="en-US" dirty="0" smtClean="0"/>
              <a:t>。      但在</a:t>
            </a:r>
            <a:r>
              <a:rPr lang="en-US" altLang="zh-CN" dirty="0" smtClean="0"/>
              <a:t>Classless</a:t>
            </a:r>
            <a:r>
              <a:rPr lang="zh-CN" altLang="en-US" dirty="0" smtClean="0"/>
              <a:t>的环境下，掩码任何时候都和</a:t>
            </a:r>
            <a:r>
              <a:rPr lang="en-US" altLang="zh-CN" dirty="0" smtClean="0"/>
              <a:t>IP</a:t>
            </a:r>
            <a:r>
              <a:rPr lang="zh-CN" altLang="en-US" dirty="0" smtClean="0"/>
              <a:t>地址成对地出现，这样，前面谈到的二意性就不会存在，是</a:t>
            </a:r>
            <a:r>
              <a:rPr lang="en-US" altLang="zh-CN" dirty="0" err="1" smtClean="0"/>
              <a:t>Classful</a:t>
            </a:r>
            <a:r>
              <a:rPr lang="zh-CN" altLang="en-US" dirty="0" smtClean="0"/>
              <a:t>还是</a:t>
            </a:r>
            <a:r>
              <a:rPr lang="en-US" altLang="zh-CN" dirty="0" smtClean="0"/>
              <a:t>Classless</a:t>
            </a:r>
            <a:r>
              <a:rPr lang="zh-CN" altLang="en-US" dirty="0" smtClean="0"/>
              <a:t>取决于你在路由器上运行的路由协议，一个路由器上可同时运行</a:t>
            </a:r>
            <a:r>
              <a:rPr lang="en-US" altLang="zh-CN" dirty="0" err="1" smtClean="0"/>
              <a:t>Classful</a:t>
            </a:r>
            <a:r>
              <a:rPr lang="zh-CN" altLang="en-US" dirty="0" smtClean="0"/>
              <a:t>和</a:t>
            </a:r>
            <a:r>
              <a:rPr lang="en-US" altLang="zh-CN" dirty="0" smtClean="0"/>
              <a:t>Classless</a:t>
            </a:r>
            <a:r>
              <a:rPr lang="zh-CN" altLang="en-US" dirty="0" smtClean="0"/>
              <a:t>的路由协议。</a:t>
            </a:r>
            <a:r>
              <a:rPr lang="en-US" altLang="zh-CN" dirty="0" smtClean="0"/>
              <a:t>RIP</a:t>
            </a:r>
            <a:r>
              <a:rPr lang="zh-CN" altLang="en-US" dirty="0" smtClean="0"/>
              <a:t>是 </a:t>
            </a:r>
            <a:r>
              <a:rPr lang="en-US" altLang="zh-CN" dirty="0" err="1" smtClean="0"/>
              <a:t>Classful</a:t>
            </a:r>
            <a:r>
              <a:rPr lang="zh-CN" altLang="en-US" dirty="0" smtClean="0"/>
              <a:t>，它在做路由广播时不带掩码信息；</a:t>
            </a:r>
            <a:r>
              <a:rPr lang="en-US" altLang="zh-CN" dirty="0" smtClean="0"/>
              <a:t>OSPF</a:t>
            </a:r>
            <a:r>
              <a:rPr lang="zh-CN" altLang="en-US" dirty="0" smtClean="0"/>
              <a:t>，</a:t>
            </a:r>
            <a:r>
              <a:rPr lang="en-US" altLang="zh-CN" dirty="0" smtClean="0"/>
              <a:t>EIGRP</a:t>
            </a:r>
            <a:r>
              <a:rPr lang="zh-CN" altLang="en-US" dirty="0" smtClean="0"/>
              <a:t>，</a:t>
            </a:r>
            <a:r>
              <a:rPr lang="en-US" altLang="zh-CN" dirty="0" smtClean="0"/>
              <a:t>BGP4</a:t>
            </a:r>
            <a:r>
              <a:rPr lang="zh-CN" altLang="en-US" dirty="0" smtClean="0"/>
              <a:t>是</a:t>
            </a:r>
            <a:r>
              <a:rPr lang="en-US" altLang="zh-CN" dirty="0" smtClean="0"/>
              <a:t>Classless</a:t>
            </a:r>
            <a:r>
              <a:rPr lang="zh-CN" altLang="en-US" dirty="0" smtClean="0"/>
              <a:t>的，它们在做路由广播时带掩码信息，它们可以同时运行在同一台路由器上。</a:t>
            </a:r>
            <a:endParaRPr lang="en-US" altLang="zh-CN" dirty="0" smtClean="0"/>
          </a:p>
          <a:p>
            <a:r>
              <a:rPr lang="zh-CN" altLang="en-US" dirty="0" smtClean="0"/>
              <a:t>总之，</a:t>
            </a:r>
            <a:r>
              <a:rPr lang="en-US" altLang="zh-CN" dirty="0" smtClean="0"/>
              <a:t>TCP/IP</a:t>
            </a:r>
            <a:r>
              <a:rPr lang="zh-CN" altLang="en-US" dirty="0" smtClean="0"/>
              <a:t>协议中，全</a:t>
            </a:r>
            <a:r>
              <a:rPr lang="en-US" altLang="zh-CN" dirty="0" smtClean="0"/>
              <a:t>0</a:t>
            </a:r>
            <a:r>
              <a:rPr lang="zh-CN" altLang="en-US" dirty="0" smtClean="0"/>
              <a:t>和全</a:t>
            </a:r>
            <a:r>
              <a:rPr lang="en-US" altLang="zh-CN" dirty="0" smtClean="0"/>
              <a:t>1</a:t>
            </a:r>
            <a:r>
              <a:rPr lang="zh-CN" altLang="en-US" dirty="0" smtClean="0"/>
              <a:t>网段因为具有二意性而不能被使用。</a:t>
            </a:r>
            <a:r>
              <a:rPr lang="en-US" altLang="zh-CN" dirty="0" smtClean="0"/>
              <a:t>Cisco </a:t>
            </a:r>
            <a:r>
              <a:rPr lang="zh-CN" altLang="en-US" dirty="0" smtClean="0"/>
              <a:t>缺省使全</a:t>
            </a:r>
            <a:r>
              <a:rPr lang="en-US" altLang="zh-CN" dirty="0" smtClean="0"/>
              <a:t>1</a:t>
            </a:r>
            <a:r>
              <a:rPr lang="zh-CN" altLang="en-US" dirty="0" smtClean="0"/>
              <a:t>网段可以被使用，但全</a:t>
            </a:r>
            <a:r>
              <a:rPr lang="en-US" altLang="zh-CN" dirty="0" smtClean="0"/>
              <a:t>0</a:t>
            </a:r>
            <a:r>
              <a:rPr lang="zh-CN" altLang="en-US" dirty="0" smtClean="0"/>
              <a:t>网段只有在配置了</a:t>
            </a:r>
            <a:r>
              <a:rPr lang="en-US" altLang="zh-CN" dirty="0" smtClean="0"/>
              <a:t>IP SUBNET-ZERO</a:t>
            </a:r>
            <a:r>
              <a:rPr lang="zh-CN" altLang="en-US" dirty="0" smtClean="0"/>
              <a:t>后方可被使用。</a:t>
            </a:r>
            <a:endParaRPr lang="zh-CN" altLang="zh-CN" dirty="0"/>
          </a:p>
        </p:txBody>
      </p:sp>
    </p:spTree>
    <p:extLst>
      <p:ext uri="{BB962C8B-B14F-4D97-AF65-F5344CB8AC3E}">
        <p14:creationId xmlns:p14="http://schemas.microsoft.com/office/powerpoint/2010/main" val="14442806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342BC-AB0F-415A-A0BA-509EE28B8790}" type="slidenum">
              <a:rPr lang="en-US" altLang="zh-CN"/>
              <a:pPr/>
              <a:t>119</a:t>
            </a:fld>
            <a:endParaRPr lang="en-US" altLang="zh-CN"/>
          </a:p>
        </p:txBody>
      </p:sp>
      <p:sp>
        <p:nvSpPr>
          <p:cNvPr id="764930" name="Rectangle 2"/>
          <p:cNvSpPr>
            <a:spLocks noGrp="1" noRot="1" noChangeAspect="1" noChangeArrowheads="1" noTextEdit="1"/>
          </p:cNvSpPr>
          <p:nvPr>
            <p:ph type="sldImg"/>
          </p:nvPr>
        </p:nvSpPr>
        <p:spPr>
          <a:xfrm>
            <a:off x="987425" y="696913"/>
            <a:ext cx="5035550" cy="3486150"/>
          </a:xfrm>
          <a:ln/>
        </p:spPr>
      </p:sp>
      <p:sp>
        <p:nvSpPr>
          <p:cNvPr id="764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409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82" y="288931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95" y="288931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31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8"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3" y="1196754"/>
            <a:ext cx="4381501"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199" y="1196812"/>
            <a:ext cx="4381501"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199" y="3754339"/>
            <a:ext cx="4381501"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70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3" y="1196754"/>
            <a:ext cx="4381501"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199" y="1196754"/>
            <a:ext cx="4381501"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62"/>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68"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90" y="6408005"/>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1"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6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8"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8" y="1196754"/>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11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7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7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82"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60"/>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68"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90" y="6408003"/>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9054697"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59"/>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6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10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72"/>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72"/>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81"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56"/>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68"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90" y="6407999"/>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1"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8"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4"/>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4"/>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55"/>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10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68"/>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68"/>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79"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8"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332"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32"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416"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416"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50"/>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68"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90" y="6407993"/>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1"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49"/>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9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8"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62"/>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62"/>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76"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42"/>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68"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90" y="6407985"/>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1"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4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9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5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5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72"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16"/>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71"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86" y="6407959"/>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1"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15"/>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8"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11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6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28"/>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28"/>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8"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04"/>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77"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80" y="6407947"/>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solidFill>
                  <a:srgbClr val="000066"/>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1" y="6357958"/>
            <a:ext cx="851303" cy="500042"/>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3"/>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3173003" y="6400800"/>
            <a:ext cx="206375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3482568" y="6400800"/>
            <a:ext cx="206375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6"/>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6"/>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1"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628996" y="6243638"/>
            <a:ext cx="2063750" cy="457200"/>
          </a:xfrm>
        </p:spPr>
        <p:txBody>
          <a:bodyPr/>
          <a:lstStyle>
            <a:lvl1pPr>
              <a:defRPr/>
            </a:lvl1pPr>
          </a:lstStyle>
          <a:p>
            <a:fld id="{0AA8E2E4-4917-45EF-9238-02AC8AA825B3}" type="slidenum">
              <a:rPr lang="en-US" altLang="zh-CN"/>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7.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theme" Target="../theme/theme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8"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8" y="1196754"/>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700"/>
            <a:ext cx="1124936"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30"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301" y="5000697"/>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17"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987" y="5787799"/>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62" y="6286581"/>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30"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300" y="5000695"/>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17"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987" y="5787797"/>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61" y="6286579"/>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30"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298" y="5000691"/>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17"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987" y="5787793"/>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59" y="6286575"/>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30"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295" y="5000685"/>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17"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987" y="5787787"/>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56" y="6286569"/>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30"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290" y="5000677"/>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17"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987" y="5787779"/>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51" y="6286561"/>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30"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276" y="5000651"/>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17"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998" y="5787753"/>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37" y="6286535"/>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27" y="1500188"/>
            <a:ext cx="8911960" cy="31750"/>
          </a:xfrm>
          <a:prstGeom prst="rect">
            <a:avLst/>
          </a:prstGeom>
          <a:solidFill>
            <a:schemeClr val="accent2">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5" y="214313"/>
            <a:ext cx="874520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270" y="5000639"/>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23"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10005" y="5787741"/>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31" y="6286523"/>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851268" cy="642918"/>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wipe dir="r"/>
  </p:transition>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0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3.xml"/></Relationships>
</file>

<file path=ppt/slides/_rels/slide15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7.xml"/><Relationship Id="rId1" Type="http://schemas.openxmlformats.org/officeDocument/2006/relationships/slideLayout" Target="../slideLayouts/slideLayout6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5.xml"/></Relationships>
</file>

<file path=ppt/slides/_rels/slide1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4.xml"/><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5.xml"/><Relationship Id="rId1" Type="http://schemas.openxmlformats.org/officeDocument/2006/relationships/slideLayout" Target="../slideLayouts/slideLayout7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8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8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8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8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8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1.xml"/><Relationship Id="rId1" Type="http://schemas.openxmlformats.org/officeDocument/2006/relationships/slideLayout" Target="../slideLayouts/slideLayout9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87.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7.xml"/></Relationships>
</file>

<file path=ppt/slides/_rels/slide17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3.xml"/><Relationship Id="rId1" Type="http://schemas.openxmlformats.org/officeDocument/2006/relationships/slideLayout" Target="../slideLayouts/slideLayout87.xml"/></Relationships>
</file>

<file path=ppt/slides/_rels/slide1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4.xml"/><Relationship Id="rId1" Type="http://schemas.openxmlformats.org/officeDocument/2006/relationships/slideLayout" Target="../slideLayouts/slideLayout87.xml"/></Relationships>
</file>

<file path=ppt/slides/_rels/slide1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5.xml"/><Relationship Id="rId1" Type="http://schemas.openxmlformats.org/officeDocument/2006/relationships/slideLayout" Target="../slideLayouts/slideLayout87.xml"/></Relationships>
</file>

<file path=ppt/slides/_rels/slide1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6.xml"/><Relationship Id="rId1" Type="http://schemas.openxmlformats.org/officeDocument/2006/relationships/slideLayout" Target="../slideLayouts/slideLayout8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87.xml"/></Relationships>
</file>

<file path=ppt/slides/_rels/slide17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9.xml"/><Relationship Id="rId1" Type="http://schemas.openxmlformats.org/officeDocument/2006/relationships/slideLayout" Target="../slideLayouts/slideLayout9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8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8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7.xml"/><Relationship Id="rId1" Type="http://schemas.openxmlformats.org/officeDocument/2006/relationships/slideLayout" Target="../slideLayouts/slideLayout91.xml"/><Relationship Id="rId4" Type="http://schemas.openxmlformats.org/officeDocument/2006/relationships/image" Target="../media/image17.png"/></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87.xml"/></Relationships>
</file>

<file path=ppt/slides/_rels/slide19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0.xml"/><Relationship Id="rId1" Type="http://schemas.openxmlformats.org/officeDocument/2006/relationships/slideLayout" Target="../slideLayouts/slideLayout87.xml"/></Relationships>
</file>

<file path=ppt/slides/_rels/slide19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1.xml"/><Relationship Id="rId1" Type="http://schemas.openxmlformats.org/officeDocument/2006/relationships/slideLayout" Target="../slideLayouts/slideLayout8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8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9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8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8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87.xml"/></Relationships>
</file>

<file path=ppt/slides/_rels/slide20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4.xml"/><Relationship Id="rId1" Type="http://schemas.openxmlformats.org/officeDocument/2006/relationships/slideLayout" Target="../slideLayouts/slideLayout91.xml"/><Relationship Id="rId4" Type="http://schemas.openxmlformats.org/officeDocument/2006/relationships/image" Target="../media/image3.wmf"/></Relationships>
</file>

<file path=ppt/slides/_rels/slide20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5.xml"/><Relationship Id="rId1" Type="http://schemas.openxmlformats.org/officeDocument/2006/relationships/slideLayout" Target="../slideLayouts/slideLayout92.xml"/><Relationship Id="rId4" Type="http://schemas.openxmlformats.org/officeDocument/2006/relationships/image" Target="../media/image3.wmf"/></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87.xml"/></Relationships>
</file>

<file path=ppt/slides/_rels/slide2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7.xml"/><Relationship Id="rId1" Type="http://schemas.openxmlformats.org/officeDocument/2006/relationships/slideLayout" Target="../slideLayouts/slideLayout8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68.xml"/><Relationship Id="rId7" Type="http://schemas.openxmlformats.org/officeDocument/2006/relationships/image" Target="../media/image18.wmf"/><Relationship Id="rId2" Type="http://schemas.openxmlformats.org/officeDocument/2006/relationships/slideLayout" Target="../slideLayouts/slideLayout9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image" Target="../media/image4.wmf"/></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69.xml"/><Relationship Id="rId7" Type="http://schemas.openxmlformats.org/officeDocument/2006/relationships/image" Target="../media/image18.wmf"/><Relationship Id="rId2" Type="http://schemas.openxmlformats.org/officeDocument/2006/relationships/slideLayout" Target="../slideLayouts/slideLayout9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image" Target="../media/image4.wmf"/></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8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87.xml"/></Relationships>
</file>

<file path=ppt/slides/_rels/slide2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2.xml"/><Relationship Id="rId1" Type="http://schemas.openxmlformats.org/officeDocument/2006/relationships/slideLayout" Target="../slideLayouts/slideLayout8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wmf"/></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8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8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87.xml"/></Relationships>
</file>

<file path=ppt/slides/_rels/slide2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87.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76.xml"/><Relationship Id="rId7" Type="http://schemas.openxmlformats.org/officeDocument/2006/relationships/image" Target="../media/image3.wmf"/><Relationship Id="rId2" Type="http://schemas.openxmlformats.org/officeDocument/2006/relationships/slideLayout" Target="../slideLayouts/slideLayout9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77.xml"/><Relationship Id="rId7" Type="http://schemas.openxmlformats.org/officeDocument/2006/relationships/image" Target="../media/image4.wmf"/><Relationship Id="rId2" Type="http://schemas.openxmlformats.org/officeDocument/2006/relationships/slideLayout" Target="../slideLayouts/slideLayout87.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78.xml"/><Relationship Id="rId7" Type="http://schemas.openxmlformats.org/officeDocument/2006/relationships/image" Target="../media/image4.wmf"/><Relationship Id="rId2" Type="http://schemas.openxmlformats.org/officeDocument/2006/relationships/slideLayout" Target="../slideLayouts/slideLayout8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image" Target="../media/image13.wmf"/><Relationship Id="rId4" Type="http://schemas.openxmlformats.org/officeDocument/2006/relationships/oleObject" Target="../embeddings/oleObject6.bin"/></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8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87.xml"/></Relationships>
</file>

<file path=ppt/slides/_rels/slide2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87.xml"/></Relationships>
</file>

<file path=ppt/slides/_rels/slide2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wmf"/></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4 </a:t>
            </a:r>
            <a:r>
              <a:rPr lang="zh-CN" altLang="en-US" dirty="0">
                <a:latin typeface="+mn-lt"/>
              </a:rPr>
              <a:t>章 </a:t>
            </a:r>
            <a:r>
              <a:rPr lang="zh-CN" altLang="en-US" dirty="0" smtClean="0">
                <a:latin typeface="+mn-lt"/>
              </a:rPr>
              <a:t> 网络层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dirty="0">
              <a:ea typeface="宋体" pitchFamily="2" charset="-122"/>
            </a:endParaRPr>
          </a:p>
        </p:txBody>
      </p:sp>
      <p:sp>
        <p:nvSpPr>
          <p:cNvPr id="4" name="灯片编号占位符 3"/>
          <p:cNvSpPr>
            <a:spLocks noGrp="1"/>
          </p:cNvSpPr>
          <p:nvPr>
            <p:ph type="sldNum" sz="quarter" idx="4"/>
          </p:nvPr>
        </p:nvSpPr>
        <p:spPr/>
        <p:txBody>
          <a:bodyPr/>
          <a:lstStyle/>
          <a:p>
            <a:fld id="{AC80574E-8B94-4515-ADE1-BF6C35829DF0}" type="slidenum">
              <a:rPr lang="zh-CN" altLang="en-US" smtClean="0"/>
              <a:pPr/>
              <a:t>1</a:t>
            </a:fld>
            <a:endParaRPr lang="en-US" altLang="zh-CN"/>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fontAlgn="auto">
              <a:spcBef>
                <a:spcPts val="0"/>
              </a:spcBef>
              <a:spcAft>
                <a:spcPts val="0"/>
              </a:spcAft>
              <a:defRPr/>
            </a:pPr>
            <a:r>
              <a:rPr lang="zh-CN" altLang="en-US" dirty="0" smtClean="0">
                <a:solidFill>
                  <a:srgbClr val="000099"/>
                </a:solidFill>
              </a:rPr>
              <a:t>网络层不提供服务质量的承诺</a:t>
            </a:r>
            <a:endParaRPr lang="zh-CN" altLang="en-US" dirty="0">
              <a:solidFill>
                <a:srgbClr val="000099"/>
              </a:solidFill>
            </a:endParaRPr>
          </a:p>
        </p:txBody>
      </p:sp>
      <p:sp>
        <p:nvSpPr>
          <p:cNvPr id="74" name="Rectangle 2"/>
          <p:cNvSpPr>
            <a:spLocks noChangeArrowheads="1"/>
          </p:cNvSpPr>
          <p:nvPr/>
        </p:nvSpPr>
        <p:spPr bwMode="auto">
          <a:xfrm>
            <a:off x="7524768" y="1714488"/>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5" name="Text Box 3"/>
          <p:cNvSpPr txBox="1">
            <a:spLocks noChangeArrowheads="1"/>
          </p:cNvSpPr>
          <p:nvPr/>
        </p:nvSpPr>
        <p:spPr bwMode="auto">
          <a:xfrm>
            <a:off x="7412161" y="1358891"/>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76" name="Rectangle 4"/>
          <p:cNvSpPr>
            <a:spLocks noChangeArrowheads="1"/>
          </p:cNvSpPr>
          <p:nvPr/>
        </p:nvSpPr>
        <p:spPr bwMode="auto">
          <a:xfrm>
            <a:off x="627981" y="1643050"/>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7" name="Text Box 5"/>
          <p:cNvSpPr txBox="1">
            <a:spLocks noChangeArrowheads="1"/>
          </p:cNvSpPr>
          <p:nvPr/>
        </p:nvSpPr>
        <p:spPr bwMode="auto">
          <a:xfrm>
            <a:off x="523851" y="1285866"/>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78" name="Line 7"/>
          <p:cNvSpPr>
            <a:spLocks noChangeShapeType="1"/>
          </p:cNvSpPr>
          <p:nvPr/>
        </p:nvSpPr>
        <p:spPr bwMode="auto">
          <a:xfrm>
            <a:off x="4831829" y="1573204"/>
            <a:ext cx="53975" cy="581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9" name="AutoShape 8"/>
          <p:cNvSpPr>
            <a:spLocks noChangeArrowheads="1"/>
          </p:cNvSpPr>
          <p:nvPr/>
        </p:nvSpPr>
        <p:spPr bwMode="auto">
          <a:xfrm>
            <a:off x="3963467" y="2740016"/>
            <a:ext cx="636587" cy="627063"/>
          </a:xfrm>
          <a:prstGeom prst="irregularSeal2">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Line 9"/>
          <p:cNvSpPr>
            <a:spLocks noChangeShapeType="1"/>
          </p:cNvSpPr>
          <p:nvPr/>
        </p:nvSpPr>
        <p:spPr bwMode="auto">
          <a:xfrm>
            <a:off x="2372792" y="2471729"/>
            <a:ext cx="477837" cy="2682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1" name="Rectangle 10"/>
          <p:cNvSpPr>
            <a:spLocks noChangeArrowheads="1"/>
          </p:cNvSpPr>
          <p:nvPr/>
        </p:nvSpPr>
        <p:spPr bwMode="auto">
          <a:xfrm>
            <a:off x="607343" y="1349366"/>
            <a:ext cx="1452405"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Line 11"/>
          <p:cNvSpPr>
            <a:spLocks noChangeShapeType="1"/>
          </p:cNvSpPr>
          <p:nvPr/>
        </p:nvSpPr>
        <p:spPr bwMode="auto">
          <a:xfrm>
            <a:off x="607343" y="167162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Line 12"/>
          <p:cNvSpPr>
            <a:spLocks noChangeShapeType="1"/>
          </p:cNvSpPr>
          <p:nvPr/>
        </p:nvSpPr>
        <p:spPr bwMode="auto">
          <a:xfrm>
            <a:off x="595282" y="2214554"/>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4" name="Line 13"/>
          <p:cNvSpPr>
            <a:spLocks noChangeShapeType="1"/>
          </p:cNvSpPr>
          <p:nvPr/>
        </p:nvSpPr>
        <p:spPr bwMode="auto">
          <a:xfrm>
            <a:off x="607343" y="1951025"/>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5" name="Line 14"/>
          <p:cNvSpPr>
            <a:spLocks noChangeShapeType="1"/>
          </p:cNvSpPr>
          <p:nvPr/>
        </p:nvSpPr>
        <p:spPr bwMode="auto">
          <a:xfrm>
            <a:off x="607343" y="2570154"/>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6" name="Rectangle 15"/>
          <p:cNvSpPr>
            <a:spLocks noChangeArrowheads="1"/>
          </p:cNvSpPr>
          <p:nvPr/>
        </p:nvSpPr>
        <p:spPr bwMode="auto">
          <a:xfrm>
            <a:off x="7498829" y="1438266"/>
            <a:ext cx="1450596"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Line 16"/>
          <p:cNvSpPr>
            <a:spLocks noChangeShapeType="1"/>
          </p:cNvSpPr>
          <p:nvPr/>
        </p:nvSpPr>
        <p:spPr bwMode="auto">
          <a:xfrm>
            <a:off x="7498829" y="1714488"/>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Line 17"/>
          <p:cNvSpPr>
            <a:spLocks noChangeShapeType="1"/>
          </p:cNvSpPr>
          <p:nvPr/>
        </p:nvSpPr>
        <p:spPr bwMode="auto">
          <a:xfrm>
            <a:off x="7524768" y="2285992"/>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Line 18"/>
          <p:cNvSpPr>
            <a:spLocks noChangeShapeType="1"/>
          </p:cNvSpPr>
          <p:nvPr/>
        </p:nvSpPr>
        <p:spPr bwMode="auto">
          <a:xfrm>
            <a:off x="7505718" y="2022463"/>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Line 19"/>
          <p:cNvSpPr>
            <a:spLocks noChangeShapeType="1"/>
          </p:cNvSpPr>
          <p:nvPr/>
        </p:nvSpPr>
        <p:spPr bwMode="auto">
          <a:xfrm>
            <a:off x="7498829" y="2659054"/>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Text Box 20"/>
          <p:cNvSpPr txBox="1">
            <a:spLocks noChangeArrowheads="1"/>
          </p:cNvSpPr>
          <p:nvPr/>
        </p:nvSpPr>
        <p:spPr bwMode="auto">
          <a:xfrm>
            <a:off x="2214042" y="152557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pic>
        <p:nvPicPr>
          <p:cNvPr id="92"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4667" y="1903404"/>
            <a:ext cx="5556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Line 22"/>
          <p:cNvSpPr>
            <a:spLocks noChangeShapeType="1"/>
          </p:cNvSpPr>
          <p:nvPr/>
        </p:nvSpPr>
        <p:spPr bwMode="auto">
          <a:xfrm>
            <a:off x="3168129" y="2740016"/>
            <a:ext cx="1511300" cy="6270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4" name="Line 23"/>
          <p:cNvSpPr>
            <a:spLocks noChangeShapeType="1"/>
          </p:cNvSpPr>
          <p:nvPr/>
        </p:nvSpPr>
        <p:spPr bwMode="auto">
          <a:xfrm flipV="1">
            <a:off x="3088754" y="2290754"/>
            <a:ext cx="1751013" cy="449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5" name="Line 24"/>
          <p:cNvSpPr>
            <a:spLocks noChangeShapeType="1"/>
          </p:cNvSpPr>
          <p:nvPr/>
        </p:nvSpPr>
        <p:spPr bwMode="auto">
          <a:xfrm>
            <a:off x="4996929" y="2290754"/>
            <a:ext cx="1433513" cy="538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Line 25"/>
          <p:cNvSpPr>
            <a:spLocks noChangeShapeType="1"/>
          </p:cNvSpPr>
          <p:nvPr/>
        </p:nvSpPr>
        <p:spPr bwMode="auto">
          <a:xfrm flipV="1">
            <a:off x="4839767" y="2919404"/>
            <a:ext cx="1590675" cy="4476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Line 26"/>
          <p:cNvSpPr>
            <a:spLocks noChangeShapeType="1"/>
          </p:cNvSpPr>
          <p:nvPr/>
        </p:nvSpPr>
        <p:spPr bwMode="auto">
          <a:xfrm flipV="1">
            <a:off x="6508229" y="2471729"/>
            <a:ext cx="636588" cy="357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3" name="Group 27"/>
          <p:cNvGrpSpPr>
            <a:grpSpLocks/>
          </p:cNvGrpSpPr>
          <p:nvPr/>
        </p:nvGrpSpPr>
        <p:grpSpPr bwMode="auto">
          <a:xfrm>
            <a:off x="6906692" y="1525579"/>
            <a:ext cx="555625" cy="1077912"/>
            <a:chOff x="5284" y="1002"/>
            <a:chExt cx="317" cy="545"/>
          </a:xfrm>
        </p:grpSpPr>
        <p:sp>
          <p:nvSpPr>
            <p:cNvPr id="99" name="Text Box 28"/>
            <p:cNvSpPr txBox="1">
              <a:spLocks noChangeArrowheads="1"/>
            </p:cNvSpPr>
            <p:nvPr/>
          </p:nvSpPr>
          <p:spPr bwMode="auto">
            <a:xfrm>
              <a:off x="5284" y="1002"/>
              <a:ext cx="3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pic>
          <p:nvPicPr>
            <p:cNvPr id="100"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 name="Line 30"/>
          <p:cNvSpPr>
            <a:spLocks noChangeShapeType="1"/>
          </p:cNvSpPr>
          <p:nvPr/>
        </p:nvSpPr>
        <p:spPr bwMode="auto">
          <a:xfrm flipV="1">
            <a:off x="3088754" y="1484304"/>
            <a:ext cx="1670050" cy="1166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2" name="Line 31"/>
          <p:cNvSpPr>
            <a:spLocks noChangeShapeType="1"/>
          </p:cNvSpPr>
          <p:nvPr/>
        </p:nvSpPr>
        <p:spPr bwMode="auto">
          <a:xfrm>
            <a:off x="4917554" y="1484304"/>
            <a:ext cx="1590675" cy="12557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03"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2204" y="256062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4"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0054" y="2112954"/>
            <a:ext cx="5762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5"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1304" y="318927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0729" y="2651116"/>
            <a:ext cx="5762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9092" y="1304916"/>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 name="Group 37"/>
          <p:cNvGrpSpPr>
            <a:grpSpLocks/>
          </p:cNvGrpSpPr>
          <p:nvPr/>
        </p:nvGrpSpPr>
        <p:grpSpPr bwMode="auto">
          <a:xfrm rot="1386369">
            <a:off x="2452167" y="2649529"/>
            <a:ext cx="300037" cy="130175"/>
            <a:chOff x="2064" y="1776"/>
            <a:chExt cx="171" cy="66"/>
          </a:xfrm>
        </p:grpSpPr>
        <p:sp>
          <p:nvSpPr>
            <p:cNvPr id="109" name="Rectangle 38"/>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0" name="Line 39"/>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5" name="Group 40"/>
          <p:cNvGrpSpPr>
            <a:grpSpLocks/>
          </p:cNvGrpSpPr>
          <p:nvPr/>
        </p:nvGrpSpPr>
        <p:grpSpPr bwMode="auto">
          <a:xfrm rot="20724003">
            <a:off x="5316017" y="3008304"/>
            <a:ext cx="300037" cy="130175"/>
            <a:chOff x="2064" y="1776"/>
            <a:chExt cx="171" cy="66"/>
          </a:xfrm>
        </p:grpSpPr>
        <p:sp>
          <p:nvSpPr>
            <p:cNvPr id="112" name="Rectangle 41"/>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3" name="Line 42"/>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 name="Group 43"/>
          <p:cNvGrpSpPr>
            <a:grpSpLocks/>
          </p:cNvGrpSpPr>
          <p:nvPr/>
        </p:nvGrpSpPr>
        <p:grpSpPr bwMode="auto">
          <a:xfrm rot="20084499">
            <a:off x="6668567" y="2471729"/>
            <a:ext cx="300037" cy="130175"/>
            <a:chOff x="2064" y="1776"/>
            <a:chExt cx="171" cy="66"/>
          </a:xfrm>
        </p:grpSpPr>
        <p:sp>
          <p:nvSpPr>
            <p:cNvPr id="115" name="Rectangle 44"/>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6" name="Line 45"/>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7" name="Group 46"/>
          <p:cNvGrpSpPr>
            <a:grpSpLocks/>
          </p:cNvGrpSpPr>
          <p:nvPr/>
        </p:nvGrpSpPr>
        <p:grpSpPr bwMode="auto">
          <a:xfrm rot="19662556">
            <a:off x="3725342" y="1843079"/>
            <a:ext cx="300037" cy="130175"/>
            <a:chOff x="2064" y="1776"/>
            <a:chExt cx="171" cy="66"/>
          </a:xfrm>
        </p:grpSpPr>
        <p:sp>
          <p:nvSpPr>
            <p:cNvPr id="118" name="Rectangle 47"/>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9" name="Line 48"/>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8" name="Group 49"/>
          <p:cNvGrpSpPr>
            <a:grpSpLocks/>
          </p:cNvGrpSpPr>
          <p:nvPr/>
        </p:nvGrpSpPr>
        <p:grpSpPr bwMode="auto">
          <a:xfrm rot="2078388">
            <a:off x="5395392" y="1752591"/>
            <a:ext cx="300037" cy="131763"/>
            <a:chOff x="2064" y="1776"/>
            <a:chExt cx="171" cy="66"/>
          </a:xfrm>
        </p:grpSpPr>
        <p:sp>
          <p:nvSpPr>
            <p:cNvPr id="121" name="Rectangle 50"/>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2" name="Line 51"/>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9" name="Group 52"/>
          <p:cNvGrpSpPr>
            <a:grpSpLocks/>
          </p:cNvGrpSpPr>
          <p:nvPr/>
        </p:nvGrpSpPr>
        <p:grpSpPr bwMode="auto">
          <a:xfrm rot="1117181">
            <a:off x="4122217" y="3008304"/>
            <a:ext cx="300037" cy="130175"/>
            <a:chOff x="2064" y="1776"/>
            <a:chExt cx="171" cy="66"/>
          </a:xfrm>
        </p:grpSpPr>
        <p:sp>
          <p:nvSpPr>
            <p:cNvPr id="124" name="Rectangle 5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5" name="Line 5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0" name="Group 55"/>
          <p:cNvGrpSpPr>
            <a:grpSpLocks/>
          </p:cNvGrpSpPr>
          <p:nvPr/>
        </p:nvGrpSpPr>
        <p:grpSpPr bwMode="auto">
          <a:xfrm rot="20669726">
            <a:off x="4220642" y="2201854"/>
            <a:ext cx="298450" cy="130175"/>
            <a:chOff x="2064" y="1776"/>
            <a:chExt cx="171" cy="66"/>
          </a:xfrm>
        </p:grpSpPr>
        <p:sp>
          <p:nvSpPr>
            <p:cNvPr id="127" name="Rectangle 56"/>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8" name="Line 57"/>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 name="Group 58"/>
          <p:cNvGrpSpPr>
            <a:grpSpLocks/>
          </p:cNvGrpSpPr>
          <p:nvPr/>
        </p:nvGrpSpPr>
        <p:grpSpPr bwMode="auto">
          <a:xfrm rot="1197535">
            <a:off x="3487217" y="2740016"/>
            <a:ext cx="300037" cy="130175"/>
            <a:chOff x="2064" y="1776"/>
            <a:chExt cx="171" cy="66"/>
          </a:xfrm>
        </p:grpSpPr>
        <p:sp>
          <p:nvSpPr>
            <p:cNvPr id="130" name="Rectangle 5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1" name="Line 6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32" name="Line 61"/>
          <p:cNvSpPr>
            <a:spLocks noChangeShapeType="1"/>
          </p:cNvSpPr>
          <p:nvPr/>
        </p:nvSpPr>
        <p:spPr bwMode="auto">
          <a:xfrm>
            <a:off x="1712243" y="2201854"/>
            <a:ext cx="700235" cy="4848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2" name="Group 62"/>
          <p:cNvGrpSpPr>
            <a:grpSpLocks/>
          </p:cNvGrpSpPr>
          <p:nvPr/>
        </p:nvGrpSpPr>
        <p:grpSpPr bwMode="auto">
          <a:xfrm rot="1022761">
            <a:off x="5554142" y="2379654"/>
            <a:ext cx="300037" cy="130175"/>
            <a:chOff x="2064" y="1776"/>
            <a:chExt cx="171" cy="66"/>
          </a:xfrm>
        </p:grpSpPr>
        <p:sp>
          <p:nvSpPr>
            <p:cNvPr id="134" name="Rectangle 6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5" name="Line 6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36" name="Line 65"/>
          <p:cNvSpPr>
            <a:spLocks noChangeShapeType="1"/>
          </p:cNvSpPr>
          <p:nvPr/>
        </p:nvSpPr>
        <p:spPr bwMode="auto">
          <a:xfrm flipV="1">
            <a:off x="6668567" y="2201854"/>
            <a:ext cx="1035050" cy="71596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7" name="Text Box 66"/>
          <p:cNvSpPr txBox="1">
            <a:spLocks noChangeArrowheads="1"/>
          </p:cNvSpPr>
          <p:nvPr/>
        </p:nvSpPr>
        <p:spPr bwMode="auto">
          <a:xfrm>
            <a:off x="3014142" y="146525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数据报</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sp>
        <p:nvSpPr>
          <p:cNvPr id="138" name="Text Box 67"/>
          <p:cNvSpPr txBox="1">
            <a:spLocks noChangeArrowheads="1"/>
          </p:cNvSpPr>
          <p:nvPr/>
        </p:nvSpPr>
        <p:spPr bwMode="auto">
          <a:xfrm>
            <a:off x="4504804" y="2717791"/>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丢失</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grpSp>
        <p:nvGrpSpPr>
          <p:cNvPr id="13" name="Group 68"/>
          <p:cNvGrpSpPr>
            <a:grpSpLocks/>
          </p:cNvGrpSpPr>
          <p:nvPr/>
        </p:nvGrpSpPr>
        <p:grpSpPr bwMode="auto">
          <a:xfrm rot="5035623">
            <a:off x="4798492" y="1812916"/>
            <a:ext cx="338138" cy="115887"/>
            <a:chOff x="2064" y="1776"/>
            <a:chExt cx="171" cy="66"/>
          </a:xfrm>
        </p:grpSpPr>
        <p:sp>
          <p:nvSpPr>
            <p:cNvPr id="140" name="Rectangle 6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1" name="Line 7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42" name="Text Box 71"/>
          <p:cNvSpPr txBox="1">
            <a:spLocks noChangeArrowheads="1"/>
          </p:cNvSpPr>
          <p:nvPr/>
        </p:nvSpPr>
        <p:spPr bwMode="auto">
          <a:xfrm>
            <a:off x="364374" y="4911479"/>
            <a:ext cx="9042860"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p>
            <a:pPr lvl="0"/>
            <a:r>
              <a:rPr lang="zh-CN" altLang="en-US" sz="2800" dirty="0" smtClean="0">
                <a:solidFill>
                  <a:srgbClr val="000000"/>
                </a:solidFill>
              </a:rPr>
              <a:t>如果主机（即端系统）中通信需要是可靠的</a:t>
            </a:r>
            <a:r>
              <a:rPr lang="en-US" altLang="zh-CN" sz="2800" dirty="0" smtClean="0">
                <a:solidFill>
                  <a:srgbClr val="000000"/>
                </a:solidFill>
              </a:rPr>
              <a:t>,</a:t>
            </a:r>
          </a:p>
          <a:p>
            <a:pPr lvl="0"/>
            <a:r>
              <a:rPr lang="en-US" altLang="zh-CN" sz="2800" dirty="0" smtClean="0">
                <a:solidFill>
                  <a:srgbClr val="000000"/>
                </a:solidFill>
              </a:rPr>
              <a:t>(</a:t>
            </a:r>
            <a:r>
              <a:rPr lang="zh-CN" altLang="en-US" sz="2800" dirty="0" smtClean="0"/>
              <a:t>出错、丢失、重复和失序</a:t>
            </a:r>
            <a:r>
              <a:rPr lang="en-US" altLang="zh-CN" sz="2800" dirty="0" smtClean="0">
                <a:solidFill>
                  <a:srgbClr val="000000"/>
                </a:solidFill>
              </a:rPr>
              <a:t>)</a:t>
            </a:r>
            <a:r>
              <a:rPr lang="zh-CN" altLang="en-US" sz="2800" dirty="0" smtClean="0">
                <a:solidFill>
                  <a:srgbClr val="000000"/>
                </a:solidFill>
              </a:rPr>
              <a:t>由网络的</a:t>
            </a:r>
            <a:r>
              <a:rPr lang="zh-CN" altLang="en-US" sz="2800" dirty="0" smtClean="0">
                <a:solidFill>
                  <a:srgbClr val="FF0000"/>
                </a:solidFill>
              </a:rPr>
              <a:t>主机中的运输层负责</a:t>
            </a:r>
            <a:endParaRPr lang="zh-CN" altLang="en-US" sz="2800" dirty="0"/>
          </a:p>
        </p:txBody>
      </p:sp>
      <p:sp>
        <p:nvSpPr>
          <p:cNvPr id="73" name="灯片编号占位符 72"/>
          <p:cNvSpPr>
            <a:spLocks noGrp="1"/>
          </p:cNvSpPr>
          <p:nvPr>
            <p:ph type="sldNum" sz="quarter" idx="12"/>
          </p:nvPr>
        </p:nvSpPr>
        <p:spPr/>
        <p:txBody>
          <a:bodyPr/>
          <a:lstStyle/>
          <a:p>
            <a:fld id="{14338B79-8FD5-46F1-8A19-651A319ADB19}" type="slidenum">
              <a:rPr lang="zh-CN" altLang="en-US" smtClean="0"/>
              <a:pPr/>
              <a:t>10</a:t>
            </a:fld>
            <a:endParaRPr lang="en-US" altLang="zh-CN"/>
          </a:p>
        </p:txBody>
      </p:sp>
      <p:sp>
        <p:nvSpPr>
          <p:cNvPr id="98" name="圆角矩形标注 97"/>
          <p:cNvSpPr/>
          <p:nvPr/>
        </p:nvSpPr>
        <p:spPr bwMode="auto">
          <a:xfrm>
            <a:off x="5381631" y="3714752"/>
            <a:ext cx="3381364" cy="928670"/>
          </a:xfrm>
          <a:prstGeom prst="wedgeRoundRectCallout">
            <a:avLst>
              <a:gd name="adj1" fmla="val -18382"/>
              <a:gd name="adj2" fmla="val -13275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400" dirty="0" smtClean="0"/>
              <a:t>路由器可以做得比较简单，而且价格低廉</a:t>
            </a:r>
            <a:endParaRPr kumimoji="0" lang="zh-CN" altLang="en-US" sz="2400" b="0" i="0" u="none" strike="noStrike" cap="none" normalizeH="0" baseline="0" dirty="0" smtClean="0">
              <a:ln>
                <a:noFill/>
              </a:ln>
              <a:solidFill>
                <a:sysClr val="windowText" lastClr="000000"/>
              </a:solidFill>
              <a:effectLst/>
              <a:latin typeface="Arial" charset="0"/>
            </a:endParaRPr>
          </a:p>
        </p:txBody>
      </p:sp>
    </p:spTree>
    <p:extLst>
      <p:ext uri="{BB962C8B-B14F-4D97-AF65-F5344CB8AC3E}">
        <p14:creationId xmlns:p14="http://schemas.microsoft.com/office/powerpoint/2010/main" val="400828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Rectangle 4"/>
          <p:cNvSpPr>
            <a:spLocks noGrp="1" noChangeArrowheads="1"/>
          </p:cNvSpPr>
          <p:nvPr>
            <p:ph type="title"/>
          </p:nvPr>
        </p:nvSpPr>
        <p:spPr/>
        <p:txBody>
          <a:bodyPr/>
          <a:lstStyle/>
          <a:p>
            <a:pPr algn="ctr"/>
            <a:r>
              <a:rPr lang="zh-CN" altLang="en-US"/>
              <a:t>划分子网的基本思路 </a:t>
            </a:r>
          </a:p>
        </p:txBody>
      </p:sp>
      <p:sp>
        <p:nvSpPr>
          <p:cNvPr id="502787" name="Rectangle 3"/>
          <p:cNvSpPr>
            <a:spLocks noGrp="1" noChangeArrowheads="1"/>
          </p:cNvSpPr>
          <p:nvPr>
            <p:ph idx="1"/>
          </p:nvPr>
        </p:nvSpPr>
        <p:spPr/>
        <p:txBody>
          <a:bodyPr/>
          <a:lstStyle/>
          <a:p>
            <a:pPr algn="just">
              <a:spcAft>
                <a:spcPts val="0"/>
              </a:spcAft>
            </a:pPr>
            <a:r>
              <a:rPr lang="zh-CN" altLang="en-US" sz="2800" dirty="0" smtClean="0"/>
              <a:t>划分</a:t>
            </a:r>
            <a:r>
              <a:rPr lang="zh-CN" altLang="en-US" sz="2800" dirty="0"/>
              <a:t>子网纯属一个</a:t>
            </a:r>
            <a:r>
              <a:rPr lang="zh-CN" altLang="en-US" sz="2800" dirty="0">
                <a:solidFill>
                  <a:srgbClr val="FF0000"/>
                </a:solidFill>
              </a:rPr>
              <a:t>单位内部的事情</a:t>
            </a:r>
            <a:r>
              <a:rPr lang="zh-CN" altLang="en-US" sz="2800" dirty="0"/>
              <a:t>。单位对外仍然表现为没有</a:t>
            </a:r>
            <a:r>
              <a:rPr lang="zh-CN" altLang="en-US" dirty="0"/>
              <a:t>划分</a:t>
            </a:r>
            <a:r>
              <a:rPr lang="zh-CN" altLang="en-US" sz="2800" dirty="0"/>
              <a:t>子网的网络。</a:t>
            </a:r>
          </a:p>
          <a:p>
            <a:pPr algn="just">
              <a:spcAft>
                <a:spcPts val="0"/>
              </a:spcAft>
            </a:pPr>
            <a:r>
              <a:rPr lang="zh-CN" altLang="en-US" sz="2800" dirty="0"/>
              <a:t>从主机号</a:t>
            </a:r>
            <a:r>
              <a:rPr lang="zh-CN" altLang="en-US" sz="2800" dirty="0">
                <a:solidFill>
                  <a:srgbClr val="FF0000"/>
                </a:solidFill>
              </a:rPr>
              <a:t>借用</a:t>
            </a:r>
            <a:r>
              <a:rPr lang="zh-CN" altLang="en-US" sz="2800" dirty="0"/>
              <a:t>若干个位作为</a:t>
            </a:r>
            <a:r>
              <a:rPr lang="zh-CN" altLang="en-US" sz="2800" dirty="0">
                <a:solidFill>
                  <a:srgbClr val="FF0000"/>
                </a:solidFill>
              </a:rPr>
              <a:t>子网号</a:t>
            </a:r>
            <a:r>
              <a:rPr lang="zh-CN" altLang="en-US" sz="2800" dirty="0"/>
              <a:t> </a:t>
            </a:r>
            <a:r>
              <a:rPr lang="en-US" altLang="zh-CN" sz="2800" dirty="0"/>
              <a:t>subnet-id</a:t>
            </a:r>
            <a:r>
              <a:rPr lang="zh-CN" altLang="en-US" sz="2800" dirty="0"/>
              <a:t>，而主机号 </a:t>
            </a:r>
            <a:r>
              <a:rPr lang="en-US" altLang="zh-CN" sz="2800" dirty="0"/>
              <a:t>host-id </a:t>
            </a:r>
            <a:r>
              <a:rPr lang="zh-CN" altLang="en-US" sz="2800" dirty="0"/>
              <a:t>也就相应减少了若干个位。</a:t>
            </a:r>
          </a:p>
          <a:p>
            <a:pPr algn="just">
              <a:buFont typeface="Wingdings" pitchFamily="2" charset="2"/>
              <a:buNone/>
            </a:pPr>
            <a:endParaRPr lang="en-US" altLang="zh-CN" sz="2800" dirty="0"/>
          </a:p>
        </p:txBody>
      </p:sp>
      <p:sp>
        <p:nvSpPr>
          <p:cNvPr id="502786" name="Rectangle 2"/>
          <p:cNvSpPr>
            <a:spLocks noChangeArrowheads="1"/>
          </p:cNvSpPr>
          <p:nvPr/>
        </p:nvSpPr>
        <p:spPr bwMode="auto">
          <a:xfrm>
            <a:off x="770619" y="5445224"/>
            <a:ext cx="8790893" cy="648072"/>
          </a:xfrm>
          <a:prstGeom prst="rect">
            <a:avLst/>
          </a:prstGeom>
          <a:solidFill>
            <a:srgbClr val="66FF33"/>
          </a:solidFill>
          <a:ln w="2857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800" b="1" dirty="0">
                <a:solidFill>
                  <a:srgbClr val="0000CC"/>
                </a:solidFill>
                <a:latin typeface="+mn-lt"/>
                <a:ea typeface="黑体" pitchFamily="2" charset="-122"/>
              </a:rPr>
              <a:t>IP</a:t>
            </a:r>
            <a:r>
              <a:rPr lang="zh-CN" altLang="en-US" sz="2800" b="1" dirty="0">
                <a:solidFill>
                  <a:srgbClr val="0000CC"/>
                </a:solidFill>
                <a:latin typeface="+mn-lt"/>
                <a:ea typeface="黑体" pitchFamily="2" charset="-122"/>
              </a:rPr>
              <a:t>地址 </a:t>
            </a:r>
            <a:r>
              <a:rPr lang="en-US" altLang="zh-CN" sz="2800" b="1" dirty="0">
                <a:solidFill>
                  <a:srgbClr val="0000CC"/>
                </a:solidFill>
                <a:latin typeface="+mn-lt"/>
                <a:ea typeface="黑体" pitchFamily="2" charset="-122"/>
              </a:rPr>
              <a:t>::= {&lt;</a:t>
            </a:r>
            <a:r>
              <a:rPr lang="zh-CN" altLang="en-US" sz="2800" b="1" dirty="0">
                <a:solidFill>
                  <a:srgbClr val="0000CC"/>
                </a:solidFill>
                <a:latin typeface="+mn-lt"/>
                <a:ea typeface="黑体" pitchFamily="2" charset="-122"/>
              </a:rPr>
              <a:t>网络号</a:t>
            </a:r>
            <a:r>
              <a:rPr lang="en-US" altLang="zh-CN" sz="2800" b="1" dirty="0">
                <a:solidFill>
                  <a:srgbClr val="0000CC"/>
                </a:solidFill>
                <a:latin typeface="+mn-lt"/>
                <a:ea typeface="黑体" pitchFamily="2" charset="-122"/>
              </a:rPr>
              <a:t>&gt;, &lt;</a:t>
            </a:r>
            <a:r>
              <a:rPr lang="zh-CN" altLang="en-US" sz="2800" b="1" dirty="0">
                <a:solidFill>
                  <a:srgbClr val="0000CC"/>
                </a:solidFill>
                <a:latin typeface="+mn-lt"/>
                <a:ea typeface="黑体" pitchFamily="2" charset="-122"/>
              </a:rPr>
              <a:t>子网号</a:t>
            </a:r>
            <a:r>
              <a:rPr lang="en-US" altLang="zh-CN" sz="2800" b="1" dirty="0">
                <a:solidFill>
                  <a:srgbClr val="0000CC"/>
                </a:solidFill>
                <a:latin typeface="+mn-lt"/>
                <a:ea typeface="黑体" pitchFamily="2" charset="-122"/>
              </a:rPr>
              <a:t>&gt;, &lt;</a:t>
            </a:r>
            <a:r>
              <a:rPr lang="zh-CN" altLang="en-US" sz="2800" b="1" dirty="0">
                <a:solidFill>
                  <a:srgbClr val="0000CC"/>
                </a:solidFill>
                <a:latin typeface="+mn-lt"/>
                <a:ea typeface="黑体" pitchFamily="2" charset="-122"/>
              </a:rPr>
              <a:t>主机号</a:t>
            </a:r>
            <a:r>
              <a:rPr lang="en-US" altLang="zh-CN" sz="2800" b="1" dirty="0">
                <a:solidFill>
                  <a:srgbClr val="0000CC"/>
                </a:solidFill>
                <a:latin typeface="+mn-lt"/>
                <a:ea typeface="黑体" pitchFamily="2" charset="-122"/>
              </a:rPr>
              <a:t>&gt;}      </a:t>
            </a:r>
            <a:r>
              <a:rPr lang="en-US" altLang="zh-CN" sz="2800" b="1" dirty="0" smtClean="0">
                <a:solidFill>
                  <a:srgbClr val="0000CC"/>
                </a:solidFill>
                <a:latin typeface="+mn-lt"/>
                <a:ea typeface="黑体" pitchFamily="2" charset="-122"/>
              </a:rPr>
              <a:t>  </a:t>
            </a:r>
            <a:r>
              <a:rPr lang="en-US" altLang="zh-CN" sz="2800" b="1" dirty="0">
                <a:solidFill>
                  <a:srgbClr val="0000CC"/>
                </a:solidFill>
                <a:latin typeface="+mn-lt"/>
                <a:ea typeface="黑体" pitchFamily="2" charset="-122"/>
              </a:rPr>
              <a:t>(</a:t>
            </a:r>
            <a:r>
              <a:rPr lang="en-US" altLang="zh-CN" sz="2800" b="1" dirty="0" smtClean="0">
                <a:solidFill>
                  <a:srgbClr val="0000CC"/>
                </a:solidFill>
                <a:latin typeface="+mn-lt"/>
                <a:ea typeface="黑体" pitchFamily="2" charset="-122"/>
              </a:rPr>
              <a:t>4-2</a:t>
            </a:r>
            <a:r>
              <a:rPr lang="en-US" altLang="zh-CN" sz="2800" b="1" dirty="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grpSp>
        <p:nvGrpSpPr>
          <p:cNvPr id="2" name="组合 1"/>
          <p:cNvGrpSpPr/>
          <p:nvPr/>
        </p:nvGrpSpPr>
        <p:grpSpPr>
          <a:xfrm>
            <a:off x="1839417" y="3429060"/>
            <a:ext cx="5490146" cy="1752599"/>
            <a:chOff x="1839416" y="3501009"/>
            <a:chExt cx="5490146" cy="1752599"/>
          </a:xfrm>
        </p:grpSpPr>
        <p:grpSp>
          <p:nvGrpSpPr>
            <p:cNvPr id="23" name="Group 19"/>
            <p:cNvGrpSpPr>
              <a:grpSpLocks/>
            </p:cNvGrpSpPr>
            <p:nvPr/>
          </p:nvGrpSpPr>
          <p:grpSpPr bwMode="auto">
            <a:xfrm>
              <a:off x="4160912" y="3577204"/>
              <a:ext cx="3168650" cy="500062"/>
              <a:chOff x="2375" y="2045"/>
              <a:chExt cx="1996" cy="430"/>
            </a:xfrm>
          </p:grpSpPr>
          <p:sp>
            <p:nvSpPr>
              <p:cNvPr id="24" name="Line 13"/>
              <p:cNvSpPr>
                <a:spLocks noChangeShapeType="1"/>
              </p:cNvSpPr>
              <p:nvPr/>
            </p:nvSpPr>
            <p:spPr bwMode="auto">
              <a:xfrm>
                <a:off x="4371"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Line 14"/>
              <p:cNvSpPr>
                <a:spLocks noChangeShapeType="1"/>
              </p:cNvSpPr>
              <p:nvPr/>
            </p:nvSpPr>
            <p:spPr bwMode="auto">
              <a:xfrm>
                <a:off x="2375"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6" name="Group 21"/>
            <p:cNvGrpSpPr>
              <a:grpSpLocks/>
            </p:cNvGrpSpPr>
            <p:nvPr/>
          </p:nvGrpSpPr>
          <p:grpSpPr bwMode="auto">
            <a:xfrm>
              <a:off x="1867991" y="3501009"/>
              <a:ext cx="5454650" cy="1728788"/>
              <a:chOff x="755" y="2169"/>
              <a:chExt cx="3436" cy="1089"/>
            </a:xfrm>
          </p:grpSpPr>
          <p:sp>
            <p:nvSpPr>
              <p:cNvPr id="2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Text Box 10"/>
              <p:cNvSpPr txBox="1">
                <a:spLocks noChangeArrowheads="1"/>
              </p:cNvSpPr>
              <p:nvPr/>
            </p:nvSpPr>
            <p:spPr bwMode="auto">
              <a:xfrm>
                <a:off x="2218" y="2967"/>
                <a:ext cx="527"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位</a:t>
                </a:r>
              </a:p>
            </p:txBody>
          </p:sp>
          <p:sp>
            <p:nvSpPr>
              <p:cNvPr id="2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0" name="Text Box 16"/>
              <p:cNvSpPr txBox="1">
                <a:spLocks noChangeArrowheads="1"/>
              </p:cNvSpPr>
              <p:nvPr/>
            </p:nvSpPr>
            <p:spPr bwMode="auto">
              <a:xfrm>
                <a:off x="2789" y="2169"/>
                <a:ext cx="701"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C00000"/>
                    </a:solidFill>
                    <a:effectLst/>
                    <a:uLnTx/>
                    <a:uFillTx/>
                    <a:latin typeface="+mn-lt"/>
                    <a:ea typeface="黑体" pitchFamily="2" charset="-122"/>
                  </a:rPr>
                  <a:t>主机号</a:t>
                </a:r>
                <a:endParaRPr kumimoji="0" lang="zh-CN" altLang="en-US" sz="2400" b="1" i="0" u="none" strike="noStrike" kern="0" cap="none" spc="0" normalizeH="0" baseline="0" noProof="0" dirty="0">
                  <a:ln>
                    <a:noFill/>
                  </a:ln>
                  <a:solidFill>
                    <a:srgbClr val="C00000"/>
                  </a:solidFill>
                  <a:effectLst/>
                  <a:uLnTx/>
                  <a:uFillTx/>
                  <a:latin typeface="+mn-lt"/>
                  <a:ea typeface="黑体" pitchFamily="2" charset="-122"/>
                </a:endParaRPr>
              </a:p>
            </p:txBody>
          </p:sp>
        </p:grpSp>
        <p:grpSp>
          <p:nvGrpSpPr>
            <p:cNvPr id="31" name="Group 20"/>
            <p:cNvGrpSpPr>
              <a:grpSpLocks/>
            </p:cNvGrpSpPr>
            <p:nvPr/>
          </p:nvGrpSpPr>
          <p:grpSpPr bwMode="auto">
            <a:xfrm>
              <a:off x="1842591" y="4644008"/>
              <a:ext cx="5486401" cy="609600"/>
              <a:chOff x="739" y="2832"/>
              <a:chExt cx="3456" cy="430"/>
            </a:xfrm>
          </p:grpSpPr>
          <p:sp>
            <p:nvSpPr>
              <p:cNvPr id="32"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3" name="Line 17"/>
              <p:cNvSpPr>
                <a:spLocks noChangeShapeType="1"/>
              </p:cNvSpPr>
              <p:nvPr/>
            </p:nvSpPr>
            <p:spPr bwMode="auto">
              <a:xfrm>
                <a:off x="4195"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4" name="Group 18"/>
            <p:cNvGrpSpPr>
              <a:grpSpLocks/>
            </p:cNvGrpSpPr>
            <p:nvPr/>
          </p:nvGrpSpPr>
          <p:grpSpPr bwMode="auto">
            <a:xfrm>
              <a:off x="1839416" y="4105856"/>
              <a:ext cx="5482976" cy="612776"/>
              <a:chOff x="737" y="2493"/>
              <a:chExt cx="3894" cy="386"/>
            </a:xfrm>
          </p:grpSpPr>
          <p:sp>
            <p:nvSpPr>
              <p:cNvPr id="35"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36"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Rectangle 11"/>
              <p:cNvSpPr>
                <a:spLocks noChangeArrowheads="1"/>
              </p:cNvSpPr>
              <p:nvPr/>
            </p:nvSpPr>
            <p:spPr bwMode="auto">
              <a:xfrm>
                <a:off x="3613" y="2547"/>
                <a:ext cx="967" cy="29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38"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子网号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
        <p:nvSpPr>
          <p:cNvPr id="22" name="灯片编号占位符 21"/>
          <p:cNvSpPr>
            <a:spLocks noGrp="1"/>
          </p:cNvSpPr>
          <p:nvPr>
            <p:ph type="sldNum" sz="quarter" idx="12"/>
          </p:nvPr>
        </p:nvSpPr>
        <p:spPr/>
        <p:txBody>
          <a:bodyPr/>
          <a:lstStyle/>
          <a:p>
            <a:fld id="{7AC79822-BC0D-4DE8-A7E5-90A3732A2B82}" type="slidenum">
              <a:rPr lang="zh-CN" altLang="en-US" smtClean="0"/>
              <a:pPr/>
              <a:t>100</a:t>
            </a:fld>
            <a:endParaRPr lang="en-US" altLang="zh-CN"/>
          </a:p>
        </p:txBody>
      </p:sp>
    </p:spTree>
    <p:extLst>
      <p:ext uri="{BB962C8B-B14F-4D97-AF65-F5344CB8AC3E}">
        <p14:creationId xmlns:p14="http://schemas.microsoft.com/office/powerpoint/2010/main" val="18829304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AutoShape 2"/>
          <p:cNvSpPr>
            <a:spLocks noChangeArrowheads="1"/>
          </p:cNvSpPr>
          <p:nvPr/>
        </p:nvSpPr>
        <p:spPr bwMode="auto">
          <a:xfrm>
            <a:off x="730581" y="1298924"/>
            <a:ext cx="1938206" cy="676275"/>
          </a:xfrm>
          <a:prstGeom prst="roundRect">
            <a:avLst>
              <a:gd name="adj" fmla="val 16667"/>
            </a:avLst>
          </a:prstGeom>
          <a:solidFill>
            <a:srgbClr val="FF66FF"/>
          </a:solidFill>
          <a:ln w="9525">
            <a:solidFill>
              <a:srgbClr val="333399"/>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04835" name="Line 3"/>
          <p:cNvSpPr>
            <a:spLocks noChangeShapeType="1"/>
          </p:cNvSpPr>
          <p:nvPr/>
        </p:nvSpPr>
        <p:spPr bwMode="auto">
          <a:xfrm flipV="1">
            <a:off x="2338595" y="3969098"/>
            <a:ext cx="10146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6" name="Line 4"/>
          <p:cNvSpPr>
            <a:spLocks noChangeShapeType="1"/>
          </p:cNvSpPr>
          <p:nvPr/>
        </p:nvSpPr>
        <p:spPr bwMode="auto">
          <a:xfrm>
            <a:off x="3638749" y="2397474"/>
            <a:ext cx="254529" cy="784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7" name="Line 5"/>
          <p:cNvSpPr>
            <a:spLocks noChangeShapeType="1"/>
          </p:cNvSpPr>
          <p:nvPr/>
        </p:nvSpPr>
        <p:spPr bwMode="auto">
          <a:xfrm flipH="1">
            <a:off x="8376775" y="2711798"/>
            <a:ext cx="674158" cy="7858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8" name="Line 6"/>
          <p:cNvSpPr>
            <a:spLocks noChangeShapeType="1"/>
          </p:cNvSpPr>
          <p:nvPr/>
        </p:nvSpPr>
        <p:spPr bwMode="auto">
          <a:xfrm flipH="1">
            <a:off x="6175442" y="2162523"/>
            <a:ext cx="84270" cy="863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9" name="Line 7"/>
          <p:cNvSpPr>
            <a:spLocks noChangeShapeType="1"/>
          </p:cNvSpPr>
          <p:nvPr/>
        </p:nvSpPr>
        <p:spPr bwMode="auto">
          <a:xfrm flipV="1">
            <a:off x="6607110" y="4832699"/>
            <a:ext cx="0" cy="784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0" name="Line 8"/>
          <p:cNvSpPr>
            <a:spLocks noChangeShapeType="1"/>
          </p:cNvSpPr>
          <p:nvPr/>
        </p:nvSpPr>
        <p:spPr bwMode="auto">
          <a:xfrm>
            <a:off x="4484887" y="2241899"/>
            <a:ext cx="0" cy="7064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1" name="Line 9"/>
          <p:cNvSpPr>
            <a:spLocks noChangeShapeType="1"/>
          </p:cNvSpPr>
          <p:nvPr/>
        </p:nvSpPr>
        <p:spPr bwMode="auto">
          <a:xfrm flipH="1">
            <a:off x="7867717" y="2397474"/>
            <a:ext cx="254529" cy="708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2" name="Line 10"/>
          <p:cNvSpPr>
            <a:spLocks noChangeShapeType="1"/>
          </p:cNvSpPr>
          <p:nvPr/>
        </p:nvSpPr>
        <p:spPr bwMode="auto">
          <a:xfrm flipV="1">
            <a:off x="5504723" y="4753324"/>
            <a:ext cx="84270" cy="7064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3" name="Line 11"/>
          <p:cNvSpPr>
            <a:spLocks noChangeShapeType="1"/>
          </p:cNvSpPr>
          <p:nvPr/>
        </p:nvSpPr>
        <p:spPr bwMode="auto">
          <a:xfrm flipV="1">
            <a:off x="3723019" y="4361210"/>
            <a:ext cx="170260" cy="863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4" name="Line 12"/>
          <p:cNvSpPr>
            <a:spLocks noChangeShapeType="1"/>
          </p:cNvSpPr>
          <p:nvPr/>
        </p:nvSpPr>
        <p:spPr bwMode="auto">
          <a:xfrm flipH="1" flipV="1">
            <a:off x="8543596" y="4518373"/>
            <a:ext cx="930407" cy="1571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484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6347" y="2005361"/>
            <a:ext cx="41790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490" y="2326036"/>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2892" y="1848199"/>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8124" y="2475261"/>
            <a:ext cx="417909"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49"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1987" y="2084735"/>
            <a:ext cx="417909"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4692" y="4373911"/>
            <a:ext cx="41791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9334" y="5459761"/>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464" y="5381974"/>
            <a:ext cx="417909"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85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4480" y="5067649"/>
            <a:ext cx="41791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4854" name="Text Box 22"/>
          <p:cNvSpPr txBox="1">
            <a:spLocks noChangeArrowheads="1"/>
          </p:cNvSpPr>
          <p:nvPr/>
        </p:nvSpPr>
        <p:spPr bwMode="auto">
          <a:xfrm rot="5211293">
            <a:off x="9335120" y="3346768"/>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a:t>
            </a:r>
          </a:p>
        </p:txBody>
      </p:sp>
      <p:sp>
        <p:nvSpPr>
          <p:cNvPr id="504855" name="Text Box 23"/>
          <p:cNvSpPr txBox="1">
            <a:spLocks noChangeArrowheads="1"/>
          </p:cNvSpPr>
          <p:nvPr/>
        </p:nvSpPr>
        <p:spPr bwMode="auto">
          <a:xfrm rot="546999">
            <a:off x="4613431" y="502872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a:t>
            </a:r>
          </a:p>
        </p:txBody>
      </p:sp>
      <p:sp>
        <p:nvSpPr>
          <p:cNvPr id="504856" name="Text Box 24"/>
          <p:cNvSpPr txBox="1">
            <a:spLocks noChangeArrowheads="1"/>
          </p:cNvSpPr>
          <p:nvPr/>
        </p:nvSpPr>
        <p:spPr bwMode="auto">
          <a:xfrm rot="21237460">
            <a:off x="5239436" y="1823562"/>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4857" name="Text Box 25"/>
          <p:cNvSpPr txBox="1">
            <a:spLocks noChangeArrowheads="1"/>
          </p:cNvSpPr>
          <p:nvPr/>
        </p:nvSpPr>
        <p:spPr bwMode="auto">
          <a:xfrm>
            <a:off x="2668788" y="196091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a:t>
            </a:r>
          </a:p>
        </p:txBody>
      </p:sp>
      <p:sp>
        <p:nvSpPr>
          <p:cNvPr id="504858" name="Text Box 26"/>
          <p:cNvSpPr txBox="1">
            <a:spLocks noChangeArrowheads="1"/>
          </p:cNvSpPr>
          <p:nvPr/>
        </p:nvSpPr>
        <p:spPr bwMode="auto">
          <a:xfrm>
            <a:off x="3836525" y="1600549"/>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145.13.3.11</a:t>
            </a:r>
          </a:p>
        </p:txBody>
      </p:sp>
      <p:sp>
        <p:nvSpPr>
          <p:cNvPr id="504859" name="Text Box 27"/>
          <p:cNvSpPr txBox="1">
            <a:spLocks noChangeArrowheads="1"/>
          </p:cNvSpPr>
          <p:nvPr/>
        </p:nvSpPr>
        <p:spPr bwMode="auto">
          <a:xfrm>
            <a:off x="5485806" y="1456085"/>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4860" name="Text Box 28"/>
          <p:cNvSpPr txBox="1">
            <a:spLocks noChangeArrowheads="1"/>
          </p:cNvSpPr>
          <p:nvPr/>
        </p:nvSpPr>
        <p:spPr bwMode="auto">
          <a:xfrm>
            <a:off x="7387895" y="174501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4861" name="Text Box 29"/>
          <p:cNvSpPr txBox="1">
            <a:spLocks noChangeArrowheads="1"/>
          </p:cNvSpPr>
          <p:nvPr/>
        </p:nvSpPr>
        <p:spPr bwMode="auto">
          <a:xfrm>
            <a:off x="8363017" y="2141886"/>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145.13.7.35</a:t>
            </a:r>
          </a:p>
        </p:txBody>
      </p:sp>
      <p:sp>
        <p:nvSpPr>
          <p:cNvPr id="504862" name="Text Box 30"/>
          <p:cNvSpPr txBox="1">
            <a:spLocks noChangeArrowheads="1"/>
          </p:cNvSpPr>
          <p:nvPr/>
        </p:nvSpPr>
        <p:spPr bwMode="auto">
          <a:xfrm>
            <a:off x="8368400" y="4803057"/>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145.13.7.56</a:t>
            </a:r>
          </a:p>
        </p:txBody>
      </p:sp>
      <p:sp>
        <p:nvSpPr>
          <p:cNvPr id="504863" name="Text Box 31"/>
          <p:cNvSpPr txBox="1">
            <a:spLocks noChangeArrowheads="1"/>
          </p:cNvSpPr>
          <p:nvPr/>
        </p:nvSpPr>
        <p:spPr bwMode="auto">
          <a:xfrm>
            <a:off x="2981790" y="5385149"/>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4864" name="Text Box 32"/>
          <p:cNvSpPr txBox="1">
            <a:spLocks noChangeArrowheads="1"/>
          </p:cNvSpPr>
          <p:nvPr/>
        </p:nvSpPr>
        <p:spPr bwMode="auto">
          <a:xfrm>
            <a:off x="4696421" y="573916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4865" name="Text Box 33"/>
          <p:cNvSpPr txBox="1">
            <a:spLocks noChangeArrowheads="1"/>
          </p:cNvSpPr>
          <p:nvPr/>
        </p:nvSpPr>
        <p:spPr bwMode="auto">
          <a:xfrm>
            <a:off x="6789408" y="545341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4866" name="Line 34"/>
          <p:cNvSpPr>
            <a:spLocks noChangeShapeType="1"/>
          </p:cNvSpPr>
          <p:nvPr/>
        </p:nvSpPr>
        <p:spPr bwMode="auto">
          <a:xfrm>
            <a:off x="1017788" y="2632424"/>
            <a:ext cx="1606285" cy="1336675"/>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7" name="Line 35"/>
          <p:cNvSpPr>
            <a:spLocks noChangeShapeType="1"/>
          </p:cNvSpPr>
          <p:nvPr/>
        </p:nvSpPr>
        <p:spPr bwMode="auto">
          <a:xfrm>
            <a:off x="847527" y="2632423"/>
            <a:ext cx="0" cy="2043112"/>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8" name="Line 36"/>
          <p:cNvSpPr>
            <a:spLocks noChangeShapeType="1"/>
          </p:cNvSpPr>
          <p:nvPr/>
        </p:nvSpPr>
        <p:spPr bwMode="auto">
          <a:xfrm flipV="1">
            <a:off x="933517" y="4045298"/>
            <a:ext cx="1606285" cy="78740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9" name="AutoShape 37"/>
          <p:cNvSpPr>
            <a:spLocks noChangeArrowheads="1"/>
          </p:cNvSpPr>
          <p:nvPr/>
        </p:nvSpPr>
        <p:spPr bwMode="auto">
          <a:xfrm>
            <a:off x="371146" y="5157192"/>
            <a:ext cx="2686315" cy="830323"/>
          </a:xfrm>
          <a:prstGeom prst="wedgeRoundRectCallout">
            <a:avLst>
              <a:gd name="adj1" fmla="val 34699"/>
              <a:gd name="adj2" fmla="val -169426"/>
              <a:gd name="adj3" fmla="val 16667"/>
            </a:avLst>
          </a:prstGeom>
          <a:solidFill>
            <a:srgbClr val="FFFF66"/>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itchFamily="2" charset="-122"/>
            </a:endParaRPr>
          </a:p>
        </p:txBody>
      </p:sp>
      <p:sp>
        <p:nvSpPr>
          <p:cNvPr id="504870" name="Text Box 38"/>
          <p:cNvSpPr txBox="1">
            <a:spLocks noChangeArrowheads="1"/>
          </p:cNvSpPr>
          <p:nvPr/>
        </p:nvSpPr>
        <p:spPr bwMode="auto">
          <a:xfrm>
            <a:off x="328936" y="5229200"/>
            <a:ext cx="27465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CC"/>
                </a:solidFill>
                <a:latin typeface="+mn-lt"/>
                <a:ea typeface="黑体" pitchFamily="2" charset="-122"/>
              </a:rPr>
              <a:t>所有到网络 </a:t>
            </a:r>
            <a:r>
              <a:rPr kumimoji="1" lang="en-US" altLang="zh-CN" sz="2000" b="1" dirty="0">
                <a:solidFill>
                  <a:srgbClr val="0000CC"/>
                </a:solidFill>
                <a:latin typeface="+mn-lt"/>
                <a:ea typeface="黑体" pitchFamily="2" charset="-122"/>
              </a:rPr>
              <a:t>145.13.0.0</a:t>
            </a:r>
            <a:r>
              <a:rPr kumimoji="1" lang="zh-CN" altLang="en-US" sz="2000" b="1" dirty="0">
                <a:solidFill>
                  <a:srgbClr val="0000CC"/>
                </a:solidFill>
                <a:latin typeface="+mn-lt"/>
                <a:ea typeface="黑体" pitchFamily="2" charset="-122"/>
              </a:rPr>
              <a:t>的分组均到达此路由器</a:t>
            </a:r>
          </a:p>
        </p:txBody>
      </p:sp>
      <p:pic>
        <p:nvPicPr>
          <p:cNvPr id="504871"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448" y="4596160"/>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4872"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448" y="2397474"/>
            <a:ext cx="76014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4873" name="AutoShape 41"/>
          <p:cNvSpPr>
            <a:spLocks noChangeArrowheads="1"/>
          </p:cNvSpPr>
          <p:nvPr/>
        </p:nvSpPr>
        <p:spPr bwMode="auto">
          <a:xfrm rot="19956702">
            <a:off x="1165689" y="4015136"/>
            <a:ext cx="1016396" cy="390525"/>
          </a:xfrm>
          <a:prstGeom prst="leftArrow">
            <a:avLst>
              <a:gd name="adj1" fmla="val 42500"/>
              <a:gd name="adj2" fmla="val 905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74" name="AutoShape 42"/>
          <p:cNvSpPr>
            <a:spLocks noChangeArrowheads="1"/>
          </p:cNvSpPr>
          <p:nvPr/>
        </p:nvSpPr>
        <p:spPr bwMode="auto">
          <a:xfrm rot="2494205">
            <a:off x="1411898" y="2866223"/>
            <a:ext cx="1014677" cy="393700"/>
          </a:xfrm>
          <a:prstGeom prst="leftArrow">
            <a:avLst>
              <a:gd name="adj1" fmla="val 42500"/>
              <a:gd name="adj2" fmla="val 89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75" name="Text Box 43"/>
          <p:cNvSpPr txBox="1">
            <a:spLocks noChangeArrowheads="1"/>
          </p:cNvSpPr>
          <p:nvPr/>
        </p:nvSpPr>
        <p:spPr bwMode="auto">
          <a:xfrm>
            <a:off x="728862" y="1268760"/>
            <a:ext cx="1733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我的网络地址</a:t>
            </a:r>
          </a:p>
          <a:p>
            <a:r>
              <a:rPr kumimoji="1" lang="zh-CN" altLang="en-US" sz="2000" b="1" dirty="0">
                <a:solidFill>
                  <a:srgbClr val="0000CC"/>
                </a:solidFill>
                <a:latin typeface="+mn-lt"/>
                <a:ea typeface="黑体" pitchFamily="2" charset="-122"/>
              </a:rPr>
              <a:t>是 </a:t>
            </a:r>
            <a:r>
              <a:rPr kumimoji="1" lang="en-US" altLang="zh-CN" sz="2000" b="1" dirty="0">
                <a:solidFill>
                  <a:srgbClr val="0000CC"/>
                </a:solidFill>
                <a:latin typeface="+mn-lt"/>
                <a:ea typeface="黑体" pitchFamily="2" charset="-122"/>
              </a:rPr>
              <a:t>145.13.0.0</a:t>
            </a:r>
          </a:p>
        </p:txBody>
      </p:sp>
      <p:sp>
        <p:nvSpPr>
          <p:cNvPr id="504876" name="Line 44"/>
          <p:cNvSpPr>
            <a:spLocks noChangeShapeType="1"/>
          </p:cNvSpPr>
          <p:nvPr/>
        </p:nvSpPr>
        <p:spPr bwMode="auto">
          <a:xfrm>
            <a:off x="1734444" y="2001744"/>
            <a:ext cx="394692" cy="12112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77" name="Line 45"/>
          <p:cNvSpPr>
            <a:spLocks noChangeShapeType="1"/>
          </p:cNvSpPr>
          <p:nvPr/>
        </p:nvSpPr>
        <p:spPr bwMode="auto">
          <a:xfrm>
            <a:off x="1525125" y="2005360"/>
            <a:ext cx="170260" cy="219868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78" name="Text Box 46"/>
          <p:cNvSpPr txBox="1">
            <a:spLocks noChangeArrowheads="1"/>
          </p:cNvSpPr>
          <p:nvPr/>
        </p:nvSpPr>
        <p:spPr bwMode="auto">
          <a:xfrm>
            <a:off x="2460692" y="327853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1</a:t>
            </a:r>
          </a:p>
        </p:txBody>
      </p:sp>
      <p:sp>
        <p:nvSpPr>
          <p:cNvPr id="504879" name="Text Box 47"/>
          <p:cNvSpPr txBox="1">
            <a:spLocks noChangeArrowheads="1"/>
          </p:cNvSpPr>
          <p:nvPr/>
        </p:nvSpPr>
        <p:spPr bwMode="auto">
          <a:xfrm>
            <a:off x="297194" y="419293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3</a:t>
            </a:r>
          </a:p>
        </p:txBody>
      </p:sp>
      <p:sp>
        <p:nvSpPr>
          <p:cNvPr id="504880" name="Text Box 48"/>
          <p:cNvSpPr txBox="1">
            <a:spLocks noChangeArrowheads="1"/>
          </p:cNvSpPr>
          <p:nvPr/>
        </p:nvSpPr>
        <p:spPr bwMode="auto">
          <a:xfrm>
            <a:off x="297194" y="199742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2</a:t>
            </a:r>
          </a:p>
        </p:txBody>
      </p:sp>
      <p:grpSp>
        <p:nvGrpSpPr>
          <p:cNvPr id="504881" name="Group 49"/>
          <p:cNvGrpSpPr>
            <a:grpSpLocks/>
          </p:cNvGrpSpPr>
          <p:nvPr/>
        </p:nvGrpSpPr>
        <p:grpSpPr bwMode="auto">
          <a:xfrm>
            <a:off x="2888921" y="2403823"/>
            <a:ext cx="6144815" cy="2844800"/>
            <a:chOff x="1746" y="890"/>
            <a:chExt cx="3221" cy="1950"/>
          </a:xfrm>
        </p:grpSpPr>
        <p:grpSp>
          <p:nvGrpSpPr>
            <p:cNvPr id="504882" name="Group 50"/>
            <p:cNvGrpSpPr>
              <a:grpSpLocks/>
            </p:cNvGrpSpPr>
            <p:nvPr/>
          </p:nvGrpSpPr>
          <p:grpSpPr bwMode="auto">
            <a:xfrm>
              <a:off x="1746" y="890"/>
              <a:ext cx="3221" cy="1950"/>
              <a:chOff x="912" y="768"/>
              <a:chExt cx="2400" cy="1584"/>
            </a:xfrm>
          </p:grpSpPr>
          <p:sp>
            <p:nvSpPr>
              <p:cNvPr id="504883" name="Oval 5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4" name="Oval 5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5" name="Oval 5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6" name="Oval 5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7" name="Oval 5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8" name="Oval 5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9" name="Oval 5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0" name="Oval 5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1" name="Oval 5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04892" name="Group 60"/>
              <p:cNvGrpSpPr>
                <a:grpSpLocks/>
              </p:cNvGrpSpPr>
              <p:nvPr/>
            </p:nvGrpSpPr>
            <p:grpSpPr bwMode="auto">
              <a:xfrm>
                <a:off x="912" y="768"/>
                <a:ext cx="2386" cy="1553"/>
                <a:chOff x="912" y="768"/>
                <a:chExt cx="2386" cy="1553"/>
              </a:xfrm>
            </p:grpSpPr>
            <p:sp>
              <p:nvSpPr>
                <p:cNvPr id="504893" name="Oval 6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4" name="Oval 6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5" name="Oval 6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6" name="Oval 6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7" name="Oval 6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8" name="Oval 6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9" name="Oval 6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900" name="Oval 6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901" name="Oval 6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504902" name="Text Box 70"/>
            <p:cNvSpPr txBox="1">
              <a:spLocks noChangeArrowheads="1"/>
            </p:cNvSpPr>
            <p:nvPr/>
          </p:nvSpPr>
          <p:spPr bwMode="auto">
            <a:xfrm>
              <a:off x="3002" y="1410"/>
              <a:ext cx="1111"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b="1" dirty="0">
                  <a:solidFill>
                    <a:srgbClr val="0000CC"/>
                  </a:solidFill>
                  <a:latin typeface="+mn-lt"/>
                  <a:ea typeface="黑体" pitchFamily="2" charset="-122"/>
                </a:rPr>
                <a:t>网络</a:t>
              </a:r>
            </a:p>
            <a:p>
              <a:pPr algn="ctr"/>
              <a:r>
                <a:rPr kumimoji="1" lang="en-US" altLang="zh-CN" sz="3200" b="1" dirty="0">
                  <a:solidFill>
                    <a:srgbClr val="0000CC"/>
                  </a:solidFill>
                  <a:latin typeface="+mn-lt"/>
                  <a:ea typeface="黑体" pitchFamily="2" charset="-122"/>
                </a:rPr>
                <a:t>145.13.0.0</a:t>
              </a:r>
            </a:p>
          </p:txBody>
        </p:sp>
      </p:grpSp>
      <p:pic>
        <p:nvPicPr>
          <p:cNvPr id="504903"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994" y="3732560"/>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4904" name="Rectangle 72"/>
          <p:cNvSpPr>
            <a:spLocks noGrp="1" noChangeArrowheads="1"/>
          </p:cNvSpPr>
          <p:nvPr>
            <p:ph type="title"/>
          </p:nvPr>
        </p:nvSpPr>
        <p:spPr/>
        <p:txBody>
          <a:bodyPr/>
          <a:lstStyle/>
          <a:p>
            <a:pPr algn="ctr"/>
            <a:r>
              <a:rPr lang="zh-CN" altLang="en-US" sz="3600" dirty="0"/>
              <a:t>一个未划分子网的 </a:t>
            </a:r>
            <a:r>
              <a:rPr lang="en-US" altLang="zh-CN" sz="3600" dirty="0"/>
              <a:t>B </a:t>
            </a:r>
            <a:r>
              <a:rPr lang="zh-CN" altLang="en-US" sz="3600" dirty="0"/>
              <a:t>类网络</a:t>
            </a:r>
            <a:r>
              <a:rPr lang="en-US" altLang="zh-CN" sz="3600" dirty="0"/>
              <a:t>145.13.0.0</a:t>
            </a:r>
          </a:p>
        </p:txBody>
      </p:sp>
      <p:sp>
        <p:nvSpPr>
          <p:cNvPr id="74" name="灯片编号占位符 73"/>
          <p:cNvSpPr>
            <a:spLocks noGrp="1"/>
          </p:cNvSpPr>
          <p:nvPr>
            <p:ph type="sldNum" sz="quarter" idx="12"/>
          </p:nvPr>
        </p:nvSpPr>
        <p:spPr/>
        <p:txBody>
          <a:bodyPr/>
          <a:lstStyle/>
          <a:p>
            <a:fld id="{14338B79-8FD5-46F1-8A19-651A319ADB19}" type="slidenum">
              <a:rPr lang="zh-CN" altLang="en-US" smtClean="0"/>
              <a:pPr/>
              <a:t>101</a:t>
            </a:fld>
            <a:endParaRPr lang="en-US" altLang="zh-CN"/>
          </a:p>
        </p:txBody>
      </p:sp>
    </p:spTree>
    <p:extLst>
      <p:ext uri="{BB962C8B-B14F-4D97-AF65-F5344CB8AC3E}">
        <p14:creationId xmlns:p14="http://schemas.microsoft.com/office/powerpoint/2010/main" val="1793421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algn="ctr"/>
            <a:r>
              <a:rPr lang="zh-CN" altLang="en-US" sz="3600" dirty="0" smtClean="0"/>
              <a:t>现划分</a:t>
            </a:r>
            <a:r>
              <a:rPr lang="zh-CN" altLang="en-US" sz="3600" dirty="0"/>
              <a:t>为三个</a:t>
            </a:r>
            <a:r>
              <a:rPr lang="zh-CN" altLang="en-US" sz="3600" dirty="0" smtClean="0"/>
              <a:t>子网</a:t>
            </a:r>
            <a:endParaRPr lang="zh-CN" altLang="en-US" sz="3600" dirty="0"/>
          </a:p>
        </p:txBody>
      </p:sp>
      <p:sp>
        <p:nvSpPr>
          <p:cNvPr id="505859" name="Line 3"/>
          <p:cNvSpPr>
            <a:spLocks noChangeShapeType="1"/>
          </p:cNvSpPr>
          <p:nvPr/>
        </p:nvSpPr>
        <p:spPr bwMode="auto">
          <a:xfrm>
            <a:off x="912233" y="2628961"/>
            <a:ext cx="1592527" cy="1370013"/>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0" name="Line 4"/>
          <p:cNvSpPr>
            <a:spLocks noChangeShapeType="1"/>
          </p:cNvSpPr>
          <p:nvPr/>
        </p:nvSpPr>
        <p:spPr bwMode="auto">
          <a:xfrm>
            <a:off x="889415" y="2628900"/>
            <a:ext cx="0" cy="209550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1" name="Line 5"/>
          <p:cNvSpPr>
            <a:spLocks noChangeShapeType="1"/>
          </p:cNvSpPr>
          <p:nvPr/>
        </p:nvSpPr>
        <p:spPr bwMode="auto">
          <a:xfrm flipV="1">
            <a:off x="827964" y="4078288"/>
            <a:ext cx="1592527" cy="804862"/>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2" name="AutoShape 6"/>
          <p:cNvSpPr>
            <a:spLocks noChangeArrowheads="1"/>
          </p:cNvSpPr>
          <p:nvPr/>
        </p:nvSpPr>
        <p:spPr bwMode="auto">
          <a:xfrm>
            <a:off x="2739421" y="1341445"/>
            <a:ext cx="7049665" cy="5400675"/>
          </a:xfrm>
          <a:prstGeom prst="roundRect">
            <a:avLst>
              <a:gd name="adj" fmla="val 11116"/>
            </a:avLst>
          </a:prstGeom>
          <a:solidFill>
            <a:srgbClr val="66FFFF"/>
          </a:solidFill>
          <a:ln w="9525">
            <a:solidFill>
              <a:schemeClr val="tx1"/>
            </a:solidFill>
            <a:prstDash val="dash"/>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505863" name="Freeform 7"/>
          <p:cNvSpPr>
            <a:spLocks/>
          </p:cNvSpPr>
          <p:nvPr/>
        </p:nvSpPr>
        <p:spPr bwMode="auto">
          <a:xfrm>
            <a:off x="2836787" y="1422400"/>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4" name="Freeform 8"/>
          <p:cNvSpPr>
            <a:spLocks/>
          </p:cNvSpPr>
          <p:nvPr/>
        </p:nvSpPr>
        <p:spPr bwMode="auto">
          <a:xfrm>
            <a:off x="2653639" y="279088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5" name="Freeform 9"/>
          <p:cNvSpPr>
            <a:spLocks/>
          </p:cNvSpPr>
          <p:nvPr/>
        </p:nvSpPr>
        <p:spPr bwMode="auto">
          <a:xfrm>
            <a:off x="3118544" y="418974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6" name="Freeform 10"/>
          <p:cNvSpPr>
            <a:spLocks/>
          </p:cNvSpPr>
          <p:nvPr/>
        </p:nvSpPr>
        <p:spPr bwMode="auto">
          <a:xfrm>
            <a:off x="2653672"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7" name="Freeform 11"/>
          <p:cNvSpPr>
            <a:spLocks/>
          </p:cNvSpPr>
          <p:nvPr/>
        </p:nvSpPr>
        <p:spPr bwMode="auto">
          <a:xfrm>
            <a:off x="6578207" y="1503370"/>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8" name="Line 12"/>
          <p:cNvSpPr>
            <a:spLocks noChangeShapeType="1"/>
          </p:cNvSpPr>
          <p:nvPr/>
        </p:nvSpPr>
        <p:spPr bwMode="auto">
          <a:xfrm flipV="1">
            <a:off x="2653672" y="3998913"/>
            <a:ext cx="55325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69" name="Line 13"/>
          <p:cNvSpPr>
            <a:spLocks noChangeShapeType="1"/>
          </p:cNvSpPr>
          <p:nvPr/>
        </p:nvSpPr>
        <p:spPr bwMode="auto">
          <a:xfrm>
            <a:off x="3557381" y="2389188"/>
            <a:ext cx="0" cy="412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0" name="Freeform 14"/>
          <p:cNvSpPr>
            <a:spLocks/>
          </p:cNvSpPr>
          <p:nvPr/>
        </p:nvSpPr>
        <p:spPr bwMode="auto">
          <a:xfrm>
            <a:off x="8172450"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1" name="Line 15"/>
          <p:cNvSpPr>
            <a:spLocks noChangeShapeType="1"/>
          </p:cNvSpPr>
          <p:nvPr/>
        </p:nvSpPr>
        <p:spPr bwMode="auto">
          <a:xfrm>
            <a:off x="6155985" y="2147949"/>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2" name="Line 16"/>
          <p:cNvSpPr>
            <a:spLocks noChangeShapeType="1"/>
          </p:cNvSpPr>
          <p:nvPr/>
        </p:nvSpPr>
        <p:spPr bwMode="auto">
          <a:xfrm flipV="1">
            <a:off x="6583957" y="4808870"/>
            <a:ext cx="10319" cy="10763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3" name="Line 17"/>
          <p:cNvSpPr>
            <a:spLocks noChangeShapeType="1"/>
          </p:cNvSpPr>
          <p:nvPr/>
        </p:nvSpPr>
        <p:spPr bwMode="auto">
          <a:xfrm flipH="1">
            <a:off x="4707921" y="2279650"/>
            <a:ext cx="0" cy="522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4" name="Freeform 18"/>
          <p:cNvSpPr>
            <a:spLocks/>
          </p:cNvSpPr>
          <p:nvPr/>
        </p:nvSpPr>
        <p:spPr bwMode="auto">
          <a:xfrm>
            <a:off x="7878366" y="237496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5" name="Line 19"/>
          <p:cNvSpPr>
            <a:spLocks noChangeShapeType="1"/>
          </p:cNvSpPr>
          <p:nvPr/>
        </p:nvSpPr>
        <p:spPr bwMode="auto">
          <a:xfrm flipH="1" flipV="1">
            <a:off x="5431663" y="4821509"/>
            <a:ext cx="0" cy="687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6" name="Line 20"/>
          <p:cNvSpPr>
            <a:spLocks noChangeShapeType="1"/>
          </p:cNvSpPr>
          <p:nvPr/>
        </p:nvSpPr>
        <p:spPr bwMode="auto">
          <a:xfrm flipH="1" flipV="1">
            <a:off x="3923407" y="4821570"/>
            <a:ext cx="0" cy="4048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7" name="Line 21"/>
          <p:cNvSpPr>
            <a:spLocks noChangeShapeType="1"/>
          </p:cNvSpPr>
          <p:nvPr/>
        </p:nvSpPr>
        <p:spPr bwMode="auto">
          <a:xfrm flipH="1" flipV="1">
            <a:off x="8186209" y="4683125"/>
            <a:ext cx="92180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5878"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8106" y="1986024"/>
            <a:ext cx="41447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79"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5804" y="3756025"/>
            <a:ext cx="7549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880"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7885" y="2236788"/>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1"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490" y="18256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2"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1601" y="2468624"/>
            <a:ext cx="414469"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3"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4029" y="20669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9477" y="4402138"/>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80" y="5672409"/>
            <a:ext cx="414469"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848" y="5386659"/>
            <a:ext cx="4127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1871" y="5064397"/>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5888" name="Text Box 32"/>
          <p:cNvSpPr txBox="1">
            <a:spLocks noChangeArrowheads="1"/>
          </p:cNvSpPr>
          <p:nvPr/>
        </p:nvSpPr>
        <p:spPr bwMode="auto">
          <a:xfrm>
            <a:off x="2739389" y="194877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145.13.3.10</a:t>
            </a:r>
          </a:p>
        </p:txBody>
      </p:sp>
      <p:sp>
        <p:nvSpPr>
          <p:cNvPr id="505889" name="Text Box 33"/>
          <p:cNvSpPr txBox="1">
            <a:spLocks noChangeArrowheads="1"/>
          </p:cNvSpPr>
          <p:nvPr/>
        </p:nvSpPr>
        <p:spPr bwMode="auto">
          <a:xfrm>
            <a:off x="3833679" y="1628800"/>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145.13.3.11</a:t>
            </a:r>
          </a:p>
        </p:txBody>
      </p:sp>
      <p:sp>
        <p:nvSpPr>
          <p:cNvPr id="505890" name="Text Box 34"/>
          <p:cNvSpPr txBox="1">
            <a:spLocks noChangeArrowheads="1"/>
          </p:cNvSpPr>
          <p:nvPr/>
        </p:nvSpPr>
        <p:spPr bwMode="auto">
          <a:xfrm>
            <a:off x="5144748" y="1519239"/>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5891" name="Text Box 35"/>
          <p:cNvSpPr txBox="1">
            <a:spLocks noChangeArrowheads="1"/>
          </p:cNvSpPr>
          <p:nvPr/>
        </p:nvSpPr>
        <p:spPr bwMode="auto">
          <a:xfrm>
            <a:off x="7207650" y="1655764"/>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5892" name="Text Box 36"/>
          <p:cNvSpPr txBox="1">
            <a:spLocks noChangeArrowheads="1"/>
          </p:cNvSpPr>
          <p:nvPr/>
        </p:nvSpPr>
        <p:spPr bwMode="auto">
          <a:xfrm>
            <a:off x="8187929" y="204470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145.13.7.35</a:t>
            </a:r>
          </a:p>
        </p:txBody>
      </p:sp>
      <p:sp>
        <p:nvSpPr>
          <p:cNvPr id="505893" name="Text Box 37"/>
          <p:cNvSpPr txBox="1">
            <a:spLocks noChangeArrowheads="1"/>
          </p:cNvSpPr>
          <p:nvPr/>
        </p:nvSpPr>
        <p:spPr bwMode="auto">
          <a:xfrm>
            <a:off x="8151814" y="4040189"/>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145.13.7.56</a:t>
            </a:r>
          </a:p>
        </p:txBody>
      </p:sp>
      <p:sp>
        <p:nvSpPr>
          <p:cNvPr id="505894" name="Text Box 38"/>
          <p:cNvSpPr txBox="1">
            <a:spLocks noChangeArrowheads="1"/>
          </p:cNvSpPr>
          <p:nvPr/>
        </p:nvSpPr>
        <p:spPr bwMode="auto">
          <a:xfrm>
            <a:off x="3056633" y="5445398"/>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5895" name="Text Box 39"/>
          <p:cNvSpPr txBox="1">
            <a:spLocks noChangeArrowheads="1"/>
          </p:cNvSpPr>
          <p:nvPr/>
        </p:nvSpPr>
        <p:spPr bwMode="auto">
          <a:xfrm>
            <a:off x="4525334" y="5743848"/>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5896" name="Text Box 40"/>
          <p:cNvSpPr txBox="1">
            <a:spLocks noChangeArrowheads="1"/>
          </p:cNvSpPr>
          <p:nvPr/>
        </p:nvSpPr>
        <p:spPr bwMode="auto">
          <a:xfrm>
            <a:off x="5720588" y="606611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5897" name="Line 41"/>
          <p:cNvSpPr>
            <a:spLocks noChangeShapeType="1"/>
          </p:cNvSpPr>
          <p:nvPr/>
        </p:nvSpPr>
        <p:spPr bwMode="auto">
          <a:xfrm flipV="1">
            <a:off x="3539924" y="4807283"/>
            <a:ext cx="3417227" cy="1428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8" name="Line 42"/>
          <p:cNvSpPr>
            <a:spLocks noChangeShapeType="1"/>
          </p:cNvSpPr>
          <p:nvPr/>
        </p:nvSpPr>
        <p:spPr bwMode="auto">
          <a:xfrm>
            <a:off x="3273614" y="2790825"/>
            <a:ext cx="33518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9" name="Text Box 43"/>
          <p:cNvSpPr txBox="1">
            <a:spLocks noChangeArrowheads="1"/>
          </p:cNvSpPr>
          <p:nvPr/>
        </p:nvSpPr>
        <p:spPr bwMode="auto">
          <a:xfrm>
            <a:off x="4453102" y="495168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0" name="Text Box 44"/>
          <p:cNvSpPr txBox="1">
            <a:spLocks noChangeArrowheads="1"/>
          </p:cNvSpPr>
          <p:nvPr/>
        </p:nvSpPr>
        <p:spPr bwMode="auto">
          <a:xfrm>
            <a:off x="4922895" y="185737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1" name="Line 45"/>
          <p:cNvSpPr>
            <a:spLocks noChangeShapeType="1"/>
          </p:cNvSpPr>
          <p:nvPr/>
        </p:nvSpPr>
        <p:spPr bwMode="auto">
          <a:xfrm rot="5400000">
            <a:off x="7017808" y="3797300"/>
            <a:ext cx="23368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902" name="Text Box 46"/>
          <p:cNvSpPr txBox="1">
            <a:spLocks noChangeArrowheads="1"/>
          </p:cNvSpPr>
          <p:nvPr/>
        </p:nvSpPr>
        <p:spPr bwMode="auto">
          <a:xfrm rot="5400000">
            <a:off x="8691389" y="3519457"/>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3" name="Text Box 47"/>
          <p:cNvSpPr txBox="1">
            <a:spLocks noChangeArrowheads="1"/>
          </p:cNvSpPr>
          <p:nvPr/>
        </p:nvSpPr>
        <p:spPr bwMode="auto">
          <a:xfrm>
            <a:off x="4382624" y="4410348"/>
            <a:ext cx="2124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145.13.21.0</a:t>
            </a:r>
          </a:p>
        </p:txBody>
      </p:sp>
      <p:sp>
        <p:nvSpPr>
          <p:cNvPr id="505904" name="Text Box 48"/>
          <p:cNvSpPr txBox="1">
            <a:spLocks noChangeArrowheads="1"/>
          </p:cNvSpPr>
          <p:nvPr/>
        </p:nvSpPr>
        <p:spPr bwMode="auto">
          <a:xfrm>
            <a:off x="4288295" y="2816226"/>
            <a:ext cx="1981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子网 </a:t>
            </a:r>
            <a:r>
              <a:rPr kumimoji="1" lang="en-US" altLang="zh-CN" sz="2000" b="1" dirty="0">
                <a:solidFill>
                  <a:srgbClr val="0000CC"/>
                </a:solidFill>
                <a:latin typeface="+mn-lt"/>
                <a:ea typeface="黑体" pitchFamily="2" charset="-122"/>
              </a:rPr>
              <a:t>145.13.3.0</a:t>
            </a:r>
          </a:p>
        </p:txBody>
      </p:sp>
      <p:sp>
        <p:nvSpPr>
          <p:cNvPr id="505905" name="Text Box 49"/>
          <p:cNvSpPr txBox="1">
            <a:spLocks noChangeArrowheads="1"/>
          </p:cNvSpPr>
          <p:nvPr/>
        </p:nvSpPr>
        <p:spPr bwMode="auto">
          <a:xfrm>
            <a:off x="6512852" y="3262314"/>
            <a:ext cx="13949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子网 </a:t>
            </a:r>
          </a:p>
          <a:p>
            <a:r>
              <a:rPr kumimoji="1" lang="en-US" altLang="zh-CN" sz="2000" b="1">
                <a:solidFill>
                  <a:srgbClr val="0000CC"/>
                </a:solidFill>
                <a:latin typeface="+mn-lt"/>
                <a:ea typeface="黑体" pitchFamily="2" charset="-122"/>
              </a:rPr>
              <a:t>145.13.7.0</a:t>
            </a:r>
          </a:p>
        </p:txBody>
      </p:sp>
      <p:pic>
        <p:nvPicPr>
          <p:cNvPr id="505906" name="Picture 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55" y="464343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907"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55" y="238918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5908" name="AutoShape 52"/>
          <p:cNvSpPr>
            <a:spLocks noChangeArrowheads="1"/>
          </p:cNvSpPr>
          <p:nvPr/>
        </p:nvSpPr>
        <p:spPr bwMode="auto">
          <a:xfrm>
            <a:off x="141055" y="1196752"/>
            <a:ext cx="2512617" cy="1073374"/>
          </a:xfrm>
          <a:prstGeom prst="wedgeRoundRectCallout">
            <a:avLst>
              <a:gd name="adj1" fmla="val 47574"/>
              <a:gd name="adj2" fmla="val 193336"/>
              <a:gd name="adj3" fmla="val 16667"/>
            </a:avLst>
          </a:prstGeom>
          <a:solidFill>
            <a:srgbClr val="FFFF99"/>
          </a:solidFill>
          <a:ln w="9525">
            <a:solidFill>
              <a:srgbClr val="333399"/>
            </a:solidFill>
            <a:miter lim="800000"/>
            <a:headEnd/>
            <a:tailEnd/>
          </a:ln>
          <a:effectLst>
            <a:outerShdw dist="35921" dir="2700000" algn="ctr" rotWithShape="0">
              <a:schemeClr val="bg2"/>
            </a:outerShdw>
          </a:effectLst>
        </p:spPr>
        <p:txBody>
          <a:bodyPr/>
          <a:lstStyle/>
          <a:p>
            <a:pPr algn="ctr"/>
            <a:endParaRPr kumimoji="1" lang="zh-CN" altLang="zh-CN" sz="2000" b="1">
              <a:solidFill>
                <a:srgbClr val="0000CC"/>
              </a:solidFill>
              <a:latin typeface="+mn-lt"/>
              <a:ea typeface="黑体" pitchFamily="2" charset="-122"/>
            </a:endParaRPr>
          </a:p>
        </p:txBody>
      </p:sp>
      <p:sp>
        <p:nvSpPr>
          <p:cNvPr id="505909" name="Text Box 53"/>
          <p:cNvSpPr txBox="1">
            <a:spLocks noChangeArrowheads="1"/>
          </p:cNvSpPr>
          <p:nvPr/>
        </p:nvSpPr>
        <p:spPr bwMode="auto">
          <a:xfrm>
            <a:off x="144891" y="1189261"/>
            <a:ext cx="25087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CC"/>
                </a:solidFill>
                <a:latin typeface="+mn-lt"/>
                <a:ea typeface="黑体" pitchFamily="2" charset="-122"/>
              </a:rPr>
              <a:t>所有到达</a:t>
            </a:r>
            <a:r>
              <a:rPr kumimoji="1" lang="zh-CN" altLang="en-US" sz="2000" b="1" dirty="0" smtClean="0">
                <a:solidFill>
                  <a:srgbClr val="0000CC"/>
                </a:solidFill>
                <a:latin typeface="+mn-lt"/>
                <a:ea typeface="黑体" pitchFamily="2" charset="-122"/>
              </a:rPr>
              <a:t>网络</a:t>
            </a:r>
            <a:r>
              <a:rPr kumimoji="1" lang="en-US" altLang="zh-CN" sz="2000" b="1" dirty="0" smtClean="0">
                <a:solidFill>
                  <a:srgbClr val="0000CC"/>
                </a:solidFill>
                <a:latin typeface="+mn-lt"/>
                <a:ea typeface="黑体" pitchFamily="2" charset="-122"/>
              </a:rPr>
              <a:t>145.13.0.0</a:t>
            </a:r>
            <a:r>
              <a:rPr kumimoji="1" lang="zh-CN" altLang="en-US" sz="2000" b="1" dirty="0" smtClean="0">
                <a:solidFill>
                  <a:srgbClr val="0000CC"/>
                </a:solidFill>
                <a:latin typeface="+mn-lt"/>
                <a:ea typeface="黑体" pitchFamily="2" charset="-122"/>
              </a:rPr>
              <a:t>的</a:t>
            </a:r>
            <a:r>
              <a:rPr kumimoji="1" lang="zh-CN" altLang="en-US" sz="2000" b="1" dirty="0">
                <a:solidFill>
                  <a:srgbClr val="0000CC"/>
                </a:solidFill>
                <a:latin typeface="+mn-lt"/>
                <a:ea typeface="黑体" pitchFamily="2" charset="-122"/>
              </a:rPr>
              <a:t>分组均</a:t>
            </a:r>
            <a:r>
              <a:rPr kumimoji="1" lang="zh-CN" altLang="en-US" sz="2000" b="1" dirty="0" smtClean="0">
                <a:solidFill>
                  <a:srgbClr val="0000CC"/>
                </a:solidFill>
                <a:latin typeface="+mn-lt"/>
                <a:ea typeface="黑体" pitchFamily="2" charset="-122"/>
              </a:rPr>
              <a:t>到达此</a:t>
            </a:r>
            <a:r>
              <a:rPr kumimoji="1" lang="zh-CN" altLang="en-US" sz="2000" b="1" dirty="0">
                <a:solidFill>
                  <a:srgbClr val="0000CC"/>
                </a:solidFill>
                <a:latin typeface="+mn-lt"/>
                <a:ea typeface="黑体" pitchFamily="2" charset="-122"/>
              </a:rPr>
              <a:t>路由器</a:t>
            </a:r>
          </a:p>
        </p:txBody>
      </p:sp>
      <p:sp>
        <p:nvSpPr>
          <p:cNvPr id="505912" name="Text Box 56"/>
          <p:cNvSpPr txBox="1">
            <a:spLocks noChangeArrowheads="1"/>
          </p:cNvSpPr>
          <p:nvPr/>
        </p:nvSpPr>
        <p:spPr bwMode="auto">
          <a:xfrm>
            <a:off x="7519510" y="5680135"/>
            <a:ext cx="18854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CC"/>
                </a:solidFill>
                <a:latin typeface="+mn-lt"/>
                <a:ea typeface="黑体" pitchFamily="2" charset="-122"/>
              </a:rPr>
              <a:t>网络</a:t>
            </a:r>
          </a:p>
          <a:p>
            <a:pPr algn="ctr"/>
            <a:r>
              <a:rPr kumimoji="1" lang="en-US" altLang="zh-CN" sz="2800" b="1" dirty="0">
                <a:solidFill>
                  <a:srgbClr val="0000CC"/>
                </a:solidFill>
                <a:latin typeface="+mn-lt"/>
                <a:ea typeface="黑体" pitchFamily="2" charset="-122"/>
              </a:rPr>
              <a:t>145.13.0.0</a:t>
            </a:r>
          </a:p>
        </p:txBody>
      </p:sp>
      <p:sp>
        <p:nvSpPr>
          <p:cNvPr id="505913" name="Text Box 57"/>
          <p:cNvSpPr txBox="1">
            <a:spLocks noChangeArrowheads="1"/>
          </p:cNvSpPr>
          <p:nvPr/>
        </p:nvSpPr>
        <p:spPr bwMode="auto">
          <a:xfrm>
            <a:off x="2491504" y="4105608"/>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1</a:t>
            </a:r>
          </a:p>
        </p:txBody>
      </p:sp>
      <p:sp>
        <p:nvSpPr>
          <p:cNvPr id="505914" name="Text Box 58"/>
          <p:cNvSpPr txBox="1">
            <a:spLocks noChangeArrowheads="1"/>
          </p:cNvSpPr>
          <p:nvPr/>
        </p:nvSpPr>
        <p:spPr bwMode="auto">
          <a:xfrm>
            <a:off x="332241" y="428472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3</a:t>
            </a:r>
          </a:p>
        </p:txBody>
      </p:sp>
      <p:sp>
        <p:nvSpPr>
          <p:cNvPr id="505915" name="Text Box 59"/>
          <p:cNvSpPr txBox="1">
            <a:spLocks noChangeArrowheads="1"/>
          </p:cNvSpPr>
          <p:nvPr/>
        </p:nvSpPr>
        <p:spPr bwMode="auto">
          <a:xfrm>
            <a:off x="409632" y="274643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2</a:t>
            </a:r>
          </a:p>
        </p:txBody>
      </p:sp>
      <p:sp>
        <p:nvSpPr>
          <p:cNvPr id="2" name="右箭头 1"/>
          <p:cNvSpPr/>
          <p:nvPr/>
        </p:nvSpPr>
        <p:spPr bwMode="auto">
          <a:xfrm rot="2390318">
            <a:off x="1397001" y="3051106"/>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2" name="右箭头 61"/>
          <p:cNvSpPr/>
          <p:nvPr/>
        </p:nvSpPr>
        <p:spPr bwMode="auto">
          <a:xfrm rot="19808815">
            <a:off x="1303984" y="4119145"/>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0" name="灯片编号占位符 59"/>
          <p:cNvSpPr>
            <a:spLocks noGrp="1"/>
          </p:cNvSpPr>
          <p:nvPr>
            <p:ph type="sldNum" sz="quarter" idx="12"/>
          </p:nvPr>
        </p:nvSpPr>
        <p:spPr/>
        <p:txBody>
          <a:bodyPr/>
          <a:lstStyle/>
          <a:p>
            <a:fld id="{14338B79-8FD5-46F1-8A19-651A319ADB19}" type="slidenum">
              <a:rPr lang="zh-CN" altLang="en-US" smtClean="0"/>
              <a:pPr/>
              <a:t>102</a:t>
            </a:fld>
            <a:endParaRPr lang="en-US" altLang="zh-CN"/>
          </a:p>
        </p:txBody>
      </p:sp>
    </p:spTree>
    <p:extLst>
      <p:ext uri="{BB962C8B-B14F-4D97-AF65-F5344CB8AC3E}">
        <p14:creationId xmlns:p14="http://schemas.microsoft.com/office/powerpoint/2010/main" val="228652738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lgn="ctr"/>
            <a:r>
              <a:rPr lang="zh-CN" altLang="en-US" dirty="0"/>
              <a:t>划分子网后变成了三级结构 </a:t>
            </a:r>
          </a:p>
        </p:txBody>
      </p:sp>
      <p:sp>
        <p:nvSpPr>
          <p:cNvPr id="506882" name="Rectangle 2"/>
          <p:cNvSpPr>
            <a:spLocks noGrp="1" noChangeArrowheads="1"/>
          </p:cNvSpPr>
          <p:nvPr>
            <p:ph idx="1"/>
          </p:nvPr>
        </p:nvSpPr>
        <p:spPr/>
        <p:txBody>
          <a:bodyPr/>
          <a:lstStyle/>
          <a:p>
            <a:pPr algn="just"/>
            <a:r>
              <a:rPr lang="zh-CN" altLang="en-US" dirty="0"/>
              <a:t>当没有划分子网时，</a:t>
            </a:r>
            <a:r>
              <a:rPr lang="en-US" altLang="zh-CN" dirty="0"/>
              <a:t>IP </a:t>
            </a:r>
            <a:r>
              <a:rPr lang="zh-CN" altLang="en-US" dirty="0"/>
              <a:t>地址是两级结构。</a:t>
            </a:r>
          </a:p>
          <a:p>
            <a:pPr algn="just"/>
            <a:r>
              <a:rPr lang="zh-CN" altLang="en-US" dirty="0"/>
              <a:t>划分子网后 </a:t>
            </a:r>
            <a:r>
              <a:rPr lang="en-US" altLang="zh-CN" dirty="0"/>
              <a:t>IP </a:t>
            </a:r>
            <a:r>
              <a:rPr lang="zh-CN" altLang="en-US" dirty="0"/>
              <a:t>地址就变成了</a:t>
            </a:r>
            <a:r>
              <a:rPr lang="zh-CN" altLang="en-US" dirty="0">
                <a:solidFill>
                  <a:srgbClr val="FF0000"/>
                </a:solidFill>
              </a:rPr>
              <a:t>三级结构。</a:t>
            </a:r>
          </a:p>
          <a:p>
            <a:pPr algn="just"/>
            <a:r>
              <a:rPr lang="zh-CN" altLang="en-US" dirty="0"/>
              <a:t>划分子网只是把 </a:t>
            </a:r>
            <a:r>
              <a:rPr lang="en-US" altLang="zh-CN" dirty="0"/>
              <a:t>IP </a:t>
            </a:r>
            <a:r>
              <a:rPr lang="zh-CN" altLang="en-US" dirty="0"/>
              <a:t>地址的主机号 </a:t>
            </a:r>
            <a:r>
              <a:rPr lang="en-US" altLang="zh-CN" dirty="0"/>
              <a:t>host-id </a:t>
            </a:r>
            <a:r>
              <a:rPr lang="zh-CN" altLang="en-US" dirty="0"/>
              <a:t>这部分进行再划分，而</a:t>
            </a:r>
            <a:r>
              <a:rPr lang="zh-CN" altLang="en-US" dirty="0">
                <a:solidFill>
                  <a:srgbClr val="FF0000"/>
                </a:solidFill>
              </a:rPr>
              <a:t>不改变 </a:t>
            </a:r>
            <a:r>
              <a:rPr lang="en-US" altLang="zh-CN" dirty="0">
                <a:solidFill>
                  <a:srgbClr val="FF0000"/>
                </a:solidFill>
              </a:rPr>
              <a:t>IP </a:t>
            </a:r>
            <a:r>
              <a:rPr lang="zh-CN" altLang="en-US" dirty="0">
                <a:solidFill>
                  <a:srgbClr val="FF0000"/>
                </a:solidFill>
              </a:rPr>
              <a:t>地址原来的网络号 </a:t>
            </a:r>
            <a:r>
              <a:rPr lang="en-US" altLang="zh-CN" dirty="0">
                <a:solidFill>
                  <a:srgbClr val="FF0000"/>
                </a:solidFill>
              </a:rPr>
              <a:t>net-id</a:t>
            </a:r>
            <a:r>
              <a:rPr lang="zh-CN" altLang="en-US" dirty="0">
                <a:solidFill>
                  <a:srgbClr val="FF0000"/>
                </a:solidFill>
              </a:rPr>
              <a:t>。 </a:t>
            </a:r>
          </a:p>
        </p:txBody>
      </p:sp>
      <p:grpSp>
        <p:nvGrpSpPr>
          <p:cNvPr id="6" name="组合 5"/>
          <p:cNvGrpSpPr/>
          <p:nvPr/>
        </p:nvGrpSpPr>
        <p:grpSpPr>
          <a:xfrm>
            <a:off x="2199166" y="3836701"/>
            <a:ext cx="5490146" cy="1752599"/>
            <a:chOff x="1839416" y="3501009"/>
            <a:chExt cx="5490146" cy="1752599"/>
          </a:xfrm>
        </p:grpSpPr>
        <p:grpSp>
          <p:nvGrpSpPr>
            <p:cNvPr id="7" name="Group 19"/>
            <p:cNvGrpSpPr>
              <a:grpSpLocks/>
            </p:cNvGrpSpPr>
            <p:nvPr/>
          </p:nvGrpSpPr>
          <p:grpSpPr bwMode="auto">
            <a:xfrm>
              <a:off x="4160912" y="3577204"/>
              <a:ext cx="3168650" cy="500062"/>
              <a:chOff x="2375" y="2045"/>
              <a:chExt cx="1996" cy="430"/>
            </a:xfrm>
          </p:grpSpPr>
          <p:sp>
            <p:nvSpPr>
              <p:cNvPr id="21" name="Line 13"/>
              <p:cNvSpPr>
                <a:spLocks noChangeShapeType="1"/>
              </p:cNvSpPr>
              <p:nvPr/>
            </p:nvSpPr>
            <p:spPr bwMode="auto">
              <a:xfrm>
                <a:off x="4371"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14"/>
              <p:cNvSpPr>
                <a:spLocks noChangeShapeType="1"/>
              </p:cNvSpPr>
              <p:nvPr/>
            </p:nvSpPr>
            <p:spPr bwMode="auto">
              <a:xfrm>
                <a:off x="2375"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8" name="Group 21"/>
            <p:cNvGrpSpPr>
              <a:grpSpLocks/>
            </p:cNvGrpSpPr>
            <p:nvPr/>
          </p:nvGrpSpPr>
          <p:grpSpPr bwMode="auto">
            <a:xfrm>
              <a:off x="1867991" y="3501009"/>
              <a:ext cx="5454650" cy="1728788"/>
              <a:chOff x="755" y="2169"/>
              <a:chExt cx="3436" cy="1089"/>
            </a:xfrm>
          </p:grpSpPr>
          <p:sp>
            <p:nvSpPr>
              <p:cNvPr id="1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Text Box 10"/>
              <p:cNvSpPr txBox="1">
                <a:spLocks noChangeArrowheads="1"/>
              </p:cNvSpPr>
              <p:nvPr/>
            </p:nvSpPr>
            <p:spPr bwMode="auto">
              <a:xfrm>
                <a:off x="2218" y="2967"/>
                <a:ext cx="527"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位</a:t>
                </a:r>
              </a:p>
            </p:txBody>
          </p:sp>
          <p:sp>
            <p:nvSpPr>
              <p:cNvPr id="1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mn-lt"/>
                    <a:ea typeface="黑体" pitchFamily="2" charset="-122"/>
                  </a:rPr>
                  <a:t>本地地址</a:t>
                </a:r>
              </a:p>
            </p:txBody>
          </p:sp>
        </p:grpSp>
        <p:grpSp>
          <p:nvGrpSpPr>
            <p:cNvPr id="9" name="Group 20"/>
            <p:cNvGrpSpPr>
              <a:grpSpLocks/>
            </p:cNvGrpSpPr>
            <p:nvPr/>
          </p:nvGrpSpPr>
          <p:grpSpPr bwMode="auto">
            <a:xfrm>
              <a:off x="1842591" y="4644008"/>
              <a:ext cx="5486401" cy="609600"/>
              <a:chOff x="739" y="2832"/>
              <a:chExt cx="3456" cy="430"/>
            </a:xfrm>
          </p:grpSpPr>
          <p:sp>
            <p:nvSpPr>
              <p:cNvPr id="15"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Line 17"/>
              <p:cNvSpPr>
                <a:spLocks noChangeShapeType="1"/>
              </p:cNvSpPr>
              <p:nvPr/>
            </p:nvSpPr>
            <p:spPr bwMode="auto">
              <a:xfrm>
                <a:off x="4195"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18"/>
            <p:cNvGrpSpPr>
              <a:grpSpLocks/>
            </p:cNvGrpSpPr>
            <p:nvPr/>
          </p:nvGrpSpPr>
          <p:grpSpPr bwMode="auto">
            <a:xfrm>
              <a:off x="1839416" y="4105856"/>
              <a:ext cx="5482976" cy="612776"/>
              <a:chOff x="737" y="2493"/>
              <a:chExt cx="3894" cy="386"/>
            </a:xfrm>
          </p:grpSpPr>
          <p:sp>
            <p:nvSpPr>
              <p:cNvPr id="11"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2"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1"/>
              <p:cNvSpPr>
                <a:spLocks noChangeArrowheads="1"/>
              </p:cNvSpPr>
              <p:nvPr/>
            </p:nvSpPr>
            <p:spPr bwMode="auto">
              <a:xfrm>
                <a:off x="3613" y="2547"/>
                <a:ext cx="967" cy="29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4"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子网号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
        <p:nvSpPr>
          <p:cNvPr id="23" name="灯片编号占位符 22"/>
          <p:cNvSpPr>
            <a:spLocks noGrp="1"/>
          </p:cNvSpPr>
          <p:nvPr>
            <p:ph type="sldNum" sz="quarter" idx="12"/>
          </p:nvPr>
        </p:nvSpPr>
        <p:spPr/>
        <p:txBody>
          <a:bodyPr/>
          <a:lstStyle/>
          <a:p>
            <a:fld id="{7AC79822-BC0D-4DE8-A7E5-90A3732A2B82}" type="slidenum">
              <a:rPr lang="zh-CN" altLang="en-US" smtClean="0"/>
              <a:pPr/>
              <a:t>103</a:t>
            </a:fld>
            <a:endParaRPr lang="en-US" altLang="zh-CN"/>
          </a:p>
        </p:txBody>
      </p:sp>
    </p:spTree>
    <p:extLst>
      <p:ext uri="{BB962C8B-B14F-4D97-AF65-F5344CB8AC3E}">
        <p14:creationId xmlns:p14="http://schemas.microsoft.com/office/powerpoint/2010/main" val="253033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68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68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p:txBody>
          <a:bodyPr/>
          <a:lstStyle/>
          <a:p>
            <a:pPr algn="ctr"/>
            <a:r>
              <a:rPr lang="zh-CN" altLang="en-US" dirty="0"/>
              <a:t>划分子网后变成了三级结构 </a:t>
            </a:r>
            <a:endParaRPr lang="en-US" altLang="zh-CN" dirty="0"/>
          </a:p>
        </p:txBody>
      </p:sp>
      <p:sp>
        <p:nvSpPr>
          <p:cNvPr id="1393667" name="Rectangle 3"/>
          <p:cNvSpPr>
            <a:spLocks noGrp="1" noChangeArrowheads="1"/>
          </p:cNvSpPr>
          <p:nvPr>
            <p:ph type="body" idx="1"/>
          </p:nvPr>
        </p:nvSpPr>
        <p:spPr/>
        <p:txBody>
          <a:bodyPr/>
          <a:lstStyle/>
          <a:p>
            <a:r>
              <a:rPr lang="zh-CN" altLang="en-US" dirty="0">
                <a:solidFill>
                  <a:srgbClr val="FF0000"/>
                </a:solidFill>
              </a:rPr>
              <a:t>优点</a:t>
            </a:r>
          </a:p>
          <a:p>
            <a:pPr lvl="1"/>
            <a:r>
              <a:rPr lang="zh-CN" altLang="en-US" dirty="0"/>
              <a:t>减少</a:t>
            </a:r>
            <a:r>
              <a:rPr lang="zh-CN" altLang="en-US" dirty="0" smtClean="0"/>
              <a:t>了 </a:t>
            </a:r>
            <a:r>
              <a:rPr lang="en-US" altLang="zh-CN" dirty="0" smtClean="0"/>
              <a:t>IP </a:t>
            </a:r>
            <a:r>
              <a:rPr lang="zh-CN" altLang="en-US" dirty="0" smtClean="0"/>
              <a:t>地址</a:t>
            </a:r>
            <a:r>
              <a:rPr lang="zh-CN" altLang="en-US" dirty="0"/>
              <a:t>的浪费</a:t>
            </a:r>
          </a:p>
          <a:p>
            <a:pPr lvl="1"/>
            <a:r>
              <a:rPr lang="zh-CN" altLang="en-US" dirty="0"/>
              <a:t>使网络的组织更加灵活</a:t>
            </a:r>
          </a:p>
          <a:p>
            <a:pPr lvl="1"/>
            <a:r>
              <a:rPr lang="zh-CN" altLang="en-US" dirty="0"/>
              <a:t>更便于维护和</a:t>
            </a:r>
            <a:r>
              <a:rPr lang="zh-CN" altLang="en-US" dirty="0" smtClean="0"/>
              <a:t>管理</a:t>
            </a:r>
            <a:endParaRPr lang="en-US" altLang="zh-CN" dirty="0" smtClean="0"/>
          </a:p>
          <a:p>
            <a:pPr lvl="1"/>
            <a:r>
              <a:rPr lang="zh-CN" altLang="en-US" dirty="0" smtClean="0"/>
              <a:t>限定广播的传播。保证网络的安全。 </a:t>
            </a:r>
            <a:endParaRPr lang="en-US" altLang="zh-CN" dirty="0" smtClean="0"/>
          </a:p>
          <a:p>
            <a:pPr lvl="2"/>
            <a:r>
              <a:rPr lang="zh-CN" altLang="en-US" dirty="0" smtClean="0"/>
              <a:t>我们经常说的广播一般就是指由</a:t>
            </a:r>
            <a:r>
              <a:rPr lang="en-US" altLang="zh-CN" dirty="0" err="1" smtClean="0"/>
              <a:t>arp</a:t>
            </a:r>
            <a:r>
              <a:rPr lang="zh-CN" altLang="en-US" dirty="0" smtClean="0"/>
              <a:t>、交换机转发时产生的以太网帧的广播 </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104</a:t>
            </a:fld>
            <a:endParaRPr lang="en-US" altLang="zh-CN"/>
          </a:p>
        </p:txBody>
      </p:sp>
    </p:spTree>
    <p:extLst>
      <p:ext uri="{BB962C8B-B14F-4D97-AF65-F5344CB8AC3E}">
        <p14:creationId xmlns:p14="http://schemas.microsoft.com/office/powerpoint/2010/main" val="103851084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172235" y="37279"/>
            <a:ext cx="9066212" cy="792088"/>
          </a:xfrm>
        </p:spPr>
        <p:txBody>
          <a:bodyPr/>
          <a:lstStyle/>
          <a:p>
            <a:pPr algn="ctr"/>
            <a:r>
              <a:rPr lang="zh-CN" altLang="en-US" sz="3600" dirty="0"/>
              <a:t>单位对外仍然表现为没有划分子网的</a:t>
            </a:r>
            <a:r>
              <a:rPr lang="zh-CN" altLang="en-US" sz="3600" dirty="0" smtClean="0"/>
              <a:t>网络</a:t>
            </a:r>
            <a:endParaRPr lang="zh-CN" altLang="en-US" sz="3600" dirty="0"/>
          </a:p>
        </p:txBody>
      </p:sp>
      <p:sp>
        <p:nvSpPr>
          <p:cNvPr id="505862" name="AutoShape 6"/>
          <p:cNvSpPr>
            <a:spLocks noChangeArrowheads="1"/>
          </p:cNvSpPr>
          <p:nvPr/>
        </p:nvSpPr>
        <p:spPr bwMode="auto">
          <a:xfrm>
            <a:off x="2739421" y="1396863"/>
            <a:ext cx="7049665" cy="5400675"/>
          </a:xfrm>
          <a:prstGeom prst="roundRect">
            <a:avLst>
              <a:gd name="adj" fmla="val 11116"/>
            </a:avLst>
          </a:prstGeom>
          <a:solidFill>
            <a:srgbClr val="66FFFF"/>
          </a:solidFill>
          <a:ln w="9525">
            <a:solidFill>
              <a:schemeClr val="tx1"/>
            </a:solidFill>
            <a:prstDash val="dash"/>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505863" name="Freeform 7"/>
          <p:cNvSpPr>
            <a:spLocks/>
          </p:cNvSpPr>
          <p:nvPr/>
        </p:nvSpPr>
        <p:spPr bwMode="auto">
          <a:xfrm>
            <a:off x="2768129" y="1424484"/>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4" name="Freeform 8"/>
          <p:cNvSpPr>
            <a:spLocks/>
          </p:cNvSpPr>
          <p:nvPr/>
        </p:nvSpPr>
        <p:spPr bwMode="auto">
          <a:xfrm>
            <a:off x="2653639" y="279088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5" name="Freeform 9"/>
          <p:cNvSpPr>
            <a:spLocks/>
          </p:cNvSpPr>
          <p:nvPr/>
        </p:nvSpPr>
        <p:spPr bwMode="auto">
          <a:xfrm>
            <a:off x="3118544" y="418974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6" name="Freeform 10"/>
          <p:cNvSpPr>
            <a:spLocks/>
          </p:cNvSpPr>
          <p:nvPr/>
        </p:nvSpPr>
        <p:spPr bwMode="auto">
          <a:xfrm>
            <a:off x="2653672"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7" name="Freeform 11"/>
          <p:cNvSpPr>
            <a:spLocks/>
          </p:cNvSpPr>
          <p:nvPr/>
        </p:nvSpPr>
        <p:spPr bwMode="auto">
          <a:xfrm>
            <a:off x="6578207" y="1503370"/>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8" name="Line 12"/>
          <p:cNvSpPr>
            <a:spLocks noChangeShapeType="1"/>
          </p:cNvSpPr>
          <p:nvPr/>
        </p:nvSpPr>
        <p:spPr bwMode="auto">
          <a:xfrm flipV="1">
            <a:off x="2653672" y="3998913"/>
            <a:ext cx="55325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69" name="Line 13"/>
          <p:cNvSpPr>
            <a:spLocks noChangeShapeType="1"/>
          </p:cNvSpPr>
          <p:nvPr/>
        </p:nvSpPr>
        <p:spPr bwMode="auto">
          <a:xfrm>
            <a:off x="3557381" y="2389188"/>
            <a:ext cx="0" cy="412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0" name="Freeform 14"/>
          <p:cNvSpPr>
            <a:spLocks/>
          </p:cNvSpPr>
          <p:nvPr/>
        </p:nvSpPr>
        <p:spPr bwMode="auto">
          <a:xfrm>
            <a:off x="8172450"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1" name="Line 15"/>
          <p:cNvSpPr>
            <a:spLocks noChangeShapeType="1"/>
          </p:cNvSpPr>
          <p:nvPr/>
        </p:nvSpPr>
        <p:spPr bwMode="auto">
          <a:xfrm>
            <a:off x="6155985" y="2147949"/>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2" name="Line 16"/>
          <p:cNvSpPr>
            <a:spLocks noChangeShapeType="1"/>
          </p:cNvSpPr>
          <p:nvPr/>
        </p:nvSpPr>
        <p:spPr bwMode="auto">
          <a:xfrm flipV="1">
            <a:off x="6583957" y="4808870"/>
            <a:ext cx="10319" cy="10763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3" name="Line 17"/>
          <p:cNvSpPr>
            <a:spLocks noChangeShapeType="1"/>
          </p:cNvSpPr>
          <p:nvPr/>
        </p:nvSpPr>
        <p:spPr bwMode="auto">
          <a:xfrm flipH="1">
            <a:off x="4707921" y="2279650"/>
            <a:ext cx="0" cy="522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4" name="Freeform 18"/>
          <p:cNvSpPr>
            <a:spLocks/>
          </p:cNvSpPr>
          <p:nvPr/>
        </p:nvSpPr>
        <p:spPr bwMode="auto">
          <a:xfrm>
            <a:off x="7878366" y="237496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5" name="Line 19"/>
          <p:cNvSpPr>
            <a:spLocks noChangeShapeType="1"/>
          </p:cNvSpPr>
          <p:nvPr/>
        </p:nvSpPr>
        <p:spPr bwMode="auto">
          <a:xfrm flipH="1" flipV="1">
            <a:off x="5431663" y="4821509"/>
            <a:ext cx="0" cy="687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6" name="Line 20"/>
          <p:cNvSpPr>
            <a:spLocks noChangeShapeType="1"/>
          </p:cNvSpPr>
          <p:nvPr/>
        </p:nvSpPr>
        <p:spPr bwMode="auto">
          <a:xfrm flipH="1" flipV="1">
            <a:off x="3923407" y="4821570"/>
            <a:ext cx="0" cy="4048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7" name="Line 21"/>
          <p:cNvSpPr>
            <a:spLocks noChangeShapeType="1"/>
          </p:cNvSpPr>
          <p:nvPr/>
        </p:nvSpPr>
        <p:spPr bwMode="auto">
          <a:xfrm flipH="1" flipV="1">
            <a:off x="8186209" y="4683125"/>
            <a:ext cx="92180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5878"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8106" y="1986024"/>
            <a:ext cx="41447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0"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7885" y="2236788"/>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1"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490" y="18256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2"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1601" y="2468624"/>
            <a:ext cx="414469"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3"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4029" y="20669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9477" y="4402138"/>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80" y="5672409"/>
            <a:ext cx="414469"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848" y="5386659"/>
            <a:ext cx="4127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1871" y="5064397"/>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5888" name="Text Box 32"/>
          <p:cNvSpPr txBox="1">
            <a:spLocks noChangeArrowheads="1"/>
          </p:cNvSpPr>
          <p:nvPr/>
        </p:nvSpPr>
        <p:spPr bwMode="auto">
          <a:xfrm>
            <a:off x="2739389" y="194877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145.13.3.10</a:t>
            </a:r>
          </a:p>
        </p:txBody>
      </p:sp>
      <p:sp>
        <p:nvSpPr>
          <p:cNvPr id="505889" name="Text Box 33"/>
          <p:cNvSpPr txBox="1">
            <a:spLocks noChangeArrowheads="1"/>
          </p:cNvSpPr>
          <p:nvPr/>
        </p:nvSpPr>
        <p:spPr bwMode="auto">
          <a:xfrm>
            <a:off x="3833679" y="1628800"/>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145.13.3.11</a:t>
            </a:r>
          </a:p>
        </p:txBody>
      </p:sp>
      <p:sp>
        <p:nvSpPr>
          <p:cNvPr id="505890" name="Text Box 34"/>
          <p:cNvSpPr txBox="1">
            <a:spLocks noChangeArrowheads="1"/>
          </p:cNvSpPr>
          <p:nvPr/>
        </p:nvSpPr>
        <p:spPr bwMode="auto">
          <a:xfrm>
            <a:off x="5144748" y="1519239"/>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5891" name="Text Box 35"/>
          <p:cNvSpPr txBox="1">
            <a:spLocks noChangeArrowheads="1"/>
          </p:cNvSpPr>
          <p:nvPr/>
        </p:nvSpPr>
        <p:spPr bwMode="auto">
          <a:xfrm>
            <a:off x="7207650" y="1655764"/>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5892" name="Text Box 36"/>
          <p:cNvSpPr txBox="1">
            <a:spLocks noChangeArrowheads="1"/>
          </p:cNvSpPr>
          <p:nvPr/>
        </p:nvSpPr>
        <p:spPr bwMode="auto">
          <a:xfrm>
            <a:off x="8187929" y="204470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145.13.7.35</a:t>
            </a:r>
          </a:p>
        </p:txBody>
      </p:sp>
      <p:sp>
        <p:nvSpPr>
          <p:cNvPr id="505893" name="Text Box 37"/>
          <p:cNvSpPr txBox="1">
            <a:spLocks noChangeArrowheads="1"/>
          </p:cNvSpPr>
          <p:nvPr/>
        </p:nvSpPr>
        <p:spPr bwMode="auto">
          <a:xfrm>
            <a:off x="8151814" y="4040189"/>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145.13.7.56</a:t>
            </a:r>
          </a:p>
        </p:txBody>
      </p:sp>
      <p:sp>
        <p:nvSpPr>
          <p:cNvPr id="505894" name="Text Box 38"/>
          <p:cNvSpPr txBox="1">
            <a:spLocks noChangeArrowheads="1"/>
          </p:cNvSpPr>
          <p:nvPr/>
        </p:nvSpPr>
        <p:spPr bwMode="auto">
          <a:xfrm>
            <a:off x="3056633" y="5445398"/>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5895" name="Text Box 39"/>
          <p:cNvSpPr txBox="1">
            <a:spLocks noChangeArrowheads="1"/>
          </p:cNvSpPr>
          <p:nvPr/>
        </p:nvSpPr>
        <p:spPr bwMode="auto">
          <a:xfrm>
            <a:off x="4525334" y="5743848"/>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5896" name="Text Box 40"/>
          <p:cNvSpPr txBox="1">
            <a:spLocks noChangeArrowheads="1"/>
          </p:cNvSpPr>
          <p:nvPr/>
        </p:nvSpPr>
        <p:spPr bwMode="auto">
          <a:xfrm>
            <a:off x="5720588" y="606611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5897" name="Line 41"/>
          <p:cNvSpPr>
            <a:spLocks noChangeShapeType="1"/>
          </p:cNvSpPr>
          <p:nvPr/>
        </p:nvSpPr>
        <p:spPr bwMode="auto">
          <a:xfrm flipV="1">
            <a:off x="3539924" y="4807283"/>
            <a:ext cx="3417227" cy="1428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8" name="Line 42"/>
          <p:cNvSpPr>
            <a:spLocks noChangeShapeType="1"/>
          </p:cNvSpPr>
          <p:nvPr/>
        </p:nvSpPr>
        <p:spPr bwMode="auto">
          <a:xfrm>
            <a:off x="3273614" y="2790825"/>
            <a:ext cx="33518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9" name="Text Box 43"/>
          <p:cNvSpPr txBox="1">
            <a:spLocks noChangeArrowheads="1"/>
          </p:cNvSpPr>
          <p:nvPr/>
        </p:nvSpPr>
        <p:spPr bwMode="auto">
          <a:xfrm>
            <a:off x="4453102" y="495168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0" name="Text Box 44"/>
          <p:cNvSpPr txBox="1">
            <a:spLocks noChangeArrowheads="1"/>
          </p:cNvSpPr>
          <p:nvPr/>
        </p:nvSpPr>
        <p:spPr bwMode="auto">
          <a:xfrm>
            <a:off x="4922895" y="185737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1" name="Line 45"/>
          <p:cNvSpPr>
            <a:spLocks noChangeShapeType="1"/>
          </p:cNvSpPr>
          <p:nvPr/>
        </p:nvSpPr>
        <p:spPr bwMode="auto">
          <a:xfrm rot="5400000">
            <a:off x="7017808" y="3797300"/>
            <a:ext cx="23368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902" name="Text Box 46"/>
          <p:cNvSpPr txBox="1">
            <a:spLocks noChangeArrowheads="1"/>
          </p:cNvSpPr>
          <p:nvPr/>
        </p:nvSpPr>
        <p:spPr bwMode="auto">
          <a:xfrm rot="5400000">
            <a:off x="8691389" y="3519457"/>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3" name="Text Box 47"/>
          <p:cNvSpPr txBox="1">
            <a:spLocks noChangeArrowheads="1"/>
          </p:cNvSpPr>
          <p:nvPr/>
        </p:nvSpPr>
        <p:spPr bwMode="auto">
          <a:xfrm>
            <a:off x="4382624" y="4410348"/>
            <a:ext cx="2124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145.13.21.0</a:t>
            </a:r>
          </a:p>
        </p:txBody>
      </p:sp>
      <p:sp>
        <p:nvSpPr>
          <p:cNvPr id="505904" name="Text Box 48"/>
          <p:cNvSpPr txBox="1">
            <a:spLocks noChangeArrowheads="1"/>
          </p:cNvSpPr>
          <p:nvPr/>
        </p:nvSpPr>
        <p:spPr bwMode="auto">
          <a:xfrm>
            <a:off x="4288295" y="2816226"/>
            <a:ext cx="1981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子网 </a:t>
            </a:r>
            <a:r>
              <a:rPr kumimoji="1" lang="en-US" altLang="zh-CN" sz="2000" b="1" dirty="0">
                <a:solidFill>
                  <a:srgbClr val="0000CC"/>
                </a:solidFill>
                <a:latin typeface="+mn-lt"/>
                <a:ea typeface="黑体" pitchFamily="2" charset="-122"/>
              </a:rPr>
              <a:t>145.13.3.0</a:t>
            </a:r>
          </a:p>
        </p:txBody>
      </p:sp>
      <p:sp>
        <p:nvSpPr>
          <p:cNvPr id="505905" name="Text Box 49"/>
          <p:cNvSpPr txBox="1">
            <a:spLocks noChangeArrowheads="1"/>
          </p:cNvSpPr>
          <p:nvPr/>
        </p:nvSpPr>
        <p:spPr bwMode="auto">
          <a:xfrm>
            <a:off x="6512852" y="3262314"/>
            <a:ext cx="13949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子网 </a:t>
            </a:r>
          </a:p>
          <a:p>
            <a:r>
              <a:rPr kumimoji="1" lang="en-US" altLang="zh-CN" sz="2000" b="1">
                <a:solidFill>
                  <a:srgbClr val="0000CC"/>
                </a:solidFill>
                <a:latin typeface="+mn-lt"/>
                <a:ea typeface="黑体" pitchFamily="2" charset="-122"/>
              </a:rPr>
              <a:t>145.13.7.0</a:t>
            </a:r>
          </a:p>
        </p:txBody>
      </p:sp>
      <p:sp>
        <p:nvSpPr>
          <p:cNvPr id="505912" name="Text Box 56"/>
          <p:cNvSpPr txBox="1">
            <a:spLocks noChangeArrowheads="1"/>
          </p:cNvSpPr>
          <p:nvPr/>
        </p:nvSpPr>
        <p:spPr bwMode="auto">
          <a:xfrm>
            <a:off x="7519510" y="5680135"/>
            <a:ext cx="18854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CC"/>
                </a:solidFill>
                <a:latin typeface="+mn-lt"/>
                <a:ea typeface="黑体" pitchFamily="2" charset="-122"/>
              </a:rPr>
              <a:t>网络</a:t>
            </a:r>
          </a:p>
          <a:p>
            <a:pPr algn="ctr"/>
            <a:r>
              <a:rPr kumimoji="1" lang="en-US" altLang="zh-CN" sz="2800" b="1" dirty="0">
                <a:solidFill>
                  <a:srgbClr val="0000CC"/>
                </a:solidFill>
                <a:latin typeface="+mn-lt"/>
                <a:ea typeface="黑体" pitchFamily="2" charset="-122"/>
              </a:rPr>
              <a:t>145.13.0.0</a:t>
            </a:r>
          </a:p>
        </p:txBody>
      </p:sp>
      <p:sp>
        <p:nvSpPr>
          <p:cNvPr id="60" name="灯片编号占位符 59"/>
          <p:cNvSpPr>
            <a:spLocks noGrp="1"/>
          </p:cNvSpPr>
          <p:nvPr>
            <p:ph type="sldNum" sz="quarter" idx="12"/>
          </p:nvPr>
        </p:nvSpPr>
        <p:spPr/>
        <p:txBody>
          <a:bodyPr/>
          <a:lstStyle/>
          <a:p>
            <a:fld id="{14338B79-8FD5-46F1-8A19-651A319ADB19}" type="slidenum">
              <a:rPr lang="zh-CN" altLang="en-US" smtClean="0"/>
              <a:pPr/>
              <a:t>105</a:t>
            </a:fld>
            <a:endParaRPr lang="en-US" altLang="zh-CN"/>
          </a:p>
        </p:txBody>
      </p:sp>
      <p:sp>
        <p:nvSpPr>
          <p:cNvPr id="79" name="AutoShape 2"/>
          <p:cNvSpPr>
            <a:spLocks noChangeArrowheads="1"/>
          </p:cNvSpPr>
          <p:nvPr/>
        </p:nvSpPr>
        <p:spPr bwMode="auto">
          <a:xfrm>
            <a:off x="730581" y="1298924"/>
            <a:ext cx="1938206" cy="676275"/>
          </a:xfrm>
          <a:prstGeom prst="roundRect">
            <a:avLst>
              <a:gd name="adj" fmla="val 16667"/>
            </a:avLst>
          </a:prstGeom>
          <a:solidFill>
            <a:srgbClr val="FF66FF"/>
          </a:solidFill>
          <a:ln w="9525">
            <a:solidFill>
              <a:srgbClr val="333399"/>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80" name="Line 34"/>
          <p:cNvSpPr>
            <a:spLocks noChangeShapeType="1"/>
          </p:cNvSpPr>
          <p:nvPr/>
        </p:nvSpPr>
        <p:spPr bwMode="auto">
          <a:xfrm>
            <a:off x="1017788" y="2632424"/>
            <a:ext cx="1606285" cy="1336675"/>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1" name="Line 35"/>
          <p:cNvSpPr>
            <a:spLocks noChangeShapeType="1"/>
          </p:cNvSpPr>
          <p:nvPr/>
        </p:nvSpPr>
        <p:spPr bwMode="auto">
          <a:xfrm>
            <a:off x="847527" y="2632423"/>
            <a:ext cx="0" cy="2043112"/>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2" name="Line 36"/>
          <p:cNvSpPr>
            <a:spLocks noChangeShapeType="1"/>
          </p:cNvSpPr>
          <p:nvPr/>
        </p:nvSpPr>
        <p:spPr bwMode="auto">
          <a:xfrm flipV="1">
            <a:off x="933517" y="4045298"/>
            <a:ext cx="1606285" cy="78740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AutoShape 37"/>
          <p:cNvSpPr>
            <a:spLocks noChangeArrowheads="1"/>
          </p:cNvSpPr>
          <p:nvPr/>
        </p:nvSpPr>
        <p:spPr bwMode="auto">
          <a:xfrm>
            <a:off x="371146" y="5157192"/>
            <a:ext cx="2686315" cy="830323"/>
          </a:xfrm>
          <a:prstGeom prst="wedgeRoundRectCallout">
            <a:avLst>
              <a:gd name="adj1" fmla="val 34699"/>
              <a:gd name="adj2" fmla="val -169426"/>
              <a:gd name="adj3" fmla="val 16667"/>
            </a:avLst>
          </a:prstGeom>
          <a:solidFill>
            <a:srgbClr val="FFFF66"/>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itchFamily="2" charset="-122"/>
            </a:endParaRPr>
          </a:p>
        </p:txBody>
      </p:sp>
      <p:sp>
        <p:nvSpPr>
          <p:cNvPr id="84" name="Text Box 38"/>
          <p:cNvSpPr txBox="1">
            <a:spLocks noChangeArrowheads="1"/>
          </p:cNvSpPr>
          <p:nvPr/>
        </p:nvSpPr>
        <p:spPr bwMode="auto">
          <a:xfrm>
            <a:off x="328936" y="5229200"/>
            <a:ext cx="27465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CC"/>
                </a:solidFill>
                <a:latin typeface="+mn-lt"/>
                <a:ea typeface="黑体" pitchFamily="2" charset="-122"/>
              </a:rPr>
              <a:t>所有到网络 </a:t>
            </a:r>
            <a:r>
              <a:rPr kumimoji="1" lang="en-US" altLang="zh-CN" sz="2000" b="1" dirty="0">
                <a:solidFill>
                  <a:srgbClr val="0000CC"/>
                </a:solidFill>
                <a:latin typeface="+mn-lt"/>
                <a:ea typeface="黑体" pitchFamily="2" charset="-122"/>
              </a:rPr>
              <a:t>145.13.0.0</a:t>
            </a:r>
            <a:r>
              <a:rPr kumimoji="1" lang="zh-CN" altLang="en-US" sz="2000" b="1" dirty="0">
                <a:solidFill>
                  <a:srgbClr val="0000CC"/>
                </a:solidFill>
                <a:latin typeface="+mn-lt"/>
                <a:ea typeface="黑体" pitchFamily="2" charset="-122"/>
              </a:rPr>
              <a:t>的分组均到达此路由器</a:t>
            </a:r>
          </a:p>
        </p:txBody>
      </p:sp>
      <p:pic>
        <p:nvPicPr>
          <p:cNvPr id="8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448" y="4596160"/>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448" y="2397474"/>
            <a:ext cx="76014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 name="AutoShape 41"/>
          <p:cNvSpPr>
            <a:spLocks noChangeArrowheads="1"/>
          </p:cNvSpPr>
          <p:nvPr/>
        </p:nvSpPr>
        <p:spPr bwMode="auto">
          <a:xfrm rot="19956702">
            <a:off x="1165689" y="4015136"/>
            <a:ext cx="1016396" cy="390525"/>
          </a:xfrm>
          <a:prstGeom prst="leftArrow">
            <a:avLst>
              <a:gd name="adj1" fmla="val 42500"/>
              <a:gd name="adj2" fmla="val 905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42"/>
          <p:cNvSpPr>
            <a:spLocks noChangeArrowheads="1"/>
          </p:cNvSpPr>
          <p:nvPr/>
        </p:nvSpPr>
        <p:spPr bwMode="auto">
          <a:xfrm rot="2494205">
            <a:off x="1411898" y="2866223"/>
            <a:ext cx="1014677" cy="393700"/>
          </a:xfrm>
          <a:prstGeom prst="leftArrow">
            <a:avLst>
              <a:gd name="adj1" fmla="val 42500"/>
              <a:gd name="adj2" fmla="val 89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9" name="Text Box 43"/>
          <p:cNvSpPr txBox="1">
            <a:spLocks noChangeArrowheads="1"/>
          </p:cNvSpPr>
          <p:nvPr/>
        </p:nvSpPr>
        <p:spPr bwMode="auto">
          <a:xfrm>
            <a:off x="728862" y="1268760"/>
            <a:ext cx="1733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我的网络地址</a:t>
            </a:r>
          </a:p>
          <a:p>
            <a:r>
              <a:rPr kumimoji="1" lang="zh-CN" altLang="en-US" sz="2000" b="1" dirty="0">
                <a:solidFill>
                  <a:srgbClr val="0000CC"/>
                </a:solidFill>
                <a:latin typeface="+mn-lt"/>
                <a:ea typeface="黑体" pitchFamily="2" charset="-122"/>
              </a:rPr>
              <a:t>是 </a:t>
            </a:r>
            <a:r>
              <a:rPr kumimoji="1" lang="en-US" altLang="zh-CN" sz="2000" b="1" dirty="0">
                <a:solidFill>
                  <a:srgbClr val="0000CC"/>
                </a:solidFill>
                <a:latin typeface="+mn-lt"/>
                <a:ea typeface="黑体" pitchFamily="2" charset="-122"/>
              </a:rPr>
              <a:t>145.13.0.0</a:t>
            </a:r>
          </a:p>
        </p:txBody>
      </p:sp>
      <p:sp>
        <p:nvSpPr>
          <p:cNvPr id="90" name="Line 44"/>
          <p:cNvSpPr>
            <a:spLocks noChangeShapeType="1"/>
          </p:cNvSpPr>
          <p:nvPr/>
        </p:nvSpPr>
        <p:spPr bwMode="auto">
          <a:xfrm>
            <a:off x="1734444" y="2001744"/>
            <a:ext cx="394692" cy="12112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Line 45"/>
          <p:cNvSpPr>
            <a:spLocks noChangeShapeType="1"/>
          </p:cNvSpPr>
          <p:nvPr/>
        </p:nvSpPr>
        <p:spPr bwMode="auto">
          <a:xfrm>
            <a:off x="1525125" y="2005360"/>
            <a:ext cx="170260" cy="219868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2" name="Text Box 46"/>
          <p:cNvSpPr txBox="1">
            <a:spLocks noChangeArrowheads="1"/>
          </p:cNvSpPr>
          <p:nvPr/>
        </p:nvSpPr>
        <p:spPr bwMode="auto">
          <a:xfrm>
            <a:off x="2460692" y="327853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1</a:t>
            </a:r>
          </a:p>
        </p:txBody>
      </p:sp>
      <p:sp>
        <p:nvSpPr>
          <p:cNvPr id="93" name="Text Box 47"/>
          <p:cNvSpPr txBox="1">
            <a:spLocks noChangeArrowheads="1"/>
          </p:cNvSpPr>
          <p:nvPr/>
        </p:nvSpPr>
        <p:spPr bwMode="auto">
          <a:xfrm>
            <a:off x="297194" y="419293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3</a:t>
            </a:r>
          </a:p>
        </p:txBody>
      </p:sp>
      <p:sp>
        <p:nvSpPr>
          <p:cNvPr id="94" name="Text Box 48"/>
          <p:cNvSpPr txBox="1">
            <a:spLocks noChangeArrowheads="1"/>
          </p:cNvSpPr>
          <p:nvPr/>
        </p:nvSpPr>
        <p:spPr bwMode="auto">
          <a:xfrm>
            <a:off x="297194" y="199742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2</a:t>
            </a:r>
          </a:p>
        </p:txBody>
      </p:sp>
      <p:pic>
        <p:nvPicPr>
          <p:cNvPr id="9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994" y="3732560"/>
            <a:ext cx="76014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42384327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r>
              <a:rPr lang="en-US" altLang="zh-CN" dirty="0"/>
              <a:t>2.  </a:t>
            </a:r>
            <a:r>
              <a:rPr lang="zh-CN" altLang="en-US" dirty="0"/>
              <a:t>子网掩码</a:t>
            </a:r>
          </a:p>
        </p:txBody>
      </p:sp>
      <p:sp>
        <p:nvSpPr>
          <p:cNvPr id="507906" name="Rectangle 2"/>
          <p:cNvSpPr>
            <a:spLocks noGrp="1" noChangeArrowheads="1"/>
          </p:cNvSpPr>
          <p:nvPr>
            <p:ph idx="1"/>
          </p:nvPr>
        </p:nvSpPr>
        <p:spPr/>
        <p:txBody>
          <a:bodyPr/>
          <a:lstStyle/>
          <a:p>
            <a:pPr algn="just"/>
            <a:r>
              <a:rPr lang="zh-CN" altLang="en-US" dirty="0"/>
              <a:t>从一个</a:t>
            </a:r>
            <a:r>
              <a:rPr lang="zh-CN" altLang="en-US" sz="2000" dirty="0"/>
              <a:t> </a:t>
            </a:r>
            <a:r>
              <a:rPr lang="en-US" altLang="zh-CN" dirty="0"/>
              <a:t>IP</a:t>
            </a:r>
            <a:r>
              <a:rPr lang="en-US" altLang="zh-CN" sz="2000" dirty="0"/>
              <a:t> </a:t>
            </a:r>
            <a:r>
              <a:rPr lang="zh-CN" altLang="en-US" dirty="0"/>
              <a:t>数据报的首部并</a:t>
            </a:r>
            <a:r>
              <a:rPr lang="zh-CN" altLang="en-US" dirty="0">
                <a:solidFill>
                  <a:srgbClr val="FF0000"/>
                </a:solidFill>
              </a:rPr>
              <a:t>无法判断</a:t>
            </a:r>
            <a:r>
              <a:rPr lang="zh-CN" altLang="en-US" dirty="0"/>
              <a:t>源主机或目的主机所连接的网络是否进行了子网划分。</a:t>
            </a:r>
          </a:p>
          <a:p>
            <a:pPr algn="just"/>
            <a:r>
              <a:rPr lang="zh-CN" altLang="en-US" dirty="0"/>
              <a:t>使用</a:t>
            </a:r>
            <a:r>
              <a:rPr lang="zh-CN" altLang="en-US" dirty="0">
                <a:solidFill>
                  <a:srgbClr val="FF0000"/>
                </a:solidFill>
              </a:rPr>
              <a:t>子网掩码</a:t>
            </a:r>
            <a:r>
              <a:rPr lang="en-US" altLang="zh-CN" dirty="0"/>
              <a:t>(subnet mask)</a:t>
            </a:r>
            <a:r>
              <a:rPr lang="zh-CN" altLang="en-US" dirty="0"/>
              <a:t>可以找出 </a:t>
            </a:r>
            <a:r>
              <a:rPr lang="en-US" altLang="zh-CN" dirty="0"/>
              <a:t>IP </a:t>
            </a:r>
            <a:r>
              <a:rPr lang="zh-CN" altLang="en-US" dirty="0"/>
              <a:t>地址中的子网部分。  </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106</a:t>
            </a:fld>
            <a:endParaRPr lang="en-US" altLang="zh-CN"/>
          </a:p>
        </p:txBody>
      </p:sp>
    </p:spTree>
    <p:extLst>
      <p:ext uri="{BB962C8B-B14F-4D97-AF65-F5344CB8AC3E}">
        <p14:creationId xmlns:p14="http://schemas.microsoft.com/office/powerpoint/2010/main" val="3001373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79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Grp="1" noChangeArrowheads="1"/>
          </p:cNvSpPr>
          <p:nvPr>
            <p:ph type="title"/>
          </p:nvPr>
        </p:nvSpPr>
        <p:spPr/>
        <p:txBody>
          <a:bodyPr/>
          <a:lstStyle/>
          <a:p>
            <a:pPr marL="342900" lvl="0" indent="-342900" algn="ctr">
              <a:lnSpc>
                <a:spcPct val="110000"/>
              </a:lnSpc>
              <a:spcBef>
                <a:spcPts val="600"/>
              </a:spcBef>
            </a:pPr>
            <a:r>
              <a:rPr lang="zh-CN" altLang="en-US" dirty="0" smtClean="0">
                <a:solidFill>
                  <a:srgbClr val="000000"/>
                </a:solidFill>
              </a:rPr>
              <a:t>什么是子网掩码</a:t>
            </a:r>
            <a:endParaRPr lang="en-US" altLang="zh-CN" dirty="0" smtClean="0">
              <a:solidFill>
                <a:srgbClr val="000000"/>
              </a:solidFill>
            </a:endParaRPr>
          </a:p>
        </p:txBody>
      </p:sp>
      <p:sp>
        <p:nvSpPr>
          <p:cNvPr id="508930" name="Rectangle 2"/>
          <p:cNvSpPr>
            <a:spLocks noChangeArrowheads="1"/>
          </p:cNvSpPr>
          <p:nvPr/>
        </p:nvSpPr>
        <p:spPr bwMode="auto">
          <a:xfrm>
            <a:off x="1817971" y="4157656"/>
            <a:ext cx="7702947" cy="47307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1" name="Rectangle 3"/>
          <p:cNvSpPr>
            <a:spLocks noChangeArrowheads="1"/>
          </p:cNvSpPr>
          <p:nvPr/>
        </p:nvSpPr>
        <p:spPr bwMode="auto">
          <a:xfrm>
            <a:off x="1817971" y="2884420"/>
            <a:ext cx="7702947" cy="463550"/>
          </a:xfrm>
          <a:prstGeom prst="rect">
            <a:avLst/>
          </a:prstGeom>
          <a:solidFill>
            <a:srgbClr val="CCEC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6" name="Rectangle 8"/>
          <p:cNvSpPr>
            <a:spLocks noChangeArrowheads="1"/>
          </p:cNvSpPr>
          <p:nvPr/>
        </p:nvSpPr>
        <p:spPr bwMode="auto">
          <a:xfrm>
            <a:off x="1833421" y="2897181"/>
            <a:ext cx="3781821" cy="4429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7" name="Rectangle 9"/>
          <p:cNvSpPr>
            <a:spLocks noChangeArrowheads="1"/>
          </p:cNvSpPr>
          <p:nvPr/>
        </p:nvSpPr>
        <p:spPr bwMode="auto">
          <a:xfrm>
            <a:off x="2483534" y="2862256"/>
            <a:ext cx="3617979"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CC"/>
                </a:solidFill>
                <a:latin typeface="+mn-lt"/>
                <a:ea typeface="黑体" pitchFamily="2" charset="-122"/>
              </a:rPr>
              <a:t>145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13            </a:t>
            </a:r>
            <a:r>
              <a:rPr kumimoji="1" lang="en-US" altLang="zh-CN" sz="2800" b="1" dirty="0">
                <a:solidFill>
                  <a:srgbClr val="0000CC"/>
                </a:solidFill>
                <a:latin typeface="+mn-lt"/>
                <a:ea typeface="黑体" pitchFamily="2" charset="-122"/>
              </a:rPr>
              <a:t>.</a:t>
            </a:r>
          </a:p>
        </p:txBody>
      </p:sp>
      <p:sp>
        <p:nvSpPr>
          <p:cNvPr id="508938" name="Rectangle 10"/>
          <p:cNvSpPr>
            <a:spLocks noChangeArrowheads="1"/>
          </p:cNvSpPr>
          <p:nvPr/>
        </p:nvSpPr>
        <p:spPr bwMode="auto">
          <a:xfrm>
            <a:off x="6540519" y="2862256"/>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
        <p:nvSpPr>
          <p:cNvPr id="508939" name="Rectangle 11"/>
          <p:cNvSpPr>
            <a:spLocks noChangeArrowheads="1"/>
          </p:cNvSpPr>
          <p:nvPr/>
        </p:nvSpPr>
        <p:spPr bwMode="auto">
          <a:xfrm>
            <a:off x="226840" y="2897123"/>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两级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1" name="Line 13"/>
          <p:cNvSpPr>
            <a:spLocks noChangeShapeType="1"/>
          </p:cNvSpPr>
          <p:nvPr/>
        </p:nvSpPr>
        <p:spPr bwMode="auto">
          <a:xfrm>
            <a:off x="5623838" y="2892419"/>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3" name="Rectangle 15"/>
          <p:cNvSpPr>
            <a:spLocks noChangeArrowheads="1"/>
          </p:cNvSpPr>
          <p:nvPr/>
        </p:nvSpPr>
        <p:spPr bwMode="auto">
          <a:xfrm>
            <a:off x="1847175" y="4178233"/>
            <a:ext cx="5707988"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6" name="Rectangle 18"/>
          <p:cNvSpPr>
            <a:spLocks noChangeArrowheads="1"/>
          </p:cNvSpPr>
          <p:nvPr/>
        </p:nvSpPr>
        <p:spPr bwMode="auto">
          <a:xfrm>
            <a:off x="226840" y="4178293"/>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8" name="Line 20"/>
          <p:cNvSpPr>
            <a:spLocks noChangeShapeType="1"/>
          </p:cNvSpPr>
          <p:nvPr/>
        </p:nvSpPr>
        <p:spPr bwMode="auto">
          <a:xfrm>
            <a:off x="5623838" y="4176645"/>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51" name="Line 23"/>
          <p:cNvSpPr>
            <a:spLocks noChangeShapeType="1"/>
          </p:cNvSpPr>
          <p:nvPr/>
        </p:nvSpPr>
        <p:spPr bwMode="auto">
          <a:xfrm>
            <a:off x="7572361" y="4163945"/>
            <a:ext cx="0" cy="452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56" name="Line 28"/>
          <p:cNvSpPr>
            <a:spLocks noChangeShapeType="1"/>
          </p:cNvSpPr>
          <p:nvPr/>
        </p:nvSpPr>
        <p:spPr bwMode="auto">
          <a:xfrm>
            <a:off x="7572361" y="3654419"/>
            <a:ext cx="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7" name="Rectangle 29"/>
          <p:cNvSpPr>
            <a:spLocks noChangeArrowheads="1"/>
          </p:cNvSpPr>
          <p:nvPr/>
        </p:nvSpPr>
        <p:spPr bwMode="auto">
          <a:xfrm>
            <a:off x="226840" y="4857760"/>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CC"/>
                </a:solidFill>
                <a:latin typeface="+mn-lt"/>
                <a:ea typeface="黑体" pitchFamily="2" charset="-122"/>
              </a:rPr>
              <a:t>三级 </a:t>
            </a:r>
            <a:r>
              <a:rPr kumimoji="1" lang="en-US" altLang="zh-CN" sz="2000" b="1" dirty="0">
                <a:solidFill>
                  <a:srgbClr val="0000CC"/>
                </a:solidFill>
                <a:latin typeface="+mn-lt"/>
                <a:ea typeface="黑体" pitchFamily="2" charset="-122"/>
              </a:rPr>
              <a:t>IP </a:t>
            </a:r>
            <a:r>
              <a:rPr kumimoji="1" lang="zh-CN" altLang="en-US" sz="2000" b="1" dirty="0">
                <a:solidFill>
                  <a:srgbClr val="0000CC"/>
                </a:solidFill>
                <a:latin typeface="+mn-lt"/>
                <a:ea typeface="黑体" pitchFamily="2" charset="-122"/>
              </a:rPr>
              <a:t>地址</a:t>
            </a:r>
          </a:p>
          <a:p>
            <a:pPr defTabSz="762000" eaLnBrk="0" hangingPunct="0"/>
            <a:r>
              <a:rPr kumimoji="1" lang="zh-CN" altLang="en-US" sz="2000" b="1" dirty="0">
                <a:solidFill>
                  <a:srgbClr val="0000CC"/>
                </a:solidFill>
                <a:latin typeface="+mn-lt"/>
                <a:ea typeface="黑体" pitchFamily="2" charset="-122"/>
              </a:rPr>
              <a:t>的子网掩码</a:t>
            </a:r>
          </a:p>
        </p:txBody>
      </p:sp>
      <p:sp>
        <p:nvSpPr>
          <p:cNvPr id="508958" name="Line 30"/>
          <p:cNvSpPr>
            <a:spLocks noChangeShapeType="1"/>
          </p:cNvSpPr>
          <p:nvPr/>
        </p:nvSpPr>
        <p:spPr bwMode="auto">
          <a:xfrm>
            <a:off x="1831729" y="2605020"/>
            <a:ext cx="377322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9" name="Line 31"/>
          <p:cNvSpPr>
            <a:spLocks noChangeShapeType="1"/>
          </p:cNvSpPr>
          <p:nvPr/>
        </p:nvSpPr>
        <p:spPr bwMode="auto">
          <a:xfrm>
            <a:off x="1831697" y="2393883"/>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0" name="Line 32"/>
          <p:cNvSpPr>
            <a:spLocks noChangeShapeType="1"/>
          </p:cNvSpPr>
          <p:nvPr/>
        </p:nvSpPr>
        <p:spPr bwMode="auto">
          <a:xfrm>
            <a:off x="9520886" y="239394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1" name="Rectangle 33"/>
          <p:cNvSpPr>
            <a:spLocks noChangeArrowheads="1"/>
          </p:cNvSpPr>
          <p:nvPr/>
        </p:nvSpPr>
        <p:spPr bwMode="auto">
          <a:xfrm>
            <a:off x="3238488" y="2357430"/>
            <a:ext cx="95699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8962" name="Line 34"/>
          <p:cNvSpPr>
            <a:spLocks noChangeShapeType="1"/>
          </p:cNvSpPr>
          <p:nvPr/>
        </p:nvSpPr>
        <p:spPr bwMode="auto">
          <a:xfrm>
            <a:off x="5653075" y="2605020"/>
            <a:ext cx="388157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3" name="Rectangle 35"/>
          <p:cNvSpPr>
            <a:spLocks noChangeArrowheads="1"/>
          </p:cNvSpPr>
          <p:nvPr/>
        </p:nvSpPr>
        <p:spPr bwMode="auto">
          <a:xfrm>
            <a:off x="7078782" y="2357430"/>
            <a:ext cx="95699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64" name="Line 36"/>
          <p:cNvSpPr>
            <a:spLocks noChangeShapeType="1"/>
          </p:cNvSpPr>
          <p:nvPr/>
        </p:nvSpPr>
        <p:spPr bwMode="auto">
          <a:xfrm>
            <a:off x="5623838" y="2393883"/>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5" name="Line 37"/>
          <p:cNvSpPr>
            <a:spLocks noChangeShapeType="1"/>
          </p:cNvSpPr>
          <p:nvPr/>
        </p:nvSpPr>
        <p:spPr bwMode="auto">
          <a:xfrm flipV="1">
            <a:off x="1831729" y="3855970"/>
            <a:ext cx="3786981"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6" name="Line 38"/>
          <p:cNvSpPr>
            <a:spLocks noChangeShapeType="1"/>
          </p:cNvSpPr>
          <p:nvPr/>
        </p:nvSpPr>
        <p:spPr bwMode="auto">
          <a:xfrm>
            <a:off x="1831697" y="3657533"/>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7" name="Line 39"/>
          <p:cNvSpPr>
            <a:spLocks noChangeShapeType="1"/>
          </p:cNvSpPr>
          <p:nvPr/>
        </p:nvSpPr>
        <p:spPr bwMode="auto">
          <a:xfrm>
            <a:off x="9520886" y="365759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9" name="Line 41"/>
          <p:cNvSpPr>
            <a:spLocks noChangeShapeType="1"/>
          </p:cNvSpPr>
          <p:nvPr/>
        </p:nvSpPr>
        <p:spPr bwMode="auto">
          <a:xfrm flipV="1">
            <a:off x="5653074" y="3855970"/>
            <a:ext cx="3867812"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1" name="Line 43"/>
          <p:cNvSpPr>
            <a:spLocks noChangeShapeType="1"/>
          </p:cNvSpPr>
          <p:nvPr/>
        </p:nvSpPr>
        <p:spPr bwMode="auto">
          <a:xfrm>
            <a:off x="5623838" y="3657533"/>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5" name="Rectangle 47"/>
          <p:cNvSpPr>
            <a:spLocks noChangeArrowheads="1"/>
          </p:cNvSpPr>
          <p:nvPr/>
        </p:nvSpPr>
        <p:spPr bwMode="auto">
          <a:xfrm>
            <a:off x="7555164" y="5002162"/>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6" name="Rectangle 48"/>
          <p:cNvSpPr>
            <a:spLocks noChangeArrowheads="1"/>
          </p:cNvSpPr>
          <p:nvPr/>
        </p:nvSpPr>
        <p:spPr bwMode="auto">
          <a:xfrm>
            <a:off x="1859213" y="5002162"/>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08977" name="Group 49"/>
          <p:cNvGrpSpPr>
            <a:grpSpLocks/>
          </p:cNvGrpSpPr>
          <p:nvPr/>
        </p:nvGrpSpPr>
        <p:grpSpPr bwMode="auto">
          <a:xfrm>
            <a:off x="1964121" y="5046685"/>
            <a:ext cx="7486254" cy="412751"/>
            <a:chOff x="1205" y="3120"/>
            <a:chExt cx="4353" cy="260"/>
          </a:xfrm>
        </p:grpSpPr>
        <p:sp>
          <p:nvSpPr>
            <p:cNvPr id="508978" name="Rectangle 50"/>
            <p:cNvSpPr>
              <a:spLocks noChangeArrowheads="1"/>
            </p:cNvSpPr>
            <p:nvPr/>
          </p:nvSpPr>
          <p:spPr bwMode="auto">
            <a:xfrm>
              <a:off x="1205" y="3120"/>
              <a:ext cx="32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1 1 1 1 1 1 1 1 1 1 1 1 1 1 1 1   1 1 1 1 1 1 1 1</a:t>
              </a:r>
            </a:p>
          </p:txBody>
        </p:sp>
        <p:sp>
          <p:nvSpPr>
            <p:cNvPr id="508979" name="Rectangle 51"/>
            <p:cNvSpPr>
              <a:spLocks noChangeArrowheads="1"/>
            </p:cNvSpPr>
            <p:nvPr/>
          </p:nvSpPr>
          <p:spPr bwMode="auto">
            <a:xfrm>
              <a:off x="4452" y="3120"/>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08980" name="Line 52"/>
          <p:cNvSpPr>
            <a:spLocks noChangeShapeType="1"/>
          </p:cNvSpPr>
          <p:nvPr/>
        </p:nvSpPr>
        <p:spPr bwMode="auto">
          <a:xfrm>
            <a:off x="5623870" y="5002162"/>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8" name="Rectangle 60"/>
          <p:cNvSpPr>
            <a:spLocks noChangeArrowheads="1"/>
          </p:cNvSpPr>
          <p:nvPr/>
        </p:nvSpPr>
        <p:spPr bwMode="auto">
          <a:xfrm>
            <a:off x="3264284" y="3654418"/>
            <a:ext cx="95699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8953" name="Rectangle 25"/>
          <p:cNvSpPr>
            <a:spLocks noChangeArrowheads="1"/>
          </p:cNvSpPr>
          <p:nvPr/>
        </p:nvSpPr>
        <p:spPr bwMode="auto">
          <a:xfrm>
            <a:off x="5810256" y="3643314"/>
            <a:ext cx="141224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smtClean="0">
                <a:solidFill>
                  <a:srgbClr val="0000CC"/>
                </a:solidFill>
                <a:latin typeface="+mn-lt"/>
                <a:ea typeface="黑体" pitchFamily="2" charset="-122"/>
              </a:rPr>
              <a:t>8bit</a:t>
            </a:r>
            <a:r>
              <a:rPr kumimoji="1" lang="zh-CN" altLang="en-US" sz="2000" b="1" dirty="0" smtClean="0">
                <a:solidFill>
                  <a:srgbClr val="0000CC"/>
                </a:solidFill>
                <a:latin typeface="+mn-lt"/>
                <a:ea typeface="黑体" pitchFamily="2" charset="-122"/>
              </a:rPr>
              <a:t>子网</a:t>
            </a:r>
            <a:r>
              <a:rPr kumimoji="1" lang="zh-CN" altLang="en-US" sz="2000" b="1" dirty="0">
                <a:solidFill>
                  <a:srgbClr val="0000CC"/>
                </a:solidFill>
                <a:latin typeface="+mn-lt"/>
                <a:ea typeface="黑体" pitchFamily="2" charset="-122"/>
              </a:rPr>
              <a:t>号</a:t>
            </a:r>
          </a:p>
        </p:txBody>
      </p:sp>
      <p:sp>
        <p:nvSpPr>
          <p:cNvPr id="508945" name="Rectangle 17"/>
          <p:cNvSpPr>
            <a:spLocks noChangeArrowheads="1"/>
          </p:cNvSpPr>
          <p:nvPr/>
        </p:nvSpPr>
        <p:spPr bwMode="auto">
          <a:xfrm>
            <a:off x="8069382" y="3654418"/>
            <a:ext cx="95699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89" name="Rectangle 61"/>
          <p:cNvSpPr>
            <a:spLocks noChangeArrowheads="1"/>
          </p:cNvSpPr>
          <p:nvPr/>
        </p:nvSpPr>
        <p:spPr bwMode="auto">
          <a:xfrm>
            <a:off x="2483534" y="4157656"/>
            <a:ext cx="3617979"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145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13            </a:t>
            </a:r>
            <a:r>
              <a:rPr kumimoji="1" lang="en-US" altLang="zh-CN" sz="2800" b="1">
                <a:solidFill>
                  <a:srgbClr val="0000CC"/>
                </a:solidFill>
                <a:latin typeface="+mn-lt"/>
                <a:ea typeface="黑体" pitchFamily="2" charset="-122"/>
              </a:rPr>
              <a:t>.</a:t>
            </a:r>
          </a:p>
        </p:txBody>
      </p:sp>
      <p:sp>
        <p:nvSpPr>
          <p:cNvPr id="508992" name="Rectangle 64"/>
          <p:cNvSpPr>
            <a:spLocks noChangeArrowheads="1"/>
          </p:cNvSpPr>
          <p:nvPr/>
        </p:nvSpPr>
        <p:spPr bwMode="auto">
          <a:xfrm>
            <a:off x="6540519" y="4157656"/>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
        <p:nvSpPr>
          <p:cNvPr id="54" name="灯片编号占位符 53"/>
          <p:cNvSpPr>
            <a:spLocks noGrp="1"/>
          </p:cNvSpPr>
          <p:nvPr>
            <p:ph type="sldNum" sz="quarter" idx="12"/>
          </p:nvPr>
        </p:nvSpPr>
        <p:spPr/>
        <p:txBody>
          <a:bodyPr/>
          <a:lstStyle/>
          <a:p>
            <a:fld id="{14338B79-8FD5-46F1-8A19-651A319ADB19}" type="slidenum">
              <a:rPr lang="zh-CN" altLang="en-US" smtClean="0"/>
              <a:pPr/>
              <a:t>107</a:t>
            </a:fld>
            <a:endParaRPr lang="en-US" altLang="zh-CN"/>
          </a:p>
        </p:txBody>
      </p:sp>
      <p:sp>
        <p:nvSpPr>
          <p:cNvPr id="49" name="矩形 48"/>
          <p:cNvSpPr/>
          <p:nvPr/>
        </p:nvSpPr>
        <p:spPr>
          <a:xfrm>
            <a:off x="0" y="1071546"/>
            <a:ext cx="9906000" cy="1076641"/>
          </a:xfrm>
          <a:prstGeom prst="rect">
            <a:avLst/>
          </a:prstGeom>
          <a:solidFill>
            <a:schemeClr val="bg2">
              <a:lumMod val="60000"/>
              <a:lumOff val="40000"/>
            </a:schemeClr>
          </a:solidFill>
        </p:spPr>
        <p:txBody>
          <a:bodyPr wrap="square">
            <a:spAutoFit/>
          </a:bodyPr>
          <a:lstStyle/>
          <a:p>
            <a:pPr marL="800100" lvl="1" indent="-342900" eaLnBrk="1" hangingPunct="1">
              <a:lnSpc>
                <a:spcPct val="110000"/>
              </a:lnSpc>
              <a:spcBef>
                <a:spcPts val="600"/>
              </a:spcBef>
              <a:buClr>
                <a:srgbClr val="333399"/>
              </a:buClr>
              <a:buSzPct val="75000"/>
              <a:buFont typeface="Wingdings" pitchFamily="2" charset="2"/>
              <a:buChar char="n"/>
            </a:pPr>
            <a:r>
              <a:rPr lang="en-US" altLang="zh-CN" sz="2800" b="1" kern="0" dirty="0" smtClean="0">
                <a:solidFill>
                  <a:srgbClr val="000000"/>
                </a:solidFill>
                <a:latin typeface="Arial"/>
                <a:ea typeface="黑体" pitchFamily="2" charset="-122"/>
              </a:rPr>
              <a:t>IP</a:t>
            </a:r>
            <a:r>
              <a:rPr lang="zh-CN" altLang="en-US" sz="2800" b="1" kern="0" dirty="0" smtClean="0">
                <a:solidFill>
                  <a:srgbClr val="000000"/>
                </a:solidFill>
                <a:latin typeface="Arial"/>
                <a:ea typeface="黑体" pitchFamily="2" charset="-122"/>
              </a:rPr>
              <a:t>地址中的</a:t>
            </a:r>
            <a:r>
              <a:rPr lang="zh-CN" altLang="en-US" sz="2800" b="1" kern="0" dirty="0" smtClean="0">
                <a:solidFill>
                  <a:srgbClr val="FF0000"/>
                </a:solidFill>
                <a:latin typeface="Arial"/>
                <a:ea typeface="黑体" pitchFamily="2" charset="-122"/>
              </a:rPr>
              <a:t>网络号和子网号</a:t>
            </a:r>
            <a:r>
              <a:rPr lang="zh-CN" altLang="en-US" sz="2800" b="1" kern="0" dirty="0" smtClean="0">
                <a:solidFill>
                  <a:srgbClr val="000000"/>
                </a:solidFill>
                <a:latin typeface="Arial"/>
                <a:ea typeface="黑体" pitchFamily="2" charset="-122"/>
              </a:rPr>
              <a:t>对应比特设为</a:t>
            </a:r>
            <a:r>
              <a:rPr lang="en-US" altLang="zh-CN" sz="2800" b="1" kern="0" dirty="0" smtClean="0">
                <a:solidFill>
                  <a:srgbClr val="000000"/>
                </a:solidFill>
                <a:latin typeface="Arial"/>
                <a:ea typeface="黑体" pitchFamily="2" charset="-122"/>
              </a:rPr>
              <a:t>1</a:t>
            </a:r>
          </a:p>
          <a:p>
            <a:pPr marL="800100" lvl="1" indent="-342900" eaLnBrk="1" hangingPunct="1">
              <a:lnSpc>
                <a:spcPct val="110000"/>
              </a:lnSpc>
              <a:spcBef>
                <a:spcPts val="600"/>
              </a:spcBef>
              <a:buClr>
                <a:srgbClr val="333399"/>
              </a:buClr>
              <a:buSzPct val="75000"/>
              <a:buFont typeface="Wingdings" pitchFamily="2" charset="2"/>
              <a:buChar char="n"/>
            </a:pPr>
            <a:r>
              <a:rPr lang="en-US" altLang="zh-CN" sz="2800" b="1" kern="0" dirty="0" smtClean="0">
                <a:solidFill>
                  <a:srgbClr val="000000"/>
                </a:solidFill>
                <a:latin typeface="Arial"/>
                <a:ea typeface="黑体" pitchFamily="2" charset="-122"/>
              </a:rPr>
              <a:t>IP</a:t>
            </a:r>
            <a:r>
              <a:rPr lang="zh-CN" altLang="en-US" sz="2800" b="1" kern="0" dirty="0" smtClean="0">
                <a:solidFill>
                  <a:srgbClr val="000000"/>
                </a:solidFill>
                <a:latin typeface="Arial"/>
                <a:ea typeface="黑体" pitchFamily="2" charset="-122"/>
              </a:rPr>
              <a:t>地址中的</a:t>
            </a:r>
            <a:r>
              <a:rPr lang="zh-CN" altLang="en-US" sz="2800" b="1" kern="0" dirty="0" smtClean="0">
                <a:solidFill>
                  <a:srgbClr val="FF0000"/>
                </a:solidFill>
                <a:latin typeface="Arial"/>
                <a:ea typeface="黑体" pitchFamily="2" charset="-122"/>
              </a:rPr>
              <a:t>主机号</a:t>
            </a:r>
            <a:r>
              <a:rPr lang="zh-CN" altLang="en-US" sz="2800" b="1" kern="0" dirty="0" smtClean="0">
                <a:solidFill>
                  <a:srgbClr val="000000"/>
                </a:solidFill>
                <a:latin typeface="Arial"/>
                <a:ea typeface="黑体" pitchFamily="2" charset="-122"/>
              </a:rPr>
              <a:t>对应比特设为</a:t>
            </a:r>
            <a:r>
              <a:rPr lang="en-US" altLang="zh-CN" sz="2800" b="1" kern="0" dirty="0" smtClean="0">
                <a:solidFill>
                  <a:srgbClr val="000000"/>
                </a:solidFill>
                <a:latin typeface="Arial"/>
                <a:ea typeface="黑体" pitchFamily="2" charset="-122"/>
              </a:rPr>
              <a:t>0</a:t>
            </a:r>
            <a:r>
              <a:rPr lang="zh-CN" altLang="en-US" sz="2800" b="1" kern="0" dirty="0" smtClean="0">
                <a:solidFill>
                  <a:srgbClr val="000000"/>
                </a:solidFill>
                <a:latin typeface="Arial"/>
                <a:ea typeface="黑体" pitchFamily="2" charset="-122"/>
              </a:rPr>
              <a:t>，就得到子网掩码</a:t>
            </a:r>
            <a:endParaRPr lang="zh-CN" altLang="en-US" sz="2800" b="1" kern="0" dirty="0">
              <a:solidFill>
                <a:srgbClr val="000000"/>
              </a:solidFill>
              <a:latin typeface="Arial"/>
              <a:ea typeface="黑体" pitchFamily="2" charset="-122"/>
            </a:endParaRPr>
          </a:p>
        </p:txBody>
      </p:sp>
      <p:sp>
        <p:nvSpPr>
          <p:cNvPr id="51" name="Rectangle 2"/>
          <p:cNvSpPr>
            <a:spLocks noChangeArrowheads="1"/>
          </p:cNvSpPr>
          <p:nvPr/>
        </p:nvSpPr>
        <p:spPr bwMode="auto">
          <a:xfrm>
            <a:off x="1802088" y="5672221"/>
            <a:ext cx="7702947" cy="47307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2" name="Rectangle 15"/>
          <p:cNvSpPr>
            <a:spLocks noChangeArrowheads="1"/>
          </p:cNvSpPr>
          <p:nvPr/>
        </p:nvSpPr>
        <p:spPr bwMode="auto">
          <a:xfrm>
            <a:off x="1809728" y="5672221"/>
            <a:ext cx="5707988"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 name="Rectangle 18"/>
          <p:cNvSpPr>
            <a:spLocks noChangeArrowheads="1"/>
          </p:cNvSpPr>
          <p:nvPr/>
        </p:nvSpPr>
        <p:spPr bwMode="auto">
          <a:xfrm>
            <a:off x="380968" y="5621372"/>
            <a:ext cx="1215077"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ea typeface="黑体" pitchFamily="2" charset="-122"/>
              </a:rPr>
              <a:t>子网掩码</a:t>
            </a:r>
            <a:endParaRPr kumimoji="1" lang="en-US" altLang="zh-CN" sz="2000" b="1" dirty="0" smtClean="0">
              <a:solidFill>
                <a:srgbClr val="0000CC"/>
              </a:solidFill>
              <a:ea typeface="黑体" pitchFamily="2" charset="-122"/>
            </a:endParaRPr>
          </a:p>
          <a:p>
            <a:pPr defTabSz="762000"/>
            <a:r>
              <a:rPr kumimoji="1" lang="zh-CN" altLang="en-US" sz="2000" b="1" dirty="0" smtClean="0">
                <a:solidFill>
                  <a:srgbClr val="0000CC"/>
                </a:solidFill>
                <a:latin typeface="+mn-lt"/>
                <a:ea typeface="黑体" pitchFamily="2" charset="-122"/>
              </a:rPr>
              <a:t>十进制</a:t>
            </a:r>
            <a:endParaRPr kumimoji="1" lang="zh-CN" altLang="en-US" sz="2000" b="1" dirty="0">
              <a:solidFill>
                <a:srgbClr val="0000CC"/>
              </a:solidFill>
              <a:latin typeface="+mn-lt"/>
              <a:ea typeface="黑体" pitchFamily="2" charset="-122"/>
            </a:endParaRPr>
          </a:p>
        </p:txBody>
      </p:sp>
      <p:sp>
        <p:nvSpPr>
          <p:cNvPr id="55" name="Line 20"/>
          <p:cNvSpPr>
            <a:spLocks noChangeShapeType="1"/>
          </p:cNvSpPr>
          <p:nvPr/>
        </p:nvSpPr>
        <p:spPr bwMode="auto">
          <a:xfrm>
            <a:off x="5607955" y="5691210"/>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6" name="Line 23"/>
          <p:cNvSpPr>
            <a:spLocks noChangeShapeType="1"/>
          </p:cNvSpPr>
          <p:nvPr/>
        </p:nvSpPr>
        <p:spPr bwMode="auto">
          <a:xfrm>
            <a:off x="7556478" y="5678510"/>
            <a:ext cx="0" cy="452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 name="Rectangle 61"/>
          <p:cNvSpPr>
            <a:spLocks noChangeArrowheads="1"/>
          </p:cNvSpPr>
          <p:nvPr/>
        </p:nvSpPr>
        <p:spPr bwMode="auto">
          <a:xfrm>
            <a:off x="2467651" y="5672221"/>
            <a:ext cx="3704541"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smtClean="0">
                <a:solidFill>
                  <a:srgbClr val="0000CC"/>
                </a:solidFill>
                <a:latin typeface="+mn-lt"/>
                <a:ea typeface="黑体" pitchFamily="2" charset="-122"/>
              </a:rPr>
              <a:t>255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a:t>
            </a:r>
            <a:r>
              <a:rPr kumimoji="1" lang="en-US" altLang="zh-CN" sz="2400" b="1" dirty="0" smtClean="0">
                <a:solidFill>
                  <a:srgbClr val="0000CC"/>
                </a:solidFill>
                <a:latin typeface="+mn-lt"/>
                <a:ea typeface="黑体" pitchFamily="2" charset="-122"/>
              </a:rPr>
              <a:t>255           </a:t>
            </a:r>
            <a:r>
              <a:rPr kumimoji="1" lang="en-US" altLang="zh-CN" sz="2800" b="1" dirty="0">
                <a:solidFill>
                  <a:srgbClr val="0000CC"/>
                </a:solidFill>
                <a:latin typeface="+mn-lt"/>
                <a:ea typeface="黑体" pitchFamily="2" charset="-122"/>
              </a:rPr>
              <a:t>.</a:t>
            </a:r>
          </a:p>
        </p:txBody>
      </p:sp>
      <p:sp>
        <p:nvSpPr>
          <p:cNvPr id="58" name="Rectangle 64"/>
          <p:cNvSpPr>
            <a:spLocks noChangeArrowheads="1"/>
          </p:cNvSpPr>
          <p:nvPr/>
        </p:nvSpPr>
        <p:spPr bwMode="auto">
          <a:xfrm>
            <a:off x="6524636" y="5672221"/>
            <a:ext cx="1817806"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smtClean="0">
                <a:solidFill>
                  <a:srgbClr val="0000CC"/>
                </a:solidFill>
                <a:latin typeface="+mn-lt"/>
                <a:ea typeface="黑体" pitchFamily="2" charset="-122"/>
              </a:rPr>
              <a:t>255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a:t>
            </a:r>
            <a:r>
              <a:rPr kumimoji="1" lang="en-US" altLang="zh-CN" sz="2400" b="1" dirty="0" smtClean="0">
                <a:solidFill>
                  <a:srgbClr val="0000CC"/>
                </a:solidFill>
                <a:latin typeface="+mn-lt"/>
                <a:ea typeface="黑体" pitchFamily="2" charset="-122"/>
              </a:rPr>
              <a:t>0</a:t>
            </a:r>
            <a:endParaRPr kumimoji="1" lang="en-US" altLang="zh-CN" sz="2400" b="1" dirty="0">
              <a:solidFill>
                <a:srgbClr val="0000CC"/>
              </a:solidFill>
              <a:latin typeface="+mn-lt"/>
              <a:ea typeface="黑体" pitchFamily="2" charset="-122"/>
            </a:endParaRPr>
          </a:p>
        </p:txBody>
      </p:sp>
    </p:spTree>
    <p:extLst>
      <p:ext uri="{BB962C8B-B14F-4D97-AF65-F5344CB8AC3E}">
        <p14:creationId xmlns:p14="http://schemas.microsoft.com/office/powerpoint/2010/main" val="269079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89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89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89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89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89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7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89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89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89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89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8980"/>
                                        </p:tgtEl>
                                        <p:attrNameLst>
                                          <p:attrName>style.visibility</p:attrName>
                                        </p:attrNameLst>
                                      </p:cBhvr>
                                      <p:to>
                                        <p:strVal val="visible"/>
                                      </p:to>
                                    </p:set>
                                  </p:childTnLst>
                                </p:cTn>
                              </p:par>
                            </p:childTnLst>
                          </p:cTn>
                        </p:par>
                        <p:par>
                          <p:cTn id="45" fill="hold" nodeType="afterGroup">
                            <p:stCondLst>
                              <p:cond delay="0"/>
                            </p:stCondLst>
                            <p:childTnLst>
                              <p:par>
                                <p:cTn id="46" presetID="35" presetClass="emph" presetSubtype="0" repeatCount="4000" fill="hold" nodeType="afterEffect">
                                  <p:stCondLst>
                                    <p:cond delay="500"/>
                                  </p:stCondLst>
                                  <p:childTnLst>
                                    <p:anim calcmode="discrete" valueType="str">
                                      <p:cBhvr>
                                        <p:cTn id="47" dur="1000" fill="hold"/>
                                        <p:tgtEl>
                                          <p:spTgt spid="508977"/>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animBg="1"/>
      <p:bldP spid="508943" grpId="0" animBg="1"/>
      <p:bldP spid="508946" grpId="0"/>
      <p:bldP spid="508948" grpId="0" animBg="1"/>
      <p:bldP spid="508951" grpId="0" animBg="1"/>
      <p:bldP spid="508956" grpId="0" animBg="1"/>
      <p:bldP spid="508957" grpId="0"/>
      <p:bldP spid="508965" grpId="0" animBg="1"/>
      <p:bldP spid="508966" grpId="0" animBg="1"/>
      <p:bldP spid="508967" grpId="0" animBg="1"/>
      <p:bldP spid="508969" grpId="0" animBg="1"/>
      <p:bldP spid="508971" grpId="0" animBg="1"/>
      <p:bldP spid="508975" grpId="0" animBg="1"/>
      <p:bldP spid="508976" grpId="0" animBg="1"/>
      <p:bldP spid="508980" grpId="0" animBg="1"/>
      <p:bldP spid="508945" grpId="0" animBg="1"/>
      <p:bldP spid="49" grpId="0" animBg="1"/>
      <p:bldP spid="51" grpId="0" animBg="1"/>
      <p:bldP spid="52" grpId="0" animBg="1"/>
      <p:bldP spid="53" grpId="0"/>
      <p:bldP spid="55" grpId="0" animBg="1"/>
      <p:bldP spid="56" grpId="0" animBg="1"/>
      <p:bldP spid="57" grpId="0"/>
      <p:bldP spid="5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p:nvPr>
        </p:nvSpPr>
        <p:spPr>
          <a:noFill/>
        </p:spPr>
        <p:txBody>
          <a:bodyPr/>
          <a:lstStyle/>
          <a:p>
            <a:pPr algn="ctr"/>
            <a:r>
              <a:rPr lang="zh-CN" altLang="en-US" sz="4000" dirty="0" smtClean="0">
                <a:solidFill>
                  <a:schemeClr val="tx1"/>
                </a:solidFill>
              </a:rPr>
              <a:t>子网掩码的用途</a:t>
            </a:r>
            <a:endParaRPr lang="zh-CN" altLang="en-US" sz="4000" dirty="0">
              <a:solidFill>
                <a:schemeClr val="tx1"/>
              </a:solidFill>
            </a:endParaRPr>
          </a:p>
        </p:txBody>
      </p:sp>
      <p:sp>
        <p:nvSpPr>
          <p:cNvPr id="42" name="内容占位符 41"/>
          <p:cNvSpPr>
            <a:spLocks noGrp="1"/>
          </p:cNvSpPr>
          <p:nvPr>
            <p:ph idx="1"/>
          </p:nvPr>
        </p:nvSpPr>
        <p:spPr/>
        <p:txBody>
          <a:bodyPr/>
          <a:lstStyle/>
          <a:p>
            <a:pPr lvl="0"/>
            <a:r>
              <a:rPr lang="zh-CN" altLang="en-US" sz="2800" dirty="0" smtClean="0"/>
              <a:t>子网掩码只有一个作用，就是将某个</a:t>
            </a:r>
            <a:r>
              <a:rPr lang="zh-CN" altLang="zh-CN" sz="2800" dirty="0" smtClean="0"/>
              <a:t>IP</a:t>
            </a:r>
            <a:r>
              <a:rPr lang="zh-CN" altLang="en-US" sz="2800" dirty="0" smtClean="0"/>
              <a:t>地址划分成网络和主机两部分。</a:t>
            </a:r>
            <a:endParaRPr lang="en-US" altLang="zh-CN" sz="2800" dirty="0" smtClean="0"/>
          </a:p>
          <a:p>
            <a:r>
              <a:rPr lang="en-US" altLang="zh-CN" dirty="0" smtClean="0">
                <a:solidFill>
                  <a:srgbClr val="C00000"/>
                </a:solidFill>
              </a:rPr>
              <a:t>(IP </a:t>
            </a:r>
            <a:r>
              <a:rPr lang="zh-CN" altLang="en-US" dirty="0" smtClean="0">
                <a:solidFill>
                  <a:srgbClr val="C00000"/>
                </a:solidFill>
              </a:rPr>
              <a:t>地址</a:t>
            </a:r>
            <a:r>
              <a:rPr lang="en-US" altLang="zh-CN" dirty="0" smtClean="0">
                <a:solidFill>
                  <a:srgbClr val="C00000"/>
                </a:solidFill>
              </a:rPr>
              <a:t>) AND (</a:t>
            </a:r>
            <a:r>
              <a:rPr lang="zh-CN" altLang="en-US" dirty="0" smtClean="0">
                <a:solidFill>
                  <a:srgbClr val="C00000"/>
                </a:solidFill>
              </a:rPr>
              <a:t>子网掩码</a:t>
            </a:r>
            <a:r>
              <a:rPr lang="en-US" altLang="zh-CN" dirty="0" smtClean="0">
                <a:solidFill>
                  <a:srgbClr val="C00000"/>
                </a:solidFill>
              </a:rPr>
              <a:t>) =</a:t>
            </a:r>
            <a:r>
              <a:rPr lang="zh-CN" altLang="en-US" dirty="0" smtClean="0">
                <a:solidFill>
                  <a:srgbClr val="C00000"/>
                </a:solidFill>
              </a:rPr>
              <a:t>网络地址</a:t>
            </a:r>
          </a:p>
          <a:p>
            <a:endParaRPr lang="zh-CN" altLang="en-US" dirty="0"/>
          </a:p>
        </p:txBody>
      </p:sp>
      <p:sp>
        <p:nvSpPr>
          <p:cNvPr id="44" name="灯片编号占位符 43"/>
          <p:cNvSpPr>
            <a:spLocks noGrp="1"/>
          </p:cNvSpPr>
          <p:nvPr>
            <p:ph type="sldNum" sz="quarter" idx="12"/>
          </p:nvPr>
        </p:nvSpPr>
        <p:spPr/>
        <p:txBody>
          <a:bodyPr/>
          <a:lstStyle/>
          <a:p>
            <a:fld id="{14338B79-8FD5-46F1-8A19-651A319ADB19}" type="slidenum">
              <a:rPr lang="zh-CN" altLang="en-US" smtClean="0"/>
              <a:pPr/>
              <a:t>108</a:t>
            </a:fld>
            <a:endParaRPr lang="en-US" altLang="zh-CN"/>
          </a:p>
        </p:txBody>
      </p:sp>
      <p:sp>
        <p:nvSpPr>
          <p:cNvPr id="509954" name="Rectangle 2"/>
          <p:cNvSpPr>
            <a:spLocks noChangeArrowheads="1"/>
          </p:cNvSpPr>
          <p:nvPr/>
        </p:nvSpPr>
        <p:spPr bwMode="auto">
          <a:xfrm>
            <a:off x="1993788" y="3445973"/>
            <a:ext cx="7702947" cy="4635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57" name="Line 5"/>
          <p:cNvSpPr>
            <a:spLocks noChangeShapeType="1"/>
          </p:cNvSpPr>
          <p:nvPr/>
        </p:nvSpPr>
        <p:spPr bwMode="auto">
          <a:xfrm flipV="1">
            <a:off x="2031595" y="4200036"/>
            <a:ext cx="376806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58" name="Line 6"/>
          <p:cNvSpPr>
            <a:spLocks noChangeShapeType="1"/>
          </p:cNvSpPr>
          <p:nvPr/>
        </p:nvSpPr>
        <p:spPr bwMode="auto">
          <a:xfrm flipV="1">
            <a:off x="7748184" y="4200036"/>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59" name="Line 7"/>
          <p:cNvSpPr>
            <a:spLocks noChangeShapeType="1"/>
          </p:cNvSpPr>
          <p:nvPr/>
        </p:nvSpPr>
        <p:spPr bwMode="auto">
          <a:xfrm flipV="1">
            <a:off x="5799664" y="4200036"/>
            <a:ext cx="19399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64" name="Rectangle 12"/>
          <p:cNvSpPr>
            <a:spLocks noChangeArrowheads="1"/>
          </p:cNvSpPr>
          <p:nvPr/>
        </p:nvSpPr>
        <p:spPr bwMode="auto">
          <a:xfrm>
            <a:off x="3249213" y="4095308"/>
            <a:ext cx="1257168" cy="26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6" name="Rectangle 14"/>
          <p:cNvSpPr>
            <a:spLocks noChangeArrowheads="1"/>
          </p:cNvSpPr>
          <p:nvPr/>
        </p:nvSpPr>
        <p:spPr bwMode="auto">
          <a:xfrm>
            <a:off x="3340353" y="4017517"/>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9967" name="Rectangle 15"/>
          <p:cNvSpPr>
            <a:spLocks noChangeArrowheads="1"/>
          </p:cNvSpPr>
          <p:nvPr/>
        </p:nvSpPr>
        <p:spPr bwMode="auto">
          <a:xfrm>
            <a:off x="2022997" y="3457086"/>
            <a:ext cx="3754305"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8" name="Rectangle 16"/>
          <p:cNvSpPr>
            <a:spLocks noChangeArrowheads="1"/>
          </p:cNvSpPr>
          <p:nvPr/>
        </p:nvSpPr>
        <p:spPr bwMode="auto">
          <a:xfrm>
            <a:off x="413971" y="3457146"/>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9969" name="Rectangle 17"/>
          <p:cNvSpPr>
            <a:spLocks noChangeArrowheads="1"/>
          </p:cNvSpPr>
          <p:nvPr/>
        </p:nvSpPr>
        <p:spPr bwMode="auto">
          <a:xfrm>
            <a:off x="8324314" y="4095261"/>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0" name="Line 18"/>
          <p:cNvSpPr>
            <a:spLocks noChangeShapeType="1"/>
          </p:cNvSpPr>
          <p:nvPr/>
        </p:nvSpPr>
        <p:spPr bwMode="auto">
          <a:xfrm>
            <a:off x="5799655" y="3455498"/>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1" name="Rectangle 19"/>
          <p:cNvSpPr>
            <a:spLocks noChangeArrowheads="1"/>
          </p:cNvSpPr>
          <p:nvPr/>
        </p:nvSpPr>
        <p:spPr bwMode="auto">
          <a:xfrm>
            <a:off x="8226281" y="400640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9972" name="Rectangle 20"/>
          <p:cNvSpPr>
            <a:spLocks noChangeArrowheads="1"/>
          </p:cNvSpPr>
          <p:nvPr/>
        </p:nvSpPr>
        <p:spPr bwMode="auto">
          <a:xfrm>
            <a:off x="6324199" y="4084148"/>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3" name="Line 21"/>
          <p:cNvSpPr>
            <a:spLocks noChangeShapeType="1"/>
          </p:cNvSpPr>
          <p:nvPr/>
        </p:nvSpPr>
        <p:spPr bwMode="auto">
          <a:xfrm>
            <a:off x="7748178" y="3442798"/>
            <a:ext cx="0" cy="452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5" name="Rectangle 23"/>
          <p:cNvSpPr>
            <a:spLocks noChangeArrowheads="1"/>
          </p:cNvSpPr>
          <p:nvPr/>
        </p:nvSpPr>
        <p:spPr bwMode="auto">
          <a:xfrm>
            <a:off x="3361024" y="3476136"/>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09976" name="Rectangle 24"/>
          <p:cNvSpPr>
            <a:spLocks noChangeArrowheads="1"/>
          </p:cNvSpPr>
          <p:nvPr/>
        </p:nvSpPr>
        <p:spPr bwMode="auto">
          <a:xfrm>
            <a:off x="8202237" y="3476136"/>
            <a:ext cx="1110883"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主机号</a:t>
            </a:r>
          </a:p>
        </p:txBody>
      </p:sp>
      <p:sp>
        <p:nvSpPr>
          <p:cNvPr id="509977" name="Rectangle 25"/>
          <p:cNvSpPr>
            <a:spLocks noChangeArrowheads="1"/>
          </p:cNvSpPr>
          <p:nvPr/>
        </p:nvSpPr>
        <p:spPr bwMode="auto">
          <a:xfrm>
            <a:off x="6319064" y="3476136"/>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子网号</a:t>
            </a:r>
          </a:p>
        </p:txBody>
      </p:sp>
      <p:sp>
        <p:nvSpPr>
          <p:cNvPr id="509978" name="Rectangle 26"/>
          <p:cNvSpPr>
            <a:spLocks noChangeArrowheads="1"/>
          </p:cNvSpPr>
          <p:nvPr/>
        </p:nvSpPr>
        <p:spPr bwMode="auto">
          <a:xfrm>
            <a:off x="6212405" y="4017517"/>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a:t>
            </a:r>
          </a:p>
        </p:txBody>
      </p:sp>
      <p:sp>
        <p:nvSpPr>
          <p:cNvPr id="509980" name="Line 28"/>
          <p:cNvSpPr>
            <a:spLocks noChangeShapeType="1"/>
          </p:cNvSpPr>
          <p:nvPr/>
        </p:nvSpPr>
        <p:spPr bwMode="auto">
          <a:xfrm>
            <a:off x="7748178" y="3947644"/>
            <a:ext cx="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81" name="Rectangle 29"/>
          <p:cNvSpPr>
            <a:spLocks noChangeArrowheads="1"/>
          </p:cNvSpPr>
          <p:nvPr/>
        </p:nvSpPr>
        <p:spPr bwMode="auto">
          <a:xfrm>
            <a:off x="413971" y="4515993"/>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a:p>
            <a:pPr defTabSz="762000" eaLnBrk="0" hangingPunct="0"/>
            <a:r>
              <a:rPr kumimoji="1" lang="zh-CN" altLang="en-US" sz="2000" b="1">
                <a:solidFill>
                  <a:srgbClr val="0000CC"/>
                </a:solidFill>
                <a:latin typeface="+mn-lt"/>
                <a:ea typeface="黑体" pitchFamily="2" charset="-122"/>
              </a:rPr>
              <a:t>的子网掩码</a:t>
            </a:r>
          </a:p>
        </p:txBody>
      </p:sp>
      <p:sp>
        <p:nvSpPr>
          <p:cNvPr id="509996" name="Line 44"/>
          <p:cNvSpPr>
            <a:spLocks noChangeShapeType="1"/>
          </p:cNvSpPr>
          <p:nvPr/>
        </p:nvSpPr>
        <p:spPr bwMode="auto">
          <a:xfrm>
            <a:off x="5799655" y="4000052"/>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99" name="Rectangle 47"/>
          <p:cNvSpPr>
            <a:spLocks noChangeArrowheads="1"/>
          </p:cNvSpPr>
          <p:nvPr/>
        </p:nvSpPr>
        <p:spPr bwMode="auto">
          <a:xfrm>
            <a:off x="7730992" y="4588973"/>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0" name="Rectangle 48"/>
          <p:cNvSpPr>
            <a:spLocks noChangeArrowheads="1"/>
          </p:cNvSpPr>
          <p:nvPr/>
        </p:nvSpPr>
        <p:spPr bwMode="auto">
          <a:xfrm>
            <a:off x="2035030" y="4588973"/>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10001" name="Group 49"/>
          <p:cNvGrpSpPr>
            <a:grpSpLocks/>
          </p:cNvGrpSpPr>
          <p:nvPr/>
        </p:nvGrpSpPr>
        <p:grpSpPr bwMode="auto">
          <a:xfrm>
            <a:off x="2066021" y="4652474"/>
            <a:ext cx="7639315" cy="412750"/>
            <a:chOff x="1174" y="3062"/>
            <a:chExt cx="4442" cy="260"/>
          </a:xfrm>
        </p:grpSpPr>
        <p:sp>
          <p:nvSpPr>
            <p:cNvPr id="510002" name="Rectangle 50"/>
            <p:cNvSpPr>
              <a:spLocks noChangeArrowheads="1"/>
            </p:cNvSpPr>
            <p:nvPr/>
          </p:nvSpPr>
          <p:spPr bwMode="auto">
            <a:xfrm>
              <a:off x="1174" y="3062"/>
              <a:ext cx="32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a:solidFill>
                    <a:srgbClr val="0000CC"/>
                  </a:solidFill>
                  <a:latin typeface="+mn-lt"/>
                  <a:ea typeface="黑体" pitchFamily="2" charset="-122"/>
                </a:rPr>
                <a:t>1 1 1 1 1 1 1 1 1 1 1 1 1 1 1 1   1 1 1 1 1 1 1 1</a:t>
              </a:r>
            </a:p>
          </p:txBody>
        </p:sp>
        <p:sp>
          <p:nvSpPr>
            <p:cNvPr id="510003" name="Rectangle 51"/>
            <p:cNvSpPr>
              <a:spLocks noChangeArrowheads="1"/>
            </p:cNvSpPr>
            <p:nvPr/>
          </p:nvSpPr>
          <p:spPr bwMode="auto">
            <a:xfrm>
              <a:off x="4510" y="3062"/>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10004" name="Line 52"/>
          <p:cNvSpPr>
            <a:spLocks noChangeShapeType="1"/>
          </p:cNvSpPr>
          <p:nvPr/>
        </p:nvSpPr>
        <p:spPr bwMode="auto">
          <a:xfrm>
            <a:off x="5799689" y="4588973"/>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98" name="Rectangle 46"/>
          <p:cNvSpPr>
            <a:spLocks noChangeArrowheads="1"/>
          </p:cNvSpPr>
          <p:nvPr/>
        </p:nvSpPr>
        <p:spPr bwMode="auto">
          <a:xfrm>
            <a:off x="798881" y="5295447"/>
            <a:ext cx="1215077"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子网的</a:t>
            </a:r>
          </a:p>
          <a:p>
            <a:pPr algn="ctr" defTabSz="762000" eaLnBrk="0" hangingPunct="0"/>
            <a:r>
              <a:rPr kumimoji="1" lang="zh-CN" altLang="en-US" sz="2000" b="1" dirty="0">
                <a:solidFill>
                  <a:srgbClr val="0000CC"/>
                </a:solidFill>
                <a:latin typeface="+mn-lt"/>
                <a:ea typeface="黑体" pitchFamily="2" charset="-122"/>
              </a:rPr>
              <a:t>网络地址</a:t>
            </a:r>
          </a:p>
        </p:txBody>
      </p:sp>
      <p:grpSp>
        <p:nvGrpSpPr>
          <p:cNvPr id="41" name="组合 40"/>
          <p:cNvGrpSpPr/>
          <p:nvPr/>
        </p:nvGrpSpPr>
        <p:grpSpPr>
          <a:xfrm>
            <a:off x="2035030" y="5452573"/>
            <a:ext cx="7646204" cy="503238"/>
            <a:chOff x="2035030" y="3366715"/>
            <a:chExt cx="7646203" cy="503238"/>
          </a:xfrm>
        </p:grpSpPr>
        <p:sp>
          <p:nvSpPr>
            <p:cNvPr id="510005" name="Rectangle 53"/>
            <p:cNvSpPr>
              <a:spLocks noChangeArrowheads="1"/>
            </p:cNvSpPr>
            <p:nvPr/>
          </p:nvSpPr>
          <p:spPr bwMode="auto">
            <a:xfrm>
              <a:off x="7730989" y="3366715"/>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6" name="Rectangle 54"/>
            <p:cNvSpPr>
              <a:spLocks noChangeArrowheads="1"/>
            </p:cNvSpPr>
            <p:nvPr/>
          </p:nvSpPr>
          <p:spPr bwMode="auto">
            <a:xfrm>
              <a:off x="2035030" y="3366715"/>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7" name="Line 55"/>
            <p:cNvSpPr>
              <a:spLocks noChangeShapeType="1"/>
            </p:cNvSpPr>
            <p:nvPr/>
          </p:nvSpPr>
          <p:spPr bwMode="auto">
            <a:xfrm>
              <a:off x="5799675" y="3366715"/>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9" name="Rectangle 57"/>
            <p:cNvSpPr>
              <a:spLocks noChangeArrowheads="1"/>
            </p:cNvSpPr>
            <p:nvPr/>
          </p:nvSpPr>
          <p:spPr bwMode="auto">
            <a:xfrm>
              <a:off x="3440120" y="339052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10010" name="Rectangle 58"/>
            <p:cNvSpPr>
              <a:spLocks noChangeArrowheads="1"/>
            </p:cNvSpPr>
            <p:nvPr/>
          </p:nvSpPr>
          <p:spPr bwMode="auto">
            <a:xfrm>
              <a:off x="6239941" y="3390528"/>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子网号</a:t>
              </a:r>
            </a:p>
          </p:txBody>
        </p:sp>
        <p:sp>
          <p:nvSpPr>
            <p:cNvPr id="510011" name="Rectangle 59"/>
            <p:cNvSpPr>
              <a:spLocks noChangeArrowheads="1"/>
            </p:cNvSpPr>
            <p:nvPr/>
          </p:nvSpPr>
          <p:spPr bwMode="auto">
            <a:xfrm>
              <a:off x="8551340" y="3390528"/>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0</a:t>
              </a:r>
            </a:p>
          </p:txBody>
        </p:sp>
      </p:grpSp>
      <p:sp>
        <p:nvSpPr>
          <p:cNvPr id="510012" name="Rectangle 60"/>
          <p:cNvSpPr>
            <a:spLocks noChangeArrowheads="1"/>
          </p:cNvSpPr>
          <p:nvPr/>
        </p:nvSpPr>
        <p:spPr bwMode="auto">
          <a:xfrm>
            <a:off x="2000669" y="3941314"/>
            <a:ext cx="7711546" cy="60007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dirty="0">
                <a:solidFill>
                  <a:srgbClr val="0000CC"/>
                </a:solidFill>
                <a:latin typeface="+mn-lt"/>
                <a:ea typeface="黑体" pitchFamily="2" charset="-122"/>
              </a:rPr>
              <a:t>逐位进行 </a:t>
            </a:r>
            <a:r>
              <a:rPr lang="en-US" altLang="zh-CN" sz="3600" b="1" dirty="0">
                <a:solidFill>
                  <a:srgbClr val="0000CC"/>
                </a:solidFill>
                <a:latin typeface="+mn-lt"/>
                <a:ea typeface="黑体" pitchFamily="2" charset="-122"/>
              </a:rPr>
              <a:t>AND </a:t>
            </a:r>
            <a:r>
              <a:rPr lang="zh-CN" altLang="en-US" sz="3600" b="1" dirty="0">
                <a:solidFill>
                  <a:srgbClr val="0000CC"/>
                </a:solidFill>
                <a:latin typeface="+mn-lt"/>
                <a:ea typeface="黑体" pitchFamily="2" charset="-122"/>
              </a:rPr>
              <a:t>运算</a:t>
            </a:r>
          </a:p>
        </p:txBody>
      </p:sp>
      <p:sp>
        <p:nvSpPr>
          <p:cNvPr id="510013" name="AutoShape 61"/>
          <p:cNvSpPr>
            <a:spLocks noChangeArrowheads="1"/>
          </p:cNvSpPr>
          <p:nvPr/>
        </p:nvSpPr>
        <p:spPr bwMode="auto">
          <a:xfrm>
            <a:off x="5311236" y="5165297"/>
            <a:ext cx="937286" cy="503237"/>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94117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1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00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9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98" grpId="0"/>
      <p:bldP spid="510012" grpId="0" animBg="1"/>
      <p:bldP spid="51001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Grp="1" noChangeArrowheads="1"/>
          </p:cNvSpPr>
          <p:nvPr>
            <p:ph type="title"/>
          </p:nvPr>
        </p:nvSpPr>
        <p:spPr/>
        <p:txBody>
          <a:bodyPr/>
          <a:lstStyle/>
          <a:p>
            <a:pPr algn="ctr"/>
            <a:r>
              <a:rPr lang="zh-CN" altLang="en-US" dirty="0" smtClean="0">
                <a:solidFill>
                  <a:schemeClr val="tx1"/>
                </a:solidFill>
              </a:rPr>
              <a:t>子网掩码的用途</a:t>
            </a:r>
            <a:endParaRPr lang="zh-CN" altLang="en-US" dirty="0"/>
          </a:p>
        </p:txBody>
      </p:sp>
      <p:sp>
        <p:nvSpPr>
          <p:cNvPr id="508930" name="Rectangle 2"/>
          <p:cNvSpPr>
            <a:spLocks noChangeArrowheads="1"/>
          </p:cNvSpPr>
          <p:nvPr/>
        </p:nvSpPr>
        <p:spPr bwMode="auto">
          <a:xfrm>
            <a:off x="1935653" y="1928826"/>
            <a:ext cx="7702947" cy="47307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3" name="Line 5"/>
          <p:cNvSpPr>
            <a:spLocks noChangeShapeType="1"/>
          </p:cNvSpPr>
          <p:nvPr/>
        </p:nvSpPr>
        <p:spPr bwMode="auto">
          <a:xfrm>
            <a:off x="1973455" y="2692353"/>
            <a:ext cx="5682192" cy="635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34" name="Line 6"/>
          <p:cNvSpPr>
            <a:spLocks noChangeShapeType="1"/>
          </p:cNvSpPr>
          <p:nvPr/>
        </p:nvSpPr>
        <p:spPr bwMode="auto">
          <a:xfrm flipV="1">
            <a:off x="7690048" y="2692353"/>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40" name="Rectangle 12"/>
          <p:cNvSpPr>
            <a:spLocks noChangeArrowheads="1"/>
          </p:cNvSpPr>
          <p:nvPr/>
        </p:nvSpPr>
        <p:spPr bwMode="auto">
          <a:xfrm>
            <a:off x="3191077" y="2587603"/>
            <a:ext cx="1257168" cy="26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2" name="Rectangle 14"/>
          <p:cNvSpPr>
            <a:spLocks noChangeArrowheads="1"/>
          </p:cNvSpPr>
          <p:nvPr/>
        </p:nvSpPr>
        <p:spPr bwMode="auto">
          <a:xfrm>
            <a:off x="3148110" y="2498702"/>
            <a:ext cx="330539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子网号为 </a:t>
            </a:r>
            <a:r>
              <a:rPr kumimoji="1" lang="en-US" altLang="zh-CN" sz="2000" b="1">
                <a:solidFill>
                  <a:srgbClr val="0000CC"/>
                </a:solidFill>
                <a:latin typeface="+mn-lt"/>
                <a:ea typeface="黑体" pitchFamily="2" charset="-122"/>
              </a:rPr>
              <a:t>3 </a:t>
            </a:r>
            <a:r>
              <a:rPr kumimoji="1" lang="zh-CN" altLang="en-US" sz="2000" b="1">
                <a:solidFill>
                  <a:srgbClr val="0000CC"/>
                </a:solidFill>
                <a:latin typeface="+mn-lt"/>
                <a:ea typeface="黑体" pitchFamily="2" charset="-122"/>
              </a:rPr>
              <a:t>的网络的网络号</a:t>
            </a:r>
          </a:p>
        </p:txBody>
      </p:sp>
      <p:sp>
        <p:nvSpPr>
          <p:cNvPr id="508943" name="Rectangle 15"/>
          <p:cNvSpPr>
            <a:spLocks noChangeArrowheads="1"/>
          </p:cNvSpPr>
          <p:nvPr/>
        </p:nvSpPr>
        <p:spPr bwMode="auto">
          <a:xfrm>
            <a:off x="1964857" y="1949403"/>
            <a:ext cx="5707988"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6" name="Rectangle 18"/>
          <p:cNvSpPr>
            <a:spLocks noChangeArrowheads="1"/>
          </p:cNvSpPr>
          <p:nvPr/>
        </p:nvSpPr>
        <p:spPr bwMode="auto">
          <a:xfrm>
            <a:off x="344522" y="1949463"/>
            <a:ext cx="15935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7" name="Rectangle 19"/>
          <p:cNvSpPr>
            <a:spLocks noChangeArrowheads="1"/>
          </p:cNvSpPr>
          <p:nvPr/>
        </p:nvSpPr>
        <p:spPr bwMode="auto">
          <a:xfrm>
            <a:off x="8266178" y="2587578"/>
            <a:ext cx="96308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8" name="Line 20"/>
          <p:cNvSpPr>
            <a:spLocks noChangeShapeType="1"/>
          </p:cNvSpPr>
          <p:nvPr/>
        </p:nvSpPr>
        <p:spPr bwMode="auto">
          <a:xfrm>
            <a:off x="5741520" y="1947815"/>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9" name="Rectangle 21"/>
          <p:cNvSpPr>
            <a:spLocks noChangeArrowheads="1"/>
          </p:cNvSpPr>
          <p:nvPr/>
        </p:nvSpPr>
        <p:spPr bwMode="auto">
          <a:xfrm>
            <a:off x="8211141" y="243361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51" name="Line 23"/>
          <p:cNvSpPr>
            <a:spLocks noChangeShapeType="1"/>
          </p:cNvSpPr>
          <p:nvPr/>
        </p:nvSpPr>
        <p:spPr bwMode="auto">
          <a:xfrm>
            <a:off x="7690043" y="1935115"/>
            <a:ext cx="0" cy="452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55" name="Line 27"/>
          <p:cNvSpPr>
            <a:spLocks noChangeShapeType="1"/>
          </p:cNvSpPr>
          <p:nvPr/>
        </p:nvSpPr>
        <p:spPr bwMode="auto">
          <a:xfrm>
            <a:off x="1949379" y="2439940"/>
            <a:ext cx="0" cy="393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6" name="Line 28"/>
          <p:cNvSpPr>
            <a:spLocks noChangeShapeType="1"/>
          </p:cNvSpPr>
          <p:nvPr/>
        </p:nvSpPr>
        <p:spPr bwMode="auto">
          <a:xfrm>
            <a:off x="7690043" y="1425589"/>
            <a:ext cx="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7" name="Rectangle 29"/>
          <p:cNvSpPr>
            <a:spLocks noChangeArrowheads="1"/>
          </p:cNvSpPr>
          <p:nvPr/>
        </p:nvSpPr>
        <p:spPr bwMode="auto">
          <a:xfrm>
            <a:off x="344522" y="2936888"/>
            <a:ext cx="15935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a:p>
            <a:pPr defTabSz="762000" eaLnBrk="0" hangingPunct="0"/>
            <a:r>
              <a:rPr kumimoji="1" lang="zh-CN" altLang="en-US" sz="2000" b="1">
                <a:solidFill>
                  <a:srgbClr val="0000CC"/>
                </a:solidFill>
                <a:latin typeface="+mn-lt"/>
                <a:ea typeface="黑体" pitchFamily="2" charset="-122"/>
              </a:rPr>
              <a:t>的子网掩码</a:t>
            </a:r>
          </a:p>
        </p:txBody>
      </p:sp>
      <p:sp>
        <p:nvSpPr>
          <p:cNvPr id="508965" name="Line 37"/>
          <p:cNvSpPr>
            <a:spLocks noChangeShapeType="1"/>
          </p:cNvSpPr>
          <p:nvPr/>
        </p:nvSpPr>
        <p:spPr bwMode="auto">
          <a:xfrm flipV="1">
            <a:off x="1949411" y="1627140"/>
            <a:ext cx="3786981"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6" name="Line 38"/>
          <p:cNvSpPr>
            <a:spLocks noChangeShapeType="1"/>
          </p:cNvSpPr>
          <p:nvPr/>
        </p:nvSpPr>
        <p:spPr bwMode="auto">
          <a:xfrm>
            <a:off x="1949379" y="1428703"/>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7" name="Line 39"/>
          <p:cNvSpPr>
            <a:spLocks noChangeShapeType="1"/>
          </p:cNvSpPr>
          <p:nvPr/>
        </p:nvSpPr>
        <p:spPr bwMode="auto">
          <a:xfrm>
            <a:off x="9638568" y="142876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9" name="Line 41"/>
          <p:cNvSpPr>
            <a:spLocks noChangeShapeType="1"/>
          </p:cNvSpPr>
          <p:nvPr/>
        </p:nvSpPr>
        <p:spPr bwMode="auto">
          <a:xfrm flipV="1">
            <a:off x="5770756" y="1627140"/>
            <a:ext cx="3867812"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1" name="Line 43"/>
          <p:cNvSpPr>
            <a:spLocks noChangeShapeType="1"/>
          </p:cNvSpPr>
          <p:nvPr/>
        </p:nvSpPr>
        <p:spPr bwMode="auto">
          <a:xfrm>
            <a:off x="5741520" y="1428703"/>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2" name="Line 44"/>
          <p:cNvSpPr>
            <a:spLocks noChangeShapeType="1"/>
          </p:cNvSpPr>
          <p:nvPr/>
        </p:nvSpPr>
        <p:spPr bwMode="auto">
          <a:xfrm>
            <a:off x="7672845" y="2492355"/>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3" name="Line 45"/>
          <p:cNvSpPr>
            <a:spLocks noChangeShapeType="1"/>
          </p:cNvSpPr>
          <p:nvPr/>
        </p:nvSpPr>
        <p:spPr bwMode="auto">
          <a:xfrm>
            <a:off x="9638568" y="2439970"/>
            <a:ext cx="0" cy="454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4" name="Rectangle 46"/>
          <p:cNvSpPr>
            <a:spLocks noChangeArrowheads="1"/>
          </p:cNvSpPr>
          <p:nvPr/>
        </p:nvSpPr>
        <p:spPr bwMode="auto">
          <a:xfrm>
            <a:off x="729435" y="3787772"/>
            <a:ext cx="1215077"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子网的</a:t>
            </a:r>
          </a:p>
          <a:p>
            <a:pPr algn="ctr" defTabSz="762000" eaLnBrk="0" hangingPunct="0"/>
            <a:r>
              <a:rPr kumimoji="1" lang="zh-CN" altLang="en-US" sz="2000" b="1">
                <a:solidFill>
                  <a:srgbClr val="0000CC"/>
                </a:solidFill>
                <a:latin typeface="+mn-lt"/>
                <a:ea typeface="黑体" pitchFamily="2" charset="-122"/>
              </a:rPr>
              <a:t>网络地址</a:t>
            </a:r>
          </a:p>
        </p:txBody>
      </p:sp>
      <p:sp>
        <p:nvSpPr>
          <p:cNvPr id="508975" name="Rectangle 47"/>
          <p:cNvSpPr>
            <a:spLocks noChangeArrowheads="1"/>
          </p:cNvSpPr>
          <p:nvPr/>
        </p:nvSpPr>
        <p:spPr bwMode="auto">
          <a:xfrm>
            <a:off x="7672846" y="3081290"/>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6" name="Rectangle 48"/>
          <p:cNvSpPr>
            <a:spLocks noChangeArrowheads="1"/>
          </p:cNvSpPr>
          <p:nvPr/>
        </p:nvSpPr>
        <p:spPr bwMode="auto">
          <a:xfrm>
            <a:off x="1976895" y="3081290"/>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2" name="Group 49"/>
          <p:cNvGrpSpPr>
            <a:grpSpLocks/>
          </p:cNvGrpSpPr>
          <p:nvPr/>
        </p:nvGrpSpPr>
        <p:grpSpPr bwMode="auto">
          <a:xfrm>
            <a:off x="2081803" y="3125813"/>
            <a:ext cx="7486254" cy="412751"/>
            <a:chOff x="1205" y="3120"/>
            <a:chExt cx="4353" cy="260"/>
          </a:xfrm>
        </p:grpSpPr>
        <p:sp>
          <p:nvSpPr>
            <p:cNvPr id="508978" name="Rectangle 50"/>
            <p:cNvSpPr>
              <a:spLocks noChangeArrowheads="1"/>
            </p:cNvSpPr>
            <p:nvPr/>
          </p:nvSpPr>
          <p:spPr bwMode="auto">
            <a:xfrm>
              <a:off x="1205" y="3120"/>
              <a:ext cx="32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1 1 1 1 1 1 1 1 1 1 1 1 1 1 1 1   1 1 1 1 1 1 1 1</a:t>
              </a:r>
            </a:p>
          </p:txBody>
        </p:sp>
        <p:sp>
          <p:nvSpPr>
            <p:cNvPr id="508979" name="Rectangle 51"/>
            <p:cNvSpPr>
              <a:spLocks noChangeArrowheads="1"/>
            </p:cNvSpPr>
            <p:nvPr/>
          </p:nvSpPr>
          <p:spPr bwMode="auto">
            <a:xfrm>
              <a:off x="4452" y="3120"/>
              <a:ext cx="1106" cy="2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08980" name="Line 52"/>
          <p:cNvSpPr>
            <a:spLocks noChangeShapeType="1"/>
          </p:cNvSpPr>
          <p:nvPr/>
        </p:nvSpPr>
        <p:spPr bwMode="auto">
          <a:xfrm>
            <a:off x="5741552" y="3081290"/>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1" name="Rectangle 53"/>
          <p:cNvSpPr>
            <a:spLocks noChangeArrowheads="1"/>
          </p:cNvSpPr>
          <p:nvPr/>
        </p:nvSpPr>
        <p:spPr bwMode="auto">
          <a:xfrm>
            <a:off x="7672846" y="3944890"/>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2" name="Rectangle 54"/>
          <p:cNvSpPr>
            <a:spLocks noChangeArrowheads="1"/>
          </p:cNvSpPr>
          <p:nvPr/>
        </p:nvSpPr>
        <p:spPr bwMode="auto">
          <a:xfrm>
            <a:off x="1976895" y="3944890"/>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3" name="Line 55"/>
          <p:cNvSpPr>
            <a:spLocks noChangeShapeType="1"/>
          </p:cNvSpPr>
          <p:nvPr/>
        </p:nvSpPr>
        <p:spPr bwMode="auto">
          <a:xfrm>
            <a:off x="5741552" y="3944890"/>
            <a:ext cx="1719"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6" name="Rectangle 58"/>
          <p:cNvSpPr>
            <a:spLocks noChangeArrowheads="1"/>
          </p:cNvSpPr>
          <p:nvPr/>
        </p:nvSpPr>
        <p:spPr bwMode="auto">
          <a:xfrm>
            <a:off x="8451943" y="396870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0</a:t>
            </a:r>
          </a:p>
        </p:txBody>
      </p:sp>
      <p:sp>
        <p:nvSpPr>
          <p:cNvPr id="508988" name="Rectangle 60"/>
          <p:cNvSpPr>
            <a:spLocks noChangeArrowheads="1"/>
          </p:cNvSpPr>
          <p:nvPr/>
        </p:nvSpPr>
        <p:spPr bwMode="auto">
          <a:xfrm>
            <a:off x="3381966" y="1425588"/>
            <a:ext cx="95699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8953" name="Rectangle 25"/>
          <p:cNvSpPr>
            <a:spLocks noChangeArrowheads="1"/>
          </p:cNvSpPr>
          <p:nvPr/>
        </p:nvSpPr>
        <p:spPr bwMode="auto">
          <a:xfrm>
            <a:off x="6260897" y="1425588"/>
            <a:ext cx="141224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smtClean="0">
                <a:solidFill>
                  <a:srgbClr val="0000CC"/>
                </a:solidFill>
                <a:ea typeface="黑体" pitchFamily="2" charset="-122"/>
              </a:rPr>
              <a:t>8bit</a:t>
            </a:r>
            <a:r>
              <a:rPr kumimoji="1" lang="zh-CN" altLang="en-US" sz="2000" b="1" dirty="0" smtClean="0">
                <a:solidFill>
                  <a:srgbClr val="0000CC"/>
                </a:solidFill>
                <a:latin typeface="+mn-lt"/>
                <a:ea typeface="黑体" pitchFamily="2" charset="-122"/>
              </a:rPr>
              <a:t>子网</a:t>
            </a:r>
            <a:r>
              <a:rPr kumimoji="1" lang="zh-CN" altLang="en-US" sz="2000" b="1" dirty="0">
                <a:solidFill>
                  <a:srgbClr val="0000CC"/>
                </a:solidFill>
                <a:latin typeface="+mn-lt"/>
                <a:ea typeface="黑体" pitchFamily="2" charset="-122"/>
              </a:rPr>
              <a:t>号</a:t>
            </a:r>
          </a:p>
        </p:txBody>
      </p:sp>
      <p:sp>
        <p:nvSpPr>
          <p:cNvPr id="508945" name="Rectangle 17"/>
          <p:cNvSpPr>
            <a:spLocks noChangeArrowheads="1"/>
          </p:cNvSpPr>
          <p:nvPr/>
        </p:nvSpPr>
        <p:spPr bwMode="auto">
          <a:xfrm>
            <a:off x="8187064" y="1425588"/>
            <a:ext cx="95699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89" name="Rectangle 61"/>
          <p:cNvSpPr>
            <a:spLocks noChangeArrowheads="1"/>
          </p:cNvSpPr>
          <p:nvPr/>
        </p:nvSpPr>
        <p:spPr bwMode="auto">
          <a:xfrm>
            <a:off x="2601216" y="1928826"/>
            <a:ext cx="3617979"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145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13            </a:t>
            </a:r>
            <a:r>
              <a:rPr kumimoji="1" lang="en-US" altLang="zh-CN" sz="2800" b="1">
                <a:solidFill>
                  <a:srgbClr val="0000CC"/>
                </a:solidFill>
                <a:latin typeface="+mn-lt"/>
                <a:ea typeface="黑体" pitchFamily="2" charset="-122"/>
              </a:rPr>
              <a:t>.</a:t>
            </a:r>
          </a:p>
        </p:txBody>
      </p:sp>
      <p:sp>
        <p:nvSpPr>
          <p:cNvPr id="508991" name="Rectangle 63"/>
          <p:cNvSpPr>
            <a:spLocks noChangeArrowheads="1"/>
          </p:cNvSpPr>
          <p:nvPr/>
        </p:nvSpPr>
        <p:spPr bwMode="auto">
          <a:xfrm>
            <a:off x="2601217" y="3944951"/>
            <a:ext cx="4724051" cy="52065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145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3</a:t>
            </a:r>
          </a:p>
        </p:txBody>
      </p:sp>
      <p:sp>
        <p:nvSpPr>
          <p:cNvPr id="508992" name="Rectangle 64"/>
          <p:cNvSpPr>
            <a:spLocks noChangeArrowheads="1"/>
          </p:cNvSpPr>
          <p:nvPr/>
        </p:nvSpPr>
        <p:spPr bwMode="auto">
          <a:xfrm>
            <a:off x="6658201" y="1928826"/>
            <a:ext cx="2325959"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
        <p:nvSpPr>
          <p:cNvPr id="54" name="灯片编号占位符 53"/>
          <p:cNvSpPr>
            <a:spLocks noGrp="1"/>
          </p:cNvSpPr>
          <p:nvPr>
            <p:ph type="sldNum" sz="quarter" idx="12"/>
          </p:nvPr>
        </p:nvSpPr>
        <p:spPr>
          <a:xfrm>
            <a:off x="7099300" y="5143948"/>
            <a:ext cx="2311400" cy="457200"/>
          </a:xfrm>
        </p:spPr>
        <p:txBody>
          <a:bodyPr/>
          <a:lstStyle/>
          <a:p>
            <a:fld id="{14338B79-8FD5-46F1-8A19-651A319ADB19}" type="slidenum">
              <a:rPr lang="zh-CN" altLang="en-US" smtClean="0"/>
              <a:pPr/>
              <a:t>109</a:t>
            </a:fld>
            <a:endParaRPr lang="en-US" altLang="zh-CN"/>
          </a:p>
        </p:txBody>
      </p:sp>
      <p:sp>
        <p:nvSpPr>
          <p:cNvPr id="57" name="Rectangle 60"/>
          <p:cNvSpPr>
            <a:spLocks noChangeArrowheads="1"/>
          </p:cNvSpPr>
          <p:nvPr/>
        </p:nvSpPr>
        <p:spPr bwMode="auto">
          <a:xfrm>
            <a:off x="1952604" y="2502548"/>
            <a:ext cx="7711546" cy="60007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dirty="0">
                <a:solidFill>
                  <a:srgbClr val="0000CC"/>
                </a:solidFill>
                <a:latin typeface="+mn-lt"/>
                <a:ea typeface="黑体" pitchFamily="2" charset="-122"/>
              </a:rPr>
              <a:t>逐位进行 </a:t>
            </a:r>
            <a:r>
              <a:rPr lang="en-US" altLang="zh-CN" sz="3600" b="1" dirty="0">
                <a:solidFill>
                  <a:srgbClr val="0000CC"/>
                </a:solidFill>
                <a:latin typeface="+mn-lt"/>
                <a:ea typeface="黑体" pitchFamily="2" charset="-122"/>
              </a:rPr>
              <a:t>AND </a:t>
            </a:r>
            <a:r>
              <a:rPr lang="zh-CN" altLang="en-US" sz="3600" b="1" dirty="0">
                <a:solidFill>
                  <a:srgbClr val="0000CC"/>
                </a:solidFill>
                <a:latin typeface="+mn-lt"/>
                <a:ea typeface="黑体" pitchFamily="2" charset="-122"/>
              </a:rPr>
              <a:t>运算</a:t>
            </a:r>
          </a:p>
        </p:txBody>
      </p:sp>
      <p:sp>
        <p:nvSpPr>
          <p:cNvPr id="43" name="AutoShape 61"/>
          <p:cNvSpPr>
            <a:spLocks noChangeArrowheads="1"/>
          </p:cNvSpPr>
          <p:nvPr/>
        </p:nvSpPr>
        <p:spPr bwMode="auto">
          <a:xfrm>
            <a:off x="5453066" y="3571876"/>
            <a:ext cx="937286" cy="503237"/>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3" name="矩形 2"/>
          <p:cNvSpPr/>
          <p:nvPr/>
        </p:nvSpPr>
        <p:spPr>
          <a:xfrm>
            <a:off x="119524" y="4970399"/>
            <a:ext cx="9410692" cy="1175706"/>
          </a:xfrm>
          <a:prstGeom prst="rect">
            <a:avLst/>
          </a:prstGeom>
        </p:spPr>
        <p:txBody>
          <a:bodyPr wrap="square">
            <a:spAutoFit/>
          </a:bodyPr>
          <a:lstStyle/>
          <a:p>
            <a:pPr marL="342900" lvl="0" indent="-342900" algn="just" eaLnBrk="1" hangingPunct="1">
              <a:lnSpc>
                <a:spcPct val="110000"/>
              </a:lnSpc>
              <a:spcBef>
                <a:spcPts val="600"/>
              </a:spcBef>
              <a:spcAft>
                <a:spcPct val="30000"/>
              </a:spcAft>
              <a:buClr>
                <a:srgbClr val="333399"/>
              </a:buClr>
              <a:buSzPct val="75000"/>
              <a:buFont typeface="Wingdings" pitchFamily="2" charset="2"/>
              <a:buChar char="n"/>
            </a:pPr>
            <a:r>
              <a:rPr lang="zh-CN" altLang="en-US" sz="3200" b="1" kern="0" dirty="0" smtClean="0">
                <a:solidFill>
                  <a:srgbClr val="000000"/>
                </a:solidFill>
                <a:latin typeface="Arial"/>
                <a:ea typeface="黑体" pitchFamily="2" charset="-122"/>
              </a:rPr>
              <a:t>如果子网的网络地址不同的，它们就是</a:t>
            </a:r>
            <a:r>
              <a:rPr lang="zh-CN" altLang="en-US" sz="3200" b="1" kern="0" dirty="0">
                <a:solidFill>
                  <a:srgbClr val="000000"/>
                </a:solidFill>
                <a:latin typeface="Arial"/>
                <a:ea typeface="黑体" pitchFamily="2" charset="-122"/>
              </a:rPr>
              <a:t>不同的网络</a:t>
            </a:r>
            <a:r>
              <a:rPr lang="zh-CN" altLang="en-US" sz="3200" b="1" kern="0" dirty="0" smtClean="0">
                <a:solidFill>
                  <a:srgbClr val="000000"/>
                </a:solidFill>
                <a:latin typeface="Arial"/>
                <a:ea typeface="黑体" pitchFamily="2" charset="-122"/>
              </a:rPr>
              <a:t>，通信需要</a:t>
            </a:r>
            <a:r>
              <a:rPr lang="zh-CN" altLang="en-US" sz="3200" b="1" kern="0" dirty="0">
                <a:solidFill>
                  <a:srgbClr val="000000"/>
                </a:solidFill>
                <a:latin typeface="Arial"/>
                <a:ea typeface="黑体" pitchFamily="2" charset="-122"/>
              </a:rPr>
              <a:t>路由器进行</a:t>
            </a:r>
            <a:r>
              <a:rPr lang="zh-CN" altLang="en-US" sz="3200" b="1" kern="0" dirty="0" smtClean="0">
                <a:solidFill>
                  <a:srgbClr val="000000"/>
                </a:solidFill>
                <a:latin typeface="Arial"/>
                <a:ea typeface="黑体" pitchFamily="2" charset="-122"/>
              </a:rPr>
              <a:t>转发 </a:t>
            </a:r>
            <a:endParaRPr lang="zh-CN" altLang="en-US" sz="32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26907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a:xfrm>
            <a:off x="238092" y="214290"/>
            <a:ext cx="9066212" cy="792088"/>
          </a:xfrm>
        </p:spPr>
        <p:txBody>
          <a:bodyPr/>
          <a:lstStyle/>
          <a:p>
            <a:pPr algn="ctr"/>
            <a:r>
              <a:rPr lang="zh-CN" altLang="en-US" dirty="0">
                <a:solidFill>
                  <a:srgbClr val="0000FF"/>
                </a:solidFill>
              </a:rPr>
              <a:t>采用</a:t>
            </a:r>
            <a:r>
              <a:rPr lang="zh-CN" altLang="en-US" dirty="0">
                <a:solidFill>
                  <a:srgbClr val="FF0000"/>
                </a:solidFill>
              </a:rPr>
              <a:t>数据报</a:t>
            </a:r>
            <a:r>
              <a:rPr lang="zh-CN" altLang="en-US" dirty="0">
                <a:solidFill>
                  <a:srgbClr val="0000FF"/>
                </a:solidFill>
              </a:rPr>
              <a:t>设计思路的好处是：</a:t>
            </a:r>
            <a:endParaRPr lang="zh-CN" altLang="en-US" dirty="0"/>
          </a:p>
        </p:txBody>
      </p:sp>
      <p:sp>
        <p:nvSpPr>
          <p:cNvPr id="943107" name="Rectangle 3"/>
          <p:cNvSpPr>
            <a:spLocks noGrp="1" noChangeArrowheads="1"/>
          </p:cNvSpPr>
          <p:nvPr>
            <p:ph idx="1"/>
          </p:nvPr>
        </p:nvSpPr>
        <p:spPr>
          <a:xfrm>
            <a:off x="439231" y="3917208"/>
            <a:ext cx="9066212" cy="1701795"/>
          </a:xfrm>
        </p:spPr>
        <p:txBody>
          <a:bodyPr/>
          <a:lstStyle/>
          <a:p>
            <a:r>
              <a:rPr lang="zh-CN" altLang="en-US" sz="2800" dirty="0" smtClean="0"/>
              <a:t>网络</a:t>
            </a:r>
            <a:r>
              <a:rPr lang="zh-CN" altLang="en-US" sz="2800" dirty="0"/>
              <a:t>的造价大大降低，运行方式灵活，能够适应多种应用</a:t>
            </a:r>
            <a:r>
              <a:rPr lang="zh-CN" altLang="en-US" sz="2800" dirty="0" smtClean="0"/>
              <a:t>。</a:t>
            </a:r>
            <a:endParaRPr lang="en-US" altLang="zh-CN" sz="2800" dirty="0" smtClean="0"/>
          </a:p>
          <a:p>
            <a:r>
              <a:rPr lang="zh-CN" altLang="zh-CN" sz="2800" dirty="0"/>
              <a:t>互联网</a:t>
            </a:r>
            <a:r>
              <a:rPr lang="zh-CN" altLang="zh-CN" sz="2800" dirty="0" smtClean="0"/>
              <a:t>的网络</a:t>
            </a:r>
            <a:r>
              <a:rPr lang="zh-CN" altLang="en-US" sz="2800" dirty="0" smtClean="0"/>
              <a:t>层采用了这种</a:t>
            </a:r>
            <a:r>
              <a:rPr lang="zh-CN" altLang="zh-CN" sz="2800" dirty="0" smtClean="0"/>
              <a:t>设计</a:t>
            </a:r>
            <a:r>
              <a:rPr lang="zh-CN" altLang="zh-CN" sz="2800" dirty="0"/>
              <a:t>思路</a:t>
            </a:r>
            <a:r>
              <a:rPr lang="zh-CN" altLang="en-US" sz="2800" dirty="0" smtClean="0"/>
              <a:t>。</a:t>
            </a:r>
            <a:endParaRPr lang="en-US" altLang="zh-CN" sz="2800" dirty="0" smtClean="0"/>
          </a:p>
          <a:p>
            <a:r>
              <a:rPr lang="zh-CN" altLang="en-US" sz="2800" dirty="0" smtClean="0"/>
              <a:t>互连网</a:t>
            </a:r>
            <a:r>
              <a:rPr lang="zh-CN" altLang="en-US" sz="2800" dirty="0"/>
              <a:t>能够发展到今日的规模，充分证明了当初采用这种设计思路的正确性。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a:t>
            </a:fld>
            <a:endParaRPr lang="en-US" altLang="zh-CN"/>
          </a:p>
        </p:txBody>
      </p:sp>
      <p:sp>
        <p:nvSpPr>
          <p:cNvPr id="5" name="Rectangle 2"/>
          <p:cNvSpPr>
            <a:spLocks noChangeArrowheads="1"/>
          </p:cNvSpPr>
          <p:nvPr/>
        </p:nvSpPr>
        <p:spPr bwMode="auto">
          <a:xfrm>
            <a:off x="7524768" y="1714488"/>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 name="Text Box 3"/>
          <p:cNvSpPr txBox="1">
            <a:spLocks noChangeArrowheads="1"/>
          </p:cNvSpPr>
          <p:nvPr/>
        </p:nvSpPr>
        <p:spPr bwMode="auto">
          <a:xfrm>
            <a:off x="7412161" y="1358891"/>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7" name="Rectangle 4"/>
          <p:cNvSpPr>
            <a:spLocks noChangeArrowheads="1"/>
          </p:cNvSpPr>
          <p:nvPr/>
        </p:nvSpPr>
        <p:spPr bwMode="auto">
          <a:xfrm>
            <a:off x="627981" y="1643050"/>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 name="Text Box 5"/>
          <p:cNvSpPr txBox="1">
            <a:spLocks noChangeArrowheads="1"/>
          </p:cNvSpPr>
          <p:nvPr/>
        </p:nvSpPr>
        <p:spPr bwMode="auto">
          <a:xfrm>
            <a:off x="523851" y="1285866"/>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9" name="Line 7"/>
          <p:cNvSpPr>
            <a:spLocks noChangeShapeType="1"/>
          </p:cNvSpPr>
          <p:nvPr/>
        </p:nvSpPr>
        <p:spPr bwMode="auto">
          <a:xfrm>
            <a:off x="4831829" y="1573204"/>
            <a:ext cx="53975" cy="581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 name="AutoShape 8"/>
          <p:cNvSpPr>
            <a:spLocks noChangeArrowheads="1"/>
          </p:cNvSpPr>
          <p:nvPr/>
        </p:nvSpPr>
        <p:spPr bwMode="auto">
          <a:xfrm>
            <a:off x="3963467" y="2740016"/>
            <a:ext cx="636587" cy="627063"/>
          </a:xfrm>
          <a:prstGeom prst="irregularSeal2">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 name="Line 9"/>
          <p:cNvSpPr>
            <a:spLocks noChangeShapeType="1"/>
          </p:cNvSpPr>
          <p:nvPr/>
        </p:nvSpPr>
        <p:spPr bwMode="auto">
          <a:xfrm>
            <a:off x="2372792" y="2471729"/>
            <a:ext cx="477837" cy="2682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 name="Rectangle 10"/>
          <p:cNvSpPr>
            <a:spLocks noChangeArrowheads="1"/>
          </p:cNvSpPr>
          <p:nvPr/>
        </p:nvSpPr>
        <p:spPr bwMode="auto">
          <a:xfrm>
            <a:off x="607343" y="1349366"/>
            <a:ext cx="1452405"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 name="Line 11"/>
          <p:cNvSpPr>
            <a:spLocks noChangeShapeType="1"/>
          </p:cNvSpPr>
          <p:nvPr/>
        </p:nvSpPr>
        <p:spPr bwMode="auto">
          <a:xfrm>
            <a:off x="607343" y="167162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 name="Line 12"/>
          <p:cNvSpPr>
            <a:spLocks noChangeShapeType="1"/>
          </p:cNvSpPr>
          <p:nvPr/>
        </p:nvSpPr>
        <p:spPr bwMode="auto">
          <a:xfrm>
            <a:off x="595282" y="2214554"/>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 name="Line 13"/>
          <p:cNvSpPr>
            <a:spLocks noChangeShapeType="1"/>
          </p:cNvSpPr>
          <p:nvPr/>
        </p:nvSpPr>
        <p:spPr bwMode="auto">
          <a:xfrm>
            <a:off x="607343" y="1951025"/>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 name="Line 14"/>
          <p:cNvSpPr>
            <a:spLocks noChangeShapeType="1"/>
          </p:cNvSpPr>
          <p:nvPr/>
        </p:nvSpPr>
        <p:spPr bwMode="auto">
          <a:xfrm>
            <a:off x="607343" y="2570154"/>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 name="Rectangle 15"/>
          <p:cNvSpPr>
            <a:spLocks noChangeArrowheads="1"/>
          </p:cNvSpPr>
          <p:nvPr/>
        </p:nvSpPr>
        <p:spPr bwMode="auto">
          <a:xfrm>
            <a:off x="7498829" y="1438266"/>
            <a:ext cx="1450596"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 name="Line 16"/>
          <p:cNvSpPr>
            <a:spLocks noChangeShapeType="1"/>
          </p:cNvSpPr>
          <p:nvPr/>
        </p:nvSpPr>
        <p:spPr bwMode="auto">
          <a:xfrm>
            <a:off x="7498829" y="1714488"/>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 name="Line 17"/>
          <p:cNvSpPr>
            <a:spLocks noChangeShapeType="1"/>
          </p:cNvSpPr>
          <p:nvPr/>
        </p:nvSpPr>
        <p:spPr bwMode="auto">
          <a:xfrm>
            <a:off x="7524768" y="2285992"/>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 name="Line 18"/>
          <p:cNvSpPr>
            <a:spLocks noChangeShapeType="1"/>
          </p:cNvSpPr>
          <p:nvPr/>
        </p:nvSpPr>
        <p:spPr bwMode="auto">
          <a:xfrm>
            <a:off x="7505718" y="2022463"/>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1" name="Line 19"/>
          <p:cNvSpPr>
            <a:spLocks noChangeShapeType="1"/>
          </p:cNvSpPr>
          <p:nvPr/>
        </p:nvSpPr>
        <p:spPr bwMode="auto">
          <a:xfrm>
            <a:off x="7498829" y="2659054"/>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2" name="Text Box 20"/>
          <p:cNvSpPr txBox="1">
            <a:spLocks noChangeArrowheads="1"/>
          </p:cNvSpPr>
          <p:nvPr/>
        </p:nvSpPr>
        <p:spPr bwMode="auto">
          <a:xfrm>
            <a:off x="2214042" y="152557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pic>
        <p:nvPicPr>
          <p:cNvPr id="2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4667" y="1903404"/>
            <a:ext cx="5556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Line 22"/>
          <p:cNvSpPr>
            <a:spLocks noChangeShapeType="1"/>
          </p:cNvSpPr>
          <p:nvPr/>
        </p:nvSpPr>
        <p:spPr bwMode="auto">
          <a:xfrm>
            <a:off x="3168129" y="2740016"/>
            <a:ext cx="1511300" cy="6270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 name="Line 23"/>
          <p:cNvSpPr>
            <a:spLocks noChangeShapeType="1"/>
          </p:cNvSpPr>
          <p:nvPr/>
        </p:nvSpPr>
        <p:spPr bwMode="auto">
          <a:xfrm flipV="1">
            <a:off x="3088754" y="2290754"/>
            <a:ext cx="1751013" cy="449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Line 24"/>
          <p:cNvSpPr>
            <a:spLocks noChangeShapeType="1"/>
          </p:cNvSpPr>
          <p:nvPr/>
        </p:nvSpPr>
        <p:spPr bwMode="auto">
          <a:xfrm>
            <a:off x="4996929" y="2290754"/>
            <a:ext cx="1433513" cy="538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Line 25"/>
          <p:cNvSpPr>
            <a:spLocks noChangeShapeType="1"/>
          </p:cNvSpPr>
          <p:nvPr/>
        </p:nvSpPr>
        <p:spPr bwMode="auto">
          <a:xfrm flipV="1">
            <a:off x="4839767" y="2919404"/>
            <a:ext cx="1590675" cy="4476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Line 26"/>
          <p:cNvSpPr>
            <a:spLocks noChangeShapeType="1"/>
          </p:cNvSpPr>
          <p:nvPr/>
        </p:nvSpPr>
        <p:spPr bwMode="auto">
          <a:xfrm flipV="1">
            <a:off x="6508229" y="2471729"/>
            <a:ext cx="636588" cy="357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29" name="Group 27"/>
          <p:cNvGrpSpPr>
            <a:grpSpLocks/>
          </p:cNvGrpSpPr>
          <p:nvPr/>
        </p:nvGrpSpPr>
        <p:grpSpPr bwMode="auto">
          <a:xfrm>
            <a:off x="6906692" y="1525579"/>
            <a:ext cx="555625" cy="1077912"/>
            <a:chOff x="5284" y="1002"/>
            <a:chExt cx="317" cy="545"/>
          </a:xfrm>
        </p:grpSpPr>
        <p:sp>
          <p:nvSpPr>
            <p:cNvPr id="30" name="Text Box 28"/>
            <p:cNvSpPr txBox="1">
              <a:spLocks noChangeArrowheads="1"/>
            </p:cNvSpPr>
            <p:nvPr/>
          </p:nvSpPr>
          <p:spPr bwMode="auto">
            <a:xfrm>
              <a:off x="5284" y="1002"/>
              <a:ext cx="3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pic>
          <p:nvPicPr>
            <p:cNvPr id="3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2" name="Line 30"/>
          <p:cNvSpPr>
            <a:spLocks noChangeShapeType="1"/>
          </p:cNvSpPr>
          <p:nvPr/>
        </p:nvSpPr>
        <p:spPr bwMode="auto">
          <a:xfrm flipV="1">
            <a:off x="3088754" y="1484304"/>
            <a:ext cx="1670050" cy="1166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Line 31"/>
          <p:cNvSpPr>
            <a:spLocks noChangeShapeType="1"/>
          </p:cNvSpPr>
          <p:nvPr/>
        </p:nvSpPr>
        <p:spPr bwMode="auto">
          <a:xfrm>
            <a:off x="4917554" y="1484304"/>
            <a:ext cx="1590675" cy="12557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34"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2204" y="256062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0054" y="2112954"/>
            <a:ext cx="5762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1304" y="318927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7"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0729" y="2651116"/>
            <a:ext cx="5762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8"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9092" y="1304916"/>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9" name="Group 37"/>
          <p:cNvGrpSpPr>
            <a:grpSpLocks/>
          </p:cNvGrpSpPr>
          <p:nvPr/>
        </p:nvGrpSpPr>
        <p:grpSpPr bwMode="auto">
          <a:xfrm rot="1386369">
            <a:off x="2452167" y="2649529"/>
            <a:ext cx="300037" cy="130175"/>
            <a:chOff x="2064" y="1776"/>
            <a:chExt cx="171" cy="66"/>
          </a:xfrm>
        </p:grpSpPr>
        <p:sp>
          <p:nvSpPr>
            <p:cNvPr id="40" name="Rectangle 38"/>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1" name="Line 39"/>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42" name="Group 40"/>
          <p:cNvGrpSpPr>
            <a:grpSpLocks/>
          </p:cNvGrpSpPr>
          <p:nvPr/>
        </p:nvGrpSpPr>
        <p:grpSpPr bwMode="auto">
          <a:xfrm rot="20724003">
            <a:off x="5316017" y="3008304"/>
            <a:ext cx="300037" cy="130175"/>
            <a:chOff x="2064" y="1776"/>
            <a:chExt cx="171" cy="66"/>
          </a:xfrm>
        </p:grpSpPr>
        <p:sp>
          <p:nvSpPr>
            <p:cNvPr id="43" name="Rectangle 41"/>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4" name="Line 42"/>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45" name="Group 43"/>
          <p:cNvGrpSpPr>
            <a:grpSpLocks/>
          </p:cNvGrpSpPr>
          <p:nvPr/>
        </p:nvGrpSpPr>
        <p:grpSpPr bwMode="auto">
          <a:xfrm rot="20084499">
            <a:off x="6668567" y="2471729"/>
            <a:ext cx="300037" cy="130175"/>
            <a:chOff x="2064" y="1776"/>
            <a:chExt cx="171" cy="66"/>
          </a:xfrm>
        </p:grpSpPr>
        <p:sp>
          <p:nvSpPr>
            <p:cNvPr id="46" name="Rectangle 44"/>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7" name="Line 45"/>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48" name="Group 46"/>
          <p:cNvGrpSpPr>
            <a:grpSpLocks/>
          </p:cNvGrpSpPr>
          <p:nvPr/>
        </p:nvGrpSpPr>
        <p:grpSpPr bwMode="auto">
          <a:xfrm rot="19662556">
            <a:off x="3725342" y="1843079"/>
            <a:ext cx="300037" cy="130175"/>
            <a:chOff x="2064" y="1776"/>
            <a:chExt cx="171" cy="66"/>
          </a:xfrm>
        </p:grpSpPr>
        <p:sp>
          <p:nvSpPr>
            <p:cNvPr id="49" name="Rectangle 47"/>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0" name="Line 48"/>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51" name="Group 49"/>
          <p:cNvGrpSpPr>
            <a:grpSpLocks/>
          </p:cNvGrpSpPr>
          <p:nvPr/>
        </p:nvGrpSpPr>
        <p:grpSpPr bwMode="auto">
          <a:xfrm rot="2078388">
            <a:off x="5395392" y="1752591"/>
            <a:ext cx="300037" cy="131763"/>
            <a:chOff x="2064" y="1776"/>
            <a:chExt cx="171" cy="66"/>
          </a:xfrm>
        </p:grpSpPr>
        <p:sp>
          <p:nvSpPr>
            <p:cNvPr id="52" name="Rectangle 50"/>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3" name="Line 51"/>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54" name="Group 52"/>
          <p:cNvGrpSpPr>
            <a:grpSpLocks/>
          </p:cNvGrpSpPr>
          <p:nvPr/>
        </p:nvGrpSpPr>
        <p:grpSpPr bwMode="auto">
          <a:xfrm rot="1117181">
            <a:off x="4122217" y="3008304"/>
            <a:ext cx="300037" cy="130175"/>
            <a:chOff x="2064" y="1776"/>
            <a:chExt cx="171" cy="66"/>
          </a:xfrm>
        </p:grpSpPr>
        <p:sp>
          <p:nvSpPr>
            <p:cNvPr id="55" name="Rectangle 5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6" name="Line 5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57" name="Group 55"/>
          <p:cNvGrpSpPr>
            <a:grpSpLocks/>
          </p:cNvGrpSpPr>
          <p:nvPr/>
        </p:nvGrpSpPr>
        <p:grpSpPr bwMode="auto">
          <a:xfrm rot="20669726">
            <a:off x="4220642" y="2201854"/>
            <a:ext cx="298450" cy="130175"/>
            <a:chOff x="2064" y="1776"/>
            <a:chExt cx="171" cy="66"/>
          </a:xfrm>
        </p:grpSpPr>
        <p:sp>
          <p:nvSpPr>
            <p:cNvPr id="58" name="Rectangle 56"/>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9" name="Line 57"/>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0" name="Group 58"/>
          <p:cNvGrpSpPr>
            <a:grpSpLocks/>
          </p:cNvGrpSpPr>
          <p:nvPr/>
        </p:nvGrpSpPr>
        <p:grpSpPr bwMode="auto">
          <a:xfrm rot="1197535">
            <a:off x="3487217" y="2740016"/>
            <a:ext cx="300037" cy="130175"/>
            <a:chOff x="2064" y="1776"/>
            <a:chExt cx="171" cy="66"/>
          </a:xfrm>
        </p:grpSpPr>
        <p:sp>
          <p:nvSpPr>
            <p:cNvPr id="61" name="Rectangle 5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2" name="Line 6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63" name="Line 61"/>
          <p:cNvSpPr>
            <a:spLocks noChangeShapeType="1"/>
          </p:cNvSpPr>
          <p:nvPr/>
        </p:nvSpPr>
        <p:spPr bwMode="auto">
          <a:xfrm>
            <a:off x="1712243" y="2201854"/>
            <a:ext cx="700235" cy="4848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64" name="Group 62"/>
          <p:cNvGrpSpPr>
            <a:grpSpLocks/>
          </p:cNvGrpSpPr>
          <p:nvPr/>
        </p:nvGrpSpPr>
        <p:grpSpPr bwMode="auto">
          <a:xfrm rot="1022761">
            <a:off x="5554142" y="2379654"/>
            <a:ext cx="300037" cy="130175"/>
            <a:chOff x="2064" y="1776"/>
            <a:chExt cx="171" cy="66"/>
          </a:xfrm>
        </p:grpSpPr>
        <p:sp>
          <p:nvSpPr>
            <p:cNvPr id="65" name="Rectangle 6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6" name="Line 6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67" name="Line 65"/>
          <p:cNvSpPr>
            <a:spLocks noChangeShapeType="1"/>
          </p:cNvSpPr>
          <p:nvPr/>
        </p:nvSpPr>
        <p:spPr bwMode="auto">
          <a:xfrm flipV="1">
            <a:off x="6668567" y="2201854"/>
            <a:ext cx="1035050" cy="71596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8" name="Text Box 66"/>
          <p:cNvSpPr txBox="1">
            <a:spLocks noChangeArrowheads="1"/>
          </p:cNvSpPr>
          <p:nvPr/>
        </p:nvSpPr>
        <p:spPr bwMode="auto">
          <a:xfrm>
            <a:off x="3014142" y="146525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数据报</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sp>
        <p:nvSpPr>
          <p:cNvPr id="69" name="Text Box 67"/>
          <p:cNvSpPr txBox="1">
            <a:spLocks noChangeArrowheads="1"/>
          </p:cNvSpPr>
          <p:nvPr/>
        </p:nvSpPr>
        <p:spPr bwMode="auto">
          <a:xfrm>
            <a:off x="4504804" y="2717791"/>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丢失</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grpSp>
        <p:nvGrpSpPr>
          <p:cNvPr id="70" name="Group 68"/>
          <p:cNvGrpSpPr>
            <a:grpSpLocks/>
          </p:cNvGrpSpPr>
          <p:nvPr/>
        </p:nvGrpSpPr>
        <p:grpSpPr bwMode="auto">
          <a:xfrm rot="5035623">
            <a:off x="4798492" y="1812916"/>
            <a:ext cx="338138" cy="115887"/>
            <a:chOff x="2064" y="1776"/>
            <a:chExt cx="171" cy="66"/>
          </a:xfrm>
        </p:grpSpPr>
        <p:sp>
          <p:nvSpPr>
            <p:cNvPr id="71" name="Rectangle 6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2" name="Line 7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Tree>
    <p:extLst>
      <p:ext uri="{BB962C8B-B14F-4D97-AF65-F5344CB8AC3E}">
        <p14:creationId xmlns:p14="http://schemas.microsoft.com/office/powerpoint/2010/main" val="388575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3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3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3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smtClean="0"/>
              <a:t>请注意</a:t>
            </a:r>
            <a:endParaRPr lang="zh-CN" altLang="en-US" dirty="0"/>
          </a:p>
        </p:txBody>
      </p:sp>
      <p:sp>
        <p:nvSpPr>
          <p:cNvPr id="5" name="内容占位符 4"/>
          <p:cNvSpPr>
            <a:spLocks noGrp="1"/>
          </p:cNvSpPr>
          <p:nvPr>
            <p:ph idx="1"/>
          </p:nvPr>
        </p:nvSpPr>
        <p:spPr/>
        <p:txBody>
          <a:bodyPr/>
          <a:lstStyle/>
          <a:p>
            <a:r>
              <a:rPr lang="zh-CN" altLang="en-US" dirty="0" smtClean="0">
                <a:solidFill>
                  <a:srgbClr val="000000"/>
                </a:solidFill>
              </a:rPr>
              <a:t>子网掩码不能单独存在，它必须结合</a:t>
            </a:r>
            <a:r>
              <a:rPr lang="zh-CN" altLang="zh-CN" dirty="0" smtClean="0">
                <a:solidFill>
                  <a:srgbClr val="000000"/>
                </a:solidFill>
              </a:rPr>
              <a:t>IP</a:t>
            </a:r>
            <a:r>
              <a:rPr lang="zh-CN" altLang="en-US" dirty="0" smtClean="0">
                <a:solidFill>
                  <a:srgbClr val="000000"/>
                </a:solidFill>
              </a:rPr>
              <a:t>地址一起使用</a:t>
            </a:r>
            <a:endParaRPr lang="en-US" altLang="zh-CN" dirty="0" smtClean="0">
              <a:solidFill>
                <a:srgbClr val="000000"/>
              </a:solidFill>
            </a:endParaRPr>
          </a:p>
          <a:p>
            <a:pPr lvl="1"/>
            <a:r>
              <a:rPr lang="zh-CN" altLang="en-US" dirty="0" smtClean="0">
                <a:solidFill>
                  <a:srgbClr val="000000"/>
                </a:solidFill>
              </a:rPr>
              <a:t>例如，某主机 </a:t>
            </a:r>
            <a:r>
              <a:rPr lang="en-US" altLang="zh-CN" dirty="0" smtClean="0">
                <a:solidFill>
                  <a:srgbClr val="000000"/>
                </a:solidFill>
              </a:rPr>
              <a:t>IP</a:t>
            </a:r>
            <a:r>
              <a:rPr lang="zh-CN" altLang="en-US" dirty="0" smtClean="0">
                <a:solidFill>
                  <a:srgbClr val="000000"/>
                </a:solidFill>
              </a:rPr>
              <a:t>：</a:t>
            </a:r>
            <a:r>
              <a:rPr lang="en-US" altLang="zh-CN" dirty="0" smtClean="0">
                <a:solidFill>
                  <a:srgbClr val="000000"/>
                </a:solidFill>
              </a:rPr>
              <a:t>10.1.1.1</a:t>
            </a:r>
            <a:r>
              <a:rPr lang="zh-CN" altLang="en-US" dirty="0" smtClean="0">
                <a:solidFill>
                  <a:srgbClr val="000000"/>
                </a:solidFill>
              </a:rPr>
              <a:t>；子网掩码：</a:t>
            </a:r>
            <a:r>
              <a:rPr lang="en-US" altLang="zh-CN" dirty="0" smtClean="0">
                <a:solidFill>
                  <a:srgbClr val="000000"/>
                </a:solidFill>
              </a:rPr>
              <a:t>255.255.255.0</a:t>
            </a:r>
          </a:p>
          <a:p>
            <a:pPr lvl="0"/>
            <a:r>
              <a:rPr lang="zh-CN" altLang="en-US" b="0" dirty="0" smtClean="0">
                <a:solidFill>
                  <a:srgbClr val="333399"/>
                </a:solidFill>
                <a:ea typeface="黑体"/>
              </a:rPr>
              <a:t>子网掩码是网络的一个重要属性，现在所有的</a:t>
            </a:r>
            <a:r>
              <a:rPr lang="en-US" altLang="zh-CN" b="0" dirty="0" smtClean="0">
                <a:solidFill>
                  <a:srgbClr val="333399"/>
                </a:solidFill>
                <a:ea typeface="黑体"/>
              </a:rPr>
              <a:t>IP</a:t>
            </a:r>
            <a:r>
              <a:rPr lang="zh-CN" altLang="en-US" b="0" dirty="0" smtClean="0">
                <a:solidFill>
                  <a:srgbClr val="333399"/>
                </a:solidFill>
                <a:ea typeface="黑体"/>
              </a:rPr>
              <a:t>都有子网掩码，并按</a:t>
            </a:r>
            <a:r>
              <a:rPr lang="en-US" altLang="zh-CN" b="0" dirty="0" smtClean="0">
                <a:solidFill>
                  <a:srgbClr val="333399"/>
                </a:solidFill>
                <a:ea typeface="黑体"/>
              </a:rPr>
              <a:t>10</a:t>
            </a:r>
            <a:r>
              <a:rPr lang="zh-CN" altLang="en-US" b="0" dirty="0" smtClean="0">
                <a:solidFill>
                  <a:srgbClr val="333399"/>
                </a:solidFill>
                <a:ea typeface="黑体"/>
              </a:rPr>
              <a:t>进制给出</a:t>
            </a:r>
          </a:p>
          <a:p>
            <a:pPr>
              <a:buNone/>
            </a:pPr>
            <a:endParaRPr lang="zh-CN" altLang="en-US" dirty="0"/>
          </a:p>
        </p:txBody>
      </p:sp>
      <p:sp>
        <p:nvSpPr>
          <p:cNvPr id="3" name="灯片编号占位符 2"/>
          <p:cNvSpPr>
            <a:spLocks noGrp="1"/>
          </p:cNvSpPr>
          <p:nvPr>
            <p:ph type="sldNum" sz="quarter" idx="12"/>
          </p:nvPr>
        </p:nvSpPr>
        <p:spPr/>
        <p:txBody>
          <a:bodyPr/>
          <a:lstStyle/>
          <a:p>
            <a:fld id="{14338B79-8FD5-46F1-8A19-651A319ADB19}" type="slidenum">
              <a:rPr lang="zh-CN" altLang="en-US" smtClean="0"/>
              <a:pPr/>
              <a:t>110</a:t>
            </a:fld>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16498" y="1196752"/>
            <a:ext cx="9249182" cy="5162550"/>
            <a:chOff x="416496" y="1196752"/>
            <a:chExt cx="9249180" cy="5162550"/>
          </a:xfrm>
        </p:grpSpPr>
        <p:sp>
          <p:nvSpPr>
            <p:cNvPr id="511030" name="Rectangle 54"/>
            <p:cNvSpPr>
              <a:spLocks noChangeArrowheads="1"/>
            </p:cNvSpPr>
            <p:nvPr/>
          </p:nvSpPr>
          <p:spPr bwMode="auto">
            <a:xfrm>
              <a:off x="7780473" y="5621114"/>
              <a:ext cx="1721512" cy="496888"/>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1" name="Rectangle 35"/>
            <p:cNvSpPr>
              <a:spLocks noChangeArrowheads="1"/>
            </p:cNvSpPr>
            <p:nvPr/>
          </p:nvSpPr>
          <p:spPr bwMode="auto">
            <a:xfrm>
              <a:off x="2712247" y="5633814"/>
              <a:ext cx="5069946" cy="4968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5" name="Rectangle 39"/>
            <p:cNvSpPr>
              <a:spLocks noChangeArrowheads="1"/>
            </p:cNvSpPr>
            <p:nvPr/>
          </p:nvSpPr>
          <p:spPr bwMode="auto">
            <a:xfrm>
              <a:off x="2664814" y="5676677"/>
              <a:ext cx="5228996"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1 1 1 1 1 1 1 1 1 1 1 1 1 1 1 1 1 1 1 1 1 1 1 1</a:t>
              </a:r>
            </a:p>
          </p:txBody>
        </p:sp>
        <p:sp>
          <p:nvSpPr>
            <p:cNvPr id="511020" name="Rectangle 44"/>
            <p:cNvSpPr>
              <a:spLocks noChangeArrowheads="1"/>
            </p:cNvSpPr>
            <p:nvPr/>
          </p:nvSpPr>
          <p:spPr bwMode="auto">
            <a:xfrm>
              <a:off x="7727161" y="5676677"/>
              <a:ext cx="1817806"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a:t>
              </a:r>
            </a:p>
          </p:txBody>
        </p:sp>
        <p:sp>
          <p:nvSpPr>
            <p:cNvPr id="511029" name="Rectangle 53"/>
            <p:cNvSpPr>
              <a:spLocks noChangeArrowheads="1"/>
            </p:cNvSpPr>
            <p:nvPr/>
          </p:nvSpPr>
          <p:spPr bwMode="auto">
            <a:xfrm>
              <a:off x="6043483" y="3870102"/>
              <a:ext cx="3455062" cy="4937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8" name="Rectangle 42"/>
            <p:cNvSpPr>
              <a:spLocks noChangeArrowheads="1"/>
            </p:cNvSpPr>
            <p:nvPr/>
          </p:nvSpPr>
          <p:spPr bwMode="auto">
            <a:xfrm>
              <a:off x="6050362" y="3909789"/>
              <a:ext cx="3523400"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0 0 0 0 0 0 0 0 0 0 0 0 0 0 0 0</a:t>
              </a:r>
            </a:p>
          </p:txBody>
        </p:sp>
        <p:sp>
          <p:nvSpPr>
            <p:cNvPr id="511005" name="Rectangle 29"/>
            <p:cNvSpPr>
              <a:spLocks noChangeArrowheads="1"/>
            </p:cNvSpPr>
            <p:nvPr/>
          </p:nvSpPr>
          <p:spPr bwMode="auto">
            <a:xfrm>
              <a:off x="2719127" y="3876452"/>
              <a:ext cx="3331236" cy="493712"/>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7" name="Rectangle 41"/>
            <p:cNvSpPr>
              <a:spLocks noChangeArrowheads="1"/>
            </p:cNvSpPr>
            <p:nvPr/>
          </p:nvSpPr>
          <p:spPr bwMode="auto">
            <a:xfrm>
              <a:off x="2654750" y="3909789"/>
              <a:ext cx="352340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1 1 1 1 1 1 1 1 1 1 1 1 1 1 1 1</a:t>
              </a:r>
            </a:p>
          </p:txBody>
        </p:sp>
        <p:sp>
          <p:nvSpPr>
            <p:cNvPr id="510995" name="Rectangle 19"/>
            <p:cNvSpPr>
              <a:spLocks noChangeArrowheads="1"/>
            </p:cNvSpPr>
            <p:nvPr/>
          </p:nvSpPr>
          <p:spPr bwMode="auto">
            <a:xfrm>
              <a:off x="2719127" y="2119090"/>
              <a:ext cx="1736990" cy="493713"/>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8" name="Rectangle 52"/>
            <p:cNvSpPr>
              <a:spLocks noChangeArrowheads="1"/>
            </p:cNvSpPr>
            <p:nvPr/>
          </p:nvSpPr>
          <p:spPr bwMode="auto">
            <a:xfrm>
              <a:off x="4433759" y="2120677"/>
              <a:ext cx="5040710" cy="4937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9" name="Rectangle 43"/>
            <p:cNvSpPr>
              <a:spLocks noChangeArrowheads="1"/>
            </p:cNvSpPr>
            <p:nvPr/>
          </p:nvSpPr>
          <p:spPr bwMode="auto">
            <a:xfrm>
              <a:off x="2668508" y="2168302"/>
              <a:ext cx="1817806"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a:t>
              </a:r>
            </a:p>
          </p:txBody>
        </p:sp>
        <p:sp>
          <p:nvSpPr>
            <p:cNvPr id="511016" name="Rectangle 40"/>
            <p:cNvSpPr>
              <a:spLocks noChangeArrowheads="1"/>
            </p:cNvSpPr>
            <p:nvPr/>
          </p:nvSpPr>
          <p:spPr bwMode="auto">
            <a:xfrm>
              <a:off x="4404520" y="2168302"/>
              <a:ext cx="5228996" cy="39754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0 0 0 0 0 0 0 0 0 0 0 0 0 0 0 0 0 0 0 0 0 0 0 0</a:t>
              </a:r>
            </a:p>
          </p:txBody>
        </p:sp>
        <p:sp>
          <p:nvSpPr>
            <p:cNvPr id="510978" name="Rectangle 2"/>
            <p:cNvSpPr>
              <a:spLocks noChangeArrowheads="1"/>
            </p:cNvSpPr>
            <p:nvPr/>
          </p:nvSpPr>
          <p:spPr bwMode="auto">
            <a:xfrm>
              <a:off x="416496" y="1196752"/>
              <a:ext cx="9249180" cy="516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79" name="Rectangle 3"/>
            <p:cNvSpPr>
              <a:spLocks noChangeArrowheads="1"/>
            </p:cNvSpPr>
            <p:nvPr/>
          </p:nvSpPr>
          <p:spPr bwMode="auto">
            <a:xfrm>
              <a:off x="2715687" y="4836889"/>
              <a:ext cx="5069946" cy="4968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0" name="Rectangle 4"/>
            <p:cNvSpPr>
              <a:spLocks noChangeArrowheads="1"/>
            </p:cNvSpPr>
            <p:nvPr/>
          </p:nvSpPr>
          <p:spPr bwMode="auto">
            <a:xfrm>
              <a:off x="5142310" y="4857527"/>
              <a:ext cx="956994"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81" name="Line 5"/>
            <p:cNvSpPr>
              <a:spLocks noChangeShapeType="1"/>
            </p:cNvSpPr>
            <p:nvPr/>
          </p:nvSpPr>
          <p:spPr bwMode="auto">
            <a:xfrm>
              <a:off x="7790791" y="4821015"/>
              <a:ext cx="0" cy="506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2" name="Rectangle 6"/>
            <p:cNvSpPr>
              <a:spLocks noChangeArrowheads="1"/>
            </p:cNvSpPr>
            <p:nvPr/>
          </p:nvSpPr>
          <p:spPr bwMode="auto">
            <a:xfrm>
              <a:off x="2710528" y="4824190"/>
              <a:ext cx="6800056" cy="519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3" name="Rectangle 7"/>
            <p:cNvSpPr>
              <a:spLocks noChangeArrowheads="1"/>
            </p:cNvSpPr>
            <p:nvPr/>
          </p:nvSpPr>
          <p:spPr bwMode="auto">
            <a:xfrm>
              <a:off x="2720845" y="1388840"/>
              <a:ext cx="1700875" cy="493713"/>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4" name="Rectangle 8"/>
            <p:cNvSpPr>
              <a:spLocks noChangeArrowheads="1"/>
            </p:cNvSpPr>
            <p:nvPr/>
          </p:nvSpPr>
          <p:spPr bwMode="auto">
            <a:xfrm>
              <a:off x="4457835" y="1407889"/>
              <a:ext cx="5035550"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5" name="Rectangle 9"/>
            <p:cNvSpPr>
              <a:spLocks noChangeArrowheads="1"/>
            </p:cNvSpPr>
            <p:nvPr/>
          </p:nvSpPr>
          <p:spPr bwMode="auto">
            <a:xfrm>
              <a:off x="3124998" y="1441227"/>
              <a:ext cx="956994"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86" name="Rectangle 10"/>
            <p:cNvSpPr>
              <a:spLocks noChangeArrowheads="1"/>
            </p:cNvSpPr>
            <p:nvPr/>
          </p:nvSpPr>
          <p:spPr bwMode="auto">
            <a:xfrm>
              <a:off x="6163865" y="1441227"/>
              <a:ext cx="1686360"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sp>
          <p:nvSpPr>
            <p:cNvPr id="510987" name="Line 11"/>
            <p:cNvSpPr>
              <a:spLocks noChangeShapeType="1"/>
            </p:cNvSpPr>
            <p:nvPr/>
          </p:nvSpPr>
          <p:spPr bwMode="auto">
            <a:xfrm>
              <a:off x="4437198" y="1384077"/>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8" name="Rectangle 12"/>
            <p:cNvSpPr>
              <a:spLocks noChangeArrowheads="1"/>
            </p:cNvSpPr>
            <p:nvPr/>
          </p:nvSpPr>
          <p:spPr bwMode="auto">
            <a:xfrm>
              <a:off x="2712247" y="1374552"/>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9" name="Rectangle 13"/>
            <p:cNvSpPr>
              <a:spLocks noChangeArrowheads="1"/>
            </p:cNvSpPr>
            <p:nvPr/>
          </p:nvSpPr>
          <p:spPr bwMode="auto">
            <a:xfrm>
              <a:off x="2715687" y="3098577"/>
              <a:ext cx="3334676" cy="493712"/>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0" name="Rectangle 14"/>
            <p:cNvSpPr>
              <a:spLocks noChangeArrowheads="1"/>
            </p:cNvSpPr>
            <p:nvPr/>
          </p:nvSpPr>
          <p:spPr bwMode="auto">
            <a:xfrm>
              <a:off x="3953936" y="3157314"/>
              <a:ext cx="956994"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91" name="Line 15"/>
            <p:cNvSpPr>
              <a:spLocks noChangeShapeType="1"/>
            </p:cNvSpPr>
            <p:nvPr/>
          </p:nvSpPr>
          <p:spPr bwMode="auto">
            <a:xfrm>
              <a:off x="6071000" y="3093814"/>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2" name="Rectangle 16"/>
            <p:cNvSpPr>
              <a:spLocks noChangeArrowheads="1"/>
            </p:cNvSpPr>
            <p:nvPr/>
          </p:nvSpPr>
          <p:spPr bwMode="auto">
            <a:xfrm>
              <a:off x="2708807" y="3084289"/>
              <a:ext cx="6801776" cy="519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4" name="Rectangle 18"/>
            <p:cNvSpPr>
              <a:spLocks noChangeArrowheads="1"/>
            </p:cNvSpPr>
            <p:nvPr/>
          </p:nvSpPr>
          <p:spPr bwMode="auto">
            <a:xfrm>
              <a:off x="7801110" y="4836889"/>
              <a:ext cx="1685396"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7" name="Rectangle 21"/>
            <p:cNvSpPr>
              <a:spLocks noChangeArrowheads="1"/>
            </p:cNvSpPr>
            <p:nvPr/>
          </p:nvSpPr>
          <p:spPr bwMode="auto">
            <a:xfrm>
              <a:off x="2710527" y="2104802"/>
              <a:ext cx="6803496" cy="5191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8" name="Rectangle 22"/>
            <p:cNvSpPr>
              <a:spLocks noChangeArrowheads="1"/>
            </p:cNvSpPr>
            <p:nvPr/>
          </p:nvSpPr>
          <p:spPr bwMode="auto">
            <a:xfrm>
              <a:off x="1315345" y="1441227"/>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0999" name="Text Box 23"/>
            <p:cNvSpPr txBox="1">
              <a:spLocks noChangeArrowheads="1"/>
            </p:cNvSpPr>
            <p:nvPr/>
          </p:nvSpPr>
          <p:spPr bwMode="auto">
            <a:xfrm>
              <a:off x="488504" y="1357090"/>
              <a:ext cx="4427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mn-lt"/>
                  <a:ea typeface="黑体" pitchFamily="2" charset="-122"/>
                </a:rPr>
                <a:t>A</a:t>
              </a:r>
            </a:p>
            <a:p>
              <a:pPr algn="ctr">
                <a:lnSpc>
                  <a:spcPct val="85000"/>
                </a:lnSpc>
              </a:pPr>
              <a:r>
                <a:rPr kumimoji="1" lang="zh-CN" altLang="en-US" sz="2000" b="1" dirty="0">
                  <a:solidFill>
                    <a:srgbClr val="0000CC"/>
                  </a:solidFill>
                  <a:latin typeface="+mn-lt"/>
                  <a:ea typeface="黑体" pitchFamily="2" charset="-122"/>
                </a:rPr>
                <a:t>类</a:t>
              </a:r>
            </a:p>
            <a:p>
              <a:pPr algn="ctr">
                <a:lnSpc>
                  <a:spcPct val="85000"/>
                </a:lnSpc>
              </a:pPr>
              <a:r>
                <a:rPr kumimoji="1" lang="zh-CN" altLang="en-US" sz="2000" b="1" dirty="0">
                  <a:solidFill>
                    <a:srgbClr val="0000CC"/>
                  </a:solidFill>
                  <a:latin typeface="+mn-lt"/>
                  <a:ea typeface="黑体" pitchFamily="2" charset="-122"/>
                </a:rPr>
                <a:t>地</a:t>
              </a:r>
            </a:p>
            <a:p>
              <a:pPr algn="ctr">
                <a:lnSpc>
                  <a:spcPct val="85000"/>
                </a:lnSpc>
              </a:pPr>
              <a:r>
                <a:rPr kumimoji="1" lang="zh-CN" altLang="en-US" sz="2000" b="1" dirty="0">
                  <a:solidFill>
                    <a:srgbClr val="0000CC"/>
                  </a:solidFill>
                  <a:latin typeface="+mn-lt"/>
                  <a:ea typeface="黑体" pitchFamily="2" charset="-122"/>
                </a:rPr>
                <a:t>址</a:t>
              </a:r>
            </a:p>
          </p:txBody>
        </p:sp>
        <p:sp>
          <p:nvSpPr>
            <p:cNvPr id="511000" name="Rectangle 24"/>
            <p:cNvSpPr>
              <a:spLocks noChangeArrowheads="1"/>
            </p:cNvSpPr>
            <p:nvPr/>
          </p:nvSpPr>
          <p:spPr bwMode="auto">
            <a:xfrm>
              <a:off x="1036507" y="2076228"/>
              <a:ext cx="17312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255.0.0.0</a:t>
              </a:r>
            </a:p>
          </p:txBody>
        </p:sp>
        <p:sp>
          <p:nvSpPr>
            <p:cNvPr id="511001" name="Rectangle 25"/>
            <p:cNvSpPr>
              <a:spLocks noChangeArrowheads="1"/>
            </p:cNvSpPr>
            <p:nvPr/>
          </p:nvSpPr>
          <p:spPr bwMode="auto">
            <a:xfrm>
              <a:off x="1323943" y="3157314"/>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1002" name="Text Box 26"/>
            <p:cNvSpPr txBox="1">
              <a:spLocks noChangeArrowheads="1"/>
            </p:cNvSpPr>
            <p:nvPr/>
          </p:nvSpPr>
          <p:spPr bwMode="auto">
            <a:xfrm>
              <a:off x="491083" y="3046190"/>
              <a:ext cx="4427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mn-lt"/>
                  <a:ea typeface="黑体" pitchFamily="2" charset="-122"/>
                </a:rPr>
                <a:t>B</a:t>
              </a:r>
            </a:p>
            <a:p>
              <a:pPr algn="ctr">
                <a:lnSpc>
                  <a:spcPct val="85000"/>
                </a:lnSpc>
              </a:pPr>
              <a:r>
                <a:rPr kumimoji="1" lang="zh-CN" altLang="en-US" sz="2000" b="1" dirty="0">
                  <a:solidFill>
                    <a:srgbClr val="0000CC"/>
                  </a:solidFill>
                  <a:latin typeface="+mn-lt"/>
                  <a:ea typeface="黑体" pitchFamily="2" charset="-122"/>
                </a:rPr>
                <a:t>类</a:t>
              </a:r>
            </a:p>
            <a:p>
              <a:pPr algn="ctr">
                <a:lnSpc>
                  <a:spcPct val="85000"/>
                </a:lnSpc>
              </a:pPr>
              <a:r>
                <a:rPr kumimoji="1" lang="zh-CN" altLang="en-US" sz="2000" b="1" dirty="0">
                  <a:solidFill>
                    <a:srgbClr val="0000CC"/>
                  </a:solidFill>
                  <a:latin typeface="+mn-lt"/>
                  <a:ea typeface="黑体" pitchFamily="2" charset="-122"/>
                </a:rPr>
                <a:t>地</a:t>
              </a:r>
            </a:p>
            <a:p>
              <a:pPr algn="ctr">
                <a:lnSpc>
                  <a:spcPct val="85000"/>
                </a:lnSpc>
              </a:pPr>
              <a:r>
                <a:rPr kumimoji="1" lang="zh-CN" altLang="en-US" sz="2000" b="1" dirty="0">
                  <a:solidFill>
                    <a:srgbClr val="0000CC"/>
                  </a:solidFill>
                  <a:latin typeface="+mn-lt"/>
                  <a:ea typeface="黑体" pitchFamily="2" charset="-122"/>
                </a:rPr>
                <a:t>址</a:t>
              </a:r>
            </a:p>
          </p:txBody>
        </p:sp>
        <p:sp>
          <p:nvSpPr>
            <p:cNvPr id="511003" name="Rectangle 27"/>
            <p:cNvSpPr>
              <a:spLocks noChangeArrowheads="1"/>
            </p:cNvSpPr>
            <p:nvPr/>
          </p:nvSpPr>
          <p:spPr bwMode="auto">
            <a:xfrm>
              <a:off x="1000392" y="3766915"/>
              <a:ext cx="17312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255.255.0.0</a:t>
              </a:r>
            </a:p>
          </p:txBody>
        </p:sp>
        <p:sp>
          <p:nvSpPr>
            <p:cNvPr id="511007" name="Rectangle 31"/>
            <p:cNvSpPr>
              <a:spLocks noChangeArrowheads="1"/>
            </p:cNvSpPr>
            <p:nvPr/>
          </p:nvSpPr>
          <p:spPr bwMode="auto">
            <a:xfrm>
              <a:off x="2710527" y="3862164"/>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08" name="Rectangle 32"/>
            <p:cNvSpPr>
              <a:spLocks noChangeArrowheads="1"/>
            </p:cNvSpPr>
            <p:nvPr/>
          </p:nvSpPr>
          <p:spPr bwMode="auto">
            <a:xfrm>
              <a:off x="1323943" y="4884514"/>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1009" name="Text Box 33"/>
            <p:cNvSpPr txBox="1">
              <a:spLocks noChangeArrowheads="1"/>
            </p:cNvSpPr>
            <p:nvPr/>
          </p:nvSpPr>
          <p:spPr bwMode="auto">
            <a:xfrm>
              <a:off x="491083" y="4808315"/>
              <a:ext cx="4427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a:solidFill>
                    <a:srgbClr val="0000CC"/>
                  </a:solidFill>
                  <a:latin typeface="+mn-lt"/>
                  <a:ea typeface="黑体" pitchFamily="2" charset="-122"/>
                </a:rPr>
                <a:t>C</a:t>
              </a:r>
            </a:p>
            <a:p>
              <a:pPr algn="ctr">
                <a:lnSpc>
                  <a:spcPct val="85000"/>
                </a:lnSpc>
              </a:pPr>
              <a:r>
                <a:rPr kumimoji="1" lang="zh-CN" altLang="en-US" sz="2000" b="1">
                  <a:solidFill>
                    <a:srgbClr val="0000CC"/>
                  </a:solidFill>
                  <a:latin typeface="+mn-lt"/>
                  <a:ea typeface="黑体" pitchFamily="2" charset="-122"/>
                </a:rPr>
                <a:t>类</a:t>
              </a:r>
            </a:p>
            <a:p>
              <a:pPr algn="ctr">
                <a:lnSpc>
                  <a:spcPct val="85000"/>
                </a:lnSpc>
              </a:pPr>
              <a:r>
                <a:rPr kumimoji="1" lang="zh-CN" altLang="en-US" sz="2000" b="1">
                  <a:solidFill>
                    <a:srgbClr val="0000CC"/>
                  </a:solidFill>
                  <a:latin typeface="+mn-lt"/>
                  <a:ea typeface="黑体" pitchFamily="2" charset="-122"/>
                </a:rPr>
                <a:t>地</a:t>
              </a:r>
            </a:p>
            <a:p>
              <a:pPr algn="ctr">
                <a:lnSpc>
                  <a:spcPct val="85000"/>
                </a:lnSpc>
              </a:pPr>
              <a:r>
                <a:rPr kumimoji="1" lang="zh-CN" altLang="en-US" sz="2000" b="1">
                  <a:solidFill>
                    <a:srgbClr val="0000CC"/>
                  </a:solidFill>
                  <a:latin typeface="+mn-lt"/>
                  <a:ea typeface="黑体" pitchFamily="2" charset="-122"/>
                </a:rPr>
                <a:t>址</a:t>
              </a:r>
            </a:p>
          </p:txBody>
        </p:sp>
        <p:sp>
          <p:nvSpPr>
            <p:cNvPr id="511010" name="Rectangle 34"/>
            <p:cNvSpPr>
              <a:spLocks noChangeArrowheads="1"/>
            </p:cNvSpPr>
            <p:nvPr/>
          </p:nvSpPr>
          <p:spPr bwMode="auto">
            <a:xfrm>
              <a:off x="925852" y="5575077"/>
              <a:ext cx="1821012"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255.255.255.0</a:t>
              </a:r>
            </a:p>
          </p:txBody>
        </p:sp>
        <p:sp>
          <p:nvSpPr>
            <p:cNvPr id="511013" name="Rectangle 37"/>
            <p:cNvSpPr>
              <a:spLocks noChangeArrowheads="1"/>
            </p:cNvSpPr>
            <p:nvPr/>
          </p:nvSpPr>
          <p:spPr bwMode="auto">
            <a:xfrm>
              <a:off x="2705368" y="5619527"/>
              <a:ext cx="680177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1" name="Rectangle 45"/>
            <p:cNvSpPr>
              <a:spLocks noChangeArrowheads="1"/>
            </p:cNvSpPr>
            <p:nvPr/>
          </p:nvSpPr>
          <p:spPr bwMode="auto">
            <a:xfrm>
              <a:off x="6081318" y="3096989"/>
              <a:ext cx="3412067" cy="482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2" name="Rectangle 46"/>
            <p:cNvSpPr>
              <a:spLocks noChangeArrowheads="1"/>
            </p:cNvSpPr>
            <p:nvPr/>
          </p:nvSpPr>
          <p:spPr bwMode="auto">
            <a:xfrm>
              <a:off x="7752955" y="4862289"/>
              <a:ext cx="1686360"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sp>
          <p:nvSpPr>
            <p:cNvPr id="511023" name="Rectangle 47"/>
            <p:cNvSpPr>
              <a:spLocks noChangeArrowheads="1"/>
            </p:cNvSpPr>
            <p:nvPr/>
          </p:nvSpPr>
          <p:spPr bwMode="auto">
            <a:xfrm>
              <a:off x="6896495" y="3157314"/>
              <a:ext cx="1686360"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grpSp>
          <p:nvGrpSpPr>
            <p:cNvPr id="2" name="组合 1"/>
            <p:cNvGrpSpPr/>
            <p:nvPr/>
          </p:nvGrpSpPr>
          <p:grpSpPr>
            <a:xfrm>
              <a:off x="416496" y="2844577"/>
              <a:ext cx="9249180" cy="1757362"/>
              <a:chOff x="24077" y="2916585"/>
              <a:chExt cx="9785615" cy="1757362"/>
            </a:xfrm>
          </p:grpSpPr>
          <p:sp>
            <p:nvSpPr>
              <p:cNvPr id="511024" name="Line 48"/>
              <p:cNvSpPr>
                <a:spLocks noChangeShapeType="1"/>
              </p:cNvSpPr>
              <p:nvPr/>
            </p:nvSpPr>
            <p:spPr bwMode="auto">
              <a:xfrm>
                <a:off x="24077" y="2916585"/>
                <a:ext cx="97856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11025" name="Line 49"/>
              <p:cNvSpPr>
                <a:spLocks noChangeShapeType="1"/>
              </p:cNvSpPr>
              <p:nvPr/>
            </p:nvSpPr>
            <p:spPr bwMode="auto">
              <a:xfrm>
                <a:off x="24077" y="4673947"/>
                <a:ext cx="97856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11026" name="Line 50"/>
            <p:cNvSpPr>
              <a:spLocks noChangeShapeType="1"/>
            </p:cNvSpPr>
            <p:nvPr/>
          </p:nvSpPr>
          <p:spPr bwMode="auto">
            <a:xfrm>
              <a:off x="992560" y="1196752"/>
              <a:ext cx="0" cy="5162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11027" name="Rectangle 5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smtClean="0"/>
              <a:t>不划分子网，使用默认</a:t>
            </a:r>
            <a:r>
              <a:rPr lang="zh-CN" altLang="en-US" dirty="0"/>
              <a:t>子网掩码 </a:t>
            </a:r>
          </a:p>
        </p:txBody>
      </p:sp>
      <p:sp>
        <p:nvSpPr>
          <p:cNvPr id="51" name="灯片编号占位符 50"/>
          <p:cNvSpPr>
            <a:spLocks noGrp="1"/>
          </p:cNvSpPr>
          <p:nvPr>
            <p:ph type="sldNum" sz="quarter" idx="12"/>
          </p:nvPr>
        </p:nvSpPr>
        <p:spPr/>
        <p:txBody>
          <a:bodyPr/>
          <a:lstStyle/>
          <a:p>
            <a:fld id="{14338B79-8FD5-46F1-8A19-651A319ADB19}" type="slidenum">
              <a:rPr lang="zh-CN" altLang="en-US" smtClean="0"/>
              <a:pPr/>
              <a:t>111</a:t>
            </a:fld>
            <a:endParaRPr lang="en-US" altLang="zh-CN"/>
          </a:p>
        </p:txBody>
      </p:sp>
    </p:spTree>
    <p:extLst>
      <p:ext uri="{BB962C8B-B14F-4D97-AF65-F5344CB8AC3E}">
        <p14:creationId xmlns:p14="http://schemas.microsoft.com/office/powerpoint/2010/main" val="36426374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子网掩码是一个重要属性</a:t>
            </a:r>
          </a:p>
        </p:txBody>
      </p:sp>
      <p:sp>
        <p:nvSpPr>
          <p:cNvPr id="985091" name="Rectangle 3"/>
          <p:cNvSpPr>
            <a:spLocks noGrp="1" noChangeArrowheads="1"/>
          </p:cNvSpPr>
          <p:nvPr>
            <p:ph idx="1"/>
          </p:nvPr>
        </p:nvSpPr>
        <p:spPr/>
        <p:txBody>
          <a:bodyPr/>
          <a:lstStyle/>
          <a:p>
            <a:pPr>
              <a:lnSpc>
                <a:spcPct val="100000"/>
              </a:lnSpc>
            </a:pPr>
            <a:r>
              <a:rPr lang="zh-CN" altLang="en-US" dirty="0">
                <a:solidFill>
                  <a:srgbClr val="FF0000"/>
                </a:solidFill>
              </a:rPr>
              <a:t>子网掩码是一个网络或一个子网的重要属性。</a:t>
            </a:r>
          </a:p>
          <a:p>
            <a:pPr>
              <a:lnSpc>
                <a:spcPct val="100000"/>
              </a:lnSpc>
            </a:pPr>
            <a:r>
              <a:rPr lang="zh-CN" altLang="en-US" dirty="0"/>
              <a:t>路由器在和相邻路由器交换路由信息时，必须把自己所在网络（或子网）的子网掩码告诉相邻路由器。</a:t>
            </a:r>
          </a:p>
          <a:p>
            <a:pPr>
              <a:lnSpc>
                <a:spcPct val="100000"/>
              </a:lnSpc>
            </a:pPr>
            <a:r>
              <a:rPr lang="zh-CN" altLang="en-US" dirty="0"/>
              <a:t>路由器的路由表中的每一个项目，除了要给出目的网络地址外，还必须同时给出该网络的子网掩码。</a:t>
            </a:r>
          </a:p>
          <a:p>
            <a:pPr>
              <a:lnSpc>
                <a:spcPct val="100000"/>
              </a:lnSpc>
            </a:pPr>
            <a:r>
              <a:rPr lang="zh-CN" altLang="en-US" dirty="0"/>
              <a:t>若一个路由器连接在两个子网上就拥有两个网络地址和两个子网掩码。</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112</a:t>
            </a:fld>
            <a:endParaRPr lang="en-US" altLang="zh-CN"/>
          </a:p>
        </p:txBody>
      </p:sp>
    </p:spTree>
    <p:extLst>
      <p:ext uri="{BB962C8B-B14F-4D97-AF65-F5344CB8AC3E}">
        <p14:creationId xmlns:p14="http://schemas.microsoft.com/office/powerpoint/2010/main" val="229953903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27186765"/>
              </p:ext>
            </p:extLst>
          </p:nvPr>
        </p:nvGraphicFramePr>
        <p:xfrm>
          <a:off x="166654" y="2143116"/>
          <a:ext cx="9739345" cy="3167035"/>
        </p:xfrm>
        <a:graphic>
          <a:graphicData uri="http://schemas.openxmlformats.org/drawingml/2006/table">
            <a:tbl>
              <a:tblPr>
                <a:tableStyleId>{5C22544A-7EE6-4342-B048-85BDC9FD1C3A}</a:tableStyleId>
              </a:tblPr>
              <a:tblGrid>
                <a:gridCol w="1308727"/>
                <a:gridCol w="3156360"/>
                <a:gridCol w="2386516"/>
                <a:gridCol w="2887742"/>
              </a:tblGrid>
              <a:tr h="1143008">
                <a:tc>
                  <a:txBody>
                    <a:bodyPr/>
                    <a:lstStyle/>
                    <a:p>
                      <a:pPr algn="ctr">
                        <a:lnSpc>
                          <a:spcPct val="100000"/>
                        </a:lnSpc>
                        <a:spcAft>
                          <a:spcPts val="0"/>
                        </a:spcAft>
                      </a:pPr>
                      <a:r>
                        <a:rPr lang="zh-CN" sz="2200" b="1" dirty="0">
                          <a:solidFill>
                            <a:schemeClr val="tx1"/>
                          </a:solidFill>
                          <a:effectLst/>
                          <a:latin typeface="+mn-lt"/>
                          <a:ea typeface="黑体" pitchFamily="2" charset="-122"/>
                        </a:rPr>
                        <a:t>子网号的位数</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子网掩码</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子网</a:t>
                      </a:r>
                      <a:r>
                        <a:rPr lang="zh-CN" sz="2200" b="1" dirty="0" smtClean="0">
                          <a:solidFill>
                            <a:schemeClr val="tx1"/>
                          </a:solidFill>
                          <a:effectLst/>
                          <a:latin typeface="+mn-lt"/>
                          <a:ea typeface="黑体" pitchFamily="2" charset="-122"/>
                        </a:rPr>
                        <a:t>数</a:t>
                      </a:r>
                      <a:endParaRPr lang="en-US" altLang="zh-CN" sz="2200" b="1" dirty="0" smtClean="0">
                        <a:solidFill>
                          <a:schemeClr val="tx1"/>
                        </a:solidFill>
                        <a:effectLst/>
                        <a:latin typeface="+mn-lt"/>
                        <a:ea typeface="黑体" pitchFamily="2" charset="-122"/>
                      </a:endParaRPr>
                    </a:p>
                    <a:p>
                      <a:pPr algn="ctr">
                        <a:lnSpc>
                          <a:spcPct val="100000"/>
                        </a:lnSpc>
                        <a:spcAft>
                          <a:spcPts val="0"/>
                        </a:spcAft>
                      </a:pPr>
                      <a:r>
                        <a:rPr lang="en-US" altLang="zh-CN" sz="2200" b="1" dirty="0" smtClean="0">
                          <a:solidFill>
                            <a:schemeClr val="tx1"/>
                          </a:solidFill>
                          <a:effectLst/>
                          <a:latin typeface="+mn-lt"/>
                          <a:ea typeface="黑体" pitchFamily="2" charset="-122"/>
                        </a:rPr>
                        <a:t>(</a:t>
                      </a:r>
                      <a:r>
                        <a:rPr lang="zh-CN" altLang="en-US" sz="2200" b="1" dirty="0" smtClean="0">
                          <a:solidFill>
                            <a:schemeClr val="tx1"/>
                          </a:solidFill>
                          <a:effectLst/>
                          <a:latin typeface="+mn-lt"/>
                          <a:ea typeface="黑体" pitchFamily="2" charset="-122"/>
                        </a:rPr>
                        <a:t>早期：全</a:t>
                      </a:r>
                      <a:r>
                        <a:rPr lang="en-US" altLang="zh-CN" sz="2200" b="1" dirty="0" smtClean="0">
                          <a:solidFill>
                            <a:schemeClr val="tx1"/>
                          </a:solidFill>
                          <a:effectLst/>
                          <a:latin typeface="+mn-lt"/>
                          <a:ea typeface="黑体" pitchFamily="2" charset="-122"/>
                        </a:rPr>
                        <a:t>0</a:t>
                      </a:r>
                      <a:r>
                        <a:rPr lang="zh-CN" altLang="en-US" sz="2200" b="1" dirty="0" smtClean="0">
                          <a:solidFill>
                            <a:schemeClr val="tx1"/>
                          </a:solidFill>
                          <a:effectLst/>
                          <a:latin typeface="+mn-lt"/>
                          <a:ea typeface="黑体" pitchFamily="2" charset="-122"/>
                        </a:rPr>
                        <a:t>全</a:t>
                      </a:r>
                      <a:r>
                        <a:rPr lang="en-US" altLang="zh-CN" sz="2200" b="1" dirty="0" smtClean="0">
                          <a:solidFill>
                            <a:schemeClr val="tx1"/>
                          </a:solidFill>
                          <a:effectLst/>
                          <a:latin typeface="+mn-lt"/>
                          <a:ea typeface="黑体" pitchFamily="2" charset="-122"/>
                        </a:rPr>
                        <a:t>1</a:t>
                      </a:r>
                      <a:r>
                        <a:rPr lang="zh-CN" altLang="en-US" sz="2200" b="1" dirty="0" smtClean="0">
                          <a:solidFill>
                            <a:schemeClr val="tx1"/>
                          </a:solidFill>
                          <a:effectLst/>
                          <a:latin typeface="+mn-lt"/>
                          <a:ea typeface="黑体" pitchFamily="2" charset="-122"/>
                        </a:rPr>
                        <a:t>子网号不用</a:t>
                      </a:r>
                      <a:r>
                        <a:rPr lang="en-US" altLang="zh-CN" sz="2200" b="1" dirty="0" smtClean="0">
                          <a:solidFill>
                            <a:schemeClr val="tx1"/>
                          </a:solidFill>
                          <a:effectLst/>
                          <a:latin typeface="+mn-lt"/>
                          <a:ea typeface="黑体" pitchFamily="2" charset="-122"/>
                        </a:rPr>
                        <a:t>)</a:t>
                      </a: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smtClean="0">
                          <a:solidFill>
                            <a:schemeClr val="tx1"/>
                          </a:solidFill>
                          <a:effectLst/>
                          <a:latin typeface="+mn-lt"/>
                          <a:ea typeface="黑体" pitchFamily="2" charset="-122"/>
                        </a:rPr>
                        <a:t>每个子网</a:t>
                      </a:r>
                      <a:r>
                        <a:rPr lang="zh-CN" sz="2200" b="1" dirty="0">
                          <a:solidFill>
                            <a:schemeClr val="tx1"/>
                          </a:solidFill>
                          <a:effectLst/>
                          <a:latin typeface="+mn-lt"/>
                          <a:ea typeface="黑体" pitchFamily="2" charset="-122"/>
                        </a:rPr>
                        <a:t>的主机</a:t>
                      </a:r>
                      <a:r>
                        <a:rPr lang="zh-CN" sz="2200" b="1" dirty="0" smtClean="0">
                          <a:solidFill>
                            <a:schemeClr val="tx1"/>
                          </a:solidFill>
                          <a:effectLst/>
                          <a:latin typeface="+mn-lt"/>
                          <a:ea typeface="黑体" pitchFamily="2" charset="-122"/>
                        </a:rPr>
                        <a:t>数</a:t>
                      </a:r>
                      <a:endParaRPr lang="en-US" altLang="zh-CN" sz="2200" b="1" dirty="0" smtClean="0">
                        <a:solidFill>
                          <a:schemeClr val="tx1"/>
                        </a:solidFill>
                        <a:effectLst/>
                        <a:latin typeface="+mn-lt"/>
                        <a:ea typeface="黑体"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effectLst/>
                          <a:latin typeface="+mn-lt"/>
                          <a:ea typeface="黑体" pitchFamily="2" charset="-122"/>
                        </a:rPr>
                        <a:t>(</a:t>
                      </a:r>
                      <a:r>
                        <a:rPr lang="zh-CN" altLang="en-US" sz="2200" b="1" dirty="0" smtClean="0">
                          <a:solidFill>
                            <a:schemeClr val="tx1"/>
                          </a:solidFill>
                          <a:effectLst/>
                          <a:latin typeface="+mn-lt"/>
                          <a:ea typeface="黑体" pitchFamily="2" charset="-122"/>
                        </a:rPr>
                        <a:t>一直：全</a:t>
                      </a:r>
                      <a:r>
                        <a:rPr lang="en-US" altLang="zh-CN" sz="2200" b="1" dirty="0" smtClean="0">
                          <a:solidFill>
                            <a:schemeClr val="tx1"/>
                          </a:solidFill>
                          <a:effectLst/>
                          <a:latin typeface="+mn-lt"/>
                          <a:ea typeface="黑体" pitchFamily="2" charset="-122"/>
                        </a:rPr>
                        <a:t>0</a:t>
                      </a:r>
                      <a:r>
                        <a:rPr lang="zh-CN" altLang="en-US" sz="2200" b="1" dirty="0" smtClean="0">
                          <a:solidFill>
                            <a:schemeClr val="tx1"/>
                          </a:solidFill>
                          <a:effectLst/>
                          <a:latin typeface="+mn-lt"/>
                          <a:ea typeface="黑体" pitchFamily="2" charset="-122"/>
                        </a:rPr>
                        <a:t>全</a:t>
                      </a:r>
                      <a:r>
                        <a:rPr lang="en-US" altLang="zh-CN" sz="2200" b="1" dirty="0" smtClean="0">
                          <a:solidFill>
                            <a:schemeClr val="tx1"/>
                          </a:solidFill>
                          <a:effectLst/>
                          <a:latin typeface="+mn-lt"/>
                          <a:ea typeface="黑体" pitchFamily="2" charset="-122"/>
                        </a:rPr>
                        <a:t>1</a:t>
                      </a:r>
                      <a:r>
                        <a:rPr lang="zh-CN" altLang="en-US" sz="2200" b="1" dirty="0" smtClean="0">
                          <a:solidFill>
                            <a:schemeClr val="tx1"/>
                          </a:solidFill>
                          <a:effectLst/>
                          <a:latin typeface="+mn-lt"/>
                          <a:ea typeface="黑体" pitchFamily="2" charset="-122"/>
                        </a:rPr>
                        <a:t>主机号不用</a:t>
                      </a:r>
                      <a:r>
                        <a:rPr lang="en-US" altLang="zh-CN" sz="2200" b="1" dirty="0" smtClean="0">
                          <a:solidFill>
                            <a:schemeClr val="tx1"/>
                          </a:solidFill>
                          <a:effectLst/>
                          <a:latin typeface="+mn-lt"/>
                          <a:ea typeface="黑体" pitchFamily="2" charset="-122"/>
                        </a:rPr>
                        <a:t>)</a:t>
                      </a:r>
                      <a:endParaRPr lang="zh-CN" altLang="en-US" sz="2200" b="1" dirty="0" smtClean="0">
                        <a:solidFill>
                          <a:schemeClr val="tx1"/>
                        </a:solidFill>
                        <a:effectLst/>
                        <a:latin typeface="+mn-lt"/>
                        <a:ea typeface="黑体" pitchFamily="2" charset="-122"/>
                      </a:endParaRPr>
                    </a:p>
                    <a:p>
                      <a:pPr algn="ctr">
                        <a:lnSpc>
                          <a:spcPct val="100000"/>
                        </a:lnSpc>
                        <a:spcAft>
                          <a:spcPts val="0"/>
                        </a:spcAft>
                      </a:pP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2</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255.255.192.0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16382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dirty="0">
                          <a:solidFill>
                            <a:schemeClr val="tx1"/>
                          </a:solidFill>
                          <a:effectLst/>
                          <a:latin typeface="+mn-lt"/>
                          <a:ea typeface="黑体" pitchFamily="2" charset="-122"/>
                        </a:rPr>
                        <a:t>3</a:t>
                      </a:r>
                      <a:endParaRPr lang="zh-CN" sz="2200" b="1" dirty="0">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dirty="0">
                          <a:solidFill>
                            <a:schemeClr val="tx1"/>
                          </a:solidFill>
                          <a:effectLst/>
                          <a:latin typeface="+mn-lt"/>
                          <a:ea typeface="黑体" pitchFamily="2" charset="-122"/>
                        </a:rPr>
                        <a:t>255.255.224.0</a:t>
                      </a: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8190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4</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255.255.240.0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4094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5</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255.255.248.0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30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2046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altLang="zh-CN" sz="2200" b="1" dirty="0" smtClean="0">
                          <a:solidFill>
                            <a:schemeClr val="tx1"/>
                          </a:solidFill>
                          <a:effectLst/>
                          <a:latin typeface="+mn-lt"/>
                          <a:ea typeface="黑体" pitchFamily="2" charset="-122"/>
                        </a:rPr>
                        <a:t>……….</a:t>
                      </a:r>
                      <a:endParaRPr lang="zh-CN" sz="2200" b="1" dirty="0">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0" y="214312"/>
            <a:ext cx="9906000" cy="1200329"/>
          </a:xfrm>
          <a:prstGeom prst="rect">
            <a:avLst/>
          </a:prstGeom>
          <a:solidFill>
            <a:schemeClr val="bg2"/>
          </a:solidFill>
        </p:spPr>
        <p:txBody>
          <a:bodyPr wrap="square">
            <a:spAutoFit/>
          </a:bodyPr>
          <a:lstStyle/>
          <a:p>
            <a:pPr algn="ctr"/>
            <a:r>
              <a:rPr lang="en-US" altLang="zh-CN" sz="3600" b="1" dirty="0" smtClean="0">
                <a:latin typeface="+mn-lt"/>
                <a:ea typeface="黑体" pitchFamily="2" charset="-122"/>
              </a:rPr>
              <a:t>B </a:t>
            </a:r>
            <a:r>
              <a:rPr lang="zh-CN" altLang="zh-CN" sz="3600" b="1" dirty="0" smtClean="0">
                <a:latin typeface="+mn-lt"/>
                <a:ea typeface="黑体" pitchFamily="2" charset="-122"/>
              </a:rPr>
              <a:t>类</a:t>
            </a:r>
            <a:r>
              <a:rPr lang="zh-CN" altLang="zh-CN" sz="3600" b="1" dirty="0">
                <a:latin typeface="+mn-lt"/>
                <a:ea typeface="黑体" pitchFamily="2" charset="-122"/>
              </a:rPr>
              <a:t>地址的子网划分</a:t>
            </a:r>
            <a:r>
              <a:rPr lang="zh-CN" altLang="zh-CN" sz="3600" b="1" dirty="0" smtClean="0">
                <a:latin typeface="+mn-lt"/>
                <a:ea typeface="黑体" pitchFamily="2" charset="-122"/>
              </a:rPr>
              <a:t>选择</a:t>
            </a:r>
            <a:r>
              <a:rPr lang="zh-CN" altLang="en-US" sz="3600" b="1" dirty="0" smtClean="0">
                <a:latin typeface="+mn-lt"/>
                <a:ea typeface="黑体" pitchFamily="2" charset="-122"/>
              </a:rPr>
              <a:t>（自学）</a:t>
            </a:r>
            <a:endParaRPr lang="en-US" altLang="zh-CN" sz="3600" b="1" dirty="0" smtClean="0">
              <a:latin typeface="+mn-lt"/>
              <a:ea typeface="黑体" pitchFamily="2" charset="-122"/>
            </a:endParaRPr>
          </a:p>
          <a:p>
            <a:pPr algn="ctr"/>
            <a:r>
              <a:rPr lang="zh-CN" altLang="zh-CN" sz="3600" b="1" dirty="0" smtClean="0">
                <a:latin typeface="+mn-lt"/>
                <a:ea typeface="黑体" pitchFamily="2" charset="-122"/>
              </a:rPr>
              <a:t>（</a:t>
            </a:r>
            <a:r>
              <a:rPr lang="zh-CN" altLang="zh-CN" sz="3600" b="1" dirty="0">
                <a:latin typeface="+mn-lt"/>
                <a:ea typeface="黑体" pitchFamily="2" charset="-122"/>
              </a:rPr>
              <a:t>使用固定长度</a:t>
            </a:r>
            <a:r>
              <a:rPr lang="zh-CN" altLang="zh-CN" sz="3600" b="1" dirty="0" smtClean="0">
                <a:latin typeface="+mn-lt"/>
                <a:ea typeface="黑体" pitchFamily="2" charset="-122"/>
              </a:rPr>
              <a:t>子网）</a:t>
            </a:r>
            <a:endParaRPr lang="en-US" altLang="zh-CN" sz="3600" b="1" dirty="0" smtClean="0">
              <a:latin typeface="+mn-lt"/>
              <a:ea typeface="黑体" pitchFamily="2" charset="-122"/>
            </a:endParaRPr>
          </a:p>
        </p:txBody>
      </p:sp>
      <p:sp>
        <p:nvSpPr>
          <p:cNvPr id="7" name="灯片编号占位符 6"/>
          <p:cNvSpPr>
            <a:spLocks noGrp="1"/>
          </p:cNvSpPr>
          <p:nvPr>
            <p:ph type="sldNum" sz="quarter" idx="12"/>
          </p:nvPr>
        </p:nvSpPr>
        <p:spPr/>
        <p:txBody>
          <a:bodyPr/>
          <a:lstStyle/>
          <a:p>
            <a:fld id="{137DC1DE-D772-415A-B75D-6C2A3BBF0EE5}" type="slidenum">
              <a:rPr lang="zh-CN" altLang="en-US" smtClean="0"/>
              <a:pPr/>
              <a:t>113</a:t>
            </a:fld>
            <a:endParaRPr lang="en-US" altLang="zh-CN"/>
          </a:p>
        </p:txBody>
      </p:sp>
      <p:sp>
        <p:nvSpPr>
          <p:cNvPr id="8" name="Rectangle 2"/>
          <p:cNvSpPr>
            <a:spLocks noChangeArrowheads="1"/>
          </p:cNvSpPr>
          <p:nvPr/>
        </p:nvSpPr>
        <p:spPr bwMode="auto">
          <a:xfrm>
            <a:off x="1827447" y="1403528"/>
            <a:ext cx="7702947" cy="4635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 name="Line 5"/>
          <p:cNvSpPr>
            <a:spLocks noChangeShapeType="1"/>
          </p:cNvSpPr>
          <p:nvPr/>
        </p:nvSpPr>
        <p:spPr bwMode="auto">
          <a:xfrm flipV="1">
            <a:off x="1865254" y="2157591"/>
            <a:ext cx="376806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0" name="Line 6"/>
          <p:cNvSpPr>
            <a:spLocks noChangeShapeType="1"/>
          </p:cNvSpPr>
          <p:nvPr/>
        </p:nvSpPr>
        <p:spPr bwMode="auto">
          <a:xfrm flipV="1">
            <a:off x="7581843" y="2157591"/>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 name="Line 7"/>
          <p:cNvSpPr>
            <a:spLocks noChangeShapeType="1"/>
          </p:cNvSpPr>
          <p:nvPr/>
        </p:nvSpPr>
        <p:spPr bwMode="auto">
          <a:xfrm flipV="1">
            <a:off x="5633323" y="2157591"/>
            <a:ext cx="19399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2" name="Rectangle 15"/>
          <p:cNvSpPr>
            <a:spLocks noChangeArrowheads="1"/>
          </p:cNvSpPr>
          <p:nvPr/>
        </p:nvSpPr>
        <p:spPr bwMode="auto">
          <a:xfrm>
            <a:off x="1856656" y="1414641"/>
            <a:ext cx="3754305" cy="4429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3" name="Rectangle 16"/>
          <p:cNvSpPr>
            <a:spLocks noChangeArrowheads="1"/>
          </p:cNvSpPr>
          <p:nvPr/>
        </p:nvSpPr>
        <p:spPr bwMode="auto">
          <a:xfrm>
            <a:off x="247630" y="1414701"/>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b="1" dirty="0">
                <a:ea typeface="黑体" pitchFamily="2" charset="-122"/>
              </a:rPr>
              <a:t>B </a:t>
            </a:r>
            <a:r>
              <a:rPr lang="zh-CN" altLang="zh-CN" sz="2000" b="1" dirty="0">
                <a:ea typeface="黑体" pitchFamily="2" charset="-122"/>
              </a:rPr>
              <a:t>类</a:t>
            </a:r>
            <a:r>
              <a:rPr kumimoji="1" lang="zh-CN" altLang="en-US" sz="2000" b="1" dirty="0" smtClean="0">
                <a:solidFill>
                  <a:srgbClr val="0000CC"/>
                </a:solidFill>
                <a:latin typeface="+mn-lt"/>
                <a:ea typeface="黑体" pitchFamily="2" charset="-122"/>
              </a:rPr>
              <a:t>地址</a:t>
            </a:r>
            <a:endParaRPr kumimoji="1" lang="zh-CN" altLang="en-US" sz="2000" b="1" dirty="0">
              <a:solidFill>
                <a:srgbClr val="0000CC"/>
              </a:solidFill>
              <a:latin typeface="+mn-lt"/>
              <a:ea typeface="黑体" pitchFamily="2" charset="-122"/>
            </a:endParaRPr>
          </a:p>
        </p:txBody>
      </p:sp>
      <p:sp>
        <p:nvSpPr>
          <p:cNvPr id="14" name="Line 18"/>
          <p:cNvSpPr>
            <a:spLocks noChangeShapeType="1"/>
          </p:cNvSpPr>
          <p:nvPr/>
        </p:nvSpPr>
        <p:spPr bwMode="auto">
          <a:xfrm>
            <a:off x="5633314" y="1413053"/>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Rectangle 23"/>
          <p:cNvSpPr>
            <a:spLocks noChangeArrowheads="1"/>
          </p:cNvSpPr>
          <p:nvPr/>
        </p:nvSpPr>
        <p:spPr bwMode="auto">
          <a:xfrm>
            <a:off x="3194683" y="1433691"/>
            <a:ext cx="1110883" cy="4591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17" name="Rectangle 24"/>
          <p:cNvSpPr>
            <a:spLocks noChangeArrowheads="1"/>
          </p:cNvSpPr>
          <p:nvPr/>
        </p:nvSpPr>
        <p:spPr bwMode="auto">
          <a:xfrm>
            <a:off x="7238847" y="1447279"/>
            <a:ext cx="172803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CC"/>
                </a:solidFill>
                <a:latin typeface="+mn-lt"/>
                <a:ea typeface="黑体" pitchFamily="2" charset="-122"/>
              </a:rPr>
              <a:t>主机</a:t>
            </a:r>
            <a:r>
              <a:rPr kumimoji="1" lang="zh-CN" altLang="en-US" sz="2000" b="1" dirty="0" smtClean="0">
                <a:solidFill>
                  <a:srgbClr val="0000CC"/>
                </a:solidFill>
                <a:latin typeface="+mn-lt"/>
                <a:ea typeface="黑体" pitchFamily="2" charset="-122"/>
              </a:rPr>
              <a:t>号</a:t>
            </a:r>
            <a:r>
              <a:rPr kumimoji="1" lang="en-US" altLang="zh-CN" sz="2000" b="1" dirty="0" smtClean="0">
                <a:solidFill>
                  <a:srgbClr val="0000CC"/>
                </a:solidFill>
                <a:latin typeface="+mn-lt"/>
                <a:ea typeface="黑体" pitchFamily="2" charset="-122"/>
              </a:rPr>
              <a:t>16-x</a:t>
            </a:r>
            <a:r>
              <a:rPr kumimoji="1" lang="zh-CN" altLang="en-US" sz="2000" b="1" dirty="0" smtClean="0">
                <a:solidFill>
                  <a:srgbClr val="0000CC"/>
                </a:solidFill>
                <a:latin typeface="+mn-lt"/>
                <a:ea typeface="黑体" pitchFamily="2" charset="-122"/>
              </a:rPr>
              <a:t>位</a:t>
            </a:r>
            <a:endParaRPr kumimoji="1" lang="zh-CN" altLang="en-US" sz="2000" b="1" dirty="0">
              <a:solidFill>
                <a:srgbClr val="0000CC"/>
              </a:solidFill>
              <a:latin typeface="+mn-lt"/>
              <a:ea typeface="黑体" pitchFamily="2" charset="-122"/>
            </a:endParaRPr>
          </a:p>
        </p:txBody>
      </p:sp>
      <p:sp>
        <p:nvSpPr>
          <p:cNvPr id="18" name="Rectangle 25"/>
          <p:cNvSpPr>
            <a:spLocks noChangeArrowheads="1"/>
          </p:cNvSpPr>
          <p:nvPr/>
        </p:nvSpPr>
        <p:spPr bwMode="auto">
          <a:xfrm>
            <a:off x="5626973" y="1457732"/>
            <a:ext cx="1357745" cy="397545"/>
          </a:xfrm>
          <a:prstGeom prst="rect">
            <a:avLst/>
          </a:prstGeom>
          <a:solidFill>
            <a:schemeClr val="accent2"/>
          </a:solidFill>
          <a:ln>
            <a:noFill/>
          </a:ln>
          <a:effectLst/>
          <a:extLst/>
        </p:spPr>
        <p:txBody>
          <a:bodyPr wrap="none" lIns="90488" tIns="44450" rIns="90488" bIns="44450">
            <a:spAutoFit/>
          </a:bodyPr>
          <a:lstStyle/>
          <a:p>
            <a:pPr defTabSz="762000" eaLnBrk="0" hangingPunct="0"/>
            <a:r>
              <a:rPr kumimoji="1" lang="zh-CN" altLang="en-US" sz="2000" b="1" dirty="0">
                <a:solidFill>
                  <a:srgbClr val="0000CC"/>
                </a:solidFill>
                <a:latin typeface="+mn-lt"/>
                <a:ea typeface="黑体" pitchFamily="2" charset="-122"/>
              </a:rPr>
              <a:t>子网</a:t>
            </a:r>
            <a:r>
              <a:rPr kumimoji="1" lang="zh-CN" altLang="en-US" sz="2000" b="1" dirty="0" smtClean="0">
                <a:solidFill>
                  <a:srgbClr val="0000CC"/>
                </a:solidFill>
                <a:latin typeface="+mn-lt"/>
                <a:ea typeface="黑体" pitchFamily="2" charset="-122"/>
              </a:rPr>
              <a:t>号</a:t>
            </a:r>
            <a:r>
              <a:rPr kumimoji="1" lang="en-US" altLang="zh-CN" sz="2000" b="1" dirty="0" smtClean="0">
                <a:solidFill>
                  <a:srgbClr val="0000CC"/>
                </a:solidFill>
                <a:latin typeface="+mn-lt"/>
                <a:ea typeface="黑体" pitchFamily="2" charset="-122"/>
              </a:rPr>
              <a:t>x</a:t>
            </a:r>
            <a:r>
              <a:rPr kumimoji="1" lang="zh-CN" altLang="en-US" sz="2000" b="1" dirty="0" smtClean="0">
                <a:solidFill>
                  <a:srgbClr val="0000CC"/>
                </a:solidFill>
                <a:latin typeface="+mn-lt"/>
                <a:ea typeface="黑体" pitchFamily="2" charset="-122"/>
              </a:rPr>
              <a:t>位</a:t>
            </a:r>
            <a:endParaRPr kumimoji="1" lang="zh-CN" altLang="en-US" sz="2000" b="1" dirty="0">
              <a:solidFill>
                <a:srgbClr val="0000CC"/>
              </a:solidFill>
              <a:latin typeface="+mn-lt"/>
              <a:ea typeface="黑体" pitchFamily="2" charset="-122"/>
            </a:endParaRPr>
          </a:p>
        </p:txBody>
      </p:sp>
    </p:spTree>
    <p:extLst>
      <p:ext uri="{BB962C8B-B14F-4D97-AF65-F5344CB8AC3E}">
        <p14:creationId xmlns:p14="http://schemas.microsoft.com/office/powerpoint/2010/main" val="2149220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72" name="Rectangle 36"/>
          <p:cNvSpPr>
            <a:spLocks noChangeArrowheads="1"/>
          </p:cNvSpPr>
          <p:nvPr/>
        </p:nvSpPr>
        <p:spPr bwMode="auto">
          <a:xfrm>
            <a:off x="3812781" y="3084513"/>
            <a:ext cx="3109383" cy="3429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7" name="Rectangle 41"/>
          <p:cNvSpPr>
            <a:spLocks noChangeArrowheads="1"/>
          </p:cNvSpPr>
          <p:nvPr/>
        </p:nvSpPr>
        <p:spPr bwMode="auto">
          <a:xfrm>
            <a:off x="3786991" y="3068699"/>
            <a:ext cx="424795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1 1 1 1 1 1 1 1 1 1 1 1 1 1 1 1</a:t>
            </a:r>
            <a:r>
              <a:rPr kumimoji="1" lang="en-US" altLang="zh-CN" sz="1800" b="1" dirty="0">
                <a:solidFill>
                  <a:srgbClr val="0000CC"/>
                </a:solidFill>
                <a:latin typeface="+mn-lt"/>
                <a:ea typeface="黑体" pitchFamily="2" charset="-122"/>
              </a:rPr>
              <a:t> </a:t>
            </a:r>
            <a:r>
              <a:rPr kumimoji="1" lang="en-US" altLang="zh-CN" sz="1600" b="1" dirty="0" smtClean="0">
                <a:solidFill>
                  <a:srgbClr val="0000CC"/>
                </a:solidFill>
                <a:latin typeface="+mn-lt"/>
                <a:ea typeface="黑体" pitchFamily="2" charset="-122"/>
              </a:rPr>
              <a:t>1 </a:t>
            </a:r>
            <a:r>
              <a:rPr kumimoji="1" lang="en-US" altLang="zh-CN" sz="1600" b="1" dirty="0">
                <a:solidFill>
                  <a:srgbClr val="0000CC"/>
                </a:solidFill>
                <a:latin typeface="+mn-lt"/>
                <a:ea typeface="黑体" pitchFamily="2" charset="-122"/>
              </a:rPr>
              <a:t>1 0 0 0 0 0 0</a:t>
            </a:r>
          </a:p>
        </p:txBody>
      </p:sp>
      <p:sp>
        <p:nvSpPr>
          <p:cNvPr id="987138" name="Rectangle 2"/>
          <p:cNvSpPr>
            <a:spLocks noGrp="1" noChangeArrowheads="1"/>
          </p:cNvSpPr>
          <p:nvPr>
            <p:ph type="title" idx="4294967295"/>
          </p:nvPr>
        </p:nvSpPr>
        <p:spPr>
          <a:xfrm>
            <a:off x="360044" y="116632"/>
            <a:ext cx="9417496" cy="1055688"/>
          </a:xfrm>
          <a:solidFill>
            <a:srgbClr val="FFFFCC"/>
          </a:solidFill>
          <a:ln>
            <a:solidFill>
              <a:srgbClr val="333399"/>
            </a:solidFill>
            <a:miter lim="800000"/>
            <a:headEnd/>
            <a:tailEnd/>
          </a:ln>
          <a:effectLst>
            <a:outerShdw dist="35921" dir="2700000" algn="ctr" rotWithShape="0">
              <a:schemeClr val="bg2"/>
            </a:outerShdw>
          </a:effectLst>
        </p:spPr>
        <p:txBody>
          <a:bodyPr/>
          <a:lstStyle/>
          <a:p>
            <a:pPr algn="ctr"/>
            <a:r>
              <a:rPr lang="en-US" altLang="zh-CN" sz="3200" dirty="0">
                <a:solidFill>
                  <a:srgbClr val="0000CC"/>
                </a:solidFill>
              </a:rPr>
              <a:t>【</a:t>
            </a:r>
            <a:r>
              <a:rPr lang="zh-CN" altLang="en-US" sz="3200" dirty="0">
                <a:solidFill>
                  <a:srgbClr val="0000CC"/>
                </a:solidFill>
              </a:rPr>
              <a:t>例</a:t>
            </a:r>
            <a:r>
              <a:rPr lang="en-US" altLang="zh-CN" sz="3200" dirty="0">
                <a:solidFill>
                  <a:srgbClr val="0000CC"/>
                </a:solidFill>
              </a:rPr>
              <a:t>4-2】</a:t>
            </a:r>
            <a:r>
              <a:rPr lang="zh-CN" altLang="en-US" sz="3200" dirty="0">
                <a:solidFill>
                  <a:srgbClr val="0000CC"/>
                </a:solidFill>
              </a:rPr>
              <a:t>已知 </a:t>
            </a:r>
            <a:r>
              <a:rPr lang="en-US" altLang="zh-CN" sz="3200" dirty="0">
                <a:solidFill>
                  <a:srgbClr val="0000CC"/>
                </a:solidFill>
              </a:rPr>
              <a:t>IP </a:t>
            </a:r>
            <a:r>
              <a:rPr lang="zh-CN" altLang="en-US" sz="3200" dirty="0">
                <a:solidFill>
                  <a:srgbClr val="0000CC"/>
                </a:solidFill>
              </a:rPr>
              <a:t>地址是 </a:t>
            </a:r>
            <a:r>
              <a:rPr lang="en-US" altLang="zh-CN" sz="3200" dirty="0">
                <a:solidFill>
                  <a:srgbClr val="0000CC"/>
                </a:solidFill>
              </a:rPr>
              <a:t>141.14.72.24</a:t>
            </a:r>
            <a:r>
              <a:rPr lang="zh-CN" altLang="en-US" sz="3200" dirty="0">
                <a:solidFill>
                  <a:srgbClr val="0000CC"/>
                </a:solidFill>
              </a:rPr>
              <a:t>，子网</a:t>
            </a:r>
            <a:r>
              <a:rPr lang="zh-CN" altLang="en-US" sz="3200" dirty="0" smtClean="0">
                <a:solidFill>
                  <a:srgbClr val="0000CC"/>
                </a:solidFill>
              </a:rPr>
              <a:t>掩码是 </a:t>
            </a:r>
            <a:r>
              <a:rPr lang="en-US" altLang="zh-CN" sz="3200" dirty="0">
                <a:solidFill>
                  <a:srgbClr val="0000CC"/>
                </a:solidFill>
              </a:rPr>
              <a:t>255.255.192.0</a:t>
            </a:r>
            <a:r>
              <a:rPr lang="zh-CN" altLang="en-US" sz="3200" dirty="0">
                <a:solidFill>
                  <a:srgbClr val="0000CC"/>
                </a:solidFill>
              </a:rPr>
              <a:t>。试求网络地址。 </a:t>
            </a:r>
          </a:p>
        </p:txBody>
      </p:sp>
      <p:sp>
        <p:nvSpPr>
          <p:cNvPr id="987169" name="Rectangle 33"/>
          <p:cNvSpPr>
            <a:spLocks noChangeArrowheads="1"/>
          </p:cNvSpPr>
          <p:nvPr/>
        </p:nvSpPr>
        <p:spPr bwMode="auto">
          <a:xfrm>
            <a:off x="3805899" y="178593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0" name="Rectangle 34"/>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latin typeface="+mn-lt"/>
                <a:ea typeface="黑体" pitchFamily="2" charset="-122"/>
              </a:rPr>
              <a:t>(a) </a:t>
            </a:r>
            <a:r>
              <a:rPr kumimoji="1" lang="zh-CN" altLang="en-US" b="1" dirty="0">
                <a:latin typeface="+mn-lt"/>
                <a:ea typeface="黑体" pitchFamily="2" charset="-122"/>
              </a:rPr>
              <a:t>点分十进制表示的 </a:t>
            </a:r>
            <a:r>
              <a:rPr kumimoji="1" lang="en-US" altLang="zh-CN" b="1" dirty="0">
                <a:latin typeface="+mn-lt"/>
                <a:ea typeface="黑体" pitchFamily="2" charset="-122"/>
              </a:rPr>
              <a:t>IP </a:t>
            </a:r>
            <a:r>
              <a:rPr kumimoji="1" lang="zh-CN" altLang="en-US" b="1" dirty="0">
                <a:latin typeface="+mn-lt"/>
                <a:ea typeface="黑体" pitchFamily="2" charset="-122"/>
              </a:rPr>
              <a:t>地址</a:t>
            </a:r>
          </a:p>
        </p:txBody>
      </p:sp>
      <p:sp>
        <p:nvSpPr>
          <p:cNvPr id="987173" name="Rectangle 37"/>
          <p:cNvSpPr>
            <a:spLocks noChangeArrowheads="1"/>
          </p:cNvSpPr>
          <p:nvPr/>
        </p:nvSpPr>
        <p:spPr bwMode="auto">
          <a:xfrm>
            <a:off x="344489" y="3068699"/>
            <a:ext cx="32300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(c) </a:t>
            </a:r>
            <a:r>
              <a:rPr kumimoji="1" lang="zh-CN" altLang="en-US" b="1">
                <a:latin typeface="+mn-lt"/>
                <a:ea typeface="黑体" pitchFamily="2" charset="-122"/>
              </a:rPr>
              <a:t>子网掩码是 </a:t>
            </a:r>
            <a:r>
              <a:rPr kumimoji="1" lang="en-US" altLang="zh-CN" b="1">
                <a:latin typeface="+mn-lt"/>
                <a:ea typeface="黑体" pitchFamily="2" charset="-122"/>
              </a:rPr>
              <a:t>255.255.192.0</a:t>
            </a:r>
          </a:p>
        </p:txBody>
      </p:sp>
      <p:sp>
        <p:nvSpPr>
          <p:cNvPr id="987174" name="Line 38"/>
          <p:cNvSpPr>
            <a:spLocks noChangeShapeType="1"/>
          </p:cNvSpPr>
          <p:nvPr/>
        </p:nvSpPr>
        <p:spPr bwMode="auto">
          <a:xfrm>
            <a:off x="6555846" y="3081399"/>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5" name="Line 39"/>
          <p:cNvSpPr>
            <a:spLocks noChangeShapeType="1"/>
          </p:cNvSpPr>
          <p:nvPr/>
        </p:nvSpPr>
        <p:spPr bwMode="auto">
          <a:xfrm>
            <a:off x="7964356" y="3071874"/>
            <a:ext cx="0" cy="3571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6" name="Rectangle 40"/>
          <p:cNvSpPr>
            <a:spLocks noChangeArrowheads="1"/>
          </p:cNvSpPr>
          <p:nvPr/>
        </p:nvSpPr>
        <p:spPr bwMode="auto">
          <a:xfrm>
            <a:off x="3805899" y="307498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8" name="Rectangle 42"/>
          <p:cNvSpPr>
            <a:spLocks noChangeArrowheads="1"/>
          </p:cNvSpPr>
          <p:nvPr/>
        </p:nvSpPr>
        <p:spPr bwMode="auto">
          <a:xfrm>
            <a:off x="7936840" y="3098861"/>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mn-lt"/>
                <a:ea typeface="黑体" pitchFamily="2" charset="-122"/>
              </a:rPr>
              <a:t>0 0 0 0 0 0 0 0</a:t>
            </a:r>
          </a:p>
        </p:txBody>
      </p:sp>
      <p:sp>
        <p:nvSpPr>
          <p:cNvPr id="987181" name="Text Box 45"/>
          <p:cNvSpPr txBox="1">
            <a:spLocks noChangeArrowheads="1"/>
          </p:cNvSpPr>
          <p:nvPr/>
        </p:nvSpPr>
        <p:spPr bwMode="auto">
          <a:xfrm>
            <a:off x="4347639" y="1795463"/>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7182" name="Text Box 46"/>
          <p:cNvSpPr txBox="1">
            <a:spLocks noChangeArrowheads="1"/>
          </p:cNvSpPr>
          <p:nvPr/>
        </p:nvSpPr>
        <p:spPr bwMode="auto">
          <a:xfrm>
            <a:off x="7001310" y="1795463"/>
            <a:ext cx="2108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 72          .          24</a:t>
            </a:r>
          </a:p>
        </p:txBody>
      </p:sp>
      <p:grpSp>
        <p:nvGrpSpPr>
          <p:cNvPr id="36" name="组合 35"/>
          <p:cNvGrpSpPr/>
          <p:nvPr/>
        </p:nvGrpSpPr>
        <p:grpSpPr>
          <a:xfrm>
            <a:off x="3805899" y="4508561"/>
            <a:ext cx="5565246" cy="389909"/>
            <a:chOff x="3805899" y="4508561"/>
            <a:chExt cx="5565246" cy="389909"/>
          </a:xfrm>
        </p:grpSpPr>
        <p:sp>
          <p:nvSpPr>
            <p:cNvPr id="987171" name="Rectangle 35"/>
            <p:cNvSpPr>
              <a:spLocks noChangeArrowheads="1"/>
            </p:cNvSpPr>
            <p:nvPr/>
          </p:nvSpPr>
          <p:spPr bwMode="auto">
            <a:xfrm>
              <a:off x="3805899" y="4508561"/>
              <a:ext cx="5565246" cy="3603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3" name="Text Box 47"/>
            <p:cNvSpPr txBox="1">
              <a:spLocks noChangeArrowheads="1"/>
            </p:cNvSpPr>
            <p:nvPr/>
          </p:nvSpPr>
          <p:spPr bwMode="auto">
            <a:xfrm>
              <a:off x="4347632" y="4529138"/>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p>
          </p:txBody>
        </p:sp>
        <p:sp>
          <p:nvSpPr>
            <p:cNvPr id="987184" name="Text Box 48"/>
            <p:cNvSpPr txBox="1">
              <a:spLocks noChangeArrowheads="1"/>
            </p:cNvSpPr>
            <p:nvPr/>
          </p:nvSpPr>
          <p:spPr bwMode="auto">
            <a:xfrm>
              <a:off x="7059753" y="4529138"/>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64          .            0</a:t>
              </a:r>
            </a:p>
          </p:txBody>
        </p:sp>
      </p:grpSp>
      <p:grpSp>
        <p:nvGrpSpPr>
          <p:cNvPr id="35" name="组合 34"/>
          <p:cNvGrpSpPr/>
          <p:nvPr/>
        </p:nvGrpSpPr>
        <p:grpSpPr>
          <a:xfrm>
            <a:off x="3816218" y="3789363"/>
            <a:ext cx="5565246" cy="389969"/>
            <a:chOff x="3816218" y="3789363"/>
            <a:chExt cx="5565246" cy="389969"/>
          </a:xfrm>
        </p:grpSpPr>
        <p:sp>
          <p:nvSpPr>
            <p:cNvPr id="987179" name="Rectangle 43"/>
            <p:cNvSpPr>
              <a:spLocks noChangeArrowheads="1"/>
            </p:cNvSpPr>
            <p:nvPr/>
          </p:nvSpPr>
          <p:spPr bwMode="auto">
            <a:xfrm>
              <a:off x="3821377" y="3798892"/>
              <a:ext cx="3159258" cy="34448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5" name="Text Box 49"/>
            <p:cNvSpPr txBox="1">
              <a:spLocks noChangeArrowheads="1"/>
            </p:cNvSpPr>
            <p:nvPr/>
          </p:nvSpPr>
          <p:spPr bwMode="auto">
            <a:xfrm>
              <a:off x="4347672" y="3810000"/>
              <a:ext cx="3858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sz="1600" b="1" dirty="0">
                  <a:solidFill>
                    <a:srgbClr val="0000CC"/>
                  </a:solidFill>
                  <a:latin typeface="+mn-lt"/>
                  <a:ea typeface="黑体" pitchFamily="2" charset="-122"/>
                </a:rPr>
                <a:t> 0 1 0 0 0 0 0 0 </a:t>
              </a:r>
              <a:endParaRPr kumimoji="1" lang="en-US" altLang="zh-CN" b="1" dirty="0">
                <a:solidFill>
                  <a:srgbClr val="0000CC"/>
                </a:solidFill>
                <a:latin typeface="+mn-lt"/>
                <a:ea typeface="黑体" pitchFamily="2" charset="-122"/>
              </a:endParaRPr>
            </a:p>
          </p:txBody>
        </p:sp>
        <p:sp>
          <p:nvSpPr>
            <p:cNvPr id="987180" name="Rectangle 44"/>
            <p:cNvSpPr>
              <a:spLocks noChangeArrowheads="1"/>
            </p:cNvSpPr>
            <p:nvPr/>
          </p:nvSpPr>
          <p:spPr bwMode="auto">
            <a:xfrm>
              <a:off x="3816218" y="3789363"/>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6" name="Text Box 50"/>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a:t>
              </a:r>
              <a:r>
                <a:rPr kumimoji="1" lang="en-US" altLang="zh-CN" b="1" dirty="0">
                  <a:solidFill>
                    <a:srgbClr val="0000CC"/>
                  </a:solidFill>
                  <a:latin typeface="+mn-lt"/>
                  <a:ea typeface="黑体" pitchFamily="2" charset="-122"/>
                </a:rPr>
                <a:t>0</a:t>
              </a:r>
            </a:p>
          </p:txBody>
        </p:sp>
      </p:grpSp>
      <p:sp>
        <p:nvSpPr>
          <p:cNvPr id="987187" name="Line 51"/>
          <p:cNvSpPr>
            <a:spLocks noChangeShapeType="1"/>
          </p:cNvSpPr>
          <p:nvPr/>
        </p:nvSpPr>
        <p:spPr bwMode="auto">
          <a:xfrm>
            <a:off x="5205810" y="3071874"/>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34" name="组合 33"/>
          <p:cNvGrpSpPr/>
          <p:nvPr/>
        </p:nvGrpSpPr>
        <p:grpSpPr>
          <a:xfrm>
            <a:off x="3802460" y="2132074"/>
            <a:ext cx="5565246" cy="667721"/>
            <a:chOff x="3802460" y="2132074"/>
            <a:chExt cx="5565246" cy="667721"/>
          </a:xfrm>
        </p:grpSpPr>
        <p:sp>
          <p:nvSpPr>
            <p:cNvPr id="987193" name="Freeform 57"/>
            <p:cNvSpPr>
              <a:spLocks/>
            </p:cNvSpPr>
            <p:nvPr/>
          </p:nvSpPr>
          <p:spPr bwMode="auto">
            <a:xfrm>
              <a:off x="6610885" y="213207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7188" name="Rectangle 52"/>
            <p:cNvSpPr>
              <a:spLocks noChangeArrowheads="1"/>
            </p:cNvSpPr>
            <p:nvPr/>
          </p:nvSpPr>
          <p:spPr bwMode="auto">
            <a:xfrm>
              <a:off x="6531769" y="2433699"/>
              <a:ext cx="1554914"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smtClean="0">
                  <a:solidFill>
                    <a:srgbClr val="0000CC"/>
                  </a:solidFill>
                  <a:latin typeface="+mn-lt"/>
                  <a:ea typeface="黑体" pitchFamily="2" charset="-122"/>
                </a:rPr>
                <a:t> 0 </a:t>
              </a:r>
              <a:r>
                <a:rPr kumimoji="1" lang="en-US" altLang="zh-CN" sz="1600" b="1" dirty="0">
                  <a:solidFill>
                    <a:srgbClr val="0000CC"/>
                  </a:solidFill>
                  <a:latin typeface="+mn-lt"/>
                  <a:ea typeface="黑体" pitchFamily="2" charset="-122"/>
                </a:rPr>
                <a:t>1 0 0 1 0 0 </a:t>
              </a:r>
              <a:r>
                <a:rPr kumimoji="1" lang="en-US" altLang="zh-CN" sz="1600" b="1" dirty="0" smtClean="0">
                  <a:solidFill>
                    <a:srgbClr val="0000CC"/>
                  </a:solidFill>
                  <a:latin typeface="+mn-lt"/>
                  <a:ea typeface="黑体" pitchFamily="2" charset="-122"/>
                </a:rPr>
                <a:t>0</a:t>
              </a:r>
              <a:endParaRPr kumimoji="1" lang="en-US" altLang="zh-CN" sz="1600" b="1" dirty="0">
                <a:solidFill>
                  <a:srgbClr val="0000CC"/>
                </a:solidFill>
                <a:latin typeface="+mn-lt"/>
                <a:ea typeface="黑体" pitchFamily="2" charset="-122"/>
              </a:endParaRPr>
            </a:p>
          </p:txBody>
        </p:sp>
        <p:sp>
          <p:nvSpPr>
            <p:cNvPr id="987189" name="Rectangle 53"/>
            <p:cNvSpPr>
              <a:spLocks noChangeArrowheads="1"/>
            </p:cNvSpPr>
            <p:nvPr/>
          </p:nvSpPr>
          <p:spPr bwMode="auto">
            <a:xfrm>
              <a:off x="3802460" y="2419411"/>
              <a:ext cx="5565246"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90" name="Text Box 54"/>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a:t>
              </a:r>
              <a:endParaRPr kumimoji="1" lang="en-US" altLang="zh-CN" b="1" dirty="0">
                <a:solidFill>
                  <a:srgbClr val="0000CC"/>
                </a:solidFill>
                <a:latin typeface="+mn-lt"/>
                <a:ea typeface="黑体" pitchFamily="2" charset="-122"/>
              </a:endParaRPr>
            </a:p>
          </p:txBody>
        </p:sp>
        <p:sp>
          <p:nvSpPr>
            <p:cNvPr id="987191" name="Text Box 55"/>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a:t>
              </a:r>
              <a:r>
                <a:rPr kumimoji="1" lang="en-US" altLang="zh-CN" b="1" dirty="0">
                  <a:solidFill>
                    <a:srgbClr val="0000CC"/>
                  </a:solidFill>
                  <a:latin typeface="+mn-lt"/>
                  <a:ea typeface="黑体" pitchFamily="2" charset="-122"/>
                </a:rPr>
                <a:t>24</a:t>
              </a:r>
            </a:p>
          </p:txBody>
        </p:sp>
      </p:grpSp>
      <p:sp>
        <p:nvSpPr>
          <p:cNvPr id="987192" name="Rectangle 56"/>
          <p:cNvSpPr>
            <a:spLocks noChangeArrowheads="1"/>
          </p:cNvSpPr>
          <p:nvPr/>
        </p:nvSpPr>
        <p:spPr bwMode="auto">
          <a:xfrm>
            <a:off x="6922162" y="1795463"/>
            <a:ext cx="701675" cy="36036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94" name="Rectangle 58"/>
          <p:cNvSpPr>
            <a:spLocks noChangeArrowheads="1"/>
          </p:cNvSpPr>
          <p:nvPr/>
        </p:nvSpPr>
        <p:spPr bwMode="auto">
          <a:xfrm>
            <a:off x="344489" y="2419411"/>
            <a:ext cx="34006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(b) IP </a:t>
            </a:r>
            <a:r>
              <a:rPr kumimoji="1" lang="zh-CN" altLang="en-US" b="1">
                <a:latin typeface="+mn-lt"/>
                <a:ea typeface="黑体" pitchFamily="2" charset="-122"/>
              </a:rPr>
              <a:t>地址的第 </a:t>
            </a:r>
            <a:r>
              <a:rPr kumimoji="1" lang="en-US" altLang="zh-CN" b="1">
                <a:latin typeface="+mn-lt"/>
                <a:ea typeface="黑体" pitchFamily="2" charset="-122"/>
              </a:rPr>
              <a:t>3 </a:t>
            </a:r>
            <a:r>
              <a:rPr kumimoji="1" lang="zh-CN" altLang="en-US" b="1">
                <a:latin typeface="+mn-lt"/>
                <a:ea typeface="黑体" pitchFamily="2" charset="-122"/>
              </a:rPr>
              <a:t>字节是二进制</a:t>
            </a:r>
          </a:p>
        </p:txBody>
      </p:sp>
      <p:sp>
        <p:nvSpPr>
          <p:cNvPr id="987195" name="Rectangle 59"/>
          <p:cNvSpPr>
            <a:spLocks noChangeArrowheads="1"/>
          </p:cNvSpPr>
          <p:nvPr/>
        </p:nvSpPr>
        <p:spPr bwMode="auto">
          <a:xfrm>
            <a:off x="344488" y="3787782"/>
            <a:ext cx="33765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(d) IP </a:t>
            </a:r>
            <a:r>
              <a:rPr kumimoji="1" lang="zh-CN" altLang="en-US" b="1">
                <a:latin typeface="+mn-lt"/>
                <a:ea typeface="黑体" pitchFamily="2" charset="-122"/>
              </a:rPr>
              <a:t>地址与子网掩码逐位相与</a:t>
            </a:r>
          </a:p>
        </p:txBody>
      </p:sp>
      <p:sp>
        <p:nvSpPr>
          <p:cNvPr id="987196" name="Rectangle 60"/>
          <p:cNvSpPr>
            <a:spLocks noChangeArrowheads="1"/>
          </p:cNvSpPr>
          <p:nvPr/>
        </p:nvSpPr>
        <p:spPr bwMode="auto">
          <a:xfrm>
            <a:off x="344499" y="4532374"/>
            <a:ext cx="3550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(e) </a:t>
            </a:r>
            <a:r>
              <a:rPr kumimoji="1" lang="zh-CN" altLang="en-US" b="1">
                <a:latin typeface="+mn-lt"/>
                <a:ea typeface="黑体" pitchFamily="2" charset="-122"/>
              </a:rPr>
              <a:t>网络地址（点分十进制表示）</a:t>
            </a:r>
          </a:p>
        </p:txBody>
      </p:sp>
      <p:sp>
        <p:nvSpPr>
          <p:cNvPr id="31" name="灯片编号占位符 30"/>
          <p:cNvSpPr>
            <a:spLocks noGrp="1"/>
          </p:cNvSpPr>
          <p:nvPr>
            <p:ph type="sldNum" sz="quarter" idx="12"/>
          </p:nvPr>
        </p:nvSpPr>
        <p:spPr/>
        <p:txBody>
          <a:bodyPr/>
          <a:lstStyle/>
          <a:p>
            <a:fld id="{137DC1DE-D772-415A-B75D-6C2A3BBF0EE5}" type="slidenum">
              <a:rPr lang="zh-CN" altLang="en-US" smtClean="0"/>
              <a:pPr/>
              <a:t>114</a:t>
            </a:fld>
            <a:endParaRPr lang="en-US" altLang="zh-CN"/>
          </a:p>
        </p:txBody>
      </p:sp>
      <p:sp>
        <p:nvSpPr>
          <p:cNvPr id="32" name="Rectangle 60"/>
          <p:cNvSpPr>
            <a:spLocks noChangeArrowheads="1"/>
          </p:cNvSpPr>
          <p:nvPr/>
        </p:nvSpPr>
        <p:spPr bwMode="auto">
          <a:xfrm>
            <a:off x="3809992" y="2786058"/>
            <a:ext cx="5572164" cy="285752"/>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CC"/>
                </a:solidFill>
                <a:latin typeface="+mn-lt"/>
                <a:ea typeface="黑体" pitchFamily="2" charset="-122"/>
              </a:rPr>
              <a:t>逐位进行 </a:t>
            </a:r>
            <a:r>
              <a:rPr lang="en-US" altLang="zh-CN" sz="2000" b="1" dirty="0">
                <a:solidFill>
                  <a:srgbClr val="0000CC"/>
                </a:solidFill>
                <a:latin typeface="+mn-lt"/>
                <a:ea typeface="黑体" pitchFamily="2" charset="-122"/>
              </a:rPr>
              <a:t>AND </a:t>
            </a:r>
            <a:r>
              <a:rPr lang="zh-CN" altLang="en-US" sz="2000" b="1" dirty="0">
                <a:solidFill>
                  <a:srgbClr val="0000CC"/>
                </a:solidFill>
                <a:latin typeface="+mn-lt"/>
                <a:ea typeface="黑体" pitchFamily="2" charset="-122"/>
              </a:rPr>
              <a:t>运算</a:t>
            </a:r>
          </a:p>
        </p:txBody>
      </p:sp>
      <p:sp>
        <p:nvSpPr>
          <p:cNvPr id="33" name="AutoShape 61"/>
          <p:cNvSpPr>
            <a:spLocks noChangeArrowheads="1"/>
          </p:cNvSpPr>
          <p:nvPr/>
        </p:nvSpPr>
        <p:spPr bwMode="auto">
          <a:xfrm>
            <a:off x="6881826" y="3429000"/>
            <a:ext cx="798818" cy="35719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13576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7" name="Rectangle 3"/>
          <p:cNvSpPr>
            <a:spLocks noChangeArrowheads="1"/>
          </p:cNvSpPr>
          <p:nvPr/>
        </p:nvSpPr>
        <p:spPr bwMode="auto">
          <a:xfrm>
            <a:off x="3821379" y="3798892"/>
            <a:ext cx="3269325" cy="34448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88" name="Text Box 4"/>
          <p:cNvSpPr txBox="1">
            <a:spLocks noChangeArrowheads="1"/>
          </p:cNvSpPr>
          <p:nvPr/>
        </p:nvSpPr>
        <p:spPr bwMode="auto">
          <a:xfrm>
            <a:off x="4347639" y="3810000"/>
            <a:ext cx="3903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0 1 0 0 0 0 0 0 </a:t>
            </a:r>
          </a:p>
        </p:txBody>
      </p:sp>
      <p:sp>
        <p:nvSpPr>
          <p:cNvPr id="989189" name="Rectangle 5"/>
          <p:cNvSpPr>
            <a:spLocks noChangeArrowheads="1"/>
          </p:cNvSpPr>
          <p:nvPr/>
        </p:nvSpPr>
        <p:spPr bwMode="auto">
          <a:xfrm>
            <a:off x="3812781" y="3084513"/>
            <a:ext cx="3274483" cy="342900"/>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0" name="Rectangle 6"/>
          <p:cNvSpPr>
            <a:spLocks noChangeArrowheads="1"/>
          </p:cNvSpPr>
          <p:nvPr/>
        </p:nvSpPr>
        <p:spPr bwMode="auto">
          <a:xfrm>
            <a:off x="3787020" y="3068699"/>
            <a:ext cx="427681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1 1 1 1 1 1 1 1 1 1 1 1 1 1 1 1</a:t>
            </a:r>
            <a:r>
              <a:rPr kumimoji="1" lang="en-US" altLang="zh-CN" sz="1800" b="1" dirty="0">
                <a:solidFill>
                  <a:srgbClr val="0000CC"/>
                </a:solidFill>
                <a:latin typeface="+mn-lt"/>
                <a:ea typeface="黑体" pitchFamily="2" charset="-122"/>
              </a:rPr>
              <a:t> </a:t>
            </a:r>
            <a:r>
              <a:rPr kumimoji="1" lang="en-US" altLang="zh-CN" sz="800" b="1" dirty="0" smtClean="0">
                <a:solidFill>
                  <a:srgbClr val="0000CC"/>
                </a:solidFill>
                <a:latin typeface="+mn-lt"/>
                <a:ea typeface="黑体" pitchFamily="2" charset="-122"/>
              </a:rPr>
              <a:t> </a:t>
            </a:r>
            <a:r>
              <a:rPr kumimoji="1" lang="en-US" altLang="zh-CN" sz="1600" b="1" dirty="0">
                <a:solidFill>
                  <a:srgbClr val="0000CC"/>
                </a:solidFill>
                <a:latin typeface="+mn-lt"/>
                <a:ea typeface="黑体" pitchFamily="2" charset="-122"/>
              </a:rPr>
              <a:t>1 1 1 0 0 0 0 0</a:t>
            </a:r>
          </a:p>
        </p:txBody>
      </p:sp>
      <p:sp>
        <p:nvSpPr>
          <p:cNvPr id="989186" name="Freeform 2"/>
          <p:cNvSpPr>
            <a:spLocks/>
          </p:cNvSpPr>
          <p:nvPr/>
        </p:nvSpPr>
        <p:spPr bwMode="auto">
          <a:xfrm>
            <a:off x="6610885" y="213207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9191" name="Rectangle 7"/>
          <p:cNvSpPr>
            <a:spLocks noGrp="1" noChangeArrowheads="1"/>
          </p:cNvSpPr>
          <p:nvPr>
            <p:ph type="title" idx="4294967295"/>
          </p:nvPr>
        </p:nvSpPr>
        <p:spPr>
          <a:xfrm>
            <a:off x="344488" y="141064"/>
            <a:ext cx="9505056" cy="1055688"/>
          </a:xfrm>
          <a:solidFill>
            <a:srgbClr val="FFFFCC"/>
          </a:solidFill>
          <a:ln>
            <a:solidFill>
              <a:srgbClr val="333399"/>
            </a:solidFill>
            <a:miter lim="800000"/>
            <a:headEnd/>
            <a:tailEnd/>
          </a:ln>
          <a:effectLst>
            <a:outerShdw dist="35921" dir="2700000" algn="ctr" rotWithShape="0">
              <a:schemeClr val="bg2"/>
            </a:outerShdw>
          </a:effectLst>
        </p:spPr>
        <p:txBody>
          <a:bodyPr vert="horz" wrap="square" lIns="91440" tIns="45720" rIns="91440" bIns="45720" numCol="1" anchor="b" anchorCtr="0" compatLnSpc="1">
            <a:prstTxWarp prst="textNoShape">
              <a:avLst/>
            </a:prstTxWarp>
          </a:bodyPr>
          <a:lstStyle/>
          <a:p>
            <a:pPr algn="ctr"/>
            <a:r>
              <a:rPr lang="en-US" altLang="zh-CN" sz="3200" dirty="0">
                <a:solidFill>
                  <a:srgbClr val="0000CC"/>
                </a:solidFill>
              </a:rPr>
              <a:t>【</a:t>
            </a:r>
            <a:r>
              <a:rPr lang="zh-CN" altLang="en-US" sz="3200" dirty="0">
                <a:solidFill>
                  <a:srgbClr val="0000CC"/>
                </a:solidFill>
              </a:rPr>
              <a:t>例</a:t>
            </a:r>
            <a:r>
              <a:rPr lang="en-US" altLang="zh-CN" sz="3200" dirty="0">
                <a:solidFill>
                  <a:srgbClr val="0000CC"/>
                </a:solidFill>
              </a:rPr>
              <a:t>4-3】</a:t>
            </a:r>
            <a:r>
              <a:rPr lang="zh-CN" altLang="en-US" sz="3200" dirty="0">
                <a:solidFill>
                  <a:srgbClr val="0000CC"/>
                </a:solidFill>
              </a:rPr>
              <a:t>上例中，若子网掩码改为</a:t>
            </a:r>
            <a:r>
              <a:rPr lang="en-US" altLang="zh-CN" sz="3200" dirty="0" smtClean="0">
                <a:solidFill>
                  <a:srgbClr val="0000CC"/>
                </a:solidFill>
              </a:rPr>
              <a:t>255.255.224.0</a:t>
            </a:r>
            <a:r>
              <a:rPr lang="zh-CN" altLang="en-US" sz="3200" dirty="0" smtClean="0">
                <a:solidFill>
                  <a:srgbClr val="0000CC"/>
                </a:solidFill>
              </a:rPr>
              <a:t>，试</a:t>
            </a:r>
            <a:r>
              <a:rPr lang="zh-CN" altLang="en-US" sz="3200" dirty="0">
                <a:solidFill>
                  <a:srgbClr val="0000CC"/>
                </a:solidFill>
              </a:rPr>
              <a:t>求网络地址，讨论所得结果。 </a:t>
            </a:r>
          </a:p>
        </p:txBody>
      </p:sp>
      <p:sp>
        <p:nvSpPr>
          <p:cNvPr id="989192" name="Rectangle 8"/>
          <p:cNvSpPr>
            <a:spLocks noChangeArrowheads="1"/>
          </p:cNvSpPr>
          <p:nvPr/>
        </p:nvSpPr>
        <p:spPr bwMode="auto">
          <a:xfrm>
            <a:off x="3805899" y="178593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3" name="Rectangle 9"/>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(a) </a:t>
            </a:r>
            <a:r>
              <a:rPr kumimoji="1" lang="zh-CN" altLang="en-US" b="1">
                <a:latin typeface="+mn-lt"/>
                <a:ea typeface="黑体" pitchFamily="2" charset="-122"/>
              </a:rPr>
              <a:t>点分十进制表示的 </a:t>
            </a:r>
            <a:r>
              <a:rPr kumimoji="1" lang="en-US" altLang="zh-CN" b="1">
                <a:latin typeface="+mn-lt"/>
                <a:ea typeface="黑体" pitchFamily="2" charset="-122"/>
              </a:rPr>
              <a:t>IP </a:t>
            </a:r>
            <a:r>
              <a:rPr kumimoji="1" lang="zh-CN" altLang="en-US" b="1">
                <a:latin typeface="+mn-lt"/>
                <a:ea typeface="黑体" pitchFamily="2" charset="-122"/>
              </a:rPr>
              <a:t>地址</a:t>
            </a:r>
          </a:p>
        </p:txBody>
      </p:sp>
      <p:sp>
        <p:nvSpPr>
          <p:cNvPr id="989194" name="Rectangle 10"/>
          <p:cNvSpPr>
            <a:spLocks noChangeArrowheads="1"/>
          </p:cNvSpPr>
          <p:nvPr/>
        </p:nvSpPr>
        <p:spPr bwMode="auto">
          <a:xfrm>
            <a:off x="3805899" y="4508561"/>
            <a:ext cx="5565246" cy="3603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5" name="Rectangle 11"/>
          <p:cNvSpPr>
            <a:spLocks noChangeArrowheads="1"/>
          </p:cNvSpPr>
          <p:nvPr/>
        </p:nvSpPr>
        <p:spPr bwMode="auto">
          <a:xfrm>
            <a:off x="344489" y="3068699"/>
            <a:ext cx="32300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(c) </a:t>
            </a:r>
            <a:r>
              <a:rPr kumimoji="1" lang="zh-CN" altLang="en-US" b="1">
                <a:latin typeface="+mn-lt"/>
                <a:ea typeface="黑体" pitchFamily="2" charset="-122"/>
              </a:rPr>
              <a:t>子网掩码是 </a:t>
            </a:r>
            <a:r>
              <a:rPr kumimoji="1" lang="en-US" altLang="zh-CN" b="1">
                <a:latin typeface="+mn-lt"/>
                <a:ea typeface="黑体" pitchFamily="2" charset="-122"/>
              </a:rPr>
              <a:t>255.255.224.0</a:t>
            </a:r>
          </a:p>
        </p:txBody>
      </p:sp>
      <p:sp>
        <p:nvSpPr>
          <p:cNvPr id="989196" name="Line 12"/>
          <p:cNvSpPr>
            <a:spLocks noChangeShapeType="1"/>
          </p:cNvSpPr>
          <p:nvPr/>
        </p:nvSpPr>
        <p:spPr bwMode="auto">
          <a:xfrm>
            <a:off x="6555846" y="3081399"/>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7" name="Line 13"/>
          <p:cNvSpPr>
            <a:spLocks noChangeShapeType="1"/>
          </p:cNvSpPr>
          <p:nvPr/>
        </p:nvSpPr>
        <p:spPr bwMode="auto">
          <a:xfrm>
            <a:off x="7964356" y="3071874"/>
            <a:ext cx="0" cy="3571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8" name="Rectangle 14"/>
          <p:cNvSpPr>
            <a:spLocks noChangeArrowheads="1"/>
          </p:cNvSpPr>
          <p:nvPr/>
        </p:nvSpPr>
        <p:spPr bwMode="auto">
          <a:xfrm>
            <a:off x="3805899" y="307498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9" name="Rectangle 15"/>
          <p:cNvSpPr>
            <a:spLocks noChangeArrowheads="1"/>
          </p:cNvSpPr>
          <p:nvPr/>
        </p:nvSpPr>
        <p:spPr bwMode="auto">
          <a:xfrm>
            <a:off x="7936840" y="3098861"/>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mn-lt"/>
                <a:ea typeface="黑体" pitchFamily="2" charset="-122"/>
              </a:rPr>
              <a:t>0 0 0 0 0 0 0 0</a:t>
            </a:r>
          </a:p>
        </p:txBody>
      </p:sp>
      <p:sp>
        <p:nvSpPr>
          <p:cNvPr id="989200" name="Rectangle 16"/>
          <p:cNvSpPr>
            <a:spLocks noChangeArrowheads="1"/>
          </p:cNvSpPr>
          <p:nvPr/>
        </p:nvSpPr>
        <p:spPr bwMode="auto">
          <a:xfrm>
            <a:off x="3816218" y="3789363"/>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1" name="Text Box 17"/>
          <p:cNvSpPr txBox="1">
            <a:spLocks noChangeArrowheads="1"/>
          </p:cNvSpPr>
          <p:nvPr/>
        </p:nvSpPr>
        <p:spPr bwMode="auto">
          <a:xfrm>
            <a:off x="4347639" y="1795463"/>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9202" name="Text Box 18"/>
          <p:cNvSpPr txBox="1">
            <a:spLocks noChangeArrowheads="1"/>
          </p:cNvSpPr>
          <p:nvPr/>
        </p:nvSpPr>
        <p:spPr bwMode="auto">
          <a:xfrm>
            <a:off x="7001310" y="1795463"/>
            <a:ext cx="2108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 72          .          24</a:t>
            </a:r>
          </a:p>
        </p:txBody>
      </p:sp>
      <p:sp>
        <p:nvSpPr>
          <p:cNvPr id="989203" name="Text Box 19"/>
          <p:cNvSpPr txBox="1">
            <a:spLocks noChangeArrowheads="1"/>
          </p:cNvSpPr>
          <p:nvPr/>
        </p:nvSpPr>
        <p:spPr bwMode="auto">
          <a:xfrm>
            <a:off x="4347639" y="4529138"/>
            <a:ext cx="2685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9204" name="Text Box 20"/>
          <p:cNvSpPr txBox="1">
            <a:spLocks noChangeArrowheads="1"/>
          </p:cNvSpPr>
          <p:nvPr/>
        </p:nvSpPr>
        <p:spPr bwMode="auto">
          <a:xfrm>
            <a:off x="7059783" y="4529138"/>
            <a:ext cx="19800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64          .           </a:t>
            </a:r>
            <a:r>
              <a:rPr kumimoji="1" lang="en-US" altLang="zh-CN" b="1" dirty="0" smtClean="0">
                <a:solidFill>
                  <a:srgbClr val="0000CC"/>
                </a:solidFill>
                <a:latin typeface="+mn-lt"/>
                <a:ea typeface="黑体" pitchFamily="2" charset="-122"/>
              </a:rPr>
              <a:t>0</a:t>
            </a:r>
            <a:endParaRPr kumimoji="1" lang="en-US" altLang="zh-CN" b="1" dirty="0">
              <a:solidFill>
                <a:srgbClr val="0000CC"/>
              </a:solidFill>
              <a:latin typeface="+mn-lt"/>
              <a:ea typeface="黑体" pitchFamily="2" charset="-122"/>
            </a:endParaRPr>
          </a:p>
        </p:txBody>
      </p:sp>
      <p:sp>
        <p:nvSpPr>
          <p:cNvPr id="989205" name="Text Box 21"/>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0</a:t>
            </a:r>
            <a:endParaRPr kumimoji="1" lang="en-US" altLang="zh-CN" b="1" dirty="0">
              <a:solidFill>
                <a:srgbClr val="0000CC"/>
              </a:solidFill>
              <a:latin typeface="+mn-lt"/>
              <a:ea typeface="黑体" pitchFamily="2" charset="-122"/>
            </a:endParaRPr>
          </a:p>
        </p:txBody>
      </p:sp>
      <p:sp>
        <p:nvSpPr>
          <p:cNvPr id="989206" name="Line 22"/>
          <p:cNvSpPr>
            <a:spLocks noChangeShapeType="1"/>
          </p:cNvSpPr>
          <p:nvPr/>
        </p:nvSpPr>
        <p:spPr bwMode="auto">
          <a:xfrm>
            <a:off x="5205810" y="3071874"/>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7" name="Rectangle 23"/>
          <p:cNvSpPr>
            <a:spLocks noChangeArrowheads="1"/>
          </p:cNvSpPr>
          <p:nvPr/>
        </p:nvSpPr>
        <p:spPr bwMode="auto">
          <a:xfrm>
            <a:off x="6531769" y="2433699"/>
            <a:ext cx="1497206"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0 1 0 0 1 0 0 0</a:t>
            </a:r>
          </a:p>
        </p:txBody>
      </p:sp>
      <p:sp>
        <p:nvSpPr>
          <p:cNvPr id="989208" name="Rectangle 24"/>
          <p:cNvSpPr>
            <a:spLocks noChangeArrowheads="1"/>
          </p:cNvSpPr>
          <p:nvPr/>
        </p:nvSpPr>
        <p:spPr bwMode="auto">
          <a:xfrm>
            <a:off x="3802460" y="2419411"/>
            <a:ext cx="5565246"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9" name="Text Box 25"/>
          <p:cNvSpPr txBox="1">
            <a:spLocks noChangeArrowheads="1"/>
          </p:cNvSpPr>
          <p:nvPr/>
        </p:nvSpPr>
        <p:spPr bwMode="auto">
          <a:xfrm>
            <a:off x="4347633" y="2430463"/>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p>
        </p:txBody>
      </p:sp>
      <p:sp>
        <p:nvSpPr>
          <p:cNvPr id="989210" name="Text Box 26"/>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          </a:t>
            </a:r>
            <a:r>
              <a:rPr kumimoji="1" lang="en-US" altLang="zh-CN" b="1" dirty="0" smtClean="0">
                <a:solidFill>
                  <a:srgbClr val="0000CC"/>
                </a:solidFill>
                <a:latin typeface="+mn-lt"/>
                <a:ea typeface="黑体" pitchFamily="2" charset="-122"/>
              </a:rPr>
              <a:t> 24</a:t>
            </a:r>
            <a:endParaRPr kumimoji="1" lang="en-US" altLang="zh-CN" b="1" dirty="0">
              <a:solidFill>
                <a:srgbClr val="0000CC"/>
              </a:solidFill>
              <a:latin typeface="+mn-lt"/>
              <a:ea typeface="黑体" pitchFamily="2" charset="-122"/>
            </a:endParaRPr>
          </a:p>
        </p:txBody>
      </p:sp>
      <p:sp>
        <p:nvSpPr>
          <p:cNvPr id="989211" name="Rectangle 27"/>
          <p:cNvSpPr>
            <a:spLocks noChangeArrowheads="1"/>
          </p:cNvSpPr>
          <p:nvPr/>
        </p:nvSpPr>
        <p:spPr bwMode="auto">
          <a:xfrm>
            <a:off x="6922162" y="1795463"/>
            <a:ext cx="701675" cy="36036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12" name="Rectangle 28"/>
          <p:cNvSpPr>
            <a:spLocks noChangeArrowheads="1"/>
          </p:cNvSpPr>
          <p:nvPr/>
        </p:nvSpPr>
        <p:spPr bwMode="auto">
          <a:xfrm>
            <a:off x="344489" y="2419411"/>
            <a:ext cx="34006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(b) IP </a:t>
            </a:r>
            <a:r>
              <a:rPr kumimoji="1" lang="zh-CN" altLang="en-US" b="1">
                <a:latin typeface="+mn-lt"/>
                <a:ea typeface="黑体" pitchFamily="2" charset="-122"/>
              </a:rPr>
              <a:t>地址的第 </a:t>
            </a:r>
            <a:r>
              <a:rPr kumimoji="1" lang="en-US" altLang="zh-CN" b="1">
                <a:latin typeface="+mn-lt"/>
                <a:ea typeface="黑体" pitchFamily="2" charset="-122"/>
              </a:rPr>
              <a:t>3 </a:t>
            </a:r>
            <a:r>
              <a:rPr kumimoji="1" lang="zh-CN" altLang="en-US" b="1">
                <a:latin typeface="+mn-lt"/>
                <a:ea typeface="黑体" pitchFamily="2" charset="-122"/>
              </a:rPr>
              <a:t>字节是二进制</a:t>
            </a:r>
          </a:p>
        </p:txBody>
      </p:sp>
      <p:sp>
        <p:nvSpPr>
          <p:cNvPr id="989213" name="Rectangle 29"/>
          <p:cNvSpPr>
            <a:spLocks noChangeArrowheads="1"/>
          </p:cNvSpPr>
          <p:nvPr/>
        </p:nvSpPr>
        <p:spPr bwMode="auto">
          <a:xfrm>
            <a:off x="344488" y="3787782"/>
            <a:ext cx="337656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(d) IP </a:t>
            </a:r>
            <a:r>
              <a:rPr kumimoji="1" lang="zh-CN" altLang="en-US" b="1">
                <a:latin typeface="+mn-lt"/>
                <a:ea typeface="黑体" pitchFamily="2" charset="-122"/>
              </a:rPr>
              <a:t>地址与子网掩码逐位相与</a:t>
            </a:r>
          </a:p>
        </p:txBody>
      </p:sp>
      <p:sp>
        <p:nvSpPr>
          <p:cNvPr id="989214" name="Rectangle 30"/>
          <p:cNvSpPr>
            <a:spLocks noChangeArrowheads="1"/>
          </p:cNvSpPr>
          <p:nvPr/>
        </p:nvSpPr>
        <p:spPr bwMode="auto">
          <a:xfrm>
            <a:off x="344499" y="4532374"/>
            <a:ext cx="355065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(e) </a:t>
            </a:r>
            <a:r>
              <a:rPr kumimoji="1" lang="zh-CN" altLang="en-US" b="1">
                <a:latin typeface="+mn-lt"/>
                <a:ea typeface="黑体" pitchFamily="2" charset="-122"/>
              </a:rPr>
              <a:t>网络地址（点分十进制表示）</a:t>
            </a:r>
          </a:p>
        </p:txBody>
      </p:sp>
      <p:sp>
        <p:nvSpPr>
          <p:cNvPr id="989215" name="Text Box 31"/>
          <p:cNvSpPr txBox="1">
            <a:spLocks noChangeArrowheads="1"/>
          </p:cNvSpPr>
          <p:nvPr/>
        </p:nvSpPr>
        <p:spPr bwMode="auto">
          <a:xfrm>
            <a:off x="1452539" y="5343779"/>
            <a:ext cx="6316152" cy="1040285"/>
          </a:xfrm>
          <a:prstGeom prst="rect">
            <a:avLst/>
          </a:prstGeom>
          <a:solidFill>
            <a:srgbClr val="66FF66"/>
          </a:solidFill>
          <a:ln w="12700">
            <a:solidFill>
              <a:srgbClr val="333399"/>
            </a:solidFill>
            <a:miter lim="800000"/>
            <a:headEnd/>
            <a:tailEnd/>
          </a:ln>
          <a:effectLst>
            <a:outerShdw dist="35921" dir="2700000" algn="ctr" rotWithShape="0">
              <a:schemeClr val="bg2"/>
            </a:outerShdw>
          </a:effectLst>
        </p:spPr>
        <p:txBody>
          <a:bodyPr wrap="none">
            <a:spAutoFit/>
          </a:bodyPr>
          <a:lstStyle/>
          <a:p>
            <a:pPr algn="ctr">
              <a:lnSpc>
                <a:spcPct val="110000"/>
              </a:lnSpc>
            </a:pPr>
            <a:r>
              <a:rPr lang="zh-CN" altLang="en-US" sz="2800" b="1" dirty="0">
                <a:solidFill>
                  <a:srgbClr val="000099"/>
                </a:solidFill>
                <a:latin typeface="+mn-lt"/>
                <a:ea typeface="黑体" pitchFamily="2" charset="-122"/>
              </a:rPr>
              <a:t>不同的子网掩码得出</a:t>
            </a:r>
            <a:r>
              <a:rPr lang="zh-CN" altLang="en-US" sz="2800" b="1" dirty="0">
                <a:solidFill>
                  <a:srgbClr val="FF0000"/>
                </a:solidFill>
                <a:latin typeface="+mn-lt"/>
                <a:ea typeface="黑体" pitchFamily="2" charset="-122"/>
              </a:rPr>
              <a:t>相同</a:t>
            </a:r>
            <a:r>
              <a:rPr lang="zh-CN" altLang="en-US" sz="2800" b="1" dirty="0">
                <a:solidFill>
                  <a:srgbClr val="000099"/>
                </a:solidFill>
                <a:latin typeface="+mn-lt"/>
                <a:ea typeface="黑体" pitchFamily="2" charset="-122"/>
              </a:rPr>
              <a:t>的网络地址。</a:t>
            </a:r>
          </a:p>
          <a:p>
            <a:pPr algn="ctr">
              <a:lnSpc>
                <a:spcPct val="110000"/>
              </a:lnSpc>
            </a:pPr>
            <a:r>
              <a:rPr lang="zh-CN" altLang="en-US" sz="2800" b="1" dirty="0">
                <a:solidFill>
                  <a:srgbClr val="000099"/>
                </a:solidFill>
                <a:latin typeface="+mn-lt"/>
                <a:ea typeface="黑体" pitchFamily="2" charset="-122"/>
              </a:rPr>
              <a:t>但不同的掩码的效果是不同的</a:t>
            </a:r>
            <a:r>
              <a:rPr lang="zh-CN" altLang="en-US" sz="2800" b="1" dirty="0" smtClean="0">
                <a:solidFill>
                  <a:srgbClr val="000099"/>
                </a:solidFill>
                <a:latin typeface="+mn-lt"/>
                <a:ea typeface="黑体" pitchFamily="2" charset="-122"/>
              </a:rPr>
              <a:t>。</a:t>
            </a:r>
            <a:r>
              <a:rPr lang="en-US" altLang="zh-CN" sz="2800" b="1" dirty="0" smtClean="0">
                <a:solidFill>
                  <a:srgbClr val="000099"/>
                </a:solidFill>
                <a:latin typeface="+mn-lt"/>
                <a:ea typeface="黑体" pitchFamily="2" charset="-122"/>
              </a:rPr>
              <a:t>	</a:t>
            </a:r>
            <a:endParaRPr lang="zh-CN" altLang="en-US" sz="2800" b="1" dirty="0">
              <a:solidFill>
                <a:srgbClr val="000099"/>
              </a:solidFill>
              <a:latin typeface="+mn-lt"/>
              <a:ea typeface="黑体" pitchFamily="2" charset="-122"/>
            </a:endParaRPr>
          </a:p>
        </p:txBody>
      </p:sp>
      <p:sp>
        <p:nvSpPr>
          <p:cNvPr id="32" name="灯片编号占位符 31"/>
          <p:cNvSpPr>
            <a:spLocks noGrp="1"/>
          </p:cNvSpPr>
          <p:nvPr>
            <p:ph type="sldNum" sz="quarter" idx="12"/>
          </p:nvPr>
        </p:nvSpPr>
        <p:spPr/>
        <p:txBody>
          <a:bodyPr/>
          <a:lstStyle/>
          <a:p>
            <a:fld id="{137DC1DE-D772-415A-B75D-6C2A3BBF0EE5}" type="slidenum">
              <a:rPr lang="zh-CN" altLang="en-US" smtClean="0"/>
              <a:pPr/>
              <a:t>115</a:t>
            </a:fld>
            <a:endParaRPr lang="en-US" altLang="zh-CN"/>
          </a:p>
        </p:txBody>
      </p:sp>
    </p:spTree>
    <p:extLst>
      <p:ext uri="{BB962C8B-B14F-4D97-AF65-F5344CB8AC3E}">
        <p14:creationId xmlns:p14="http://schemas.microsoft.com/office/powerpoint/2010/main" val="365560104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309530" y="1571612"/>
            <a:ext cx="9596470" cy="3143272"/>
          </a:xfrm>
        </p:spPr>
        <p:txBody>
          <a:bodyPr/>
          <a:lstStyle/>
          <a:p>
            <a:r>
              <a:rPr lang="en-US" altLang="zh-CN" sz="2800" dirty="0" smtClean="0"/>
              <a:t>1</a:t>
            </a:r>
            <a:r>
              <a:rPr lang="zh-CN" altLang="en-US" sz="2800" dirty="0" smtClean="0"/>
              <a:t>、 计算网络地址</a:t>
            </a:r>
            <a:endParaRPr kumimoji="1" lang="en-US" altLang="zh-CN" sz="2800" dirty="0" smtClean="0">
              <a:latin typeface="Arial" charset="0"/>
            </a:endParaRPr>
          </a:p>
          <a:p>
            <a:r>
              <a:rPr kumimoji="1" lang="en-US" altLang="zh-CN" sz="2800" dirty="0" smtClean="0">
                <a:solidFill>
                  <a:srgbClr val="333399"/>
                </a:solidFill>
                <a:latin typeface="Arial" charset="0"/>
              </a:rPr>
              <a:t>145.13.3</a:t>
            </a:r>
            <a:r>
              <a:rPr kumimoji="1" lang="en-US" altLang="zh-CN" sz="2800" dirty="0" smtClean="0">
                <a:latin typeface="Arial" charset="0"/>
              </a:rPr>
              <a:t>.0 </a:t>
            </a:r>
            <a:r>
              <a:rPr kumimoji="1" lang="zh-CN" altLang="en-US" sz="2800" dirty="0" smtClean="0">
                <a:latin typeface="Arial" charset="0"/>
              </a:rPr>
              <a:t> ， </a:t>
            </a:r>
            <a:r>
              <a:rPr lang="en-US" altLang="zh-CN" sz="2800" dirty="0" smtClean="0"/>
              <a:t>255.255.255.0</a:t>
            </a:r>
            <a:endParaRPr kumimoji="1" lang="en-US" altLang="zh-CN" sz="2800" dirty="0" smtClean="0">
              <a:latin typeface="Arial" charset="0"/>
            </a:endParaRPr>
          </a:p>
          <a:p>
            <a:r>
              <a:rPr kumimoji="1" lang="en-US" altLang="zh-CN" sz="2800" dirty="0" smtClean="0">
                <a:solidFill>
                  <a:srgbClr val="333399"/>
                </a:solidFill>
                <a:latin typeface="Arial" charset="0"/>
              </a:rPr>
              <a:t>145.13.7.34</a:t>
            </a:r>
            <a:r>
              <a:rPr kumimoji="1" lang="en-US" altLang="zh-CN" sz="2800" dirty="0" smtClean="0">
                <a:latin typeface="Arial" charset="0"/>
              </a:rPr>
              <a:t>  </a:t>
            </a:r>
            <a:r>
              <a:rPr kumimoji="1" lang="zh-CN" altLang="en-US" sz="2800" dirty="0" smtClean="0">
                <a:latin typeface="Arial" charset="0"/>
              </a:rPr>
              <a:t>， </a:t>
            </a:r>
            <a:r>
              <a:rPr lang="en-US" altLang="zh-CN" sz="2800" dirty="0" smtClean="0"/>
              <a:t>255.255.255.0</a:t>
            </a:r>
          </a:p>
          <a:p>
            <a:r>
              <a:rPr kumimoji="1" lang="zh-CN" altLang="en-US" sz="2800" dirty="0" smtClean="0">
                <a:latin typeface="Arial" charset="0"/>
              </a:rPr>
              <a:t>答案：</a:t>
            </a:r>
            <a:r>
              <a:rPr kumimoji="1" lang="en-US" altLang="zh-CN" sz="2800" dirty="0" smtClean="0">
                <a:solidFill>
                  <a:srgbClr val="333399"/>
                </a:solidFill>
                <a:latin typeface="Arial" charset="0"/>
              </a:rPr>
              <a:t>145.13.3.</a:t>
            </a:r>
            <a:r>
              <a:rPr kumimoji="1" lang="en-US" altLang="zh-CN" sz="2800" dirty="0" smtClean="0">
                <a:latin typeface="Arial" charset="0"/>
              </a:rPr>
              <a:t>0</a:t>
            </a:r>
            <a:r>
              <a:rPr kumimoji="1" lang="zh-CN" altLang="en-US" sz="2800" dirty="0" smtClean="0">
                <a:latin typeface="Arial" charset="0"/>
              </a:rPr>
              <a:t>；</a:t>
            </a:r>
            <a:r>
              <a:rPr kumimoji="1" lang="en-US" altLang="zh-CN" sz="2800" dirty="0" smtClean="0">
                <a:solidFill>
                  <a:srgbClr val="333399"/>
                </a:solidFill>
                <a:latin typeface="Arial" charset="0"/>
              </a:rPr>
              <a:t>145.13.7</a:t>
            </a:r>
            <a:r>
              <a:rPr kumimoji="1" lang="en-US" altLang="zh-CN" sz="2800" dirty="0" smtClean="0">
                <a:latin typeface="Arial" charset="0"/>
              </a:rPr>
              <a:t>.0</a:t>
            </a:r>
          </a:p>
          <a:p>
            <a:r>
              <a:rPr lang="en-US" altLang="zh-CN" sz="2800" dirty="0" smtClean="0"/>
              <a:t>2</a:t>
            </a:r>
            <a:r>
              <a:rPr lang="zh-CN" altLang="en-US" sz="2800" dirty="0" smtClean="0"/>
              <a:t>、判断</a:t>
            </a:r>
            <a:r>
              <a:rPr lang="en-US" altLang="zh-CN" sz="2800" dirty="0" smtClean="0"/>
              <a:t>2</a:t>
            </a:r>
            <a:r>
              <a:rPr lang="zh-CN" altLang="en-US" sz="2800" dirty="0" smtClean="0"/>
              <a:t>个</a:t>
            </a:r>
            <a:r>
              <a:rPr lang="en-US" altLang="zh-CN" sz="2800" dirty="0" smtClean="0"/>
              <a:t>IP</a:t>
            </a:r>
            <a:r>
              <a:rPr lang="zh-CN" altLang="en-US" sz="2800" dirty="0" smtClean="0"/>
              <a:t>地址是否在同一个网络（网段）内</a:t>
            </a:r>
            <a:endParaRPr lang="en-US" altLang="zh-CN" sz="2800" dirty="0" smtClean="0"/>
          </a:p>
          <a:p>
            <a:r>
              <a:rPr kumimoji="1" lang="zh-CN" altLang="en-US" sz="2800" dirty="0" smtClean="0">
                <a:solidFill>
                  <a:srgbClr val="FF0000"/>
                </a:solidFill>
                <a:latin typeface="Arial" charset="0"/>
              </a:rPr>
              <a:t>方法：判断网络地址是否相同</a:t>
            </a:r>
            <a:endParaRPr kumimoji="1" lang="en-US" altLang="zh-CN" sz="2800" dirty="0" smtClean="0">
              <a:solidFill>
                <a:srgbClr val="FF0000"/>
              </a:solidFill>
              <a:latin typeface="Arial" charset="0"/>
            </a:endParaRP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116</a:t>
            </a:fld>
            <a:endParaRPr lang="zh-CN" altLang="en-US" kern="0" dirty="0">
              <a:solidFill>
                <a:sysClr val="windowText" lastClr="000000"/>
              </a:solidFill>
            </a:endParaRPr>
          </a:p>
        </p:txBody>
      </p:sp>
      <p:sp>
        <p:nvSpPr>
          <p:cNvPr id="5" name="矩形 4"/>
          <p:cNvSpPr/>
          <p:nvPr/>
        </p:nvSpPr>
        <p:spPr>
          <a:xfrm>
            <a:off x="0" y="4955941"/>
            <a:ext cx="9906000" cy="1471172"/>
          </a:xfrm>
          <a:prstGeom prst="rect">
            <a:avLst/>
          </a:prstGeom>
          <a:solidFill>
            <a:schemeClr val="accent2"/>
          </a:solidFill>
        </p:spPr>
        <p:txBody>
          <a:bodyPr wrap="square">
            <a:spAutoFit/>
          </a:bodyPr>
          <a:lstStyle/>
          <a:p>
            <a:pPr marL="342900" lvl="0" indent="-342900" eaLnBrk="0" hangingPunct="0">
              <a:spcBef>
                <a:spcPct val="20000"/>
              </a:spcBef>
              <a:buClr>
                <a:srgbClr val="3333CC"/>
              </a:buClr>
              <a:buSzPct val="60000"/>
              <a:buFont typeface="Wingdings" pitchFamily="2" charset="2"/>
              <a:buChar char="n"/>
            </a:pPr>
            <a:r>
              <a:rPr kumimoji="1" lang="zh-CN" altLang="en-US" sz="2800" kern="0" dirty="0" smtClean="0">
                <a:solidFill>
                  <a:srgbClr val="333399"/>
                </a:solidFill>
                <a:ea typeface="黑体"/>
                <a:cs typeface="Times New Roman" pitchFamily="18" charset="0"/>
              </a:rPr>
              <a:t>答案：不在同一个网络中，通信的话需通过路由器</a:t>
            </a:r>
            <a:endParaRPr kumimoji="1" lang="en-US" altLang="zh-CN" sz="2800" kern="0" dirty="0" smtClean="0">
              <a:solidFill>
                <a:srgbClr val="333399"/>
              </a:solidFill>
              <a:ea typeface="黑体"/>
              <a:cs typeface="Times New Roman" pitchFamily="18" charset="0"/>
            </a:endParaRPr>
          </a:p>
          <a:p>
            <a:pPr marL="342900" lvl="0" indent="-342900" eaLnBrk="0" hangingPunct="0">
              <a:spcBef>
                <a:spcPct val="20000"/>
              </a:spcBef>
              <a:buClr>
                <a:srgbClr val="3333CC"/>
              </a:buClr>
              <a:buSzPct val="60000"/>
              <a:buFont typeface="Wingdings" pitchFamily="2" charset="2"/>
              <a:buChar char="n"/>
            </a:pPr>
            <a:r>
              <a:rPr kumimoji="1" lang="zh-CN" altLang="en-US" sz="2800" kern="0" dirty="0" smtClean="0">
                <a:solidFill>
                  <a:srgbClr val="FF0000"/>
                </a:solidFill>
                <a:ea typeface="黑体"/>
                <a:cs typeface="Times New Roman" pitchFamily="18" charset="0"/>
              </a:rPr>
              <a:t>请思考：</a:t>
            </a:r>
            <a:r>
              <a:rPr kumimoji="1" lang="zh-CN" altLang="en-US" sz="2800" kern="0" dirty="0" smtClean="0">
                <a:solidFill>
                  <a:srgbClr val="333399"/>
                </a:solidFill>
                <a:ea typeface="黑体"/>
                <a:cs typeface="Times New Roman" pitchFamily="18" charset="0"/>
              </a:rPr>
              <a:t>这两个</a:t>
            </a:r>
            <a:r>
              <a:rPr kumimoji="1" lang="en-US" altLang="zh-CN" sz="2800" kern="0" dirty="0" smtClean="0">
                <a:solidFill>
                  <a:srgbClr val="333399"/>
                </a:solidFill>
                <a:ea typeface="黑体"/>
                <a:cs typeface="Times New Roman" pitchFamily="18" charset="0"/>
              </a:rPr>
              <a:t>IP</a:t>
            </a:r>
            <a:r>
              <a:rPr kumimoji="1" lang="zh-CN" altLang="en-US" sz="2800" kern="0" dirty="0" smtClean="0">
                <a:solidFill>
                  <a:srgbClr val="333399"/>
                </a:solidFill>
                <a:ea typeface="黑体"/>
                <a:cs typeface="Times New Roman" pitchFamily="18" charset="0"/>
              </a:rPr>
              <a:t>如果没有划分子网时，是在同一个网络中吗？</a:t>
            </a:r>
            <a:endParaRPr lang="zh-CN" altLang="en-US" sz="2800" kern="0" dirty="0">
              <a:solidFill>
                <a:srgbClr val="333399"/>
              </a:solidFill>
              <a:latin typeface="Times New Roman" pitchFamily="18" charset="0"/>
              <a:ea typeface="黑体"/>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子网划分方法</a:t>
            </a:r>
            <a:endParaRPr lang="zh-CN" altLang="en-US" dirty="0"/>
          </a:p>
        </p:txBody>
      </p:sp>
      <p:sp>
        <p:nvSpPr>
          <p:cNvPr id="3" name="内容占位符 2"/>
          <p:cNvSpPr>
            <a:spLocks noGrp="1"/>
          </p:cNvSpPr>
          <p:nvPr>
            <p:ph idx="1"/>
          </p:nvPr>
        </p:nvSpPr>
        <p:spPr>
          <a:xfrm>
            <a:off x="493495" y="1037977"/>
            <a:ext cx="9066212" cy="4934173"/>
          </a:xfrm>
        </p:spPr>
        <p:txBody>
          <a:bodyPr/>
          <a:lstStyle/>
          <a:p>
            <a:r>
              <a:rPr lang="zh-CN" altLang="en-US" dirty="0" smtClean="0"/>
              <a:t>有</a:t>
            </a:r>
            <a:r>
              <a:rPr lang="zh-CN" altLang="en-US" dirty="0" smtClean="0">
                <a:solidFill>
                  <a:srgbClr val="FF0000"/>
                </a:solidFill>
              </a:rPr>
              <a:t>固定长度子网</a:t>
            </a:r>
            <a:r>
              <a:rPr lang="zh-CN" altLang="en-US" dirty="0" smtClean="0"/>
              <a:t>和</a:t>
            </a:r>
            <a:r>
              <a:rPr lang="zh-CN" altLang="en-US" dirty="0" smtClean="0">
                <a:solidFill>
                  <a:srgbClr val="FF0000"/>
                </a:solidFill>
              </a:rPr>
              <a:t>变长子网</a:t>
            </a:r>
            <a:r>
              <a:rPr lang="zh-CN" altLang="en-US" dirty="0" smtClean="0"/>
              <a:t>两种</a:t>
            </a:r>
            <a:r>
              <a:rPr lang="zh-CN" altLang="en-US" dirty="0"/>
              <a:t>子网</a:t>
            </a:r>
            <a:r>
              <a:rPr lang="zh-CN" altLang="en-US" dirty="0" smtClean="0"/>
              <a:t>划分方法。</a:t>
            </a:r>
            <a:endParaRPr lang="en-US" altLang="zh-CN" dirty="0" smtClean="0"/>
          </a:p>
          <a:p>
            <a:r>
              <a:rPr lang="zh-CN" altLang="zh-CN" dirty="0" smtClean="0">
                <a:solidFill>
                  <a:srgbClr val="0000FF"/>
                </a:solidFill>
              </a:rPr>
              <a:t>在</a:t>
            </a:r>
            <a:r>
              <a:rPr lang="zh-CN" altLang="zh-CN" dirty="0">
                <a:solidFill>
                  <a:srgbClr val="0000FF"/>
                </a:solidFill>
              </a:rPr>
              <a:t>采用固定长度子网时，所划分的所有子网的子网掩码都是相同</a:t>
            </a:r>
            <a:r>
              <a:rPr lang="zh-CN" altLang="zh-CN" dirty="0" smtClean="0">
                <a:solidFill>
                  <a:srgbClr val="0000FF"/>
                </a:solidFill>
              </a:rPr>
              <a:t>的</a:t>
            </a:r>
            <a:r>
              <a:rPr lang="zh-CN" altLang="en-US" dirty="0" smtClean="0">
                <a:solidFill>
                  <a:srgbClr val="0000FF"/>
                </a:solidFill>
              </a:rPr>
              <a:t>。</a:t>
            </a:r>
            <a:endParaRPr lang="en-US" altLang="zh-CN" dirty="0" smtClean="0">
              <a:solidFill>
                <a:srgbClr val="0000FF"/>
              </a:solidFill>
            </a:endParaRPr>
          </a:p>
          <a:p>
            <a:r>
              <a:rPr lang="zh-CN" altLang="en-US" dirty="0" smtClean="0"/>
              <a:t>早期，</a:t>
            </a:r>
            <a:r>
              <a:rPr lang="zh-CN" altLang="zh-CN" dirty="0" smtClean="0"/>
              <a:t>子网</a:t>
            </a:r>
            <a:r>
              <a:rPr lang="zh-CN" altLang="zh-CN" dirty="0"/>
              <a:t>号不能为</a:t>
            </a:r>
            <a:r>
              <a:rPr lang="zh-CN" altLang="zh-CN" dirty="0">
                <a:solidFill>
                  <a:srgbClr val="FF0000"/>
                </a:solidFill>
              </a:rPr>
              <a:t>全</a:t>
            </a:r>
            <a:r>
              <a:rPr lang="en-US" altLang="zh-CN" dirty="0">
                <a:solidFill>
                  <a:srgbClr val="FF0000"/>
                </a:solidFill>
              </a:rPr>
              <a:t>1</a:t>
            </a:r>
            <a:r>
              <a:rPr lang="zh-CN" altLang="zh-CN" dirty="0"/>
              <a:t>或</a:t>
            </a:r>
            <a:r>
              <a:rPr lang="zh-CN" altLang="zh-CN" dirty="0">
                <a:solidFill>
                  <a:srgbClr val="FF0000"/>
                </a:solidFill>
              </a:rPr>
              <a:t>全</a:t>
            </a:r>
            <a:r>
              <a:rPr lang="en-US" altLang="zh-CN" dirty="0">
                <a:solidFill>
                  <a:srgbClr val="FF0000"/>
                </a:solidFill>
              </a:rPr>
              <a:t>0</a:t>
            </a:r>
            <a:r>
              <a:rPr lang="zh-CN" altLang="zh-CN" dirty="0">
                <a:solidFill>
                  <a:srgbClr val="FF0000"/>
                </a:solidFill>
              </a:rPr>
              <a:t>，</a:t>
            </a:r>
            <a:r>
              <a:rPr lang="zh-CN" altLang="zh-CN" dirty="0" smtClean="0"/>
              <a:t>但现在</a:t>
            </a:r>
            <a:r>
              <a:rPr lang="zh-CN" altLang="zh-CN" dirty="0"/>
              <a:t>全</a:t>
            </a:r>
            <a:r>
              <a:rPr lang="en-US" altLang="zh-CN" dirty="0"/>
              <a:t>1</a:t>
            </a:r>
            <a:r>
              <a:rPr lang="zh-CN" altLang="zh-CN" dirty="0"/>
              <a:t>和全</a:t>
            </a:r>
            <a:r>
              <a:rPr lang="en-US" altLang="zh-CN" dirty="0"/>
              <a:t>0</a:t>
            </a:r>
            <a:r>
              <a:rPr lang="zh-CN" altLang="zh-CN" dirty="0"/>
              <a:t>的子网号也可以使用</a:t>
            </a:r>
            <a:r>
              <a:rPr lang="zh-CN" altLang="zh-CN" dirty="0" smtClean="0"/>
              <a:t>了</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117</a:t>
            </a:fld>
            <a:endParaRPr lang="en-US" altLang="zh-CN"/>
          </a:p>
        </p:txBody>
      </p:sp>
      <p:sp>
        <p:nvSpPr>
          <p:cNvPr id="5" name="Rectangle 4"/>
          <p:cNvSpPr>
            <a:spLocks noChangeArrowheads="1"/>
          </p:cNvSpPr>
          <p:nvPr/>
        </p:nvSpPr>
        <p:spPr bwMode="auto">
          <a:xfrm>
            <a:off x="1981963" y="4640613"/>
            <a:ext cx="7702947" cy="463550"/>
          </a:xfrm>
          <a:prstGeom prst="rect">
            <a:avLst/>
          </a:prstGeom>
          <a:solidFill>
            <a:srgbClr val="CCECFF"/>
          </a:solidFill>
          <a:ln w="12700">
            <a:solidFill>
              <a:srgbClr val="333399"/>
            </a:solidFill>
            <a:miter lim="800000"/>
            <a:headEnd/>
            <a:tailEnd/>
          </a:ln>
          <a:effectLst/>
        </p:spPr>
        <p:txBody>
          <a:bodyPr wrap="none" anchor="ctr"/>
          <a:lstStyle/>
          <a:p>
            <a:endParaRPr lang="zh-CN" altLang="en-US" sz="2000">
              <a:solidFill>
                <a:schemeClr val="tx1">
                  <a:lumMod val="75000"/>
                  <a:lumOff val="25000"/>
                </a:schemeClr>
              </a:solidFill>
            </a:endParaRPr>
          </a:p>
        </p:txBody>
      </p:sp>
      <p:sp>
        <p:nvSpPr>
          <p:cNvPr id="6" name="Rectangle 5"/>
          <p:cNvSpPr>
            <a:spLocks noChangeArrowheads="1"/>
          </p:cNvSpPr>
          <p:nvPr/>
        </p:nvSpPr>
        <p:spPr bwMode="auto">
          <a:xfrm>
            <a:off x="1997439" y="4653354"/>
            <a:ext cx="3781821" cy="442913"/>
          </a:xfrm>
          <a:prstGeom prst="rect">
            <a:avLst/>
          </a:prstGeom>
          <a:solidFill>
            <a:srgbClr val="FFFF99"/>
          </a:solidFill>
          <a:ln w="12700">
            <a:noFill/>
            <a:miter lim="800000"/>
            <a:headEnd/>
            <a:tailEnd/>
          </a:ln>
          <a:effectLst/>
        </p:spPr>
        <p:txBody>
          <a:bodyPr wrap="none" anchor="ctr"/>
          <a:lstStyle/>
          <a:p>
            <a:endParaRPr lang="zh-CN" altLang="en-US" sz="2000">
              <a:solidFill>
                <a:schemeClr val="tx1">
                  <a:lumMod val="75000"/>
                  <a:lumOff val="25000"/>
                </a:schemeClr>
              </a:solidFill>
            </a:endParaRPr>
          </a:p>
        </p:txBody>
      </p:sp>
      <p:sp>
        <p:nvSpPr>
          <p:cNvPr id="7" name="Rectangle 6"/>
          <p:cNvSpPr>
            <a:spLocks noChangeArrowheads="1"/>
          </p:cNvSpPr>
          <p:nvPr/>
        </p:nvSpPr>
        <p:spPr bwMode="auto">
          <a:xfrm>
            <a:off x="2647543" y="4618429"/>
            <a:ext cx="3023265" cy="52065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dirty="0">
                <a:solidFill>
                  <a:schemeClr val="tx1">
                    <a:lumMod val="75000"/>
                    <a:lumOff val="25000"/>
                  </a:schemeClr>
                </a:solidFill>
                <a:latin typeface="Arial" charset="0"/>
              </a:rPr>
              <a:t>145        </a:t>
            </a:r>
            <a:r>
              <a:rPr kumimoji="1" lang="en-US" altLang="zh-CN" sz="2800" b="1" dirty="0">
                <a:solidFill>
                  <a:schemeClr val="tx1">
                    <a:lumMod val="75000"/>
                    <a:lumOff val="25000"/>
                  </a:schemeClr>
                </a:solidFill>
                <a:latin typeface="Arial" charset="0"/>
              </a:rPr>
              <a:t>.</a:t>
            </a:r>
            <a:r>
              <a:rPr kumimoji="1" lang="en-US" altLang="zh-CN" sz="2400" dirty="0">
                <a:solidFill>
                  <a:schemeClr val="tx1">
                    <a:lumMod val="75000"/>
                    <a:lumOff val="25000"/>
                  </a:schemeClr>
                </a:solidFill>
                <a:latin typeface="Arial" charset="0"/>
              </a:rPr>
              <a:t>        </a:t>
            </a:r>
            <a:r>
              <a:rPr kumimoji="1" lang="en-US" altLang="zh-CN" sz="2400" dirty="0" smtClean="0">
                <a:solidFill>
                  <a:schemeClr val="tx1">
                    <a:lumMod val="75000"/>
                    <a:lumOff val="25000"/>
                  </a:schemeClr>
                </a:solidFill>
                <a:latin typeface="Arial" charset="0"/>
              </a:rPr>
              <a:t>13     </a:t>
            </a:r>
            <a:r>
              <a:rPr kumimoji="1" lang="en-US" altLang="zh-CN" sz="2800" b="1" dirty="0" smtClean="0">
                <a:solidFill>
                  <a:schemeClr val="tx1">
                    <a:lumMod val="75000"/>
                    <a:lumOff val="25000"/>
                  </a:schemeClr>
                </a:solidFill>
                <a:latin typeface="Arial" charset="0"/>
              </a:rPr>
              <a:t>.</a:t>
            </a:r>
            <a:endParaRPr kumimoji="1" lang="en-US" altLang="zh-CN" sz="2800" b="1" dirty="0">
              <a:solidFill>
                <a:schemeClr val="tx1">
                  <a:lumMod val="75000"/>
                  <a:lumOff val="25000"/>
                </a:schemeClr>
              </a:solidFill>
              <a:latin typeface="Arial" charset="0"/>
            </a:endParaRPr>
          </a:p>
        </p:txBody>
      </p:sp>
      <p:sp>
        <p:nvSpPr>
          <p:cNvPr id="8" name="Rectangle 7"/>
          <p:cNvSpPr>
            <a:spLocks noChangeArrowheads="1"/>
          </p:cNvSpPr>
          <p:nvPr/>
        </p:nvSpPr>
        <p:spPr bwMode="auto">
          <a:xfrm>
            <a:off x="6704535" y="4618429"/>
            <a:ext cx="2154437" cy="52065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dirty="0">
                <a:solidFill>
                  <a:schemeClr val="tx1">
                    <a:lumMod val="75000"/>
                    <a:lumOff val="25000"/>
                  </a:schemeClr>
                </a:solidFill>
                <a:latin typeface="Arial" charset="0"/>
              </a:rPr>
              <a:t>0         </a:t>
            </a:r>
            <a:r>
              <a:rPr kumimoji="1" lang="en-US" altLang="zh-CN" sz="2800" b="1" dirty="0">
                <a:solidFill>
                  <a:schemeClr val="tx1">
                    <a:lumMod val="75000"/>
                    <a:lumOff val="25000"/>
                  </a:schemeClr>
                </a:solidFill>
                <a:latin typeface="Arial" charset="0"/>
              </a:rPr>
              <a:t>.</a:t>
            </a:r>
            <a:r>
              <a:rPr kumimoji="1" lang="en-US" altLang="zh-CN" sz="2400" dirty="0">
                <a:solidFill>
                  <a:schemeClr val="tx1">
                    <a:lumMod val="75000"/>
                    <a:lumOff val="25000"/>
                  </a:schemeClr>
                </a:solidFill>
                <a:latin typeface="Arial" charset="0"/>
              </a:rPr>
              <a:t>         0</a:t>
            </a:r>
          </a:p>
        </p:txBody>
      </p:sp>
      <p:sp>
        <p:nvSpPr>
          <p:cNvPr id="9" name="Rectangle 8"/>
          <p:cNvSpPr>
            <a:spLocks noChangeArrowheads="1"/>
          </p:cNvSpPr>
          <p:nvPr/>
        </p:nvSpPr>
        <p:spPr bwMode="auto">
          <a:xfrm>
            <a:off x="229520" y="4653313"/>
            <a:ext cx="1868333"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400">
                <a:solidFill>
                  <a:srgbClr val="333399"/>
                </a:solidFill>
                <a:latin typeface="Arial" charset="0"/>
              </a:rPr>
              <a:t>两级 </a:t>
            </a:r>
            <a:r>
              <a:rPr kumimoji="1" lang="en-US" altLang="zh-CN" sz="2400">
                <a:solidFill>
                  <a:srgbClr val="333399"/>
                </a:solidFill>
                <a:latin typeface="Arial" charset="0"/>
              </a:rPr>
              <a:t>IP </a:t>
            </a:r>
            <a:r>
              <a:rPr kumimoji="1" lang="zh-CN" altLang="en-US" sz="2400">
                <a:solidFill>
                  <a:srgbClr val="333399"/>
                </a:solidFill>
                <a:latin typeface="Arial" charset="0"/>
              </a:rPr>
              <a:t>地址</a:t>
            </a:r>
          </a:p>
        </p:txBody>
      </p:sp>
      <p:sp>
        <p:nvSpPr>
          <p:cNvPr id="10" name="Line 9"/>
          <p:cNvSpPr>
            <a:spLocks noChangeShapeType="1"/>
          </p:cNvSpPr>
          <p:nvPr/>
        </p:nvSpPr>
        <p:spPr bwMode="auto">
          <a:xfrm>
            <a:off x="5787860" y="4648592"/>
            <a:ext cx="0" cy="454025"/>
          </a:xfrm>
          <a:prstGeom prst="line">
            <a:avLst/>
          </a:prstGeom>
          <a:noFill/>
          <a:ln w="12700">
            <a:solidFill>
              <a:schemeClr val="tx1"/>
            </a:solidFill>
            <a:round/>
            <a:headEnd/>
            <a:tailEnd/>
          </a:ln>
          <a:effectLst/>
        </p:spPr>
        <p:txBody>
          <a:bodyPr wrap="none" anchor="ctr"/>
          <a:lstStyle/>
          <a:p>
            <a:endParaRPr lang="zh-CN" altLang="en-US" sz="2000">
              <a:solidFill>
                <a:schemeClr val="tx1">
                  <a:lumMod val="75000"/>
                  <a:lumOff val="25000"/>
                </a:schemeClr>
              </a:solidFill>
            </a:endParaRPr>
          </a:p>
        </p:txBody>
      </p:sp>
      <p:sp>
        <p:nvSpPr>
          <p:cNvPr id="11" name="Line 10"/>
          <p:cNvSpPr>
            <a:spLocks noChangeShapeType="1"/>
          </p:cNvSpPr>
          <p:nvPr/>
        </p:nvSpPr>
        <p:spPr bwMode="auto">
          <a:xfrm>
            <a:off x="1995741" y="4361213"/>
            <a:ext cx="3773223" cy="0"/>
          </a:xfrm>
          <a:prstGeom prst="line">
            <a:avLst/>
          </a:prstGeom>
          <a:noFill/>
          <a:ln w="12700">
            <a:solidFill>
              <a:schemeClr val="tx1"/>
            </a:solidFill>
            <a:round/>
            <a:headEnd type="triangle" w="sm" len="med"/>
            <a:tailEnd type="triangle" w="sm" len="med"/>
          </a:ln>
          <a:effectLst/>
        </p:spPr>
        <p:txBody>
          <a:bodyPr/>
          <a:lstStyle/>
          <a:p>
            <a:endParaRPr lang="zh-CN" altLang="en-US" sz="2000">
              <a:solidFill>
                <a:schemeClr val="tx1">
                  <a:lumMod val="75000"/>
                  <a:lumOff val="25000"/>
                </a:schemeClr>
              </a:solidFill>
            </a:endParaRPr>
          </a:p>
        </p:txBody>
      </p:sp>
      <p:sp>
        <p:nvSpPr>
          <p:cNvPr id="12" name="Line 11"/>
          <p:cNvSpPr>
            <a:spLocks noChangeShapeType="1"/>
          </p:cNvSpPr>
          <p:nvPr/>
        </p:nvSpPr>
        <p:spPr bwMode="auto">
          <a:xfrm>
            <a:off x="1995719" y="4150076"/>
            <a:ext cx="0" cy="400050"/>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sp>
        <p:nvSpPr>
          <p:cNvPr id="13" name="Line 12"/>
          <p:cNvSpPr>
            <a:spLocks noChangeShapeType="1"/>
          </p:cNvSpPr>
          <p:nvPr/>
        </p:nvSpPr>
        <p:spPr bwMode="auto">
          <a:xfrm>
            <a:off x="9684908" y="3965685"/>
            <a:ext cx="0" cy="384175"/>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sp>
        <p:nvSpPr>
          <p:cNvPr id="14" name="Rectangle 13"/>
          <p:cNvSpPr>
            <a:spLocks noChangeArrowheads="1"/>
          </p:cNvSpPr>
          <p:nvPr/>
        </p:nvSpPr>
        <p:spPr bwMode="auto">
          <a:xfrm>
            <a:off x="3402533" y="4113563"/>
            <a:ext cx="1106073" cy="4591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smtClean="0">
                <a:solidFill>
                  <a:schemeClr val="tx1">
                    <a:lumMod val="75000"/>
                    <a:lumOff val="25000"/>
                  </a:schemeClr>
                </a:solidFill>
              </a:rPr>
              <a:t>网络号</a:t>
            </a:r>
            <a:endParaRPr kumimoji="1" lang="en-US" altLang="zh-CN" sz="2400" dirty="0">
              <a:solidFill>
                <a:schemeClr val="tx1">
                  <a:lumMod val="75000"/>
                  <a:lumOff val="25000"/>
                </a:schemeClr>
              </a:solidFill>
              <a:latin typeface="Arial" charset="0"/>
            </a:endParaRPr>
          </a:p>
        </p:txBody>
      </p:sp>
      <p:sp>
        <p:nvSpPr>
          <p:cNvPr id="15" name="Line 14"/>
          <p:cNvSpPr>
            <a:spLocks noChangeShapeType="1"/>
          </p:cNvSpPr>
          <p:nvPr/>
        </p:nvSpPr>
        <p:spPr bwMode="auto">
          <a:xfrm>
            <a:off x="5817096" y="4176815"/>
            <a:ext cx="3881570" cy="0"/>
          </a:xfrm>
          <a:prstGeom prst="line">
            <a:avLst/>
          </a:prstGeom>
          <a:noFill/>
          <a:ln w="12700">
            <a:solidFill>
              <a:schemeClr val="tx1"/>
            </a:solidFill>
            <a:round/>
            <a:headEnd type="triangle" w="sm" len="med"/>
            <a:tailEnd type="triangle" w="sm" len="med"/>
          </a:ln>
          <a:effectLst/>
        </p:spPr>
        <p:txBody>
          <a:bodyPr/>
          <a:lstStyle/>
          <a:p>
            <a:endParaRPr lang="zh-CN" altLang="en-US" sz="2000">
              <a:solidFill>
                <a:schemeClr val="tx1">
                  <a:lumMod val="75000"/>
                  <a:lumOff val="25000"/>
                </a:schemeClr>
              </a:solidFill>
            </a:endParaRPr>
          </a:p>
        </p:txBody>
      </p:sp>
      <p:sp>
        <p:nvSpPr>
          <p:cNvPr id="16" name="Rectangle 15"/>
          <p:cNvSpPr>
            <a:spLocks noChangeArrowheads="1"/>
          </p:cNvSpPr>
          <p:nvPr/>
        </p:nvSpPr>
        <p:spPr bwMode="auto">
          <a:xfrm>
            <a:off x="7242828" y="3929165"/>
            <a:ext cx="1106073" cy="4591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smtClean="0">
                <a:solidFill>
                  <a:schemeClr val="tx1">
                    <a:lumMod val="75000"/>
                    <a:lumOff val="25000"/>
                  </a:schemeClr>
                </a:solidFill>
                <a:latin typeface="Arial" charset="0"/>
              </a:rPr>
              <a:t>主机号</a:t>
            </a:r>
            <a:endParaRPr kumimoji="1" lang="en-US" altLang="zh-CN" sz="2400" dirty="0">
              <a:solidFill>
                <a:schemeClr val="tx1">
                  <a:lumMod val="75000"/>
                  <a:lumOff val="25000"/>
                </a:schemeClr>
              </a:solidFill>
              <a:latin typeface="Arial" charset="0"/>
            </a:endParaRPr>
          </a:p>
        </p:txBody>
      </p:sp>
      <p:sp>
        <p:nvSpPr>
          <p:cNvPr id="17" name="Line 16"/>
          <p:cNvSpPr>
            <a:spLocks noChangeShapeType="1"/>
          </p:cNvSpPr>
          <p:nvPr/>
        </p:nvSpPr>
        <p:spPr bwMode="auto">
          <a:xfrm>
            <a:off x="5787860" y="3965678"/>
            <a:ext cx="0" cy="400050"/>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grpSp>
        <p:nvGrpSpPr>
          <p:cNvPr id="18" name="组合 29"/>
          <p:cNvGrpSpPr/>
          <p:nvPr/>
        </p:nvGrpSpPr>
        <p:grpSpPr>
          <a:xfrm>
            <a:off x="1998064" y="5113695"/>
            <a:ext cx="7689189" cy="459100"/>
            <a:chOff x="1800239" y="2722551"/>
            <a:chExt cx="7097713" cy="459100"/>
          </a:xfrm>
        </p:grpSpPr>
        <p:sp>
          <p:nvSpPr>
            <p:cNvPr id="19" name="Line 17"/>
            <p:cNvSpPr>
              <a:spLocks noChangeShapeType="1"/>
            </p:cNvSpPr>
            <p:nvPr/>
          </p:nvSpPr>
          <p:spPr bwMode="auto">
            <a:xfrm>
              <a:off x="6416233" y="2722551"/>
              <a:ext cx="0" cy="434975"/>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sp>
          <p:nvSpPr>
            <p:cNvPr id="20" name="Line 18"/>
            <p:cNvSpPr>
              <a:spLocks noChangeShapeType="1"/>
            </p:cNvSpPr>
            <p:nvPr/>
          </p:nvSpPr>
          <p:spPr bwMode="auto">
            <a:xfrm flipV="1">
              <a:off x="1800239" y="2924163"/>
              <a:ext cx="3495675" cy="12700"/>
            </a:xfrm>
            <a:prstGeom prst="line">
              <a:avLst/>
            </a:prstGeom>
            <a:noFill/>
            <a:ln w="12700">
              <a:solidFill>
                <a:schemeClr val="tx1"/>
              </a:solidFill>
              <a:round/>
              <a:headEnd type="triangle" w="sm" len="med"/>
              <a:tailEnd type="triangle" w="sm" len="med"/>
            </a:ln>
            <a:effectLst/>
          </p:spPr>
          <p:txBody>
            <a:bodyPr/>
            <a:lstStyle/>
            <a:p>
              <a:endParaRPr lang="zh-CN" altLang="en-US" sz="2000">
                <a:solidFill>
                  <a:schemeClr val="tx1">
                    <a:lumMod val="75000"/>
                    <a:lumOff val="25000"/>
                  </a:schemeClr>
                </a:solidFill>
              </a:endParaRPr>
            </a:p>
          </p:txBody>
        </p:sp>
        <p:sp>
          <p:nvSpPr>
            <p:cNvPr id="21" name="Line 19"/>
            <p:cNvSpPr>
              <a:spLocks noChangeShapeType="1"/>
            </p:cNvSpPr>
            <p:nvPr/>
          </p:nvSpPr>
          <p:spPr bwMode="auto">
            <a:xfrm>
              <a:off x="1800239" y="2725726"/>
              <a:ext cx="0" cy="400050"/>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sp>
          <p:nvSpPr>
            <p:cNvPr id="22" name="Line 20"/>
            <p:cNvSpPr>
              <a:spLocks noChangeShapeType="1"/>
            </p:cNvSpPr>
            <p:nvPr/>
          </p:nvSpPr>
          <p:spPr bwMode="auto">
            <a:xfrm>
              <a:off x="8897952" y="2725726"/>
              <a:ext cx="0" cy="384175"/>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sp>
          <p:nvSpPr>
            <p:cNvPr id="23" name="Line 21"/>
            <p:cNvSpPr>
              <a:spLocks noChangeShapeType="1"/>
            </p:cNvSpPr>
            <p:nvPr/>
          </p:nvSpPr>
          <p:spPr bwMode="auto">
            <a:xfrm flipV="1">
              <a:off x="5327664" y="2924163"/>
              <a:ext cx="3570288" cy="12700"/>
            </a:xfrm>
            <a:prstGeom prst="line">
              <a:avLst/>
            </a:prstGeom>
            <a:noFill/>
            <a:ln w="12700">
              <a:solidFill>
                <a:schemeClr val="tx1"/>
              </a:solidFill>
              <a:round/>
              <a:headEnd type="triangle" w="sm" len="med"/>
              <a:tailEnd type="triangle" w="sm" len="med"/>
            </a:ln>
            <a:effectLst/>
          </p:spPr>
          <p:txBody>
            <a:bodyPr/>
            <a:lstStyle/>
            <a:p>
              <a:endParaRPr lang="zh-CN" altLang="en-US" sz="2000">
                <a:solidFill>
                  <a:schemeClr val="tx1">
                    <a:lumMod val="75000"/>
                    <a:lumOff val="25000"/>
                  </a:schemeClr>
                </a:solidFill>
              </a:endParaRPr>
            </a:p>
          </p:txBody>
        </p:sp>
        <p:sp>
          <p:nvSpPr>
            <p:cNvPr id="24" name="Line 22"/>
            <p:cNvSpPr>
              <a:spLocks noChangeShapeType="1"/>
            </p:cNvSpPr>
            <p:nvPr/>
          </p:nvSpPr>
          <p:spPr bwMode="auto">
            <a:xfrm>
              <a:off x="5300677" y="2725726"/>
              <a:ext cx="0" cy="400050"/>
            </a:xfrm>
            <a:prstGeom prst="line">
              <a:avLst/>
            </a:prstGeom>
            <a:noFill/>
            <a:ln w="9525">
              <a:solidFill>
                <a:schemeClr val="tx1"/>
              </a:solidFill>
              <a:round/>
              <a:headEnd/>
              <a:tailEnd/>
            </a:ln>
            <a:effectLst/>
          </p:spPr>
          <p:txBody>
            <a:bodyPr/>
            <a:lstStyle/>
            <a:p>
              <a:endParaRPr lang="zh-CN" altLang="en-US" sz="2000">
                <a:solidFill>
                  <a:schemeClr val="tx1">
                    <a:lumMod val="75000"/>
                    <a:lumOff val="25000"/>
                  </a:schemeClr>
                </a:solidFill>
              </a:endParaRPr>
            </a:p>
          </p:txBody>
        </p:sp>
        <p:sp>
          <p:nvSpPr>
            <p:cNvPr id="25" name="Rectangle 23"/>
            <p:cNvSpPr>
              <a:spLocks noChangeArrowheads="1"/>
            </p:cNvSpPr>
            <p:nvPr/>
          </p:nvSpPr>
          <p:spPr bwMode="auto">
            <a:xfrm>
              <a:off x="3122627" y="2722551"/>
              <a:ext cx="1020990" cy="4591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smtClean="0">
                  <a:solidFill>
                    <a:schemeClr val="tx1">
                      <a:lumMod val="75000"/>
                      <a:lumOff val="25000"/>
                    </a:schemeClr>
                  </a:solidFill>
                  <a:latin typeface="Arial" charset="0"/>
                </a:rPr>
                <a:t>网络号</a:t>
              </a:r>
              <a:endParaRPr kumimoji="1" lang="en-US" altLang="zh-CN" sz="2400" dirty="0">
                <a:solidFill>
                  <a:schemeClr val="tx1">
                    <a:lumMod val="75000"/>
                    <a:lumOff val="25000"/>
                  </a:schemeClr>
                </a:solidFill>
                <a:latin typeface="Arial" charset="0"/>
              </a:endParaRPr>
            </a:p>
          </p:txBody>
        </p:sp>
        <p:sp>
          <p:nvSpPr>
            <p:cNvPr id="26" name="Rectangle 24"/>
            <p:cNvSpPr>
              <a:spLocks noChangeArrowheads="1"/>
            </p:cNvSpPr>
            <p:nvPr/>
          </p:nvSpPr>
          <p:spPr bwMode="auto">
            <a:xfrm>
              <a:off x="5354652" y="2722551"/>
              <a:ext cx="1020990" cy="4591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smtClean="0">
                  <a:solidFill>
                    <a:schemeClr val="tx1">
                      <a:lumMod val="75000"/>
                      <a:lumOff val="25000"/>
                    </a:schemeClr>
                  </a:solidFill>
                  <a:latin typeface="Arial" charset="0"/>
                </a:rPr>
                <a:t>子网号</a:t>
              </a:r>
              <a:endParaRPr kumimoji="1" lang="en-US" altLang="zh-CN" sz="2400" dirty="0">
                <a:solidFill>
                  <a:schemeClr val="tx1">
                    <a:lumMod val="75000"/>
                    <a:lumOff val="25000"/>
                  </a:schemeClr>
                </a:solidFill>
                <a:latin typeface="Arial" charset="0"/>
              </a:endParaRPr>
            </a:p>
          </p:txBody>
        </p:sp>
        <p:sp>
          <p:nvSpPr>
            <p:cNvPr id="27" name="Rectangle 25"/>
            <p:cNvSpPr>
              <a:spLocks noChangeArrowheads="1"/>
            </p:cNvSpPr>
            <p:nvPr/>
          </p:nvSpPr>
          <p:spPr bwMode="auto">
            <a:xfrm>
              <a:off x="7558102" y="2722551"/>
              <a:ext cx="1020990" cy="4591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smtClean="0">
                  <a:solidFill>
                    <a:schemeClr val="tx1">
                      <a:lumMod val="75000"/>
                      <a:lumOff val="25000"/>
                    </a:schemeClr>
                  </a:solidFill>
                  <a:latin typeface="Arial" charset="0"/>
                </a:rPr>
                <a:t>主机号</a:t>
              </a:r>
              <a:endParaRPr kumimoji="1" lang="en-US" altLang="zh-CN" sz="2400" dirty="0">
                <a:solidFill>
                  <a:schemeClr val="tx1">
                    <a:lumMod val="75000"/>
                    <a:lumOff val="25000"/>
                  </a:schemeClr>
                </a:solidFill>
                <a:latin typeface="Arial" charset="0"/>
              </a:endParaRPr>
            </a:p>
          </p:txBody>
        </p:sp>
      </p:grpSp>
      <p:sp>
        <p:nvSpPr>
          <p:cNvPr id="28" name="Text Box 26"/>
          <p:cNvSpPr txBox="1">
            <a:spLocks noChangeArrowheads="1"/>
          </p:cNvSpPr>
          <p:nvPr/>
        </p:nvSpPr>
        <p:spPr bwMode="auto">
          <a:xfrm>
            <a:off x="5409379" y="4236742"/>
            <a:ext cx="3900488" cy="461665"/>
          </a:xfrm>
          <a:prstGeom prst="rect">
            <a:avLst/>
          </a:prstGeom>
          <a:noFill/>
          <a:ln w="9525">
            <a:noFill/>
            <a:miter lim="800000"/>
            <a:headEnd/>
            <a:tailEnd/>
          </a:ln>
          <a:effectLst/>
        </p:spPr>
        <p:txBody>
          <a:bodyPr>
            <a:spAutoFit/>
          </a:bodyPr>
          <a:lstStyle/>
          <a:p>
            <a:pPr>
              <a:spcBef>
                <a:spcPct val="50000"/>
              </a:spcBef>
            </a:pPr>
            <a:r>
              <a:rPr lang="en-US" altLang="zh-CN" sz="2400" dirty="0"/>
              <a:t>  </a:t>
            </a:r>
            <a:r>
              <a:rPr lang="en-US" altLang="zh-CN" sz="2400" dirty="0" smtClean="0"/>
              <a:t>    2</a:t>
            </a:r>
            <a:r>
              <a:rPr lang="zh-CN" altLang="en-US" sz="2400" dirty="0" smtClean="0"/>
              <a:t>比特</a:t>
            </a:r>
            <a:r>
              <a:rPr lang="en-US" altLang="zh-CN" sz="2400" dirty="0" smtClean="0"/>
              <a:t>                14</a:t>
            </a:r>
            <a:r>
              <a:rPr lang="zh-CN" altLang="en-US" sz="2400" dirty="0" smtClean="0"/>
              <a:t>比特</a:t>
            </a:r>
            <a:endParaRPr lang="en-US" altLang="zh-CN" sz="2400" dirty="0"/>
          </a:p>
        </p:txBody>
      </p:sp>
      <p:grpSp>
        <p:nvGrpSpPr>
          <p:cNvPr id="29" name="组合 28"/>
          <p:cNvGrpSpPr/>
          <p:nvPr/>
        </p:nvGrpSpPr>
        <p:grpSpPr>
          <a:xfrm>
            <a:off x="5784278" y="4613629"/>
            <a:ext cx="1214446" cy="523220"/>
            <a:chOff x="5738818" y="2252955"/>
            <a:chExt cx="857256" cy="523220"/>
          </a:xfrm>
        </p:grpSpPr>
        <p:sp>
          <p:nvSpPr>
            <p:cNvPr id="30" name="TextBox 31"/>
            <p:cNvSpPr txBox="1"/>
            <p:nvPr/>
          </p:nvSpPr>
          <p:spPr>
            <a:xfrm>
              <a:off x="5738818" y="2252955"/>
              <a:ext cx="428628" cy="523220"/>
            </a:xfrm>
            <a:prstGeom prst="rect">
              <a:avLst/>
            </a:prstGeom>
            <a:solidFill>
              <a:schemeClr val="accent2"/>
            </a:solidFill>
            <a:ln>
              <a:solidFill>
                <a:schemeClr val="tx1"/>
              </a:solidFill>
            </a:ln>
          </p:spPr>
          <p:txBody>
            <a:bodyPr wrap="square" rtlCol="0">
              <a:spAutoFit/>
            </a:bodyPr>
            <a:lstStyle/>
            <a:p>
              <a:r>
                <a:rPr lang="en-US" altLang="zh-CN" sz="1400" dirty="0" smtClean="0"/>
                <a:t>1</a:t>
              </a:r>
            </a:p>
            <a:p>
              <a:r>
                <a:rPr lang="en-US" altLang="zh-CN" sz="1400" dirty="0" smtClean="0"/>
                <a:t>Bit</a:t>
              </a:r>
              <a:endParaRPr lang="zh-CN" altLang="en-US" sz="1400" dirty="0"/>
            </a:p>
          </p:txBody>
        </p:sp>
        <p:sp>
          <p:nvSpPr>
            <p:cNvPr id="31" name="TextBox 32"/>
            <p:cNvSpPr txBox="1"/>
            <p:nvPr/>
          </p:nvSpPr>
          <p:spPr>
            <a:xfrm>
              <a:off x="6167446" y="2252955"/>
              <a:ext cx="428628" cy="523220"/>
            </a:xfrm>
            <a:prstGeom prst="rect">
              <a:avLst/>
            </a:prstGeom>
            <a:solidFill>
              <a:schemeClr val="accent2"/>
            </a:solidFill>
            <a:ln>
              <a:solidFill>
                <a:schemeClr val="tx1"/>
              </a:solidFill>
            </a:ln>
          </p:spPr>
          <p:txBody>
            <a:bodyPr wrap="square" rtlCol="0">
              <a:spAutoFit/>
            </a:bodyPr>
            <a:lstStyle/>
            <a:p>
              <a:r>
                <a:rPr lang="en-US" altLang="zh-CN" sz="1400" dirty="0" smtClean="0"/>
                <a:t>1</a:t>
              </a:r>
            </a:p>
            <a:p>
              <a:r>
                <a:rPr lang="en-US" altLang="zh-CN" sz="1400" dirty="0" smtClean="0"/>
                <a:t>Bit </a:t>
              </a:r>
              <a:endParaRPr lang="zh-CN" altLang="en-US" sz="1400" dirty="0"/>
            </a:p>
          </p:txBody>
        </p:sp>
      </p:grpSp>
      <p:sp>
        <p:nvSpPr>
          <p:cNvPr id="32" name="Text Box 26"/>
          <p:cNvSpPr txBox="1">
            <a:spLocks noChangeArrowheads="1"/>
          </p:cNvSpPr>
          <p:nvPr/>
        </p:nvSpPr>
        <p:spPr bwMode="auto">
          <a:xfrm>
            <a:off x="6087889" y="5611459"/>
            <a:ext cx="866861" cy="1118255"/>
          </a:xfrm>
          <a:prstGeom prst="rect">
            <a:avLst/>
          </a:prstGeom>
          <a:noFill/>
          <a:ln w="9525">
            <a:noFill/>
            <a:miter lim="800000"/>
            <a:headEnd/>
            <a:tailEnd/>
          </a:ln>
          <a:effectLst/>
        </p:spPr>
        <p:txBody>
          <a:bodyPr wrap="square">
            <a:spAutoFit/>
          </a:bodyPr>
          <a:lstStyle/>
          <a:p>
            <a:pPr>
              <a:lnSpc>
                <a:spcPts val="2000"/>
              </a:lnSpc>
              <a:spcBef>
                <a:spcPts val="0"/>
              </a:spcBef>
            </a:pPr>
            <a:r>
              <a:rPr lang="en-US" altLang="zh-CN" sz="2400" dirty="0" smtClean="0"/>
              <a:t>0   0</a:t>
            </a:r>
          </a:p>
          <a:p>
            <a:pPr>
              <a:lnSpc>
                <a:spcPts val="2000"/>
              </a:lnSpc>
              <a:spcBef>
                <a:spcPts val="0"/>
              </a:spcBef>
            </a:pPr>
            <a:r>
              <a:rPr lang="en-US" altLang="zh-CN" sz="2400" dirty="0" smtClean="0"/>
              <a:t>0   1</a:t>
            </a:r>
          </a:p>
          <a:p>
            <a:pPr>
              <a:lnSpc>
                <a:spcPts val="2000"/>
              </a:lnSpc>
              <a:spcBef>
                <a:spcPts val="0"/>
              </a:spcBef>
            </a:pPr>
            <a:r>
              <a:rPr lang="en-US" altLang="zh-CN" sz="2400" dirty="0" smtClean="0"/>
              <a:t>1   0</a:t>
            </a:r>
          </a:p>
          <a:p>
            <a:pPr>
              <a:lnSpc>
                <a:spcPts val="2000"/>
              </a:lnSpc>
              <a:spcBef>
                <a:spcPts val="0"/>
              </a:spcBef>
            </a:pPr>
            <a:r>
              <a:rPr lang="en-US" altLang="zh-CN" sz="2400" dirty="0" smtClean="0"/>
              <a:t>1   1</a:t>
            </a:r>
            <a:endParaRPr lang="en-US" altLang="zh-CN" sz="2400" dirty="0"/>
          </a:p>
        </p:txBody>
      </p:sp>
    </p:spTree>
    <p:extLst>
      <p:ext uri="{BB962C8B-B14F-4D97-AF65-F5344CB8AC3E}">
        <p14:creationId xmlns:p14="http://schemas.microsoft.com/office/powerpoint/2010/main" val="41449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title"/>
          </p:nvPr>
        </p:nvSpPr>
        <p:spPr/>
        <p:txBody>
          <a:bodyPr/>
          <a:lstStyle/>
          <a:p>
            <a:r>
              <a:rPr lang="en-US" altLang="zh-CN" sz="4000" dirty="0"/>
              <a:t>4.3.2  </a:t>
            </a:r>
            <a:r>
              <a:rPr lang="zh-CN" altLang="en-US" sz="4000" dirty="0"/>
              <a:t>使用</a:t>
            </a:r>
            <a:r>
              <a:rPr lang="zh-CN" altLang="en-US" sz="4000" dirty="0" smtClean="0"/>
              <a:t>子网</a:t>
            </a:r>
            <a:r>
              <a:rPr lang="zh-CN" altLang="en-US" sz="4000" dirty="0"/>
              <a:t>时分组的转发</a:t>
            </a:r>
          </a:p>
        </p:txBody>
      </p:sp>
      <p:sp>
        <p:nvSpPr>
          <p:cNvPr id="512002" name="Rectangle 2"/>
          <p:cNvSpPr>
            <a:spLocks noGrp="1" noChangeArrowheads="1"/>
          </p:cNvSpPr>
          <p:nvPr>
            <p:ph idx="1"/>
          </p:nvPr>
        </p:nvSpPr>
        <p:spPr/>
        <p:txBody>
          <a:bodyPr/>
          <a:lstStyle/>
          <a:p>
            <a:r>
              <a:rPr lang="zh-CN" altLang="en-US" dirty="0" smtClean="0"/>
              <a:t>划分子网后，不同子网属于不同网络，所以路由表里应该给出</a:t>
            </a:r>
            <a:r>
              <a:rPr lang="zh-CN" altLang="en-US" dirty="0" smtClean="0">
                <a:solidFill>
                  <a:srgbClr val="FF0000"/>
                </a:solidFill>
              </a:rPr>
              <a:t>子网信息</a:t>
            </a:r>
            <a:endParaRPr lang="en-US" altLang="zh-CN" dirty="0" smtClean="0">
              <a:solidFill>
                <a:srgbClr val="FF0000"/>
              </a:solidFill>
            </a:endParaRPr>
          </a:p>
          <a:p>
            <a:r>
              <a:rPr lang="zh-CN" altLang="en-US" dirty="0" smtClean="0"/>
              <a:t>路由器的路由表中的每一个项目，除了要给出目的网络地址外，还必须同时给出该网络的子网掩码。</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118</a:t>
            </a:fld>
            <a:endParaRPr lang="en-US" altLang="zh-CN"/>
          </a:p>
        </p:txBody>
      </p:sp>
    </p:spTree>
    <p:extLst>
      <p:ext uri="{BB962C8B-B14F-4D97-AF65-F5344CB8AC3E}">
        <p14:creationId xmlns:p14="http://schemas.microsoft.com/office/powerpoint/2010/main" val="25910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algn="ctr"/>
            <a:r>
              <a:rPr lang="zh-CN" altLang="en-US" sz="3600" dirty="0" smtClean="0"/>
              <a:t>因此分组转发的算法也必须做相应的改动。</a:t>
            </a:r>
            <a:endParaRPr lang="zh-CN" altLang="en-US" sz="3600" dirty="0"/>
          </a:p>
        </p:txBody>
      </p:sp>
      <p:sp>
        <p:nvSpPr>
          <p:cNvPr id="505859" name="Line 3"/>
          <p:cNvSpPr>
            <a:spLocks noChangeShapeType="1"/>
          </p:cNvSpPr>
          <p:nvPr/>
        </p:nvSpPr>
        <p:spPr bwMode="auto">
          <a:xfrm>
            <a:off x="1148245" y="2628961"/>
            <a:ext cx="1592527" cy="1370013"/>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0" name="Line 4"/>
          <p:cNvSpPr>
            <a:spLocks noChangeShapeType="1"/>
          </p:cNvSpPr>
          <p:nvPr/>
        </p:nvSpPr>
        <p:spPr bwMode="auto">
          <a:xfrm>
            <a:off x="1125427" y="2628900"/>
            <a:ext cx="0" cy="209550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1" name="Line 5"/>
          <p:cNvSpPr>
            <a:spLocks noChangeShapeType="1"/>
          </p:cNvSpPr>
          <p:nvPr/>
        </p:nvSpPr>
        <p:spPr bwMode="auto">
          <a:xfrm flipV="1">
            <a:off x="1063976" y="4078288"/>
            <a:ext cx="1592527" cy="804862"/>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2" name="AutoShape 6"/>
          <p:cNvSpPr>
            <a:spLocks noChangeArrowheads="1"/>
          </p:cNvSpPr>
          <p:nvPr/>
        </p:nvSpPr>
        <p:spPr bwMode="auto">
          <a:xfrm>
            <a:off x="2975433" y="1341445"/>
            <a:ext cx="7049665" cy="5400675"/>
          </a:xfrm>
          <a:prstGeom prst="roundRect">
            <a:avLst>
              <a:gd name="adj" fmla="val 11116"/>
            </a:avLst>
          </a:prstGeom>
          <a:solidFill>
            <a:srgbClr val="66FFFF"/>
          </a:solidFill>
          <a:ln w="9525">
            <a:solidFill>
              <a:schemeClr val="tx1"/>
            </a:solidFill>
            <a:prstDash val="dash"/>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505863" name="Freeform 7"/>
          <p:cNvSpPr>
            <a:spLocks/>
          </p:cNvSpPr>
          <p:nvPr/>
        </p:nvSpPr>
        <p:spPr bwMode="auto">
          <a:xfrm>
            <a:off x="3072799" y="1422400"/>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4" name="Freeform 8"/>
          <p:cNvSpPr>
            <a:spLocks/>
          </p:cNvSpPr>
          <p:nvPr/>
        </p:nvSpPr>
        <p:spPr bwMode="auto">
          <a:xfrm>
            <a:off x="2889651" y="279088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5" name="Freeform 9"/>
          <p:cNvSpPr>
            <a:spLocks/>
          </p:cNvSpPr>
          <p:nvPr/>
        </p:nvSpPr>
        <p:spPr bwMode="auto">
          <a:xfrm>
            <a:off x="3354556" y="418974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6" name="Freeform 10"/>
          <p:cNvSpPr>
            <a:spLocks/>
          </p:cNvSpPr>
          <p:nvPr/>
        </p:nvSpPr>
        <p:spPr bwMode="auto">
          <a:xfrm>
            <a:off x="2889684"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7" name="Freeform 11"/>
          <p:cNvSpPr>
            <a:spLocks/>
          </p:cNvSpPr>
          <p:nvPr/>
        </p:nvSpPr>
        <p:spPr bwMode="auto">
          <a:xfrm>
            <a:off x="6814219" y="1503370"/>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8" name="Line 12"/>
          <p:cNvSpPr>
            <a:spLocks noChangeShapeType="1"/>
          </p:cNvSpPr>
          <p:nvPr/>
        </p:nvSpPr>
        <p:spPr bwMode="auto">
          <a:xfrm flipV="1">
            <a:off x="2889684" y="3998913"/>
            <a:ext cx="55325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69" name="Line 13"/>
          <p:cNvSpPr>
            <a:spLocks noChangeShapeType="1"/>
          </p:cNvSpPr>
          <p:nvPr/>
        </p:nvSpPr>
        <p:spPr bwMode="auto">
          <a:xfrm>
            <a:off x="3793393" y="2389188"/>
            <a:ext cx="0" cy="412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0" name="Freeform 14"/>
          <p:cNvSpPr>
            <a:spLocks/>
          </p:cNvSpPr>
          <p:nvPr/>
        </p:nvSpPr>
        <p:spPr bwMode="auto">
          <a:xfrm>
            <a:off x="8408462"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1" name="Line 15"/>
          <p:cNvSpPr>
            <a:spLocks noChangeShapeType="1"/>
          </p:cNvSpPr>
          <p:nvPr/>
        </p:nvSpPr>
        <p:spPr bwMode="auto">
          <a:xfrm>
            <a:off x="6391997" y="2147949"/>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2" name="Line 16"/>
          <p:cNvSpPr>
            <a:spLocks noChangeShapeType="1"/>
          </p:cNvSpPr>
          <p:nvPr/>
        </p:nvSpPr>
        <p:spPr bwMode="auto">
          <a:xfrm flipV="1">
            <a:off x="6819969" y="4808870"/>
            <a:ext cx="10319" cy="10763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3" name="Line 17"/>
          <p:cNvSpPr>
            <a:spLocks noChangeShapeType="1"/>
          </p:cNvSpPr>
          <p:nvPr/>
        </p:nvSpPr>
        <p:spPr bwMode="auto">
          <a:xfrm flipH="1">
            <a:off x="4943933" y="2279650"/>
            <a:ext cx="0" cy="522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4" name="Freeform 18"/>
          <p:cNvSpPr>
            <a:spLocks/>
          </p:cNvSpPr>
          <p:nvPr/>
        </p:nvSpPr>
        <p:spPr bwMode="auto">
          <a:xfrm>
            <a:off x="8114378" y="237496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5" name="Line 19"/>
          <p:cNvSpPr>
            <a:spLocks noChangeShapeType="1"/>
          </p:cNvSpPr>
          <p:nvPr/>
        </p:nvSpPr>
        <p:spPr bwMode="auto">
          <a:xfrm flipH="1" flipV="1">
            <a:off x="5667675" y="4821509"/>
            <a:ext cx="0" cy="6873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6" name="Line 20"/>
          <p:cNvSpPr>
            <a:spLocks noChangeShapeType="1"/>
          </p:cNvSpPr>
          <p:nvPr/>
        </p:nvSpPr>
        <p:spPr bwMode="auto">
          <a:xfrm flipH="1" flipV="1">
            <a:off x="4159419" y="4821570"/>
            <a:ext cx="0" cy="4048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7" name="Line 21"/>
          <p:cNvSpPr>
            <a:spLocks noChangeShapeType="1"/>
          </p:cNvSpPr>
          <p:nvPr/>
        </p:nvSpPr>
        <p:spPr bwMode="auto">
          <a:xfrm flipH="1" flipV="1">
            <a:off x="8422221" y="4683125"/>
            <a:ext cx="92180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5878"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4118" y="1986024"/>
            <a:ext cx="41447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79"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1816" y="3756025"/>
            <a:ext cx="7549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880"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897" y="2236788"/>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1"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2502" y="18256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2"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7613" y="2468624"/>
            <a:ext cx="414469"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3"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0041" y="2066925"/>
            <a:ext cx="412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5489" y="4402138"/>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192" y="5672409"/>
            <a:ext cx="414469"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7860" y="5386659"/>
            <a:ext cx="4127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88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883" y="5064397"/>
            <a:ext cx="4144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5888" name="Text Box 32"/>
          <p:cNvSpPr txBox="1">
            <a:spLocks noChangeArrowheads="1"/>
          </p:cNvSpPr>
          <p:nvPr/>
        </p:nvSpPr>
        <p:spPr bwMode="auto">
          <a:xfrm>
            <a:off x="2975401" y="194877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145.13.3.10</a:t>
            </a:r>
          </a:p>
        </p:txBody>
      </p:sp>
      <p:sp>
        <p:nvSpPr>
          <p:cNvPr id="505889" name="Text Box 33"/>
          <p:cNvSpPr txBox="1">
            <a:spLocks noChangeArrowheads="1"/>
          </p:cNvSpPr>
          <p:nvPr/>
        </p:nvSpPr>
        <p:spPr bwMode="auto">
          <a:xfrm>
            <a:off x="4069691" y="1628800"/>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145.13.3.11</a:t>
            </a:r>
          </a:p>
        </p:txBody>
      </p:sp>
      <p:sp>
        <p:nvSpPr>
          <p:cNvPr id="505890" name="Text Box 34"/>
          <p:cNvSpPr txBox="1">
            <a:spLocks noChangeArrowheads="1"/>
          </p:cNvSpPr>
          <p:nvPr/>
        </p:nvSpPr>
        <p:spPr bwMode="auto">
          <a:xfrm>
            <a:off x="5380760" y="1519239"/>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5891" name="Text Box 35"/>
          <p:cNvSpPr txBox="1">
            <a:spLocks noChangeArrowheads="1"/>
          </p:cNvSpPr>
          <p:nvPr/>
        </p:nvSpPr>
        <p:spPr bwMode="auto">
          <a:xfrm>
            <a:off x="7443662" y="1655764"/>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5892" name="Text Box 36"/>
          <p:cNvSpPr txBox="1">
            <a:spLocks noChangeArrowheads="1"/>
          </p:cNvSpPr>
          <p:nvPr/>
        </p:nvSpPr>
        <p:spPr bwMode="auto">
          <a:xfrm>
            <a:off x="8423941" y="2044701"/>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145.13.7.35</a:t>
            </a:r>
          </a:p>
        </p:txBody>
      </p:sp>
      <p:sp>
        <p:nvSpPr>
          <p:cNvPr id="505893" name="Text Box 37"/>
          <p:cNvSpPr txBox="1">
            <a:spLocks noChangeArrowheads="1"/>
          </p:cNvSpPr>
          <p:nvPr/>
        </p:nvSpPr>
        <p:spPr bwMode="auto">
          <a:xfrm>
            <a:off x="8387826" y="4040189"/>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145.13.7.56</a:t>
            </a:r>
          </a:p>
        </p:txBody>
      </p:sp>
      <p:sp>
        <p:nvSpPr>
          <p:cNvPr id="505894" name="Text Box 38"/>
          <p:cNvSpPr txBox="1">
            <a:spLocks noChangeArrowheads="1"/>
          </p:cNvSpPr>
          <p:nvPr/>
        </p:nvSpPr>
        <p:spPr bwMode="auto">
          <a:xfrm>
            <a:off x="3292645" y="5445398"/>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5895" name="Text Box 39"/>
          <p:cNvSpPr txBox="1">
            <a:spLocks noChangeArrowheads="1"/>
          </p:cNvSpPr>
          <p:nvPr/>
        </p:nvSpPr>
        <p:spPr bwMode="auto">
          <a:xfrm>
            <a:off x="4761346" y="5743848"/>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5896" name="Text Box 40"/>
          <p:cNvSpPr txBox="1">
            <a:spLocks noChangeArrowheads="1"/>
          </p:cNvSpPr>
          <p:nvPr/>
        </p:nvSpPr>
        <p:spPr bwMode="auto">
          <a:xfrm>
            <a:off x="5956600" y="6066110"/>
            <a:ext cx="153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5897" name="Line 41"/>
          <p:cNvSpPr>
            <a:spLocks noChangeShapeType="1"/>
          </p:cNvSpPr>
          <p:nvPr/>
        </p:nvSpPr>
        <p:spPr bwMode="auto">
          <a:xfrm flipV="1">
            <a:off x="3775936" y="4807283"/>
            <a:ext cx="3417227" cy="1428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8" name="Line 42"/>
          <p:cNvSpPr>
            <a:spLocks noChangeShapeType="1"/>
          </p:cNvSpPr>
          <p:nvPr/>
        </p:nvSpPr>
        <p:spPr bwMode="auto">
          <a:xfrm>
            <a:off x="3509626" y="2790825"/>
            <a:ext cx="33518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9" name="Text Box 43"/>
          <p:cNvSpPr txBox="1">
            <a:spLocks noChangeArrowheads="1"/>
          </p:cNvSpPr>
          <p:nvPr/>
        </p:nvSpPr>
        <p:spPr bwMode="auto">
          <a:xfrm>
            <a:off x="4689114" y="495168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0" name="Text Box 44"/>
          <p:cNvSpPr txBox="1">
            <a:spLocks noChangeArrowheads="1"/>
          </p:cNvSpPr>
          <p:nvPr/>
        </p:nvSpPr>
        <p:spPr bwMode="auto">
          <a:xfrm>
            <a:off x="5158907" y="185737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1" name="Line 45"/>
          <p:cNvSpPr>
            <a:spLocks noChangeShapeType="1"/>
          </p:cNvSpPr>
          <p:nvPr/>
        </p:nvSpPr>
        <p:spPr bwMode="auto">
          <a:xfrm rot="5400000">
            <a:off x="7253820" y="3797300"/>
            <a:ext cx="23368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902" name="Text Box 46"/>
          <p:cNvSpPr txBox="1">
            <a:spLocks noChangeArrowheads="1"/>
          </p:cNvSpPr>
          <p:nvPr/>
        </p:nvSpPr>
        <p:spPr bwMode="auto">
          <a:xfrm rot="5400000">
            <a:off x="8927401" y="3519457"/>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3" name="Text Box 47"/>
          <p:cNvSpPr txBox="1">
            <a:spLocks noChangeArrowheads="1"/>
          </p:cNvSpPr>
          <p:nvPr/>
        </p:nvSpPr>
        <p:spPr bwMode="auto">
          <a:xfrm>
            <a:off x="4618636" y="4410348"/>
            <a:ext cx="2124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145.13.21.0</a:t>
            </a:r>
          </a:p>
        </p:txBody>
      </p:sp>
      <p:sp>
        <p:nvSpPr>
          <p:cNvPr id="505904" name="Text Box 48"/>
          <p:cNvSpPr txBox="1">
            <a:spLocks noChangeArrowheads="1"/>
          </p:cNvSpPr>
          <p:nvPr/>
        </p:nvSpPr>
        <p:spPr bwMode="auto">
          <a:xfrm>
            <a:off x="4524307" y="2816226"/>
            <a:ext cx="1981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子网 </a:t>
            </a:r>
            <a:r>
              <a:rPr kumimoji="1" lang="en-US" altLang="zh-CN" sz="2000" b="1" dirty="0">
                <a:solidFill>
                  <a:srgbClr val="0000CC"/>
                </a:solidFill>
                <a:latin typeface="+mn-lt"/>
                <a:ea typeface="黑体" pitchFamily="2" charset="-122"/>
              </a:rPr>
              <a:t>145.13.3.0</a:t>
            </a:r>
          </a:p>
        </p:txBody>
      </p:sp>
      <p:sp>
        <p:nvSpPr>
          <p:cNvPr id="505905" name="Text Box 49"/>
          <p:cNvSpPr txBox="1">
            <a:spLocks noChangeArrowheads="1"/>
          </p:cNvSpPr>
          <p:nvPr/>
        </p:nvSpPr>
        <p:spPr bwMode="auto">
          <a:xfrm>
            <a:off x="6748864" y="3262314"/>
            <a:ext cx="13949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子网 </a:t>
            </a:r>
          </a:p>
          <a:p>
            <a:r>
              <a:rPr kumimoji="1" lang="en-US" altLang="zh-CN" sz="2000" b="1">
                <a:solidFill>
                  <a:srgbClr val="0000CC"/>
                </a:solidFill>
                <a:latin typeface="+mn-lt"/>
                <a:ea typeface="黑体" pitchFamily="2" charset="-122"/>
              </a:rPr>
              <a:t>145.13.7.0</a:t>
            </a:r>
          </a:p>
        </p:txBody>
      </p:sp>
      <p:pic>
        <p:nvPicPr>
          <p:cNvPr id="505906" name="Picture 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067" y="464343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5907"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067" y="2389188"/>
            <a:ext cx="7549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5912" name="Text Box 56"/>
          <p:cNvSpPr txBox="1">
            <a:spLocks noChangeArrowheads="1"/>
          </p:cNvSpPr>
          <p:nvPr/>
        </p:nvSpPr>
        <p:spPr bwMode="auto">
          <a:xfrm>
            <a:off x="7755522" y="5680135"/>
            <a:ext cx="18854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CC"/>
                </a:solidFill>
                <a:latin typeface="+mn-lt"/>
                <a:ea typeface="黑体" pitchFamily="2" charset="-122"/>
              </a:rPr>
              <a:t>网络</a:t>
            </a:r>
          </a:p>
          <a:p>
            <a:pPr algn="ctr"/>
            <a:r>
              <a:rPr kumimoji="1" lang="en-US" altLang="zh-CN" sz="2800" b="1" dirty="0">
                <a:solidFill>
                  <a:srgbClr val="0000CC"/>
                </a:solidFill>
                <a:latin typeface="+mn-lt"/>
                <a:ea typeface="黑体" pitchFamily="2" charset="-122"/>
              </a:rPr>
              <a:t>145.13.0.0</a:t>
            </a:r>
          </a:p>
        </p:txBody>
      </p:sp>
      <p:sp>
        <p:nvSpPr>
          <p:cNvPr id="505913" name="Text Box 57"/>
          <p:cNvSpPr txBox="1">
            <a:spLocks noChangeArrowheads="1"/>
          </p:cNvSpPr>
          <p:nvPr/>
        </p:nvSpPr>
        <p:spPr bwMode="auto">
          <a:xfrm>
            <a:off x="2727516" y="4105608"/>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1</a:t>
            </a:r>
          </a:p>
        </p:txBody>
      </p:sp>
      <p:sp>
        <p:nvSpPr>
          <p:cNvPr id="505914" name="Text Box 58"/>
          <p:cNvSpPr txBox="1">
            <a:spLocks noChangeArrowheads="1"/>
          </p:cNvSpPr>
          <p:nvPr/>
        </p:nvSpPr>
        <p:spPr bwMode="auto">
          <a:xfrm>
            <a:off x="568253" y="428472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3</a:t>
            </a:r>
          </a:p>
        </p:txBody>
      </p:sp>
      <p:sp>
        <p:nvSpPr>
          <p:cNvPr id="505915" name="Text Box 59"/>
          <p:cNvSpPr txBox="1">
            <a:spLocks noChangeArrowheads="1"/>
          </p:cNvSpPr>
          <p:nvPr/>
        </p:nvSpPr>
        <p:spPr bwMode="auto">
          <a:xfrm>
            <a:off x="645644" y="274643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2</a:t>
            </a:r>
          </a:p>
        </p:txBody>
      </p:sp>
      <p:sp>
        <p:nvSpPr>
          <p:cNvPr id="2" name="右箭头 1"/>
          <p:cNvSpPr/>
          <p:nvPr/>
        </p:nvSpPr>
        <p:spPr bwMode="auto">
          <a:xfrm rot="2390318">
            <a:off x="1633013" y="3051106"/>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2" name="右箭头 61"/>
          <p:cNvSpPr/>
          <p:nvPr/>
        </p:nvSpPr>
        <p:spPr bwMode="auto">
          <a:xfrm rot="19808815">
            <a:off x="1539996" y="4119145"/>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0" name="灯片编号占位符 59"/>
          <p:cNvSpPr>
            <a:spLocks noGrp="1"/>
          </p:cNvSpPr>
          <p:nvPr>
            <p:ph type="sldNum" sz="quarter" idx="12"/>
          </p:nvPr>
        </p:nvSpPr>
        <p:spPr>
          <a:xfrm>
            <a:off x="7335312" y="6356176"/>
            <a:ext cx="2311400" cy="457200"/>
          </a:xfrm>
        </p:spPr>
        <p:txBody>
          <a:bodyPr/>
          <a:lstStyle/>
          <a:p>
            <a:fld id="{14338B79-8FD5-46F1-8A19-651A319ADB19}" type="slidenum">
              <a:rPr lang="zh-CN" altLang="en-US" smtClean="0"/>
              <a:pPr/>
              <a:t>119</a:t>
            </a:fld>
            <a:endParaRPr lang="en-US" altLang="zh-CN"/>
          </a:p>
        </p:txBody>
      </p:sp>
      <p:graphicFrame>
        <p:nvGraphicFramePr>
          <p:cNvPr id="61" name="表格 60"/>
          <p:cNvGraphicFramePr>
            <a:graphicFrameLocks noGrp="1"/>
          </p:cNvGraphicFramePr>
          <p:nvPr>
            <p:extLst>
              <p:ext uri="{D42A27DB-BD31-4B8C-83A1-F6EECF244321}">
                <p14:modId xmlns:p14="http://schemas.microsoft.com/office/powerpoint/2010/main" val="2802777427"/>
              </p:ext>
            </p:extLst>
          </p:nvPr>
        </p:nvGraphicFramePr>
        <p:xfrm>
          <a:off x="-11140" y="1519239"/>
          <a:ext cx="5103548" cy="2127504"/>
        </p:xfrm>
        <a:graphic>
          <a:graphicData uri="http://schemas.openxmlformats.org/drawingml/2006/table">
            <a:tbl>
              <a:tblPr/>
              <a:tblGrid>
                <a:gridCol w="1833160"/>
                <a:gridCol w="2195956"/>
                <a:gridCol w="1074432"/>
              </a:tblGrid>
              <a:tr h="35309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0000"/>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432854">
                <a:tc>
                  <a:txBody>
                    <a:bodyPr/>
                    <a:lstStyle/>
                    <a:p>
                      <a:r>
                        <a:rPr kumimoji="1" lang="en-US" altLang="zh-CN" sz="2000" b="1" dirty="0" smtClean="0">
                          <a:solidFill>
                            <a:srgbClr val="0000CC"/>
                          </a:solidFill>
                          <a:latin typeface="+mn-lt"/>
                          <a:ea typeface="黑体" pitchFamily="2" charset="-122"/>
                        </a:rPr>
                        <a:t>145.13.3.0</a:t>
                      </a:r>
                    </a:p>
                    <a:p>
                      <a:r>
                        <a:rPr kumimoji="1" lang="en-US" altLang="zh-CN" sz="2000" b="1" dirty="0" smtClean="0">
                          <a:solidFill>
                            <a:srgbClr val="0000CC"/>
                          </a:solidFill>
                          <a:latin typeface="+mn-lt"/>
                          <a:ea typeface="黑体" pitchFamily="2" charset="-122"/>
                        </a:rPr>
                        <a:t>145.13.7.0</a:t>
                      </a:r>
                    </a:p>
                    <a:p>
                      <a:r>
                        <a:rPr kumimoji="1" lang="en-US" altLang="zh-CN" sz="2000" b="1" dirty="0" smtClean="0">
                          <a:solidFill>
                            <a:srgbClr val="0000CC"/>
                          </a:solidFill>
                          <a:latin typeface="+mn-lt"/>
                          <a:ea typeface="黑体" pitchFamily="2" charset="-122"/>
                        </a:rPr>
                        <a:t>145.13.21.0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000099"/>
                          </a:solidFill>
                          <a:effectLst/>
                          <a:latin typeface="+mn-lt"/>
                          <a:ea typeface="黑体" pitchFamily="2" charset="-122"/>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000099"/>
                          </a:solidFill>
                          <a:effectLst/>
                          <a:latin typeface="+mn-lt"/>
                          <a:ea typeface="黑体" pitchFamily="2" charset="-122"/>
                        </a:rPr>
                        <a:t>255.255.255.0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tab pos="900113" algn="l"/>
                        </a:tabLst>
                      </a:pPr>
                      <a:r>
                        <a:rPr kumimoji="0" lang="en-US" altLang="zh-CN" sz="2000" b="1" i="0" u="none" strike="noStrike" cap="none" normalizeH="0" baseline="0" dirty="0" smtClean="0">
                          <a:ln>
                            <a:noFill/>
                          </a:ln>
                          <a:solidFill>
                            <a:srgbClr val="000099"/>
                          </a:solidFill>
                          <a:effectLst/>
                          <a:latin typeface="+mn-lt"/>
                          <a:ea typeface="黑体" pitchFamily="2" charset="-122"/>
                        </a:rPr>
                        <a:t>255.255.255.0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000099"/>
                          </a:solidFill>
                          <a:effectLst/>
                          <a:latin typeface="+mn-lt"/>
                          <a:ea typeface="黑体" pitchFamily="2" charset="-122"/>
                        </a:rPr>
                        <a:t>255.255.255.0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20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20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00099"/>
                          </a:solidFill>
                          <a:effectLst/>
                          <a:latin typeface="+mn-lt"/>
                          <a:ea typeface="黑体" pitchFamily="2" charset="-122"/>
                        </a:rPr>
                        <a:t>接口 </a:t>
                      </a:r>
                      <a:r>
                        <a:rPr kumimoji="0" lang="en-US" altLang="zh-CN" sz="20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00099"/>
                          </a:solidFill>
                          <a:effectLst/>
                          <a:latin typeface="+mn-lt"/>
                          <a:ea typeface="黑体" pitchFamily="2" charset="-122"/>
                        </a:rPr>
                        <a:t>接口 </a:t>
                      </a:r>
                      <a:r>
                        <a:rPr kumimoji="0" lang="en-US" altLang="zh-CN" sz="20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rgbClr val="000099"/>
                          </a:solidFill>
                          <a:effectLst/>
                          <a:latin typeface="+mn-lt"/>
                          <a:ea typeface="黑体" pitchFamily="2" charset="-122"/>
                        </a:rPr>
                        <a:t>接口 </a:t>
                      </a:r>
                      <a:r>
                        <a:rPr kumimoji="0" lang="en-US" altLang="zh-CN" sz="2000" b="1" i="0" u="none" strike="noStrike" cap="none" normalizeH="0" baseline="0" dirty="0" smtClean="0">
                          <a:ln>
                            <a:noFill/>
                          </a:ln>
                          <a:solidFill>
                            <a:srgbClr val="000099"/>
                          </a:solidFill>
                          <a:effectLst/>
                          <a:latin typeface="+mn-lt"/>
                          <a:ea typeface="黑体" pitchFamily="2" charset="-122"/>
                        </a:rPr>
                        <a:t>2</a:t>
                      </a:r>
                      <a:endParaRPr kumimoji="0" lang="en-US" altLang="zh-CN" sz="2000" b="1" i="0" u="none" strike="noStrike" cap="none" normalizeH="0" baseline="-2500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63" name="Text Box 57"/>
          <p:cNvSpPr txBox="1">
            <a:spLocks noChangeArrowheads="1"/>
          </p:cNvSpPr>
          <p:nvPr/>
        </p:nvSpPr>
        <p:spPr bwMode="auto">
          <a:xfrm>
            <a:off x="3167050" y="3357562"/>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baseline="-25000" dirty="0" smtClean="0">
                <a:solidFill>
                  <a:srgbClr val="C00000"/>
                </a:solidFill>
                <a:latin typeface="+mn-lt"/>
                <a:ea typeface="黑体" pitchFamily="2" charset="-122"/>
              </a:rPr>
              <a:t>0</a:t>
            </a:r>
            <a:endParaRPr kumimoji="1" lang="en-US" altLang="zh-CN" sz="2400" b="1" baseline="-25000" dirty="0">
              <a:solidFill>
                <a:srgbClr val="C00000"/>
              </a:solidFill>
              <a:latin typeface="+mn-lt"/>
              <a:ea typeface="黑体" pitchFamily="2" charset="-122"/>
            </a:endParaRPr>
          </a:p>
        </p:txBody>
      </p:sp>
      <p:sp>
        <p:nvSpPr>
          <p:cNvPr id="64" name="Text Box 57"/>
          <p:cNvSpPr txBox="1">
            <a:spLocks noChangeArrowheads="1"/>
          </p:cNvSpPr>
          <p:nvPr/>
        </p:nvSpPr>
        <p:spPr bwMode="auto">
          <a:xfrm>
            <a:off x="3381364" y="3714752"/>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baseline="-25000" dirty="0" smtClean="0">
                <a:solidFill>
                  <a:srgbClr val="C00000"/>
                </a:solidFill>
                <a:latin typeface="+mn-lt"/>
                <a:ea typeface="黑体" pitchFamily="2" charset="-122"/>
              </a:rPr>
              <a:t>1</a:t>
            </a:r>
            <a:endParaRPr kumimoji="1" lang="en-US" altLang="zh-CN" sz="2400" b="1" baseline="-25000" dirty="0">
              <a:solidFill>
                <a:srgbClr val="C00000"/>
              </a:solidFill>
              <a:latin typeface="+mn-lt"/>
              <a:ea typeface="黑体" pitchFamily="2" charset="-122"/>
            </a:endParaRPr>
          </a:p>
        </p:txBody>
      </p:sp>
      <p:sp>
        <p:nvSpPr>
          <p:cNvPr id="65" name="Text Box 57"/>
          <p:cNvSpPr txBox="1">
            <a:spLocks noChangeArrowheads="1"/>
          </p:cNvSpPr>
          <p:nvPr/>
        </p:nvSpPr>
        <p:spPr bwMode="auto">
          <a:xfrm>
            <a:off x="3309926" y="4143380"/>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baseline="-25000" dirty="0" smtClean="0">
                <a:solidFill>
                  <a:srgbClr val="C00000"/>
                </a:solidFill>
                <a:latin typeface="+mn-lt"/>
                <a:ea typeface="黑体" pitchFamily="2" charset="-122"/>
              </a:rPr>
              <a:t>2</a:t>
            </a:r>
            <a:endParaRPr kumimoji="1" lang="en-US" altLang="zh-CN" sz="2400" b="1" baseline="-25000" dirty="0">
              <a:solidFill>
                <a:srgbClr val="C00000"/>
              </a:solidFill>
              <a:latin typeface="+mn-lt"/>
              <a:ea typeface="黑体" pitchFamily="2" charset="-122"/>
            </a:endParaRPr>
          </a:p>
        </p:txBody>
      </p:sp>
    </p:spTree>
    <p:extLst>
      <p:ext uri="{BB962C8B-B14F-4D97-AF65-F5344CB8AC3E}">
        <p14:creationId xmlns:p14="http://schemas.microsoft.com/office/powerpoint/2010/main" val="228652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7371" name="Group 171"/>
          <p:cNvGraphicFramePr>
            <a:graphicFrameLocks noGrp="1"/>
          </p:cNvGraphicFramePr>
          <p:nvPr>
            <p:extLst>
              <p:ext uri="{D42A27DB-BD31-4B8C-83A1-F6EECF244321}">
                <p14:modId xmlns:p14="http://schemas.microsoft.com/office/powerpoint/2010/main" val="2177754788"/>
              </p:ext>
            </p:extLst>
          </p:nvPr>
        </p:nvGraphicFramePr>
        <p:xfrm>
          <a:off x="488535" y="1290155"/>
          <a:ext cx="9217025" cy="4803141"/>
        </p:xfrm>
        <a:graphic>
          <a:graphicData uri="http://schemas.openxmlformats.org/drawingml/2006/table">
            <a:tbl>
              <a:tblPr firstRow="1" bandRow="1">
                <a:tableStyleId>{073A0DAA-6AF3-43AB-8588-CEC1D06C72B9}</a:tableStyleId>
              </a:tblPr>
              <a:tblGrid>
                <a:gridCol w="2016225"/>
                <a:gridCol w="3312368"/>
                <a:gridCol w="3888432"/>
              </a:tblGrid>
              <a:tr h="623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chemeClr val="tx1"/>
                          </a:solidFill>
                          <a:effectLst/>
                          <a:latin typeface="+mn-lt"/>
                          <a:ea typeface="黑体" pitchFamily="2" charset="-122"/>
                        </a:rPr>
                        <a:t>对比的方面</a:t>
                      </a:r>
                      <a:endParaRPr kumimoji="0" lang="zh-CN" altLang="en-US" sz="24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chemeClr val="tx1"/>
                          </a:solidFill>
                          <a:effectLst/>
                          <a:latin typeface="+mn-lt"/>
                          <a:ea typeface="黑体" pitchFamily="2" charset="-122"/>
                        </a:rPr>
                        <a:t>虚电路服务</a:t>
                      </a:r>
                      <a:endParaRPr kumimoji="0" lang="zh-CN" altLang="en-US" sz="24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chemeClr val="tx1"/>
                          </a:solidFill>
                          <a:effectLst/>
                          <a:latin typeface="+mn-lt"/>
                          <a:ea typeface="黑体" pitchFamily="2" charset="-122"/>
                        </a:rPr>
                        <a:t>数据报服务</a:t>
                      </a:r>
                      <a:endParaRPr kumimoji="0" lang="zh-CN" altLang="en-US" sz="24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思路</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可靠通信应当由网络来保证</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可靠通信应当由用户主机来保证</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FF0000"/>
                          </a:solidFill>
                          <a:effectLst/>
                          <a:latin typeface="+mn-lt"/>
                          <a:ea typeface="黑体" pitchFamily="2" charset="-122"/>
                        </a:rPr>
                        <a:t>连接的建立</a:t>
                      </a:r>
                      <a:endParaRPr kumimoji="0" lang="zh-CN" altLang="en-US" sz="2000" b="1" i="0" u="none" strike="noStrike" cap="none" normalizeH="0" baseline="0" dirty="0" smtClean="0">
                        <a:ln>
                          <a:noFill/>
                        </a:ln>
                        <a:solidFill>
                          <a:srgbClr val="FF0000"/>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必须有</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不需要</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FF0000"/>
                          </a:solidFill>
                          <a:effectLst/>
                          <a:latin typeface="+mn-lt"/>
                          <a:ea typeface="黑体" pitchFamily="2" charset="-122"/>
                        </a:rPr>
                        <a:t>终点地址</a:t>
                      </a:r>
                      <a:endParaRPr kumimoji="0" lang="zh-CN" altLang="en-US" sz="2000" b="1" i="0" u="none" strike="noStrike" cap="none" normalizeH="0" baseline="0" dirty="0" smtClean="0">
                        <a:ln>
                          <a:noFill/>
                        </a:ln>
                        <a:solidFill>
                          <a:srgbClr val="FF0000"/>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仅在连接建立阶段使用，每个分组使用短的虚电路号</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每个分组都有终点的完整地址</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分组的转发</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属于同一条虚电路的分组均按照同一路由进行转发</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每个分组独立选择路由进行转发</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当结点出故障时</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所有通过出故障的结点的虚电路均不能工作</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出故障的结点可能会丢失分组，一些路由可能会发生变化</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solidFill>
                            <a:srgbClr val="FF0000"/>
                          </a:solidFill>
                          <a:effectLst/>
                          <a:latin typeface="+mn-lt"/>
                          <a:ea typeface="黑体" pitchFamily="2" charset="-122"/>
                        </a:rPr>
                        <a:t>分组的顺序</a:t>
                      </a:r>
                      <a:endParaRPr kumimoji="0" lang="zh-CN" altLang="en-US" sz="2000" b="1" i="0" u="none" strike="noStrike" cap="none" normalizeH="0" baseline="0" dirty="0" smtClean="0">
                        <a:ln>
                          <a:noFill/>
                        </a:ln>
                        <a:solidFill>
                          <a:srgbClr val="FF0000"/>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总是按发送顺序到达终点</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到达终点时不一定按发送顺序</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87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端到端的差错处理和流量控制</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可以由网络负责，也可以由用户主机负责</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由用户主机负责</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pPr lvl="0" algn="ctr"/>
            <a:r>
              <a:rPr lang="zh-CN" altLang="en-US" sz="4000" dirty="0">
                <a:latin typeface="黑体" pitchFamily="2" charset="-122"/>
                <a:cs typeface="Times New Roman" pitchFamily="18" charset="0"/>
              </a:rPr>
              <a:t>虚电路服务与数据报服务的</a:t>
            </a:r>
            <a:r>
              <a:rPr lang="zh-CN" altLang="en-US" sz="4000" dirty="0" smtClean="0">
                <a:latin typeface="黑体" pitchFamily="2" charset="-122"/>
                <a:cs typeface="Times New Roman" pitchFamily="18" charset="0"/>
              </a:rPr>
              <a:t>对比</a:t>
            </a:r>
            <a:endParaRPr lang="zh-CN" altLang="en-US" sz="4000" dirty="0"/>
          </a:p>
        </p:txBody>
      </p:sp>
      <p:sp>
        <p:nvSpPr>
          <p:cNvPr id="4" name="灯片编号占位符 3"/>
          <p:cNvSpPr>
            <a:spLocks noGrp="1"/>
          </p:cNvSpPr>
          <p:nvPr>
            <p:ph type="sldNum" sz="quarter" idx="12"/>
          </p:nvPr>
        </p:nvSpPr>
        <p:spPr/>
        <p:txBody>
          <a:bodyPr/>
          <a:lstStyle/>
          <a:p>
            <a:fld id="{14338B79-8FD5-46F1-8A19-651A319ADB19}" type="slidenum">
              <a:rPr lang="zh-CN" altLang="en-US" smtClean="0"/>
              <a:pPr/>
              <a:t>12</a:t>
            </a:fld>
            <a:endParaRPr lang="en-US" altLang="zh-CN"/>
          </a:p>
        </p:txBody>
      </p:sp>
    </p:spTree>
    <p:extLst>
      <p:ext uri="{BB962C8B-B14F-4D97-AF65-F5344CB8AC3E}">
        <p14:creationId xmlns:p14="http://schemas.microsoft.com/office/powerpoint/2010/main" val="23052461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344488" y="83413"/>
            <a:ext cx="9066212" cy="792088"/>
          </a:xfrm>
        </p:spPr>
        <p:txBody>
          <a:bodyPr/>
          <a:lstStyle/>
          <a:p>
            <a:pPr algn="ctr"/>
            <a:r>
              <a:rPr lang="zh-CN" altLang="en-US" sz="3200" dirty="0"/>
              <a:t>在划分</a:t>
            </a:r>
            <a:r>
              <a:rPr lang="zh-CN" altLang="en-US" sz="3200" dirty="0" smtClean="0"/>
              <a:t>子网情况</a:t>
            </a:r>
            <a:r>
              <a:rPr lang="zh-CN" altLang="en-US" sz="3200" dirty="0"/>
              <a:t>下路由器转发分组的</a:t>
            </a:r>
            <a:r>
              <a:rPr lang="zh-CN" altLang="en-US" sz="3200" dirty="0" smtClean="0"/>
              <a:t>算法</a:t>
            </a:r>
            <a:endParaRPr lang="zh-CN" altLang="en-US" sz="3200" dirty="0">
              <a:solidFill>
                <a:srgbClr val="FF0000"/>
              </a:solidFill>
            </a:endParaRPr>
          </a:p>
        </p:txBody>
      </p:sp>
      <p:sp>
        <p:nvSpPr>
          <p:cNvPr id="3" name="内容占位符 2"/>
          <p:cNvSpPr>
            <a:spLocks noGrp="1"/>
          </p:cNvSpPr>
          <p:nvPr>
            <p:ph idx="1"/>
          </p:nvPr>
        </p:nvSpPr>
        <p:spPr>
          <a:xfrm>
            <a:off x="344488" y="1024057"/>
            <a:ext cx="9066212" cy="1548309"/>
          </a:xfrm>
        </p:spPr>
        <p:txBody>
          <a:bodyPr/>
          <a:lstStyle/>
          <a:p>
            <a:pPr marL="0" indent="0">
              <a:lnSpc>
                <a:spcPct val="100000"/>
              </a:lnSpc>
              <a:spcAft>
                <a:spcPct val="10000"/>
              </a:spcAft>
              <a:buNone/>
            </a:pPr>
            <a:r>
              <a:rPr lang="zh-CN" altLang="en-US" sz="2800" b="0" dirty="0" smtClean="0"/>
              <a:t>原理：路由器每收到一个分组，从</a:t>
            </a:r>
            <a:r>
              <a:rPr lang="zh-CN" altLang="en-US" sz="2800" b="0" dirty="0"/>
              <a:t>收到的分组的首部提取</a:t>
            </a:r>
            <a:r>
              <a:rPr lang="zh-CN" altLang="en-US" sz="2800" b="0" dirty="0">
                <a:solidFill>
                  <a:srgbClr val="FF0000"/>
                </a:solidFill>
              </a:rPr>
              <a:t>目的 </a:t>
            </a:r>
            <a:r>
              <a:rPr lang="en-US" altLang="zh-CN" sz="2800" b="0" dirty="0">
                <a:solidFill>
                  <a:srgbClr val="FF0000"/>
                </a:solidFill>
              </a:rPr>
              <a:t>IP </a:t>
            </a:r>
            <a:r>
              <a:rPr lang="zh-CN" altLang="en-US" sz="2800" b="0" dirty="0">
                <a:solidFill>
                  <a:srgbClr val="FF0000"/>
                </a:solidFill>
              </a:rPr>
              <a:t>地址 </a:t>
            </a:r>
            <a:r>
              <a:rPr lang="zh-CN" altLang="en-US" sz="2800" b="0" dirty="0" smtClean="0">
                <a:solidFill>
                  <a:srgbClr val="FF0000"/>
                </a:solidFill>
              </a:rPr>
              <a:t>。</a:t>
            </a:r>
            <a:r>
              <a:rPr lang="zh-CN" altLang="en-US" sz="2800" b="0" dirty="0" smtClean="0"/>
              <a:t>查询路由表，判断</a:t>
            </a:r>
            <a:r>
              <a:rPr lang="zh-CN" altLang="en-US" sz="2800" b="0" dirty="0"/>
              <a:t>目的</a:t>
            </a:r>
            <a:r>
              <a:rPr lang="en-US" altLang="zh-CN" sz="2800" b="0" dirty="0"/>
              <a:t>IP</a:t>
            </a:r>
            <a:r>
              <a:rPr lang="zh-CN" altLang="en-US" sz="2800" b="0" dirty="0"/>
              <a:t>属于哪个网络，就发往该网络 </a:t>
            </a:r>
            <a:endParaRPr lang="en-US" altLang="zh-CN" sz="2800" b="0" dirty="0" smtClean="0"/>
          </a:p>
          <a:p>
            <a:pPr marL="0" indent="0">
              <a:lnSpc>
                <a:spcPct val="100000"/>
              </a:lnSpc>
              <a:spcAft>
                <a:spcPct val="10000"/>
              </a:spcAft>
              <a:buNone/>
            </a:pPr>
            <a:r>
              <a:rPr lang="zh-CN" altLang="en-US" sz="2800" b="0" dirty="0" smtClean="0"/>
              <a:t>方法：（逐条判断 ）目的</a:t>
            </a:r>
            <a:r>
              <a:rPr lang="en-US" altLang="zh-CN" sz="2800" b="0" dirty="0" smtClean="0"/>
              <a:t>IP</a:t>
            </a:r>
            <a:r>
              <a:rPr lang="zh-CN" altLang="en-US" sz="2800" b="0" smtClean="0"/>
              <a:t>与子网</a:t>
            </a:r>
            <a:r>
              <a:rPr lang="zh-CN" altLang="en-US" sz="2800" b="0" dirty="0" smtClean="0"/>
              <a:t>掩码 相与 是否等于 目的网络地址</a:t>
            </a:r>
            <a:endParaRPr lang="zh-CN" altLang="en-US" sz="2800" b="0" dirty="0"/>
          </a:p>
          <a:p>
            <a:pPr marL="449263" indent="-449263">
              <a:lnSpc>
                <a:spcPct val="100000"/>
              </a:lnSpc>
              <a:buNone/>
            </a:pPr>
            <a:endParaRPr lang="zh-CN" altLang="en-US" sz="2800" b="0" dirty="0"/>
          </a:p>
        </p:txBody>
      </p:sp>
      <p:sp>
        <p:nvSpPr>
          <p:cNvPr id="4" name="灯片编号占位符 3"/>
          <p:cNvSpPr>
            <a:spLocks noGrp="1"/>
          </p:cNvSpPr>
          <p:nvPr>
            <p:ph type="sldNum" sz="quarter" idx="12"/>
          </p:nvPr>
        </p:nvSpPr>
        <p:spPr>
          <a:xfrm>
            <a:off x="7099300" y="6157870"/>
            <a:ext cx="2311400" cy="457200"/>
          </a:xfrm>
        </p:spPr>
        <p:txBody>
          <a:bodyPr/>
          <a:lstStyle/>
          <a:p>
            <a:fld id="{7AC79822-BC0D-4DE8-A7E5-90A3732A2B82}" type="slidenum">
              <a:rPr lang="zh-CN" altLang="en-US" smtClean="0"/>
              <a:pPr/>
              <a:t>120</a:t>
            </a:fld>
            <a:endParaRPr lang="en-US" altLang="zh-CN"/>
          </a:p>
        </p:txBody>
      </p:sp>
      <p:graphicFrame>
        <p:nvGraphicFramePr>
          <p:cNvPr id="7" name="Group 5"/>
          <p:cNvGraphicFramePr>
            <a:graphicFrameLocks noGrp="1"/>
          </p:cNvGraphicFramePr>
          <p:nvPr>
            <p:extLst>
              <p:ext uri="{D42A27DB-BD31-4B8C-83A1-F6EECF244321}">
                <p14:modId xmlns:p14="http://schemas.microsoft.com/office/powerpoint/2010/main" val="2659102354"/>
              </p:ext>
            </p:extLst>
          </p:nvPr>
        </p:nvGraphicFramePr>
        <p:xfrm>
          <a:off x="2274241" y="4153616"/>
          <a:ext cx="5032110" cy="2587752"/>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128.30.33.129</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128.30.36.0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FF0000"/>
                          </a:solidFill>
                          <a:effectLst/>
                          <a:latin typeface="+mn-lt"/>
                          <a:ea typeface="黑体" pitchFamily="2" charset="-122"/>
                        </a:rPr>
                        <a:t>0.0.0.0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FF0000"/>
                          </a:solidFill>
                          <a:effectLst/>
                          <a:latin typeface="+mn-lt"/>
                          <a:ea typeface="黑体" pitchFamily="2" charset="-122"/>
                        </a:rPr>
                        <a:t>255.255.255.255</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FF0000"/>
                          </a:solidFill>
                          <a:effectLst/>
                          <a:latin typeface="+mn-lt"/>
                          <a:ea typeface="黑体" pitchFamily="2" charset="-122"/>
                        </a:rPr>
                        <a:t>0.0.0.0</a:t>
                      </a:r>
                      <a:r>
                        <a:rPr kumimoji="0" lang="en-US" altLang="zh-CN" sz="1800" b="1" i="0" u="none" strike="noStrike" cap="none" normalizeH="0" baseline="0" dirty="0" smtClean="0">
                          <a:ln>
                            <a:noFill/>
                          </a:ln>
                          <a:solidFill>
                            <a:srgbClr val="000099"/>
                          </a:solidFill>
                          <a:effectLst/>
                          <a:latin typeface="+mn-lt"/>
                          <a:ea typeface="黑体" pitchFamily="2" charset="-122"/>
                        </a:rPr>
                        <a: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3</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8" name="矩形 7"/>
          <p:cNvSpPr/>
          <p:nvPr/>
        </p:nvSpPr>
        <p:spPr>
          <a:xfrm>
            <a:off x="4131631" y="3582112"/>
            <a:ext cx="1428760" cy="523220"/>
          </a:xfrm>
          <a:prstGeom prst="rect">
            <a:avLst/>
          </a:prstGeom>
        </p:spPr>
        <p:txBody>
          <a:bodyPr wrap="square">
            <a:spAutoFit/>
          </a:bodyPr>
          <a:lstStyle/>
          <a:p>
            <a:r>
              <a:rPr kumimoji="1" lang="zh-CN" altLang="en-US" sz="2800" b="1" dirty="0" smtClean="0">
                <a:solidFill>
                  <a:srgbClr val="990000"/>
                </a:solidFill>
                <a:ea typeface="黑体" pitchFamily="2" charset="-122"/>
              </a:rPr>
              <a:t>路由表</a:t>
            </a:r>
            <a:endParaRPr lang="zh-CN" altLang="en-US" sz="2800" dirty="0"/>
          </a:p>
        </p:txBody>
      </p:sp>
      <p:sp>
        <p:nvSpPr>
          <p:cNvPr id="9" name="矩形 8"/>
          <p:cNvSpPr/>
          <p:nvPr/>
        </p:nvSpPr>
        <p:spPr>
          <a:xfrm>
            <a:off x="345410" y="4439396"/>
            <a:ext cx="1857356" cy="2215991"/>
          </a:xfrm>
          <a:prstGeom prst="rect">
            <a:avLst/>
          </a:prstGeom>
        </p:spPr>
        <p:txBody>
          <a:bodyPr wrap="square">
            <a:spAutoFit/>
          </a:bodyPr>
          <a:lstStyle/>
          <a:p>
            <a:pPr algn="r"/>
            <a:r>
              <a:rPr lang="zh-CN" altLang="en-US" sz="2000" b="1" dirty="0" smtClean="0">
                <a:latin typeface="+mn-ea"/>
                <a:ea typeface="+mn-ea"/>
              </a:rPr>
              <a:t>直连网络</a:t>
            </a:r>
            <a:endParaRPr lang="en-US" altLang="zh-CN" sz="2000" b="1" dirty="0" smtClean="0">
              <a:latin typeface="+mn-ea"/>
              <a:ea typeface="+mn-ea"/>
            </a:endParaRPr>
          </a:p>
          <a:p>
            <a:pPr algn="r"/>
            <a:r>
              <a:rPr lang="zh-CN" altLang="en-US" sz="2000" b="1" dirty="0" smtClean="0">
                <a:latin typeface="+mn-ea"/>
                <a:ea typeface="+mn-ea"/>
              </a:rPr>
              <a:t>特定主机路由</a:t>
            </a:r>
            <a:endParaRPr lang="en-US" altLang="zh-CN" sz="2000" b="1" dirty="0" smtClean="0">
              <a:latin typeface="+mn-ea"/>
              <a:ea typeface="+mn-ea"/>
            </a:endParaRPr>
          </a:p>
          <a:p>
            <a:pPr algn="r"/>
            <a:r>
              <a:rPr lang="zh-CN" altLang="en-US" sz="2000" b="1" dirty="0" smtClean="0">
                <a:latin typeface="+mn-ea"/>
                <a:ea typeface="+mn-ea"/>
              </a:rPr>
              <a:t>普通项目</a:t>
            </a:r>
            <a:endParaRPr lang="en-US" altLang="zh-CN" sz="2000" b="1" dirty="0" smtClean="0">
              <a:latin typeface="+mn-ea"/>
              <a:ea typeface="+mn-ea"/>
            </a:endParaRPr>
          </a:p>
          <a:p>
            <a:pPr algn="r"/>
            <a:endParaRPr lang="en-US" altLang="zh-CN" sz="2000" b="1" dirty="0" smtClean="0">
              <a:latin typeface="+mn-ea"/>
            </a:endParaRPr>
          </a:p>
          <a:p>
            <a:pPr algn="r"/>
            <a:endParaRPr lang="en-US" altLang="zh-CN" sz="2000" b="1" dirty="0" smtClean="0">
              <a:latin typeface="+mn-ea"/>
              <a:ea typeface="+mn-ea"/>
            </a:endParaRPr>
          </a:p>
          <a:p>
            <a:pPr algn="r"/>
            <a:r>
              <a:rPr lang="zh-CN" altLang="en-US" sz="2000" b="1" dirty="0" smtClean="0">
                <a:latin typeface="+mn-ea"/>
                <a:ea typeface="+mn-ea"/>
              </a:rPr>
              <a:t>默认路由</a:t>
            </a:r>
            <a:endParaRPr lang="en-US" altLang="zh-CN" sz="2000" b="1" dirty="0" smtClean="0">
              <a:latin typeface="+mn-ea"/>
              <a:ea typeface="+mn-ea"/>
            </a:endParaRPr>
          </a:p>
          <a:p>
            <a:pPr algn="r"/>
            <a:endParaRPr lang="zh-CN" altLang="en-US" b="1" dirty="0">
              <a:latin typeface="+mn-ea"/>
              <a:ea typeface="+mn-ea"/>
            </a:endParaRPr>
          </a:p>
        </p:txBody>
      </p:sp>
    </p:spTree>
    <p:extLst>
      <p:ext uri="{BB962C8B-B14F-4D97-AF65-F5344CB8AC3E}">
        <p14:creationId xmlns:p14="http://schemas.microsoft.com/office/powerpoint/2010/main" val="228746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77020" y="172257"/>
            <a:ext cx="9066212" cy="792088"/>
          </a:xfrm>
        </p:spPr>
        <p:txBody>
          <a:bodyPr/>
          <a:lstStyle/>
          <a:p>
            <a:pPr algn="ctr"/>
            <a:r>
              <a:rPr lang="zh-CN" altLang="en-US" sz="3200" dirty="0"/>
              <a:t>在划分</a:t>
            </a:r>
            <a:r>
              <a:rPr lang="zh-CN" altLang="en-US" sz="3200" dirty="0" smtClean="0"/>
              <a:t>子网情况</a:t>
            </a:r>
            <a:r>
              <a:rPr lang="zh-CN" altLang="en-US" sz="3200" dirty="0"/>
              <a:t>下路由器转发分组的</a:t>
            </a:r>
            <a:r>
              <a:rPr lang="zh-CN" altLang="en-US" sz="3200" dirty="0" smtClean="0"/>
              <a:t>算法</a:t>
            </a:r>
            <a:endParaRPr lang="zh-CN" altLang="en-US" sz="3200" dirty="0">
              <a:solidFill>
                <a:srgbClr val="FF0000"/>
              </a:solidFill>
            </a:endParaRPr>
          </a:p>
        </p:txBody>
      </p:sp>
      <p:sp>
        <p:nvSpPr>
          <p:cNvPr id="3" name="内容占位符 2"/>
          <p:cNvSpPr>
            <a:spLocks noGrp="1"/>
          </p:cNvSpPr>
          <p:nvPr>
            <p:ph idx="1"/>
          </p:nvPr>
        </p:nvSpPr>
        <p:spPr>
          <a:xfrm>
            <a:off x="380973" y="1000113"/>
            <a:ext cx="9066212" cy="4934173"/>
          </a:xfrm>
        </p:spPr>
        <p:txBody>
          <a:bodyPr/>
          <a:lstStyle/>
          <a:p>
            <a:pPr marL="0" indent="0">
              <a:lnSpc>
                <a:spcPct val="100000"/>
              </a:lnSpc>
              <a:spcAft>
                <a:spcPct val="10000"/>
              </a:spcAft>
              <a:buNone/>
            </a:pPr>
            <a:r>
              <a:rPr lang="en-US" altLang="zh-CN" sz="2400" dirty="0"/>
              <a:t>(1) </a:t>
            </a:r>
            <a:r>
              <a:rPr lang="zh-CN" altLang="en-US" sz="2400" dirty="0"/>
              <a:t>从收到的分组的首部提取</a:t>
            </a:r>
            <a:r>
              <a:rPr lang="zh-CN" altLang="en-US" sz="2400" dirty="0">
                <a:solidFill>
                  <a:srgbClr val="FF0000"/>
                </a:solidFill>
              </a:rPr>
              <a:t>目的 </a:t>
            </a:r>
            <a:r>
              <a:rPr lang="en-US" altLang="zh-CN" sz="2400" dirty="0">
                <a:solidFill>
                  <a:srgbClr val="FF0000"/>
                </a:solidFill>
              </a:rPr>
              <a:t>IP </a:t>
            </a:r>
            <a:r>
              <a:rPr lang="zh-CN" altLang="en-US" sz="2400" dirty="0">
                <a:solidFill>
                  <a:srgbClr val="FF0000"/>
                </a:solidFill>
              </a:rPr>
              <a:t>地址 </a:t>
            </a:r>
            <a:r>
              <a:rPr lang="zh-CN" altLang="en-US" sz="2400" dirty="0" smtClean="0">
                <a:solidFill>
                  <a:srgbClr val="FF0000"/>
                </a:solidFill>
              </a:rPr>
              <a:t>。</a:t>
            </a:r>
            <a:endParaRPr lang="zh-CN" altLang="en-US" sz="2400" dirty="0">
              <a:solidFill>
                <a:srgbClr val="FF0000"/>
              </a:solidFill>
            </a:endParaRPr>
          </a:p>
          <a:p>
            <a:pPr marL="0" indent="0">
              <a:lnSpc>
                <a:spcPct val="100000"/>
              </a:lnSpc>
              <a:buNone/>
            </a:pPr>
            <a:r>
              <a:rPr lang="en-US" altLang="zh-CN" sz="2400" dirty="0"/>
              <a:t>(2) </a:t>
            </a:r>
            <a:r>
              <a:rPr lang="zh-CN" altLang="en-US" sz="2400" dirty="0"/>
              <a:t>先用</a:t>
            </a:r>
            <a:r>
              <a:rPr lang="zh-CN" altLang="en-US" sz="2400" dirty="0" smtClean="0"/>
              <a:t>各直连网络</a:t>
            </a:r>
            <a:r>
              <a:rPr lang="zh-CN" altLang="en-US" sz="2400" dirty="0"/>
              <a:t>的</a:t>
            </a:r>
            <a:r>
              <a:rPr lang="zh-CN" altLang="en-US" sz="2400" dirty="0">
                <a:solidFill>
                  <a:srgbClr val="FF0000"/>
                </a:solidFill>
              </a:rPr>
              <a:t>子网掩码</a:t>
            </a:r>
            <a:r>
              <a:rPr lang="zh-CN" altLang="en-US" sz="2400" dirty="0" smtClean="0">
                <a:solidFill>
                  <a:srgbClr val="FF0000"/>
                </a:solidFill>
              </a:rPr>
              <a:t>和目的 </a:t>
            </a:r>
            <a:r>
              <a:rPr lang="en-US" altLang="zh-CN" sz="2400" dirty="0" smtClean="0">
                <a:solidFill>
                  <a:srgbClr val="FF0000"/>
                </a:solidFill>
              </a:rPr>
              <a:t>IP</a:t>
            </a:r>
            <a:r>
              <a:rPr lang="en-US" altLang="zh-CN" sz="2400" i="1" dirty="0" smtClean="0">
                <a:solidFill>
                  <a:srgbClr val="FF0000"/>
                </a:solidFill>
              </a:rPr>
              <a:t> </a:t>
            </a:r>
            <a:r>
              <a:rPr lang="zh-CN" altLang="en-US" sz="2400" dirty="0">
                <a:solidFill>
                  <a:srgbClr val="FF0000"/>
                </a:solidFill>
              </a:rPr>
              <a:t>逐位相“与”</a:t>
            </a:r>
            <a:r>
              <a:rPr lang="zh-CN" altLang="en-US" sz="2400" dirty="0"/>
              <a:t>，看是否</a:t>
            </a:r>
            <a:r>
              <a:rPr lang="zh-CN" altLang="en-US" sz="2400" dirty="0" smtClean="0"/>
              <a:t>和相应</a:t>
            </a:r>
            <a:r>
              <a:rPr lang="zh-CN" altLang="en-US" sz="2400" dirty="0"/>
              <a:t>的</a:t>
            </a:r>
            <a:r>
              <a:rPr lang="zh-CN" altLang="en-US" sz="2400" dirty="0" smtClean="0"/>
              <a:t>网</a:t>
            </a:r>
            <a:r>
              <a:rPr lang="en-US" altLang="zh-CN" sz="2400" dirty="0" smtClean="0"/>
              <a:t> </a:t>
            </a:r>
            <a:r>
              <a:rPr lang="zh-CN" altLang="en-US" sz="2400" dirty="0" smtClean="0"/>
              <a:t>络</a:t>
            </a:r>
            <a:r>
              <a:rPr lang="zh-CN" altLang="en-US" sz="2400" dirty="0"/>
              <a:t>地址匹配。若匹配，则将分组直接</a:t>
            </a:r>
            <a:r>
              <a:rPr lang="zh-CN" altLang="en-US" sz="2400" dirty="0">
                <a:solidFill>
                  <a:srgbClr val="FF0000"/>
                </a:solidFill>
              </a:rPr>
              <a:t>交付。</a:t>
            </a:r>
            <a:r>
              <a:rPr lang="zh-CN" altLang="en-US" sz="2400" dirty="0" smtClean="0"/>
              <a:t>否则</a:t>
            </a:r>
            <a:r>
              <a:rPr lang="zh-CN" altLang="en-US" sz="2400" dirty="0"/>
              <a:t>就是间接交付</a:t>
            </a:r>
            <a:r>
              <a:rPr lang="zh-CN" altLang="en-US" sz="2400" dirty="0" smtClean="0"/>
              <a:t>，</a:t>
            </a:r>
            <a:r>
              <a:rPr lang="en-US" altLang="zh-CN" sz="2400" dirty="0" smtClean="0"/>
              <a:t>   </a:t>
            </a:r>
            <a:r>
              <a:rPr lang="zh-CN" altLang="en-US" sz="2400" dirty="0" smtClean="0"/>
              <a:t>执行 </a:t>
            </a:r>
            <a:r>
              <a:rPr lang="en-US" altLang="zh-CN" sz="2400" dirty="0" smtClean="0"/>
              <a:t>(</a:t>
            </a:r>
            <a:r>
              <a:rPr lang="en-US" altLang="zh-CN" sz="2400" dirty="0"/>
              <a:t>3)</a:t>
            </a:r>
            <a:r>
              <a:rPr lang="zh-CN" altLang="en-US" sz="2400" dirty="0"/>
              <a:t>。</a:t>
            </a:r>
          </a:p>
          <a:p>
            <a:pPr marL="0" indent="0">
              <a:lnSpc>
                <a:spcPct val="100000"/>
              </a:lnSpc>
              <a:buNone/>
            </a:pPr>
            <a:r>
              <a:rPr lang="en-US" altLang="zh-CN" sz="2400" dirty="0"/>
              <a:t>(3) </a:t>
            </a:r>
            <a:r>
              <a:rPr lang="zh-CN" altLang="en-US" sz="2400" dirty="0"/>
              <a:t>若路由表中有目的地址为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a:t>
            </a:r>
            <a:r>
              <a:rPr lang="zh-CN" altLang="en-US" sz="2400" dirty="0" smtClean="0"/>
              <a:t>将分组</a:t>
            </a:r>
            <a:r>
              <a:rPr lang="zh-CN" altLang="en-US" sz="2400" dirty="0"/>
              <a:t>传送</a:t>
            </a:r>
            <a:r>
              <a:rPr lang="zh-CN" altLang="en-US" sz="2400" dirty="0" smtClean="0"/>
              <a:t>给</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指明</a:t>
            </a:r>
            <a:r>
              <a:rPr lang="zh-CN" altLang="en-US" sz="2400" dirty="0"/>
              <a:t>的下一跳路由器；否则，</a:t>
            </a:r>
            <a:r>
              <a:rPr lang="zh-CN" altLang="en-US" sz="2400" dirty="0" smtClean="0"/>
              <a:t>执行 </a:t>
            </a:r>
            <a:r>
              <a:rPr lang="en-US" altLang="zh-CN" sz="2400" dirty="0" smtClean="0"/>
              <a:t>(</a:t>
            </a:r>
            <a:r>
              <a:rPr lang="en-US" altLang="zh-CN" sz="2400" dirty="0"/>
              <a:t>4)</a:t>
            </a:r>
            <a:r>
              <a:rPr lang="zh-CN" altLang="en-US" sz="2400" dirty="0"/>
              <a:t>。</a:t>
            </a:r>
          </a:p>
          <a:p>
            <a:pPr marL="449263" indent="-449263">
              <a:lnSpc>
                <a:spcPct val="100000"/>
              </a:lnSpc>
              <a:buNone/>
            </a:pPr>
            <a:endParaRPr lang="zh-CN" altLang="en-US" sz="2400" dirty="0"/>
          </a:p>
        </p:txBody>
      </p:sp>
      <p:sp>
        <p:nvSpPr>
          <p:cNvPr id="4" name="灯片编号占位符 3"/>
          <p:cNvSpPr>
            <a:spLocks noGrp="1"/>
          </p:cNvSpPr>
          <p:nvPr>
            <p:ph type="sldNum" sz="quarter" idx="12"/>
          </p:nvPr>
        </p:nvSpPr>
        <p:spPr>
          <a:xfrm>
            <a:off x="7099300" y="6157870"/>
            <a:ext cx="2311400" cy="457200"/>
          </a:xfrm>
        </p:spPr>
        <p:txBody>
          <a:bodyPr/>
          <a:lstStyle/>
          <a:p>
            <a:fld id="{7AC79822-BC0D-4DE8-A7E5-90A3732A2B82}" type="slidenum">
              <a:rPr lang="zh-CN" altLang="en-US" smtClean="0"/>
              <a:pPr/>
              <a:t>121</a:t>
            </a:fld>
            <a:endParaRPr lang="en-US" altLang="zh-CN"/>
          </a:p>
        </p:txBody>
      </p:sp>
      <p:graphicFrame>
        <p:nvGraphicFramePr>
          <p:cNvPr id="7" name="Group 5"/>
          <p:cNvGraphicFramePr>
            <a:graphicFrameLocks noGrp="1"/>
          </p:cNvGraphicFramePr>
          <p:nvPr>
            <p:extLst>
              <p:ext uri="{D42A27DB-BD31-4B8C-83A1-F6EECF244321}">
                <p14:modId xmlns:p14="http://schemas.microsoft.com/office/powerpoint/2010/main" val="3848557789"/>
              </p:ext>
            </p:extLst>
          </p:nvPr>
        </p:nvGraphicFramePr>
        <p:xfrm>
          <a:off x="2952736" y="4071942"/>
          <a:ext cx="5032110" cy="2587752"/>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128.30.33.129</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128.30.36.0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FF0000"/>
                          </a:solidFill>
                          <a:effectLst/>
                          <a:latin typeface="+mn-lt"/>
                          <a:ea typeface="黑体" pitchFamily="2" charset="-122"/>
                        </a:rPr>
                        <a:t>0.0.0.0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FF0000"/>
                          </a:solidFill>
                          <a:effectLst/>
                          <a:latin typeface="+mn-lt"/>
                          <a:ea typeface="黑体" pitchFamily="2" charset="-122"/>
                        </a:rPr>
                        <a:t>255.255.255.255</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FF0000"/>
                          </a:solidFill>
                          <a:effectLst/>
                          <a:latin typeface="+mn-lt"/>
                          <a:ea typeface="黑体" pitchFamily="2" charset="-122"/>
                        </a:rPr>
                        <a:t>0.0.0.0</a:t>
                      </a:r>
                      <a:r>
                        <a:rPr kumimoji="0" lang="en-US" altLang="zh-CN" sz="1800" b="1" i="0" u="none" strike="noStrike" cap="none" normalizeH="0" baseline="0" dirty="0" smtClean="0">
                          <a:ln>
                            <a:noFill/>
                          </a:ln>
                          <a:solidFill>
                            <a:srgbClr val="000099"/>
                          </a:solidFill>
                          <a:effectLst/>
                          <a:latin typeface="+mn-lt"/>
                          <a:ea typeface="黑体" pitchFamily="2" charset="-122"/>
                        </a:rPr>
                        <a:t>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3</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8" name="矩形 7"/>
          <p:cNvSpPr/>
          <p:nvPr/>
        </p:nvSpPr>
        <p:spPr>
          <a:xfrm>
            <a:off x="4810126" y="3500438"/>
            <a:ext cx="1428760" cy="523220"/>
          </a:xfrm>
          <a:prstGeom prst="rect">
            <a:avLst/>
          </a:prstGeom>
        </p:spPr>
        <p:txBody>
          <a:bodyPr wrap="square">
            <a:spAutoFit/>
          </a:bodyPr>
          <a:lstStyle/>
          <a:p>
            <a:r>
              <a:rPr kumimoji="1" lang="zh-CN" altLang="en-US" sz="2800" b="1" dirty="0" smtClean="0">
                <a:solidFill>
                  <a:srgbClr val="990000"/>
                </a:solidFill>
                <a:ea typeface="黑体" pitchFamily="2" charset="-122"/>
              </a:rPr>
              <a:t>路由表</a:t>
            </a:r>
            <a:endParaRPr lang="zh-CN" altLang="en-US" sz="2800" dirty="0"/>
          </a:p>
        </p:txBody>
      </p:sp>
      <p:sp>
        <p:nvSpPr>
          <p:cNvPr id="9" name="矩形 8"/>
          <p:cNvSpPr/>
          <p:nvPr/>
        </p:nvSpPr>
        <p:spPr>
          <a:xfrm>
            <a:off x="1023905" y="4357722"/>
            <a:ext cx="1857356" cy="2215991"/>
          </a:xfrm>
          <a:prstGeom prst="rect">
            <a:avLst/>
          </a:prstGeom>
        </p:spPr>
        <p:txBody>
          <a:bodyPr wrap="square">
            <a:spAutoFit/>
          </a:bodyPr>
          <a:lstStyle/>
          <a:p>
            <a:pPr algn="r"/>
            <a:r>
              <a:rPr lang="zh-CN" altLang="en-US" sz="2000" b="1" dirty="0" smtClean="0">
                <a:latin typeface="+mn-ea"/>
                <a:ea typeface="+mn-ea"/>
              </a:rPr>
              <a:t>直连网络</a:t>
            </a:r>
            <a:endParaRPr lang="en-US" altLang="zh-CN" sz="2000" b="1" dirty="0" smtClean="0">
              <a:latin typeface="+mn-ea"/>
              <a:ea typeface="+mn-ea"/>
            </a:endParaRPr>
          </a:p>
          <a:p>
            <a:pPr algn="r"/>
            <a:r>
              <a:rPr lang="zh-CN" altLang="en-US" sz="2000" b="1" dirty="0" smtClean="0">
                <a:latin typeface="+mn-ea"/>
                <a:ea typeface="+mn-ea"/>
              </a:rPr>
              <a:t>特定主机路由</a:t>
            </a:r>
            <a:endParaRPr lang="en-US" altLang="zh-CN" sz="2000" b="1" dirty="0" smtClean="0">
              <a:latin typeface="+mn-ea"/>
              <a:ea typeface="+mn-ea"/>
            </a:endParaRPr>
          </a:p>
          <a:p>
            <a:pPr algn="r"/>
            <a:r>
              <a:rPr lang="zh-CN" altLang="en-US" sz="2000" b="1" dirty="0" smtClean="0">
                <a:latin typeface="+mn-ea"/>
                <a:ea typeface="+mn-ea"/>
              </a:rPr>
              <a:t>普通项目</a:t>
            </a:r>
            <a:endParaRPr lang="en-US" altLang="zh-CN" sz="2000" b="1" dirty="0" smtClean="0">
              <a:latin typeface="+mn-ea"/>
              <a:ea typeface="+mn-ea"/>
            </a:endParaRPr>
          </a:p>
          <a:p>
            <a:pPr algn="r"/>
            <a:endParaRPr lang="en-US" altLang="zh-CN" sz="2000" b="1" dirty="0" smtClean="0">
              <a:latin typeface="+mn-ea"/>
            </a:endParaRPr>
          </a:p>
          <a:p>
            <a:pPr algn="r"/>
            <a:endParaRPr lang="en-US" altLang="zh-CN" sz="2000" b="1" dirty="0" smtClean="0">
              <a:latin typeface="+mn-ea"/>
              <a:ea typeface="+mn-ea"/>
            </a:endParaRPr>
          </a:p>
          <a:p>
            <a:pPr algn="r"/>
            <a:r>
              <a:rPr lang="zh-CN" altLang="en-US" sz="2000" b="1" dirty="0" smtClean="0">
                <a:latin typeface="+mn-ea"/>
                <a:ea typeface="+mn-ea"/>
              </a:rPr>
              <a:t>默认路由</a:t>
            </a:r>
            <a:endParaRPr lang="en-US" altLang="zh-CN" sz="2000" b="1" dirty="0" smtClean="0">
              <a:latin typeface="+mn-ea"/>
              <a:ea typeface="+mn-ea"/>
            </a:endParaRPr>
          </a:p>
          <a:p>
            <a:pPr algn="r"/>
            <a:endParaRPr lang="zh-CN" altLang="en-US" b="1" dirty="0">
              <a:latin typeface="+mn-ea"/>
              <a:ea typeface="+mn-ea"/>
            </a:endParaRPr>
          </a:p>
        </p:txBody>
      </p:sp>
    </p:spTree>
    <p:extLst>
      <p:ext uri="{BB962C8B-B14F-4D97-AF65-F5344CB8AC3E}">
        <p14:creationId xmlns:p14="http://schemas.microsoft.com/office/powerpoint/2010/main" val="266771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lgn="ctr"/>
            <a:r>
              <a:rPr lang="zh-CN" altLang="en-US" sz="3200" dirty="0"/>
              <a:t>在划分</a:t>
            </a:r>
            <a:r>
              <a:rPr lang="zh-CN" altLang="en-US" sz="3200" dirty="0" smtClean="0"/>
              <a:t>子网情况</a:t>
            </a:r>
            <a:r>
              <a:rPr lang="zh-CN" altLang="en-US" sz="3200" dirty="0"/>
              <a:t>下路由器转发分组的算法 </a:t>
            </a:r>
          </a:p>
        </p:txBody>
      </p:sp>
      <p:sp>
        <p:nvSpPr>
          <p:cNvPr id="3" name="内容占位符 2"/>
          <p:cNvSpPr>
            <a:spLocks noGrp="1"/>
          </p:cNvSpPr>
          <p:nvPr>
            <p:ph idx="1"/>
          </p:nvPr>
        </p:nvSpPr>
        <p:spPr>
          <a:xfrm>
            <a:off x="380973" y="1000113"/>
            <a:ext cx="9066212" cy="4934173"/>
          </a:xfrm>
        </p:spPr>
        <p:txBody>
          <a:bodyPr/>
          <a:lstStyle/>
          <a:p>
            <a:pPr marL="449263" indent="-449263">
              <a:lnSpc>
                <a:spcPct val="100000"/>
              </a:lnSpc>
              <a:buNone/>
            </a:pPr>
            <a:r>
              <a:rPr lang="en-US" altLang="zh-CN" sz="2400" dirty="0" smtClean="0"/>
              <a:t>(</a:t>
            </a:r>
            <a:r>
              <a:rPr lang="en-US" altLang="zh-CN" sz="2400" dirty="0"/>
              <a:t>4) </a:t>
            </a:r>
            <a:r>
              <a:rPr lang="zh-CN" altLang="en-US" sz="2400" dirty="0"/>
              <a:t>对路由表中的每</a:t>
            </a:r>
            <a:r>
              <a:rPr lang="zh-CN" altLang="en-US" sz="2400" dirty="0" smtClean="0"/>
              <a:t>一行，将</a:t>
            </a:r>
            <a:r>
              <a:rPr lang="zh-CN" altLang="en-US" sz="2400" dirty="0" smtClean="0">
                <a:solidFill>
                  <a:srgbClr val="FF0000"/>
                </a:solidFill>
              </a:rPr>
              <a:t>子网</a:t>
            </a:r>
            <a:r>
              <a:rPr lang="zh-CN" altLang="en-US" sz="2400" dirty="0">
                <a:solidFill>
                  <a:srgbClr val="FF0000"/>
                </a:solidFill>
              </a:rPr>
              <a:t>掩码</a:t>
            </a:r>
            <a:r>
              <a:rPr lang="zh-CN" altLang="en-US" sz="2400" dirty="0" smtClean="0">
                <a:solidFill>
                  <a:srgbClr val="FF0000"/>
                </a:solidFill>
              </a:rPr>
              <a:t>和目的 </a:t>
            </a:r>
            <a:r>
              <a:rPr lang="en-US" altLang="zh-CN" sz="2400" dirty="0" smtClean="0">
                <a:solidFill>
                  <a:srgbClr val="FF0000"/>
                </a:solidFill>
              </a:rPr>
              <a:t>IP</a:t>
            </a:r>
            <a:r>
              <a:rPr lang="en-US" altLang="zh-CN" sz="2400" i="1" dirty="0" smtClean="0">
                <a:solidFill>
                  <a:srgbClr val="FF0000"/>
                </a:solidFill>
              </a:rPr>
              <a:t> </a:t>
            </a:r>
            <a:r>
              <a:rPr lang="zh-CN" altLang="en-US" sz="2400" dirty="0">
                <a:solidFill>
                  <a:srgbClr val="FF0000"/>
                </a:solidFill>
              </a:rPr>
              <a:t>逐位相</a:t>
            </a:r>
            <a:r>
              <a:rPr lang="zh-CN" altLang="en-US" sz="2400" dirty="0" smtClean="0">
                <a:solidFill>
                  <a:srgbClr val="FF0000"/>
                </a:solidFill>
              </a:rPr>
              <a:t>“与”</a:t>
            </a:r>
            <a:r>
              <a:rPr lang="zh-CN" altLang="en-US" sz="2400" dirty="0">
                <a:solidFill>
                  <a:srgbClr val="FF0000"/>
                </a:solidFill>
              </a:rPr>
              <a:t>。</a:t>
            </a:r>
            <a:r>
              <a:rPr lang="zh-CN" altLang="en-US" sz="2400" dirty="0" smtClean="0"/>
              <a:t>若结果</a:t>
            </a:r>
            <a:r>
              <a:rPr lang="zh-CN" altLang="en-US" sz="2400" dirty="0"/>
              <a:t>与该行的目的网络</a:t>
            </a:r>
            <a:r>
              <a:rPr lang="zh-CN" altLang="en-US" sz="2400" dirty="0" smtClean="0"/>
              <a:t>地址匹配</a:t>
            </a:r>
            <a:r>
              <a:rPr lang="zh-CN" altLang="en-US" sz="2400" dirty="0"/>
              <a:t>，则将分组</a:t>
            </a:r>
            <a:r>
              <a:rPr lang="zh-CN" altLang="en-US" sz="2400" dirty="0" smtClean="0"/>
              <a:t>传送给</a:t>
            </a:r>
            <a:r>
              <a:rPr lang="zh-CN" altLang="en-US" sz="2400" dirty="0"/>
              <a:t>该行指明的下一跳路由器；否则，</a:t>
            </a:r>
            <a:r>
              <a:rPr lang="zh-CN" altLang="en-US" sz="2400" dirty="0" smtClean="0"/>
              <a:t>执行 </a:t>
            </a:r>
            <a:r>
              <a:rPr lang="en-US" altLang="zh-CN" sz="2400" dirty="0" smtClean="0"/>
              <a:t>(</a:t>
            </a:r>
            <a:r>
              <a:rPr lang="en-US" altLang="zh-CN" sz="2400" dirty="0"/>
              <a:t>5)</a:t>
            </a:r>
            <a:r>
              <a:rPr lang="zh-CN" altLang="en-US" sz="2400" dirty="0"/>
              <a:t>。</a:t>
            </a:r>
          </a:p>
          <a:p>
            <a:pPr marL="0" indent="0">
              <a:lnSpc>
                <a:spcPct val="100000"/>
              </a:lnSpc>
              <a:buNone/>
            </a:pPr>
            <a:r>
              <a:rPr lang="en-US" altLang="zh-CN" sz="2400" dirty="0"/>
              <a:t>(5) </a:t>
            </a:r>
            <a:r>
              <a:rPr lang="zh-CN" altLang="en-US" sz="2400" dirty="0"/>
              <a:t>若路由表中有一个</a:t>
            </a:r>
            <a:r>
              <a:rPr lang="zh-CN" altLang="en-US" sz="2400" dirty="0">
                <a:solidFill>
                  <a:srgbClr val="FF0000"/>
                </a:solidFill>
              </a:rPr>
              <a:t>默认路由，</a:t>
            </a:r>
            <a:r>
              <a:rPr lang="zh-CN" altLang="en-US" sz="2400" dirty="0"/>
              <a:t>则将分组传送给路由</a:t>
            </a:r>
            <a:r>
              <a:rPr lang="zh-CN" altLang="en-US" sz="2400" dirty="0" smtClean="0"/>
              <a:t>表中</a:t>
            </a:r>
            <a:r>
              <a:rPr lang="zh-CN" altLang="en-US" sz="2400" dirty="0"/>
              <a:t>所</a:t>
            </a:r>
            <a:r>
              <a:rPr lang="zh-CN" altLang="en-US" sz="2400" dirty="0" smtClean="0"/>
              <a:t>指明</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的</a:t>
            </a:r>
            <a:r>
              <a:rPr lang="zh-CN" altLang="en-US" sz="2400" dirty="0"/>
              <a:t>默认路由器；否则，</a:t>
            </a:r>
            <a:r>
              <a:rPr lang="zh-CN" altLang="en-US" sz="2400" dirty="0" smtClean="0"/>
              <a:t>执行 </a:t>
            </a:r>
            <a:r>
              <a:rPr lang="en-US" altLang="zh-CN" sz="2400" dirty="0" smtClean="0"/>
              <a:t>(</a:t>
            </a:r>
            <a:r>
              <a:rPr lang="en-US" altLang="zh-CN" sz="2400" dirty="0"/>
              <a:t>6)</a:t>
            </a:r>
            <a:r>
              <a:rPr lang="zh-CN" altLang="en-US" sz="2400" dirty="0"/>
              <a:t>。</a:t>
            </a:r>
          </a:p>
          <a:p>
            <a:pPr marL="0" indent="0">
              <a:lnSpc>
                <a:spcPct val="100000"/>
              </a:lnSpc>
              <a:buNone/>
            </a:pPr>
            <a:r>
              <a:rPr lang="en-US" altLang="zh-CN" sz="2400" dirty="0"/>
              <a:t>(6) </a:t>
            </a:r>
            <a:r>
              <a:rPr lang="zh-CN" altLang="en-US" sz="2400" dirty="0"/>
              <a:t>报告转发分组出错</a:t>
            </a:r>
            <a:r>
              <a:rPr lang="zh-CN" altLang="en-US" sz="2400" dirty="0" smtClean="0"/>
              <a:t>。</a:t>
            </a:r>
            <a:endParaRPr lang="zh-CN" altLang="en-US" sz="2400" dirty="0"/>
          </a:p>
        </p:txBody>
      </p:sp>
      <p:sp>
        <p:nvSpPr>
          <p:cNvPr id="4" name="灯片编号占位符 3"/>
          <p:cNvSpPr>
            <a:spLocks noGrp="1"/>
          </p:cNvSpPr>
          <p:nvPr>
            <p:ph type="sldNum" sz="quarter" idx="12"/>
          </p:nvPr>
        </p:nvSpPr>
        <p:spPr>
          <a:xfrm>
            <a:off x="7099300" y="5943556"/>
            <a:ext cx="2311400" cy="457200"/>
          </a:xfrm>
        </p:spPr>
        <p:txBody>
          <a:bodyPr/>
          <a:lstStyle/>
          <a:p>
            <a:fld id="{7AC79822-BC0D-4DE8-A7E5-90A3732A2B82}" type="slidenum">
              <a:rPr lang="zh-CN" altLang="en-US" smtClean="0"/>
              <a:pPr/>
              <a:t>122</a:t>
            </a:fld>
            <a:endParaRPr lang="en-US" altLang="zh-CN"/>
          </a:p>
        </p:txBody>
      </p:sp>
      <p:graphicFrame>
        <p:nvGraphicFramePr>
          <p:cNvPr id="7" name="Group 5"/>
          <p:cNvGraphicFramePr>
            <a:graphicFrameLocks noGrp="1"/>
          </p:cNvGraphicFramePr>
          <p:nvPr>
            <p:extLst>
              <p:ext uri="{D42A27DB-BD31-4B8C-83A1-F6EECF244321}">
                <p14:modId xmlns:p14="http://schemas.microsoft.com/office/powerpoint/2010/main" val="3848557789"/>
              </p:ext>
            </p:extLst>
          </p:nvPr>
        </p:nvGraphicFramePr>
        <p:xfrm>
          <a:off x="2881299" y="3857628"/>
          <a:ext cx="5032110" cy="2587752"/>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128.30.33.129</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128.30.36.0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0.0.0.0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255.255.255.255</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0.0.0.0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3</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1800" b="1" i="0" u="none" strike="noStrike" cap="none" normalizeH="0" baseline="-2500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8" name="矩形 7"/>
          <p:cNvSpPr/>
          <p:nvPr/>
        </p:nvSpPr>
        <p:spPr>
          <a:xfrm>
            <a:off x="4738681" y="3286124"/>
            <a:ext cx="1428760" cy="523220"/>
          </a:xfrm>
          <a:prstGeom prst="rect">
            <a:avLst/>
          </a:prstGeom>
        </p:spPr>
        <p:txBody>
          <a:bodyPr wrap="square">
            <a:spAutoFit/>
          </a:bodyPr>
          <a:lstStyle/>
          <a:p>
            <a:r>
              <a:rPr kumimoji="1" lang="zh-CN" altLang="en-US" sz="2800" b="1" dirty="0" smtClean="0">
                <a:solidFill>
                  <a:srgbClr val="990000"/>
                </a:solidFill>
                <a:ea typeface="黑体" pitchFamily="2" charset="-122"/>
              </a:rPr>
              <a:t>路由表</a:t>
            </a:r>
            <a:endParaRPr lang="zh-CN" altLang="en-US" sz="2800" dirty="0"/>
          </a:p>
        </p:txBody>
      </p:sp>
      <p:sp>
        <p:nvSpPr>
          <p:cNvPr id="9" name="矩形 8"/>
          <p:cNvSpPr/>
          <p:nvPr/>
        </p:nvSpPr>
        <p:spPr>
          <a:xfrm>
            <a:off x="952468" y="4143408"/>
            <a:ext cx="1857356" cy="2215991"/>
          </a:xfrm>
          <a:prstGeom prst="rect">
            <a:avLst/>
          </a:prstGeom>
        </p:spPr>
        <p:txBody>
          <a:bodyPr wrap="square">
            <a:spAutoFit/>
          </a:bodyPr>
          <a:lstStyle/>
          <a:p>
            <a:pPr algn="r"/>
            <a:r>
              <a:rPr lang="zh-CN" altLang="en-US" sz="2000" b="1" dirty="0" smtClean="0">
                <a:latin typeface="+mn-ea"/>
                <a:ea typeface="+mn-ea"/>
              </a:rPr>
              <a:t>直连网络</a:t>
            </a:r>
            <a:endParaRPr lang="en-US" altLang="zh-CN" sz="2000" b="1" dirty="0" smtClean="0">
              <a:latin typeface="+mn-ea"/>
              <a:ea typeface="+mn-ea"/>
            </a:endParaRPr>
          </a:p>
          <a:p>
            <a:pPr algn="r"/>
            <a:r>
              <a:rPr lang="zh-CN" altLang="en-US" sz="2000" b="1" dirty="0" smtClean="0">
                <a:latin typeface="+mn-ea"/>
                <a:ea typeface="+mn-ea"/>
              </a:rPr>
              <a:t>特定主机路由</a:t>
            </a:r>
            <a:endParaRPr lang="en-US" altLang="zh-CN" sz="2000" b="1" dirty="0" smtClean="0">
              <a:latin typeface="+mn-ea"/>
              <a:ea typeface="+mn-ea"/>
            </a:endParaRPr>
          </a:p>
          <a:p>
            <a:pPr algn="r"/>
            <a:r>
              <a:rPr lang="zh-CN" altLang="en-US" sz="2000" b="1" dirty="0" smtClean="0">
                <a:latin typeface="+mn-ea"/>
                <a:ea typeface="+mn-ea"/>
              </a:rPr>
              <a:t>普通项目</a:t>
            </a:r>
            <a:endParaRPr lang="en-US" altLang="zh-CN" sz="2000" b="1" dirty="0" smtClean="0">
              <a:latin typeface="+mn-ea"/>
              <a:ea typeface="+mn-ea"/>
            </a:endParaRPr>
          </a:p>
          <a:p>
            <a:pPr algn="r"/>
            <a:endParaRPr lang="en-US" altLang="zh-CN" sz="2000" b="1" dirty="0" smtClean="0">
              <a:latin typeface="+mn-ea"/>
            </a:endParaRPr>
          </a:p>
          <a:p>
            <a:pPr algn="r"/>
            <a:endParaRPr lang="en-US" altLang="zh-CN" sz="2000" b="1" dirty="0" smtClean="0">
              <a:latin typeface="+mn-ea"/>
              <a:ea typeface="+mn-ea"/>
            </a:endParaRPr>
          </a:p>
          <a:p>
            <a:pPr algn="r"/>
            <a:r>
              <a:rPr lang="zh-CN" altLang="en-US" sz="2000" b="1" dirty="0" smtClean="0">
                <a:latin typeface="+mn-ea"/>
                <a:ea typeface="+mn-ea"/>
              </a:rPr>
              <a:t>默认路由</a:t>
            </a:r>
            <a:endParaRPr lang="en-US" altLang="zh-CN" sz="2000" b="1" dirty="0" smtClean="0">
              <a:latin typeface="+mn-ea"/>
              <a:ea typeface="+mn-ea"/>
            </a:endParaRPr>
          </a:p>
          <a:p>
            <a:pPr algn="r"/>
            <a:endParaRPr lang="zh-CN" altLang="en-US" b="1" dirty="0">
              <a:latin typeface="+mn-ea"/>
              <a:ea typeface="+mn-ea"/>
            </a:endParaRPr>
          </a:p>
        </p:txBody>
      </p:sp>
    </p:spTree>
    <p:extLst>
      <p:ext uri="{BB962C8B-B14F-4D97-AF65-F5344CB8AC3E}">
        <p14:creationId xmlns:p14="http://schemas.microsoft.com/office/powerpoint/2010/main" val="228746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13028"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graphicFrame>
        <p:nvGraphicFramePr>
          <p:cNvPr id="513029" name="Group 5"/>
          <p:cNvGraphicFramePr>
            <a:graphicFrameLocks noGrp="1"/>
          </p:cNvGraphicFramePr>
          <p:nvPr>
            <p:extLst>
              <p:ext uri="{D42A27DB-BD31-4B8C-83A1-F6EECF244321}">
                <p14:modId xmlns:p14="http://schemas.microsoft.com/office/powerpoint/2010/main" val="3848557789"/>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13043"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4"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5"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6"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47"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48"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513049"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513051"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2"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3"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4"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5"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56"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57"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34"/>
          <p:cNvGrpSpPr>
            <a:grpSpLocks/>
          </p:cNvGrpSpPr>
          <p:nvPr/>
        </p:nvGrpSpPr>
        <p:grpSpPr bwMode="auto">
          <a:xfrm>
            <a:off x="2619763" y="3459164"/>
            <a:ext cx="663840" cy="460375"/>
            <a:chOff x="864" y="1824"/>
            <a:chExt cx="432" cy="288"/>
          </a:xfrm>
        </p:grpSpPr>
        <p:pic>
          <p:nvPicPr>
            <p:cNvPr id="513059"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3060"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51306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62"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63"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64"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3" name="Group 41"/>
          <p:cNvGrpSpPr>
            <a:grpSpLocks/>
          </p:cNvGrpSpPr>
          <p:nvPr/>
        </p:nvGrpSpPr>
        <p:grpSpPr bwMode="auto">
          <a:xfrm>
            <a:off x="3319718" y="1628775"/>
            <a:ext cx="5945319" cy="2278063"/>
            <a:chOff x="1836" y="1026"/>
            <a:chExt cx="3457" cy="1435"/>
          </a:xfrm>
        </p:grpSpPr>
        <p:sp>
          <p:nvSpPr>
            <p:cNvPr id="513066"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mn-lt"/>
                  <a:ea typeface="黑体" pitchFamily="2" charset="-122"/>
                </a:rPr>
                <a:t>R</a:t>
              </a:r>
              <a:r>
                <a:rPr kumimoji="1" lang="en-US" altLang="zh-CN" sz="2000" b="1" baseline="-25000">
                  <a:solidFill>
                    <a:srgbClr val="990000"/>
                  </a:solidFill>
                  <a:latin typeface="+mn-lt"/>
                  <a:ea typeface="黑体" pitchFamily="2" charset="-122"/>
                </a:rPr>
                <a:t>1</a:t>
              </a:r>
              <a:r>
                <a:rPr kumimoji="1" lang="en-US" altLang="zh-CN" sz="2000" b="1">
                  <a:solidFill>
                    <a:srgbClr val="990000"/>
                  </a:solidFill>
                  <a:latin typeface="+mn-lt"/>
                  <a:ea typeface="黑体" pitchFamily="2" charset="-122"/>
                </a:rPr>
                <a:t> </a:t>
              </a:r>
              <a:r>
                <a:rPr kumimoji="1" lang="zh-CN" altLang="en-US" sz="2000" b="1">
                  <a:solidFill>
                    <a:srgbClr val="990000"/>
                  </a:solidFill>
                  <a:latin typeface="+mn-lt"/>
                  <a:ea typeface="黑体" pitchFamily="2" charset="-122"/>
                </a:rPr>
                <a:t>的路由表（未给出默认路由器）</a:t>
              </a:r>
              <a:endParaRPr kumimoji="1" lang="zh-CN" altLang="en-US" sz="2000" b="1" baseline="-25000">
                <a:solidFill>
                  <a:srgbClr val="990000"/>
                </a:solidFill>
                <a:latin typeface="+mn-lt"/>
                <a:ea typeface="黑体" pitchFamily="2" charset="-122"/>
              </a:endParaRPr>
            </a:p>
          </p:txBody>
        </p:sp>
        <p:sp>
          <p:nvSpPr>
            <p:cNvPr id="513067"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513068"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513069"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 name="Group 46"/>
          <p:cNvGrpSpPr>
            <a:grpSpLocks/>
          </p:cNvGrpSpPr>
          <p:nvPr/>
        </p:nvGrpSpPr>
        <p:grpSpPr bwMode="auto">
          <a:xfrm>
            <a:off x="1644641" y="4843464"/>
            <a:ext cx="663840" cy="460375"/>
            <a:chOff x="864" y="1824"/>
            <a:chExt cx="432" cy="288"/>
          </a:xfrm>
        </p:grpSpPr>
        <p:pic>
          <p:nvPicPr>
            <p:cNvPr id="513071"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3072"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513073"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513074"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75"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76"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99"/>
                </a:solidFill>
                <a:latin typeface="+mn-lt"/>
                <a:ea typeface="黑体" pitchFamily="2" charset="-122"/>
              </a:rPr>
              <a:t>子网</a:t>
            </a:r>
            <a:r>
              <a:rPr kumimoji="1" lang="en-US" altLang="zh-CN" sz="2000" b="1" dirty="0">
                <a:solidFill>
                  <a:srgbClr val="000099"/>
                </a:solidFill>
                <a:latin typeface="+mn-lt"/>
                <a:ea typeface="黑体" pitchFamily="2" charset="-122"/>
              </a:rPr>
              <a:t>2</a:t>
            </a:r>
            <a:r>
              <a:rPr kumimoji="1" lang="zh-CN" altLang="en-US" sz="2000" b="1" dirty="0">
                <a:solidFill>
                  <a:srgbClr val="000099"/>
                </a:solidFill>
                <a:latin typeface="+mn-lt"/>
                <a:ea typeface="黑体" pitchFamily="2" charset="-122"/>
              </a:rPr>
              <a:t>：网络地址 </a:t>
            </a:r>
            <a:r>
              <a:rPr kumimoji="1" lang="en-US" altLang="zh-CN" sz="2000" b="1" dirty="0">
                <a:solidFill>
                  <a:srgbClr val="000099"/>
                </a:solidFill>
                <a:latin typeface="+mn-lt"/>
                <a:ea typeface="黑体" pitchFamily="2" charset="-122"/>
              </a:rPr>
              <a:t>128.30.33.128</a:t>
            </a:r>
          </a:p>
          <a:p>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子网掩码 </a:t>
            </a:r>
            <a:r>
              <a:rPr kumimoji="1" lang="en-US" altLang="zh-CN" sz="2000" b="1" dirty="0">
                <a:solidFill>
                  <a:srgbClr val="000099"/>
                </a:solidFill>
                <a:latin typeface="+mn-lt"/>
                <a:ea typeface="黑体" pitchFamily="2" charset="-122"/>
              </a:rPr>
              <a:t>255.255.255.128</a:t>
            </a:r>
            <a:endParaRPr kumimoji="1" lang="en-US" altLang="zh-CN" sz="2000" b="1" baseline="-25000" dirty="0">
              <a:solidFill>
                <a:srgbClr val="000099"/>
              </a:solidFill>
              <a:latin typeface="+mn-lt"/>
              <a:ea typeface="黑体" pitchFamily="2" charset="-122"/>
            </a:endParaRPr>
          </a:p>
        </p:txBody>
      </p:sp>
      <p:sp>
        <p:nvSpPr>
          <p:cNvPr id="513077"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513078"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513079"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513080"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513081"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513082"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83"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513084"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513085"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513086"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513087" name="Rectangle 63"/>
          <p:cNvSpPr>
            <a:spLocks noGrp="1" noChangeArrowheads="1"/>
          </p:cNvSpPr>
          <p:nvPr>
            <p:ph type="title" idx="4294967295"/>
          </p:nvPr>
        </p:nvSpPr>
        <p:spPr>
          <a:xfrm>
            <a:off x="349820" y="96292"/>
            <a:ext cx="9283700" cy="1154659"/>
          </a:xfrm>
          <a:solidFill>
            <a:srgbClr val="66FFFF"/>
          </a:solidFill>
          <a:ln>
            <a:solidFill>
              <a:srgbClr val="333399"/>
            </a:solidFill>
            <a:miter lim="800000"/>
            <a:headEnd/>
            <a:tailEnd/>
          </a:ln>
          <a:effectLst>
            <a:outerShdw dist="35921" dir="2700000" algn="ctr" rotWithShape="0">
              <a:schemeClr val="bg2"/>
            </a:outerShdw>
          </a:effectLst>
        </p:spPr>
        <p:txBody>
          <a:bodyPr/>
          <a:lstStyle/>
          <a:p>
            <a:pPr algn="ctr"/>
            <a:r>
              <a:rPr lang="en-US" altLang="zh-CN" sz="2800" dirty="0"/>
              <a:t>【</a:t>
            </a:r>
            <a:r>
              <a:rPr lang="zh-CN" altLang="en-US" sz="2800" dirty="0"/>
              <a:t>例</a:t>
            </a:r>
            <a:r>
              <a:rPr lang="en-US" altLang="zh-CN" sz="2800" dirty="0"/>
              <a:t>4-4】</a:t>
            </a:r>
            <a:r>
              <a:rPr lang="zh-CN" altLang="en-US" sz="2800" dirty="0"/>
              <a:t>已知互联网和路由器 </a:t>
            </a:r>
            <a:r>
              <a:rPr lang="en-US" altLang="zh-CN" sz="2800" dirty="0"/>
              <a:t>R</a:t>
            </a:r>
            <a:r>
              <a:rPr lang="en-US" altLang="zh-CN" sz="2800" baseline="-25000" dirty="0"/>
              <a:t>1 </a:t>
            </a:r>
            <a:r>
              <a:rPr lang="zh-CN" altLang="en-US" sz="2800" dirty="0"/>
              <a:t>中的路由表。主机 </a:t>
            </a:r>
            <a:r>
              <a:rPr lang="en-US" altLang="zh-CN" sz="2800" dirty="0"/>
              <a:t>H</a:t>
            </a:r>
            <a:r>
              <a:rPr lang="en-US" altLang="zh-CN" sz="2800" baseline="-25000" dirty="0"/>
              <a:t>1 </a:t>
            </a:r>
            <a:r>
              <a:rPr lang="zh-CN" altLang="en-US" sz="2800" dirty="0"/>
              <a:t>向 </a:t>
            </a:r>
            <a:r>
              <a:rPr lang="en-US" altLang="zh-CN" sz="2800" dirty="0"/>
              <a:t>H</a:t>
            </a:r>
            <a:r>
              <a:rPr lang="en-US" altLang="zh-CN" sz="2800" baseline="-25000" dirty="0"/>
              <a:t>2 </a:t>
            </a:r>
            <a:r>
              <a:rPr lang="zh-CN" altLang="en-US" sz="2800" dirty="0"/>
              <a:t>发送分组。试讨论 </a:t>
            </a:r>
            <a:r>
              <a:rPr lang="en-US" altLang="zh-CN" sz="2800" dirty="0" smtClean="0"/>
              <a:t>H</a:t>
            </a:r>
            <a:r>
              <a:rPr lang="en-US" altLang="zh-CN" sz="2800" baseline="-25000" dirty="0" smtClean="0"/>
              <a:t>1 </a:t>
            </a:r>
            <a:r>
              <a:rPr lang="zh-CN" altLang="en-US" sz="2800" dirty="0" smtClean="0"/>
              <a:t>向 </a:t>
            </a:r>
            <a:r>
              <a:rPr lang="en-US" altLang="zh-CN" sz="2800" dirty="0"/>
              <a:t>H</a:t>
            </a:r>
            <a:r>
              <a:rPr lang="en-US" altLang="zh-CN" sz="2800" baseline="-25000" dirty="0"/>
              <a:t>2 </a:t>
            </a:r>
            <a:r>
              <a:rPr lang="zh-CN" altLang="en-US" sz="2800" dirty="0"/>
              <a:t>发送的</a:t>
            </a:r>
            <a:r>
              <a:rPr lang="zh-CN" altLang="en-US" sz="2800" dirty="0" smtClean="0"/>
              <a:t>分组的</a:t>
            </a:r>
            <a:r>
              <a:rPr lang="zh-CN" altLang="en-US" sz="2800" dirty="0"/>
              <a:t>过程。 </a:t>
            </a:r>
          </a:p>
        </p:txBody>
      </p:sp>
      <p:sp>
        <p:nvSpPr>
          <p:cNvPr id="513088"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800" b="1" dirty="0">
                <a:solidFill>
                  <a:srgbClr val="000099"/>
                </a:solidFill>
                <a:latin typeface="+mn-lt"/>
                <a:ea typeface="黑体" pitchFamily="2" charset="-122"/>
              </a:rPr>
              <a:t>子网</a:t>
            </a:r>
            <a:r>
              <a:rPr kumimoji="1" lang="en-US" altLang="zh-CN" sz="1800" b="1" dirty="0">
                <a:solidFill>
                  <a:srgbClr val="000099"/>
                </a:solidFill>
                <a:latin typeface="+mn-lt"/>
                <a:ea typeface="黑体" pitchFamily="2" charset="-122"/>
              </a:rPr>
              <a:t>1</a:t>
            </a:r>
            <a:r>
              <a:rPr kumimoji="1" lang="zh-CN" altLang="en-US" sz="1800" b="1" dirty="0">
                <a:solidFill>
                  <a:srgbClr val="000099"/>
                </a:solidFill>
                <a:latin typeface="+mn-lt"/>
                <a:ea typeface="黑体" pitchFamily="2" charset="-122"/>
              </a:rPr>
              <a:t>：</a:t>
            </a:r>
          </a:p>
          <a:p>
            <a:pPr algn="ctr"/>
            <a:r>
              <a:rPr kumimoji="1" lang="zh-CN" altLang="en-US" sz="1800" b="1" dirty="0">
                <a:solidFill>
                  <a:srgbClr val="000099"/>
                </a:solidFill>
                <a:latin typeface="+mn-lt"/>
                <a:ea typeface="黑体" pitchFamily="2" charset="-122"/>
              </a:rPr>
              <a:t>    网络地址 </a:t>
            </a:r>
            <a:r>
              <a:rPr kumimoji="1" lang="en-US" altLang="zh-CN" sz="1800" b="1" dirty="0">
                <a:solidFill>
                  <a:srgbClr val="000099"/>
                </a:solidFill>
                <a:latin typeface="+mn-lt"/>
                <a:ea typeface="黑体" pitchFamily="2" charset="-122"/>
              </a:rPr>
              <a:t>128.30.33.0</a:t>
            </a:r>
          </a:p>
          <a:p>
            <a:pPr algn="ctr"/>
            <a:r>
              <a:rPr kumimoji="1" lang="en-US" altLang="zh-CN" sz="1800" b="1" dirty="0">
                <a:solidFill>
                  <a:srgbClr val="000099"/>
                </a:solidFill>
                <a:latin typeface="+mn-lt"/>
                <a:ea typeface="黑体" pitchFamily="2" charset="-122"/>
              </a:rPr>
              <a:t>     </a:t>
            </a:r>
            <a:r>
              <a:rPr kumimoji="1" lang="zh-CN" altLang="en-US" sz="1800" b="1" dirty="0">
                <a:solidFill>
                  <a:srgbClr val="000099"/>
                </a:solidFill>
                <a:latin typeface="+mn-lt"/>
                <a:ea typeface="黑体" pitchFamily="2" charset="-122"/>
              </a:rPr>
              <a:t>子网掩码 </a:t>
            </a:r>
            <a:r>
              <a:rPr kumimoji="1" lang="en-US" altLang="zh-CN" sz="1800" b="1" dirty="0">
                <a:solidFill>
                  <a:srgbClr val="000099"/>
                </a:solidFill>
                <a:latin typeface="+mn-lt"/>
                <a:ea typeface="黑体" pitchFamily="2" charset="-122"/>
              </a:rPr>
              <a:t>255.255.255.128</a:t>
            </a:r>
          </a:p>
        </p:txBody>
      </p:sp>
      <p:sp>
        <p:nvSpPr>
          <p:cNvPr id="513027"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spTree>
    <p:extLst>
      <p:ext uri="{BB962C8B-B14F-4D97-AF65-F5344CB8AC3E}">
        <p14:creationId xmlns:p14="http://schemas.microsoft.com/office/powerpoint/2010/main" val="536393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48" name="Text Box 24"/>
          <p:cNvSpPr txBox="1">
            <a:spLocks noChangeArrowheads="1"/>
          </p:cNvSpPr>
          <p:nvPr/>
        </p:nvSpPr>
        <p:spPr bwMode="auto">
          <a:xfrm>
            <a:off x="1381690" y="1162729"/>
            <a:ext cx="4038082" cy="1237262"/>
          </a:xfrm>
          <a:prstGeom prst="rect">
            <a:avLst/>
          </a:prstGeom>
          <a:solidFill>
            <a:schemeClr val="accent2"/>
          </a:solidFill>
          <a:ln w="9525">
            <a:noFill/>
            <a:miter lim="800000"/>
            <a:headEnd/>
            <a:tailEnd/>
          </a:ln>
          <a:effectLst/>
        </p:spPr>
        <p:txBody>
          <a:bodyPr wrap="square">
            <a:spAutoFit/>
          </a:bodyPr>
          <a:lstStyle/>
          <a:p>
            <a:pPr>
              <a:lnSpc>
                <a:spcPct val="90000"/>
              </a:lnSpc>
              <a:spcBef>
                <a:spcPct val="20000"/>
              </a:spcBef>
              <a:buClr>
                <a:schemeClr val="folHlink"/>
              </a:buClr>
              <a:buSzPct val="60000"/>
            </a:pPr>
            <a:r>
              <a:rPr lang="en-US" altLang="zh-CN" sz="2400" dirty="0" smtClean="0">
                <a:solidFill>
                  <a:srgbClr val="333399"/>
                </a:solidFill>
                <a:ea typeface="黑体" pitchFamily="2" charset="-122"/>
              </a:rPr>
              <a:t>IP              </a:t>
            </a:r>
            <a:r>
              <a:rPr kumimoji="1" lang="en-US" altLang="zh-CN" sz="2400" dirty="0" smtClean="0">
                <a:solidFill>
                  <a:srgbClr val="333399"/>
                </a:solidFill>
              </a:rPr>
              <a:t>128.30.33.13</a:t>
            </a:r>
            <a:endParaRPr lang="en-US" altLang="zh-CN" sz="2400" dirty="0" smtClean="0">
              <a:solidFill>
                <a:srgbClr val="333399"/>
              </a:solidFill>
              <a:ea typeface="黑体" pitchFamily="2" charset="-122"/>
            </a:endParaRPr>
          </a:p>
          <a:p>
            <a:pPr>
              <a:lnSpc>
                <a:spcPct val="90000"/>
              </a:lnSpc>
              <a:spcBef>
                <a:spcPct val="20000"/>
              </a:spcBef>
              <a:buClr>
                <a:schemeClr val="folHlink"/>
              </a:buClr>
              <a:buSzPct val="60000"/>
            </a:pPr>
            <a:r>
              <a:rPr kumimoji="1" lang="en-US" altLang="zh-CN" b="1" dirty="0" smtClean="0">
                <a:solidFill>
                  <a:srgbClr val="CC3300"/>
                </a:solidFill>
              </a:rPr>
              <a:t> </a:t>
            </a:r>
            <a:r>
              <a:rPr kumimoji="1" lang="zh-CN" altLang="en-US" sz="2400" dirty="0" smtClean="0">
                <a:solidFill>
                  <a:srgbClr val="333399"/>
                </a:solidFill>
                <a:ea typeface="黑体" pitchFamily="2" charset="-122"/>
              </a:rPr>
              <a:t>子网掩码   </a:t>
            </a:r>
            <a:r>
              <a:rPr kumimoji="1" lang="en-US" altLang="zh-CN" sz="2000" b="1" dirty="0" smtClean="0">
                <a:solidFill>
                  <a:srgbClr val="333399"/>
                </a:solidFill>
              </a:rPr>
              <a:t>255.255.255.128</a:t>
            </a:r>
          </a:p>
          <a:p>
            <a:pPr>
              <a:lnSpc>
                <a:spcPct val="90000"/>
              </a:lnSpc>
              <a:spcBef>
                <a:spcPct val="20000"/>
              </a:spcBef>
              <a:buClr>
                <a:schemeClr val="folHlink"/>
              </a:buClr>
              <a:buSzPct val="60000"/>
            </a:pPr>
            <a:r>
              <a:rPr kumimoji="1" lang="zh-CN" altLang="en-US" sz="2400" dirty="0" smtClean="0">
                <a:solidFill>
                  <a:srgbClr val="333399"/>
                </a:solidFill>
                <a:ea typeface="黑体" pitchFamily="2" charset="-122"/>
              </a:rPr>
              <a:t>网关：</a:t>
            </a:r>
            <a:r>
              <a:rPr kumimoji="1" lang="en-US" altLang="zh-CN" sz="2400" dirty="0" smtClean="0">
                <a:solidFill>
                  <a:srgbClr val="333399"/>
                </a:solidFill>
                <a:ea typeface="黑体" pitchFamily="2" charset="-122"/>
              </a:rPr>
              <a:t>R1</a:t>
            </a:r>
            <a:endParaRPr kumimoji="1" lang="en-US" altLang="zh-CN" sz="2400" dirty="0">
              <a:solidFill>
                <a:srgbClr val="333399"/>
              </a:solidFill>
              <a:ea typeface="黑体" pitchFamily="2" charset="-122"/>
            </a:endParaRPr>
          </a:p>
        </p:txBody>
      </p:sp>
      <p:sp>
        <p:nvSpPr>
          <p:cNvPr id="513066" name="Text Box 42"/>
          <p:cNvSpPr txBox="1">
            <a:spLocks noChangeArrowheads="1"/>
          </p:cNvSpPr>
          <p:nvPr/>
        </p:nvSpPr>
        <p:spPr bwMode="auto">
          <a:xfrm>
            <a:off x="2399091" y="4143429"/>
            <a:ext cx="1837362"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R</a:t>
            </a:r>
            <a:r>
              <a:rPr kumimoji="1" lang="en-US" altLang="zh-CN" sz="2400" baseline="-25000" dirty="0">
                <a:solidFill>
                  <a:srgbClr val="333399"/>
                </a:solidFill>
                <a:latin typeface="Arial" charset="0"/>
              </a:rPr>
              <a:t>1</a:t>
            </a:r>
            <a:r>
              <a:rPr kumimoji="1" lang="en-US" altLang="zh-CN" sz="2400" dirty="0">
                <a:solidFill>
                  <a:srgbClr val="333399"/>
                </a:solidFill>
                <a:latin typeface="Arial" charset="0"/>
              </a:rPr>
              <a:t> </a:t>
            </a:r>
            <a:r>
              <a:rPr kumimoji="1" lang="zh-CN" altLang="en-US" sz="2400" dirty="0">
                <a:solidFill>
                  <a:srgbClr val="333399"/>
                </a:solidFill>
                <a:latin typeface="Arial" charset="0"/>
              </a:rPr>
              <a:t>的路由</a:t>
            </a:r>
            <a:r>
              <a:rPr kumimoji="1" lang="zh-CN" altLang="en-US" sz="2400" dirty="0" smtClean="0">
                <a:solidFill>
                  <a:srgbClr val="333399"/>
                </a:solidFill>
                <a:latin typeface="Arial" charset="0"/>
              </a:rPr>
              <a:t>表</a:t>
            </a:r>
            <a:endParaRPr kumimoji="1" lang="zh-CN" altLang="en-US" sz="2400" baseline="-25000" dirty="0">
              <a:solidFill>
                <a:srgbClr val="333399"/>
              </a:solidFill>
              <a:latin typeface="Arial" charset="0"/>
            </a:endParaRPr>
          </a:p>
        </p:txBody>
      </p:sp>
      <p:sp>
        <p:nvSpPr>
          <p:cNvPr id="513087" name="Rectangle 63"/>
          <p:cNvSpPr>
            <a:spLocks noGrp="1" noChangeArrowheads="1"/>
          </p:cNvSpPr>
          <p:nvPr>
            <p:ph type="title"/>
          </p:nvPr>
        </p:nvSpPr>
        <p:spPr>
          <a:xfrm>
            <a:off x="386924" y="59247"/>
            <a:ext cx="9283435" cy="1128734"/>
          </a:xfrm>
          <a:solidFill>
            <a:srgbClr val="CCECFF"/>
          </a:solidFill>
          <a:ln>
            <a:solidFill>
              <a:srgbClr val="333399"/>
            </a:solidFill>
          </a:ln>
          <a:effectLst>
            <a:outerShdw dist="35921" dir="2700000" algn="ctr" rotWithShape="0">
              <a:schemeClr val="bg2"/>
            </a:outerShdw>
          </a:effectLst>
        </p:spPr>
        <p:txBody>
          <a:bodyPr/>
          <a:lstStyle/>
          <a:p>
            <a:r>
              <a:rPr lang="en-US" altLang="zh-CN" sz="2800" dirty="0" smtClean="0"/>
              <a:t>【</a:t>
            </a:r>
            <a:r>
              <a:rPr lang="zh-CN" altLang="en-US" sz="2800" dirty="0" smtClean="0"/>
              <a:t>例</a:t>
            </a:r>
            <a:r>
              <a:rPr lang="en-US" altLang="zh-CN" sz="2800" dirty="0" smtClean="0"/>
              <a:t>】</a:t>
            </a:r>
            <a:r>
              <a:rPr lang="zh-CN" altLang="en-US" sz="2800" dirty="0" smtClean="0"/>
              <a:t>主机 </a:t>
            </a:r>
            <a:r>
              <a:rPr lang="en-US" altLang="zh-CN" sz="2800" dirty="0" smtClean="0"/>
              <a:t>H</a:t>
            </a:r>
            <a:r>
              <a:rPr lang="en-US" altLang="zh-CN" sz="2800" baseline="-25000" dirty="0" smtClean="0"/>
              <a:t>1 </a:t>
            </a:r>
            <a:r>
              <a:rPr lang="zh-CN" altLang="en-US" sz="2800" dirty="0" smtClean="0"/>
              <a:t>向 </a:t>
            </a:r>
            <a:r>
              <a:rPr lang="en-US" altLang="zh-CN" sz="2800" dirty="0" smtClean="0"/>
              <a:t>H</a:t>
            </a:r>
            <a:r>
              <a:rPr lang="en-US" altLang="zh-CN" sz="2800" baseline="-25000" dirty="0" smtClean="0"/>
              <a:t>2 </a:t>
            </a:r>
            <a:r>
              <a:rPr lang="zh-CN" altLang="en-US" sz="2800" dirty="0" smtClean="0"/>
              <a:t>发送分组。已知</a:t>
            </a:r>
            <a:r>
              <a:rPr lang="zh-CN" altLang="en-US" sz="2800" dirty="0"/>
              <a:t>互联网和路由器 </a:t>
            </a:r>
            <a:r>
              <a:rPr lang="en-US" altLang="zh-CN" sz="2800" dirty="0"/>
              <a:t>R</a:t>
            </a:r>
            <a:r>
              <a:rPr lang="en-US" altLang="zh-CN" sz="2800" baseline="-25000" dirty="0"/>
              <a:t>1 </a:t>
            </a:r>
            <a:r>
              <a:rPr lang="zh-CN" altLang="en-US" sz="2800" dirty="0"/>
              <a:t>中的路由表。试讨论 </a:t>
            </a:r>
            <a:r>
              <a:rPr lang="en-US" altLang="zh-CN" sz="2800" dirty="0"/>
              <a:t>H</a:t>
            </a:r>
            <a:r>
              <a:rPr lang="en-US" altLang="zh-CN" sz="2800" baseline="-25000" dirty="0"/>
              <a:t>1 </a:t>
            </a:r>
            <a:r>
              <a:rPr lang="zh-CN" altLang="en-US" sz="2800" dirty="0"/>
              <a:t>向 </a:t>
            </a:r>
            <a:r>
              <a:rPr lang="en-US" altLang="zh-CN" sz="2800" dirty="0"/>
              <a:t>H</a:t>
            </a:r>
            <a:r>
              <a:rPr lang="en-US" altLang="zh-CN" sz="2800" baseline="-25000" dirty="0"/>
              <a:t>2 </a:t>
            </a:r>
            <a:r>
              <a:rPr lang="zh-CN" altLang="en-US" sz="2800" dirty="0"/>
              <a:t>发送的分组的过程。 </a:t>
            </a:r>
          </a:p>
        </p:txBody>
      </p:sp>
      <p:sp>
        <p:nvSpPr>
          <p:cNvPr id="41" name="灯片编号占位符 40"/>
          <p:cNvSpPr>
            <a:spLocks noGrp="1"/>
          </p:cNvSpPr>
          <p:nvPr>
            <p:ph type="sldNum" sz="quarter" idx="11"/>
          </p:nvPr>
        </p:nvSpPr>
        <p:spPr>
          <a:xfrm>
            <a:off x="0" y="6400800"/>
            <a:ext cx="1393006" cy="457200"/>
          </a:xfrm>
        </p:spPr>
        <p:txBody>
          <a:bodyPr/>
          <a:lstStyle/>
          <a:p>
            <a:pPr>
              <a:defRPr/>
            </a:pPr>
            <a:fld id="{5F0FB070-C24E-4DD1-980C-64FB3D867102}" type="slidenum">
              <a:rPr lang="en-US" altLang="zh-CN" smtClean="0"/>
              <a:pPr>
                <a:defRPr/>
              </a:pPr>
              <a:t>124</a:t>
            </a:fld>
            <a:endParaRPr lang="en-US" altLang="zh-CN" dirty="0"/>
          </a:p>
        </p:txBody>
      </p:sp>
      <p:graphicFrame>
        <p:nvGraphicFramePr>
          <p:cNvPr id="66" name="Group 6"/>
          <p:cNvGraphicFramePr>
            <a:graphicFrameLocks noGrp="1"/>
          </p:cNvGraphicFramePr>
          <p:nvPr/>
        </p:nvGraphicFramePr>
        <p:xfrm>
          <a:off x="773878" y="4786322"/>
          <a:ext cx="7352161" cy="1500198"/>
        </p:xfrm>
        <a:graphic>
          <a:graphicData uri="http://schemas.openxmlformats.org/drawingml/2006/table">
            <a:tbl>
              <a:tblPr/>
              <a:tblGrid>
                <a:gridCol w="2640848"/>
                <a:gridCol w="2466969"/>
                <a:gridCol w="2244344"/>
              </a:tblGrid>
              <a:tr h="36871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333399"/>
                          </a:solidFill>
                          <a:effectLst/>
                          <a:latin typeface="Arial" charset="0"/>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131481">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直连，接口 </a:t>
                      </a:r>
                      <a:r>
                        <a:rPr kumimoji="0" lang="en-US" altLang="zh-CN" sz="2000" b="0" i="0" u="none" strike="noStrike" cap="none" normalizeH="0" baseline="0" dirty="0" smtClean="0">
                          <a:ln>
                            <a:noFill/>
                          </a:ln>
                          <a:solidFill>
                            <a:srgbClr val="333399"/>
                          </a:solidFill>
                          <a:effectLst/>
                          <a:latin typeface="Arial" charset="0"/>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直连，接口 </a:t>
                      </a:r>
                      <a:r>
                        <a:rPr kumimoji="0" lang="en-US" altLang="zh-CN" sz="2000" b="0" i="0" u="none" strike="noStrike" cap="none" normalizeH="0" baseline="0" dirty="0" smtClean="0">
                          <a:ln>
                            <a:noFill/>
                          </a:ln>
                          <a:solidFill>
                            <a:srgbClr val="333399"/>
                          </a:solidFill>
                          <a:effectLst/>
                          <a:latin typeface="Arial" charset="0"/>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R</a:t>
                      </a:r>
                      <a:r>
                        <a:rPr kumimoji="0" lang="en-US" altLang="zh-CN" sz="2000" b="0" i="0" u="none" strike="noStrike" cap="none" normalizeH="0" baseline="-25000" dirty="0" smtClean="0">
                          <a:ln>
                            <a:noFill/>
                          </a:ln>
                          <a:solidFill>
                            <a:srgbClr val="333399"/>
                          </a:solidFill>
                          <a:effectLst/>
                          <a:latin typeface="Arial" charset="0"/>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24" name="Text Box 4"/>
          <p:cNvSpPr txBox="1">
            <a:spLocks noChangeArrowheads="1"/>
          </p:cNvSpPr>
          <p:nvPr/>
        </p:nvSpPr>
        <p:spPr bwMode="auto">
          <a:xfrm>
            <a:off x="3405176" y="2928935"/>
            <a:ext cx="312906" cy="369332"/>
          </a:xfrm>
          <a:prstGeom prst="rect">
            <a:avLst/>
          </a:prstGeom>
          <a:noFill/>
          <a:ln w="9525">
            <a:noFill/>
            <a:miter lim="800000"/>
            <a:headEnd/>
            <a:tailEnd/>
          </a:ln>
          <a:effectLst/>
        </p:spPr>
        <p:txBody>
          <a:bodyPr wrap="none">
            <a:spAutoFit/>
          </a:bodyPr>
          <a:lstStyle/>
          <a:p>
            <a:r>
              <a:rPr kumimoji="1" lang="en-US" altLang="zh-CN" sz="1800" dirty="0">
                <a:solidFill>
                  <a:srgbClr val="FF0000"/>
                </a:solidFill>
                <a:latin typeface="Arial" charset="0"/>
              </a:rPr>
              <a:t>0</a:t>
            </a:r>
            <a:endParaRPr kumimoji="1" lang="en-US" altLang="zh-CN" sz="1800" baseline="-25000" dirty="0">
              <a:solidFill>
                <a:srgbClr val="FF0000"/>
              </a:solidFill>
              <a:latin typeface="Arial" charset="0"/>
            </a:endParaRPr>
          </a:p>
        </p:txBody>
      </p:sp>
      <p:sp>
        <p:nvSpPr>
          <p:cNvPr id="25" name="Line 19"/>
          <p:cNvSpPr>
            <a:spLocks noChangeShapeType="1"/>
          </p:cNvSpPr>
          <p:nvPr/>
        </p:nvSpPr>
        <p:spPr bwMode="auto">
          <a:xfrm>
            <a:off x="3375967" y="2906758"/>
            <a:ext cx="49529" cy="1018905"/>
          </a:xfrm>
          <a:prstGeom prst="line">
            <a:avLst/>
          </a:prstGeom>
          <a:noFill/>
          <a:ln w="28575">
            <a:solidFill>
              <a:srgbClr val="333399"/>
            </a:solidFill>
            <a:round/>
            <a:headEnd/>
            <a:tailEnd/>
          </a:ln>
          <a:effectLst/>
        </p:spPr>
        <p:txBody>
          <a:bodyPr/>
          <a:lstStyle/>
          <a:p>
            <a:endParaRPr lang="zh-CN" altLang="en-US"/>
          </a:p>
        </p:txBody>
      </p:sp>
      <p:sp>
        <p:nvSpPr>
          <p:cNvPr id="26" name="Line 21"/>
          <p:cNvSpPr>
            <a:spLocks noChangeShapeType="1"/>
          </p:cNvSpPr>
          <p:nvPr/>
        </p:nvSpPr>
        <p:spPr bwMode="auto">
          <a:xfrm>
            <a:off x="681030" y="2906709"/>
            <a:ext cx="4134379" cy="0"/>
          </a:xfrm>
          <a:prstGeom prst="line">
            <a:avLst/>
          </a:prstGeom>
          <a:noFill/>
          <a:ln w="28575">
            <a:solidFill>
              <a:srgbClr val="333399"/>
            </a:solidFill>
            <a:round/>
            <a:headEnd/>
            <a:tailEnd/>
          </a:ln>
          <a:effectLst/>
        </p:spPr>
        <p:txBody>
          <a:bodyPr/>
          <a:lstStyle/>
          <a:p>
            <a:endParaRPr lang="zh-CN" altLang="en-US"/>
          </a:p>
        </p:txBody>
      </p:sp>
      <p:sp>
        <p:nvSpPr>
          <p:cNvPr id="27" name="Line 22"/>
          <p:cNvSpPr>
            <a:spLocks noChangeShapeType="1"/>
          </p:cNvSpPr>
          <p:nvPr/>
        </p:nvSpPr>
        <p:spPr bwMode="auto">
          <a:xfrm>
            <a:off x="1164315" y="2336797"/>
            <a:ext cx="1719" cy="569912"/>
          </a:xfrm>
          <a:prstGeom prst="line">
            <a:avLst/>
          </a:prstGeom>
          <a:noFill/>
          <a:ln w="28575">
            <a:solidFill>
              <a:srgbClr val="333399"/>
            </a:solidFill>
            <a:round/>
            <a:headEnd/>
            <a:tailEnd/>
          </a:ln>
          <a:effectLst/>
        </p:spPr>
        <p:txBody>
          <a:bodyPr/>
          <a:lstStyle/>
          <a:p>
            <a:endParaRPr lang="zh-CN" altLang="en-US"/>
          </a:p>
        </p:txBody>
      </p:sp>
      <p:pic>
        <p:nvPicPr>
          <p:cNvPr id="28" name="Picture 23"/>
          <p:cNvPicPr>
            <a:picLocks noChangeArrowheads="1"/>
          </p:cNvPicPr>
          <p:nvPr/>
        </p:nvPicPr>
        <p:blipFill>
          <a:blip r:embed="rId3"/>
          <a:srcRect/>
          <a:stretch>
            <a:fillRect/>
          </a:stretch>
        </p:blipFill>
        <p:spPr bwMode="auto">
          <a:xfrm>
            <a:off x="978551" y="2078083"/>
            <a:ext cx="431667" cy="473075"/>
          </a:xfrm>
          <a:prstGeom prst="rect">
            <a:avLst/>
          </a:prstGeom>
          <a:noFill/>
          <a:ln w="9525">
            <a:noFill/>
            <a:miter lim="800000"/>
            <a:headEnd/>
            <a:tailEnd/>
          </a:ln>
          <a:effectLst/>
        </p:spPr>
      </p:pic>
      <p:sp>
        <p:nvSpPr>
          <p:cNvPr id="29" name="Text Box 25"/>
          <p:cNvSpPr txBox="1">
            <a:spLocks noChangeArrowheads="1"/>
          </p:cNvSpPr>
          <p:nvPr/>
        </p:nvSpPr>
        <p:spPr bwMode="auto">
          <a:xfrm>
            <a:off x="386924" y="1928851"/>
            <a:ext cx="564738" cy="461665"/>
          </a:xfrm>
          <a:prstGeom prst="rect">
            <a:avLst/>
          </a:prstGeom>
          <a:noFill/>
          <a:ln w="9525">
            <a:noFill/>
            <a:miter lim="800000"/>
            <a:headEnd/>
            <a:tailEnd/>
          </a:ln>
          <a:effectLst/>
        </p:spPr>
        <p:txBody>
          <a:bodyPr wrap="square">
            <a:spAutoFit/>
          </a:bodyPr>
          <a:lstStyle/>
          <a:p>
            <a:r>
              <a:rPr kumimoji="1" lang="en-US" altLang="zh-CN" sz="2400" dirty="0">
                <a:solidFill>
                  <a:srgbClr val="333399"/>
                </a:solidFill>
                <a:latin typeface="Arial" charset="0"/>
              </a:rPr>
              <a:t>H</a:t>
            </a:r>
            <a:r>
              <a:rPr kumimoji="1" lang="en-US" altLang="zh-CN" sz="2400" baseline="-25000" dirty="0">
                <a:solidFill>
                  <a:srgbClr val="333399"/>
                </a:solidFill>
                <a:latin typeface="Arial" charset="0"/>
              </a:rPr>
              <a:t>1</a:t>
            </a:r>
          </a:p>
        </p:txBody>
      </p:sp>
      <p:grpSp>
        <p:nvGrpSpPr>
          <p:cNvPr id="2" name="Group 34"/>
          <p:cNvGrpSpPr>
            <a:grpSpLocks/>
          </p:cNvGrpSpPr>
          <p:nvPr/>
        </p:nvGrpSpPr>
        <p:grpSpPr bwMode="auto">
          <a:xfrm>
            <a:off x="3100774" y="3260725"/>
            <a:ext cx="663840" cy="460375"/>
            <a:chOff x="864" y="1824"/>
            <a:chExt cx="432" cy="288"/>
          </a:xfrm>
        </p:grpSpPr>
        <p:pic>
          <p:nvPicPr>
            <p:cNvPr id="60" name="Picture 35"/>
            <p:cNvPicPr>
              <a:picLocks noChangeArrowheads="1"/>
            </p:cNvPicPr>
            <p:nvPr/>
          </p:nvPicPr>
          <p:blipFill>
            <a:blip r:embed="rId4"/>
            <a:srcRect/>
            <a:stretch>
              <a:fillRect/>
            </a:stretch>
          </p:blipFill>
          <p:spPr bwMode="auto">
            <a:xfrm>
              <a:off x="864" y="1824"/>
              <a:ext cx="432" cy="288"/>
            </a:xfrm>
            <a:prstGeom prst="rect">
              <a:avLst/>
            </a:prstGeom>
            <a:noFill/>
            <a:ln w="12699">
              <a:noFill/>
              <a:miter lim="800000"/>
              <a:headEnd/>
              <a:tailEnd/>
            </a:ln>
            <a:effectLst/>
          </p:spPr>
        </p:pic>
        <p:pic>
          <p:nvPicPr>
            <p:cNvPr id="61" name="Picture 36"/>
            <p:cNvPicPr>
              <a:picLocks noChangeArrowheads="1"/>
            </p:cNvPicPr>
            <p:nvPr/>
          </p:nvPicPr>
          <p:blipFill>
            <a:blip r:embed="rId4"/>
            <a:srcRect/>
            <a:stretch>
              <a:fillRect/>
            </a:stretch>
          </p:blipFill>
          <p:spPr bwMode="auto">
            <a:xfrm>
              <a:off x="864" y="1824"/>
              <a:ext cx="432" cy="288"/>
            </a:xfrm>
            <a:prstGeom prst="rect">
              <a:avLst/>
            </a:prstGeom>
            <a:noFill/>
            <a:ln w="12699">
              <a:noFill/>
              <a:miter lim="800000"/>
              <a:headEnd/>
              <a:tailEnd/>
            </a:ln>
            <a:effectLst/>
          </p:spPr>
        </p:pic>
      </p:grpSp>
      <p:sp>
        <p:nvSpPr>
          <p:cNvPr id="31" name="Text Box 43"/>
          <p:cNvSpPr txBox="1">
            <a:spLocks noChangeArrowheads="1"/>
          </p:cNvSpPr>
          <p:nvPr/>
        </p:nvSpPr>
        <p:spPr bwMode="auto">
          <a:xfrm>
            <a:off x="2399122" y="3214691"/>
            <a:ext cx="521297"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R</a:t>
            </a:r>
            <a:r>
              <a:rPr kumimoji="1" lang="en-US" altLang="zh-CN" sz="2400" baseline="-25000" dirty="0">
                <a:solidFill>
                  <a:srgbClr val="333399"/>
                </a:solidFill>
                <a:latin typeface="Arial" charset="0"/>
              </a:rPr>
              <a:t>1</a:t>
            </a:r>
          </a:p>
        </p:txBody>
      </p:sp>
      <p:grpSp>
        <p:nvGrpSpPr>
          <p:cNvPr id="3" name="组合 67"/>
          <p:cNvGrpSpPr/>
          <p:nvPr/>
        </p:nvGrpSpPr>
        <p:grpSpPr>
          <a:xfrm>
            <a:off x="2254469" y="3071816"/>
            <a:ext cx="6478502" cy="879657"/>
            <a:chOff x="2295362" y="2643182"/>
            <a:chExt cx="5980156" cy="879657"/>
          </a:xfrm>
        </p:grpSpPr>
        <p:cxnSp>
          <p:nvCxnSpPr>
            <p:cNvPr id="36" name="直接连接符 35"/>
            <p:cNvCxnSpPr/>
            <p:nvPr/>
          </p:nvCxnSpPr>
          <p:spPr>
            <a:xfrm>
              <a:off x="2295362" y="3496986"/>
              <a:ext cx="4276902" cy="504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4" name="组合 66"/>
            <p:cNvGrpSpPr/>
            <p:nvPr/>
          </p:nvGrpSpPr>
          <p:grpSpPr>
            <a:xfrm>
              <a:off x="3428992" y="2643182"/>
              <a:ext cx="4846526" cy="879657"/>
              <a:chOff x="3428992" y="2643182"/>
              <a:chExt cx="4846526" cy="879657"/>
            </a:xfrm>
          </p:grpSpPr>
          <p:pic>
            <p:nvPicPr>
              <p:cNvPr id="33" name="Picture 58"/>
              <p:cNvPicPr>
                <a:picLocks noChangeArrowheads="1"/>
              </p:cNvPicPr>
              <p:nvPr/>
            </p:nvPicPr>
            <p:blipFill>
              <a:blip r:embed="rId3"/>
              <a:srcRect/>
              <a:stretch>
                <a:fillRect/>
              </a:stretch>
            </p:blipFill>
            <p:spPr bwMode="auto">
              <a:xfrm>
                <a:off x="5857884" y="2643182"/>
                <a:ext cx="400050" cy="473075"/>
              </a:xfrm>
              <a:prstGeom prst="rect">
                <a:avLst/>
              </a:prstGeom>
              <a:noFill/>
              <a:ln w="9525">
                <a:noFill/>
                <a:miter lim="800000"/>
                <a:headEnd/>
                <a:tailEnd/>
              </a:ln>
              <a:effectLst/>
            </p:spPr>
          </p:pic>
          <p:sp>
            <p:nvSpPr>
              <p:cNvPr id="34" name="Text Box 59"/>
              <p:cNvSpPr txBox="1">
                <a:spLocks noChangeArrowheads="1"/>
              </p:cNvSpPr>
              <p:nvPr/>
            </p:nvSpPr>
            <p:spPr bwMode="auto">
              <a:xfrm>
                <a:off x="5286380" y="2643182"/>
                <a:ext cx="886041" cy="461665"/>
              </a:xfrm>
              <a:prstGeom prst="rect">
                <a:avLst/>
              </a:prstGeom>
              <a:noFill/>
              <a:ln w="9525">
                <a:noFill/>
                <a:miter lim="800000"/>
                <a:headEnd/>
                <a:tailEnd/>
              </a:ln>
              <a:effectLst/>
            </p:spPr>
            <p:txBody>
              <a:bodyPr wrap="square">
                <a:spAutoFit/>
              </a:bodyPr>
              <a:lstStyle/>
              <a:p>
                <a:r>
                  <a:rPr kumimoji="1" lang="en-US" altLang="zh-CN" sz="2400" dirty="0" smtClean="0">
                    <a:solidFill>
                      <a:srgbClr val="333399"/>
                    </a:solidFill>
                    <a:latin typeface="Arial" charset="0"/>
                  </a:rPr>
                  <a:t>H2</a:t>
                </a:r>
                <a:endParaRPr kumimoji="1" lang="en-US" altLang="zh-CN" sz="2400" baseline="-25000" dirty="0">
                  <a:solidFill>
                    <a:srgbClr val="333399"/>
                  </a:solidFill>
                  <a:latin typeface="Arial" charset="0"/>
                </a:endParaRPr>
              </a:p>
            </p:txBody>
          </p:sp>
          <p:sp>
            <p:nvSpPr>
              <p:cNvPr id="35" name="Text Box 62"/>
              <p:cNvSpPr txBox="1">
                <a:spLocks noChangeArrowheads="1"/>
              </p:cNvSpPr>
              <p:nvPr/>
            </p:nvSpPr>
            <p:spPr bwMode="auto">
              <a:xfrm>
                <a:off x="6286512" y="2643182"/>
                <a:ext cx="1989006" cy="461665"/>
              </a:xfrm>
              <a:prstGeom prst="rect">
                <a:avLst/>
              </a:prstGeom>
              <a:solidFill>
                <a:schemeClr val="accent2"/>
              </a:solidFill>
              <a:ln w="9525">
                <a:noFill/>
                <a:miter lim="800000"/>
                <a:headEnd/>
                <a:tailEnd/>
              </a:ln>
              <a:effectLst/>
            </p:spPr>
            <p:txBody>
              <a:bodyPr wrap="none">
                <a:spAutoFit/>
              </a:bodyPr>
              <a:lstStyle/>
              <a:p>
                <a:r>
                  <a:rPr kumimoji="1" lang="en-US" altLang="zh-CN" sz="2400" dirty="0" smtClean="0">
                    <a:solidFill>
                      <a:srgbClr val="333399"/>
                    </a:solidFill>
                  </a:rPr>
                  <a:t>128.30.33.138</a:t>
                </a:r>
              </a:p>
            </p:txBody>
          </p:sp>
          <p:cxnSp>
            <p:nvCxnSpPr>
              <p:cNvPr id="37" name="直接连接符 36"/>
              <p:cNvCxnSpPr/>
              <p:nvPr/>
            </p:nvCxnSpPr>
            <p:spPr>
              <a:xfrm rot="5400000" flipH="1" flipV="1">
                <a:off x="5858678" y="3285330"/>
                <a:ext cx="428629" cy="15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
            <p:nvSpPr>
              <p:cNvPr id="65" name="Text Box 4"/>
              <p:cNvSpPr txBox="1">
                <a:spLocks noChangeArrowheads="1"/>
              </p:cNvSpPr>
              <p:nvPr/>
            </p:nvSpPr>
            <p:spPr bwMode="auto">
              <a:xfrm>
                <a:off x="3428992" y="3143248"/>
                <a:ext cx="428628" cy="379591"/>
              </a:xfrm>
              <a:prstGeom prst="rect">
                <a:avLst/>
              </a:prstGeom>
              <a:noFill/>
              <a:ln w="9525">
                <a:noFill/>
                <a:miter lim="800000"/>
                <a:headEnd/>
                <a:tailEnd/>
              </a:ln>
              <a:effectLst/>
            </p:spPr>
            <p:txBody>
              <a:bodyPr wrap="square">
                <a:spAutoFit/>
              </a:bodyPr>
              <a:lstStyle/>
              <a:p>
                <a:r>
                  <a:rPr kumimoji="1" lang="en-US" altLang="zh-CN" sz="2800" baseline="-25000" dirty="0" smtClean="0">
                    <a:solidFill>
                      <a:srgbClr val="FF0000"/>
                    </a:solidFill>
                    <a:latin typeface="Arial" charset="0"/>
                  </a:rPr>
                  <a:t>1</a:t>
                </a:r>
                <a:endParaRPr kumimoji="1" lang="en-US" altLang="zh-CN" sz="2800" baseline="-25000" dirty="0">
                  <a:solidFill>
                    <a:srgbClr val="FF0000"/>
                  </a:solidFill>
                  <a:latin typeface="Arial" charset="0"/>
                </a:endParaRPr>
              </a:p>
            </p:txBody>
          </p:sp>
        </p:grpSp>
      </p:grpSp>
      <p:sp>
        <p:nvSpPr>
          <p:cNvPr id="39" name="矩形 38"/>
          <p:cNvSpPr/>
          <p:nvPr/>
        </p:nvSpPr>
        <p:spPr>
          <a:xfrm>
            <a:off x="1952604" y="2500306"/>
            <a:ext cx="2396810" cy="369332"/>
          </a:xfrm>
          <a:prstGeom prst="rect">
            <a:avLst/>
          </a:prstGeom>
        </p:spPr>
        <p:txBody>
          <a:bodyPr wrap="none">
            <a:spAutoFit/>
          </a:bodyPr>
          <a:lstStyle/>
          <a:p>
            <a:r>
              <a:rPr kumimoji="1" lang="zh-CN" altLang="en-US" b="1" dirty="0" smtClean="0">
                <a:solidFill>
                  <a:srgbClr val="000099"/>
                </a:solidFill>
                <a:ea typeface="黑体" pitchFamily="2" charset="-122"/>
              </a:rPr>
              <a:t>网络地址 </a:t>
            </a:r>
            <a:r>
              <a:rPr kumimoji="1" lang="en-US" altLang="zh-CN" b="1" dirty="0" smtClean="0">
                <a:solidFill>
                  <a:srgbClr val="000099"/>
                </a:solidFill>
                <a:ea typeface="黑体" pitchFamily="2" charset="-122"/>
              </a:rPr>
              <a:t>128.30.33.0</a:t>
            </a:r>
            <a:endParaRPr lang="zh-CN" altLang="en-US" dirty="0"/>
          </a:p>
        </p:txBody>
      </p:sp>
      <p:sp>
        <p:nvSpPr>
          <p:cNvPr id="30" name="Text Box 3"/>
          <p:cNvSpPr txBox="1">
            <a:spLocks noChangeArrowheads="1"/>
          </p:cNvSpPr>
          <p:nvPr/>
        </p:nvSpPr>
        <p:spPr bwMode="auto">
          <a:xfrm>
            <a:off x="2040311" y="2933460"/>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内容占位符 54"/>
          <p:cNvSpPr>
            <a:spLocks noGrp="1"/>
          </p:cNvSpPr>
          <p:nvPr>
            <p:ph idx="4294967295"/>
          </p:nvPr>
        </p:nvSpPr>
        <p:spPr>
          <a:xfrm>
            <a:off x="0" y="500042"/>
            <a:ext cx="9906000" cy="4244975"/>
          </a:xfrm>
        </p:spPr>
        <p:txBody>
          <a:bodyPr/>
          <a:lstStyle/>
          <a:p>
            <a:pPr>
              <a:buNone/>
            </a:pPr>
            <a:r>
              <a:rPr lang="en-US" altLang="zh-CN" dirty="0" smtClean="0">
                <a:ea typeface="黑体" pitchFamily="2" charset="-122"/>
              </a:rPr>
              <a:t>    H1 </a:t>
            </a:r>
            <a:r>
              <a:rPr lang="zh-CN" altLang="en-US" dirty="0" smtClean="0">
                <a:ea typeface="黑体" pitchFamily="2" charset="-122"/>
              </a:rPr>
              <a:t>首先检查主机 </a:t>
            </a:r>
            <a:r>
              <a:rPr lang="en-US" altLang="zh-CN" dirty="0" smtClean="0">
                <a:ea typeface="黑体" pitchFamily="2" charset="-122"/>
              </a:rPr>
              <a:t>H2</a:t>
            </a:r>
            <a:r>
              <a:rPr lang="zh-CN" altLang="en-US" dirty="0" smtClean="0">
                <a:ea typeface="黑体" pitchFamily="2" charset="-122"/>
              </a:rPr>
              <a:t>是否连接在本网络上，</a:t>
            </a:r>
            <a:endParaRPr lang="en-US" altLang="zh-CN" dirty="0" smtClean="0">
              <a:ea typeface="黑体" pitchFamily="2" charset="-122"/>
            </a:endParaRPr>
          </a:p>
          <a:p>
            <a:pPr lvl="1"/>
            <a:r>
              <a:rPr lang="zh-CN" altLang="en-US" dirty="0" smtClean="0">
                <a:ea typeface="黑体" pitchFamily="2" charset="-122"/>
              </a:rPr>
              <a:t>如果是，则直接交付；</a:t>
            </a:r>
            <a:endParaRPr lang="en-US" altLang="zh-CN" dirty="0" smtClean="0">
              <a:ea typeface="黑体" pitchFamily="2" charset="-122"/>
            </a:endParaRPr>
          </a:p>
          <a:p>
            <a:pPr lvl="1"/>
            <a:r>
              <a:rPr lang="zh-CN" altLang="en-US" dirty="0" smtClean="0">
                <a:ea typeface="黑体" pitchFamily="2" charset="-122"/>
              </a:rPr>
              <a:t>否则，就把分组送交自己的网关</a:t>
            </a:r>
            <a:r>
              <a:rPr lang="en-US" altLang="zh-CN" dirty="0" smtClean="0">
                <a:ea typeface="黑体" pitchFamily="2" charset="-122"/>
              </a:rPr>
              <a:t>--</a:t>
            </a:r>
            <a:r>
              <a:rPr lang="zh-CN" altLang="en-US" dirty="0" smtClean="0">
                <a:ea typeface="黑体" pitchFamily="2" charset="-122"/>
              </a:rPr>
              <a:t>路由器 </a:t>
            </a:r>
            <a:r>
              <a:rPr lang="en-US" altLang="zh-CN" dirty="0" smtClean="0">
                <a:ea typeface="黑体" pitchFamily="2" charset="-122"/>
              </a:rPr>
              <a:t>R1</a:t>
            </a:r>
            <a:r>
              <a:rPr lang="zh-CN" altLang="en-US" dirty="0" smtClean="0">
                <a:ea typeface="黑体" pitchFamily="2" charset="-122"/>
              </a:rPr>
              <a:t>转发。</a:t>
            </a:r>
          </a:p>
          <a:p>
            <a:endParaRPr lang="zh-CN" altLang="en-US" dirty="0"/>
          </a:p>
        </p:txBody>
      </p:sp>
      <p:sp>
        <p:nvSpPr>
          <p:cNvPr id="26" name="Text Box 24"/>
          <p:cNvSpPr txBox="1">
            <a:spLocks noChangeArrowheads="1"/>
          </p:cNvSpPr>
          <p:nvPr/>
        </p:nvSpPr>
        <p:spPr bwMode="auto">
          <a:xfrm>
            <a:off x="1309662" y="2285992"/>
            <a:ext cx="4038082" cy="830997"/>
          </a:xfrm>
          <a:prstGeom prst="rect">
            <a:avLst/>
          </a:prstGeom>
          <a:solidFill>
            <a:schemeClr val="accent2"/>
          </a:solidFill>
          <a:ln w="9525">
            <a:noFill/>
            <a:miter lim="800000"/>
            <a:headEnd/>
            <a:tailEnd/>
          </a:ln>
          <a:effectLst/>
        </p:spPr>
        <p:txBody>
          <a:bodyPr wrap="square">
            <a:spAutoFit/>
          </a:bodyPr>
          <a:lstStyle/>
          <a:p>
            <a:pPr>
              <a:lnSpc>
                <a:spcPct val="90000"/>
              </a:lnSpc>
              <a:spcBef>
                <a:spcPct val="20000"/>
              </a:spcBef>
              <a:buClr>
                <a:schemeClr val="folHlink"/>
              </a:buClr>
              <a:buSzPct val="60000"/>
            </a:pPr>
            <a:r>
              <a:rPr lang="en-US" altLang="zh-CN" sz="2400" dirty="0" smtClean="0">
                <a:solidFill>
                  <a:srgbClr val="333399"/>
                </a:solidFill>
                <a:ea typeface="黑体" pitchFamily="2" charset="-122"/>
              </a:rPr>
              <a:t>IP              </a:t>
            </a:r>
            <a:r>
              <a:rPr kumimoji="1" lang="en-US" altLang="zh-CN" sz="2400" dirty="0" smtClean="0">
                <a:solidFill>
                  <a:srgbClr val="333399"/>
                </a:solidFill>
              </a:rPr>
              <a:t>128.30.33.13</a:t>
            </a:r>
            <a:endParaRPr lang="en-US" altLang="zh-CN" sz="2400" dirty="0" smtClean="0">
              <a:solidFill>
                <a:srgbClr val="333399"/>
              </a:solidFill>
              <a:ea typeface="黑体" pitchFamily="2" charset="-122"/>
            </a:endParaRPr>
          </a:p>
          <a:p>
            <a:pPr>
              <a:lnSpc>
                <a:spcPct val="90000"/>
              </a:lnSpc>
              <a:spcBef>
                <a:spcPct val="20000"/>
              </a:spcBef>
              <a:buClr>
                <a:schemeClr val="folHlink"/>
              </a:buClr>
              <a:buSzPct val="60000"/>
            </a:pPr>
            <a:r>
              <a:rPr kumimoji="1" lang="en-US" altLang="zh-CN" b="1" dirty="0" smtClean="0">
                <a:solidFill>
                  <a:srgbClr val="CC3300"/>
                </a:solidFill>
              </a:rPr>
              <a:t> </a:t>
            </a:r>
            <a:r>
              <a:rPr kumimoji="1" lang="zh-CN" altLang="en-US" sz="2400" dirty="0" smtClean="0">
                <a:solidFill>
                  <a:srgbClr val="333399"/>
                </a:solidFill>
                <a:ea typeface="黑体" pitchFamily="2" charset="-122"/>
              </a:rPr>
              <a:t>子网掩码   </a:t>
            </a:r>
            <a:r>
              <a:rPr kumimoji="1" lang="en-US" altLang="zh-CN" sz="2000" b="1" dirty="0" smtClean="0">
                <a:solidFill>
                  <a:srgbClr val="333399"/>
                </a:solidFill>
              </a:rPr>
              <a:t>255.255.255.128</a:t>
            </a:r>
          </a:p>
        </p:txBody>
      </p:sp>
      <p:sp>
        <p:nvSpPr>
          <p:cNvPr id="27" name="Text Box 4"/>
          <p:cNvSpPr txBox="1">
            <a:spLocks noChangeArrowheads="1"/>
          </p:cNvSpPr>
          <p:nvPr/>
        </p:nvSpPr>
        <p:spPr bwMode="auto">
          <a:xfrm>
            <a:off x="3405176" y="3692329"/>
            <a:ext cx="312906" cy="369332"/>
          </a:xfrm>
          <a:prstGeom prst="rect">
            <a:avLst/>
          </a:prstGeom>
          <a:noFill/>
          <a:ln w="9525">
            <a:noFill/>
            <a:miter lim="800000"/>
            <a:headEnd/>
            <a:tailEnd/>
          </a:ln>
          <a:effectLst/>
        </p:spPr>
        <p:txBody>
          <a:bodyPr wrap="none">
            <a:spAutoFit/>
          </a:bodyPr>
          <a:lstStyle/>
          <a:p>
            <a:r>
              <a:rPr kumimoji="1" lang="en-US" altLang="zh-CN" sz="1800" dirty="0">
                <a:solidFill>
                  <a:srgbClr val="FF0000"/>
                </a:solidFill>
                <a:latin typeface="Arial" charset="0"/>
              </a:rPr>
              <a:t>0</a:t>
            </a:r>
            <a:endParaRPr kumimoji="1" lang="en-US" altLang="zh-CN" sz="1800" baseline="-25000" dirty="0">
              <a:solidFill>
                <a:srgbClr val="FF0000"/>
              </a:solidFill>
              <a:latin typeface="Arial" charset="0"/>
            </a:endParaRPr>
          </a:p>
        </p:txBody>
      </p:sp>
      <p:sp>
        <p:nvSpPr>
          <p:cNvPr id="28" name="Line 19"/>
          <p:cNvSpPr>
            <a:spLocks noChangeShapeType="1"/>
          </p:cNvSpPr>
          <p:nvPr/>
        </p:nvSpPr>
        <p:spPr bwMode="auto">
          <a:xfrm>
            <a:off x="3375967" y="3670152"/>
            <a:ext cx="49529" cy="1018905"/>
          </a:xfrm>
          <a:prstGeom prst="line">
            <a:avLst/>
          </a:prstGeom>
          <a:noFill/>
          <a:ln w="28575">
            <a:solidFill>
              <a:srgbClr val="333399"/>
            </a:solidFill>
            <a:round/>
            <a:headEnd/>
            <a:tailEnd/>
          </a:ln>
          <a:effectLst/>
        </p:spPr>
        <p:txBody>
          <a:bodyPr/>
          <a:lstStyle/>
          <a:p>
            <a:endParaRPr lang="zh-CN" altLang="en-US"/>
          </a:p>
        </p:txBody>
      </p:sp>
      <p:sp>
        <p:nvSpPr>
          <p:cNvPr id="29" name="Line 21"/>
          <p:cNvSpPr>
            <a:spLocks noChangeShapeType="1"/>
          </p:cNvSpPr>
          <p:nvPr/>
        </p:nvSpPr>
        <p:spPr bwMode="auto">
          <a:xfrm>
            <a:off x="681030" y="3670103"/>
            <a:ext cx="4134379" cy="0"/>
          </a:xfrm>
          <a:prstGeom prst="line">
            <a:avLst/>
          </a:prstGeom>
          <a:noFill/>
          <a:ln w="28575">
            <a:solidFill>
              <a:srgbClr val="333399"/>
            </a:solidFill>
            <a:round/>
            <a:headEnd/>
            <a:tailEnd/>
          </a:ln>
          <a:effectLst/>
        </p:spPr>
        <p:txBody>
          <a:bodyPr/>
          <a:lstStyle/>
          <a:p>
            <a:endParaRPr lang="zh-CN" altLang="en-US"/>
          </a:p>
        </p:txBody>
      </p:sp>
      <p:sp>
        <p:nvSpPr>
          <p:cNvPr id="30" name="Line 22"/>
          <p:cNvSpPr>
            <a:spLocks noChangeShapeType="1"/>
          </p:cNvSpPr>
          <p:nvPr/>
        </p:nvSpPr>
        <p:spPr bwMode="auto">
          <a:xfrm>
            <a:off x="1164315" y="3100191"/>
            <a:ext cx="1719" cy="569912"/>
          </a:xfrm>
          <a:prstGeom prst="line">
            <a:avLst/>
          </a:prstGeom>
          <a:noFill/>
          <a:ln w="28575">
            <a:solidFill>
              <a:srgbClr val="333399"/>
            </a:solidFill>
            <a:round/>
            <a:headEnd/>
            <a:tailEnd/>
          </a:ln>
          <a:effectLst/>
        </p:spPr>
        <p:txBody>
          <a:bodyPr/>
          <a:lstStyle/>
          <a:p>
            <a:endParaRPr lang="zh-CN" altLang="en-US"/>
          </a:p>
        </p:txBody>
      </p:sp>
      <p:pic>
        <p:nvPicPr>
          <p:cNvPr id="31" name="Picture 23"/>
          <p:cNvPicPr>
            <a:picLocks noChangeArrowheads="1"/>
          </p:cNvPicPr>
          <p:nvPr/>
        </p:nvPicPr>
        <p:blipFill>
          <a:blip r:embed="rId3"/>
          <a:srcRect/>
          <a:stretch>
            <a:fillRect/>
          </a:stretch>
        </p:blipFill>
        <p:spPr bwMode="auto">
          <a:xfrm>
            <a:off x="978551" y="2841477"/>
            <a:ext cx="431667" cy="473075"/>
          </a:xfrm>
          <a:prstGeom prst="rect">
            <a:avLst/>
          </a:prstGeom>
          <a:noFill/>
          <a:ln w="9525">
            <a:noFill/>
            <a:miter lim="800000"/>
            <a:headEnd/>
            <a:tailEnd/>
          </a:ln>
          <a:effectLst/>
        </p:spPr>
      </p:pic>
      <p:sp>
        <p:nvSpPr>
          <p:cNvPr id="32" name="Text Box 25"/>
          <p:cNvSpPr txBox="1">
            <a:spLocks noChangeArrowheads="1"/>
          </p:cNvSpPr>
          <p:nvPr/>
        </p:nvSpPr>
        <p:spPr bwMode="auto">
          <a:xfrm>
            <a:off x="386924" y="2692245"/>
            <a:ext cx="564738" cy="461665"/>
          </a:xfrm>
          <a:prstGeom prst="rect">
            <a:avLst/>
          </a:prstGeom>
          <a:noFill/>
          <a:ln w="9525">
            <a:noFill/>
            <a:miter lim="800000"/>
            <a:headEnd/>
            <a:tailEnd/>
          </a:ln>
          <a:effectLst/>
        </p:spPr>
        <p:txBody>
          <a:bodyPr wrap="square">
            <a:spAutoFit/>
          </a:bodyPr>
          <a:lstStyle/>
          <a:p>
            <a:r>
              <a:rPr kumimoji="1" lang="en-US" altLang="zh-CN" sz="2400" dirty="0">
                <a:solidFill>
                  <a:srgbClr val="333399"/>
                </a:solidFill>
                <a:latin typeface="Arial" charset="0"/>
              </a:rPr>
              <a:t>H</a:t>
            </a:r>
            <a:r>
              <a:rPr kumimoji="1" lang="en-US" altLang="zh-CN" sz="2400" baseline="-25000" dirty="0">
                <a:solidFill>
                  <a:srgbClr val="333399"/>
                </a:solidFill>
                <a:latin typeface="Arial" charset="0"/>
              </a:rPr>
              <a:t>1</a:t>
            </a:r>
          </a:p>
        </p:txBody>
      </p:sp>
      <p:grpSp>
        <p:nvGrpSpPr>
          <p:cNvPr id="33" name="Group 34"/>
          <p:cNvGrpSpPr>
            <a:grpSpLocks/>
          </p:cNvGrpSpPr>
          <p:nvPr/>
        </p:nvGrpSpPr>
        <p:grpSpPr bwMode="auto">
          <a:xfrm>
            <a:off x="3100774" y="4024119"/>
            <a:ext cx="663840" cy="460375"/>
            <a:chOff x="864" y="1824"/>
            <a:chExt cx="432" cy="288"/>
          </a:xfrm>
        </p:grpSpPr>
        <p:pic>
          <p:nvPicPr>
            <p:cNvPr id="34" name="Picture 35"/>
            <p:cNvPicPr>
              <a:picLocks noChangeArrowheads="1"/>
            </p:cNvPicPr>
            <p:nvPr/>
          </p:nvPicPr>
          <p:blipFill>
            <a:blip r:embed="rId4"/>
            <a:srcRect/>
            <a:stretch>
              <a:fillRect/>
            </a:stretch>
          </p:blipFill>
          <p:spPr bwMode="auto">
            <a:xfrm>
              <a:off x="864" y="1824"/>
              <a:ext cx="432" cy="288"/>
            </a:xfrm>
            <a:prstGeom prst="rect">
              <a:avLst/>
            </a:prstGeom>
            <a:noFill/>
            <a:ln w="12699">
              <a:noFill/>
              <a:miter lim="800000"/>
              <a:headEnd/>
              <a:tailEnd/>
            </a:ln>
            <a:effectLst/>
          </p:spPr>
        </p:pic>
        <p:pic>
          <p:nvPicPr>
            <p:cNvPr id="35" name="Picture 36"/>
            <p:cNvPicPr>
              <a:picLocks noChangeArrowheads="1"/>
            </p:cNvPicPr>
            <p:nvPr/>
          </p:nvPicPr>
          <p:blipFill>
            <a:blip r:embed="rId4"/>
            <a:srcRect/>
            <a:stretch>
              <a:fillRect/>
            </a:stretch>
          </p:blipFill>
          <p:spPr bwMode="auto">
            <a:xfrm>
              <a:off x="864" y="1824"/>
              <a:ext cx="432" cy="288"/>
            </a:xfrm>
            <a:prstGeom prst="rect">
              <a:avLst/>
            </a:prstGeom>
            <a:noFill/>
            <a:ln w="12699">
              <a:noFill/>
              <a:miter lim="800000"/>
              <a:headEnd/>
              <a:tailEnd/>
            </a:ln>
            <a:effectLst/>
          </p:spPr>
        </p:pic>
      </p:grpSp>
      <p:sp>
        <p:nvSpPr>
          <p:cNvPr id="36" name="Text Box 43"/>
          <p:cNvSpPr txBox="1">
            <a:spLocks noChangeArrowheads="1"/>
          </p:cNvSpPr>
          <p:nvPr/>
        </p:nvSpPr>
        <p:spPr bwMode="auto">
          <a:xfrm>
            <a:off x="2399122" y="3978085"/>
            <a:ext cx="521297"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R</a:t>
            </a:r>
            <a:r>
              <a:rPr kumimoji="1" lang="en-US" altLang="zh-CN" sz="2400" baseline="-25000" dirty="0">
                <a:solidFill>
                  <a:srgbClr val="333399"/>
                </a:solidFill>
                <a:latin typeface="Arial" charset="0"/>
              </a:rPr>
              <a:t>1</a:t>
            </a:r>
          </a:p>
        </p:txBody>
      </p:sp>
      <p:grpSp>
        <p:nvGrpSpPr>
          <p:cNvPr id="37" name="组合 67"/>
          <p:cNvGrpSpPr/>
          <p:nvPr/>
        </p:nvGrpSpPr>
        <p:grpSpPr>
          <a:xfrm>
            <a:off x="2254469" y="3835210"/>
            <a:ext cx="6478502" cy="879657"/>
            <a:chOff x="2295362" y="2643182"/>
            <a:chExt cx="5980156" cy="879657"/>
          </a:xfrm>
        </p:grpSpPr>
        <p:cxnSp>
          <p:nvCxnSpPr>
            <p:cNvPr id="38" name="直接连接符 37"/>
            <p:cNvCxnSpPr/>
            <p:nvPr/>
          </p:nvCxnSpPr>
          <p:spPr>
            <a:xfrm>
              <a:off x="2295362" y="3496986"/>
              <a:ext cx="4276902" cy="504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39" name="组合 66"/>
            <p:cNvGrpSpPr/>
            <p:nvPr/>
          </p:nvGrpSpPr>
          <p:grpSpPr>
            <a:xfrm>
              <a:off x="3428992" y="2643182"/>
              <a:ext cx="4846526" cy="879657"/>
              <a:chOff x="3428992" y="2643182"/>
              <a:chExt cx="4846526" cy="879657"/>
            </a:xfrm>
          </p:grpSpPr>
          <p:pic>
            <p:nvPicPr>
              <p:cNvPr id="40" name="Picture 58"/>
              <p:cNvPicPr>
                <a:picLocks noChangeArrowheads="1"/>
              </p:cNvPicPr>
              <p:nvPr/>
            </p:nvPicPr>
            <p:blipFill>
              <a:blip r:embed="rId3"/>
              <a:srcRect/>
              <a:stretch>
                <a:fillRect/>
              </a:stretch>
            </p:blipFill>
            <p:spPr bwMode="auto">
              <a:xfrm>
                <a:off x="5857884" y="2643182"/>
                <a:ext cx="400050" cy="473075"/>
              </a:xfrm>
              <a:prstGeom prst="rect">
                <a:avLst/>
              </a:prstGeom>
              <a:noFill/>
              <a:ln w="9525">
                <a:noFill/>
                <a:miter lim="800000"/>
                <a:headEnd/>
                <a:tailEnd/>
              </a:ln>
              <a:effectLst/>
            </p:spPr>
          </p:pic>
          <p:sp>
            <p:nvSpPr>
              <p:cNvPr id="41" name="Text Box 59"/>
              <p:cNvSpPr txBox="1">
                <a:spLocks noChangeArrowheads="1"/>
              </p:cNvSpPr>
              <p:nvPr/>
            </p:nvSpPr>
            <p:spPr bwMode="auto">
              <a:xfrm>
                <a:off x="5286380" y="2643182"/>
                <a:ext cx="886041" cy="461665"/>
              </a:xfrm>
              <a:prstGeom prst="rect">
                <a:avLst/>
              </a:prstGeom>
              <a:noFill/>
              <a:ln w="9525">
                <a:noFill/>
                <a:miter lim="800000"/>
                <a:headEnd/>
                <a:tailEnd/>
              </a:ln>
              <a:effectLst/>
            </p:spPr>
            <p:txBody>
              <a:bodyPr wrap="square">
                <a:spAutoFit/>
              </a:bodyPr>
              <a:lstStyle/>
              <a:p>
                <a:r>
                  <a:rPr kumimoji="1" lang="en-US" altLang="zh-CN" sz="2400" dirty="0" smtClean="0">
                    <a:solidFill>
                      <a:srgbClr val="333399"/>
                    </a:solidFill>
                    <a:latin typeface="Arial" charset="0"/>
                  </a:rPr>
                  <a:t>H2</a:t>
                </a:r>
                <a:endParaRPr kumimoji="1" lang="en-US" altLang="zh-CN" sz="2400" baseline="-25000" dirty="0">
                  <a:solidFill>
                    <a:srgbClr val="333399"/>
                  </a:solidFill>
                  <a:latin typeface="Arial" charset="0"/>
                </a:endParaRPr>
              </a:p>
            </p:txBody>
          </p:sp>
          <p:sp>
            <p:nvSpPr>
              <p:cNvPr id="42" name="Text Box 62"/>
              <p:cNvSpPr txBox="1">
                <a:spLocks noChangeArrowheads="1"/>
              </p:cNvSpPr>
              <p:nvPr/>
            </p:nvSpPr>
            <p:spPr bwMode="auto">
              <a:xfrm>
                <a:off x="6286512" y="2643182"/>
                <a:ext cx="1989006" cy="461665"/>
              </a:xfrm>
              <a:prstGeom prst="rect">
                <a:avLst/>
              </a:prstGeom>
              <a:solidFill>
                <a:schemeClr val="accent2"/>
              </a:solidFill>
              <a:ln w="9525">
                <a:noFill/>
                <a:miter lim="800000"/>
                <a:headEnd/>
                <a:tailEnd/>
              </a:ln>
              <a:effectLst/>
            </p:spPr>
            <p:txBody>
              <a:bodyPr wrap="none">
                <a:spAutoFit/>
              </a:bodyPr>
              <a:lstStyle/>
              <a:p>
                <a:r>
                  <a:rPr kumimoji="1" lang="en-US" altLang="zh-CN" sz="2400" dirty="0" smtClean="0">
                    <a:solidFill>
                      <a:srgbClr val="333399"/>
                    </a:solidFill>
                  </a:rPr>
                  <a:t>128.30.33.138</a:t>
                </a:r>
              </a:p>
            </p:txBody>
          </p:sp>
          <p:cxnSp>
            <p:nvCxnSpPr>
              <p:cNvPr id="43" name="直接连接符 42"/>
              <p:cNvCxnSpPr/>
              <p:nvPr/>
            </p:nvCxnSpPr>
            <p:spPr>
              <a:xfrm rot="5400000" flipH="1" flipV="1">
                <a:off x="5858678" y="3285330"/>
                <a:ext cx="428629" cy="15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
            <p:nvSpPr>
              <p:cNvPr id="45" name="Text Box 4"/>
              <p:cNvSpPr txBox="1">
                <a:spLocks noChangeArrowheads="1"/>
              </p:cNvSpPr>
              <p:nvPr/>
            </p:nvSpPr>
            <p:spPr bwMode="auto">
              <a:xfrm>
                <a:off x="3428992" y="3143248"/>
                <a:ext cx="428628" cy="379591"/>
              </a:xfrm>
              <a:prstGeom prst="rect">
                <a:avLst/>
              </a:prstGeom>
              <a:noFill/>
              <a:ln w="9525">
                <a:noFill/>
                <a:miter lim="800000"/>
                <a:headEnd/>
                <a:tailEnd/>
              </a:ln>
              <a:effectLst/>
            </p:spPr>
            <p:txBody>
              <a:bodyPr wrap="square">
                <a:spAutoFit/>
              </a:bodyPr>
              <a:lstStyle/>
              <a:p>
                <a:r>
                  <a:rPr kumimoji="1" lang="en-US" altLang="zh-CN" sz="2800" baseline="-25000" dirty="0" smtClean="0">
                    <a:solidFill>
                      <a:srgbClr val="FF0000"/>
                    </a:solidFill>
                    <a:latin typeface="Arial" charset="0"/>
                  </a:rPr>
                  <a:t>1</a:t>
                </a:r>
                <a:endParaRPr kumimoji="1" lang="en-US" altLang="zh-CN" sz="2800" baseline="-25000" dirty="0">
                  <a:solidFill>
                    <a:srgbClr val="FF0000"/>
                  </a:solidFill>
                  <a:latin typeface="Arial" charset="0"/>
                </a:endParaRPr>
              </a:p>
            </p:txBody>
          </p:sp>
        </p:grpSp>
      </p:grpSp>
      <p:sp>
        <p:nvSpPr>
          <p:cNvPr id="46" name="内容占位符 14"/>
          <p:cNvSpPr txBox="1">
            <a:spLocks/>
          </p:cNvSpPr>
          <p:nvPr/>
        </p:nvSpPr>
        <p:spPr bwMode="auto">
          <a:xfrm>
            <a:off x="0" y="5000636"/>
            <a:ext cx="9906000" cy="1714512"/>
          </a:xfrm>
          <a:prstGeom prst="rect">
            <a:avLst/>
          </a:prstGeom>
          <a:solidFill>
            <a:schemeClr val="bg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eaLnBrk="1" hangingPunct="1">
              <a:lnSpc>
                <a:spcPct val="110000"/>
              </a:lnSpc>
              <a:spcBef>
                <a:spcPts val="600"/>
              </a:spcBef>
              <a:buClr>
                <a:srgbClr val="333399"/>
              </a:buClr>
              <a:buSzPct val="75000"/>
              <a:buFont typeface="Wingdings" pitchFamily="2" charset="2"/>
              <a:buChar char="n"/>
            </a:pPr>
            <a:r>
              <a:rPr kumimoji="1" lang="en-US" altLang="zh-CN" sz="3200" dirty="0" smtClean="0">
                <a:solidFill>
                  <a:srgbClr val="333399"/>
                </a:solidFill>
              </a:rPr>
              <a:t>128.30.33.138</a:t>
            </a:r>
            <a:r>
              <a:rPr kumimoji="1" lang="zh-CN" altLang="en-US" sz="3200" dirty="0" smtClean="0">
                <a:solidFill>
                  <a:srgbClr val="333399"/>
                </a:solidFill>
              </a:rPr>
              <a:t>与</a:t>
            </a:r>
            <a:r>
              <a:rPr kumimoji="1" lang="en-US" altLang="zh-CN" sz="3200" dirty="0" smtClean="0">
                <a:solidFill>
                  <a:srgbClr val="333399"/>
                </a:solidFill>
              </a:rPr>
              <a:t>255.255.255.128 </a:t>
            </a:r>
            <a:r>
              <a:rPr kumimoji="1" lang="zh-CN" altLang="en-US" sz="3200" dirty="0" smtClean="0">
                <a:solidFill>
                  <a:srgbClr val="333399"/>
                </a:solidFill>
              </a:rPr>
              <a:t>（</a:t>
            </a:r>
            <a:r>
              <a:rPr kumimoji="1" lang="en-US" altLang="zh-CN" sz="3200" dirty="0" smtClean="0">
                <a:solidFill>
                  <a:srgbClr val="333399"/>
                </a:solidFill>
              </a:rPr>
              <a:t>H1</a:t>
            </a:r>
            <a:r>
              <a:rPr kumimoji="1" lang="zh-CN" altLang="en-US" sz="3200" dirty="0" smtClean="0">
                <a:solidFill>
                  <a:srgbClr val="333399"/>
                </a:solidFill>
              </a:rPr>
              <a:t>的子网掩码）</a:t>
            </a:r>
            <a:r>
              <a:rPr kumimoji="1" lang="en-US" altLang="zh-CN" sz="3200" dirty="0" smtClean="0">
                <a:solidFill>
                  <a:srgbClr val="333399"/>
                </a:solidFill>
              </a:rPr>
              <a:t> =</a:t>
            </a:r>
            <a:r>
              <a:rPr lang="en-US" altLang="zh-CN" sz="3200" kern="0" dirty="0" smtClean="0">
                <a:solidFill>
                  <a:srgbClr val="000000"/>
                </a:solidFill>
                <a:latin typeface="Arial"/>
                <a:ea typeface="黑体" pitchFamily="2" charset="-122"/>
              </a:rPr>
              <a:t>128. 30. 33.128</a:t>
            </a:r>
          </a:p>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latin typeface="+mn-lt"/>
                <a:ea typeface="黑体" pitchFamily="2" charset="-122"/>
              </a:rPr>
              <a:t>结果：目的</a:t>
            </a:r>
            <a:r>
              <a:rPr lang="en-US" altLang="zh-CN" sz="2800" b="1" kern="0" dirty="0" smtClean="0">
                <a:latin typeface="+mn-lt"/>
                <a:ea typeface="黑体" pitchFamily="2" charset="-122"/>
              </a:rPr>
              <a:t>IP</a:t>
            </a:r>
            <a:r>
              <a:rPr lang="zh-CN" altLang="en-US" sz="2800" b="1" kern="0" dirty="0" smtClean="0">
                <a:latin typeface="+mn-lt"/>
                <a:ea typeface="黑体" pitchFamily="2" charset="-122"/>
              </a:rPr>
              <a:t>和自己不在同一网络，</a:t>
            </a:r>
            <a:r>
              <a:rPr lang="zh-CN" altLang="en-US" sz="2800" b="1" kern="0" dirty="0" smtClean="0">
                <a:solidFill>
                  <a:srgbClr val="FF0000"/>
                </a:solidFill>
                <a:latin typeface="+mn-lt"/>
                <a:ea typeface="黑体" pitchFamily="2" charset="-122"/>
              </a:rPr>
              <a:t>数据送交 </a:t>
            </a:r>
            <a:r>
              <a:rPr lang="en-US" altLang="zh-CN" sz="2800" b="1" kern="0" dirty="0" smtClean="0">
                <a:solidFill>
                  <a:srgbClr val="FF0000"/>
                </a:solidFill>
                <a:latin typeface="+mn-lt"/>
                <a:ea typeface="黑体" pitchFamily="2" charset="-122"/>
              </a:rPr>
              <a:t>R1</a:t>
            </a:r>
            <a:endParaRPr lang="zh-CN" altLang="en-US" sz="2800" dirty="0" smtClean="0"/>
          </a:p>
        </p:txBody>
      </p:sp>
      <p:sp>
        <p:nvSpPr>
          <p:cNvPr id="48" name="任意多边形 47"/>
          <p:cNvSpPr/>
          <p:nvPr/>
        </p:nvSpPr>
        <p:spPr>
          <a:xfrm>
            <a:off x="1095348" y="3143248"/>
            <a:ext cx="2244344" cy="785818"/>
          </a:xfrm>
          <a:custGeom>
            <a:avLst/>
            <a:gdLst>
              <a:gd name="connsiteX0" fmla="*/ 26859 w 2060956"/>
              <a:gd name="connsiteY0" fmla="*/ 56468 h 716126"/>
              <a:gd name="connsiteX1" fmla="*/ 70402 w 2060956"/>
              <a:gd name="connsiteY1" fmla="*/ 404811 h 716126"/>
              <a:gd name="connsiteX2" fmla="*/ 113945 w 2060956"/>
              <a:gd name="connsiteY2" fmla="*/ 433839 h 716126"/>
              <a:gd name="connsiteX3" fmla="*/ 505830 w 2060956"/>
              <a:gd name="connsiteY3" fmla="*/ 448353 h 716126"/>
              <a:gd name="connsiteX4" fmla="*/ 2044345 w 2060956"/>
              <a:gd name="connsiteY4" fmla="*/ 462868 h 716126"/>
              <a:gd name="connsiteX5" fmla="*/ 2058859 w 2060956"/>
              <a:gd name="connsiteY5" fmla="*/ 549953 h 716126"/>
              <a:gd name="connsiteX6" fmla="*/ 2044345 w 2060956"/>
              <a:gd name="connsiteY6" fmla="*/ 695096 h 71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0956" h="716126">
                <a:moveTo>
                  <a:pt x="26859" y="56468"/>
                </a:moveTo>
                <a:cubicBezTo>
                  <a:pt x="121752" y="198806"/>
                  <a:pt x="0" y="0"/>
                  <a:pt x="70402" y="404811"/>
                </a:cubicBezTo>
                <a:cubicBezTo>
                  <a:pt x="73391" y="421997"/>
                  <a:pt x="96588" y="432103"/>
                  <a:pt x="113945" y="433839"/>
                </a:cubicBezTo>
                <a:cubicBezTo>
                  <a:pt x="244014" y="446846"/>
                  <a:pt x="375127" y="446388"/>
                  <a:pt x="505830" y="448353"/>
                </a:cubicBezTo>
                <a:lnTo>
                  <a:pt x="2044345" y="462868"/>
                </a:lnTo>
                <a:cubicBezTo>
                  <a:pt x="2049183" y="491896"/>
                  <a:pt x="2060956" y="520599"/>
                  <a:pt x="2058859" y="549953"/>
                </a:cubicBezTo>
                <a:cubicBezTo>
                  <a:pt x="2046989" y="716126"/>
                  <a:pt x="2006623" y="619656"/>
                  <a:pt x="2044345" y="695096"/>
                </a:cubicBezTo>
              </a:path>
            </a:pathLst>
          </a:custGeom>
          <a:noFill/>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矩形 55"/>
          <p:cNvSpPr/>
          <p:nvPr/>
        </p:nvSpPr>
        <p:spPr>
          <a:xfrm>
            <a:off x="1809728" y="3214686"/>
            <a:ext cx="2396810" cy="369332"/>
          </a:xfrm>
          <a:prstGeom prst="rect">
            <a:avLst/>
          </a:prstGeom>
        </p:spPr>
        <p:txBody>
          <a:bodyPr wrap="none">
            <a:spAutoFit/>
          </a:bodyPr>
          <a:lstStyle/>
          <a:p>
            <a:r>
              <a:rPr kumimoji="1" lang="zh-CN" altLang="en-US" b="1" dirty="0" smtClean="0">
                <a:solidFill>
                  <a:srgbClr val="000099"/>
                </a:solidFill>
                <a:ea typeface="黑体" pitchFamily="2" charset="-122"/>
              </a:rPr>
              <a:t>网络地址 </a:t>
            </a:r>
            <a:r>
              <a:rPr kumimoji="1" lang="en-US" altLang="zh-CN" b="1" dirty="0" smtClean="0">
                <a:solidFill>
                  <a:srgbClr val="000099"/>
                </a:solidFill>
                <a:ea typeface="黑体" pitchFamily="2" charset="-122"/>
              </a:rPr>
              <a:t>128.30.33.0</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46" grpId="0" build="p" animBg="1"/>
      <p:bldP spid="4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Group 6"/>
          <p:cNvGraphicFramePr>
            <a:graphicFrameLocks noGrp="1"/>
          </p:cNvGraphicFramePr>
          <p:nvPr/>
        </p:nvGraphicFramePr>
        <p:xfrm>
          <a:off x="464312" y="3214686"/>
          <a:ext cx="7352161" cy="1500198"/>
        </p:xfrm>
        <a:graphic>
          <a:graphicData uri="http://schemas.openxmlformats.org/drawingml/2006/table">
            <a:tbl>
              <a:tblPr/>
              <a:tblGrid>
                <a:gridCol w="2640848"/>
                <a:gridCol w="2466969"/>
                <a:gridCol w="2244344"/>
              </a:tblGrid>
              <a:tr h="36871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333399"/>
                          </a:solidFill>
                          <a:effectLst/>
                          <a:latin typeface="Arial" charset="0"/>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131481">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直连，接口 </a:t>
                      </a:r>
                      <a:r>
                        <a:rPr kumimoji="0" lang="en-US" altLang="zh-CN" sz="2000" b="0" i="0" u="none" strike="noStrike" cap="none" normalizeH="0" baseline="0" dirty="0" smtClean="0">
                          <a:ln>
                            <a:noFill/>
                          </a:ln>
                          <a:solidFill>
                            <a:srgbClr val="333399"/>
                          </a:solidFill>
                          <a:effectLst/>
                          <a:latin typeface="Arial" charset="0"/>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直连，接口 </a:t>
                      </a:r>
                      <a:r>
                        <a:rPr kumimoji="0" lang="en-US" altLang="zh-CN" sz="2000" b="0" i="0" u="none" strike="noStrike" cap="none" normalizeH="0" baseline="0" dirty="0" smtClean="0">
                          <a:ln>
                            <a:noFill/>
                          </a:ln>
                          <a:solidFill>
                            <a:srgbClr val="333399"/>
                          </a:solidFill>
                          <a:effectLst/>
                          <a:latin typeface="Arial" charset="0"/>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R</a:t>
                      </a:r>
                      <a:r>
                        <a:rPr kumimoji="0" lang="en-US" altLang="zh-CN" sz="2000" b="0" i="0" u="none" strike="noStrike" cap="none" normalizeH="0" baseline="-25000" dirty="0" smtClean="0">
                          <a:ln>
                            <a:noFill/>
                          </a:ln>
                          <a:solidFill>
                            <a:srgbClr val="333399"/>
                          </a:solidFill>
                          <a:effectLst/>
                          <a:latin typeface="Arial" charset="0"/>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4" name="灯片编号占位符 3"/>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126</a:t>
            </a:fld>
            <a:endParaRPr lang="zh-CN" altLang="en-US" kern="0" dirty="0">
              <a:solidFill>
                <a:sysClr val="windowText" lastClr="000000"/>
              </a:solidFill>
            </a:endParaRPr>
          </a:p>
        </p:txBody>
      </p:sp>
      <p:sp>
        <p:nvSpPr>
          <p:cNvPr id="7" name="Text Box 4"/>
          <p:cNvSpPr txBox="1">
            <a:spLocks noChangeArrowheads="1"/>
          </p:cNvSpPr>
          <p:nvPr/>
        </p:nvSpPr>
        <p:spPr bwMode="auto">
          <a:xfrm>
            <a:off x="3559959" y="2285992"/>
            <a:ext cx="312906" cy="369332"/>
          </a:xfrm>
          <a:prstGeom prst="rect">
            <a:avLst/>
          </a:prstGeom>
          <a:noFill/>
          <a:ln w="9525">
            <a:noFill/>
            <a:miter lim="800000"/>
            <a:headEnd/>
            <a:tailEnd/>
          </a:ln>
          <a:effectLst/>
        </p:spPr>
        <p:txBody>
          <a:bodyPr wrap="none">
            <a:spAutoFit/>
          </a:bodyPr>
          <a:lstStyle/>
          <a:p>
            <a:r>
              <a:rPr kumimoji="1" lang="en-US" altLang="zh-CN" sz="1800" dirty="0">
                <a:solidFill>
                  <a:srgbClr val="FF0000"/>
                </a:solidFill>
                <a:latin typeface="Arial" charset="0"/>
              </a:rPr>
              <a:t>0</a:t>
            </a:r>
            <a:endParaRPr kumimoji="1" lang="en-US" altLang="zh-CN" sz="1800" baseline="-25000" dirty="0">
              <a:solidFill>
                <a:srgbClr val="FF0000"/>
              </a:solidFill>
              <a:latin typeface="Arial" charset="0"/>
            </a:endParaRPr>
          </a:p>
        </p:txBody>
      </p:sp>
      <p:sp>
        <p:nvSpPr>
          <p:cNvPr id="8" name="Line 19"/>
          <p:cNvSpPr>
            <a:spLocks noChangeShapeType="1"/>
          </p:cNvSpPr>
          <p:nvPr/>
        </p:nvSpPr>
        <p:spPr bwMode="auto">
          <a:xfrm>
            <a:off x="3530750" y="2263768"/>
            <a:ext cx="1719" cy="703263"/>
          </a:xfrm>
          <a:prstGeom prst="line">
            <a:avLst/>
          </a:prstGeom>
          <a:noFill/>
          <a:ln w="28575">
            <a:solidFill>
              <a:srgbClr val="333399"/>
            </a:solidFill>
            <a:round/>
            <a:headEnd/>
            <a:tailEnd/>
          </a:ln>
          <a:effectLst/>
        </p:spPr>
        <p:txBody>
          <a:bodyPr/>
          <a:lstStyle/>
          <a:p>
            <a:endParaRPr lang="zh-CN" altLang="en-US"/>
          </a:p>
        </p:txBody>
      </p:sp>
      <p:sp>
        <p:nvSpPr>
          <p:cNvPr id="9" name="Line 21"/>
          <p:cNvSpPr>
            <a:spLocks noChangeShapeType="1"/>
          </p:cNvSpPr>
          <p:nvPr/>
        </p:nvSpPr>
        <p:spPr bwMode="auto">
          <a:xfrm>
            <a:off x="835809" y="2263767"/>
            <a:ext cx="4134379" cy="0"/>
          </a:xfrm>
          <a:prstGeom prst="line">
            <a:avLst/>
          </a:prstGeom>
          <a:noFill/>
          <a:ln w="28575">
            <a:solidFill>
              <a:srgbClr val="333399"/>
            </a:solidFill>
            <a:round/>
            <a:headEnd/>
            <a:tailEnd/>
          </a:ln>
          <a:effectLst/>
        </p:spPr>
        <p:txBody>
          <a:bodyPr/>
          <a:lstStyle/>
          <a:p>
            <a:endParaRPr lang="zh-CN" altLang="en-US"/>
          </a:p>
        </p:txBody>
      </p:sp>
      <p:sp>
        <p:nvSpPr>
          <p:cNvPr id="10" name="Line 22"/>
          <p:cNvSpPr>
            <a:spLocks noChangeShapeType="1"/>
          </p:cNvSpPr>
          <p:nvPr/>
        </p:nvSpPr>
        <p:spPr bwMode="auto">
          <a:xfrm>
            <a:off x="1319098" y="1693855"/>
            <a:ext cx="1719" cy="569912"/>
          </a:xfrm>
          <a:prstGeom prst="line">
            <a:avLst/>
          </a:prstGeom>
          <a:noFill/>
          <a:ln w="28575">
            <a:solidFill>
              <a:srgbClr val="333399"/>
            </a:solidFill>
            <a:round/>
            <a:headEnd/>
            <a:tailEnd/>
          </a:ln>
          <a:effectLst/>
        </p:spPr>
        <p:txBody>
          <a:bodyPr/>
          <a:lstStyle/>
          <a:p>
            <a:endParaRPr lang="zh-CN" altLang="en-US"/>
          </a:p>
        </p:txBody>
      </p:sp>
      <p:pic>
        <p:nvPicPr>
          <p:cNvPr id="11" name="Picture 23"/>
          <p:cNvPicPr>
            <a:picLocks noChangeArrowheads="1"/>
          </p:cNvPicPr>
          <p:nvPr/>
        </p:nvPicPr>
        <p:blipFill>
          <a:blip r:embed="rId2"/>
          <a:srcRect/>
          <a:stretch>
            <a:fillRect/>
          </a:stretch>
        </p:blipFill>
        <p:spPr bwMode="auto">
          <a:xfrm>
            <a:off x="1133339" y="1435141"/>
            <a:ext cx="431667" cy="473075"/>
          </a:xfrm>
          <a:prstGeom prst="rect">
            <a:avLst/>
          </a:prstGeom>
          <a:noFill/>
          <a:ln w="9525">
            <a:noFill/>
            <a:miter lim="800000"/>
            <a:headEnd/>
            <a:tailEnd/>
          </a:ln>
          <a:effectLst/>
        </p:spPr>
      </p:pic>
      <p:sp>
        <p:nvSpPr>
          <p:cNvPr id="12" name="Text Box 25"/>
          <p:cNvSpPr txBox="1">
            <a:spLocks noChangeArrowheads="1"/>
          </p:cNvSpPr>
          <p:nvPr/>
        </p:nvSpPr>
        <p:spPr bwMode="auto">
          <a:xfrm>
            <a:off x="541704" y="1285862"/>
            <a:ext cx="564738" cy="461665"/>
          </a:xfrm>
          <a:prstGeom prst="rect">
            <a:avLst/>
          </a:prstGeom>
          <a:noFill/>
          <a:ln w="9525">
            <a:noFill/>
            <a:miter lim="800000"/>
            <a:headEnd/>
            <a:tailEnd/>
          </a:ln>
          <a:effectLst/>
        </p:spPr>
        <p:txBody>
          <a:bodyPr wrap="square">
            <a:spAutoFit/>
          </a:bodyPr>
          <a:lstStyle/>
          <a:p>
            <a:r>
              <a:rPr kumimoji="1" lang="en-US" altLang="zh-CN" sz="2400" dirty="0">
                <a:solidFill>
                  <a:srgbClr val="333399"/>
                </a:solidFill>
                <a:latin typeface="Arial" charset="0"/>
              </a:rPr>
              <a:t>H</a:t>
            </a:r>
            <a:r>
              <a:rPr kumimoji="1" lang="en-US" altLang="zh-CN" sz="2400" baseline="-25000" dirty="0">
                <a:solidFill>
                  <a:srgbClr val="333399"/>
                </a:solidFill>
                <a:latin typeface="Arial" charset="0"/>
              </a:rPr>
              <a:t>1</a:t>
            </a:r>
          </a:p>
        </p:txBody>
      </p:sp>
      <p:grpSp>
        <p:nvGrpSpPr>
          <p:cNvPr id="2" name="Group 34"/>
          <p:cNvGrpSpPr>
            <a:grpSpLocks/>
          </p:cNvGrpSpPr>
          <p:nvPr/>
        </p:nvGrpSpPr>
        <p:grpSpPr bwMode="auto">
          <a:xfrm>
            <a:off x="3255561" y="2617829"/>
            <a:ext cx="663840" cy="460375"/>
            <a:chOff x="864" y="1824"/>
            <a:chExt cx="432" cy="288"/>
          </a:xfrm>
        </p:grpSpPr>
        <p:pic>
          <p:nvPicPr>
            <p:cNvPr id="42" name="Picture 35"/>
            <p:cNvPicPr>
              <a:picLocks noChangeArrowheads="1"/>
            </p:cNvPicPr>
            <p:nvPr/>
          </p:nvPicPr>
          <p:blipFill>
            <a:blip r:embed="rId3"/>
            <a:srcRect/>
            <a:stretch>
              <a:fillRect/>
            </a:stretch>
          </p:blipFill>
          <p:spPr bwMode="auto">
            <a:xfrm>
              <a:off x="864" y="1824"/>
              <a:ext cx="432" cy="288"/>
            </a:xfrm>
            <a:prstGeom prst="rect">
              <a:avLst/>
            </a:prstGeom>
            <a:noFill/>
            <a:ln w="12699">
              <a:noFill/>
              <a:miter lim="800000"/>
              <a:headEnd/>
              <a:tailEnd/>
            </a:ln>
            <a:effectLst/>
          </p:spPr>
        </p:pic>
        <p:pic>
          <p:nvPicPr>
            <p:cNvPr id="43" name="Picture 36"/>
            <p:cNvPicPr>
              <a:picLocks noChangeArrowheads="1"/>
            </p:cNvPicPr>
            <p:nvPr/>
          </p:nvPicPr>
          <p:blipFill>
            <a:blip r:embed="rId3"/>
            <a:srcRect/>
            <a:stretch>
              <a:fillRect/>
            </a:stretch>
          </p:blipFill>
          <p:spPr bwMode="auto">
            <a:xfrm>
              <a:off x="864" y="1824"/>
              <a:ext cx="432" cy="288"/>
            </a:xfrm>
            <a:prstGeom prst="rect">
              <a:avLst/>
            </a:prstGeom>
            <a:noFill/>
            <a:ln w="12699">
              <a:noFill/>
              <a:miter lim="800000"/>
              <a:headEnd/>
              <a:tailEnd/>
            </a:ln>
            <a:effectLst/>
          </p:spPr>
        </p:pic>
      </p:grpSp>
      <p:sp>
        <p:nvSpPr>
          <p:cNvPr id="14" name="Text Box 43"/>
          <p:cNvSpPr txBox="1">
            <a:spLocks noChangeArrowheads="1"/>
          </p:cNvSpPr>
          <p:nvPr/>
        </p:nvSpPr>
        <p:spPr bwMode="auto">
          <a:xfrm>
            <a:off x="2553906" y="2571793"/>
            <a:ext cx="521297"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R</a:t>
            </a:r>
            <a:r>
              <a:rPr kumimoji="1" lang="en-US" altLang="zh-CN" sz="2400" baseline="-25000" dirty="0">
                <a:solidFill>
                  <a:srgbClr val="333399"/>
                </a:solidFill>
                <a:latin typeface="Arial" charset="0"/>
              </a:rPr>
              <a:t>1</a:t>
            </a:r>
          </a:p>
        </p:txBody>
      </p:sp>
      <p:sp>
        <p:nvSpPr>
          <p:cNvPr id="44" name="Text Box 24"/>
          <p:cNvSpPr txBox="1">
            <a:spLocks noChangeArrowheads="1"/>
          </p:cNvSpPr>
          <p:nvPr/>
        </p:nvSpPr>
        <p:spPr bwMode="auto">
          <a:xfrm>
            <a:off x="1547788" y="1214471"/>
            <a:ext cx="4038082" cy="830997"/>
          </a:xfrm>
          <a:prstGeom prst="rect">
            <a:avLst/>
          </a:prstGeom>
          <a:solidFill>
            <a:schemeClr val="accent2"/>
          </a:solidFill>
          <a:ln w="9525">
            <a:noFill/>
            <a:miter lim="800000"/>
            <a:headEnd/>
            <a:tailEnd/>
          </a:ln>
          <a:effectLst/>
        </p:spPr>
        <p:txBody>
          <a:bodyPr wrap="square">
            <a:spAutoFit/>
          </a:bodyPr>
          <a:lstStyle/>
          <a:p>
            <a:pPr>
              <a:lnSpc>
                <a:spcPct val="90000"/>
              </a:lnSpc>
              <a:spcBef>
                <a:spcPct val="20000"/>
              </a:spcBef>
              <a:buClr>
                <a:schemeClr val="folHlink"/>
              </a:buClr>
              <a:buSzPct val="60000"/>
            </a:pPr>
            <a:r>
              <a:rPr lang="en-US" altLang="zh-CN" sz="2400" dirty="0" smtClean="0">
                <a:solidFill>
                  <a:srgbClr val="333399"/>
                </a:solidFill>
                <a:ea typeface="黑体" pitchFamily="2" charset="-122"/>
              </a:rPr>
              <a:t>IP              </a:t>
            </a:r>
            <a:r>
              <a:rPr kumimoji="1" lang="en-US" altLang="zh-CN" sz="2400" dirty="0" smtClean="0">
                <a:solidFill>
                  <a:srgbClr val="333399"/>
                </a:solidFill>
              </a:rPr>
              <a:t>128.30.33.13</a:t>
            </a:r>
            <a:endParaRPr lang="en-US" altLang="zh-CN" sz="2400" dirty="0" smtClean="0">
              <a:solidFill>
                <a:srgbClr val="333399"/>
              </a:solidFill>
              <a:ea typeface="黑体" pitchFamily="2" charset="-122"/>
            </a:endParaRPr>
          </a:p>
          <a:p>
            <a:pPr>
              <a:lnSpc>
                <a:spcPct val="90000"/>
              </a:lnSpc>
              <a:spcBef>
                <a:spcPct val="20000"/>
              </a:spcBef>
              <a:buClr>
                <a:schemeClr val="folHlink"/>
              </a:buClr>
              <a:buSzPct val="60000"/>
            </a:pPr>
            <a:r>
              <a:rPr kumimoji="1" lang="en-US" altLang="zh-CN" b="1" dirty="0" smtClean="0">
                <a:solidFill>
                  <a:srgbClr val="CC3300"/>
                </a:solidFill>
              </a:rPr>
              <a:t> </a:t>
            </a:r>
            <a:r>
              <a:rPr kumimoji="1" lang="zh-CN" altLang="en-US" sz="2400" dirty="0" smtClean="0">
                <a:solidFill>
                  <a:srgbClr val="333399"/>
                </a:solidFill>
                <a:ea typeface="黑体" pitchFamily="2" charset="-122"/>
              </a:rPr>
              <a:t>子网掩码   </a:t>
            </a:r>
            <a:r>
              <a:rPr kumimoji="1" lang="en-US" altLang="zh-CN" sz="2000" dirty="0" smtClean="0">
                <a:solidFill>
                  <a:srgbClr val="333399"/>
                </a:solidFill>
              </a:rPr>
              <a:t>255.255.255.128</a:t>
            </a:r>
          </a:p>
        </p:txBody>
      </p:sp>
      <p:sp>
        <p:nvSpPr>
          <p:cNvPr id="47" name="内容占位符 2"/>
          <p:cNvSpPr>
            <a:spLocks noGrp="1"/>
          </p:cNvSpPr>
          <p:nvPr>
            <p:ph idx="1"/>
          </p:nvPr>
        </p:nvSpPr>
        <p:spPr>
          <a:xfrm>
            <a:off x="0" y="5072074"/>
            <a:ext cx="9906000" cy="1571636"/>
          </a:xfrm>
          <a:solidFill>
            <a:schemeClr val="bg2">
              <a:lumMod val="60000"/>
              <a:lumOff val="40000"/>
            </a:schemeClr>
          </a:solidFill>
        </p:spPr>
        <p:txBody>
          <a:bodyPr/>
          <a:lstStyle/>
          <a:p>
            <a:r>
              <a:rPr kumimoji="1" lang="zh-CN" altLang="en-US" sz="2400" dirty="0" smtClean="0">
                <a:solidFill>
                  <a:srgbClr val="333399"/>
                </a:solidFill>
              </a:rPr>
              <a:t>（目的</a:t>
            </a:r>
            <a:r>
              <a:rPr kumimoji="1" lang="en-US" altLang="zh-CN" sz="2400" dirty="0" smtClean="0">
                <a:solidFill>
                  <a:srgbClr val="333399"/>
                </a:solidFill>
              </a:rPr>
              <a:t>IP</a:t>
            </a:r>
            <a:r>
              <a:rPr kumimoji="1" lang="zh-CN" altLang="en-US" sz="2400" dirty="0" smtClean="0">
                <a:solidFill>
                  <a:srgbClr val="333399"/>
                </a:solidFill>
              </a:rPr>
              <a:t>）</a:t>
            </a:r>
            <a:r>
              <a:rPr kumimoji="1" lang="en-US" altLang="zh-CN" sz="2400" dirty="0" smtClean="0">
                <a:solidFill>
                  <a:srgbClr val="333399"/>
                </a:solidFill>
              </a:rPr>
              <a:t>128.30.33.138</a:t>
            </a:r>
            <a:r>
              <a:rPr kumimoji="1" lang="zh-CN" altLang="en-US" sz="2400" dirty="0" smtClean="0">
                <a:solidFill>
                  <a:srgbClr val="333399"/>
                </a:solidFill>
              </a:rPr>
              <a:t>与</a:t>
            </a:r>
            <a:r>
              <a:rPr kumimoji="1" lang="en-US" altLang="zh-CN" sz="2400" dirty="0" smtClean="0">
                <a:solidFill>
                  <a:srgbClr val="333399"/>
                </a:solidFill>
              </a:rPr>
              <a:t>255.255.255.128</a:t>
            </a:r>
            <a:r>
              <a:rPr kumimoji="1" lang="zh-CN" altLang="en-US" sz="2400" dirty="0" smtClean="0">
                <a:solidFill>
                  <a:srgbClr val="333399"/>
                </a:solidFill>
              </a:rPr>
              <a:t>（路由表第一条掩码）</a:t>
            </a:r>
            <a:r>
              <a:rPr kumimoji="1" lang="en-US" altLang="zh-CN" sz="2400" dirty="0" smtClean="0">
                <a:solidFill>
                  <a:srgbClr val="333399"/>
                </a:solidFill>
              </a:rPr>
              <a:t> =</a:t>
            </a:r>
            <a:r>
              <a:rPr lang="en-US" altLang="zh-CN" sz="2400" dirty="0" smtClean="0">
                <a:solidFill>
                  <a:srgbClr val="000000"/>
                </a:solidFill>
              </a:rPr>
              <a:t>128. 30. 33.128</a:t>
            </a:r>
          </a:p>
          <a:p>
            <a:r>
              <a:rPr lang="zh-CN" altLang="en-US" sz="2400" dirty="0" smtClean="0">
                <a:latin typeface="Arial" charset="0"/>
              </a:rPr>
              <a:t>与第</a:t>
            </a:r>
            <a:r>
              <a:rPr lang="en-US" altLang="zh-CN" sz="2400" dirty="0" smtClean="0">
                <a:latin typeface="Arial" charset="0"/>
              </a:rPr>
              <a:t>1</a:t>
            </a:r>
            <a:r>
              <a:rPr lang="zh-CN" altLang="en-US" sz="2400" dirty="0" smtClean="0">
                <a:latin typeface="Arial" charset="0"/>
              </a:rPr>
              <a:t>条目的网络不匹配，因此查找路由表第二条项目</a:t>
            </a:r>
            <a:endParaRPr lang="zh-CN" altLang="en-US" sz="2000" dirty="0" smtClean="0"/>
          </a:p>
        </p:txBody>
      </p:sp>
      <p:grpSp>
        <p:nvGrpSpPr>
          <p:cNvPr id="3" name="组合 47"/>
          <p:cNvGrpSpPr/>
          <p:nvPr/>
        </p:nvGrpSpPr>
        <p:grpSpPr>
          <a:xfrm>
            <a:off x="3869527" y="1928803"/>
            <a:ext cx="5250403" cy="1093971"/>
            <a:chOff x="3428992" y="2643182"/>
            <a:chExt cx="4846526" cy="1093971"/>
          </a:xfrm>
        </p:grpSpPr>
        <p:cxnSp>
          <p:nvCxnSpPr>
            <p:cNvPr id="50" name="直接连接符 49"/>
            <p:cNvCxnSpPr/>
            <p:nvPr/>
          </p:nvCxnSpPr>
          <p:spPr>
            <a:xfrm>
              <a:off x="3428992" y="3500438"/>
              <a:ext cx="3143272" cy="15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5" name="组合 66"/>
            <p:cNvGrpSpPr/>
            <p:nvPr/>
          </p:nvGrpSpPr>
          <p:grpSpPr>
            <a:xfrm>
              <a:off x="3428992" y="2643182"/>
              <a:ext cx="4846526" cy="1093971"/>
              <a:chOff x="3428992" y="2643182"/>
              <a:chExt cx="4846526" cy="1093971"/>
            </a:xfrm>
          </p:grpSpPr>
          <p:pic>
            <p:nvPicPr>
              <p:cNvPr id="53" name="Picture 58"/>
              <p:cNvPicPr>
                <a:picLocks noChangeArrowheads="1"/>
              </p:cNvPicPr>
              <p:nvPr/>
            </p:nvPicPr>
            <p:blipFill>
              <a:blip r:embed="rId2"/>
              <a:srcRect/>
              <a:stretch>
                <a:fillRect/>
              </a:stretch>
            </p:blipFill>
            <p:spPr bwMode="auto">
              <a:xfrm>
                <a:off x="5857884" y="2643182"/>
                <a:ext cx="400050" cy="473075"/>
              </a:xfrm>
              <a:prstGeom prst="rect">
                <a:avLst/>
              </a:prstGeom>
              <a:noFill/>
              <a:ln w="9525">
                <a:noFill/>
                <a:miter lim="800000"/>
                <a:headEnd/>
                <a:tailEnd/>
              </a:ln>
              <a:effectLst/>
            </p:spPr>
          </p:pic>
          <p:sp>
            <p:nvSpPr>
              <p:cNvPr id="54" name="Text Box 59"/>
              <p:cNvSpPr txBox="1">
                <a:spLocks noChangeArrowheads="1"/>
              </p:cNvSpPr>
              <p:nvPr/>
            </p:nvSpPr>
            <p:spPr bwMode="auto">
              <a:xfrm>
                <a:off x="5286380" y="2643182"/>
                <a:ext cx="886041" cy="461665"/>
              </a:xfrm>
              <a:prstGeom prst="rect">
                <a:avLst/>
              </a:prstGeom>
              <a:noFill/>
              <a:ln w="9525">
                <a:noFill/>
                <a:miter lim="800000"/>
                <a:headEnd/>
                <a:tailEnd/>
              </a:ln>
              <a:effectLst/>
            </p:spPr>
            <p:txBody>
              <a:bodyPr wrap="square">
                <a:spAutoFit/>
              </a:bodyPr>
              <a:lstStyle/>
              <a:p>
                <a:r>
                  <a:rPr kumimoji="1" lang="en-US" altLang="zh-CN" sz="2400" dirty="0" smtClean="0">
                    <a:solidFill>
                      <a:srgbClr val="333399"/>
                    </a:solidFill>
                    <a:latin typeface="Arial" charset="0"/>
                  </a:rPr>
                  <a:t>H2</a:t>
                </a:r>
                <a:endParaRPr kumimoji="1" lang="en-US" altLang="zh-CN" sz="2400" baseline="-25000" dirty="0">
                  <a:solidFill>
                    <a:srgbClr val="333399"/>
                  </a:solidFill>
                  <a:latin typeface="Arial" charset="0"/>
                </a:endParaRPr>
              </a:p>
            </p:txBody>
          </p:sp>
          <p:sp>
            <p:nvSpPr>
              <p:cNvPr id="55" name="Text Box 62"/>
              <p:cNvSpPr txBox="1">
                <a:spLocks noChangeArrowheads="1"/>
              </p:cNvSpPr>
              <p:nvPr/>
            </p:nvSpPr>
            <p:spPr bwMode="auto">
              <a:xfrm>
                <a:off x="6286512" y="2643182"/>
                <a:ext cx="1989006" cy="461665"/>
              </a:xfrm>
              <a:prstGeom prst="rect">
                <a:avLst/>
              </a:prstGeom>
              <a:solidFill>
                <a:srgbClr val="FFC000"/>
              </a:solidFill>
              <a:ln w="9525">
                <a:noFill/>
                <a:miter lim="800000"/>
                <a:headEnd/>
                <a:tailEnd/>
              </a:ln>
              <a:effectLst/>
            </p:spPr>
            <p:txBody>
              <a:bodyPr wrap="none">
                <a:spAutoFit/>
              </a:bodyPr>
              <a:lstStyle/>
              <a:p>
                <a:r>
                  <a:rPr kumimoji="1" lang="en-US" altLang="zh-CN" sz="2400" dirty="0" smtClean="0">
                    <a:solidFill>
                      <a:srgbClr val="333399"/>
                    </a:solidFill>
                  </a:rPr>
                  <a:t>128.30.33.138</a:t>
                </a:r>
              </a:p>
            </p:txBody>
          </p:sp>
          <p:cxnSp>
            <p:nvCxnSpPr>
              <p:cNvPr id="56" name="直接连接符 55"/>
              <p:cNvCxnSpPr/>
              <p:nvPr/>
            </p:nvCxnSpPr>
            <p:spPr>
              <a:xfrm rot="5400000" flipH="1" flipV="1">
                <a:off x="5858678" y="3285330"/>
                <a:ext cx="428629" cy="15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
            <p:nvSpPr>
              <p:cNvPr id="57" name="Text Box 4"/>
              <p:cNvSpPr txBox="1">
                <a:spLocks noChangeArrowheads="1"/>
              </p:cNvSpPr>
              <p:nvPr/>
            </p:nvSpPr>
            <p:spPr bwMode="auto">
              <a:xfrm>
                <a:off x="3428992" y="3357562"/>
                <a:ext cx="428628" cy="379591"/>
              </a:xfrm>
              <a:prstGeom prst="rect">
                <a:avLst/>
              </a:prstGeom>
              <a:noFill/>
              <a:ln w="9525">
                <a:noFill/>
                <a:miter lim="800000"/>
                <a:headEnd/>
                <a:tailEnd/>
              </a:ln>
              <a:effectLst/>
            </p:spPr>
            <p:txBody>
              <a:bodyPr wrap="square">
                <a:spAutoFit/>
              </a:bodyPr>
              <a:lstStyle/>
              <a:p>
                <a:r>
                  <a:rPr kumimoji="1" lang="en-US" altLang="zh-CN" sz="2800" baseline="-25000" dirty="0" smtClean="0">
                    <a:solidFill>
                      <a:srgbClr val="FF0000"/>
                    </a:solidFill>
                    <a:latin typeface="Arial" charset="0"/>
                  </a:rPr>
                  <a:t>1</a:t>
                </a:r>
                <a:endParaRPr kumimoji="1" lang="en-US" altLang="zh-CN" sz="2800" baseline="-25000" dirty="0">
                  <a:solidFill>
                    <a:srgbClr val="FF0000"/>
                  </a:solidFill>
                  <a:latin typeface="Arial" charset="0"/>
                </a:endParaRPr>
              </a:p>
            </p:txBody>
          </p:sp>
        </p:grpSp>
      </p:grpSp>
      <p:sp>
        <p:nvSpPr>
          <p:cNvPr id="28" name="任意多边形 27"/>
          <p:cNvSpPr/>
          <p:nvPr/>
        </p:nvSpPr>
        <p:spPr>
          <a:xfrm>
            <a:off x="1238224" y="1785926"/>
            <a:ext cx="2244344" cy="785818"/>
          </a:xfrm>
          <a:custGeom>
            <a:avLst/>
            <a:gdLst>
              <a:gd name="connsiteX0" fmla="*/ 26859 w 2060956"/>
              <a:gd name="connsiteY0" fmla="*/ 56468 h 716126"/>
              <a:gd name="connsiteX1" fmla="*/ 70402 w 2060956"/>
              <a:gd name="connsiteY1" fmla="*/ 404811 h 716126"/>
              <a:gd name="connsiteX2" fmla="*/ 113945 w 2060956"/>
              <a:gd name="connsiteY2" fmla="*/ 433839 h 716126"/>
              <a:gd name="connsiteX3" fmla="*/ 505830 w 2060956"/>
              <a:gd name="connsiteY3" fmla="*/ 448353 h 716126"/>
              <a:gd name="connsiteX4" fmla="*/ 2044345 w 2060956"/>
              <a:gd name="connsiteY4" fmla="*/ 462868 h 716126"/>
              <a:gd name="connsiteX5" fmla="*/ 2058859 w 2060956"/>
              <a:gd name="connsiteY5" fmla="*/ 549953 h 716126"/>
              <a:gd name="connsiteX6" fmla="*/ 2044345 w 2060956"/>
              <a:gd name="connsiteY6" fmla="*/ 695096 h 71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0956" h="716126">
                <a:moveTo>
                  <a:pt x="26859" y="56468"/>
                </a:moveTo>
                <a:cubicBezTo>
                  <a:pt x="121752" y="198806"/>
                  <a:pt x="0" y="0"/>
                  <a:pt x="70402" y="404811"/>
                </a:cubicBezTo>
                <a:cubicBezTo>
                  <a:pt x="73391" y="421997"/>
                  <a:pt x="96588" y="432103"/>
                  <a:pt x="113945" y="433839"/>
                </a:cubicBezTo>
                <a:cubicBezTo>
                  <a:pt x="244014" y="446846"/>
                  <a:pt x="375127" y="446388"/>
                  <a:pt x="505830" y="448353"/>
                </a:cubicBezTo>
                <a:lnTo>
                  <a:pt x="2044345" y="462868"/>
                </a:lnTo>
                <a:cubicBezTo>
                  <a:pt x="2049183" y="491896"/>
                  <a:pt x="2060956" y="520599"/>
                  <a:pt x="2058859" y="549953"/>
                </a:cubicBezTo>
                <a:cubicBezTo>
                  <a:pt x="2046989" y="716126"/>
                  <a:pt x="2006623" y="619656"/>
                  <a:pt x="2044345" y="695096"/>
                </a:cubicBezTo>
              </a:path>
            </a:pathLst>
          </a:custGeom>
          <a:noFill/>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1881167" y="159229"/>
            <a:ext cx="5827236" cy="769441"/>
          </a:xfrm>
          <a:prstGeom prst="rect">
            <a:avLst/>
          </a:prstGeom>
        </p:spPr>
        <p:txBody>
          <a:bodyPr wrap="none">
            <a:spAutoFit/>
          </a:bodyPr>
          <a:lstStyle/>
          <a:p>
            <a:pPr algn="ctr"/>
            <a:r>
              <a:rPr lang="zh-CN" altLang="en-US" sz="4400" dirty="0" smtClean="0">
                <a:latin typeface="黑体" pitchFamily="49" charset="-122"/>
                <a:ea typeface="黑体" pitchFamily="49" charset="-122"/>
              </a:rPr>
              <a:t>路由器</a:t>
            </a:r>
            <a:r>
              <a:rPr lang="zh-CN" altLang="en-US" sz="4400" smtClean="0">
                <a:latin typeface="黑体" pitchFamily="49" charset="-122"/>
                <a:ea typeface="黑体" pitchFamily="49" charset="-122"/>
              </a:rPr>
              <a:t>对分组进行</a:t>
            </a:r>
            <a:r>
              <a:rPr lang="zh-CN" altLang="en-US" sz="4400" dirty="0" smtClean="0">
                <a:latin typeface="黑体" pitchFamily="49" charset="-122"/>
                <a:ea typeface="黑体" pitchFamily="49" charset="-122"/>
              </a:rPr>
              <a:t>转发</a:t>
            </a:r>
            <a:endParaRPr lang="zh-CN" altLang="en-US" sz="4400" dirty="0">
              <a:solidFill>
                <a:srgbClr val="000066"/>
              </a:solidFill>
              <a:latin typeface="黑体" pitchFamily="49" charset="-122"/>
              <a:ea typeface="黑体" pitchFamily="49" charset="-122"/>
            </a:endParaRPr>
          </a:p>
        </p:txBody>
      </p:sp>
      <p:cxnSp>
        <p:nvCxnSpPr>
          <p:cNvPr id="30" name="直接连接符 29"/>
          <p:cNvCxnSpPr/>
          <p:nvPr/>
        </p:nvCxnSpPr>
        <p:spPr>
          <a:xfrm flipV="1">
            <a:off x="523844" y="3929066"/>
            <a:ext cx="7119987" cy="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Group 6"/>
          <p:cNvGraphicFramePr>
            <a:graphicFrameLocks noGrp="1"/>
          </p:cNvGraphicFramePr>
          <p:nvPr/>
        </p:nvGraphicFramePr>
        <p:xfrm>
          <a:off x="464312" y="3214686"/>
          <a:ext cx="7352161" cy="1500198"/>
        </p:xfrm>
        <a:graphic>
          <a:graphicData uri="http://schemas.openxmlformats.org/drawingml/2006/table">
            <a:tbl>
              <a:tblPr/>
              <a:tblGrid>
                <a:gridCol w="2640848"/>
                <a:gridCol w="2466969"/>
                <a:gridCol w="2244344"/>
              </a:tblGrid>
              <a:tr h="36871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333399"/>
                          </a:solidFill>
                          <a:effectLst/>
                          <a:latin typeface="Arial" charset="0"/>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131481">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333399"/>
                          </a:solidFill>
                          <a:effectLst/>
                          <a:latin typeface="Arial" charset="0"/>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直连，接口 </a:t>
                      </a:r>
                      <a:r>
                        <a:rPr kumimoji="0" lang="en-US" altLang="zh-CN" sz="2000" b="0" i="0" u="none" strike="noStrike" cap="none" normalizeH="0" baseline="0" dirty="0" smtClean="0">
                          <a:ln>
                            <a:noFill/>
                          </a:ln>
                          <a:solidFill>
                            <a:srgbClr val="333399"/>
                          </a:solidFill>
                          <a:effectLst/>
                          <a:latin typeface="Arial" charset="0"/>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直连，接口 </a:t>
                      </a:r>
                      <a:r>
                        <a:rPr kumimoji="0" lang="en-US" altLang="zh-CN" sz="2000" b="0" i="0" u="none" strike="noStrike" cap="none" normalizeH="0" baseline="0" dirty="0" smtClean="0">
                          <a:ln>
                            <a:noFill/>
                          </a:ln>
                          <a:solidFill>
                            <a:srgbClr val="333399"/>
                          </a:solidFill>
                          <a:effectLst/>
                          <a:latin typeface="Arial" charset="0"/>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R</a:t>
                      </a:r>
                      <a:r>
                        <a:rPr kumimoji="0" lang="en-US" altLang="zh-CN" sz="2000" b="0" i="0" u="none" strike="noStrike" cap="none" normalizeH="0" baseline="-25000" dirty="0" smtClean="0">
                          <a:ln>
                            <a:noFill/>
                          </a:ln>
                          <a:solidFill>
                            <a:srgbClr val="333399"/>
                          </a:solidFill>
                          <a:effectLst/>
                          <a:latin typeface="Arial" charset="0"/>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4" name="灯片编号占位符 3"/>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127</a:t>
            </a:fld>
            <a:endParaRPr lang="zh-CN" altLang="en-US" kern="0" dirty="0">
              <a:solidFill>
                <a:sysClr val="windowText" lastClr="000000"/>
              </a:solidFill>
            </a:endParaRPr>
          </a:p>
        </p:txBody>
      </p:sp>
      <p:sp>
        <p:nvSpPr>
          <p:cNvPr id="7" name="Text Box 4"/>
          <p:cNvSpPr txBox="1">
            <a:spLocks noChangeArrowheads="1"/>
          </p:cNvSpPr>
          <p:nvPr/>
        </p:nvSpPr>
        <p:spPr bwMode="auto">
          <a:xfrm>
            <a:off x="3559959" y="2285992"/>
            <a:ext cx="312906" cy="369332"/>
          </a:xfrm>
          <a:prstGeom prst="rect">
            <a:avLst/>
          </a:prstGeom>
          <a:noFill/>
          <a:ln w="9525">
            <a:noFill/>
            <a:miter lim="800000"/>
            <a:headEnd/>
            <a:tailEnd/>
          </a:ln>
          <a:effectLst/>
        </p:spPr>
        <p:txBody>
          <a:bodyPr wrap="none">
            <a:spAutoFit/>
          </a:bodyPr>
          <a:lstStyle/>
          <a:p>
            <a:r>
              <a:rPr kumimoji="1" lang="en-US" altLang="zh-CN" sz="1800" dirty="0">
                <a:solidFill>
                  <a:srgbClr val="FF0000"/>
                </a:solidFill>
                <a:latin typeface="Arial" charset="0"/>
              </a:rPr>
              <a:t>0</a:t>
            </a:r>
            <a:endParaRPr kumimoji="1" lang="en-US" altLang="zh-CN" sz="1800" baseline="-25000" dirty="0">
              <a:solidFill>
                <a:srgbClr val="FF0000"/>
              </a:solidFill>
              <a:latin typeface="Arial" charset="0"/>
            </a:endParaRPr>
          </a:p>
        </p:txBody>
      </p:sp>
      <p:sp>
        <p:nvSpPr>
          <p:cNvPr id="8" name="Line 19"/>
          <p:cNvSpPr>
            <a:spLocks noChangeShapeType="1"/>
          </p:cNvSpPr>
          <p:nvPr/>
        </p:nvSpPr>
        <p:spPr bwMode="auto">
          <a:xfrm>
            <a:off x="3530750" y="2263768"/>
            <a:ext cx="1719" cy="703263"/>
          </a:xfrm>
          <a:prstGeom prst="line">
            <a:avLst/>
          </a:prstGeom>
          <a:noFill/>
          <a:ln w="28575">
            <a:solidFill>
              <a:srgbClr val="333399"/>
            </a:solidFill>
            <a:round/>
            <a:headEnd/>
            <a:tailEnd/>
          </a:ln>
          <a:effectLst/>
        </p:spPr>
        <p:txBody>
          <a:bodyPr/>
          <a:lstStyle/>
          <a:p>
            <a:endParaRPr lang="zh-CN" altLang="en-US"/>
          </a:p>
        </p:txBody>
      </p:sp>
      <p:sp>
        <p:nvSpPr>
          <p:cNvPr id="9" name="Line 21"/>
          <p:cNvSpPr>
            <a:spLocks noChangeShapeType="1"/>
          </p:cNvSpPr>
          <p:nvPr/>
        </p:nvSpPr>
        <p:spPr bwMode="auto">
          <a:xfrm>
            <a:off x="835809" y="2263767"/>
            <a:ext cx="4134379" cy="0"/>
          </a:xfrm>
          <a:prstGeom prst="line">
            <a:avLst/>
          </a:prstGeom>
          <a:noFill/>
          <a:ln w="28575">
            <a:solidFill>
              <a:srgbClr val="333399"/>
            </a:solidFill>
            <a:round/>
            <a:headEnd/>
            <a:tailEnd/>
          </a:ln>
          <a:effectLst/>
        </p:spPr>
        <p:txBody>
          <a:bodyPr/>
          <a:lstStyle/>
          <a:p>
            <a:endParaRPr lang="zh-CN" altLang="en-US"/>
          </a:p>
        </p:txBody>
      </p:sp>
      <p:sp>
        <p:nvSpPr>
          <p:cNvPr id="10" name="Line 22"/>
          <p:cNvSpPr>
            <a:spLocks noChangeShapeType="1"/>
          </p:cNvSpPr>
          <p:nvPr/>
        </p:nvSpPr>
        <p:spPr bwMode="auto">
          <a:xfrm>
            <a:off x="1319098" y="1693855"/>
            <a:ext cx="1719" cy="569912"/>
          </a:xfrm>
          <a:prstGeom prst="line">
            <a:avLst/>
          </a:prstGeom>
          <a:noFill/>
          <a:ln w="28575">
            <a:solidFill>
              <a:srgbClr val="333399"/>
            </a:solidFill>
            <a:round/>
            <a:headEnd/>
            <a:tailEnd/>
          </a:ln>
          <a:effectLst/>
        </p:spPr>
        <p:txBody>
          <a:bodyPr/>
          <a:lstStyle/>
          <a:p>
            <a:endParaRPr lang="zh-CN" altLang="en-US"/>
          </a:p>
        </p:txBody>
      </p:sp>
      <p:pic>
        <p:nvPicPr>
          <p:cNvPr id="11" name="Picture 23"/>
          <p:cNvPicPr>
            <a:picLocks noChangeArrowheads="1"/>
          </p:cNvPicPr>
          <p:nvPr/>
        </p:nvPicPr>
        <p:blipFill>
          <a:blip r:embed="rId2"/>
          <a:srcRect/>
          <a:stretch>
            <a:fillRect/>
          </a:stretch>
        </p:blipFill>
        <p:spPr bwMode="auto">
          <a:xfrm>
            <a:off x="1133339" y="1435141"/>
            <a:ext cx="431667" cy="473075"/>
          </a:xfrm>
          <a:prstGeom prst="rect">
            <a:avLst/>
          </a:prstGeom>
          <a:noFill/>
          <a:ln w="9525">
            <a:noFill/>
            <a:miter lim="800000"/>
            <a:headEnd/>
            <a:tailEnd/>
          </a:ln>
          <a:effectLst/>
        </p:spPr>
      </p:pic>
      <p:sp>
        <p:nvSpPr>
          <p:cNvPr id="12" name="Text Box 25"/>
          <p:cNvSpPr txBox="1">
            <a:spLocks noChangeArrowheads="1"/>
          </p:cNvSpPr>
          <p:nvPr/>
        </p:nvSpPr>
        <p:spPr bwMode="auto">
          <a:xfrm>
            <a:off x="541704" y="1285862"/>
            <a:ext cx="564738" cy="461665"/>
          </a:xfrm>
          <a:prstGeom prst="rect">
            <a:avLst/>
          </a:prstGeom>
          <a:noFill/>
          <a:ln w="9525">
            <a:noFill/>
            <a:miter lim="800000"/>
            <a:headEnd/>
            <a:tailEnd/>
          </a:ln>
          <a:effectLst/>
        </p:spPr>
        <p:txBody>
          <a:bodyPr wrap="square">
            <a:spAutoFit/>
          </a:bodyPr>
          <a:lstStyle/>
          <a:p>
            <a:r>
              <a:rPr kumimoji="1" lang="en-US" altLang="zh-CN" sz="2400" dirty="0">
                <a:solidFill>
                  <a:srgbClr val="333399"/>
                </a:solidFill>
                <a:latin typeface="Arial" charset="0"/>
              </a:rPr>
              <a:t>H</a:t>
            </a:r>
            <a:r>
              <a:rPr kumimoji="1" lang="en-US" altLang="zh-CN" sz="2400" baseline="-25000" dirty="0">
                <a:solidFill>
                  <a:srgbClr val="333399"/>
                </a:solidFill>
                <a:latin typeface="Arial" charset="0"/>
              </a:rPr>
              <a:t>1</a:t>
            </a:r>
          </a:p>
        </p:txBody>
      </p:sp>
      <p:grpSp>
        <p:nvGrpSpPr>
          <p:cNvPr id="2" name="Group 34"/>
          <p:cNvGrpSpPr>
            <a:grpSpLocks/>
          </p:cNvGrpSpPr>
          <p:nvPr/>
        </p:nvGrpSpPr>
        <p:grpSpPr bwMode="auto">
          <a:xfrm>
            <a:off x="3255561" y="2617829"/>
            <a:ext cx="663840" cy="460375"/>
            <a:chOff x="864" y="1824"/>
            <a:chExt cx="432" cy="288"/>
          </a:xfrm>
        </p:grpSpPr>
        <p:pic>
          <p:nvPicPr>
            <p:cNvPr id="42" name="Picture 35"/>
            <p:cNvPicPr>
              <a:picLocks noChangeArrowheads="1"/>
            </p:cNvPicPr>
            <p:nvPr/>
          </p:nvPicPr>
          <p:blipFill>
            <a:blip r:embed="rId3"/>
            <a:srcRect/>
            <a:stretch>
              <a:fillRect/>
            </a:stretch>
          </p:blipFill>
          <p:spPr bwMode="auto">
            <a:xfrm>
              <a:off x="864" y="1824"/>
              <a:ext cx="432" cy="288"/>
            </a:xfrm>
            <a:prstGeom prst="rect">
              <a:avLst/>
            </a:prstGeom>
            <a:noFill/>
            <a:ln w="12699">
              <a:noFill/>
              <a:miter lim="800000"/>
              <a:headEnd/>
              <a:tailEnd/>
            </a:ln>
            <a:effectLst/>
          </p:spPr>
        </p:pic>
        <p:pic>
          <p:nvPicPr>
            <p:cNvPr id="43" name="Picture 36"/>
            <p:cNvPicPr>
              <a:picLocks noChangeArrowheads="1"/>
            </p:cNvPicPr>
            <p:nvPr/>
          </p:nvPicPr>
          <p:blipFill>
            <a:blip r:embed="rId3"/>
            <a:srcRect/>
            <a:stretch>
              <a:fillRect/>
            </a:stretch>
          </p:blipFill>
          <p:spPr bwMode="auto">
            <a:xfrm>
              <a:off x="864" y="1824"/>
              <a:ext cx="432" cy="288"/>
            </a:xfrm>
            <a:prstGeom prst="rect">
              <a:avLst/>
            </a:prstGeom>
            <a:noFill/>
            <a:ln w="12699">
              <a:noFill/>
              <a:miter lim="800000"/>
              <a:headEnd/>
              <a:tailEnd/>
            </a:ln>
            <a:effectLst/>
          </p:spPr>
        </p:pic>
      </p:grpSp>
      <p:sp>
        <p:nvSpPr>
          <p:cNvPr id="14" name="Text Box 43"/>
          <p:cNvSpPr txBox="1">
            <a:spLocks noChangeArrowheads="1"/>
          </p:cNvSpPr>
          <p:nvPr/>
        </p:nvSpPr>
        <p:spPr bwMode="auto">
          <a:xfrm>
            <a:off x="2553906" y="2571793"/>
            <a:ext cx="521297"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R</a:t>
            </a:r>
            <a:r>
              <a:rPr kumimoji="1" lang="en-US" altLang="zh-CN" sz="2400" baseline="-25000" dirty="0">
                <a:solidFill>
                  <a:srgbClr val="333399"/>
                </a:solidFill>
                <a:latin typeface="Arial" charset="0"/>
              </a:rPr>
              <a:t>1</a:t>
            </a:r>
          </a:p>
        </p:txBody>
      </p:sp>
      <p:sp>
        <p:nvSpPr>
          <p:cNvPr id="44" name="Text Box 24"/>
          <p:cNvSpPr txBox="1">
            <a:spLocks noChangeArrowheads="1"/>
          </p:cNvSpPr>
          <p:nvPr/>
        </p:nvSpPr>
        <p:spPr bwMode="auto">
          <a:xfrm>
            <a:off x="1547788" y="1214471"/>
            <a:ext cx="4038082" cy="830997"/>
          </a:xfrm>
          <a:prstGeom prst="rect">
            <a:avLst/>
          </a:prstGeom>
          <a:solidFill>
            <a:schemeClr val="accent2"/>
          </a:solidFill>
          <a:ln w="9525">
            <a:noFill/>
            <a:miter lim="800000"/>
            <a:headEnd/>
            <a:tailEnd/>
          </a:ln>
          <a:effectLst/>
        </p:spPr>
        <p:txBody>
          <a:bodyPr wrap="square">
            <a:spAutoFit/>
          </a:bodyPr>
          <a:lstStyle/>
          <a:p>
            <a:pPr>
              <a:lnSpc>
                <a:spcPct val="90000"/>
              </a:lnSpc>
              <a:spcBef>
                <a:spcPct val="20000"/>
              </a:spcBef>
              <a:buClr>
                <a:schemeClr val="folHlink"/>
              </a:buClr>
              <a:buSzPct val="60000"/>
            </a:pPr>
            <a:r>
              <a:rPr lang="en-US" altLang="zh-CN" sz="2400" dirty="0" smtClean="0">
                <a:solidFill>
                  <a:srgbClr val="333399"/>
                </a:solidFill>
                <a:ea typeface="黑体" pitchFamily="2" charset="-122"/>
              </a:rPr>
              <a:t>IP              </a:t>
            </a:r>
            <a:r>
              <a:rPr kumimoji="1" lang="en-US" altLang="zh-CN" sz="2400" dirty="0" smtClean="0">
                <a:solidFill>
                  <a:srgbClr val="333399"/>
                </a:solidFill>
              </a:rPr>
              <a:t>128.30.33.13</a:t>
            </a:r>
            <a:endParaRPr lang="en-US" altLang="zh-CN" sz="2400" dirty="0" smtClean="0">
              <a:solidFill>
                <a:srgbClr val="333399"/>
              </a:solidFill>
              <a:ea typeface="黑体" pitchFamily="2" charset="-122"/>
            </a:endParaRPr>
          </a:p>
          <a:p>
            <a:pPr>
              <a:lnSpc>
                <a:spcPct val="90000"/>
              </a:lnSpc>
              <a:spcBef>
                <a:spcPct val="20000"/>
              </a:spcBef>
              <a:buClr>
                <a:schemeClr val="folHlink"/>
              </a:buClr>
              <a:buSzPct val="60000"/>
            </a:pPr>
            <a:r>
              <a:rPr kumimoji="1" lang="en-US" altLang="zh-CN" b="1" dirty="0" smtClean="0">
                <a:solidFill>
                  <a:srgbClr val="CC3300"/>
                </a:solidFill>
              </a:rPr>
              <a:t> </a:t>
            </a:r>
            <a:r>
              <a:rPr kumimoji="1" lang="zh-CN" altLang="en-US" sz="2400" dirty="0" smtClean="0">
                <a:solidFill>
                  <a:srgbClr val="333399"/>
                </a:solidFill>
                <a:ea typeface="黑体" pitchFamily="2" charset="-122"/>
              </a:rPr>
              <a:t>子网掩码   </a:t>
            </a:r>
            <a:r>
              <a:rPr kumimoji="1" lang="en-US" altLang="zh-CN" sz="2000" dirty="0" smtClean="0">
                <a:solidFill>
                  <a:srgbClr val="333399"/>
                </a:solidFill>
              </a:rPr>
              <a:t>255.255.255.128</a:t>
            </a:r>
          </a:p>
        </p:txBody>
      </p:sp>
      <p:sp>
        <p:nvSpPr>
          <p:cNvPr id="47" name="内容占位符 2"/>
          <p:cNvSpPr>
            <a:spLocks noGrp="1"/>
          </p:cNvSpPr>
          <p:nvPr>
            <p:ph idx="1"/>
          </p:nvPr>
        </p:nvSpPr>
        <p:spPr>
          <a:xfrm>
            <a:off x="0" y="5072074"/>
            <a:ext cx="9906000" cy="1571636"/>
          </a:xfrm>
          <a:solidFill>
            <a:schemeClr val="bg2">
              <a:lumMod val="60000"/>
              <a:lumOff val="40000"/>
            </a:schemeClr>
          </a:solidFill>
        </p:spPr>
        <p:txBody>
          <a:bodyPr/>
          <a:lstStyle/>
          <a:p>
            <a:r>
              <a:rPr kumimoji="1" lang="zh-CN" altLang="en-US" sz="2400" dirty="0">
                <a:solidFill>
                  <a:srgbClr val="333399"/>
                </a:solidFill>
              </a:rPr>
              <a:t>（目的</a:t>
            </a:r>
            <a:r>
              <a:rPr kumimoji="1" lang="en-US" altLang="zh-CN" sz="2400" dirty="0">
                <a:solidFill>
                  <a:srgbClr val="333399"/>
                </a:solidFill>
              </a:rPr>
              <a:t>IP</a:t>
            </a:r>
            <a:r>
              <a:rPr kumimoji="1" lang="zh-CN" altLang="en-US" sz="2400" dirty="0">
                <a:solidFill>
                  <a:srgbClr val="333399"/>
                </a:solidFill>
              </a:rPr>
              <a:t>） </a:t>
            </a:r>
            <a:r>
              <a:rPr kumimoji="1" lang="en-US" altLang="zh-CN" sz="2400" dirty="0" smtClean="0">
                <a:solidFill>
                  <a:srgbClr val="333399"/>
                </a:solidFill>
              </a:rPr>
              <a:t>128.30.33.138</a:t>
            </a:r>
            <a:r>
              <a:rPr kumimoji="1" lang="zh-CN" altLang="en-US" sz="2400" dirty="0" smtClean="0">
                <a:solidFill>
                  <a:srgbClr val="333399"/>
                </a:solidFill>
              </a:rPr>
              <a:t>与</a:t>
            </a:r>
            <a:r>
              <a:rPr kumimoji="1" lang="en-US" altLang="zh-CN" sz="2400" dirty="0" smtClean="0">
                <a:solidFill>
                  <a:srgbClr val="333399"/>
                </a:solidFill>
              </a:rPr>
              <a:t>255.255.255.128</a:t>
            </a:r>
            <a:r>
              <a:rPr kumimoji="1" lang="zh-CN" altLang="en-US" sz="2400" dirty="0" smtClean="0">
                <a:solidFill>
                  <a:srgbClr val="333399"/>
                </a:solidFill>
              </a:rPr>
              <a:t>（路由表第</a:t>
            </a:r>
            <a:r>
              <a:rPr kumimoji="1" lang="en-US" altLang="zh-CN" sz="2400" dirty="0" smtClean="0">
                <a:solidFill>
                  <a:srgbClr val="333399"/>
                </a:solidFill>
              </a:rPr>
              <a:t>2</a:t>
            </a:r>
            <a:r>
              <a:rPr kumimoji="1" lang="zh-CN" altLang="en-US" sz="2400" dirty="0" smtClean="0">
                <a:solidFill>
                  <a:srgbClr val="333399"/>
                </a:solidFill>
              </a:rPr>
              <a:t>条掩码）</a:t>
            </a:r>
            <a:r>
              <a:rPr kumimoji="1" lang="en-US" altLang="zh-CN" sz="2400" dirty="0" smtClean="0">
                <a:solidFill>
                  <a:srgbClr val="333399"/>
                </a:solidFill>
              </a:rPr>
              <a:t> =</a:t>
            </a:r>
            <a:r>
              <a:rPr lang="en-US" altLang="zh-CN" sz="2400" dirty="0" smtClean="0">
                <a:solidFill>
                  <a:srgbClr val="000000"/>
                </a:solidFill>
              </a:rPr>
              <a:t>128. 30. 33.128</a:t>
            </a:r>
          </a:p>
          <a:p>
            <a:r>
              <a:rPr lang="zh-CN" altLang="en-US" sz="2400" dirty="0" smtClean="0">
                <a:latin typeface="Arial" charset="0"/>
              </a:rPr>
              <a:t>与第</a:t>
            </a:r>
            <a:r>
              <a:rPr lang="en-US" altLang="zh-CN" sz="2400" dirty="0" smtClean="0">
                <a:latin typeface="Arial" charset="0"/>
              </a:rPr>
              <a:t>2</a:t>
            </a:r>
            <a:r>
              <a:rPr lang="zh-CN" altLang="en-US" sz="2400" dirty="0" smtClean="0">
                <a:latin typeface="Arial" charset="0"/>
              </a:rPr>
              <a:t>条目的网络匹配，</a:t>
            </a:r>
            <a:r>
              <a:rPr lang="zh-CN" altLang="en-US" sz="2400" dirty="0" smtClean="0"/>
              <a:t>数据发往</a:t>
            </a:r>
            <a:r>
              <a:rPr lang="zh-CN" altLang="en-US" sz="2400" dirty="0" smtClean="0">
                <a:solidFill>
                  <a:srgbClr val="FF0000"/>
                </a:solidFill>
              </a:rPr>
              <a:t>接口</a:t>
            </a:r>
            <a:r>
              <a:rPr lang="en-US" altLang="zh-CN" sz="2400" dirty="0" smtClean="0">
                <a:solidFill>
                  <a:srgbClr val="FF0000"/>
                </a:solidFill>
              </a:rPr>
              <a:t>1</a:t>
            </a:r>
            <a:endParaRPr lang="zh-CN" altLang="en-US" sz="2400" dirty="0" smtClean="0"/>
          </a:p>
        </p:txBody>
      </p:sp>
      <p:grpSp>
        <p:nvGrpSpPr>
          <p:cNvPr id="3" name="组合 47"/>
          <p:cNvGrpSpPr/>
          <p:nvPr/>
        </p:nvGrpSpPr>
        <p:grpSpPr>
          <a:xfrm>
            <a:off x="3869527" y="1928803"/>
            <a:ext cx="5250403" cy="1093971"/>
            <a:chOff x="3428992" y="2643182"/>
            <a:chExt cx="4846526" cy="1093971"/>
          </a:xfrm>
        </p:grpSpPr>
        <p:cxnSp>
          <p:nvCxnSpPr>
            <p:cNvPr id="50" name="直接连接符 49"/>
            <p:cNvCxnSpPr/>
            <p:nvPr/>
          </p:nvCxnSpPr>
          <p:spPr>
            <a:xfrm>
              <a:off x="3428992" y="3500438"/>
              <a:ext cx="3143272" cy="15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5" name="组合 66"/>
            <p:cNvGrpSpPr/>
            <p:nvPr/>
          </p:nvGrpSpPr>
          <p:grpSpPr>
            <a:xfrm>
              <a:off x="3428992" y="2643182"/>
              <a:ext cx="4846526" cy="1093971"/>
              <a:chOff x="3428992" y="2643182"/>
              <a:chExt cx="4846526" cy="1093971"/>
            </a:xfrm>
          </p:grpSpPr>
          <p:pic>
            <p:nvPicPr>
              <p:cNvPr id="53" name="Picture 58"/>
              <p:cNvPicPr>
                <a:picLocks noChangeArrowheads="1"/>
              </p:cNvPicPr>
              <p:nvPr/>
            </p:nvPicPr>
            <p:blipFill>
              <a:blip r:embed="rId2"/>
              <a:srcRect/>
              <a:stretch>
                <a:fillRect/>
              </a:stretch>
            </p:blipFill>
            <p:spPr bwMode="auto">
              <a:xfrm>
                <a:off x="5857884" y="2643182"/>
                <a:ext cx="400050" cy="473075"/>
              </a:xfrm>
              <a:prstGeom prst="rect">
                <a:avLst/>
              </a:prstGeom>
              <a:noFill/>
              <a:ln w="9525">
                <a:noFill/>
                <a:miter lim="800000"/>
                <a:headEnd/>
                <a:tailEnd/>
              </a:ln>
              <a:effectLst/>
            </p:spPr>
          </p:pic>
          <p:sp>
            <p:nvSpPr>
              <p:cNvPr id="54" name="Text Box 59"/>
              <p:cNvSpPr txBox="1">
                <a:spLocks noChangeArrowheads="1"/>
              </p:cNvSpPr>
              <p:nvPr/>
            </p:nvSpPr>
            <p:spPr bwMode="auto">
              <a:xfrm>
                <a:off x="5286380" y="2643182"/>
                <a:ext cx="886041" cy="461665"/>
              </a:xfrm>
              <a:prstGeom prst="rect">
                <a:avLst/>
              </a:prstGeom>
              <a:noFill/>
              <a:ln w="9525">
                <a:noFill/>
                <a:miter lim="800000"/>
                <a:headEnd/>
                <a:tailEnd/>
              </a:ln>
              <a:effectLst/>
            </p:spPr>
            <p:txBody>
              <a:bodyPr wrap="square">
                <a:spAutoFit/>
              </a:bodyPr>
              <a:lstStyle/>
              <a:p>
                <a:r>
                  <a:rPr kumimoji="1" lang="en-US" altLang="zh-CN" sz="2400" dirty="0" smtClean="0">
                    <a:solidFill>
                      <a:srgbClr val="333399"/>
                    </a:solidFill>
                    <a:latin typeface="Arial" charset="0"/>
                  </a:rPr>
                  <a:t>H2</a:t>
                </a:r>
                <a:endParaRPr kumimoji="1" lang="en-US" altLang="zh-CN" sz="2400" baseline="-25000" dirty="0">
                  <a:solidFill>
                    <a:srgbClr val="333399"/>
                  </a:solidFill>
                  <a:latin typeface="Arial" charset="0"/>
                </a:endParaRPr>
              </a:p>
            </p:txBody>
          </p:sp>
          <p:sp>
            <p:nvSpPr>
              <p:cNvPr id="55" name="Text Box 62"/>
              <p:cNvSpPr txBox="1">
                <a:spLocks noChangeArrowheads="1"/>
              </p:cNvSpPr>
              <p:nvPr/>
            </p:nvSpPr>
            <p:spPr bwMode="auto">
              <a:xfrm>
                <a:off x="6286512" y="2643182"/>
                <a:ext cx="1989006" cy="461665"/>
              </a:xfrm>
              <a:prstGeom prst="rect">
                <a:avLst/>
              </a:prstGeom>
              <a:solidFill>
                <a:srgbClr val="FFC000"/>
              </a:solidFill>
              <a:ln w="9525">
                <a:noFill/>
                <a:miter lim="800000"/>
                <a:headEnd/>
                <a:tailEnd/>
              </a:ln>
              <a:effectLst/>
            </p:spPr>
            <p:txBody>
              <a:bodyPr wrap="none">
                <a:spAutoFit/>
              </a:bodyPr>
              <a:lstStyle/>
              <a:p>
                <a:r>
                  <a:rPr kumimoji="1" lang="en-US" altLang="zh-CN" sz="2400" dirty="0" smtClean="0">
                    <a:solidFill>
                      <a:srgbClr val="333399"/>
                    </a:solidFill>
                  </a:rPr>
                  <a:t>128.30.33.138</a:t>
                </a:r>
              </a:p>
            </p:txBody>
          </p:sp>
          <p:cxnSp>
            <p:nvCxnSpPr>
              <p:cNvPr id="56" name="直接连接符 55"/>
              <p:cNvCxnSpPr/>
              <p:nvPr/>
            </p:nvCxnSpPr>
            <p:spPr>
              <a:xfrm rot="5400000" flipH="1" flipV="1">
                <a:off x="5858678" y="3285330"/>
                <a:ext cx="428629" cy="15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
            <p:nvSpPr>
              <p:cNvPr id="57" name="Text Box 4"/>
              <p:cNvSpPr txBox="1">
                <a:spLocks noChangeArrowheads="1"/>
              </p:cNvSpPr>
              <p:nvPr/>
            </p:nvSpPr>
            <p:spPr bwMode="auto">
              <a:xfrm>
                <a:off x="3428992" y="3357562"/>
                <a:ext cx="428628" cy="379591"/>
              </a:xfrm>
              <a:prstGeom prst="rect">
                <a:avLst/>
              </a:prstGeom>
              <a:noFill/>
              <a:ln w="9525">
                <a:noFill/>
                <a:miter lim="800000"/>
                <a:headEnd/>
                <a:tailEnd/>
              </a:ln>
              <a:effectLst/>
            </p:spPr>
            <p:txBody>
              <a:bodyPr wrap="square">
                <a:spAutoFit/>
              </a:bodyPr>
              <a:lstStyle/>
              <a:p>
                <a:r>
                  <a:rPr kumimoji="1" lang="en-US" altLang="zh-CN" sz="2800" baseline="-25000" dirty="0" smtClean="0">
                    <a:solidFill>
                      <a:srgbClr val="FF0000"/>
                    </a:solidFill>
                    <a:latin typeface="Arial" charset="0"/>
                  </a:rPr>
                  <a:t>1</a:t>
                </a:r>
                <a:endParaRPr kumimoji="1" lang="en-US" altLang="zh-CN" sz="2800" baseline="-25000" dirty="0">
                  <a:solidFill>
                    <a:srgbClr val="FF0000"/>
                  </a:solidFill>
                  <a:latin typeface="Arial" charset="0"/>
                </a:endParaRPr>
              </a:p>
            </p:txBody>
          </p:sp>
        </p:grpSp>
      </p:grpSp>
      <p:cxnSp>
        <p:nvCxnSpPr>
          <p:cNvPr id="30" name="直接连接符 29"/>
          <p:cNvCxnSpPr/>
          <p:nvPr/>
        </p:nvCxnSpPr>
        <p:spPr>
          <a:xfrm flipV="1">
            <a:off x="523844" y="4214794"/>
            <a:ext cx="7119987" cy="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任意多边形 38"/>
          <p:cNvSpPr/>
          <p:nvPr/>
        </p:nvSpPr>
        <p:spPr>
          <a:xfrm rot="16200000">
            <a:off x="5048251" y="1023921"/>
            <a:ext cx="428628" cy="3095647"/>
          </a:xfrm>
          <a:custGeom>
            <a:avLst/>
            <a:gdLst>
              <a:gd name="connsiteX0" fmla="*/ 0 w 537028"/>
              <a:gd name="connsiteY0" fmla="*/ 0 h 548415"/>
              <a:gd name="connsiteX1" fmla="*/ 14514 w 537028"/>
              <a:gd name="connsiteY1" fmla="*/ 232229 h 548415"/>
              <a:gd name="connsiteX2" fmla="*/ 29028 w 537028"/>
              <a:gd name="connsiteY2" fmla="*/ 493486 h 548415"/>
              <a:gd name="connsiteX3" fmla="*/ 72571 w 537028"/>
              <a:gd name="connsiteY3" fmla="*/ 508000 h 548415"/>
              <a:gd name="connsiteX4" fmla="*/ 290285 w 537028"/>
              <a:gd name="connsiteY4" fmla="*/ 522515 h 548415"/>
              <a:gd name="connsiteX5" fmla="*/ 537028 w 537028"/>
              <a:gd name="connsiteY5" fmla="*/ 537029 h 54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028" h="548415">
                <a:moveTo>
                  <a:pt x="0" y="0"/>
                </a:moveTo>
                <a:cubicBezTo>
                  <a:pt x="4838" y="77410"/>
                  <a:pt x="9960" y="154802"/>
                  <a:pt x="14514" y="232229"/>
                </a:cubicBezTo>
                <a:cubicBezTo>
                  <a:pt x="19636" y="319298"/>
                  <a:pt x="11060" y="408137"/>
                  <a:pt x="29028" y="493486"/>
                </a:cubicBezTo>
                <a:cubicBezTo>
                  <a:pt x="32180" y="508457"/>
                  <a:pt x="57365" y="506310"/>
                  <a:pt x="72571" y="508000"/>
                </a:cubicBezTo>
                <a:cubicBezTo>
                  <a:pt x="144859" y="516032"/>
                  <a:pt x="217714" y="517677"/>
                  <a:pt x="290285" y="522515"/>
                </a:cubicBezTo>
                <a:cubicBezTo>
                  <a:pt x="419787" y="548415"/>
                  <a:pt x="338187" y="537029"/>
                  <a:pt x="537028" y="537029"/>
                </a:cubicBezTo>
              </a:path>
            </a:pathLst>
          </a:custGeom>
          <a:noFill/>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1881165" y="159229"/>
            <a:ext cx="5827236" cy="769441"/>
          </a:xfrm>
          <a:prstGeom prst="rect">
            <a:avLst/>
          </a:prstGeom>
        </p:spPr>
        <p:txBody>
          <a:bodyPr wrap="none">
            <a:spAutoFit/>
          </a:bodyPr>
          <a:lstStyle/>
          <a:p>
            <a:pPr algn="ctr"/>
            <a:r>
              <a:rPr lang="zh-CN" altLang="en-US" sz="4400" dirty="0" smtClean="0">
                <a:latin typeface="黑体" pitchFamily="49" charset="-122"/>
                <a:ea typeface="黑体" pitchFamily="49" charset="-122"/>
              </a:rPr>
              <a:t>路由器对分组进行转发</a:t>
            </a:r>
            <a:endParaRPr lang="zh-CN" altLang="en-US" sz="4400" dirty="0">
              <a:solidFill>
                <a:srgbClr val="000066"/>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animBg="1"/>
      <p:bldP spid="3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type="title"/>
          </p:nvPr>
        </p:nvSpPr>
        <p:spPr/>
        <p:txBody>
          <a:bodyPr/>
          <a:lstStyle/>
          <a:p>
            <a:pPr algn="ctr"/>
            <a:r>
              <a:rPr lang="en-US" altLang="zh-CN" sz="4000" dirty="0"/>
              <a:t>4.3.3  </a:t>
            </a:r>
            <a:r>
              <a:rPr lang="zh-CN" altLang="en-US" sz="4000" dirty="0"/>
              <a:t>无分类编址 </a:t>
            </a:r>
            <a:r>
              <a:rPr lang="en-US" altLang="zh-CN" sz="4000" dirty="0"/>
              <a:t>CIDR</a:t>
            </a:r>
            <a:br>
              <a:rPr lang="en-US" altLang="zh-CN" sz="4000" dirty="0"/>
            </a:br>
            <a:r>
              <a:rPr lang="en-US" altLang="zh-CN" sz="3200" dirty="0"/>
              <a:t>1.  </a:t>
            </a:r>
            <a:r>
              <a:rPr lang="zh-CN" altLang="en-US" sz="3200" dirty="0"/>
              <a:t>网络前缀</a:t>
            </a:r>
            <a:r>
              <a:rPr lang="zh-CN" altLang="en-US" sz="4000" dirty="0"/>
              <a:t> </a:t>
            </a:r>
          </a:p>
        </p:txBody>
      </p:sp>
      <p:sp>
        <p:nvSpPr>
          <p:cNvPr id="520194" name="Rectangle 2"/>
          <p:cNvSpPr>
            <a:spLocks noGrp="1" noChangeArrowheads="1"/>
          </p:cNvSpPr>
          <p:nvPr>
            <p:ph idx="1"/>
          </p:nvPr>
        </p:nvSpPr>
        <p:spPr/>
        <p:txBody>
          <a:bodyPr/>
          <a:lstStyle/>
          <a:p>
            <a:pPr algn="just">
              <a:spcBef>
                <a:spcPct val="0"/>
              </a:spcBef>
              <a:buFont typeface="Wingdings" pitchFamily="2" charset="2"/>
              <a:buNone/>
            </a:pPr>
            <a:r>
              <a:rPr lang="zh-CN" altLang="en-US" sz="2800"/>
              <a:t>划分子网在一定程度上缓解了因特网在发展中遇</a:t>
            </a:r>
          </a:p>
          <a:p>
            <a:pPr algn="just">
              <a:buFont typeface="Wingdings" pitchFamily="2" charset="2"/>
              <a:buNone/>
            </a:pPr>
            <a:r>
              <a:rPr lang="zh-CN" altLang="en-US" sz="2800"/>
              <a:t>到的困难。然而在</a:t>
            </a:r>
            <a:r>
              <a:rPr lang="zh-CN" altLang="en-US" sz="1600"/>
              <a:t> </a:t>
            </a:r>
            <a:r>
              <a:rPr lang="en-US" altLang="zh-CN" sz="2800"/>
              <a:t>1992</a:t>
            </a:r>
            <a:r>
              <a:rPr lang="en-US" altLang="zh-CN" sz="1600"/>
              <a:t> </a:t>
            </a:r>
            <a:r>
              <a:rPr lang="zh-CN" altLang="en-US" sz="2800"/>
              <a:t>年因特网仍然面临三个必</a:t>
            </a:r>
          </a:p>
          <a:p>
            <a:pPr algn="just">
              <a:spcBef>
                <a:spcPct val="0"/>
              </a:spcBef>
              <a:buFont typeface="Wingdings" pitchFamily="2" charset="2"/>
              <a:buNone/>
            </a:pPr>
            <a:r>
              <a:rPr lang="zh-CN" altLang="en-US" sz="2800"/>
              <a:t>须尽早解决的问题，这就是：</a:t>
            </a:r>
          </a:p>
          <a:p>
            <a:pPr algn="just"/>
            <a:r>
              <a:rPr lang="en-US" altLang="zh-CN" sz="2800"/>
              <a:t>B </a:t>
            </a:r>
            <a:r>
              <a:rPr lang="zh-CN" altLang="en-US" sz="2800"/>
              <a:t>类地址在 </a:t>
            </a:r>
            <a:r>
              <a:rPr lang="en-US" altLang="zh-CN" sz="2800"/>
              <a:t>1992 </a:t>
            </a:r>
            <a:r>
              <a:rPr lang="zh-CN" altLang="en-US" sz="2800"/>
              <a:t>年已分配了近一半，眼看就要在 </a:t>
            </a:r>
            <a:r>
              <a:rPr lang="en-US" altLang="zh-CN" sz="2800"/>
              <a:t>1994 </a:t>
            </a:r>
            <a:r>
              <a:rPr lang="zh-CN" altLang="en-US" sz="2800"/>
              <a:t>年 </a:t>
            </a:r>
            <a:r>
              <a:rPr lang="en-US" altLang="zh-CN" sz="2800"/>
              <a:t>3 </a:t>
            </a:r>
            <a:r>
              <a:rPr lang="zh-CN" altLang="en-US" sz="2800"/>
              <a:t>月全部分配完毕！</a:t>
            </a:r>
          </a:p>
          <a:p>
            <a:pPr algn="just"/>
            <a:r>
              <a:rPr lang="zh-CN" altLang="en-US" sz="2800"/>
              <a:t>因特网主干网上的路由表中的项目数急剧增长（从几千个增长到几万个）。</a:t>
            </a:r>
          </a:p>
          <a:p>
            <a:pPr algn="just"/>
            <a:r>
              <a:rPr lang="zh-CN" altLang="en-US" sz="2800"/>
              <a:t>整个 </a:t>
            </a:r>
            <a:r>
              <a:rPr lang="en-US" altLang="zh-CN" sz="2800"/>
              <a:t>IPv4 </a:t>
            </a:r>
            <a:r>
              <a:rPr lang="zh-CN" altLang="en-US" sz="2800"/>
              <a:t>的地址空间最终将全部耗尽。</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128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title"/>
          </p:nvPr>
        </p:nvSpPr>
        <p:spPr/>
        <p:txBody>
          <a:bodyPr/>
          <a:lstStyle/>
          <a:p>
            <a:pPr algn="ctr"/>
            <a:r>
              <a:rPr lang="en-US" altLang="zh-CN" dirty="0"/>
              <a:t>IP </a:t>
            </a:r>
            <a:r>
              <a:rPr lang="zh-CN" altLang="en-US" dirty="0"/>
              <a:t>编址问题的演进 </a:t>
            </a:r>
          </a:p>
        </p:txBody>
      </p:sp>
      <p:sp>
        <p:nvSpPr>
          <p:cNvPr id="521218" name="Rectangle 2"/>
          <p:cNvSpPr>
            <a:spLocks noGrp="1" noChangeArrowheads="1"/>
          </p:cNvSpPr>
          <p:nvPr>
            <p:ph idx="1"/>
          </p:nvPr>
        </p:nvSpPr>
        <p:spPr>
          <a:xfrm>
            <a:off x="523844" y="1500174"/>
            <a:ext cx="8853518" cy="4929222"/>
          </a:xfrm>
        </p:spPr>
        <p:txBody>
          <a:bodyPr/>
          <a:lstStyle/>
          <a:p>
            <a:pPr algn="just"/>
            <a:r>
              <a:rPr lang="en-US" altLang="zh-CN" dirty="0"/>
              <a:t>1987 </a:t>
            </a:r>
            <a:r>
              <a:rPr lang="zh-CN" altLang="en-US" dirty="0"/>
              <a:t>年</a:t>
            </a:r>
            <a:r>
              <a:rPr lang="zh-CN" altLang="en-US" dirty="0" smtClean="0"/>
              <a:t>，使用</a:t>
            </a:r>
            <a:r>
              <a:rPr lang="zh-CN" altLang="en-US" dirty="0">
                <a:solidFill>
                  <a:srgbClr val="FF0000"/>
                </a:solidFill>
              </a:rPr>
              <a:t>变长子网掩码 </a:t>
            </a:r>
            <a:r>
              <a:rPr lang="en-US" altLang="zh-CN" dirty="0">
                <a:solidFill>
                  <a:srgbClr val="FF0000"/>
                </a:solidFill>
              </a:rPr>
              <a:t>VLSM </a:t>
            </a:r>
            <a:r>
              <a:rPr lang="en-US" altLang="zh-CN" dirty="0"/>
              <a:t>(Variable Length Subnet Mask)</a:t>
            </a:r>
            <a:r>
              <a:rPr lang="zh-CN" altLang="en-US" dirty="0"/>
              <a:t>可进一步提高 </a:t>
            </a:r>
            <a:r>
              <a:rPr lang="en-US" altLang="zh-CN" dirty="0"/>
              <a:t>IP </a:t>
            </a:r>
            <a:r>
              <a:rPr lang="zh-CN" altLang="en-US" dirty="0"/>
              <a:t>地址资源的利用率。</a:t>
            </a:r>
          </a:p>
          <a:p>
            <a:pPr algn="just"/>
            <a:r>
              <a:rPr lang="zh-CN" altLang="en-US" dirty="0"/>
              <a:t>在 </a:t>
            </a:r>
            <a:r>
              <a:rPr lang="en-US" altLang="zh-CN" dirty="0"/>
              <a:t>VLSM </a:t>
            </a:r>
            <a:r>
              <a:rPr lang="zh-CN" altLang="en-US" dirty="0"/>
              <a:t>的基础上又进一步研究出无分类编址方法，它的正式名字是</a:t>
            </a:r>
            <a:r>
              <a:rPr lang="zh-CN" altLang="en-US" dirty="0">
                <a:solidFill>
                  <a:srgbClr val="FF0000"/>
                </a:solidFill>
              </a:rPr>
              <a:t>无分类域间路由选择 </a:t>
            </a:r>
            <a:r>
              <a:rPr lang="en-US" altLang="zh-CN" dirty="0">
                <a:solidFill>
                  <a:srgbClr val="FF0000"/>
                </a:solidFill>
              </a:rPr>
              <a:t>CIDR</a:t>
            </a:r>
            <a:r>
              <a:rPr lang="en-US" altLang="zh-CN" dirty="0"/>
              <a:t> (Classless Inter-Domain Routing)</a:t>
            </a:r>
            <a:r>
              <a:rPr lang="zh-CN" altLang="en-US" dirty="0"/>
              <a:t>。  </a:t>
            </a:r>
            <a:endParaRPr lang="en-US" altLang="zh-CN" dirty="0" smtClean="0"/>
          </a:p>
          <a:p>
            <a:pPr algn="just"/>
            <a:r>
              <a:rPr lang="zh-CN" altLang="en-US" dirty="0" smtClean="0"/>
              <a:t>下一代网络 </a:t>
            </a:r>
            <a:r>
              <a:rPr lang="en-US" altLang="zh-CN" dirty="0" smtClean="0"/>
              <a:t>IPV6</a:t>
            </a:r>
            <a:r>
              <a:rPr lang="zh-CN" altLang="en-US" dirty="0" smtClean="0"/>
              <a:t>（第</a:t>
            </a:r>
            <a:r>
              <a:rPr lang="en-US" altLang="zh-CN" dirty="0" smtClean="0"/>
              <a:t>10</a:t>
            </a:r>
            <a:r>
              <a:rPr lang="zh-CN" altLang="en-US" dirty="0" smtClean="0"/>
              <a:t>章）</a:t>
            </a:r>
            <a:endParaRPr lang="zh-CN" altLang="en-US" dirty="0"/>
          </a:p>
        </p:txBody>
      </p:sp>
      <p:sp>
        <p:nvSpPr>
          <p:cNvPr id="4" name="灯片编号占位符 3"/>
          <p:cNvSpPr>
            <a:spLocks noGrp="1"/>
          </p:cNvSpPr>
          <p:nvPr>
            <p:ph type="sldNum" sz="quarter" idx="4294967295"/>
          </p:nvPr>
        </p:nvSpPr>
        <p:spPr>
          <a:xfrm>
            <a:off x="7099300" y="6356176"/>
            <a:ext cx="2311400" cy="457200"/>
          </a:xfrm>
          <a:prstGeom prst="rect">
            <a:avLst/>
          </a:prstGeom>
        </p:spPr>
        <p:txBody>
          <a:bodyPr/>
          <a:lstStyle/>
          <a:p>
            <a:fld id="{7AC79822-BC0D-4DE8-A7E5-90A3732A2B82}" type="slidenum">
              <a:rPr lang="zh-CN" altLang="en-US" smtClean="0"/>
              <a:pPr/>
              <a:t>129</a:t>
            </a:fld>
            <a:endParaRPr lang="en-US" altLang="zh-CN"/>
          </a:p>
        </p:txBody>
      </p:sp>
    </p:spTree>
    <p:extLst>
      <p:ext uri="{BB962C8B-B14F-4D97-AF65-F5344CB8AC3E}">
        <p14:creationId xmlns:p14="http://schemas.microsoft.com/office/powerpoint/2010/main" val="34540668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12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1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zh-CN" dirty="0" smtClean="0"/>
              <a:t>网际协议</a:t>
            </a:r>
            <a:r>
              <a:rPr lang="en-US" altLang="zh-CN" dirty="0" smtClean="0"/>
              <a:t> IP</a:t>
            </a:r>
            <a:endParaRPr lang="zh-CN" altLang="en-US" dirty="0"/>
          </a:p>
        </p:txBody>
      </p:sp>
      <p:sp>
        <p:nvSpPr>
          <p:cNvPr id="3" name="内容占位符 2"/>
          <p:cNvSpPr>
            <a:spLocks noGrp="1"/>
          </p:cNvSpPr>
          <p:nvPr>
            <p:ph idx="1"/>
          </p:nvPr>
        </p:nvSpPr>
        <p:spPr/>
        <p:txBody>
          <a:bodyPr/>
          <a:lstStyle/>
          <a:p>
            <a:r>
              <a:rPr lang="en-US" altLang="zh-CN" dirty="0"/>
              <a:t>4.2.1  </a:t>
            </a:r>
            <a:r>
              <a:rPr lang="zh-CN" altLang="zh-CN" dirty="0"/>
              <a:t>虚拟互连网络</a:t>
            </a:r>
          </a:p>
          <a:p>
            <a:r>
              <a:rPr lang="en-US" altLang="zh-CN" dirty="0" smtClean="0">
                <a:solidFill>
                  <a:srgbClr val="FF0000"/>
                </a:solidFill>
              </a:rPr>
              <a:t>4.2.2  </a:t>
            </a:r>
            <a:r>
              <a:rPr lang="zh-CN" altLang="zh-CN" dirty="0">
                <a:solidFill>
                  <a:srgbClr val="FF0000"/>
                </a:solidFill>
              </a:rPr>
              <a:t>分类</a:t>
            </a:r>
            <a:r>
              <a:rPr lang="zh-CN" altLang="zh-CN" dirty="0" smtClean="0">
                <a:solidFill>
                  <a:srgbClr val="FF0000"/>
                </a:solidFill>
              </a:rPr>
              <a:t>的</a:t>
            </a:r>
            <a:r>
              <a:rPr lang="en-US" altLang="zh-CN" dirty="0" smtClean="0">
                <a:solidFill>
                  <a:srgbClr val="FF0000"/>
                </a:solidFill>
              </a:rPr>
              <a:t> IP </a:t>
            </a:r>
            <a:r>
              <a:rPr lang="zh-CN" altLang="zh-CN" dirty="0" smtClean="0">
                <a:solidFill>
                  <a:srgbClr val="FF0000"/>
                </a:solidFill>
              </a:rPr>
              <a:t>地址</a:t>
            </a:r>
            <a:endParaRPr lang="zh-CN" altLang="zh-CN" dirty="0">
              <a:solidFill>
                <a:srgbClr val="FF0000"/>
              </a:solidFill>
            </a:endParaRPr>
          </a:p>
          <a:p>
            <a:r>
              <a:rPr lang="en-US" altLang="zh-CN" dirty="0" smtClean="0">
                <a:solidFill>
                  <a:srgbClr val="FF0000"/>
                </a:solidFill>
              </a:rPr>
              <a:t>4.2.3  IP </a:t>
            </a:r>
            <a:r>
              <a:rPr lang="zh-CN" altLang="zh-CN" dirty="0" smtClean="0">
                <a:solidFill>
                  <a:srgbClr val="FF0000"/>
                </a:solidFill>
              </a:rPr>
              <a:t>地址</a:t>
            </a:r>
            <a:r>
              <a:rPr lang="zh-CN" altLang="zh-CN" dirty="0">
                <a:solidFill>
                  <a:srgbClr val="FF0000"/>
                </a:solidFill>
              </a:rPr>
              <a:t>与硬件地址</a:t>
            </a:r>
          </a:p>
          <a:p>
            <a:r>
              <a:rPr lang="en-US" altLang="zh-CN" dirty="0" smtClean="0">
                <a:solidFill>
                  <a:srgbClr val="FF0000"/>
                </a:solidFill>
              </a:rPr>
              <a:t>4.2.4  </a:t>
            </a:r>
            <a:r>
              <a:rPr lang="zh-CN" altLang="zh-CN" dirty="0">
                <a:solidFill>
                  <a:srgbClr val="FF0000"/>
                </a:solidFill>
              </a:rPr>
              <a:t>地址解析</a:t>
            </a:r>
            <a:r>
              <a:rPr lang="zh-CN" altLang="zh-CN" dirty="0" smtClean="0">
                <a:solidFill>
                  <a:srgbClr val="FF0000"/>
                </a:solidFill>
              </a:rPr>
              <a:t>协议</a:t>
            </a:r>
            <a:r>
              <a:rPr lang="en-US" altLang="zh-CN" dirty="0" smtClean="0">
                <a:solidFill>
                  <a:srgbClr val="FF0000"/>
                </a:solidFill>
              </a:rPr>
              <a:t> ARP</a:t>
            </a:r>
            <a:endParaRPr lang="zh-CN" altLang="zh-CN" dirty="0">
              <a:solidFill>
                <a:srgbClr val="FF0000"/>
              </a:solidFill>
            </a:endParaRPr>
          </a:p>
          <a:p>
            <a:r>
              <a:rPr lang="en-US" altLang="zh-CN" dirty="0">
                <a:solidFill>
                  <a:srgbClr val="FF0000"/>
                </a:solidFill>
              </a:rPr>
              <a:t>4.2.5  </a:t>
            </a:r>
            <a:r>
              <a:rPr lang="en-US" altLang="zh-CN" dirty="0" smtClean="0">
                <a:solidFill>
                  <a:srgbClr val="FF0000"/>
                </a:solidFill>
              </a:rPr>
              <a:t>IP </a:t>
            </a:r>
            <a:r>
              <a:rPr lang="zh-CN" altLang="zh-CN" dirty="0" smtClean="0">
                <a:solidFill>
                  <a:srgbClr val="FF0000"/>
                </a:solidFill>
              </a:rPr>
              <a:t>数据报</a:t>
            </a:r>
            <a:r>
              <a:rPr lang="zh-CN" altLang="zh-CN" dirty="0">
                <a:solidFill>
                  <a:srgbClr val="FF0000"/>
                </a:solidFill>
              </a:rPr>
              <a:t>的</a:t>
            </a:r>
            <a:r>
              <a:rPr lang="zh-CN" altLang="zh-CN" dirty="0" smtClean="0">
                <a:solidFill>
                  <a:srgbClr val="FF0000"/>
                </a:solidFill>
              </a:rPr>
              <a:t>格式</a:t>
            </a:r>
            <a:endParaRPr lang="en-US" altLang="zh-CN" dirty="0" smtClean="0">
              <a:solidFill>
                <a:srgbClr val="FF0000"/>
              </a:solidFill>
            </a:endParaRPr>
          </a:p>
          <a:p>
            <a:r>
              <a:rPr lang="en-US" altLang="zh-CN" dirty="0">
                <a:solidFill>
                  <a:srgbClr val="FF0000"/>
                </a:solidFill>
              </a:rPr>
              <a:t>4.2.6  </a:t>
            </a:r>
            <a:r>
              <a:rPr lang="en-US" altLang="zh-CN" dirty="0" smtClean="0">
                <a:solidFill>
                  <a:srgbClr val="FF0000"/>
                </a:solidFill>
              </a:rPr>
              <a:t>IP </a:t>
            </a:r>
            <a:r>
              <a:rPr lang="zh-CN" altLang="zh-CN" dirty="0" smtClean="0">
                <a:solidFill>
                  <a:srgbClr val="FF0000"/>
                </a:solidFill>
              </a:rPr>
              <a:t>层</a:t>
            </a:r>
            <a:r>
              <a:rPr lang="zh-CN" altLang="zh-CN" dirty="0">
                <a:solidFill>
                  <a:srgbClr val="FF0000"/>
                </a:solidFill>
              </a:rPr>
              <a:t>转发分组的流程</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a:t>
            </a:fld>
            <a:endParaRPr lang="en-US" altLang="zh-CN"/>
          </a:p>
        </p:txBody>
      </p:sp>
    </p:spTree>
    <p:extLst>
      <p:ext uri="{BB962C8B-B14F-4D97-AF65-F5344CB8AC3E}">
        <p14:creationId xmlns:p14="http://schemas.microsoft.com/office/powerpoint/2010/main" val="19977584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type="title"/>
          </p:nvPr>
        </p:nvSpPr>
        <p:spPr/>
        <p:txBody>
          <a:bodyPr/>
          <a:lstStyle/>
          <a:p>
            <a:pPr algn="ctr"/>
            <a:r>
              <a:rPr lang="en-US" altLang="zh-CN" dirty="0"/>
              <a:t>CIDR </a:t>
            </a:r>
            <a:r>
              <a:rPr lang="zh-CN" altLang="en-US" dirty="0"/>
              <a:t>最主要的</a:t>
            </a:r>
            <a:r>
              <a:rPr lang="zh-CN" altLang="en-US" dirty="0" smtClean="0"/>
              <a:t>特点</a:t>
            </a:r>
            <a:r>
              <a:rPr lang="en-US" altLang="zh-CN" dirty="0" smtClean="0"/>
              <a:t>1</a:t>
            </a:r>
            <a:r>
              <a:rPr lang="zh-CN" altLang="en-US" dirty="0" smtClean="0"/>
              <a:t> </a:t>
            </a:r>
            <a:endParaRPr lang="zh-CN" altLang="en-US" dirty="0"/>
          </a:p>
        </p:txBody>
      </p:sp>
      <p:sp>
        <p:nvSpPr>
          <p:cNvPr id="522242" name="Rectangle 2"/>
          <p:cNvSpPr>
            <a:spLocks noGrp="1" noChangeArrowheads="1"/>
          </p:cNvSpPr>
          <p:nvPr>
            <p:ph idx="1"/>
          </p:nvPr>
        </p:nvSpPr>
        <p:spPr/>
        <p:txBody>
          <a:bodyPr/>
          <a:lstStyle/>
          <a:p>
            <a:pPr algn="just"/>
            <a:r>
              <a:rPr lang="en-US" altLang="zh-CN" dirty="0"/>
              <a:t>CIDR </a:t>
            </a:r>
            <a:r>
              <a:rPr lang="zh-CN" altLang="en-US" dirty="0"/>
              <a:t>消除了传统的 </a:t>
            </a:r>
            <a:r>
              <a:rPr lang="en-US" altLang="zh-CN" dirty="0"/>
              <a:t>A </a:t>
            </a:r>
            <a:r>
              <a:rPr lang="zh-CN" altLang="en-US" dirty="0"/>
              <a:t>类、</a:t>
            </a:r>
            <a:r>
              <a:rPr lang="en-US" altLang="zh-CN" dirty="0"/>
              <a:t>B </a:t>
            </a:r>
            <a:r>
              <a:rPr lang="zh-CN" altLang="en-US" dirty="0"/>
              <a:t>类和 </a:t>
            </a:r>
            <a:r>
              <a:rPr lang="en-US" altLang="zh-CN" dirty="0"/>
              <a:t>C </a:t>
            </a:r>
            <a:r>
              <a:rPr lang="zh-CN" altLang="en-US" dirty="0"/>
              <a:t>类地址以及划分子网的概念，因而可以更加有效地分配 </a:t>
            </a:r>
            <a:r>
              <a:rPr lang="en-US" altLang="zh-CN" dirty="0"/>
              <a:t>IPv4 </a:t>
            </a:r>
            <a:r>
              <a:rPr lang="zh-CN" altLang="en-US" dirty="0"/>
              <a:t>的地址空间。</a:t>
            </a:r>
          </a:p>
          <a:p>
            <a:pPr algn="just"/>
            <a:r>
              <a:rPr lang="en-US" altLang="zh-CN" dirty="0" smtClean="0"/>
              <a:t>CIDR</a:t>
            </a:r>
            <a:r>
              <a:rPr lang="zh-CN" altLang="en-US" dirty="0" smtClean="0"/>
              <a:t>中</a:t>
            </a:r>
            <a:endParaRPr lang="en-US" altLang="zh-CN" dirty="0" smtClean="0"/>
          </a:p>
          <a:p>
            <a:pPr algn="just"/>
            <a:endParaRPr lang="en-US" altLang="zh-CN" dirty="0" smtClean="0"/>
          </a:p>
          <a:p>
            <a:pPr algn="just"/>
            <a:endParaRPr lang="zh-CN" altLang="en-US" dirty="0"/>
          </a:p>
          <a:p>
            <a:pPr algn="just"/>
            <a:r>
              <a:rPr lang="zh-CN" altLang="en-US" dirty="0" smtClean="0"/>
              <a:t>“</a:t>
            </a:r>
            <a:r>
              <a:rPr lang="zh-CN" altLang="en-US" dirty="0" smtClean="0">
                <a:solidFill>
                  <a:schemeClr val="hlink"/>
                </a:solidFill>
              </a:rPr>
              <a:t>网络前缀</a:t>
            </a:r>
            <a:r>
              <a:rPr lang="zh-CN" altLang="en-US" dirty="0" smtClean="0"/>
              <a:t>”的长度不固定</a:t>
            </a:r>
            <a:endParaRPr lang="en-US" altLang="zh-CN" dirty="0" smtClean="0"/>
          </a:p>
          <a:p>
            <a:pPr algn="just"/>
            <a:r>
              <a:rPr lang="en-US" altLang="zh-CN" dirty="0" smtClean="0"/>
              <a:t>IP </a:t>
            </a:r>
            <a:r>
              <a:rPr lang="zh-CN" altLang="en-US" dirty="0"/>
              <a:t>地址从三级编址（使用子网掩码）又回到了两级编址。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130</a:t>
            </a:fld>
            <a:endParaRPr lang="zh-CN" altLang="en-US" kern="0" dirty="0">
              <a:solidFill>
                <a:sysClr val="windowText" lastClr="000000"/>
              </a:solidFill>
            </a:endParaRPr>
          </a:p>
        </p:txBody>
      </p:sp>
      <p:sp>
        <p:nvSpPr>
          <p:cNvPr id="5" name="Rectangle 2"/>
          <p:cNvSpPr>
            <a:spLocks noChangeArrowheads="1"/>
          </p:cNvSpPr>
          <p:nvPr/>
        </p:nvSpPr>
        <p:spPr bwMode="auto">
          <a:xfrm>
            <a:off x="851272" y="3786197"/>
            <a:ext cx="8698706" cy="7334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marL="342900" lvl="0" indent="-342900" algn="r" eaLnBrk="0" hangingPunct="0">
              <a:spcBef>
                <a:spcPct val="50000"/>
              </a:spcBef>
              <a:spcAft>
                <a:spcPct val="40000"/>
              </a:spcAft>
              <a:buClr>
                <a:srgbClr val="3333CC"/>
              </a:buClr>
              <a:buSzPct val="60000"/>
            </a:pPr>
            <a:r>
              <a:rPr lang="en-US" altLang="zh-CN" sz="2800" kern="0" dirty="0" smtClean="0">
                <a:solidFill>
                  <a:srgbClr val="000066"/>
                </a:solidFill>
                <a:latin typeface="Times New Roman" pitchFamily="18" charset="0"/>
                <a:ea typeface="黑体"/>
                <a:cs typeface="Times New Roman" pitchFamily="18" charset="0"/>
              </a:rPr>
              <a:t>IP</a:t>
            </a:r>
            <a:r>
              <a:rPr lang="zh-CN" altLang="en-US" sz="2800" kern="0" dirty="0" smtClean="0">
                <a:solidFill>
                  <a:srgbClr val="000066"/>
                </a:solidFill>
                <a:latin typeface="Times New Roman" pitchFamily="18" charset="0"/>
                <a:ea typeface="黑体"/>
                <a:cs typeface="Times New Roman" pitchFamily="18" charset="0"/>
              </a:rPr>
              <a:t>地址 </a:t>
            </a:r>
            <a:r>
              <a:rPr lang="en-US" altLang="zh-CN" sz="2800" kern="0" dirty="0" smtClean="0">
                <a:solidFill>
                  <a:srgbClr val="000066"/>
                </a:solidFill>
                <a:latin typeface="Times New Roman" pitchFamily="18" charset="0"/>
                <a:ea typeface="黑体"/>
                <a:cs typeface="Times New Roman" pitchFamily="18" charset="0"/>
              </a:rPr>
              <a:t>::= {&lt;</a:t>
            </a:r>
            <a:r>
              <a:rPr lang="zh-CN" altLang="en-US" sz="2800" kern="0" dirty="0" smtClean="0">
                <a:solidFill>
                  <a:srgbClr val="000066"/>
                </a:solidFill>
                <a:latin typeface="Times New Roman" pitchFamily="18" charset="0"/>
                <a:ea typeface="黑体"/>
                <a:cs typeface="Times New Roman" pitchFamily="18" charset="0"/>
              </a:rPr>
              <a:t>网络前缀</a:t>
            </a:r>
            <a:r>
              <a:rPr lang="en-US" altLang="zh-CN" sz="2800" kern="0" dirty="0" smtClean="0">
                <a:solidFill>
                  <a:srgbClr val="000066"/>
                </a:solidFill>
                <a:latin typeface="Times New Roman" pitchFamily="18" charset="0"/>
                <a:ea typeface="黑体"/>
                <a:cs typeface="Times New Roman" pitchFamily="18" charset="0"/>
              </a:rPr>
              <a:t>&gt;, &lt;</a:t>
            </a:r>
            <a:r>
              <a:rPr lang="zh-CN" altLang="en-US" sz="2800" kern="0" dirty="0" smtClean="0">
                <a:solidFill>
                  <a:srgbClr val="000066"/>
                </a:solidFill>
                <a:latin typeface="Times New Roman" pitchFamily="18" charset="0"/>
                <a:ea typeface="黑体"/>
                <a:cs typeface="Times New Roman" pitchFamily="18" charset="0"/>
              </a:rPr>
              <a:t>主机号</a:t>
            </a:r>
            <a:r>
              <a:rPr lang="en-US" altLang="zh-CN" sz="2800" kern="0" dirty="0" smtClean="0">
                <a:solidFill>
                  <a:srgbClr val="000066"/>
                </a:solidFill>
                <a:latin typeface="Times New Roman" pitchFamily="18" charset="0"/>
                <a:ea typeface="黑体"/>
                <a:cs typeface="Times New Roman" pitchFamily="18" charset="0"/>
              </a:rPr>
              <a:t>&gt;}           (4-3) </a:t>
            </a:r>
            <a:endParaRPr lang="en-US" altLang="zh-CN" sz="2800" kern="0" dirty="0">
              <a:solidFill>
                <a:srgbClr val="000066"/>
              </a:solidFill>
              <a:latin typeface="Times New Roman" pitchFamily="18" charset="0"/>
              <a:ea typeface="黑体"/>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type="body" idx="1"/>
          </p:nvPr>
        </p:nvSpPr>
        <p:spPr>
          <a:xfrm>
            <a:off x="464319" y="1714488"/>
            <a:ext cx="8970433" cy="4594237"/>
          </a:xfrm>
        </p:spPr>
        <p:txBody>
          <a:bodyPr/>
          <a:lstStyle/>
          <a:p>
            <a:pPr algn="just"/>
            <a:r>
              <a:rPr lang="en-US" altLang="zh-CN" dirty="0" smtClean="0"/>
              <a:t>CIDR </a:t>
            </a:r>
            <a:r>
              <a:rPr lang="zh-CN" altLang="en-US" dirty="0"/>
              <a:t>还使用“</a:t>
            </a:r>
            <a:r>
              <a:rPr lang="zh-CN" altLang="en-US" dirty="0">
                <a:solidFill>
                  <a:schemeClr val="hlink"/>
                </a:solidFill>
              </a:rPr>
              <a:t>斜线记法</a:t>
            </a:r>
            <a:r>
              <a:rPr lang="zh-CN" altLang="en-US" dirty="0"/>
              <a:t>”</a:t>
            </a:r>
            <a:r>
              <a:rPr lang="en-US" altLang="zh-CN" dirty="0"/>
              <a:t>(slash notation)</a:t>
            </a:r>
            <a:r>
              <a:rPr lang="zh-CN" altLang="en-US" dirty="0"/>
              <a:t>，它又称为</a:t>
            </a:r>
            <a:r>
              <a:rPr lang="en-US" altLang="zh-CN" dirty="0">
                <a:solidFill>
                  <a:schemeClr val="hlink"/>
                </a:solidFill>
              </a:rPr>
              <a:t>CIDR</a:t>
            </a:r>
            <a:r>
              <a:rPr lang="zh-CN" altLang="en-US" dirty="0">
                <a:solidFill>
                  <a:schemeClr val="hlink"/>
                </a:solidFill>
              </a:rPr>
              <a:t>记法</a:t>
            </a:r>
            <a:r>
              <a:rPr lang="zh-CN" altLang="en-US" dirty="0"/>
              <a:t>，即在 </a:t>
            </a:r>
            <a:r>
              <a:rPr lang="en-US" altLang="zh-CN" dirty="0"/>
              <a:t>IP </a:t>
            </a:r>
            <a:r>
              <a:rPr lang="zh-CN" altLang="en-US" dirty="0" smtClean="0"/>
              <a:t>地址后面</a:t>
            </a:r>
            <a:r>
              <a:rPr lang="zh-CN" altLang="en-US" dirty="0"/>
              <a:t>加上一个斜线“</a:t>
            </a:r>
            <a:r>
              <a:rPr lang="en-US" altLang="zh-CN" dirty="0"/>
              <a:t>/”</a:t>
            </a:r>
            <a:r>
              <a:rPr lang="zh-CN" altLang="en-US" dirty="0"/>
              <a:t>，然后写上网络前缀所占的</a:t>
            </a:r>
            <a:r>
              <a:rPr lang="zh-CN" altLang="en-US" dirty="0" smtClean="0"/>
              <a:t>位数。</a:t>
            </a:r>
            <a:endParaRPr lang="zh-CN" altLang="en-US" dirty="0"/>
          </a:p>
          <a:p>
            <a:pPr algn="just">
              <a:buFont typeface="Wingdings" pitchFamily="2" charset="2"/>
              <a:buNone/>
            </a:pPr>
            <a:r>
              <a:rPr lang="en-US" altLang="zh-CN" dirty="0" smtClean="0"/>
              <a:t>                    </a:t>
            </a:r>
            <a:r>
              <a:rPr lang="zh-CN" altLang="en-US" dirty="0" smtClean="0"/>
              <a:t>例如：</a:t>
            </a:r>
            <a:r>
              <a:rPr lang="en-US" altLang="zh-CN" dirty="0" smtClean="0"/>
              <a:t>   1.0.0.0/</a:t>
            </a:r>
            <a:r>
              <a:rPr lang="en-US" altLang="zh-CN" dirty="0" smtClean="0">
                <a:solidFill>
                  <a:srgbClr val="CC3300"/>
                </a:solidFill>
              </a:rPr>
              <a:t>24</a:t>
            </a:r>
            <a:endParaRPr lang="zh-CN" altLang="en-US" dirty="0">
              <a:solidFill>
                <a:srgbClr val="CC3300"/>
              </a:solidFill>
            </a:endParaRPr>
          </a:p>
          <a:p>
            <a:pPr algn="just"/>
            <a:r>
              <a:rPr lang="zh-CN" altLang="en-US" dirty="0" smtClean="0">
                <a:solidFill>
                  <a:schemeClr val="bg2"/>
                </a:solidFill>
              </a:rPr>
              <a:t>这个地址的网络前缀</a:t>
            </a:r>
            <a:r>
              <a:rPr lang="en-US" altLang="zh-CN" dirty="0" smtClean="0">
                <a:solidFill>
                  <a:schemeClr val="bg2"/>
                </a:solidFill>
              </a:rPr>
              <a:t>24</a:t>
            </a:r>
            <a:r>
              <a:rPr lang="zh-CN" altLang="en-US" dirty="0" smtClean="0">
                <a:solidFill>
                  <a:schemeClr val="bg2"/>
                </a:solidFill>
              </a:rPr>
              <a:t>位，主机号 </a:t>
            </a:r>
            <a:r>
              <a:rPr lang="en-US" altLang="zh-CN" dirty="0" smtClean="0">
                <a:solidFill>
                  <a:schemeClr val="bg2"/>
                </a:solidFill>
              </a:rPr>
              <a:t>8</a:t>
            </a:r>
            <a:r>
              <a:rPr lang="zh-CN" altLang="en-US" dirty="0" smtClean="0">
                <a:solidFill>
                  <a:schemeClr val="bg2"/>
                </a:solidFill>
              </a:rPr>
              <a:t>位</a:t>
            </a:r>
          </a:p>
        </p:txBody>
      </p:sp>
      <p:sp>
        <p:nvSpPr>
          <p:cNvPr id="5" name="灯片编号占位符 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131</a:t>
            </a:fld>
            <a:endParaRPr lang="zh-CN" altLang="en-US" kern="0" dirty="0">
              <a:solidFill>
                <a:sysClr val="windowText" lastClr="000000"/>
              </a:solidFill>
            </a:endParaRPr>
          </a:p>
        </p:txBody>
      </p:sp>
      <p:sp>
        <p:nvSpPr>
          <p:cNvPr id="6" name="标题 5"/>
          <p:cNvSpPr>
            <a:spLocks noGrp="1"/>
          </p:cNvSpPr>
          <p:nvPr>
            <p:ph type="title"/>
          </p:nvPr>
        </p:nvSpPr>
        <p:spPr/>
        <p:txBody>
          <a:bodyPr/>
          <a:lstStyle/>
          <a:p>
            <a:r>
              <a:rPr lang="en-US" altLang="zh-CN" dirty="0" smtClean="0"/>
              <a:t>IP</a:t>
            </a:r>
            <a:r>
              <a:rPr lang="zh-CN" altLang="en-US" dirty="0" smtClean="0"/>
              <a:t>地址 </a:t>
            </a:r>
            <a:r>
              <a:rPr lang="en-US" altLang="zh-CN" dirty="0" smtClean="0"/>
              <a:t>::= {&lt;</a:t>
            </a:r>
            <a:r>
              <a:rPr lang="zh-CN" altLang="en-US" dirty="0" smtClean="0"/>
              <a:t>网络前缀</a:t>
            </a:r>
            <a:r>
              <a:rPr lang="en-US" altLang="zh-CN" dirty="0" smtClean="0"/>
              <a:t>&gt;, &lt;</a:t>
            </a:r>
            <a:r>
              <a:rPr lang="zh-CN" altLang="en-US" dirty="0" smtClean="0"/>
              <a:t>主机号</a:t>
            </a:r>
            <a:r>
              <a:rPr lang="en-US" altLang="zh-CN" dirty="0" smtClean="0"/>
              <a:t>&gt;}           </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CIDR </a:t>
            </a:r>
            <a:r>
              <a:rPr lang="zh-CN" altLang="en-US" dirty="0" smtClean="0"/>
              <a:t>最主要的特点</a:t>
            </a:r>
            <a:r>
              <a:rPr lang="en-US" altLang="zh-CN" dirty="0" smtClean="0"/>
              <a:t>2</a:t>
            </a:r>
            <a:endParaRPr lang="zh-CN" altLang="en-US" dirty="0"/>
          </a:p>
        </p:txBody>
      </p:sp>
      <p:sp>
        <p:nvSpPr>
          <p:cNvPr id="3" name="内容占位符 2"/>
          <p:cNvSpPr>
            <a:spLocks noGrp="1"/>
          </p:cNvSpPr>
          <p:nvPr>
            <p:ph idx="1"/>
          </p:nvPr>
        </p:nvSpPr>
        <p:spPr>
          <a:noFill/>
        </p:spPr>
        <p:txBody>
          <a:bodyPr/>
          <a:lstStyle/>
          <a:p>
            <a:pPr algn="just"/>
            <a:r>
              <a:rPr lang="en-US" altLang="zh-CN" b="0" dirty="0" smtClean="0"/>
              <a:t>CIDR </a:t>
            </a:r>
            <a:r>
              <a:rPr lang="zh-CN" altLang="en-US" b="0" dirty="0" smtClean="0"/>
              <a:t>把网络前缀都相同的连续的 </a:t>
            </a:r>
            <a:r>
              <a:rPr lang="en-US" altLang="zh-CN" b="0" dirty="0" smtClean="0"/>
              <a:t>IP </a:t>
            </a:r>
            <a:r>
              <a:rPr lang="zh-CN" altLang="en-US" b="0" dirty="0" smtClean="0"/>
              <a:t>地址组成“</a:t>
            </a:r>
            <a:r>
              <a:rPr lang="en-US" altLang="zh-CN" b="0" dirty="0" smtClean="0">
                <a:solidFill>
                  <a:srgbClr val="FF0000"/>
                </a:solidFill>
              </a:rPr>
              <a:t>CIDR </a:t>
            </a:r>
            <a:r>
              <a:rPr lang="zh-CN" altLang="en-US" b="0" dirty="0" smtClean="0">
                <a:solidFill>
                  <a:srgbClr val="FF0000"/>
                </a:solidFill>
              </a:rPr>
              <a:t>地址块</a:t>
            </a:r>
            <a:r>
              <a:rPr lang="zh-CN" altLang="en-US" b="0" dirty="0" smtClean="0"/>
              <a:t>”</a:t>
            </a:r>
            <a:endParaRPr lang="en-US" altLang="zh-CN" b="0" dirty="0" smtClean="0"/>
          </a:p>
          <a:p>
            <a:pPr algn="just"/>
            <a:r>
              <a:rPr lang="zh-CN" altLang="en-US" b="0" dirty="0" smtClean="0"/>
              <a:t>只要知道</a:t>
            </a:r>
            <a:r>
              <a:rPr lang="en-US" altLang="zh-CN" b="0" dirty="0" smtClean="0"/>
              <a:t>IP</a:t>
            </a:r>
            <a:r>
              <a:rPr lang="zh-CN" altLang="en-US" b="0" dirty="0" smtClean="0"/>
              <a:t>，就可以知道它所在的地址块</a:t>
            </a:r>
            <a:endParaRPr lang="en-US" altLang="zh-CN" b="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133</a:t>
            </a:fld>
            <a:endParaRPr lang="zh-CN" altLang="en-US" kern="0" dirty="0">
              <a:solidFill>
                <a:sysClr val="windowText" lastClr="000000"/>
              </a:solidFill>
            </a:endParaRPr>
          </a:p>
        </p:txBody>
      </p:sp>
      <p:sp>
        <p:nvSpPr>
          <p:cNvPr id="2" name="标题 1"/>
          <p:cNvSpPr>
            <a:spLocks noGrp="1"/>
          </p:cNvSpPr>
          <p:nvPr>
            <p:ph type="title" idx="4294967295"/>
          </p:nvPr>
        </p:nvSpPr>
        <p:spPr>
          <a:xfrm>
            <a:off x="523846" y="40"/>
            <a:ext cx="8899921" cy="714355"/>
          </a:xfrm>
        </p:spPr>
        <p:txBody>
          <a:bodyPr/>
          <a:lstStyle/>
          <a:p>
            <a:r>
              <a:rPr lang="en-US" altLang="zh-CN" dirty="0" smtClean="0"/>
              <a:t>128.14.35.7/20</a:t>
            </a:r>
            <a:r>
              <a:rPr lang="zh-CN" altLang="en-US" dirty="0" smtClean="0"/>
              <a:t>所在的</a:t>
            </a:r>
            <a:r>
              <a:rPr lang="en-US" altLang="zh-CN" dirty="0" smtClean="0"/>
              <a:t>CIDR </a:t>
            </a:r>
            <a:r>
              <a:rPr lang="zh-CN" altLang="en-US" dirty="0" smtClean="0"/>
              <a:t>地址块</a:t>
            </a:r>
            <a:endParaRPr lang="zh-CN" altLang="en-US" dirty="0"/>
          </a:p>
        </p:txBody>
      </p:sp>
      <p:sp>
        <p:nvSpPr>
          <p:cNvPr id="3" name="内容占位符 2"/>
          <p:cNvSpPr>
            <a:spLocks noGrp="1"/>
          </p:cNvSpPr>
          <p:nvPr>
            <p:ph idx="4294967295"/>
          </p:nvPr>
        </p:nvSpPr>
        <p:spPr>
          <a:xfrm>
            <a:off x="0" y="642918"/>
            <a:ext cx="9906000" cy="6215082"/>
          </a:xfrm>
          <a:solidFill>
            <a:srgbClr val="FFCCCC"/>
          </a:solidFill>
        </p:spPr>
        <p:txBody>
          <a:bodyPr/>
          <a:lstStyle/>
          <a:p>
            <a:pPr algn="just"/>
            <a:r>
              <a:rPr lang="zh-CN" altLang="en-US" dirty="0" smtClean="0"/>
              <a:t>首先展开成二进制</a:t>
            </a:r>
            <a:endParaRPr lang="en-US" altLang="zh-CN" dirty="0" smtClean="0"/>
          </a:p>
          <a:p>
            <a:pPr algn="just"/>
            <a:endParaRPr lang="en-US" altLang="zh-CN" dirty="0" smtClean="0"/>
          </a:p>
          <a:p>
            <a:pPr algn="just"/>
            <a:r>
              <a:rPr lang="en-US" altLang="zh-CN" dirty="0" smtClean="0"/>
              <a:t>128    14     00100011   7</a:t>
            </a:r>
          </a:p>
          <a:p>
            <a:pPr algn="just"/>
            <a:endParaRPr lang="en-US" altLang="zh-CN" dirty="0" smtClean="0"/>
          </a:p>
          <a:p>
            <a:pPr algn="just"/>
            <a:endParaRPr lang="en-US" altLang="zh-CN" dirty="0" smtClean="0"/>
          </a:p>
          <a:p>
            <a:pPr algn="just"/>
            <a:endParaRPr lang="en-US" altLang="zh-CN" dirty="0" smtClean="0"/>
          </a:p>
          <a:p>
            <a:pPr algn="just"/>
            <a:endParaRPr lang="en-US" altLang="zh-CN" dirty="0" smtClean="0"/>
          </a:p>
          <a:p>
            <a:pPr algn="just"/>
            <a:r>
              <a:rPr lang="zh-CN" altLang="en-US" dirty="0" smtClean="0"/>
              <a:t>所有</a:t>
            </a:r>
            <a:r>
              <a:rPr lang="en-US" altLang="zh-CN" dirty="0" smtClean="0"/>
              <a:t>IP</a:t>
            </a:r>
            <a:r>
              <a:rPr lang="zh-CN" altLang="en-US" dirty="0" smtClean="0"/>
              <a:t>组成</a:t>
            </a:r>
            <a:r>
              <a:rPr lang="en-US" altLang="zh-CN" dirty="0" smtClean="0"/>
              <a:t> CIDR </a:t>
            </a:r>
            <a:r>
              <a:rPr lang="zh-CN" altLang="en-US" dirty="0" smtClean="0"/>
              <a:t>地址块</a:t>
            </a:r>
            <a:endParaRPr lang="en-US" altLang="zh-CN" dirty="0" smtClean="0"/>
          </a:p>
          <a:p>
            <a:pPr algn="just"/>
            <a:r>
              <a:rPr lang="zh-CN" altLang="en-US" dirty="0" smtClean="0"/>
              <a:t>记为：</a:t>
            </a:r>
            <a:r>
              <a:rPr lang="en-US" altLang="zh-CN" dirty="0" smtClean="0"/>
              <a:t>128    14   0010 </a:t>
            </a:r>
            <a:r>
              <a:rPr lang="en-US" altLang="zh-CN" u="sng" dirty="0" smtClean="0">
                <a:solidFill>
                  <a:srgbClr val="FF0000"/>
                </a:solidFill>
                <a:latin typeface="Arial" charset="0"/>
                <a:ea typeface="宋体" charset="-122"/>
              </a:rPr>
              <a:t>0000</a:t>
            </a:r>
            <a:r>
              <a:rPr lang="en-US" altLang="zh-CN" u="sng" dirty="0" smtClean="0">
                <a:solidFill>
                  <a:srgbClr val="FF0000"/>
                </a:solidFill>
              </a:rPr>
              <a:t>.000000000</a:t>
            </a:r>
            <a:r>
              <a:rPr lang="en-US" altLang="zh-CN" dirty="0" smtClean="0"/>
              <a:t>/</a:t>
            </a:r>
            <a:r>
              <a:rPr lang="en-US" altLang="zh-CN" dirty="0" smtClean="0">
                <a:solidFill>
                  <a:srgbClr val="CC3300"/>
                </a:solidFill>
              </a:rPr>
              <a:t>20</a:t>
            </a:r>
          </a:p>
          <a:p>
            <a:pPr algn="just"/>
            <a:r>
              <a:rPr lang="zh-CN" altLang="en-US" dirty="0" smtClean="0">
                <a:solidFill>
                  <a:srgbClr val="CC3300"/>
                </a:solidFill>
              </a:rPr>
              <a:t>即</a:t>
            </a:r>
            <a:r>
              <a:rPr lang="en-US" altLang="zh-CN" dirty="0" smtClean="0"/>
              <a:t>128.14.</a:t>
            </a:r>
            <a:r>
              <a:rPr lang="en-US" altLang="zh-CN" dirty="0" smtClean="0">
                <a:solidFill>
                  <a:schemeClr val="hlink"/>
                </a:solidFill>
                <a:latin typeface="Arial" charset="0"/>
                <a:ea typeface="宋体" charset="-122"/>
              </a:rPr>
              <a:t> </a:t>
            </a:r>
            <a:r>
              <a:rPr lang="en-US" altLang="zh-CN" dirty="0" smtClean="0"/>
              <a:t>32.0/</a:t>
            </a:r>
            <a:r>
              <a:rPr lang="en-US" altLang="zh-CN" dirty="0" smtClean="0">
                <a:solidFill>
                  <a:srgbClr val="CC3300"/>
                </a:solidFill>
              </a:rPr>
              <a:t>20 </a:t>
            </a:r>
            <a:r>
              <a:rPr lang="zh-CN" altLang="en-US" dirty="0" smtClean="0"/>
              <a:t>（</a:t>
            </a:r>
            <a:r>
              <a:rPr lang="en-US" altLang="zh-CN" dirty="0" smtClean="0">
                <a:solidFill>
                  <a:schemeClr val="hlink"/>
                </a:solidFill>
              </a:rPr>
              <a:t> </a:t>
            </a:r>
            <a:r>
              <a:rPr lang="zh-CN" altLang="en-US" dirty="0" smtClean="0">
                <a:solidFill>
                  <a:schemeClr val="hlink"/>
                </a:solidFill>
              </a:rPr>
              <a:t>也就是</a:t>
            </a:r>
            <a:r>
              <a:rPr lang="zh-CN" altLang="en-US" dirty="0" smtClean="0"/>
              <a:t>网络地址）</a:t>
            </a:r>
            <a:endParaRPr lang="zh-CN" altLang="en-US" dirty="0"/>
          </a:p>
        </p:txBody>
      </p:sp>
      <p:grpSp>
        <p:nvGrpSpPr>
          <p:cNvPr id="5" name="组合 4"/>
          <p:cNvGrpSpPr/>
          <p:nvPr/>
        </p:nvGrpSpPr>
        <p:grpSpPr>
          <a:xfrm>
            <a:off x="-541803" y="2428874"/>
            <a:ext cx="7661723" cy="2081867"/>
            <a:chOff x="0" y="2571745"/>
            <a:chExt cx="7072330" cy="2081867"/>
          </a:xfrm>
        </p:grpSpPr>
        <p:sp>
          <p:nvSpPr>
            <p:cNvPr id="6" name="Text Box 3"/>
            <p:cNvSpPr txBox="1">
              <a:spLocks noChangeArrowheads="1"/>
            </p:cNvSpPr>
            <p:nvPr/>
          </p:nvSpPr>
          <p:spPr bwMode="auto">
            <a:xfrm>
              <a:off x="2143108" y="2714620"/>
              <a:ext cx="4929222" cy="1938992"/>
            </a:xfrm>
            <a:prstGeom prst="rect">
              <a:avLst/>
            </a:prstGeom>
            <a:solidFill>
              <a:srgbClr val="CCECFF"/>
            </a:solidFill>
            <a:ln w="9525">
              <a:solidFill>
                <a:schemeClr val="tx2"/>
              </a:solidFill>
              <a:miter lim="800000"/>
              <a:headEnd/>
              <a:tailEnd/>
            </a:ln>
            <a:effectLst/>
          </p:spPr>
          <p:txBody>
            <a:bodyPr wrap="square">
              <a:spAutoFit/>
            </a:bodyPr>
            <a:lstStyle/>
            <a:p>
              <a:r>
                <a:rPr lang="en-US" altLang="zh-CN" sz="2000" dirty="0" smtClean="0"/>
                <a:t> 128           14         </a:t>
              </a:r>
              <a:r>
                <a:rPr lang="en-US" altLang="zh-CN" sz="2000" dirty="0" smtClean="0">
                  <a:solidFill>
                    <a:schemeClr val="hlink"/>
                  </a:solidFill>
                  <a:latin typeface="Arial" charset="0"/>
                  <a:ea typeface="宋体" charset="-122"/>
                </a:rPr>
                <a:t>0010</a:t>
              </a:r>
              <a:r>
                <a:rPr lang="en-US" altLang="zh-CN" sz="2000" dirty="0" smtClean="0">
                  <a:solidFill>
                    <a:srgbClr val="333399"/>
                  </a:solidFill>
                  <a:latin typeface="Arial" charset="0"/>
                  <a:ea typeface="宋体" charset="-122"/>
                </a:rPr>
                <a:t>0000 </a:t>
              </a:r>
              <a:r>
                <a:rPr lang="en-US" altLang="zh-CN" sz="2000" dirty="0">
                  <a:solidFill>
                    <a:srgbClr val="333399"/>
                  </a:solidFill>
                  <a:latin typeface="Arial" charset="0"/>
                  <a:ea typeface="宋体" charset="-122"/>
                </a:rPr>
                <a:t>00000000</a:t>
              </a:r>
            </a:p>
            <a:p>
              <a:r>
                <a:rPr lang="en-US" altLang="zh-CN" sz="2000" dirty="0" smtClean="0"/>
                <a:t> 128           14 	     </a:t>
              </a:r>
              <a:r>
                <a:rPr lang="en-US" altLang="zh-CN" sz="2000" dirty="0" smtClean="0">
                  <a:solidFill>
                    <a:schemeClr val="hlink"/>
                  </a:solidFill>
                  <a:latin typeface="Arial" charset="0"/>
                  <a:ea typeface="宋体" charset="-122"/>
                </a:rPr>
                <a:t>0010</a:t>
              </a:r>
              <a:r>
                <a:rPr lang="en-US" altLang="zh-CN" sz="2000" dirty="0" smtClean="0">
                  <a:solidFill>
                    <a:srgbClr val="333399"/>
                  </a:solidFill>
                  <a:latin typeface="Arial" charset="0"/>
                  <a:ea typeface="宋体" charset="-122"/>
                </a:rPr>
                <a:t>0000 </a:t>
              </a:r>
              <a:r>
                <a:rPr lang="en-US" altLang="zh-CN" sz="2000" dirty="0">
                  <a:solidFill>
                    <a:srgbClr val="333399"/>
                  </a:solidFill>
                  <a:latin typeface="Arial" charset="0"/>
                  <a:ea typeface="宋体" charset="-122"/>
                </a:rPr>
                <a:t>00000001</a:t>
              </a:r>
            </a:p>
            <a:p>
              <a:r>
                <a:rPr lang="en-US" altLang="zh-CN" sz="2000" dirty="0" smtClean="0"/>
                <a:t> 128           14 	     </a:t>
              </a:r>
              <a:r>
                <a:rPr lang="en-US" altLang="zh-CN" sz="2000" dirty="0" smtClean="0">
                  <a:solidFill>
                    <a:schemeClr val="hlink"/>
                  </a:solidFill>
                  <a:latin typeface="Arial" charset="0"/>
                  <a:ea typeface="宋体" charset="-122"/>
                </a:rPr>
                <a:t>0010</a:t>
              </a:r>
              <a:r>
                <a:rPr lang="en-US" altLang="zh-CN" sz="2000" dirty="0" smtClean="0">
                  <a:solidFill>
                    <a:srgbClr val="333399"/>
                  </a:solidFill>
                  <a:latin typeface="Arial" charset="0"/>
                  <a:ea typeface="宋体" charset="-122"/>
                </a:rPr>
                <a:t>0000 </a:t>
              </a:r>
              <a:r>
                <a:rPr lang="en-US" altLang="zh-CN" sz="2000" dirty="0">
                  <a:solidFill>
                    <a:srgbClr val="333399"/>
                  </a:solidFill>
                  <a:latin typeface="Arial" charset="0"/>
                  <a:ea typeface="宋体" charset="-122"/>
                </a:rPr>
                <a:t>00000010</a:t>
              </a:r>
            </a:p>
            <a:p>
              <a:endParaRPr lang="en-US" altLang="zh-CN" sz="2000" dirty="0" smtClean="0">
                <a:solidFill>
                  <a:srgbClr val="333399"/>
                </a:solidFill>
                <a:latin typeface="Arial" charset="0"/>
                <a:ea typeface="宋体" charset="-122"/>
              </a:endParaRPr>
            </a:p>
            <a:p>
              <a:endParaRPr lang="en-US" altLang="zh-CN" sz="2000" dirty="0" smtClean="0">
                <a:solidFill>
                  <a:srgbClr val="333399"/>
                </a:solidFill>
                <a:ea typeface="宋体" charset="-122"/>
              </a:endParaRPr>
            </a:p>
            <a:p>
              <a:r>
                <a:rPr lang="en-US" altLang="zh-CN" sz="2000" dirty="0" smtClean="0"/>
                <a:t> 128           14         </a:t>
              </a:r>
              <a:r>
                <a:rPr lang="en-US" altLang="zh-CN" sz="2000" dirty="0" smtClean="0">
                  <a:solidFill>
                    <a:schemeClr val="hlink"/>
                  </a:solidFill>
                  <a:latin typeface="Arial" charset="0"/>
                  <a:ea typeface="宋体" charset="-122"/>
                </a:rPr>
                <a:t>0010</a:t>
              </a:r>
              <a:r>
                <a:rPr lang="en-US" altLang="zh-CN" sz="2000" dirty="0" smtClean="0">
                  <a:solidFill>
                    <a:srgbClr val="333399"/>
                  </a:solidFill>
                  <a:latin typeface="Arial" charset="0"/>
                  <a:ea typeface="宋体" charset="-122"/>
                </a:rPr>
                <a:t>1111  111 11111</a:t>
              </a:r>
              <a:endParaRPr lang="en-US" altLang="zh-CN" sz="2000" dirty="0">
                <a:solidFill>
                  <a:srgbClr val="333399"/>
                </a:solidFill>
                <a:latin typeface="Arial" charset="0"/>
                <a:ea typeface="宋体" charset="-122"/>
              </a:endParaRPr>
            </a:p>
          </p:txBody>
        </p:sp>
        <p:sp>
          <p:nvSpPr>
            <p:cNvPr id="7" name="Text Box 4"/>
            <p:cNvSpPr txBox="1">
              <a:spLocks noChangeArrowheads="1"/>
            </p:cNvSpPr>
            <p:nvPr/>
          </p:nvSpPr>
          <p:spPr bwMode="auto">
            <a:xfrm>
              <a:off x="5143504" y="3214686"/>
              <a:ext cx="809686" cy="923330"/>
            </a:xfrm>
            <a:prstGeom prst="rect">
              <a:avLst/>
            </a:prstGeom>
            <a:noFill/>
            <a:ln w="9525">
              <a:noFill/>
              <a:miter lim="800000"/>
              <a:headEnd/>
              <a:tailEnd/>
            </a:ln>
            <a:effectLst/>
          </p:spPr>
          <p:txBody>
            <a:bodyPr wrap="none">
              <a:spAutoFit/>
            </a:bodyPr>
            <a:lstStyle/>
            <a:p>
              <a:r>
                <a:rPr lang="en-US" altLang="zh-CN" sz="5400" b="1" dirty="0">
                  <a:solidFill>
                    <a:srgbClr val="333399"/>
                  </a:solidFill>
                  <a:ea typeface="宋体" charset="-122"/>
                  <a:sym typeface="Symbol" pitchFamily="18" charset="2"/>
                </a:rPr>
                <a:t></a:t>
              </a:r>
            </a:p>
          </p:txBody>
        </p:sp>
        <p:sp>
          <p:nvSpPr>
            <p:cNvPr id="8" name="Text Box 5"/>
            <p:cNvSpPr txBox="1">
              <a:spLocks noChangeArrowheads="1"/>
            </p:cNvSpPr>
            <p:nvPr/>
          </p:nvSpPr>
          <p:spPr bwMode="auto">
            <a:xfrm>
              <a:off x="2714612" y="3214686"/>
              <a:ext cx="809686" cy="923330"/>
            </a:xfrm>
            <a:prstGeom prst="rect">
              <a:avLst/>
            </a:prstGeom>
            <a:noFill/>
            <a:ln w="9525">
              <a:noFill/>
              <a:miter lim="800000"/>
              <a:headEnd/>
              <a:tailEnd/>
            </a:ln>
            <a:effectLst/>
          </p:spPr>
          <p:txBody>
            <a:bodyPr wrap="none">
              <a:spAutoFit/>
            </a:bodyPr>
            <a:lstStyle/>
            <a:p>
              <a:r>
                <a:rPr lang="en-US" altLang="zh-CN" sz="5400" b="1" dirty="0">
                  <a:solidFill>
                    <a:schemeClr val="hlink"/>
                  </a:solidFill>
                  <a:ea typeface="宋体" charset="-122"/>
                  <a:sym typeface="Symbol" pitchFamily="18" charset="2"/>
                </a:rPr>
                <a:t></a:t>
              </a:r>
            </a:p>
          </p:txBody>
        </p:sp>
        <p:sp>
          <p:nvSpPr>
            <p:cNvPr id="15" name="Text Box 9"/>
            <p:cNvSpPr txBox="1">
              <a:spLocks noChangeArrowheads="1"/>
            </p:cNvSpPr>
            <p:nvPr/>
          </p:nvSpPr>
          <p:spPr bwMode="auto">
            <a:xfrm>
              <a:off x="0" y="2571745"/>
              <a:ext cx="170520" cy="461665"/>
            </a:xfrm>
            <a:prstGeom prst="rect">
              <a:avLst/>
            </a:prstGeom>
            <a:noFill/>
            <a:ln w="9525">
              <a:noFill/>
              <a:miter lim="800000"/>
              <a:headEnd/>
              <a:tailEnd/>
            </a:ln>
            <a:effectLst/>
          </p:spPr>
          <p:txBody>
            <a:bodyPr wrap="none">
              <a:spAutoFit/>
            </a:bodyPr>
            <a:lstStyle/>
            <a:p>
              <a:endParaRPr lang="zh-CN" altLang="en-US" sz="2400" b="1" dirty="0">
                <a:solidFill>
                  <a:srgbClr val="333399"/>
                </a:solidFill>
              </a:endParaRPr>
            </a:p>
          </p:txBody>
        </p:sp>
      </p:grpSp>
      <p:sp>
        <p:nvSpPr>
          <p:cNvPr id="18" name="圆角矩形标注 17"/>
          <p:cNvSpPr/>
          <p:nvPr/>
        </p:nvSpPr>
        <p:spPr>
          <a:xfrm>
            <a:off x="6810388" y="2143156"/>
            <a:ext cx="2167022" cy="795983"/>
          </a:xfrm>
          <a:prstGeom prst="wedgeRoundRectCallout">
            <a:avLst>
              <a:gd name="adj1" fmla="val -68856"/>
              <a:gd name="adj2" fmla="val 2088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2400" b="1" dirty="0" smtClean="0">
                <a:solidFill>
                  <a:srgbClr val="333399"/>
                </a:solidFill>
              </a:rPr>
              <a:t>最小地址</a:t>
            </a:r>
            <a:endParaRPr lang="en-US" altLang="zh-CN" sz="2400" b="1" dirty="0" smtClean="0">
              <a:solidFill>
                <a:srgbClr val="333399"/>
              </a:solidFill>
            </a:endParaRPr>
          </a:p>
          <a:p>
            <a:r>
              <a:rPr lang="en-US" altLang="zh-CN" sz="2400" dirty="0" smtClean="0"/>
              <a:t>128.14.32.0</a:t>
            </a:r>
            <a:endParaRPr lang="zh-CN" altLang="en-US" sz="2400" b="1" dirty="0">
              <a:solidFill>
                <a:srgbClr val="333399"/>
              </a:solidFill>
            </a:endParaRPr>
          </a:p>
        </p:txBody>
      </p:sp>
      <p:sp>
        <p:nvSpPr>
          <p:cNvPr id="19" name="圆角矩形标注 18"/>
          <p:cNvSpPr/>
          <p:nvPr/>
        </p:nvSpPr>
        <p:spPr>
          <a:xfrm>
            <a:off x="7024705" y="3786190"/>
            <a:ext cx="2553943" cy="704215"/>
          </a:xfrm>
          <a:prstGeom prst="wedgeRoundRectCallout">
            <a:avLst>
              <a:gd name="adj1" fmla="val -73473"/>
              <a:gd name="adj2" fmla="val 2346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2400" b="1" dirty="0" smtClean="0">
                <a:solidFill>
                  <a:srgbClr val="333399"/>
                </a:solidFill>
              </a:rPr>
              <a:t>最大地址</a:t>
            </a:r>
            <a:r>
              <a:rPr lang="en-US" altLang="zh-CN" sz="2400" dirty="0" smtClean="0"/>
              <a:t>128.14.</a:t>
            </a:r>
            <a:r>
              <a:rPr lang="en-US" altLang="zh-CN" sz="2400" dirty="0" smtClean="0">
                <a:solidFill>
                  <a:srgbClr val="FF0000"/>
                </a:solidFill>
              </a:rPr>
              <a:t>47</a:t>
            </a:r>
            <a:r>
              <a:rPr lang="en-US" altLang="zh-CN" sz="2400" dirty="0" smtClean="0"/>
              <a:t>.</a:t>
            </a:r>
            <a:r>
              <a:rPr lang="en-US" altLang="zh-CN" sz="2400" dirty="0" smtClean="0">
                <a:solidFill>
                  <a:srgbClr val="FF0000"/>
                </a:solidFill>
              </a:rPr>
              <a:t>255</a:t>
            </a:r>
            <a:endParaRPr lang="zh-CN" altLang="en-US" sz="2400" b="1" dirty="0">
              <a:solidFill>
                <a:srgbClr val="333399"/>
              </a:solidFill>
            </a:endParaRPr>
          </a:p>
        </p:txBody>
      </p:sp>
      <p:sp>
        <p:nvSpPr>
          <p:cNvPr id="16" name="圆角矩形标注 15"/>
          <p:cNvSpPr/>
          <p:nvPr/>
        </p:nvSpPr>
        <p:spPr>
          <a:xfrm>
            <a:off x="5167317" y="4643446"/>
            <a:ext cx="2863473" cy="428628"/>
          </a:xfrm>
          <a:prstGeom prst="wedgeRoundRectCallout">
            <a:avLst>
              <a:gd name="adj1" fmla="val -28119"/>
              <a:gd name="adj2" fmla="val 14930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lvl="0">
              <a:spcBef>
                <a:spcPct val="50000"/>
              </a:spcBef>
            </a:pPr>
            <a:r>
              <a:rPr lang="en-US" altLang="zh-CN" sz="2800" dirty="0" smtClean="0">
                <a:solidFill>
                  <a:srgbClr val="333399"/>
                </a:solidFill>
                <a:latin typeface="Tahoma" pitchFamily="34" charset="0"/>
                <a:ea typeface="黑体" pitchFamily="2" charset="-122"/>
              </a:rPr>
              <a:t>12</a:t>
            </a:r>
            <a:r>
              <a:rPr lang="zh-CN" altLang="en-US" sz="2800" dirty="0" smtClean="0">
                <a:solidFill>
                  <a:srgbClr val="333399"/>
                </a:solidFill>
                <a:latin typeface="Tahoma" pitchFamily="34" charset="0"/>
                <a:ea typeface="黑体" pitchFamily="2" charset="-122"/>
              </a:rPr>
              <a:t>位主机号为</a:t>
            </a:r>
            <a:r>
              <a:rPr lang="en-US" altLang="zh-CN" sz="2800" dirty="0" smtClean="0">
                <a:solidFill>
                  <a:srgbClr val="333399"/>
                </a:solidFill>
                <a:latin typeface="Tahoma" pitchFamily="34" charset="0"/>
                <a:ea typeface="黑体" pitchFamily="2" charset="-122"/>
              </a:rPr>
              <a:t>0</a:t>
            </a:r>
            <a:endParaRPr lang="zh-CN" altLang="en-US" sz="2800" dirty="0">
              <a:solidFill>
                <a:srgbClr val="333399"/>
              </a:solidFill>
              <a:latin typeface="Tahoma" pitchFamily="34" charset="0"/>
              <a:ea typeface="黑体" pitchFamily="2" charset="-122"/>
            </a:endParaRPr>
          </a:p>
        </p:txBody>
      </p:sp>
      <p:sp>
        <p:nvSpPr>
          <p:cNvPr id="24" name="矩形 23"/>
          <p:cNvSpPr/>
          <p:nvPr/>
        </p:nvSpPr>
        <p:spPr>
          <a:xfrm>
            <a:off x="452405" y="1857364"/>
            <a:ext cx="3000396"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09529" y="1214422"/>
            <a:ext cx="2631300" cy="500066"/>
          </a:xfrm>
          <a:prstGeom prst="wedgeRoundRectCallout">
            <a:avLst>
              <a:gd name="adj1" fmla="val 24933"/>
              <a:gd name="adj2" fmla="val 9472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lvl="0">
              <a:spcBef>
                <a:spcPct val="50000"/>
              </a:spcBef>
            </a:pPr>
            <a:r>
              <a:rPr lang="en-US" altLang="zh-CN" sz="2800" kern="0" dirty="0" smtClean="0">
                <a:solidFill>
                  <a:srgbClr val="333399"/>
                </a:solidFill>
                <a:latin typeface="Times New Roman" pitchFamily="18" charset="0"/>
                <a:cs typeface="Times New Roman" pitchFamily="18" charset="0"/>
              </a:rPr>
              <a:t>20</a:t>
            </a:r>
            <a:r>
              <a:rPr lang="zh-CN" altLang="en-US" sz="2800" kern="0" dirty="0" smtClean="0">
                <a:solidFill>
                  <a:srgbClr val="333399"/>
                </a:solidFill>
                <a:latin typeface="Times New Roman" pitchFamily="18" charset="0"/>
                <a:cs typeface="Times New Roman" pitchFamily="18" charset="0"/>
              </a:rPr>
              <a:t>位网络前缀</a:t>
            </a:r>
            <a:endParaRPr lang="zh-CN" altLang="en-US" sz="2800" dirty="0">
              <a:solidFill>
                <a:srgbClr val="333399"/>
              </a:solidFill>
              <a:latin typeface="Tahoma" pitchFamily="34" charset="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8" grpId="0" animBg="1"/>
      <p:bldP spid="19" grpId="0" animBg="1"/>
      <p:bldP spid="16" grpId="0" uiExpand="1" animBg="1"/>
      <p:bldP spid="24" grpId="0" animBg="1"/>
      <p:bldP spid="25" grpId="0" uiExpand="1"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ltLang="zh-CN" dirty="0" smtClean="0"/>
              <a:t>CIDR </a:t>
            </a:r>
            <a:r>
              <a:rPr lang="zh-CN" altLang="en-US" dirty="0" smtClean="0"/>
              <a:t>的掩码（要会写）</a:t>
            </a:r>
            <a:endParaRPr lang="zh-CN" altLang="en-US" dirty="0"/>
          </a:p>
        </p:txBody>
      </p:sp>
      <p:sp>
        <p:nvSpPr>
          <p:cNvPr id="527363" name="Rectangle 3"/>
          <p:cNvSpPr>
            <a:spLocks noGrp="1" noChangeArrowheads="1"/>
          </p:cNvSpPr>
          <p:nvPr>
            <p:ph idx="1"/>
          </p:nvPr>
        </p:nvSpPr>
        <p:spPr>
          <a:xfrm>
            <a:off x="309530" y="1571612"/>
            <a:ext cx="9364331" cy="4244988"/>
          </a:xfrm>
        </p:spPr>
        <p:txBody>
          <a:bodyPr/>
          <a:lstStyle/>
          <a:p>
            <a:pPr marL="533400" indent="-533400" algn="just"/>
            <a:r>
              <a:rPr lang="en-US" altLang="zh-CN" sz="2800" dirty="0" smtClean="0"/>
              <a:t>CIDR </a:t>
            </a:r>
            <a:r>
              <a:rPr lang="zh-CN" altLang="en-US" sz="2800" dirty="0" smtClean="0"/>
              <a:t>虽然不使用子网了，但仍然使用子网掩码</a:t>
            </a:r>
          </a:p>
          <a:p>
            <a:pPr marL="533400" indent="-533400" algn="just"/>
            <a:r>
              <a:rPr lang="en-US" altLang="zh-CN" sz="2800" dirty="0" smtClean="0"/>
              <a:t>CIDR</a:t>
            </a:r>
            <a:r>
              <a:rPr lang="zh-CN" altLang="en-US" sz="2800" dirty="0" smtClean="0"/>
              <a:t>的子网掩码的设置方法是</a:t>
            </a:r>
            <a:r>
              <a:rPr lang="zh-CN" altLang="en-US" sz="2800" dirty="0" smtClean="0">
                <a:solidFill>
                  <a:srgbClr val="FF0000"/>
                </a:solidFill>
              </a:rPr>
              <a:t>网络前缀对应的比特全为</a:t>
            </a:r>
            <a:r>
              <a:rPr lang="en-US" altLang="zh-CN" sz="2800" dirty="0" smtClean="0">
                <a:solidFill>
                  <a:srgbClr val="FF0000"/>
                </a:solidFill>
              </a:rPr>
              <a:t>1</a:t>
            </a:r>
            <a:r>
              <a:rPr lang="zh-CN" altLang="en-US" sz="2800" dirty="0" smtClean="0">
                <a:solidFill>
                  <a:srgbClr val="FF0000"/>
                </a:solidFill>
              </a:rPr>
              <a:t>，主机号对应比特全为</a:t>
            </a:r>
            <a:r>
              <a:rPr lang="en-US" altLang="zh-CN" sz="2800" dirty="0" smtClean="0">
                <a:solidFill>
                  <a:srgbClr val="FF0000"/>
                </a:solidFill>
              </a:rPr>
              <a:t>0</a:t>
            </a:r>
            <a:r>
              <a:rPr lang="zh-CN" altLang="en-US" sz="2800" dirty="0" smtClean="0"/>
              <a:t>。</a:t>
            </a:r>
            <a:endParaRPr lang="en-US" altLang="zh-CN" sz="2800" dirty="0" smtClean="0"/>
          </a:p>
          <a:p>
            <a:pPr algn="just"/>
            <a:r>
              <a:rPr lang="zh-CN" altLang="en-US" sz="2800" dirty="0" smtClean="0"/>
              <a:t>例如：</a:t>
            </a:r>
            <a:r>
              <a:rPr lang="en-US" altLang="zh-CN" sz="2800" dirty="0" smtClean="0"/>
              <a:t>10.0.0.0/10 </a:t>
            </a:r>
            <a:r>
              <a:rPr lang="zh-CN" altLang="en-US" sz="2800" dirty="0" smtClean="0"/>
              <a:t>的</a:t>
            </a:r>
            <a:r>
              <a:rPr lang="zh-CN" altLang="en-US" sz="2800" dirty="0" smtClean="0">
                <a:solidFill>
                  <a:srgbClr val="FF0000"/>
                </a:solidFill>
              </a:rPr>
              <a:t>网络前缀为</a:t>
            </a:r>
            <a:r>
              <a:rPr lang="en-US" altLang="zh-CN" sz="2800" dirty="0" smtClean="0">
                <a:solidFill>
                  <a:srgbClr val="FF0000"/>
                </a:solidFill>
              </a:rPr>
              <a:t>10</a:t>
            </a:r>
            <a:r>
              <a:rPr lang="zh-CN" altLang="en-US" sz="2800" dirty="0" smtClean="0">
                <a:solidFill>
                  <a:srgbClr val="FF0000"/>
                </a:solidFill>
              </a:rPr>
              <a:t>比特</a:t>
            </a:r>
            <a:r>
              <a:rPr lang="zh-CN" altLang="en-US" sz="2800" dirty="0" smtClean="0"/>
              <a:t>，该地址块的子网掩码是：</a:t>
            </a:r>
          </a:p>
          <a:p>
            <a:pPr algn="just">
              <a:buFont typeface="Wingdings" pitchFamily="2" charset="2"/>
              <a:buNone/>
            </a:pPr>
            <a:r>
              <a:rPr lang="zh-CN" altLang="en-US" sz="2800" dirty="0" smtClean="0"/>
              <a:t>       </a:t>
            </a:r>
            <a:r>
              <a:rPr lang="en-US" altLang="zh-CN" sz="2800" dirty="0" smtClean="0"/>
              <a:t>11111111   11000000     00000000    00000000</a:t>
            </a:r>
            <a:endParaRPr lang="en-US" altLang="zh-CN" sz="2800" dirty="0"/>
          </a:p>
        </p:txBody>
      </p:sp>
      <p:grpSp>
        <p:nvGrpSpPr>
          <p:cNvPr id="2" name="Group 4"/>
          <p:cNvGrpSpPr>
            <a:grpSpLocks/>
          </p:cNvGrpSpPr>
          <p:nvPr/>
        </p:nvGrpSpPr>
        <p:grpSpPr bwMode="auto">
          <a:xfrm>
            <a:off x="696486" y="4572008"/>
            <a:ext cx="7584334" cy="663576"/>
            <a:chOff x="975" y="2659"/>
            <a:chExt cx="4173" cy="418"/>
          </a:xfrm>
        </p:grpSpPr>
        <p:sp>
          <p:nvSpPr>
            <p:cNvPr id="527365" name="AutoShape 5"/>
            <p:cNvSpPr>
              <a:spLocks/>
            </p:cNvSpPr>
            <p:nvPr/>
          </p:nvSpPr>
          <p:spPr bwMode="auto">
            <a:xfrm rot="-5400000">
              <a:off x="1384" y="2250"/>
              <a:ext cx="136" cy="953"/>
            </a:xfrm>
            <a:prstGeom prst="leftBrace">
              <a:avLst>
                <a:gd name="adj1" fmla="val 58395"/>
                <a:gd name="adj2" fmla="val 50000"/>
              </a:avLst>
            </a:prstGeom>
            <a:noFill/>
            <a:ln w="28575">
              <a:solidFill>
                <a:schemeClr val="tx2"/>
              </a:solidFill>
              <a:round/>
              <a:headEnd/>
              <a:tailEnd/>
            </a:ln>
            <a:effectLst/>
          </p:spPr>
          <p:txBody>
            <a:bodyPr wrap="none" anchor="ctr"/>
            <a:lstStyle/>
            <a:p>
              <a:endParaRPr lang="zh-CN" altLang="en-US" sz="2400"/>
            </a:p>
          </p:txBody>
        </p:sp>
        <p:sp>
          <p:nvSpPr>
            <p:cNvPr id="527366" name="AutoShape 6"/>
            <p:cNvSpPr>
              <a:spLocks/>
            </p:cNvSpPr>
            <p:nvPr/>
          </p:nvSpPr>
          <p:spPr bwMode="auto">
            <a:xfrm rot="-5400000">
              <a:off x="2457" y="2250"/>
              <a:ext cx="136" cy="953"/>
            </a:xfrm>
            <a:prstGeom prst="leftBrace">
              <a:avLst>
                <a:gd name="adj1" fmla="val 58395"/>
                <a:gd name="adj2" fmla="val 50000"/>
              </a:avLst>
            </a:prstGeom>
            <a:noFill/>
            <a:ln w="28575">
              <a:solidFill>
                <a:schemeClr val="tx2"/>
              </a:solidFill>
              <a:round/>
              <a:headEnd/>
              <a:tailEnd/>
            </a:ln>
            <a:effectLst/>
          </p:spPr>
          <p:txBody>
            <a:bodyPr wrap="none" anchor="ctr"/>
            <a:lstStyle/>
            <a:p>
              <a:endParaRPr lang="zh-CN" altLang="en-US" sz="2400"/>
            </a:p>
          </p:txBody>
        </p:sp>
        <p:sp>
          <p:nvSpPr>
            <p:cNvPr id="527367" name="AutoShape 7"/>
            <p:cNvSpPr>
              <a:spLocks/>
            </p:cNvSpPr>
            <p:nvPr/>
          </p:nvSpPr>
          <p:spPr bwMode="auto">
            <a:xfrm rot="-5400000">
              <a:off x="3530" y="2250"/>
              <a:ext cx="136" cy="953"/>
            </a:xfrm>
            <a:prstGeom prst="leftBrace">
              <a:avLst>
                <a:gd name="adj1" fmla="val 58395"/>
                <a:gd name="adj2" fmla="val 50000"/>
              </a:avLst>
            </a:prstGeom>
            <a:noFill/>
            <a:ln w="28575">
              <a:solidFill>
                <a:schemeClr val="tx2"/>
              </a:solidFill>
              <a:round/>
              <a:headEnd/>
              <a:tailEnd/>
            </a:ln>
            <a:effectLst/>
          </p:spPr>
          <p:txBody>
            <a:bodyPr wrap="none" anchor="ctr"/>
            <a:lstStyle/>
            <a:p>
              <a:endParaRPr lang="zh-CN" altLang="en-US" sz="2400"/>
            </a:p>
          </p:txBody>
        </p:sp>
        <p:sp>
          <p:nvSpPr>
            <p:cNvPr id="527368" name="AutoShape 8"/>
            <p:cNvSpPr>
              <a:spLocks/>
            </p:cNvSpPr>
            <p:nvPr/>
          </p:nvSpPr>
          <p:spPr bwMode="auto">
            <a:xfrm rot="-5400000">
              <a:off x="4604" y="2250"/>
              <a:ext cx="136" cy="953"/>
            </a:xfrm>
            <a:prstGeom prst="leftBrace">
              <a:avLst>
                <a:gd name="adj1" fmla="val 58395"/>
                <a:gd name="adj2" fmla="val 50000"/>
              </a:avLst>
            </a:prstGeom>
            <a:noFill/>
            <a:ln w="28575">
              <a:solidFill>
                <a:schemeClr val="tx2"/>
              </a:solidFill>
              <a:round/>
              <a:headEnd/>
              <a:tailEnd/>
            </a:ln>
            <a:effectLst/>
          </p:spPr>
          <p:txBody>
            <a:bodyPr wrap="none" anchor="ctr"/>
            <a:lstStyle/>
            <a:p>
              <a:endParaRPr lang="zh-CN" altLang="en-US" sz="2400"/>
            </a:p>
          </p:txBody>
        </p:sp>
        <p:sp>
          <p:nvSpPr>
            <p:cNvPr id="527369" name="Text Box 9"/>
            <p:cNvSpPr txBox="1">
              <a:spLocks noChangeArrowheads="1"/>
            </p:cNvSpPr>
            <p:nvPr/>
          </p:nvSpPr>
          <p:spPr bwMode="auto">
            <a:xfrm>
              <a:off x="1202" y="2786"/>
              <a:ext cx="385" cy="291"/>
            </a:xfrm>
            <a:prstGeom prst="rect">
              <a:avLst/>
            </a:prstGeom>
            <a:noFill/>
            <a:ln w="9525">
              <a:noFill/>
              <a:miter lim="800000"/>
              <a:headEnd/>
              <a:tailEnd/>
            </a:ln>
            <a:effectLst/>
          </p:spPr>
          <p:txBody>
            <a:bodyPr wrap="none">
              <a:spAutoFit/>
            </a:bodyPr>
            <a:lstStyle/>
            <a:p>
              <a:r>
                <a:rPr lang="en-US" altLang="zh-CN" sz="2400" dirty="0">
                  <a:solidFill>
                    <a:srgbClr val="333399"/>
                  </a:solidFill>
                  <a:latin typeface="Arial" charset="0"/>
                  <a:ea typeface="宋体" charset="-122"/>
                </a:rPr>
                <a:t>255</a:t>
              </a:r>
            </a:p>
          </p:txBody>
        </p:sp>
        <p:sp>
          <p:nvSpPr>
            <p:cNvPr id="527370" name="Text Box 10"/>
            <p:cNvSpPr txBox="1">
              <a:spLocks noChangeArrowheads="1"/>
            </p:cNvSpPr>
            <p:nvPr/>
          </p:nvSpPr>
          <p:spPr bwMode="auto">
            <a:xfrm>
              <a:off x="2298" y="2786"/>
              <a:ext cx="385" cy="291"/>
            </a:xfrm>
            <a:prstGeom prst="rect">
              <a:avLst/>
            </a:prstGeom>
            <a:noFill/>
            <a:ln w="9525">
              <a:noFill/>
              <a:miter lim="800000"/>
              <a:headEnd/>
              <a:tailEnd/>
            </a:ln>
            <a:effectLst/>
          </p:spPr>
          <p:txBody>
            <a:bodyPr wrap="none">
              <a:spAutoFit/>
            </a:bodyPr>
            <a:lstStyle/>
            <a:p>
              <a:r>
                <a:rPr lang="en-US" altLang="zh-CN" sz="2400">
                  <a:solidFill>
                    <a:srgbClr val="333399"/>
                  </a:solidFill>
                  <a:latin typeface="Arial" charset="0"/>
                  <a:ea typeface="宋体" charset="-122"/>
                </a:rPr>
                <a:t>192</a:t>
              </a:r>
            </a:p>
          </p:txBody>
        </p:sp>
        <p:sp>
          <p:nvSpPr>
            <p:cNvPr id="527371" name="Text Box 11"/>
            <p:cNvSpPr txBox="1">
              <a:spLocks noChangeArrowheads="1"/>
            </p:cNvSpPr>
            <p:nvPr/>
          </p:nvSpPr>
          <p:spPr bwMode="auto">
            <a:xfrm>
              <a:off x="3470" y="2786"/>
              <a:ext cx="196" cy="291"/>
            </a:xfrm>
            <a:prstGeom prst="rect">
              <a:avLst/>
            </a:prstGeom>
            <a:noFill/>
            <a:ln w="9525">
              <a:noFill/>
              <a:miter lim="800000"/>
              <a:headEnd/>
              <a:tailEnd/>
            </a:ln>
            <a:effectLst/>
          </p:spPr>
          <p:txBody>
            <a:bodyPr wrap="none">
              <a:spAutoFit/>
            </a:bodyPr>
            <a:lstStyle/>
            <a:p>
              <a:r>
                <a:rPr lang="en-US" altLang="zh-CN" sz="2400">
                  <a:solidFill>
                    <a:srgbClr val="333399"/>
                  </a:solidFill>
                  <a:latin typeface="Arial" charset="0"/>
                  <a:ea typeface="宋体" charset="-122"/>
                </a:rPr>
                <a:t>0</a:t>
              </a:r>
            </a:p>
          </p:txBody>
        </p:sp>
        <p:sp>
          <p:nvSpPr>
            <p:cNvPr id="527372" name="Text Box 12"/>
            <p:cNvSpPr txBox="1">
              <a:spLocks noChangeArrowheads="1"/>
            </p:cNvSpPr>
            <p:nvPr/>
          </p:nvSpPr>
          <p:spPr bwMode="auto">
            <a:xfrm>
              <a:off x="4558" y="2786"/>
              <a:ext cx="196" cy="291"/>
            </a:xfrm>
            <a:prstGeom prst="rect">
              <a:avLst/>
            </a:prstGeom>
            <a:noFill/>
            <a:ln w="9525">
              <a:noFill/>
              <a:miter lim="800000"/>
              <a:headEnd/>
              <a:tailEnd/>
            </a:ln>
            <a:effectLst/>
          </p:spPr>
          <p:txBody>
            <a:bodyPr wrap="none">
              <a:spAutoFit/>
            </a:bodyPr>
            <a:lstStyle/>
            <a:p>
              <a:r>
                <a:rPr lang="en-US" altLang="zh-CN" sz="2400">
                  <a:solidFill>
                    <a:srgbClr val="333399"/>
                  </a:solidFill>
                  <a:latin typeface="Arial" charset="0"/>
                  <a:ea typeface="宋体" charset="-122"/>
                </a:rPr>
                <a:t>0</a:t>
              </a:r>
            </a:p>
          </p:txBody>
        </p:sp>
      </p:grpSp>
      <p:grpSp>
        <p:nvGrpSpPr>
          <p:cNvPr id="3" name="Group 13"/>
          <p:cNvGrpSpPr>
            <a:grpSpLocks/>
          </p:cNvGrpSpPr>
          <p:nvPr/>
        </p:nvGrpSpPr>
        <p:grpSpPr bwMode="auto">
          <a:xfrm>
            <a:off x="696491" y="3929066"/>
            <a:ext cx="4211772" cy="1731964"/>
            <a:chOff x="782" y="2387"/>
            <a:chExt cx="2449" cy="1091"/>
          </a:xfrm>
        </p:grpSpPr>
        <p:sp>
          <p:nvSpPr>
            <p:cNvPr id="527375" name="Rectangle 15"/>
            <p:cNvSpPr>
              <a:spLocks noChangeArrowheads="1"/>
            </p:cNvSpPr>
            <p:nvPr/>
          </p:nvSpPr>
          <p:spPr bwMode="auto">
            <a:xfrm>
              <a:off x="782" y="2387"/>
              <a:ext cx="1360" cy="317"/>
            </a:xfrm>
            <a:prstGeom prst="rect">
              <a:avLst/>
            </a:prstGeom>
            <a:noFill/>
            <a:ln w="38100">
              <a:solidFill>
                <a:schemeClr val="hlink"/>
              </a:solidFill>
              <a:miter lim="800000"/>
              <a:headEnd/>
              <a:tailEnd/>
            </a:ln>
            <a:effectLst/>
          </p:spPr>
          <p:txBody>
            <a:bodyPr wrap="none" anchor="ctr"/>
            <a:lstStyle/>
            <a:p>
              <a:endParaRPr lang="zh-CN" altLang="en-US"/>
            </a:p>
          </p:txBody>
        </p:sp>
        <p:sp>
          <p:nvSpPr>
            <p:cNvPr id="527377" name="Text Box 17"/>
            <p:cNvSpPr txBox="1">
              <a:spLocks noChangeArrowheads="1"/>
            </p:cNvSpPr>
            <p:nvPr/>
          </p:nvSpPr>
          <p:spPr bwMode="auto">
            <a:xfrm>
              <a:off x="872" y="3148"/>
              <a:ext cx="2359" cy="330"/>
            </a:xfrm>
            <a:prstGeom prst="rect">
              <a:avLst/>
            </a:prstGeom>
            <a:solidFill>
              <a:srgbClr val="FFFF99"/>
            </a:solidFill>
            <a:ln w="38100">
              <a:solidFill>
                <a:schemeClr val="hlink"/>
              </a:solidFill>
              <a:miter lim="800000"/>
              <a:headEnd/>
              <a:tailEnd/>
            </a:ln>
            <a:effectLst/>
          </p:spPr>
          <p:txBody>
            <a:bodyPr wrap="none">
              <a:spAutoFit/>
            </a:bodyPr>
            <a:lstStyle/>
            <a:p>
              <a:r>
                <a:rPr lang="en-US" altLang="zh-CN" sz="2800" dirty="0" smtClean="0">
                  <a:solidFill>
                    <a:srgbClr val="333399"/>
                  </a:solidFill>
                  <a:latin typeface="Arial" charset="0"/>
                </a:rPr>
                <a:t>10 </a:t>
              </a:r>
              <a:r>
                <a:rPr lang="zh-CN" altLang="en-US" sz="2800" dirty="0">
                  <a:solidFill>
                    <a:srgbClr val="333399"/>
                  </a:solidFill>
                  <a:latin typeface="Arial" charset="0"/>
                </a:rPr>
                <a:t>个连续的 </a:t>
              </a:r>
              <a:r>
                <a:rPr lang="en-US" altLang="zh-CN" sz="2800" dirty="0" smtClean="0">
                  <a:solidFill>
                    <a:srgbClr val="333399"/>
                  </a:solidFill>
                  <a:latin typeface="Arial" charset="0"/>
                </a:rPr>
                <a:t>1</a:t>
              </a:r>
              <a:r>
                <a:rPr lang="zh-CN" altLang="en-US" sz="2800" dirty="0" smtClean="0">
                  <a:solidFill>
                    <a:srgbClr val="333399"/>
                  </a:solidFill>
                  <a:latin typeface="Arial" charset="0"/>
                </a:rPr>
                <a:t>，后面全</a:t>
              </a:r>
              <a:r>
                <a:rPr lang="en-US" altLang="zh-CN" sz="2800" dirty="0" smtClean="0">
                  <a:solidFill>
                    <a:srgbClr val="333399"/>
                  </a:solidFill>
                  <a:latin typeface="Arial" charset="0"/>
                </a:rPr>
                <a:t>0</a:t>
              </a:r>
              <a:endParaRPr lang="en-US" altLang="zh-CN" sz="2800" dirty="0">
                <a:solidFill>
                  <a:srgbClr val="333399"/>
                </a:solidFill>
                <a:latin typeface="Arial" charset="0"/>
              </a:endParaRPr>
            </a:p>
          </p:txBody>
        </p:sp>
      </p:grpSp>
      <p:sp>
        <p:nvSpPr>
          <p:cNvPr id="18" name="灯片编号占位符 17"/>
          <p:cNvSpPr>
            <a:spLocks noGrp="1"/>
          </p:cNvSpPr>
          <p:nvPr>
            <p:ph type="sldNum" sz="quarter" idx="4"/>
          </p:nvPr>
        </p:nvSpPr>
        <p:spPr>
          <a:xfrm>
            <a:off x="1"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134</a:t>
            </a:fld>
            <a:endParaRPr lang="zh-CN" altLang="en-US" kern="0" dirty="0">
              <a:solidFill>
                <a:sysClr val="windowText" lastClr="000000"/>
              </a:solidFill>
            </a:endParaRPr>
          </a:p>
        </p:txBody>
      </p:sp>
      <p:sp>
        <p:nvSpPr>
          <p:cNvPr id="19" name="矩形 18"/>
          <p:cNvSpPr/>
          <p:nvPr/>
        </p:nvSpPr>
        <p:spPr>
          <a:xfrm>
            <a:off x="464312" y="5857892"/>
            <a:ext cx="9054767" cy="523220"/>
          </a:xfrm>
          <a:prstGeom prst="rect">
            <a:avLst/>
          </a:prstGeom>
          <a:solidFill>
            <a:schemeClr val="accent2"/>
          </a:solidFill>
        </p:spPr>
        <p:txBody>
          <a:bodyPr wrap="square">
            <a:spAutoFit/>
          </a:bodyPr>
          <a:lstStyle/>
          <a:p>
            <a:pPr algn="just"/>
            <a:r>
              <a:rPr lang="zh-CN" altLang="en-US" sz="2800" dirty="0" smtClean="0"/>
              <a:t>练习：写出</a:t>
            </a:r>
            <a:r>
              <a:rPr lang="en-US" altLang="zh-CN" sz="2800" dirty="0" smtClean="0"/>
              <a:t>/24</a:t>
            </a:r>
            <a:r>
              <a:rPr lang="zh-CN" altLang="en-US" sz="2800" dirty="0" smtClean="0"/>
              <a:t>，</a:t>
            </a:r>
            <a:r>
              <a:rPr lang="en-US" altLang="zh-CN" sz="2800" dirty="0" smtClean="0"/>
              <a:t> /25</a:t>
            </a:r>
            <a:r>
              <a:rPr lang="zh-CN" altLang="en-US" sz="2800" dirty="0" smtClean="0"/>
              <a:t>，</a:t>
            </a:r>
            <a:r>
              <a:rPr lang="en-US" altLang="zh-CN" sz="2800" dirty="0" smtClean="0"/>
              <a:t>/26</a:t>
            </a:r>
            <a:r>
              <a:rPr lang="zh-CN" altLang="en-US" sz="2800" dirty="0" smtClean="0"/>
              <a:t>地址块的子网掩码</a:t>
            </a:r>
            <a:endParaRPr lang="en-US" altLang="zh-CN" sz="28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7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4290"/>
            <a:ext cx="9906000" cy="1214446"/>
          </a:xfrm>
        </p:spPr>
        <p:txBody>
          <a:bodyPr/>
          <a:lstStyle/>
          <a:p>
            <a:r>
              <a:rPr lang="zh-CN" altLang="en-US" dirty="0" smtClean="0"/>
              <a:t>给网络 里机器分配</a:t>
            </a:r>
            <a:r>
              <a:rPr lang="en-US" altLang="zh-CN" dirty="0" smtClean="0"/>
              <a:t>CIDR</a:t>
            </a:r>
            <a:r>
              <a:rPr lang="zh-CN" altLang="en-US" dirty="0" smtClean="0"/>
              <a:t>地址（自学）</a:t>
            </a:r>
            <a:endParaRPr lang="zh-CN" altLang="en-US" dirty="0"/>
          </a:p>
        </p:txBody>
      </p:sp>
      <p:sp>
        <p:nvSpPr>
          <p:cNvPr id="3" name="内容占位符 2"/>
          <p:cNvSpPr>
            <a:spLocks noGrp="1"/>
          </p:cNvSpPr>
          <p:nvPr>
            <p:ph idx="1"/>
          </p:nvPr>
        </p:nvSpPr>
        <p:spPr/>
        <p:txBody>
          <a:bodyPr/>
          <a:lstStyle/>
          <a:p>
            <a:r>
              <a:rPr lang="zh-CN" altLang="en-US" dirty="0" smtClean="0"/>
              <a:t>例如：一网络申请到 </a:t>
            </a:r>
            <a:r>
              <a:rPr lang="en-US" altLang="zh-CN" dirty="0" smtClean="0"/>
              <a:t>2.0.0.0/24 </a:t>
            </a:r>
            <a:r>
              <a:rPr lang="zh-CN" altLang="en-US" dirty="0" smtClean="0"/>
              <a:t>地址块，怎样给网络里的机器分配</a:t>
            </a:r>
            <a:endParaRPr lang="en-US" altLang="zh-CN" dirty="0" smtClean="0"/>
          </a:p>
          <a:p>
            <a:r>
              <a:rPr lang="zh-CN" altLang="en-US" dirty="0" smtClean="0"/>
              <a:t>方法：</a:t>
            </a:r>
            <a:endParaRPr lang="en-US" altLang="zh-CN" dirty="0" smtClean="0"/>
          </a:p>
          <a:p>
            <a:pPr lvl="1"/>
            <a:r>
              <a:rPr lang="en-US" altLang="zh-CN" dirty="0" smtClean="0"/>
              <a:t>1</a:t>
            </a:r>
            <a:r>
              <a:rPr lang="zh-CN" altLang="en-US" dirty="0" smtClean="0"/>
              <a:t>、写出网络前缀</a:t>
            </a:r>
            <a:endParaRPr lang="en-US" altLang="zh-CN" dirty="0" smtClean="0"/>
          </a:p>
          <a:p>
            <a:pPr lvl="1"/>
            <a:r>
              <a:rPr lang="en-US" altLang="zh-CN" dirty="0" smtClean="0"/>
              <a:t>2</a:t>
            </a:r>
            <a:r>
              <a:rPr lang="zh-CN" altLang="en-US" dirty="0" smtClean="0"/>
              <a:t>、除全</a:t>
            </a:r>
            <a:r>
              <a:rPr lang="en-US" altLang="zh-CN" dirty="0" smtClean="0"/>
              <a:t>0</a:t>
            </a:r>
            <a:r>
              <a:rPr lang="zh-CN" altLang="en-US" dirty="0" smtClean="0"/>
              <a:t>和全</a:t>
            </a:r>
            <a:r>
              <a:rPr lang="en-US" altLang="zh-CN" dirty="0" smtClean="0"/>
              <a:t>1</a:t>
            </a:r>
            <a:r>
              <a:rPr lang="zh-CN" altLang="en-US" dirty="0" smtClean="0"/>
              <a:t>的以外，主机号可以任意分配，不重复</a:t>
            </a:r>
            <a:endParaRPr lang="en-US" altLang="zh-CN" dirty="0" smtClean="0"/>
          </a:p>
          <a:p>
            <a:pPr lvl="1"/>
            <a:r>
              <a:rPr lang="en-US" altLang="zh-CN" dirty="0" smtClean="0"/>
              <a:t>3</a:t>
            </a:r>
            <a:r>
              <a:rPr lang="zh-CN" altLang="en-US" dirty="0" smtClean="0"/>
              <a:t>、写出</a:t>
            </a:r>
            <a:r>
              <a:rPr lang="en-US" altLang="zh-CN" dirty="0" smtClean="0"/>
              <a:t>IP</a:t>
            </a:r>
            <a:r>
              <a:rPr lang="zh-CN" altLang="en-US" dirty="0" smtClean="0"/>
              <a:t>的斜线记法，或子网掩码</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68" y="214290"/>
            <a:ext cx="9286940" cy="1214446"/>
          </a:xfrm>
        </p:spPr>
        <p:txBody>
          <a:bodyPr/>
          <a:lstStyle/>
          <a:p>
            <a:r>
              <a:rPr lang="en-US" altLang="zh-CN" sz="3600" dirty="0" smtClean="0"/>
              <a:t>(143</a:t>
            </a:r>
            <a:r>
              <a:rPr lang="zh-CN" altLang="en-US" sz="3600" dirty="0" smtClean="0"/>
              <a:t>页</a:t>
            </a:r>
            <a:r>
              <a:rPr lang="en-US" altLang="zh-CN" sz="3600" dirty="0" smtClean="0"/>
              <a:t>)</a:t>
            </a:r>
            <a:r>
              <a:rPr lang="zh-CN" altLang="en-US" sz="3600" dirty="0" smtClean="0"/>
              <a:t>对于：</a:t>
            </a:r>
            <a:r>
              <a:rPr lang="en-US" altLang="zh-CN" sz="3600" dirty="0" smtClean="0"/>
              <a:t>192.199.170.82/27</a:t>
            </a:r>
            <a:r>
              <a:rPr lang="zh-CN" altLang="en-US" sz="3600" dirty="0" smtClean="0"/>
              <a:t>（自己看）</a:t>
            </a:r>
            <a:r>
              <a:rPr lang="en-US" altLang="zh-CN" sz="3600" dirty="0" smtClean="0"/>
              <a:t/>
            </a:r>
            <a:br>
              <a:rPr lang="en-US" altLang="zh-CN" sz="3600" dirty="0" smtClean="0"/>
            </a:br>
            <a:r>
              <a:rPr lang="zh-CN" altLang="en-US" sz="3600" dirty="0" smtClean="0"/>
              <a:t>斜线记法所能提供的信息</a:t>
            </a:r>
            <a:endParaRPr lang="zh-CN" altLang="en-US" sz="3600" dirty="0"/>
          </a:p>
        </p:txBody>
      </p:sp>
      <p:sp>
        <p:nvSpPr>
          <p:cNvPr id="3" name="内容占位符 2"/>
          <p:cNvSpPr>
            <a:spLocks noGrp="1"/>
          </p:cNvSpPr>
          <p:nvPr>
            <p:ph idx="1"/>
          </p:nvPr>
        </p:nvSpPr>
        <p:spPr>
          <a:xfrm>
            <a:off x="464312" y="1571612"/>
            <a:ext cx="9441688" cy="5000660"/>
          </a:xfrm>
        </p:spPr>
        <p:txBody>
          <a:bodyPr/>
          <a:lstStyle/>
          <a:p>
            <a:r>
              <a:rPr lang="zh-CN" altLang="en-US" sz="2800" dirty="0" smtClean="0"/>
              <a:t>网络前缀为</a:t>
            </a:r>
            <a:r>
              <a:rPr lang="en-US" altLang="zh-CN" sz="2800" dirty="0" smtClean="0"/>
              <a:t>27</a:t>
            </a:r>
            <a:r>
              <a:rPr lang="zh-CN" altLang="en-US" sz="2800" dirty="0" smtClean="0"/>
              <a:t>位，主机号为</a:t>
            </a:r>
            <a:r>
              <a:rPr lang="en-US" altLang="zh-CN" sz="2800" dirty="0" smtClean="0"/>
              <a:t>32-27=5</a:t>
            </a:r>
            <a:r>
              <a:rPr lang="zh-CN" altLang="en-US" sz="2800" dirty="0" smtClean="0"/>
              <a:t>位</a:t>
            </a:r>
            <a:endParaRPr lang="en-US" altLang="zh-CN" sz="2800" dirty="0" smtClean="0"/>
          </a:p>
          <a:p>
            <a:r>
              <a:rPr lang="en-US" altLang="zh-CN" sz="2800" dirty="0" smtClean="0"/>
              <a:t>192.199.170.01010010</a:t>
            </a:r>
          </a:p>
          <a:p>
            <a:r>
              <a:rPr lang="zh-CN" altLang="en-US" sz="2800" dirty="0" smtClean="0"/>
              <a:t>计算所在网络的</a:t>
            </a:r>
            <a:r>
              <a:rPr lang="en-US" altLang="zh-CN" sz="2800" dirty="0" smtClean="0"/>
              <a:t>CIDR </a:t>
            </a:r>
            <a:r>
              <a:rPr lang="zh-CN" altLang="en-US" sz="2800" dirty="0" smtClean="0"/>
              <a:t>地址块（</a:t>
            </a:r>
            <a:r>
              <a:rPr lang="en-US" altLang="zh-CN" sz="2800" dirty="0" smtClean="0">
                <a:solidFill>
                  <a:schemeClr val="hlink"/>
                </a:solidFill>
              </a:rPr>
              <a:t> </a:t>
            </a:r>
            <a:r>
              <a:rPr lang="zh-CN" altLang="en-US" sz="2800" dirty="0" smtClean="0">
                <a:solidFill>
                  <a:schemeClr val="hlink"/>
                </a:solidFill>
              </a:rPr>
              <a:t>也就是</a:t>
            </a:r>
            <a:r>
              <a:rPr lang="zh-CN" altLang="en-US" sz="2800" dirty="0" smtClean="0"/>
              <a:t>网络地址）</a:t>
            </a:r>
            <a:endParaRPr lang="en-US" altLang="zh-CN" sz="2800" dirty="0" smtClean="0"/>
          </a:p>
          <a:p>
            <a:pPr lvl="1"/>
            <a:r>
              <a:rPr lang="en-US" altLang="zh-CN" dirty="0" smtClean="0">
                <a:solidFill>
                  <a:srgbClr val="FF0000"/>
                </a:solidFill>
              </a:rPr>
              <a:t>{</a:t>
            </a:r>
            <a:r>
              <a:rPr lang="zh-CN" altLang="en-US" dirty="0" smtClean="0">
                <a:solidFill>
                  <a:srgbClr val="FF0000"/>
                </a:solidFill>
              </a:rPr>
              <a:t>网络前缀，主机号为</a:t>
            </a:r>
            <a:r>
              <a:rPr lang="en-US" altLang="zh-CN" dirty="0" smtClean="0">
                <a:solidFill>
                  <a:srgbClr val="FF0000"/>
                </a:solidFill>
              </a:rPr>
              <a:t>0}/</a:t>
            </a:r>
            <a:r>
              <a:rPr lang="zh-CN" altLang="en-US" dirty="0" smtClean="0">
                <a:solidFill>
                  <a:srgbClr val="FF0000"/>
                </a:solidFill>
              </a:rPr>
              <a:t>网络前缀位数</a:t>
            </a:r>
            <a:endParaRPr lang="en-US" altLang="zh-CN" sz="2400" dirty="0" smtClean="0">
              <a:solidFill>
                <a:srgbClr val="FF0000"/>
              </a:solidFill>
            </a:endParaRPr>
          </a:p>
          <a:p>
            <a:r>
              <a:rPr lang="zh-CN" altLang="en-US" sz="2800" dirty="0" smtClean="0"/>
              <a:t>最小地址 ：</a:t>
            </a:r>
            <a:r>
              <a:rPr lang="en-US" altLang="zh-CN" sz="2800" dirty="0" smtClean="0">
                <a:solidFill>
                  <a:srgbClr val="FF0000"/>
                </a:solidFill>
              </a:rPr>
              <a:t> {</a:t>
            </a:r>
            <a:r>
              <a:rPr lang="zh-CN" altLang="en-US" sz="2800" dirty="0" smtClean="0">
                <a:solidFill>
                  <a:srgbClr val="FF0000"/>
                </a:solidFill>
              </a:rPr>
              <a:t>网络前缀，主机号全</a:t>
            </a:r>
            <a:r>
              <a:rPr lang="en-US" altLang="zh-CN" sz="2800" dirty="0" smtClean="0">
                <a:solidFill>
                  <a:srgbClr val="FF0000"/>
                </a:solidFill>
              </a:rPr>
              <a:t>0}</a:t>
            </a:r>
            <a:endParaRPr lang="en-US" altLang="zh-CN" sz="2800" dirty="0" smtClean="0"/>
          </a:p>
          <a:p>
            <a:r>
              <a:rPr lang="zh-CN" altLang="en-US" sz="2800" dirty="0" smtClean="0"/>
              <a:t>最大地址：</a:t>
            </a:r>
            <a:r>
              <a:rPr lang="en-US" altLang="zh-CN" sz="2800" dirty="0" smtClean="0">
                <a:solidFill>
                  <a:srgbClr val="FF0000"/>
                </a:solidFill>
              </a:rPr>
              <a:t>{</a:t>
            </a:r>
            <a:r>
              <a:rPr lang="zh-CN" altLang="en-US" sz="2800" dirty="0" smtClean="0">
                <a:solidFill>
                  <a:srgbClr val="FF0000"/>
                </a:solidFill>
              </a:rPr>
              <a:t>网络前缀，主机号全</a:t>
            </a:r>
            <a:r>
              <a:rPr lang="en-US" altLang="zh-CN" sz="2800" dirty="0" smtClean="0">
                <a:solidFill>
                  <a:srgbClr val="FF0000"/>
                </a:solidFill>
              </a:rPr>
              <a:t>1}</a:t>
            </a:r>
            <a:endParaRPr lang="en-US" altLang="zh-CN" sz="2800" dirty="0" smtClean="0"/>
          </a:p>
          <a:p>
            <a:r>
              <a:rPr lang="zh-CN" altLang="en-US" sz="2800" dirty="0" smtClean="0"/>
              <a:t>该网络的子网掩码</a:t>
            </a:r>
            <a:endParaRPr lang="zh-CN" altLang="en-US" sz="28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136</a:t>
            </a:fld>
            <a:endParaRPr lang="zh-CN" altLang="en-US" kern="0" dirty="0">
              <a:solidFill>
                <a:sysClr val="windowText" lastClr="000000"/>
              </a:solidFill>
            </a:endParaRPr>
          </a:p>
        </p:txBody>
      </p:sp>
      <p:sp>
        <p:nvSpPr>
          <p:cNvPr id="5" name="矩形 4"/>
          <p:cNvSpPr/>
          <p:nvPr/>
        </p:nvSpPr>
        <p:spPr>
          <a:xfrm>
            <a:off x="773877" y="5283976"/>
            <a:ext cx="8501122" cy="954107"/>
          </a:xfrm>
          <a:prstGeom prst="rect">
            <a:avLst/>
          </a:prstGeom>
          <a:solidFill>
            <a:schemeClr val="accent2"/>
          </a:solidFill>
        </p:spPr>
        <p:txBody>
          <a:bodyPr wrap="square">
            <a:spAutoFit/>
          </a:bodyPr>
          <a:lstStyle/>
          <a:p>
            <a:pPr algn="just"/>
            <a:r>
              <a:rPr lang="zh-CN" altLang="en-US" sz="2800" dirty="0" smtClean="0"/>
              <a:t>解答</a:t>
            </a:r>
            <a:r>
              <a:rPr lang="en-US" altLang="zh-CN" sz="2800" dirty="0" smtClean="0"/>
              <a:t>CIDR</a:t>
            </a:r>
            <a:r>
              <a:rPr lang="zh-CN" altLang="en-US" sz="2800" dirty="0" smtClean="0"/>
              <a:t>相关题目，大多时候</a:t>
            </a:r>
            <a:endParaRPr lang="en-US" altLang="zh-CN" sz="2800" dirty="0" smtClean="0"/>
          </a:p>
          <a:p>
            <a:pPr algn="just"/>
            <a:r>
              <a:rPr lang="zh-CN" altLang="en-US" sz="2800" dirty="0" smtClean="0"/>
              <a:t>只需展开</a:t>
            </a:r>
            <a:r>
              <a:rPr lang="zh-CN" altLang="en-US" sz="2800" dirty="0" smtClean="0">
                <a:solidFill>
                  <a:srgbClr val="FF0000"/>
                </a:solidFill>
              </a:rPr>
              <a:t>既有网络前缀又有主机号</a:t>
            </a:r>
            <a:r>
              <a:rPr lang="zh-CN" altLang="en-US" sz="2800" dirty="0" smtClean="0"/>
              <a:t>的一个字节即可</a:t>
            </a:r>
            <a:endParaRPr lang="en-US" altLang="zh-CN" sz="2800" dirty="0" smtClean="0"/>
          </a:p>
        </p:txBody>
      </p:sp>
      <p:sp>
        <p:nvSpPr>
          <p:cNvPr id="6" name="Rectangle 15"/>
          <p:cNvSpPr>
            <a:spLocks noChangeArrowheads="1"/>
          </p:cNvSpPr>
          <p:nvPr/>
        </p:nvSpPr>
        <p:spPr bwMode="auto">
          <a:xfrm>
            <a:off x="952472" y="2143116"/>
            <a:ext cx="2338918" cy="503238"/>
          </a:xfrm>
          <a:prstGeom prst="rect">
            <a:avLst/>
          </a:prstGeom>
          <a:noFill/>
          <a:ln w="38100">
            <a:solidFill>
              <a:schemeClr val="hlink"/>
            </a:solidFill>
            <a:miter lim="800000"/>
            <a:headEnd/>
            <a:tailEnd/>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lgn="ctr"/>
            <a:r>
              <a:rPr lang="en-US" altLang="zh-CN" dirty="0"/>
              <a:t>CIDR </a:t>
            </a:r>
            <a:r>
              <a:rPr lang="zh-CN" altLang="en-US" dirty="0"/>
              <a:t>记法的其他</a:t>
            </a:r>
            <a:r>
              <a:rPr lang="zh-CN" altLang="en-US" dirty="0" smtClean="0"/>
              <a:t>形式</a:t>
            </a:r>
            <a:endParaRPr lang="zh-CN" altLang="en-US" dirty="0"/>
          </a:p>
        </p:txBody>
      </p:sp>
      <p:sp>
        <p:nvSpPr>
          <p:cNvPr id="528387" name="Rectangle 3"/>
          <p:cNvSpPr>
            <a:spLocks noGrp="1" noChangeArrowheads="1"/>
          </p:cNvSpPr>
          <p:nvPr>
            <p:ph idx="1"/>
          </p:nvPr>
        </p:nvSpPr>
        <p:spPr>
          <a:xfrm>
            <a:off x="0" y="1500174"/>
            <a:ext cx="9906000" cy="2714644"/>
          </a:xfrm>
        </p:spPr>
        <p:txBody>
          <a:bodyPr/>
          <a:lstStyle/>
          <a:p>
            <a:r>
              <a:rPr lang="zh-CN" altLang="en-US" sz="2800" dirty="0" smtClean="0">
                <a:solidFill>
                  <a:srgbClr val="FF0000"/>
                </a:solidFill>
              </a:rPr>
              <a:t>记法</a:t>
            </a:r>
            <a:r>
              <a:rPr lang="en-US" altLang="zh-CN" sz="2800" dirty="0" smtClean="0">
                <a:solidFill>
                  <a:srgbClr val="FF0000"/>
                </a:solidFill>
              </a:rPr>
              <a:t>1</a:t>
            </a:r>
            <a:r>
              <a:rPr lang="zh-CN" altLang="en-US" sz="2800" dirty="0" smtClean="0"/>
              <a:t>：</a:t>
            </a:r>
            <a:r>
              <a:rPr lang="en-US" altLang="zh-CN" sz="2800" dirty="0" smtClean="0"/>
              <a:t>10.0.0.0/10 </a:t>
            </a:r>
            <a:r>
              <a:rPr lang="zh-CN" altLang="en-US" sz="2800" dirty="0" smtClean="0"/>
              <a:t>可简写为 </a:t>
            </a:r>
            <a:r>
              <a:rPr lang="en-US" altLang="zh-CN" sz="2800" dirty="0" smtClean="0"/>
              <a:t>10/10</a:t>
            </a:r>
            <a:r>
              <a:rPr lang="zh-CN" altLang="en-US" sz="2800" dirty="0" smtClean="0"/>
              <a:t>，也就是把点分十进制中低位连续的 </a:t>
            </a:r>
            <a:r>
              <a:rPr lang="en-US" altLang="zh-CN" sz="2800" dirty="0" smtClean="0"/>
              <a:t>0 </a:t>
            </a:r>
            <a:r>
              <a:rPr lang="zh-CN" altLang="en-US" sz="2800" dirty="0" smtClean="0"/>
              <a:t>省略。</a:t>
            </a:r>
            <a:endParaRPr lang="en-US" altLang="zh-CN" sz="2800" dirty="0" smtClean="0"/>
          </a:p>
          <a:p>
            <a:r>
              <a:rPr lang="zh-CN" altLang="en-US" sz="2800" dirty="0" smtClean="0">
                <a:solidFill>
                  <a:srgbClr val="FF0000"/>
                </a:solidFill>
              </a:rPr>
              <a:t>记法</a:t>
            </a:r>
            <a:r>
              <a:rPr lang="en-US" altLang="zh-CN" sz="2800" dirty="0" smtClean="0">
                <a:solidFill>
                  <a:srgbClr val="FF0000"/>
                </a:solidFill>
              </a:rPr>
              <a:t>2</a:t>
            </a:r>
            <a:r>
              <a:rPr lang="zh-CN" altLang="en-US" sz="2800" dirty="0" smtClean="0"/>
              <a:t>：网络</a:t>
            </a:r>
            <a:r>
              <a:rPr lang="zh-CN" altLang="en-US" sz="2800" dirty="0"/>
              <a:t>前缀的后面加一个</a:t>
            </a:r>
            <a:r>
              <a:rPr lang="zh-CN" altLang="en-US" sz="2800" dirty="0">
                <a:solidFill>
                  <a:srgbClr val="FF0000"/>
                </a:solidFill>
              </a:rPr>
              <a:t>星号 * </a:t>
            </a:r>
            <a:r>
              <a:rPr lang="zh-CN" altLang="en-US" sz="2800" dirty="0"/>
              <a:t>的表示方法</a:t>
            </a:r>
          </a:p>
          <a:p>
            <a:pPr>
              <a:buNone/>
            </a:pPr>
            <a:r>
              <a:rPr lang="zh-CN" altLang="en-US" sz="2800" dirty="0"/>
              <a:t>    如 </a:t>
            </a:r>
            <a:r>
              <a:rPr lang="en-US" altLang="zh-CN" sz="2800" dirty="0" smtClean="0"/>
              <a:t>00001010  00000000  00000000  00000000</a:t>
            </a:r>
          </a:p>
          <a:p>
            <a:pPr>
              <a:buNone/>
            </a:pPr>
            <a:r>
              <a:rPr lang="en-US" altLang="zh-CN" sz="2800" dirty="0" smtClean="0"/>
              <a:t>         </a:t>
            </a:r>
            <a:r>
              <a:rPr lang="en-US" altLang="zh-CN" sz="2800" u="sng" dirty="0" smtClean="0"/>
              <a:t>00001010  00</a:t>
            </a:r>
            <a:r>
              <a:rPr lang="en-US" altLang="zh-CN" sz="2800" dirty="0" smtClean="0"/>
              <a:t>     *</a:t>
            </a:r>
          </a:p>
          <a:p>
            <a:pPr>
              <a:buNone/>
            </a:pPr>
            <a:endParaRPr lang="en-US" altLang="zh-CN" sz="2800" dirty="0" smtClean="0"/>
          </a:p>
          <a:p>
            <a:pPr>
              <a:buNone/>
            </a:pPr>
            <a:endParaRPr lang="en-US" altLang="zh-CN" sz="2800" dirty="0" smtClean="0"/>
          </a:p>
          <a:p>
            <a:r>
              <a:rPr lang="zh-CN" altLang="en-US" sz="2800" dirty="0" smtClean="0"/>
              <a:t>不需要指明开始地址时，也可记为    </a:t>
            </a:r>
            <a:r>
              <a:rPr lang="en-US" altLang="zh-CN" sz="2800" dirty="0" smtClean="0"/>
              <a:t>/10   </a:t>
            </a:r>
            <a:r>
              <a:rPr lang="zh-CN" altLang="en-US" sz="2800" dirty="0" smtClean="0"/>
              <a:t>地址块</a:t>
            </a:r>
            <a:endParaRPr lang="en-US" altLang="zh-CN" sz="2800" dirty="0" smtClean="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137</a:t>
            </a:fld>
            <a:endParaRPr lang="zh-CN" altLang="en-US" kern="0" dirty="0">
              <a:solidFill>
                <a:sysClr val="windowText" lastClr="000000"/>
              </a:solidFill>
            </a:endParaRPr>
          </a:p>
        </p:txBody>
      </p:sp>
      <p:sp>
        <p:nvSpPr>
          <p:cNvPr id="6" name="圆角矩形标注 5"/>
          <p:cNvSpPr/>
          <p:nvPr/>
        </p:nvSpPr>
        <p:spPr>
          <a:xfrm>
            <a:off x="309530" y="4071942"/>
            <a:ext cx="2012136" cy="500066"/>
          </a:xfrm>
          <a:prstGeom prst="wedgeRoundRectCallout">
            <a:avLst>
              <a:gd name="adj1" fmla="val 18518"/>
              <a:gd name="adj2" fmla="val -9913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lvl="0">
              <a:spcBef>
                <a:spcPct val="50000"/>
              </a:spcBef>
            </a:pPr>
            <a:r>
              <a:rPr lang="zh-CN" altLang="en-US" sz="2800" kern="0" dirty="0" smtClean="0">
                <a:solidFill>
                  <a:srgbClr val="333399"/>
                </a:solidFill>
                <a:latin typeface="Times New Roman" pitchFamily="18" charset="0"/>
                <a:cs typeface="Times New Roman" pitchFamily="18" charset="0"/>
              </a:rPr>
              <a:t>网络前缀</a:t>
            </a:r>
            <a:endParaRPr lang="zh-CN" altLang="en-US" sz="2800" dirty="0">
              <a:solidFill>
                <a:srgbClr val="333399"/>
              </a:solidFill>
              <a:latin typeface="Tahoma" pitchFamily="34" charset="0"/>
              <a:ea typeface="黑体" pitchFamily="2" charset="-122"/>
            </a:endParaRPr>
          </a:p>
        </p:txBody>
      </p:sp>
      <p:sp>
        <p:nvSpPr>
          <p:cNvPr id="7" name="圆角矩形标注 6"/>
          <p:cNvSpPr/>
          <p:nvPr/>
        </p:nvSpPr>
        <p:spPr>
          <a:xfrm>
            <a:off x="2809860" y="4143380"/>
            <a:ext cx="2012136" cy="500066"/>
          </a:xfrm>
          <a:prstGeom prst="wedgeRoundRectCallout">
            <a:avLst>
              <a:gd name="adj1" fmla="val -22899"/>
              <a:gd name="adj2" fmla="val -12235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lvl="0">
              <a:spcBef>
                <a:spcPct val="50000"/>
              </a:spcBef>
            </a:pPr>
            <a:r>
              <a:rPr lang="zh-CN" altLang="en-US" sz="2800" dirty="0" smtClean="0">
                <a:solidFill>
                  <a:srgbClr val="333399"/>
                </a:solidFill>
                <a:latin typeface="Tahoma" pitchFamily="34" charset="0"/>
                <a:ea typeface="黑体" pitchFamily="2" charset="-122"/>
              </a:rPr>
              <a:t>主机号</a:t>
            </a:r>
            <a:endParaRPr lang="zh-CN" altLang="en-US" sz="2800" dirty="0">
              <a:solidFill>
                <a:srgbClr val="333399"/>
              </a:solidFill>
              <a:latin typeface="Tahoma" pitchFamily="34" charset="0"/>
              <a:ea typeface="黑体" pitchFamily="2" charset="-122"/>
            </a:endParaRPr>
          </a:p>
        </p:txBody>
      </p:sp>
      <p:sp>
        <p:nvSpPr>
          <p:cNvPr id="8" name="Rectangle 15"/>
          <p:cNvSpPr>
            <a:spLocks noChangeArrowheads="1"/>
          </p:cNvSpPr>
          <p:nvPr/>
        </p:nvSpPr>
        <p:spPr bwMode="auto">
          <a:xfrm>
            <a:off x="809596" y="2928934"/>
            <a:ext cx="2053166" cy="503238"/>
          </a:xfrm>
          <a:prstGeom prst="rect">
            <a:avLst/>
          </a:prstGeom>
          <a:noFill/>
          <a:ln w="38100">
            <a:solidFill>
              <a:schemeClr val="hlink"/>
            </a:solidFill>
            <a:miter lim="800000"/>
            <a:headEnd/>
            <a:tailEnd/>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8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8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uiExpand="1" build="p"/>
      <p:bldP spid="6" grpId="0" animBg="1"/>
      <p:bldP spid="7" grpId="0" animBg="1"/>
      <p:bldP spid="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title"/>
          </p:nvPr>
        </p:nvSpPr>
        <p:spPr/>
        <p:txBody>
          <a:bodyPr/>
          <a:lstStyle/>
          <a:p>
            <a:r>
              <a:rPr lang="en-US" altLang="zh-CN" dirty="0" smtClean="0"/>
              <a:t>CIDR </a:t>
            </a:r>
            <a:r>
              <a:rPr lang="zh-CN" altLang="en-US" dirty="0" smtClean="0"/>
              <a:t>地址块的好处</a:t>
            </a:r>
            <a:endParaRPr lang="en-US" altLang="zh-CN" dirty="0"/>
          </a:p>
        </p:txBody>
      </p:sp>
      <p:sp>
        <p:nvSpPr>
          <p:cNvPr id="526338" name="Rectangle 2"/>
          <p:cNvSpPr>
            <a:spLocks noGrp="1" noChangeArrowheads="1"/>
          </p:cNvSpPr>
          <p:nvPr>
            <p:ph idx="1"/>
          </p:nvPr>
        </p:nvSpPr>
        <p:spPr>
          <a:xfrm>
            <a:off x="0" y="1571612"/>
            <a:ext cx="9673861" cy="5000660"/>
          </a:xfrm>
        </p:spPr>
        <p:txBody>
          <a:bodyPr/>
          <a:lstStyle/>
          <a:p>
            <a:pPr marL="533400" indent="-533400" algn="just"/>
            <a:r>
              <a:rPr lang="zh-CN" altLang="en-US" dirty="0"/>
              <a:t>一个 </a:t>
            </a:r>
            <a:r>
              <a:rPr lang="en-US" altLang="zh-CN" dirty="0"/>
              <a:t>CIDR </a:t>
            </a:r>
            <a:r>
              <a:rPr lang="zh-CN" altLang="en-US" dirty="0"/>
              <a:t>地址块可以表示很多地址，这种地址的聚合常称为</a:t>
            </a:r>
            <a:r>
              <a:rPr lang="zh-CN" altLang="en-US" dirty="0">
                <a:solidFill>
                  <a:schemeClr val="hlink"/>
                </a:solidFill>
              </a:rPr>
              <a:t>路由聚合</a:t>
            </a:r>
            <a:r>
              <a:rPr lang="zh-CN" altLang="en-US" dirty="0" smtClean="0"/>
              <a:t>，它</a:t>
            </a:r>
            <a:r>
              <a:rPr lang="zh-CN" altLang="en-US" dirty="0"/>
              <a:t>使得路由表中的一个项目可以表示很多个（例如上千个）原来传统分类地址的</a:t>
            </a:r>
            <a:r>
              <a:rPr lang="zh-CN" altLang="en-US" dirty="0" smtClean="0"/>
              <a:t>路由</a:t>
            </a:r>
            <a:r>
              <a:rPr lang="en-US" altLang="zh-CN" dirty="0" smtClean="0"/>
              <a:t>(</a:t>
            </a:r>
            <a:r>
              <a:rPr lang="zh-CN" altLang="en-US" dirty="0" smtClean="0"/>
              <a:t>表</a:t>
            </a:r>
            <a:r>
              <a:rPr lang="en-US" altLang="zh-CN" dirty="0" smtClean="0"/>
              <a:t>4-7) </a:t>
            </a:r>
            <a:r>
              <a:rPr lang="zh-CN" altLang="en-US" dirty="0" smtClean="0"/>
              <a:t>。</a:t>
            </a:r>
            <a:endParaRPr lang="en-US" altLang="zh-CN" dirty="0" smtClean="0"/>
          </a:p>
          <a:p>
            <a:pPr marL="933450" lvl="1" indent="-533400" algn="just">
              <a:buNone/>
            </a:pPr>
            <a:r>
              <a:rPr lang="zh-CN" altLang="en-US" dirty="0" smtClean="0"/>
              <a:t>例如：</a:t>
            </a:r>
            <a:r>
              <a:rPr lang="en-US" altLang="zh-CN" dirty="0" smtClean="0"/>
              <a:t>/13</a:t>
            </a:r>
            <a:r>
              <a:rPr lang="zh-CN" altLang="en-US" dirty="0" smtClean="0"/>
              <a:t>地址块相当于</a:t>
            </a:r>
            <a:r>
              <a:rPr lang="en-US" altLang="zh-CN" dirty="0" smtClean="0"/>
              <a:t>2</a:t>
            </a:r>
            <a:r>
              <a:rPr lang="en-US" altLang="zh-CN" baseline="30000" dirty="0" smtClean="0"/>
              <a:t>3</a:t>
            </a:r>
            <a:r>
              <a:rPr lang="zh-CN" altLang="en-US" dirty="0" smtClean="0"/>
              <a:t>个</a:t>
            </a:r>
            <a:r>
              <a:rPr lang="en-US" altLang="zh-CN" dirty="0" smtClean="0"/>
              <a:t>B</a:t>
            </a:r>
            <a:r>
              <a:rPr lang="zh-CN" altLang="en-US" dirty="0" smtClean="0"/>
              <a:t>类地址，</a:t>
            </a:r>
            <a:r>
              <a:rPr lang="en-US" altLang="zh-CN" dirty="0" smtClean="0"/>
              <a:t> 2</a:t>
            </a:r>
            <a:r>
              <a:rPr lang="en-US" altLang="zh-CN" baseline="30000" dirty="0" smtClean="0"/>
              <a:t>11</a:t>
            </a:r>
            <a:r>
              <a:rPr lang="zh-CN" altLang="en-US" dirty="0" smtClean="0"/>
              <a:t>个</a:t>
            </a:r>
            <a:r>
              <a:rPr lang="en-US" altLang="zh-CN" dirty="0" smtClean="0"/>
              <a:t>C</a:t>
            </a:r>
            <a:r>
              <a:rPr lang="zh-CN" altLang="en-US" dirty="0" smtClean="0"/>
              <a:t>类地址</a:t>
            </a:r>
            <a:endParaRPr lang="en-US" altLang="zh-CN" dirty="0" smtClean="0"/>
          </a:p>
          <a:p>
            <a:pPr marL="933450" lvl="1" indent="-533400" algn="just">
              <a:buNone/>
            </a:pPr>
            <a:r>
              <a:rPr lang="zh-CN" altLang="en-US" dirty="0" smtClean="0"/>
              <a:t> </a:t>
            </a:r>
            <a:endParaRPr lang="zh-CN" altLang="en-US" dirty="0"/>
          </a:p>
          <a:p>
            <a:pPr marL="533400" indent="-533400" algn="just"/>
            <a:r>
              <a:rPr lang="zh-CN" altLang="en-US" dirty="0"/>
              <a:t>路由聚合也称为</a:t>
            </a:r>
            <a:r>
              <a:rPr lang="zh-CN" altLang="en-US" dirty="0">
                <a:solidFill>
                  <a:schemeClr val="hlink"/>
                </a:solidFill>
              </a:rPr>
              <a:t>构成超网</a:t>
            </a:r>
            <a:r>
              <a:rPr lang="en-US" altLang="zh-CN" dirty="0"/>
              <a:t>(</a:t>
            </a:r>
            <a:r>
              <a:rPr lang="en-US" altLang="zh-CN" dirty="0" err="1"/>
              <a:t>supernetting</a:t>
            </a:r>
            <a:r>
              <a:rPr lang="en-US" altLang="zh-CN" dirty="0"/>
              <a:t>)</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4290"/>
            <a:ext cx="9906000" cy="1214446"/>
          </a:xfrm>
        </p:spPr>
        <p:txBody>
          <a:bodyPr/>
          <a:lstStyle/>
          <a:p>
            <a:r>
              <a:rPr lang="en-US" altLang="zh-CN" dirty="0" smtClean="0"/>
              <a:t>/13</a:t>
            </a:r>
            <a:r>
              <a:rPr lang="zh-CN" altLang="en-US" dirty="0" smtClean="0"/>
              <a:t>地址块相当于</a:t>
            </a:r>
            <a:r>
              <a:rPr lang="en-US" altLang="zh-CN" dirty="0" smtClean="0"/>
              <a:t>2</a:t>
            </a:r>
            <a:r>
              <a:rPr lang="en-US" altLang="zh-CN" baseline="30000" dirty="0" smtClean="0"/>
              <a:t>3</a:t>
            </a:r>
            <a:r>
              <a:rPr lang="zh-CN" altLang="en-US" dirty="0" smtClean="0"/>
              <a:t>个</a:t>
            </a:r>
            <a:r>
              <a:rPr lang="en-US" altLang="zh-CN" dirty="0" smtClean="0"/>
              <a:t>B</a:t>
            </a:r>
            <a:r>
              <a:rPr lang="zh-CN" altLang="en-US" dirty="0" smtClean="0"/>
              <a:t>类地址（自学）</a:t>
            </a:r>
            <a:endParaRPr lang="zh-CN" altLang="en-US" dirty="0"/>
          </a:p>
        </p:txBody>
      </p:sp>
      <p:sp>
        <p:nvSpPr>
          <p:cNvPr id="3" name="内容占位符 2"/>
          <p:cNvSpPr>
            <a:spLocks noGrp="1"/>
          </p:cNvSpPr>
          <p:nvPr>
            <p:ph idx="1"/>
          </p:nvPr>
        </p:nvSpPr>
        <p:spPr>
          <a:xfrm>
            <a:off x="523844" y="1571612"/>
            <a:ext cx="8853518" cy="642942"/>
          </a:xfrm>
        </p:spPr>
        <p:txBody>
          <a:bodyPr/>
          <a:lstStyle/>
          <a:p>
            <a:r>
              <a:rPr lang="zh-CN" altLang="en-US" dirty="0" smtClean="0"/>
              <a:t>（</a:t>
            </a:r>
            <a:r>
              <a:rPr lang="en-US" altLang="zh-CN" dirty="0" smtClean="0"/>
              <a:t>13</a:t>
            </a:r>
            <a:r>
              <a:rPr lang="zh-CN" altLang="en-US" dirty="0" smtClean="0"/>
              <a:t>位网络前缀，</a:t>
            </a:r>
            <a:r>
              <a:rPr lang="en-US" altLang="zh-CN" dirty="0" smtClean="0"/>
              <a:t>19</a:t>
            </a:r>
            <a:r>
              <a:rPr lang="zh-CN" altLang="en-US" dirty="0" smtClean="0"/>
              <a:t>主机号）</a:t>
            </a:r>
            <a:endParaRPr lang="en-US" altLang="zh-CN" dirty="0" smtClean="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139</a:t>
            </a:fld>
            <a:endParaRPr lang="zh-CN" altLang="en-US" kern="0" dirty="0">
              <a:solidFill>
                <a:sysClr val="windowText" lastClr="000000"/>
              </a:solidFill>
            </a:endParaRPr>
          </a:p>
        </p:txBody>
      </p:sp>
      <p:sp>
        <p:nvSpPr>
          <p:cNvPr id="5" name="矩形 4"/>
          <p:cNvSpPr/>
          <p:nvPr/>
        </p:nvSpPr>
        <p:spPr>
          <a:xfrm>
            <a:off x="1189955" y="2714620"/>
            <a:ext cx="2548599"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smtClean="0"/>
              <a:t>不变</a:t>
            </a:r>
            <a:endParaRPr lang="zh-CN" altLang="en-US" sz="2400" dirty="0"/>
          </a:p>
        </p:txBody>
      </p:sp>
      <p:sp>
        <p:nvSpPr>
          <p:cNvPr id="7" name="内容占位符 2"/>
          <p:cNvSpPr txBox="1">
            <a:spLocks/>
          </p:cNvSpPr>
          <p:nvPr/>
        </p:nvSpPr>
        <p:spPr bwMode="auto">
          <a:xfrm>
            <a:off x="452406" y="3571876"/>
            <a:ext cx="8853518" cy="642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把它看成</a:t>
            </a:r>
            <a:r>
              <a:rPr kumimoji="0" lang="en-US" altLang="zh-CN"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B</a:t>
            </a:r>
            <a:r>
              <a:rPr kumimoji="0" lang="zh-CN" altLang="en-US"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类地址：</a:t>
            </a:r>
            <a:endParaRPr kumimoji="0" lang="en-US" altLang="zh-CN"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          </a:t>
            </a:r>
            <a:r>
              <a:rPr kumimoji="0" lang="en-US" altLang="zh-CN"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16</a:t>
            </a:r>
            <a:r>
              <a:rPr kumimoji="0" lang="zh-CN" altLang="en-US"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网络号     ，</a:t>
            </a:r>
            <a:r>
              <a:rPr kumimoji="0" lang="en-US" altLang="zh-CN"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16</a:t>
            </a:r>
            <a:r>
              <a:rPr kumimoji="0" lang="zh-CN" altLang="en-US"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主机号）</a:t>
            </a:r>
            <a:endParaRPr kumimoji="0" lang="en-US" altLang="zh-CN" sz="3200" b="0"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endParaRPr>
          </a:p>
        </p:txBody>
      </p:sp>
      <p:sp>
        <p:nvSpPr>
          <p:cNvPr id="8" name="右箭头 7"/>
          <p:cNvSpPr/>
          <p:nvPr/>
        </p:nvSpPr>
        <p:spPr>
          <a:xfrm rot="16200000">
            <a:off x="2345513" y="2107397"/>
            <a:ext cx="571504" cy="500066"/>
          </a:xfrm>
          <a:prstGeom prst="rightArrow">
            <a:avLst>
              <a:gd name="adj1" fmla="val 50000"/>
              <a:gd name="adj2" fmla="val 4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23910" y="5357826"/>
            <a:ext cx="3643338"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dirty="0" smtClean="0"/>
              <a:t>13</a:t>
            </a:r>
            <a:r>
              <a:rPr lang="zh-CN" altLang="en-US" sz="2800" dirty="0" smtClean="0"/>
              <a:t>位不变，</a:t>
            </a:r>
            <a:r>
              <a:rPr lang="en-US" altLang="zh-CN" sz="2800" dirty="0" smtClean="0"/>
              <a:t>3</a:t>
            </a:r>
            <a:r>
              <a:rPr lang="zh-CN" altLang="en-US" sz="2800" dirty="0" smtClean="0"/>
              <a:t>位可变</a:t>
            </a:r>
            <a:endParaRPr lang="zh-CN" altLang="en-US" sz="2800" dirty="0"/>
          </a:p>
        </p:txBody>
      </p:sp>
      <p:sp>
        <p:nvSpPr>
          <p:cNvPr id="12" name="右箭头 11"/>
          <p:cNvSpPr/>
          <p:nvPr/>
        </p:nvSpPr>
        <p:spPr>
          <a:xfrm rot="16200000">
            <a:off x="2941152" y="4703299"/>
            <a:ext cx="571504" cy="594673"/>
          </a:xfrm>
          <a:prstGeom prst="rightArrow">
            <a:avLst>
              <a:gd name="adj1" fmla="val 50000"/>
              <a:gd name="adj2" fmla="val 4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ltLang="zh-CN" dirty="0"/>
              <a:t>4.2  </a:t>
            </a:r>
            <a:r>
              <a:rPr lang="zh-CN" altLang="en-US" dirty="0" smtClean="0"/>
              <a:t>网际协议 </a:t>
            </a:r>
            <a:r>
              <a:rPr lang="en-US" altLang="zh-CN" dirty="0" smtClean="0"/>
              <a:t>IP </a:t>
            </a:r>
            <a:endParaRPr lang="en-US" altLang="zh-CN" dirty="0"/>
          </a:p>
        </p:txBody>
      </p:sp>
      <p:sp>
        <p:nvSpPr>
          <p:cNvPr id="966659" name="Rectangle 3"/>
          <p:cNvSpPr>
            <a:spLocks noGrp="1" noChangeArrowheads="1"/>
          </p:cNvSpPr>
          <p:nvPr>
            <p:ph idx="1"/>
          </p:nvPr>
        </p:nvSpPr>
        <p:spPr/>
        <p:txBody>
          <a:bodyPr/>
          <a:lstStyle/>
          <a:p>
            <a:r>
              <a:rPr lang="zh-CN" altLang="en-US" sz="2800" dirty="0"/>
              <a:t>网际协议 </a:t>
            </a:r>
            <a:r>
              <a:rPr lang="en-US" altLang="zh-CN" sz="2800" dirty="0"/>
              <a:t>IP </a:t>
            </a:r>
            <a:r>
              <a:rPr lang="zh-CN" altLang="en-US" sz="2800" dirty="0"/>
              <a:t>是 </a:t>
            </a:r>
            <a:r>
              <a:rPr lang="en-US" altLang="zh-CN" sz="2800" dirty="0"/>
              <a:t>TCP/IP </a:t>
            </a:r>
            <a:r>
              <a:rPr lang="zh-CN" altLang="en-US" sz="2800" dirty="0"/>
              <a:t>体系中两个最主要的协议之一</a:t>
            </a:r>
            <a:r>
              <a:rPr lang="zh-CN" altLang="en-US" sz="2800" dirty="0" smtClean="0"/>
              <a:t>。</a:t>
            </a:r>
            <a:endParaRPr lang="en-US" altLang="zh-CN" sz="2800" dirty="0" smtClean="0"/>
          </a:p>
          <a:p>
            <a:r>
              <a:rPr lang="zh-CN" altLang="en-US" sz="2800" dirty="0" smtClean="0"/>
              <a:t>与 </a:t>
            </a:r>
            <a:r>
              <a:rPr lang="en-US" altLang="zh-CN" sz="2800" dirty="0"/>
              <a:t>IP </a:t>
            </a:r>
            <a:r>
              <a:rPr lang="zh-CN" altLang="en-US" sz="2800" dirty="0"/>
              <a:t>协议配套使用的还有三个协议：</a:t>
            </a:r>
          </a:p>
          <a:p>
            <a:pPr lvl="1"/>
            <a:r>
              <a:rPr lang="zh-CN" altLang="en-US" sz="2400" dirty="0">
                <a:solidFill>
                  <a:srgbClr val="FF0000"/>
                </a:solidFill>
              </a:rPr>
              <a:t>地址解析协议 </a:t>
            </a:r>
            <a:r>
              <a:rPr lang="en-US" altLang="zh-CN" sz="2400" dirty="0">
                <a:solidFill>
                  <a:srgbClr val="FF0000"/>
                </a:solidFill>
              </a:rPr>
              <a:t>ARP</a:t>
            </a:r>
          </a:p>
          <a:p>
            <a:pPr lvl="1">
              <a:buFont typeface="Wingdings" pitchFamily="2" charset="2"/>
              <a:buNone/>
            </a:pPr>
            <a:r>
              <a:rPr lang="en-US" altLang="zh-CN" sz="2400" dirty="0"/>
              <a:t>    (Address Resolution Protocol)</a:t>
            </a:r>
          </a:p>
          <a:p>
            <a:pPr lvl="1"/>
            <a:r>
              <a:rPr lang="zh-CN" altLang="en-US" sz="2400" dirty="0">
                <a:solidFill>
                  <a:srgbClr val="FF0000"/>
                </a:solidFill>
              </a:rPr>
              <a:t>网际控制报文协议 </a:t>
            </a:r>
            <a:r>
              <a:rPr lang="en-US" altLang="zh-CN" sz="2400" dirty="0">
                <a:solidFill>
                  <a:srgbClr val="FF0000"/>
                </a:solidFill>
              </a:rPr>
              <a:t>ICMP</a:t>
            </a:r>
          </a:p>
          <a:p>
            <a:pPr lvl="1">
              <a:buFont typeface="Wingdings" pitchFamily="2" charset="2"/>
              <a:buNone/>
            </a:pPr>
            <a:r>
              <a:rPr lang="en-US" altLang="zh-CN" sz="2400" dirty="0"/>
              <a:t>   (Internet Control Message Protocol)</a:t>
            </a:r>
          </a:p>
          <a:p>
            <a:pPr lvl="1"/>
            <a:r>
              <a:rPr lang="zh-CN" altLang="en-US" sz="2400" dirty="0">
                <a:solidFill>
                  <a:srgbClr val="FF0000"/>
                </a:solidFill>
              </a:rPr>
              <a:t>网际组管理协议 </a:t>
            </a:r>
            <a:r>
              <a:rPr lang="en-US" altLang="zh-CN" sz="2400" dirty="0">
                <a:solidFill>
                  <a:srgbClr val="FF0000"/>
                </a:solidFill>
              </a:rPr>
              <a:t>IGMP</a:t>
            </a:r>
          </a:p>
          <a:p>
            <a:pPr lvl="1">
              <a:buFont typeface="Wingdings" pitchFamily="2" charset="2"/>
              <a:buNone/>
            </a:pPr>
            <a:r>
              <a:rPr lang="en-US" altLang="zh-CN" sz="2400" dirty="0"/>
              <a:t>   (Internet Group Management Protocol)</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a:t>
            </a:fld>
            <a:endParaRPr lang="en-US" altLang="zh-CN"/>
          </a:p>
        </p:txBody>
      </p:sp>
    </p:spTree>
    <p:extLst>
      <p:ext uri="{BB962C8B-B14F-4D97-AF65-F5344CB8AC3E}">
        <p14:creationId xmlns:p14="http://schemas.microsoft.com/office/powerpoint/2010/main" val="145489848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1"/>
          <p:cNvGrpSpPr/>
          <p:nvPr/>
        </p:nvGrpSpPr>
        <p:grpSpPr>
          <a:xfrm>
            <a:off x="452407" y="3946837"/>
            <a:ext cx="8072494" cy="2911203"/>
            <a:chOff x="612831" y="3946797"/>
            <a:chExt cx="7902976" cy="2911203"/>
          </a:xfrm>
        </p:grpSpPr>
        <p:sp>
          <p:nvSpPr>
            <p:cNvPr id="530435" name="Rectangle 3"/>
            <p:cNvSpPr>
              <a:spLocks noChangeArrowheads="1"/>
            </p:cNvSpPr>
            <p:nvPr/>
          </p:nvSpPr>
          <p:spPr bwMode="auto">
            <a:xfrm>
              <a:off x="623620" y="3962099"/>
              <a:ext cx="7868811" cy="2880599"/>
            </a:xfrm>
            <a:prstGeom prst="rect">
              <a:avLst/>
            </a:prstGeom>
            <a:solidFill>
              <a:srgbClr val="CCECFF"/>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sz="2000" b="1"/>
            </a:p>
          </p:txBody>
        </p:sp>
        <p:sp>
          <p:nvSpPr>
            <p:cNvPr id="530490" name="Line 58"/>
            <p:cNvSpPr>
              <a:spLocks noChangeShapeType="1"/>
            </p:cNvSpPr>
            <p:nvPr/>
          </p:nvSpPr>
          <p:spPr bwMode="auto">
            <a:xfrm>
              <a:off x="612831" y="4440286"/>
              <a:ext cx="7902976" cy="0"/>
            </a:xfrm>
            <a:prstGeom prst="line">
              <a:avLst/>
            </a:prstGeom>
            <a:noFill/>
            <a:ln w="9525">
              <a:solidFill>
                <a:schemeClr val="tx1"/>
              </a:solidFill>
              <a:round/>
              <a:headEnd/>
              <a:tailEnd/>
            </a:ln>
            <a:effectLst/>
          </p:spPr>
          <p:txBody>
            <a:bodyPr/>
            <a:lstStyle/>
            <a:p>
              <a:endParaRPr lang="zh-CN" altLang="en-US" sz="2000" b="1"/>
            </a:p>
          </p:txBody>
        </p:sp>
        <p:sp>
          <p:nvSpPr>
            <p:cNvPr id="530491" name="Line 59"/>
            <p:cNvSpPr>
              <a:spLocks noChangeShapeType="1"/>
            </p:cNvSpPr>
            <p:nvPr/>
          </p:nvSpPr>
          <p:spPr bwMode="auto">
            <a:xfrm flipH="1">
              <a:off x="1420210" y="3946797"/>
              <a:ext cx="1799" cy="2895901"/>
            </a:xfrm>
            <a:prstGeom prst="line">
              <a:avLst/>
            </a:prstGeom>
            <a:noFill/>
            <a:ln w="9525">
              <a:solidFill>
                <a:schemeClr val="tx1"/>
              </a:solidFill>
              <a:round/>
              <a:headEnd/>
              <a:tailEnd/>
            </a:ln>
            <a:effectLst/>
          </p:spPr>
          <p:txBody>
            <a:bodyPr/>
            <a:lstStyle/>
            <a:p>
              <a:endParaRPr lang="zh-CN" altLang="en-US" sz="2000" b="1"/>
            </a:p>
          </p:txBody>
        </p:sp>
        <p:sp>
          <p:nvSpPr>
            <p:cNvPr id="530492" name="Line 60"/>
            <p:cNvSpPr>
              <a:spLocks noChangeShapeType="1"/>
            </p:cNvSpPr>
            <p:nvPr/>
          </p:nvSpPr>
          <p:spPr bwMode="auto">
            <a:xfrm flipH="1">
              <a:off x="3320881" y="3962099"/>
              <a:ext cx="3596" cy="2895901"/>
            </a:xfrm>
            <a:prstGeom prst="line">
              <a:avLst/>
            </a:prstGeom>
            <a:noFill/>
            <a:ln w="9525">
              <a:solidFill>
                <a:schemeClr val="tx1"/>
              </a:solidFill>
              <a:round/>
              <a:headEnd/>
              <a:tailEnd/>
            </a:ln>
            <a:effectLst/>
          </p:spPr>
          <p:txBody>
            <a:bodyPr/>
            <a:lstStyle/>
            <a:p>
              <a:endParaRPr lang="zh-CN" altLang="en-US" sz="2000" b="1"/>
            </a:p>
          </p:txBody>
        </p:sp>
        <p:sp>
          <p:nvSpPr>
            <p:cNvPr id="530493" name="Line 61"/>
            <p:cNvSpPr>
              <a:spLocks noChangeShapeType="1"/>
            </p:cNvSpPr>
            <p:nvPr/>
          </p:nvSpPr>
          <p:spPr bwMode="auto">
            <a:xfrm flipH="1">
              <a:off x="7154589" y="3962099"/>
              <a:ext cx="3596" cy="2895901"/>
            </a:xfrm>
            <a:prstGeom prst="line">
              <a:avLst/>
            </a:prstGeom>
            <a:noFill/>
            <a:ln w="9525">
              <a:solidFill>
                <a:schemeClr val="tx1"/>
              </a:solidFill>
              <a:round/>
              <a:headEnd/>
              <a:tailEnd/>
            </a:ln>
            <a:effectLst/>
          </p:spPr>
          <p:txBody>
            <a:bodyPr/>
            <a:lstStyle/>
            <a:p>
              <a:endParaRPr lang="zh-CN" altLang="en-US" sz="2000" b="1"/>
            </a:p>
          </p:txBody>
        </p:sp>
      </p:grpSp>
      <p:grpSp>
        <p:nvGrpSpPr>
          <p:cNvPr id="3" name="Group 4"/>
          <p:cNvGrpSpPr>
            <a:grpSpLocks/>
          </p:cNvGrpSpPr>
          <p:nvPr/>
        </p:nvGrpSpPr>
        <p:grpSpPr bwMode="auto">
          <a:xfrm>
            <a:off x="171979" y="1357615"/>
            <a:ext cx="1637242" cy="738188"/>
            <a:chOff x="2592" y="1200"/>
            <a:chExt cx="2400" cy="1584"/>
          </a:xfrm>
        </p:grpSpPr>
        <p:grpSp>
          <p:nvGrpSpPr>
            <p:cNvPr id="4" name="Group 5"/>
            <p:cNvGrpSpPr>
              <a:grpSpLocks/>
            </p:cNvGrpSpPr>
            <p:nvPr/>
          </p:nvGrpSpPr>
          <p:grpSpPr bwMode="auto">
            <a:xfrm>
              <a:off x="2606" y="1231"/>
              <a:ext cx="2386" cy="1553"/>
              <a:chOff x="3134" y="1375"/>
              <a:chExt cx="2386" cy="1553"/>
            </a:xfrm>
          </p:grpSpPr>
          <p:sp>
            <p:nvSpPr>
              <p:cNvPr id="530438" name="Oval 6"/>
              <p:cNvSpPr>
                <a:spLocks noChangeArrowheads="1"/>
              </p:cNvSpPr>
              <p:nvPr/>
            </p:nvSpPr>
            <p:spPr bwMode="auto">
              <a:xfrm>
                <a:off x="3959" y="1375"/>
                <a:ext cx="1026" cy="628"/>
              </a:xfrm>
              <a:prstGeom prst="ellipse">
                <a:avLst/>
              </a:prstGeom>
              <a:solidFill>
                <a:srgbClr val="DDDDDD"/>
              </a:solidFill>
              <a:ln w="9525">
                <a:noFill/>
                <a:round/>
                <a:headEnd/>
                <a:tailEnd/>
              </a:ln>
            </p:spPr>
            <p:txBody>
              <a:bodyPr/>
              <a:lstStyle/>
              <a:p>
                <a:endParaRPr lang="zh-CN" altLang="en-US" sz="2000" b="1"/>
              </a:p>
            </p:txBody>
          </p:sp>
          <p:sp>
            <p:nvSpPr>
              <p:cNvPr id="530439" name="Oval 7"/>
              <p:cNvSpPr>
                <a:spLocks noChangeArrowheads="1"/>
              </p:cNvSpPr>
              <p:nvPr/>
            </p:nvSpPr>
            <p:spPr bwMode="auto">
              <a:xfrm>
                <a:off x="3380" y="1548"/>
                <a:ext cx="781" cy="627"/>
              </a:xfrm>
              <a:prstGeom prst="ellipse">
                <a:avLst/>
              </a:prstGeom>
              <a:solidFill>
                <a:srgbClr val="DDDDDD"/>
              </a:solidFill>
              <a:ln w="9525">
                <a:noFill/>
                <a:round/>
                <a:headEnd/>
                <a:tailEnd/>
              </a:ln>
            </p:spPr>
            <p:txBody>
              <a:bodyPr/>
              <a:lstStyle/>
              <a:p>
                <a:endParaRPr lang="zh-CN" altLang="en-US" sz="2000" b="1"/>
              </a:p>
            </p:txBody>
          </p:sp>
          <p:sp>
            <p:nvSpPr>
              <p:cNvPr id="530440" name="Oval 8"/>
              <p:cNvSpPr>
                <a:spLocks noChangeArrowheads="1"/>
              </p:cNvSpPr>
              <p:nvPr/>
            </p:nvSpPr>
            <p:spPr bwMode="auto">
              <a:xfrm>
                <a:off x="3134" y="1940"/>
                <a:ext cx="521" cy="502"/>
              </a:xfrm>
              <a:prstGeom prst="ellipse">
                <a:avLst/>
              </a:prstGeom>
              <a:solidFill>
                <a:srgbClr val="DDDDDD"/>
              </a:solidFill>
              <a:ln w="9525">
                <a:noFill/>
                <a:round/>
                <a:headEnd/>
                <a:tailEnd/>
              </a:ln>
            </p:spPr>
            <p:txBody>
              <a:bodyPr/>
              <a:lstStyle/>
              <a:p>
                <a:endParaRPr lang="zh-CN" altLang="en-US" sz="2000" b="1"/>
              </a:p>
            </p:txBody>
          </p:sp>
          <p:sp>
            <p:nvSpPr>
              <p:cNvPr id="530441" name="Oval 9"/>
              <p:cNvSpPr>
                <a:spLocks noChangeArrowheads="1"/>
              </p:cNvSpPr>
              <p:nvPr/>
            </p:nvSpPr>
            <p:spPr bwMode="auto">
              <a:xfrm>
                <a:off x="3293" y="2175"/>
                <a:ext cx="796" cy="549"/>
              </a:xfrm>
              <a:prstGeom prst="ellipse">
                <a:avLst/>
              </a:prstGeom>
              <a:solidFill>
                <a:srgbClr val="DDDDDD"/>
              </a:solidFill>
              <a:ln w="9525">
                <a:noFill/>
                <a:round/>
                <a:headEnd/>
                <a:tailEnd/>
              </a:ln>
            </p:spPr>
            <p:txBody>
              <a:bodyPr/>
              <a:lstStyle/>
              <a:p>
                <a:endParaRPr lang="zh-CN" altLang="en-US" sz="2000" b="1"/>
              </a:p>
            </p:txBody>
          </p:sp>
          <p:sp>
            <p:nvSpPr>
              <p:cNvPr id="530442" name="Oval 10"/>
              <p:cNvSpPr>
                <a:spLocks noChangeArrowheads="1"/>
              </p:cNvSpPr>
              <p:nvPr/>
            </p:nvSpPr>
            <p:spPr bwMode="auto">
              <a:xfrm>
                <a:off x="3872" y="2269"/>
                <a:ext cx="1200" cy="659"/>
              </a:xfrm>
              <a:prstGeom prst="ellipse">
                <a:avLst/>
              </a:prstGeom>
              <a:solidFill>
                <a:srgbClr val="DDDDDD"/>
              </a:solidFill>
              <a:ln w="9525">
                <a:noFill/>
                <a:round/>
                <a:headEnd/>
                <a:tailEnd/>
              </a:ln>
            </p:spPr>
            <p:txBody>
              <a:bodyPr/>
              <a:lstStyle/>
              <a:p>
                <a:endParaRPr lang="zh-CN" altLang="en-US" sz="2000" b="1"/>
              </a:p>
            </p:txBody>
          </p:sp>
          <p:sp>
            <p:nvSpPr>
              <p:cNvPr id="530443" name="Oval 11"/>
              <p:cNvSpPr>
                <a:spLocks noChangeArrowheads="1"/>
              </p:cNvSpPr>
              <p:nvPr/>
            </p:nvSpPr>
            <p:spPr bwMode="auto">
              <a:xfrm>
                <a:off x="4653" y="1564"/>
                <a:ext cx="751" cy="486"/>
              </a:xfrm>
              <a:prstGeom prst="ellipse">
                <a:avLst/>
              </a:prstGeom>
              <a:solidFill>
                <a:srgbClr val="DDDDDD"/>
              </a:solidFill>
              <a:ln w="9525">
                <a:noFill/>
                <a:round/>
                <a:headEnd/>
                <a:tailEnd/>
              </a:ln>
            </p:spPr>
            <p:txBody>
              <a:bodyPr/>
              <a:lstStyle/>
              <a:p>
                <a:endParaRPr lang="zh-CN" altLang="en-US" sz="2000" b="1"/>
              </a:p>
            </p:txBody>
          </p:sp>
          <p:sp>
            <p:nvSpPr>
              <p:cNvPr id="530444" name="Oval 12"/>
              <p:cNvSpPr>
                <a:spLocks noChangeArrowheads="1"/>
              </p:cNvSpPr>
              <p:nvPr/>
            </p:nvSpPr>
            <p:spPr bwMode="auto">
              <a:xfrm>
                <a:off x="4768" y="1893"/>
                <a:ext cx="752" cy="486"/>
              </a:xfrm>
              <a:prstGeom prst="ellipse">
                <a:avLst/>
              </a:prstGeom>
              <a:solidFill>
                <a:srgbClr val="DDDDDD"/>
              </a:solidFill>
              <a:ln w="9525">
                <a:noFill/>
                <a:round/>
                <a:headEnd/>
                <a:tailEnd/>
              </a:ln>
            </p:spPr>
            <p:txBody>
              <a:bodyPr/>
              <a:lstStyle/>
              <a:p>
                <a:endParaRPr lang="zh-CN" altLang="en-US" sz="2000" b="1"/>
              </a:p>
            </p:txBody>
          </p:sp>
          <p:sp>
            <p:nvSpPr>
              <p:cNvPr id="530445" name="Oval 13"/>
              <p:cNvSpPr>
                <a:spLocks noChangeArrowheads="1"/>
              </p:cNvSpPr>
              <p:nvPr/>
            </p:nvSpPr>
            <p:spPr bwMode="auto">
              <a:xfrm>
                <a:off x="4696" y="2003"/>
                <a:ext cx="752" cy="815"/>
              </a:xfrm>
              <a:prstGeom prst="ellipse">
                <a:avLst/>
              </a:prstGeom>
              <a:solidFill>
                <a:srgbClr val="DDDDDD"/>
              </a:solidFill>
              <a:ln w="9525">
                <a:noFill/>
                <a:round/>
                <a:headEnd/>
                <a:tailEnd/>
              </a:ln>
            </p:spPr>
            <p:txBody>
              <a:bodyPr/>
              <a:lstStyle/>
              <a:p>
                <a:endParaRPr lang="zh-CN" altLang="en-US" sz="2000" b="1"/>
              </a:p>
            </p:txBody>
          </p:sp>
          <p:sp>
            <p:nvSpPr>
              <p:cNvPr id="530446" name="Oval 14"/>
              <p:cNvSpPr>
                <a:spLocks noChangeArrowheads="1"/>
              </p:cNvSpPr>
              <p:nvPr/>
            </p:nvSpPr>
            <p:spPr bwMode="auto">
              <a:xfrm>
                <a:off x="3568" y="1752"/>
                <a:ext cx="1547" cy="815"/>
              </a:xfrm>
              <a:prstGeom prst="ellipse">
                <a:avLst/>
              </a:prstGeom>
              <a:solidFill>
                <a:srgbClr val="DDDDDD"/>
              </a:solidFill>
              <a:ln w="9525">
                <a:noFill/>
                <a:round/>
                <a:headEnd/>
                <a:tailEnd/>
              </a:ln>
            </p:spPr>
            <p:txBody>
              <a:bodyPr/>
              <a:lstStyle/>
              <a:p>
                <a:endParaRPr lang="zh-CN" altLang="en-US" sz="2000" b="1"/>
              </a:p>
            </p:txBody>
          </p:sp>
        </p:grpSp>
        <p:sp>
          <p:nvSpPr>
            <p:cNvPr id="530447" name="Oval 15"/>
            <p:cNvSpPr>
              <a:spLocks noChangeArrowheads="1"/>
            </p:cNvSpPr>
            <p:nvPr/>
          </p:nvSpPr>
          <p:spPr bwMode="auto">
            <a:xfrm>
              <a:off x="3416" y="1200"/>
              <a:ext cx="1027" cy="627"/>
            </a:xfrm>
            <a:prstGeom prst="ellipse">
              <a:avLst/>
            </a:prstGeom>
            <a:solidFill>
              <a:srgbClr val="DDDDDD"/>
            </a:solidFill>
            <a:ln w="9525">
              <a:noFill/>
              <a:round/>
              <a:headEnd/>
              <a:tailEnd/>
            </a:ln>
          </p:spPr>
          <p:txBody>
            <a:bodyPr/>
            <a:lstStyle/>
            <a:p>
              <a:endParaRPr lang="zh-CN" altLang="en-US" sz="2000" b="1"/>
            </a:p>
          </p:txBody>
        </p:sp>
        <p:sp>
          <p:nvSpPr>
            <p:cNvPr id="530448" name="Oval 16"/>
            <p:cNvSpPr>
              <a:spLocks noChangeArrowheads="1"/>
            </p:cNvSpPr>
            <p:nvPr/>
          </p:nvSpPr>
          <p:spPr bwMode="auto">
            <a:xfrm>
              <a:off x="2838" y="1373"/>
              <a:ext cx="781" cy="627"/>
            </a:xfrm>
            <a:prstGeom prst="ellipse">
              <a:avLst/>
            </a:prstGeom>
            <a:solidFill>
              <a:srgbClr val="DDDDDD"/>
            </a:solidFill>
            <a:ln w="9525">
              <a:noFill/>
              <a:round/>
              <a:headEnd/>
              <a:tailEnd/>
            </a:ln>
          </p:spPr>
          <p:txBody>
            <a:bodyPr/>
            <a:lstStyle/>
            <a:p>
              <a:endParaRPr lang="zh-CN" altLang="en-US" sz="2000" b="1"/>
            </a:p>
          </p:txBody>
        </p:sp>
        <p:sp>
          <p:nvSpPr>
            <p:cNvPr id="530449" name="Oval 17"/>
            <p:cNvSpPr>
              <a:spLocks noChangeArrowheads="1"/>
            </p:cNvSpPr>
            <p:nvPr/>
          </p:nvSpPr>
          <p:spPr bwMode="auto">
            <a:xfrm>
              <a:off x="2592" y="1765"/>
              <a:ext cx="520" cy="501"/>
            </a:xfrm>
            <a:prstGeom prst="ellipse">
              <a:avLst/>
            </a:prstGeom>
            <a:solidFill>
              <a:srgbClr val="DDDDDD"/>
            </a:solidFill>
            <a:ln w="9525">
              <a:noFill/>
              <a:round/>
              <a:headEnd/>
              <a:tailEnd/>
            </a:ln>
          </p:spPr>
          <p:txBody>
            <a:bodyPr/>
            <a:lstStyle/>
            <a:p>
              <a:endParaRPr lang="zh-CN" altLang="en-US" sz="2000" b="1"/>
            </a:p>
          </p:txBody>
        </p:sp>
        <p:sp>
          <p:nvSpPr>
            <p:cNvPr id="530450" name="Oval 18"/>
            <p:cNvSpPr>
              <a:spLocks noChangeArrowheads="1"/>
            </p:cNvSpPr>
            <p:nvPr/>
          </p:nvSpPr>
          <p:spPr bwMode="auto">
            <a:xfrm>
              <a:off x="2751" y="2000"/>
              <a:ext cx="795" cy="549"/>
            </a:xfrm>
            <a:prstGeom prst="ellipse">
              <a:avLst/>
            </a:prstGeom>
            <a:solidFill>
              <a:srgbClr val="DDDDDD"/>
            </a:solidFill>
            <a:ln w="9525">
              <a:noFill/>
              <a:round/>
              <a:headEnd/>
              <a:tailEnd/>
            </a:ln>
          </p:spPr>
          <p:txBody>
            <a:bodyPr/>
            <a:lstStyle/>
            <a:p>
              <a:endParaRPr lang="zh-CN" altLang="en-US" sz="2000" b="1"/>
            </a:p>
          </p:txBody>
        </p:sp>
        <p:sp>
          <p:nvSpPr>
            <p:cNvPr id="530451" name="Oval 19"/>
            <p:cNvSpPr>
              <a:spLocks noChangeArrowheads="1"/>
            </p:cNvSpPr>
            <p:nvPr/>
          </p:nvSpPr>
          <p:spPr bwMode="auto">
            <a:xfrm>
              <a:off x="3329" y="2094"/>
              <a:ext cx="1200" cy="659"/>
            </a:xfrm>
            <a:prstGeom prst="ellipse">
              <a:avLst/>
            </a:prstGeom>
            <a:solidFill>
              <a:srgbClr val="DDDDDD"/>
            </a:solidFill>
            <a:ln w="9525">
              <a:noFill/>
              <a:round/>
              <a:headEnd/>
              <a:tailEnd/>
            </a:ln>
          </p:spPr>
          <p:txBody>
            <a:bodyPr/>
            <a:lstStyle/>
            <a:p>
              <a:endParaRPr lang="zh-CN" altLang="en-US" sz="2000" b="1"/>
            </a:p>
          </p:txBody>
        </p:sp>
        <p:sp>
          <p:nvSpPr>
            <p:cNvPr id="530452" name="Oval 20"/>
            <p:cNvSpPr>
              <a:spLocks noChangeArrowheads="1"/>
            </p:cNvSpPr>
            <p:nvPr/>
          </p:nvSpPr>
          <p:spPr bwMode="auto">
            <a:xfrm>
              <a:off x="4110" y="1388"/>
              <a:ext cx="752" cy="486"/>
            </a:xfrm>
            <a:prstGeom prst="ellipse">
              <a:avLst/>
            </a:prstGeom>
            <a:solidFill>
              <a:srgbClr val="DDDDDD"/>
            </a:solidFill>
            <a:ln w="9525">
              <a:noFill/>
              <a:round/>
              <a:headEnd/>
              <a:tailEnd/>
            </a:ln>
          </p:spPr>
          <p:txBody>
            <a:bodyPr/>
            <a:lstStyle/>
            <a:p>
              <a:endParaRPr lang="zh-CN" altLang="en-US" sz="2000" b="1"/>
            </a:p>
          </p:txBody>
        </p:sp>
        <p:sp>
          <p:nvSpPr>
            <p:cNvPr id="530453" name="Oval 21"/>
            <p:cNvSpPr>
              <a:spLocks noChangeArrowheads="1"/>
            </p:cNvSpPr>
            <p:nvPr/>
          </p:nvSpPr>
          <p:spPr bwMode="auto">
            <a:xfrm>
              <a:off x="4226" y="1718"/>
              <a:ext cx="752" cy="486"/>
            </a:xfrm>
            <a:prstGeom prst="ellipse">
              <a:avLst/>
            </a:prstGeom>
            <a:solidFill>
              <a:srgbClr val="DDDDDD"/>
            </a:solidFill>
            <a:ln w="9525">
              <a:noFill/>
              <a:round/>
              <a:headEnd/>
              <a:tailEnd/>
            </a:ln>
          </p:spPr>
          <p:txBody>
            <a:bodyPr/>
            <a:lstStyle/>
            <a:p>
              <a:endParaRPr lang="zh-CN" altLang="en-US" sz="2000" b="1"/>
            </a:p>
          </p:txBody>
        </p:sp>
        <p:sp>
          <p:nvSpPr>
            <p:cNvPr id="530454" name="Oval 22"/>
            <p:cNvSpPr>
              <a:spLocks noChangeArrowheads="1"/>
            </p:cNvSpPr>
            <p:nvPr/>
          </p:nvSpPr>
          <p:spPr bwMode="auto">
            <a:xfrm>
              <a:off x="4153" y="1827"/>
              <a:ext cx="752" cy="816"/>
            </a:xfrm>
            <a:prstGeom prst="ellipse">
              <a:avLst/>
            </a:prstGeom>
            <a:solidFill>
              <a:srgbClr val="DDDDDD"/>
            </a:solidFill>
            <a:ln w="9525">
              <a:noFill/>
              <a:round/>
              <a:headEnd/>
              <a:tailEnd/>
            </a:ln>
          </p:spPr>
          <p:txBody>
            <a:bodyPr/>
            <a:lstStyle/>
            <a:p>
              <a:endParaRPr lang="zh-CN" altLang="en-US" sz="2000" b="1"/>
            </a:p>
          </p:txBody>
        </p:sp>
        <p:sp>
          <p:nvSpPr>
            <p:cNvPr id="530455" name="Oval 23"/>
            <p:cNvSpPr>
              <a:spLocks noChangeArrowheads="1"/>
            </p:cNvSpPr>
            <p:nvPr/>
          </p:nvSpPr>
          <p:spPr bwMode="auto">
            <a:xfrm>
              <a:off x="3026" y="1576"/>
              <a:ext cx="1547" cy="816"/>
            </a:xfrm>
            <a:prstGeom prst="ellipse">
              <a:avLst/>
            </a:prstGeom>
            <a:solidFill>
              <a:srgbClr val="DDDDDD"/>
            </a:solidFill>
            <a:ln w="9525">
              <a:noFill/>
              <a:round/>
              <a:headEnd/>
              <a:tailEnd/>
            </a:ln>
          </p:spPr>
          <p:txBody>
            <a:bodyPr/>
            <a:lstStyle/>
            <a:p>
              <a:endParaRPr lang="zh-CN" altLang="en-US" sz="2000" b="1"/>
            </a:p>
          </p:txBody>
        </p:sp>
      </p:grpSp>
      <p:sp>
        <p:nvSpPr>
          <p:cNvPr id="530456" name="Text Box 24"/>
          <p:cNvSpPr txBox="1">
            <a:spLocks noChangeArrowheads="1"/>
          </p:cNvSpPr>
          <p:nvPr/>
        </p:nvSpPr>
        <p:spPr bwMode="auto">
          <a:xfrm>
            <a:off x="428246" y="1465565"/>
            <a:ext cx="1266693" cy="523220"/>
          </a:xfrm>
          <a:prstGeom prst="rect">
            <a:avLst/>
          </a:prstGeom>
          <a:noFill/>
          <a:ln w="9525">
            <a:noFill/>
            <a:miter lim="800000"/>
            <a:headEnd/>
            <a:tailEnd/>
          </a:ln>
          <a:effectLst/>
        </p:spPr>
        <p:txBody>
          <a:bodyPr wrap="none">
            <a:spAutoFit/>
          </a:bodyPr>
          <a:lstStyle/>
          <a:p>
            <a:r>
              <a:rPr kumimoji="1" lang="zh-CN" altLang="en-US" sz="2800" b="1">
                <a:solidFill>
                  <a:srgbClr val="000066"/>
                </a:solidFill>
                <a:latin typeface="Times New Roman" pitchFamily="18" charset="0"/>
              </a:rPr>
              <a:t>因特网</a:t>
            </a:r>
          </a:p>
        </p:txBody>
      </p:sp>
      <p:sp>
        <p:nvSpPr>
          <p:cNvPr id="530457" name="Oval 25"/>
          <p:cNvSpPr>
            <a:spLocks noChangeArrowheads="1"/>
          </p:cNvSpPr>
          <p:nvPr/>
        </p:nvSpPr>
        <p:spPr bwMode="auto">
          <a:xfrm>
            <a:off x="3874715" y="1209978"/>
            <a:ext cx="2844535" cy="958850"/>
          </a:xfrm>
          <a:prstGeom prst="ellipse">
            <a:avLst/>
          </a:prstGeom>
          <a:solidFill>
            <a:srgbClr val="3399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2000" b="1"/>
          </a:p>
        </p:txBody>
      </p:sp>
      <p:sp>
        <p:nvSpPr>
          <p:cNvPr id="530460" name="Text Box 28"/>
          <p:cNvSpPr txBox="1">
            <a:spLocks noChangeArrowheads="1"/>
          </p:cNvSpPr>
          <p:nvPr/>
        </p:nvSpPr>
        <p:spPr bwMode="auto">
          <a:xfrm>
            <a:off x="4488677" y="681322"/>
            <a:ext cx="1885453" cy="461665"/>
          </a:xfrm>
          <a:prstGeom prst="rect">
            <a:avLst/>
          </a:prstGeom>
          <a:noFill/>
          <a:ln w="9525">
            <a:noFill/>
            <a:miter lim="800000"/>
            <a:headEnd/>
            <a:tailEnd/>
          </a:ln>
          <a:effectLst/>
        </p:spPr>
        <p:txBody>
          <a:bodyPr wrap="none">
            <a:spAutoFit/>
          </a:bodyPr>
          <a:lstStyle/>
          <a:p>
            <a:r>
              <a:rPr kumimoji="1" lang="en-US" altLang="zh-CN" sz="2400" b="1" dirty="0">
                <a:solidFill>
                  <a:srgbClr val="000066"/>
                </a:solidFill>
                <a:latin typeface="Times New Roman" pitchFamily="18" charset="0"/>
              </a:rPr>
              <a:t>206.0.64.0/18</a:t>
            </a:r>
          </a:p>
        </p:txBody>
      </p:sp>
      <p:sp>
        <p:nvSpPr>
          <p:cNvPr id="530461" name="AutoShape 29"/>
          <p:cNvSpPr>
            <a:spLocks noChangeArrowheads="1"/>
          </p:cNvSpPr>
          <p:nvPr/>
        </p:nvSpPr>
        <p:spPr bwMode="auto">
          <a:xfrm>
            <a:off x="1895211" y="1597328"/>
            <a:ext cx="1895210" cy="220662"/>
          </a:xfrm>
          <a:prstGeom prst="leftArrow">
            <a:avLst>
              <a:gd name="adj1" fmla="val 50000"/>
              <a:gd name="adj2" fmla="val 198202"/>
            </a:avLst>
          </a:prstGeom>
          <a:solidFill>
            <a:schemeClr val="hlink"/>
          </a:solidFill>
          <a:ln w="9525">
            <a:solidFill>
              <a:srgbClr val="333399"/>
            </a:solidFill>
            <a:miter lim="800000"/>
            <a:headEnd/>
            <a:tailEnd/>
          </a:ln>
          <a:effectLst/>
        </p:spPr>
        <p:txBody>
          <a:bodyPr wrap="none" anchor="ctr"/>
          <a:lstStyle/>
          <a:p>
            <a:endParaRPr lang="zh-CN" altLang="en-US" sz="2000" b="1"/>
          </a:p>
        </p:txBody>
      </p:sp>
      <p:sp>
        <p:nvSpPr>
          <p:cNvPr id="530462" name="Text Box 30"/>
          <p:cNvSpPr txBox="1">
            <a:spLocks noChangeArrowheads="1"/>
          </p:cNvSpPr>
          <p:nvPr/>
        </p:nvSpPr>
        <p:spPr bwMode="auto">
          <a:xfrm>
            <a:off x="3637350" y="681319"/>
            <a:ext cx="744114" cy="523220"/>
          </a:xfrm>
          <a:prstGeom prst="rect">
            <a:avLst/>
          </a:prstGeom>
          <a:noFill/>
          <a:ln w="9525">
            <a:noFill/>
            <a:miter lim="800000"/>
            <a:headEnd/>
            <a:tailEnd/>
          </a:ln>
          <a:effectLst/>
        </p:spPr>
        <p:txBody>
          <a:bodyPr wrap="none">
            <a:spAutoFit/>
          </a:bodyPr>
          <a:lstStyle/>
          <a:p>
            <a:r>
              <a:rPr kumimoji="1" lang="en-US" altLang="zh-CN" sz="2800" b="1" dirty="0">
                <a:solidFill>
                  <a:srgbClr val="000066"/>
                </a:solidFill>
                <a:latin typeface="Times New Roman" pitchFamily="18" charset="0"/>
              </a:rPr>
              <a:t>ISP</a:t>
            </a:r>
          </a:p>
        </p:txBody>
      </p:sp>
      <p:grpSp>
        <p:nvGrpSpPr>
          <p:cNvPr id="5" name="组合 63"/>
          <p:cNvGrpSpPr/>
          <p:nvPr/>
        </p:nvGrpSpPr>
        <p:grpSpPr>
          <a:xfrm>
            <a:off x="4478338" y="1063928"/>
            <a:ext cx="3668340" cy="958850"/>
            <a:chOff x="4133850" y="811213"/>
            <a:chExt cx="3386160" cy="958850"/>
          </a:xfrm>
        </p:grpSpPr>
        <p:sp>
          <p:nvSpPr>
            <p:cNvPr id="530458" name="Oval 26"/>
            <p:cNvSpPr>
              <a:spLocks noChangeArrowheads="1"/>
            </p:cNvSpPr>
            <p:nvPr/>
          </p:nvSpPr>
          <p:spPr bwMode="auto">
            <a:xfrm>
              <a:off x="4133850" y="1104900"/>
              <a:ext cx="1671638" cy="665163"/>
            </a:xfrm>
            <a:prstGeom prst="ellipse">
              <a:avLst/>
            </a:prstGeom>
            <a:solidFill>
              <a:srgbClr val="CCE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2000" b="1"/>
            </a:p>
          </p:txBody>
        </p:sp>
        <p:sp>
          <p:nvSpPr>
            <p:cNvPr id="530459" name="Text Box 27"/>
            <p:cNvSpPr txBox="1">
              <a:spLocks noChangeArrowheads="1"/>
            </p:cNvSpPr>
            <p:nvPr/>
          </p:nvSpPr>
          <p:spPr bwMode="auto">
            <a:xfrm>
              <a:off x="4143372" y="1214422"/>
              <a:ext cx="1714512" cy="400110"/>
            </a:xfrm>
            <a:prstGeom prst="rect">
              <a:avLst/>
            </a:prstGeom>
            <a:noFill/>
            <a:ln w="9525">
              <a:noFill/>
              <a:miter lim="800000"/>
              <a:headEnd/>
              <a:tailEnd/>
            </a:ln>
            <a:effectLst/>
          </p:spPr>
          <p:txBody>
            <a:bodyPr wrap="square">
              <a:spAutoFit/>
            </a:bodyPr>
            <a:lstStyle/>
            <a:p>
              <a:r>
                <a:rPr kumimoji="1" lang="en-US" altLang="zh-CN" sz="2000" b="1" dirty="0">
                  <a:solidFill>
                    <a:srgbClr val="FF0000"/>
                  </a:solidFill>
                  <a:latin typeface="Times New Roman" pitchFamily="18" charset="0"/>
                </a:rPr>
                <a:t>206.0.68.0/22</a:t>
              </a:r>
            </a:p>
          </p:txBody>
        </p:sp>
        <p:sp>
          <p:nvSpPr>
            <p:cNvPr id="530463" name="Text Box 31"/>
            <p:cNvSpPr txBox="1">
              <a:spLocks noChangeArrowheads="1"/>
            </p:cNvSpPr>
            <p:nvPr/>
          </p:nvSpPr>
          <p:spPr bwMode="auto">
            <a:xfrm>
              <a:off x="6361113" y="811213"/>
              <a:ext cx="1158897" cy="523220"/>
            </a:xfrm>
            <a:prstGeom prst="rect">
              <a:avLst/>
            </a:prstGeom>
            <a:noFill/>
            <a:ln w="9525">
              <a:noFill/>
              <a:miter lim="800000"/>
              <a:headEnd/>
              <a:tailEnd/>
            </a:ln>
            <a:effectLst/>
          </p:spPr>
          <p:txBody>
            <a:bodyPr wrap="none">
              <a:spAutoFit/>
            </a:bodyPr>
            <a:lstStyle/>
            <a:p>
              <a:r>
                <a:rPr kumimoji="1" lang="zh-CN" altLang="en-US" sz="2800" b="1" dirty="0">
                  <a:solidFill>
                    <a:srgbClr val="000066"/>
                  </a:solidFill>
                  <a:latin typeface="Times New Roman" pitchFamily="18" charset="0"/>
                </a:rPr>
                <a:t>大学 </a:t>
              </a:r>
              <a:r>
                <a:rPr kumimoji="1" lang="en-US" altLang="zh-CN" sz="2800" b="1" dirty="0">
                  <a:solidFill>
                    <a:srgbClr val="000066"/>
                  </a:solidFill>
                  <a:latin typeface="Times New Roman" pitchFamily="18" charset="0"/>
                </a:rPr>
                <a:t>X</a:t>
              </a:r>
            </a:p>
          </p:txBody>
        </p:sp>
        <p:sp>
          <p:nvSpPr>
            <p:cNvPr id="530464" name="Line 32"/>
            <p:cNvSpPr>
              <a:spLocks noChangeShapeType="1"/>
            </p:cNvSpPr>
            <p:nvPr/>
          </p:nvSpPr>
          <p:spPr bwMode="auto">
            <a:xfrm flipV="1">
              <a:off x="5724525" y="1104900"/>
              <a:ext cx="636588" cy="220663"/>
            </a:xfrm>
            <a:prstGeom prst="line">
              <a:avLst/>
            </a:prstGeom>
            <a:noFill/>
            <a:ln w="28575">
              <a:solidFill>
                <a:srgbClr val="333399"/>
              </a:solidFill>
              <a:round/>
              <a:headEnd/>
              <a:tailEnd/>
            </a:ln>
            <a:effectLst/>
          </p:spPr>
          <p:txBody>
            <a:bodyPr/>
            <a:lstStyle/>
            <a:p>
              <a:endParaRPr lang="zh-CN" altLang="en-US" sz="2000" b="1"/>
            </a:p>
          </p:txBody>
        </p:sp>
      </p:grpSp>
      <p:sp>
        <p:nvSpPr>
          <p:cNvPr id="530469" name="AutoShape 37"/>
          <p:cNvSpPr>
            <a:spLocks noChangeArrowheads="1"/>
          </p:cNvSpPr>
          <p:nvPr/>
        </p:nvSpPr>
        <p:spPr bwMode="auto">
          <a:xfrm rot="1625099">
            <a:off x="5916083" y="2265665"/>
            <a:ext cx="2712112" cy="173038"/>
          </a:xfrm>
          <a:prstGeom prst="leftArrow">
            <a:avLst>
              <a:gd name="adj1" fmla="val 27083"/>
              <a:gd name="adj2" fmla="val 410994"/>
            </a:avLst>
          </a:prstGeom>
          <a:solidFill>
            <a:srgbClr val="66CCFF"/>
          </a:solidFill>
          <a:ln w="9525">
            <a:solidFill>
              <a:srgbClr val="333399"/>
            </a:solidFill>
            <a:miter lim="800000"/>
            <a:headEnd/>
            <a:tailEnd/>
          </a:ln>
          <a:effectLst/>
        </p:spPr>
        <p:txBody>
          <a:bodyPr wrap="none" anchor="ctr"/>
          <a:lstStyle/>
          <a:p>
            <a:endParaRPr lang="zh-CN" altLang="en-US" sz="2000" b="1"/>
          </a:p>
        </p:txBody>
      </p:sp>
      <p:sp>
        <p:nvSpPr>
          <p:cNvPr id="530472" name="AutoShape 40"/>
          <p:cNvSpPr>
            <a:spLocks noChangeArrowheads="1"/>
          </p:cNvSpPr>
          <p:nvPr/>
        </p:nvSpPr>
        <p:spPr bwMode="auto">
          <a:xfrm rot="8870696">
            <a:off x="1946804" y="2360915"/>
            <a:ext cx="2897850" cy="184150"/>
          </a:xfrm>
          <a:prstGeom prst="leftArrow">
            <a:avLst>
              <a:gd name="adj1" fmla="val 27083"/>
              <a:gd name="adj2" fmla="val 412642"/>
            </a:avLst>
          </a:prstGeom>
          <a:solidFill>
            <a:srgbClr val="66CCFF"/>
          </a:solidFill>
          <a:ln w="9525">
            <a:solidFill>
              <a:srgbClr val="333399"/>
            </a:solidFill>
            <a:miter lim="800000"/>
            <a:headEnd/>
            <a:tailEnd/>
          </a:ln>
          <a:effectLst/>
        </p:spPr>
        <p:txBody>
          <a:bodyPr wrap="none" anchor="ctr"/>
          <a:lstStyle/>
          <a:p>
            <a:endParaRPr lang="zh-CN" altLang="en-US" sz="2000" b="1"/>
          </a:p>
        </p:txBody>
      </p:sp>
      <p:sp>
        <p:nvSpPr>
          <p:cNvPr id="530475" name="AutoShape 43"/>
          <p:cNvSpPr>
            <a:spLocks noChangeArrowheads="1"/>
          </p:cNvSpPr>
          <p:nvPr/>
        </p:nvSpPr>
        <p:spPr bwMode="auto">
          <a:xfrm rot="7490917">
            <a:off x="3536643" y="2574521"/>
            <a:ext cx="2143125" cy="204656"/>
          </a:xfrm>
          <a:prstGeom prst="leftArrow">
            <a:avLst>
              <a:gd name="adj1" fmla="val 27083"/>
              <a:gd name="adj2" fmla="val 322268"/>
            </a:avLst>
          </a:prstGeom>
          <a:solidFill>
            <a:srgbClr val="66CCFF"/>
          </a:solidFill>
          <a:ln w="9525">
            <a:solidFill>
              <a:srgbClr val="333399"/>
            </a:solidFill>
            <a:miter lim="800000"/>
            <a:headEnd/>
            <a:tailEnd/>
          </a:ln>
          <a:effectLst/>
        </p:spPr>
        <p:txBody>
          <a:bodyPr wrap="none" anchor="ctr"/>
          <a:lstStyle/>
          <a:p>
            <a:endParaRPr lang="zh-CN" altLang="en-US" sz="2000" b="1"/>
          </a:p>
        </p:txBody>
      </p:sp>
      <p:sp>
        <p:nvSpPr>
          <p:cNvPr id="530480" name="AutoShape 48"/>
          <p:cNvSpPr>
            <a:spLocks noChangeArrowheads="1"/>
          </p:cNvSpPr>
          <p:nvPr/>
        </p:nvSpPr>
        <p:spPr bwMode="auto">
          <a:xfrm rot="14362323" flipH="1">
            <a:off x="5167931" y="2622941"/>
            <a:ext cx="2144713" cy="204655"/>
          </a:xfrm>
          <a:prstGeom prst="leftArrow">
            <a:avLst>
              <a:gd name="adj1" fmla="val 27083"/>
              <a:gd name="adj2" fmla="val 322509"/>
            </a:avLst>
          </a:prstGeom>
          <a:solidFill>
            <a:srgbClr val="66CCFF"/>
          </a:solidFill>
          <a:ln w="9525">
            <a:solidFill>
              <a:srgbClr val="333399"/>
            </a:solidFill>
            <a:miter lim="800000"/>
            <a:headEnd/>
            <a:tailEnd/>
          </a:ln>
          <a:effectLst/>
        </p:spPr>
        <p:txBody>
          <a:bodyPr wrap="none" anchor="ctr"/>
          <a:lstStyle/>
          <a:p>
            <a:endParaRPr lang="zh-CN" altLang="en-US" sz="2000" b="1"/>
          </a:p>
        </p:txBody>
      </p:sp>
      <p:sp>
        <p:nvSpPr>
          <p:cNvPr id="530489" name="Text Box 57"/>
          <p:cNvSpPr txBox="1">
            <a:spLocks noChangeArrowheads="1"/>
          </p:cNvSpPr>
          <p:nvPr/>
        </p:nvSpPr>
        <p:spPr bwMode="auto">
          <a:xfrm>
            <a:off x="523848" y="3941059"/>
            <a:ext cx="8822593" cy="2754600"/>
          </a:xfrm>
          <a:prstGeom prst="rect">
            <a:avLst/>
          </a:prstGeom>
          <a:noFill/>
          <a:ln w="9525">
            <a:noFill/>
            <a:miter lim="800000"/>
            <a:headEnd/>
            <a:tailEnd/>
          </a:ln>
          <a:effectLst/>
        </p:spPr>
        <p:txBody>
          <a:bodyPr>
            <a:spAutoFit/>
          </a:bodyPr>
          <a:lstStyle/>
          <a:p>
            <a:pPr>
              <a:lnSpc>
                <a:spcPct val="145000"/>
              </a:lnSpc>
            </a:pPr>
            <a:r>
              <a:rPr kumimoji="1" lang="en-US" altLang="zh-CN" sz="2000" b="1" dirty="0">
                <a:solidFill>
                  <a:srgbClr val="000066"/>
                </a:solidFill>
                <a:latin typeface="Times New Roman" pitchFamily="18" charset="0"/>
              </a:rPr>
              <a:t> </a:t>
            </a:r>
            <a:r>
              <a:rPr kumimoji="1" lang="zh-CN" altLang="en-US" sz="2000" b="1" dirty="0">
                <a:solidFill>
                  <a:srgbClr val="000066"/>
                </a:solidFill>
                <a:latin typeface="Times New Roman" pitchFamily="18" charset="0"/>
              </a:rPr>
              <a:t>单位        地址块                             二进制表示                         地址数</a:t>
            </a:r>
          </a:p>
          <a:p>
            <a:pPr>
              <a:lnSpc>
                <a:spcPct val="120000"/>
              </a:lnSpc>
            </a:pPr>
            <a:r>
              <a:rPr kumimoji="1" lang="zh-CN" altLang="en-US" sz="2000" b="1" dirty="0">
                <a:solidFill>
                  <a:srgbClr val="000066"/>
                </a:solidFill>
                <a:latin typeface="Times New Roman" pitchFamily="18" charset="0"/>
              </a:rPr>
              <a:t>   </a:t>
            </a:r>
            <a:r>
              <a:rPr kumimoji="1" lang="en-US" altLang="zh-CN" sz="2000" b="1" dirty="0">
                <a:solidFill>
                  <a:srgbClr val="000066"/>
                </a:solidFill>
                <a:latin typeface="Times New Roman" pitchFamily="18" charset="0"/>
              </a:rPr>
              <a:t>ISP    206.0.64.0/18        11001110.00000000.01*                     </a:t>
            </a:r>
            <a:r>
              <a:rPr kumimoji="1" lang="en-US" altLang="zh-CN" sz="2000" b="1" dirty="0" smtClean="0">
                <a:solidFill>
                  <a:srgbClr val="000066"/>
                </a:solidFill>
                <a:latin typeface="Times New Roman" pitchFamily="18" charset="0"/>
              </a:rPr>
              <a:t>2</a:t>
            </a:r>
            <a:r>
              <a:rPr kumimoji="1" lang="en-US" altLang="zh-CN" sz="2000" b="1" baseline="30000" dirty="0" smtClean="0">
                <a:solidFill>
                  <a:srgbClr val="000066"/>
                </a:solidFill>
                <a:latin typeface="Times New Roman" pitchFamily="18" charset="0"/>
              </a:rPr>
              <a:t>14</a:t>
            </a:r>
            <a:r>
              <a:rPr kumimoji="1" lang="en-US" altLang="zh-CN" sz="2000" b="1" dirty="0" smtClean="0">
                <a:solidFill>
                  <a:srgbClr val="000066"/>
                </a:solidFill>
                <a:latin typeface="Times New Roman" pitchFamily="18" charset="0"/>
              </a:rPr>
              <a:t>=16384</a:t>
            </a:r>
            <a:endParaRPr kumimoji="1" lang="en-US" altLang="zh-CN" sz="2000" b="1" dirty="0">
              <a:solidFill>
                <a:srgbClr val="000066"/>
              </a:solidFill>
              <a:latin typeface="Times New Roman" pitchFamily="18" charset="0"/>
            </a:endParaRPr>
          </a:p>
          <a:p>
            <a:pPr>
              <a:lnSpc>
                <a:spcPct val="120000"/>
              </a:lnSpc>
            </a:pPr>
            <a:r>
              <a:rPr kumimoji="1" lang="en-US" altLang="zh-CN" sz="2000" b="1" dirty="0">
                <a:solidFill>
                  <a:srgbClr val="000066"/>
                </a:solidFill>
                <a:latin typeface="Times New Roman" pitchFamily="18" charset="0"/>
              </a:rPr>
              <a:t> </a:t>
            </a:r>
            <a:r>
              <a:rPr kumimoji="1" lang="zh-CN" altLang="en-US" sz="2000" b="1" dirty="0">
                <a:solidFill>
                  <a:srgbClr val="000066"/>
                </a:solidFill>
                <a:latin typeface="Times New Roman" pitchFamily="18" charset="0"/>
              </a:rPr>
              <a:t>大学    </a:t>
            </a:r>
            <a:r>
              <a:rPr kumimoji="1" lang="en-US" altLang="zh-CN" sz="2000" b="1" dirty="0">
                <a:solidFill>
                  <a:srgbClr val="000066"/>
                </a:solidFill>
                <a:latin typeface="Times New Roman" pitchFamily="18" charset="0"/>
              </a:rPr>
              <a:t>206.0.68.0/22        11001110.00000000.010001*               </a:t>
            </a:r>
            <a:r>
              <a:rPr kumimoji="1" lang="en-US" altLang="zh-CN" sz="2000" b="1" dirty="0" smtClean="0">
                <a:solidFill>
                  <a:srgbClr val="000066"/>
                </a:solidFill>
                <a:latin typeface="Times New Roman" pitchFamily="18" charset="0"/>
              </a:rPr>
              <a:t>2</a:t>
            </a:r>
            <a:r>
              <a:rPr kumimoji="1" lang="en-US" altLang="zh-CN" sz="2000" b="1" baseline="30000" dirty="0" smtClean="0">
                <a:solidFill>
                  <a:srgbClr val="000066"/>
                </a:solidFill>
                <a:latin typeface="Times New Roman" pitchFamily="18" charset="0"/>
              </a:rPr>
              <a:t>10</a:t>
            </a:r>
            <a:r>
              <a:rPr kumimoji="1" lang="en-US" altLang="zh-CN" sz="2000" b="1" dirty="0" smtClean="0">
                <a:solidFill>
                  <a:srgbClr val="000066"/>
                </a:solidFill>
                <a:latin typeface="Times New Roman" pitchFamily="18" charset="0"/>
              </a:rPr>
              <a:t>=1024</a:t>
            </a:r>
            <a:endParaRPr kumimoji="1" lang="en-US" altLang="zh-CN" sz="2000" b="1" dirty="0">
              <a:solidFill>
                <a:srgbClr val="000066"/>
              </a:solidFill>
              <a:latin typeface="Times New Roman" pitchFamily="18" charset="0"/>
            </a:endParaRPr>
          </a:p>
          <a:p>
            <a:pPr>
              <a:lnSpc>
                <a:spcPct val="120000"/>
              </a:lnSpc>
            </a:pPr>
            <a:r>
              <a:rPr kumimoji="1" lang="en-US" altLang="zh-CN" sz="2000" b="1" dirty="0">
                <a:solidFill>
                  <a:srgbClr val="000066"/>
                </a:solidFill>
                <a:latin typeface="Times New Roman" pitchFamily="18" charset="0"/>
              </a:rPr>
              <a:t> </a:t>
            </a:r>
            <a:r>
              <a:rPr kumimoji="1" lang="zh-CN" altLang="en-US" sz="2000" b="1" dirty="0">
                <a:solidFill>
                  <a:srgbClr val="000066"/>
                </a:solidFill>
                <a:latin typeface="Times New Roman" pitchFamily="18" charset="0"/>
              </a:rPr>
              <a:t>一系    </a:t>
            </a:r>
            <a:r>
              <a:rPr kumimoji="1" lang="en-US" altLang="zh-CN" sz="2000" b="1" dirty="0">
                <a:solidFill>
                  <a:srgbClr val="000066"/>
                </a:solidFill>
                <a:latin typeface="Times New Roman" pitchFamily="18" charset="0"/>
              </a:rPr>
              <a:t>206.0.68.0/23        </a:t>
            </a:r>
            <a:r>
              <a:rPr kumimoji="1" lang="en-US" altLang="zh-CN" sz="2000" b="1" dirty="0" smtClean="0">
                <a:solidFill>
                  <a:srgbClr val="000066"/>
                </a:solidFill>
                <a:latin typeface="Times New Roman" pitchFamily="18" charset="0"/>
              </a:rPr>
              <a:t>11001110.00000000.010001 0</a:t>
            </a:r>
            <a:r>
              <a:rPr kumimoji="1" lang="en-US" altLang="zh-CN" sz="2000" b="1" dirty="0">
                <a:solidFill>
                  <a:srgbClr val="000066"/>
                </a:solidFill>
                <a:latin typeface="Times New Roman" pitchFamily="18" charset="0"/>
              </a:rPr>
              <a:t>*             </a:t>
            </a:r>
            <a:r>
              <a:rPr kumimoji="1" lang="en-US" altLang="zh-CN" sz="2000" b="1" dirty="0" smtClean="0">
                <a:solidFill>
                  <a:srgbClr val="000066"/>
                </a:solidFill>
                <a:latin typeface="Times New Roman" pitchFamily="18" charset="0"/>
              </a:rPr>
              <a:t> 2</a:t>
            </a:r>
            <a:r>
              <a:rPr kumimoji="1" lang="en-US" altLang="zh-CN" sz="2000" b="1" baseline="30000" dirty="0" smtClean="0">
                <a:solidFill>
                  <a:srgbClr val="000066"/>
                </a:solidFill>
                <a:latin typeface="Times New Roman" pitchFamily="18" charset="0"/>
              </a:rPr>
              <a:t>9</a:t>
            </a:r>
            <a:r>
              <a:rPr kumimoji="1" lang="en-US" altLang="zh-CN" sz="2000" b="1" dirty="0" smtClean="0">
                <a:solidFill>
                  <a:srgbClr val="000066"/>
                </a:solidFill>
                <a:latin typeface="Times New Roman" pitchFamily="18" charset="0"/>
              </a:rPr>
              <a:t>= </a:t>
            </a:r>
            <a:r>
              <a:rPr kumimoji="1" lang="en-US" altLang="zh-CN" sz="2000" b="1" dirty="0">
                <a:solidFill>
                  <a:srgbClr val="000066"/>
                </a:solidFill>
                <a:latin typeface="Times New Roman" pitchFamily="18" charset="0"/>
              </a:rPr>
              <a:t>512</a:t>
            </a:r>
          </a:p>
          <a:p>
            <a:pPr>
              <a:lnSpc>
                <a:spcPct val="120000"/>
              </a:lnSpc>
            </a:pPr>
            <a:r>
              <a:rPr kumimoji="1" lang="en-US" altLang="zh-CN" sz="2000" b="1" dirty="0">
                <a:solidFill>
                  <a:srgbClr val="000066"/>
                </a:solidFill>
                <a:latin typeface="Times New Roman" pitchFamily="18" charset="0"/>
              </a:rPr>
              <a:t> </a:t>
            </a:r>
            <a:r>
              <a:rPr kumimoji="1" lang="zh-CN" altLang="en-US" sz="2000" b="1" dirty="0">
                <a:solidFill>
                  <a:srgbClr val="000066"/>
                </a:solidFill>
                <a:latin typeface="Times New Roman" pitchFamily="18" charset="0"/>
              </a:rPr>
              <a:t>二系    </a:t>
            </a:r>
            <a:r>
              <a:rPr kumimoji="1" lang="en-US" altLang="zh-CN" sz="2000" b="1" dirty="0">
                <a:solidFill>
                  <a:srgbClr val="000066"/>
                </a:solidFill>
                <a:latin typeface="Times New Roman" pitchFamily="18" charset="0"/>
              </a:rPr>
              <a:t>206.0.70.0/24        </a:t>
            </a:r>
            <a:r>
              <a:rPr kumimoji="1" lang="en-US" altLang="zh-CN" sz="2000" b="1" dirty="0" smtClean="0">
                <a:solidFill>
                  <a:srgbClr val="000066"/>
                </a:solidFill>
                <a:latin typeface="Times New Roman" pitchFamily="18" charset="0"/>
              </a:rPr>
              <a:t>11001110.00000000.010001 10</a:t>
            </a:r>
            <a:r>
              <a:rPr kumimoji="1" lang="en-US" altLang="zh-CN" sz="2000" b="1" dirty="0">
                <a:solidFill>
                  <a:srgbClr val="000066"/>
                </a:solidFill>
                <a:latin typeface="Times New Roman" pitchFamily="18" charset="0"/>
              </a:rPr>
              <a:t>.*           </a:t>
            </a:r>
            <a:r>
              <a:rPr kumimoji="1" lang="en-US" altLang="zh-CN" sz="2000" b="1" dirty="0" smtClean="0">
                <a:solidFill>
                  <a:srgbClr val="000066"/>
                </a:solidFill>
                <a:latin typeface="Times New Roman" pitchFamily="18" charset="0"/>
              </a:rPr>
              <a:t>2</a:t>
            </a:r>
            <a:r>
              <a:rPr kumimoji="1" lang="en-US" altLang="zh-CN" sz="2000" b="1" baseline="30000" dirty="0" smtClean="0">
                <a:solidFill>
                  <a:srgbClr val="000066"/>
                </a:solidFill>
                <a:latin typeface="Times New Roman" pitchFamily="18" charset="0"/>
              </a:rPr>
              <a:t>8</a:t>
            </a:r>
            <a:r>
              <a:rPr kumimoji="1" lang="en-US" altLang="zh-CN" sz="2000" b="1" dirty="0" smtClean="0">
                <a:solidFill>
                  <a:srgbClr val="000066"/>
                </a:solidFill>
                <a:latin typeface="Times New Roman" pitchFamily="18" charset="0"/>
              </a:rPr>
              <a:t>=256</a:t>
            </a:r>
            <a:endParaRPr kumimoji="1" lang="en-US" altLang="zh-CN" sz="2000" b="1" dirty="0">
              <a:solidFill>
                <a:srgbClr val="000066"/>
              </a:solidFill>
              <a:latin typeface="Times New Roman" pitchFamily="18" charset="0"/>
            </a:endParaRPr>
          </a:p>
          <a:p>
            <a:pPr>
              <a:lnSpc>
                <a:spcPct val="120000"/>
              </a:lnSpc>
            </a:pPr>
            <a:r>
              <a:rPr kumimoji="1" lang="en-US" altLang="zh-CN" sz="2000" b="1" dirty="0">
                <a:solidFill>
                  <a:srgbClr val="000066"/>
                </a:solidFill>
                <a:latin typeface="Times New Roman" pitchFamily="18" charset="0"/>
              </a:rPr>
              <a:t> </a:t>
            </a:r>
            <a:r>
              <a:rPr kumimoji="1" lang="zh-CN" altLang="en-US" sz="2000" b="1" dirty="0">
                <a:solidFill>
                  <a:srgbClr val="000066"/>
                </a:solidFill>
                <a:latin typeface="Times New Roman" pitchFamily="18" charset="0"/>
              </a:rPr>
              <a:t>三系    </a:t>
            </a:r>
            <a:r>
              <a:rPr kumimoji="1" lang="en-US" altLang="zh-CN" sz="2000" b="1" dirty="0">
                <a:solidFill>
                  <a:srgbClr val="000066"/>
                </a:solidFill>
                <a:latin typeface="Times New Roman" pitchFamily="18" charset="0"/>
              </a:rPr>
              <a:t>206.0.71.0/25        </a:t>
            </a:r>
            <a:r>
              <a:rPr kumimoji="1" lang="en-US" altLang="zh-CN" sz="2000" b="1" dirty="0" smtClean="0">
                <a:solidFill>
                  <a:srgbClr val="000066"/>
                </a:solidFill>
                <a:latin typeface="Times New Roman" pitchFamily="18" charset="0"/>
              </a:rPr>
              <a:t>11001110.00000000.010001 11.0</a:t>
            </a:r>
            <a:r>
              <a:rPr kumimoji="1" lang="en-US" altLang="zh-CN" sz="2000" b="1" dirty="0">
                <a:solidFill>
                  <a:srgbClr val="000066"/>
                </a:solidFill>
                <a:latin typeface="Times New Roman" pitchFamily="18" charset="0"/>
              </a:rPr>
              <a:t>*         </a:t>
            </a:r>
            <a:r>
              <a:rPr kumimoji="1" lang="en-US" altLang="zh-CN" sz="2000" b="1" dirty="0" smtClean="0">
                <a:solidFill>
                  <a:srgbClr val="000066"/>
                </a:solidFill>
                <a:latin typeface="Times New Roman" pitchFamily="18" charset="0"/>
              </a:rPr>
              <a:t>2</a:t>
            </a:r>
            <a:r>
              <a:rPr kumimoji="1" lang="en-US" altLang="zh-CN" sz="2000" b="1" baseline="30000" dirty="0" smtClean="0">
                <a:solidFill>
                  <a:srgbClr val="000066"/>
                </a:solidFill>
                <a:latin typeface="Times New Roman" pitchFamily="18" charset="0"/>
              </a:rPr>
              <a:t>7</a:t>
            </a:r>
            <a:r>
              <a:rPr kumimoji="1" lang="en-US" altLang="zh-CN" sz="2000" b="1" dirty="0" smtClean="0">
                <a:solidFill>
                  <a:srgbClr val="000066"/>
                </a:solidFill>
                <a:latin typeface="Times New Roman" pitchFamily="18" charset="0"/>
              </a:rPr>
              <a:t>= </a:t>
            </a:r>
            <a:r>
              <a:rPr kumimoji="1" lang="en-US" altLang="zh-CN" sz="2000" b="1" dirty="0">
                <a:solidFill>
                  <a:srgbClr val="000066"/>
                </a:solidFill>
                <a:latin typeface="Times New Roman" pitchFamily="18" charset="0"/>
              </a:rPr>
              <a:t>128</a:t>
            </a:r>
          </a:p>
          <a:p>
            <a:pPr>
              <a:lnSpc>
                <a:spcPct val="120000"/>
              </a:lnSpc>
              <a:spcAft>
                <a:spcPct val="25000"/>
              </a:spcAft>
            </a:pPr>
            <a:r>
              <a:rPr kumimoji="1" lang="en-US" altLang="zh-CN" sz="2000" b="1" dirty="0">
                <a:solidFill>
                  <a:srgbClr val="000066"/>
                </a:solidFill>
                <a:latin typeface="Times New Roman" pitchFamily="18" charset="0"/>
              </a:rPr>
              <a:t> </a:t>
            </a:r>
            <a:r>
              <a:rPr kumimoji="1" lang="zh-CN" altLang="en-US" sz="2000" b="1" dirty="0">
                <a:solidFill>
                  <a:srgbClr val="000066"/>
                </a:solidFill>
                <a:latin typeface="Times New Roman" pitchFamily="18" charset="0"/>
              </a:rPr>
              <a:t>四系    </a:t>
            </a:r>
            <a:r>
              <a:rPr kumimoji="1" lang="en-US" altLang="zh-CN" sz="2000" b="1" dirty="0">
                <a:solidFill>
                  <a:srgbClr val="000066"/>
                </a:solidFill>
                <a:latin typeface="Times New Roman" pitchFamily="18" charset="0"/>
              </a:rPr>
              <a:t>206.0.71.128/25    </a:t>
            </a:r>
            <a:r>
              <a:rPr kumimoji="1" lang="en-US" altLang="zh-CN" sz="2000" b="1" dirty="0" smtClean="0">
                <a:solidFill>
                  <a:srgbClr val="000066"/>
                </a:solidFill>
                <a:latin typeface="Times New Roman" pitchFamily="18" charset="0"/>
              </a:rPr>
              <a:t>11001110.00000000.010001 11.1</a:t>
            </a:r>
            <a:r>
              <a:rPr kumimoji="1" lang="en-US" altLang="zh-CN" sz="2000" b="1" dirty="0">
                <a:solidFill>
                  <a:srgbClr val="000066"/>
                </a:solidFill>
                <a:latin typeface="Times New Roman" pitchFamily="18" charset="0"/>
              </a:rPr>
              <a:t>*          </a:t>
            </a:r>
            <a:r>
              <a:rPr kumimoji="1" lang="en-US" altLang="zh-CN" sz="2000" b="1" dirty="0" smtClean="0">
                <a:solidFill>
                  <a:srgbClr val="000066"/>
                </a:solidFill>
                <a:latin typeface="Times New Roman" pitchFamily="18" charset="0"/>
              </a:rPr>
              <a:t>2</a:t>
            </a:r>
            <a:r>
              <a:rPr kumimoji="1" lang="en-US" altLang="zh-CN" sz="2000" b="1" baseline="30000" dirty="0" smtClean="0">
                <a:solidFill>
                  <a:srgbClr val="000066"/>
                </a:solidFill>
                <a:latin typeface="Times New Roman" pitchFamily="18" charset="0"/>
              </a:rPr>
              <a:t>7</a:t>
            </a:r>
            <a:r>
              <a:rPr kumimoji="1" lang="en-US" altLang="zh-CN" sz="2000" b="1" dirty="0" smtClean="0">
                <a:solidFill>
                  <a:srgbClr val="000066"/>
                </a:solidFill>
                <a:latin typeface="Times New Roman" pitchFamily="18" charset="0"/>
              </a:rPr>
              <a:t>=128</a:t>
            </a:r>
            <a:endParaRPr kumimoji="1" lang="en-US" altLang="zh-CN" sz="2000" b="1" dirty="0">
              <a:solidFill>
                <a:srgbClr val="000066"/>
              </a:solidFill>
              <a:latin typeface="Times New Roman" pitchFamily="18" charset="0"/>
            </a:endParaRPr>
          </a:p>
        </p:txBody>
      </p:sp>
      <p:sp>
        <p:nvSpPr>
          <p:cNvPr id="530470" name="Oval 38"/>
          <p:cNvSpPr>
            <a:spLocks noChangeArrowheads="1"/>
          </p:cNvSpPr>
          <p:nvPr/>
        </p:nvSpPr>
        <p:spPr bwMode="auto">
          <a:xfrm>
            <a:off x="7752822" y="2832403"/>
            <a:ext cx="2153179" cy="88741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2000" b="1"/>
          </a:p>
        </p:txBody>
      </p:sp>
      <p:sp>
        <p:nvSpPr>
          <p:cNvPr id="530473" name="Oval 41"/>
          <p:cNvSpPr>
            <a:spLocks noChangeArrowheads="1"/>
          </p:cNvSpPr>
          <p:nvPr/>
        </p:nvSpPr>
        <p:spPr bwMode="auto">
          <a:xfrm>
            <a:off x="851291" y="2579688"/>
            <a:ext cx="1731859" cy="1063626"/>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2000" b="1"/>
          </a:p>
        </p:txBody>
      </p:sp>
      <p:sp>
        <p:nvSpPr>
          <p:cNvPr id="530476" name="Oval 44"/>
          <p:cNvSpPr>
            <a:spLocks noChangeArrowheads="1"/>
          </p:cNvSpPr>
          <p:nvPr/>
        </p:nvSpPr>
        <p:spPr bwMode="auto">
          <a:xfrm>
            <a:off x="3173026" y="2643182"/>
            <a:ext cx="2273565" cy="1063626"/>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2000" b="1"/>
          </a:p>
        </p:txBody>
      </p:sp>
      <p:sp>
        <p:nvSpPr>
          <p:cNvPr id="530478" name="Rectangle 46"/>
          <p:cNvSpPr>
            <a:spLocks noChangeArrowheads="1"/>
          </p:cNvSpPr>
          <p:nvPr/>
        </p:nvSpPr>
        <p:spPr bwMode="auto">
          <a:xfrm>
            <a:off x="3790444" y="2546653"/>
            <a:ext cx="1463543" cy="195262"/>
          </a:xfrm>
          <a:prstGeom prst="rect">
            <a:avLst/>
          </a:prstGeom>
          <a:solidFill>
            <a:schemeClr val="bg1"/>
          </a:solidFill>
          <a:ln w="9525">
            <a:noFill/>
            <a:miter lim="800000"/>
            <a:headEnd/>
            <a:tailEnd/>
          </a:ln>
          <a:effectLst/>
        </p:spPr>
        <p:txBody>
          <a:bodyPr wrap="none" anchor="ctr"/>
          <a:lstStyle/>
          <a:p>
            <a:endParaRPr lang="zh-CN" altLang="en-US" sz="2400" b="1"/>
          </a:p>
        </p:txBody>
      </p:sp>
      <p:sp>
        <p:nvSpPr>
          <p:cNvPr id="530479" name="Text Box 47"/>
          <p:cNvSpPr txBox="1">
            <a:spLocks noChangeArrowheads="1"/>
          </p:cNvSpPr>
          <p:nvPr/>
        </p:nvSpPr>
        <p:spPr bwMode="auto">
          <a:xfrm>
            <a:off x="3250420" y="2857539"/>
            <a:ext cx="1885453" cy="461665"/>
          </a:xfrm>
          <a:prstGeom prst="rect">
            <a:avLst/>
          </a:prstGeom>
          <a:noFill/>
          <a:ln w="9525">
            <a:noFill/>
            <a:miter lim="800000"/>
            <a:headEnd/>
            <a:tailEnd/>
          </a:ln>
          <a:effectLst/>
        </p:spPr>
        <p:txBody>
          <a:bodyPr wrap="none">
            <a:spAutoFit/>
          </a:bodyPr>
          <a:lstStyle/>
          <a:p>
            <a:r>
              <a:rPr kumimoji="1" lang="en-US" altLang="zh-CN" sz="2400" b="1" dirty="0">
                <a:solidFill>
                  <a:srgbClr val="000066"/>
                </a:solidFill>
                <a:latin typeface="Times New Roman" pitchFamily="18" charset="0"/>
              </a:rPr>
              <a:t>206.0.70.0/24</a:t>
            </a:r>
          </a:p>
        </p:txBody>
      </p:sp>
      <p:sp>
        <p:nvSpPr>
          <p:cNvPr id="530481" name="Rectangle 49"/>
          <p:cNvSpPr>
            <a:spLocks noChangeArrowheads="1"/>
          </p:cNvSpPr>
          <p:nvPr/>
        </p:nvSpPr>
        <p:spPr bwMode="auto">
          <a:xfrm>
            <a:off x="5599641" y="2565703"/>
            <a:ext cx="1453225" cy="184150"/>
          </a:xfrm>
          <a:prstGeom prst="rect">
            <a:avLst/>
          </a:prstGeom>
          <a:solidFill>
            <a:schemeClr val="bg1"/>
          </a:solidFill>
          <a:ln w="9525">
            <a:noFill/>
            <a:miter lim="800000"/>
            <a:headEnd/>
            <a:tailEnd/>
          </a:ln>
          <a:effectLst/>
        </p:spPr>
        <p:txBody>
          <a:bodyPr wrap="none" anchor="ctr"/>
          <a:lstStyle/>
          <a:p>
            <a:endParaRPr lang="zh-CN" altLang="en-US" sz="2400" b="1"/>
          </a:p>
        </p:txBody>
      </p:sp>
      <p:sp>
        <p:nvSpPr>
          <p:cNvPr id="530483" name="Oval 51"/>
          <p:cNvSpPr>
            <a:spLocks noChangeArrowheads="1"/>
          </p:cNvSpPr>
          <p:nvPr/>
        </p:nvSpPr>
        <p:spPr bwMode="auto">
          <a:xfrm>
            <a:off x="5427668" y="2832403"/>
            <a:ext cx="2153179" cy="88741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2000" b="1"/>
          </a:p>
        </p:txBody>
      </p:sp>
      <p:sp>
        <p:nvSpPr>
          <p:cNvPr id="530485" name="Rectangle 53"/>
          <p:cNvSpPr>
            <a:spLocks noChangeArrowheads="1"/>
          </p:cNvSpPr>
          <p:nvPr/>
        </p:nvSpPr>
        <p:spPr bwMode="auto">
          <a:xfrm>
            <a:off x="7752826" y="2538715"/>
            <a:ext cx="1712913" cy="211138"/>
          </a:xfrm>
          <a:prstGeom prst="rect">
            <a:avLst/>
          </a:prstGeom>
          <a:solidFill>
            <a:schemeClr val="bg1"/>
          </a:solidFill>
          <a:ln w="9525">
            <a:noFill/>
            <a:miter lim="800000"/>
            <a:headEnd/>
            <a:tailEnd/>
          </a:ln>
          <a:effectLst/>
        </p:spPr>
        <p:txBody>
          <a:bodyPr wrap="none" anchor="ctr"/>
          <a:lstStyle/>
          <a:p>
            <a:endParaRPr lang="zh-CN" altLang="en-US" sz="2400" b="1"/>
          </a:p>
        </p:txBody>
      </p:sp>
      <p:sp>
        <p:nvSpPr>
          <p:cNvPr id="530486" name="Text Box 54"/>
          <p:cNvSpPr txBox="1">
            <a:spLocks noChangeArrowheads="1"/>
          </p:cNvSpPr>
          <p:nvPr/>
        </p:nvSpPr>
        <p:spPr bwMode="auto">
          <a:xfrm>
            <a:off x="7739106" y="2857539"/>
            <a:ext cx="2193229" cy="461665"/>
          </a:xfrm>
          <a:prstGeom prst="rect">
            <a:avLst/>
          </a:prstGeom>
          <a:noFill/>
          <a:ln w="9525">
            <a:noFill/>
            <a:miter lim="800000"/>
            <a:headEnd/>
            <a:tailEnd/>
          </a:ln>
          <a:effectLst/>
        </p:spPr>
        <p:txBody>
          <a:bodyPr wrap="none">
            <a:spAutoFit/>
          </a:bodyPr>
          <a:lstStyle/>
          <a:p>
            <a:r>
              <a:rPr kumimoji="1" lang="en-US" altLang="zh-CN" sz="2400" b="1" dirty="0">
                <a:solidFill>
                  <a:srgbClr val="000066"/>
                </a:solidFill>
                <a:latin typeface="Times New Roman" pitchFamily="18" charset="0"/>
              </a:rPr>
              <a:t>206.0.71.128/25</a:t>
            </a:r>
          </a:p>
        </p:txBody>
      </p:sp>
      <p:sp>
        <p:nvSpPr>
          <p:cNvPr id="530487" name="Rectangle 55"/>
          <p:cNvSpPr>
            <a:spLocks noChangeArrowheads="1"/>
          </p:cNvSpPr>
          <p:nvPr/>
        </p:nvSpPr>
        <p:spPr bwMode="auto">
          <a:xfrm>
            <a:off x="1981203" y="2538715"/>
            <a:ext cx="1453225" cy="211138"/>
          </a:xfrm>
          <a:prstGeom prst="rect">
            <a:avLst/>
          </a:prstGeom>
          <a:solidFill>
            <a:schemeClr val="bg1"/>
          </a:solidFill>
          <a:ln w="9525">
            <a:noFill/>
            <a:miter lim="800000"/>
            <a:headEnd/>
            <a:tailEnd/>
          </a:ln>
          <a:effectLst/>
        </p:spPr>
        <p:txBody>
          <a:bodyPr wrap="none" anchor="ctr"/>
          <a:lstStyle/>
          <a:p>
            <a:endParaRPr lang="zh-CN" altLang="en-US" sz="2400" b="1"/>
          </a:p>
        </p:txBody>
      </p:sp>
      <p:sp>
        <p:nvSpPr>
          <p:cNvPr id="530488" name="Text Box 56"/>
          <p:cNvSpPr txBox="1">
            <a:spLocks noChangeArrowheads="1"/>
          </p:cNvSpPr>
          <p:nvPr/>
        </p:nvSpPr>
        <p:spPr bwMode="auto">
          <a:xfrm>
            <a:off x="619120" y="2714663"/>
            <a:ext cx="1885453" cy="461665"/>
          </a:xfrm>
          <a:prstGeom prst="rect">
            <a:avLst/>
          </a:prstGeom>
          <a:noFill/>
          <a:ln w="9525">
            <a:noFill/>
            <a:miter lim="800000"/>
            <a:headEnd/>
            <a:tailEnd/>
          </a:ln>
          <a:effectLst/>
        </p:spPr>
        <p:txBody>
          <a:bodyPr wrap="none">
            <a:spAutoFit/>
          </a:bodyPr>
          <a:lstStyle/>
          <a:p>
            <a:r>
              <a:rPr kumimoji="1" lang="en-US" altLang="zh-CN" sz="2400" b="1" dirty="0">
                <a:solidFill>
                  <a:srgbClr val="000066"/>
                </a:solidFill>
                <a:latin typeface="Times New Roman" pitchFamily="18" charset="0"/>
              </a:rPr>
              <a:t>206.0.68.0/23</a:t>
            </a:r>
          </a:p>
        </p:txBody>
      </p:sp>
      <p:sp>
        <p:nvSpPr>
          <p:cNvPr id="530465" name="Text Box 33"/>
          <p:cNvSpPr txBox="1">
            <a:spLocks noChangeArrowheads="1"/>
          </p:cNvSpPr>
          <p:nvPr/>
        </p:nvSpPr>
        <p:spPr bwMode="auto">
          <a:xfrm>
            <a:off x="1006076" y="3000415"/>
            <a:ext cx="803425" cy="461665"/>
          </a:xfrm>
          <a:prstGeom prst="rect">
            <a:avLst/>
          </a:prstGeom>
          <a:noFill/>
          <a:ln w="9525">
            <a:noFill/>
            <a:miter lim="800000"/>
            <a:headEnd/>
            <a:tailEnd/>
          </a:ln>
          <a:effectLst/>
        </p:spPr>
        <p:txBody>
          <a:bodyPr wrap="none">
            <a:spAutoFit/>
          </a:bodyPr>
          <a:lstStyle/>
          <a:p>
            <a:r>
              <a:rPr kumimoji="1" lang="zh-CN" altLang="en-US" sz="2400" b="1" dirty="0">
                <a:solidFill>
                  <a:srgbClr val="000066"/>
                </a:solidFill>
                <a:latin typeface="Times New Roman" pitchFamily="18" charset="0"/>
              </a:rPr>
              <a:t>一系</a:t>
            </a:r>
          </a:p>
        </p:txBody>
      </p:sp>
      <p:sp>
        <p:nvSpPr>
          <p:cNvPr id="530466" name="Text Box 34"/>
          <p:cNvSpPr txBox="1">
            <a:spLocks noChangeArrowheads="1"/>
          </p:cNvSpPr>
          <p:nvPr/>
        </p:nvSpPr>
        <p:spPr bwMode="auto">
          <a:xfrm>
            <a:off x="3792158" y="3214691"/>
            <a:ext cx="803425" cy="461665"/>
          </a:xfrm>
          <a:prstGeom prst="rect">
            <a:avLst/>
          </a:prstGeom>
          <a:noFill/>
          <a:ln w="9525">
            <a:noFill/>
            <a:miter lim="800000"/>
            <a:headEnd/>
            <a:tailEnd/>
          </a:ln>
          <a:effectLst/>
        </p:spPr>
        <p:txBody>
          <a:bodyPr wrap="none">
            <a:spAutoFit/>
          </a:bodyPr>
          <a:lstStyle/>
          <a:p>
            <a:r>
              <a:rPr kumimoji="1" lang="zh-CN" altLang="en-US" sz="2400" b="1" dirty="0">
                <a:solidFill>
                  <a:srgbClr val="000066"/>
                </a:solidFill>
                <a:latin typeface="Times New Roman" pitchFamily="18" charset="0"/>
              </a:rPr>
              <a:t>二系</a:t>
            </a:r>
          </a:p>
        </p:txBody>
      </p:sp>
      <p:sp>
        <p:nvSpPr>
          <p:cNvPr id="530467" name="Text Box 35"/>
          <p:cNvSpPr txBox="1">
            <a:spLocks noChangeArrowheads="1"/>
          </p:cNvSpPr>
          <p:nvPr/>
        </p:nvSpPr>
        <p:spPr bwMode="auto">
          <a:xfrm>
            <a:off x="5959085" y="3286125"/>
            <a:ext cx="1238259" cy="461665"/>
          </a:xfrm>
          <a:prstGeom prst="rect">
            <a:avLst/>
          </a:prstGeom>
          <a:noFill/>
          <a:ln w="9525">
            <a:noFill/>
            <a:miter lim="800000"/>
            <a:headEnd/>
            <a:tailEnd/>
          </a:ln>
          <a:effectLst/>
        </p:spPr>
        <p:txBody>
          <a:bodyPr wrap="square">
            <a:spAutoFit/>
          </a:bodyPr>
          <a:lstStyle/>
          <a:p>
            <a:r>
              <a:rPr kumimoji="1" lang="zh-CN" altLang="en-US" sz="2400" b="1" dirty="0">
                <a:solidFill>
                  <a:srgbClr val="000066"/>
                </a:solidFill>
                <a:latin typeface="Times New Roman" pitchFamily="18" charset="0"/>
              </a:rPr>
              <a:t>三系</a:t>
            </a:r>
          </a:p>
        </p:txBody>
      </p:sp>
      <p:sp>
        <p:nvSpPr>
          <p:cNvPr id="530468" name="Text Box 36"/>
          <p:cNvSpPr txBox="1">
            <a:spLocks noChangeArrowheads="1"/>
          </p:cNvSpPr>
          <p:nvPr/>
        </p:nvSpPr>
        <p:spPr bwMode="auto">
          <a:xfrm>
            <a:off x="8590410" y="3181692"/>
            <a:ext cx="803425" cy="461665"/>
          </a:xfrm>
          <a:prstGeom prst="rect">
            <a:avLst/>
          </a:prstGeom>
          <a:noFill/>
          <a:ln w="9525">
            <a:noFill/>
            <a:miter lim="800000"/>
            <a:headEnd/>
            <a:tailEnd/>
          </a:ln>
          <a:effectLst/>
        </p:spPr>
        <p:txBody>
          <a:bodyPr wrap="none">
            <a:spAutoFit/>
          </a:bodyPr>
          <a:lstStyle/>
          <a:p>
            <a:r>
              <a:rPr kumimoji="1" lang="zh-CN" altLang="en-US" sz="2400" b="1" dirty="0">
                <a:solidFill>
                  <a:srgbClr val="000066"/>
                </a:solidFill>
                <a:latin typeface="Times New Roman" pitchFamily="18" charset="0"/>
              </a:rPr>
              <a:t>四系</a:t>
            </a:r>
          </a:p>
        </p:txBody>
      </p:sp>
      <p:sp>
        <p:nvSpPr>
          <p:cNvPr id="66" name="Rectangle 2"/>
          <p:cNvSpPr>
            <a:spLocks noGrp="1" noChangeArrowheads="1"/>
          </p:cNvSpPr>
          <p:nvPr>
            <p:ph type="title"/>
          </p:nvPr>
        </p:nvSpPr>
        <p:spPr>
          <a:xfrm>
            <a:off x="386944" y="214290"/>
            <a:ext cx="8442457" cy="500042"/>
          </a:xfrm>
        </p:spPr>
        <p:txBody>
          <a:bodyPr/>
          <a:lstStyle/>
          <a:p>
            <a:r>
              <a:rPr lang="zh-CN" altLang="en-US" sz="3600" dirty="0" smtClean="0"/>
              <a:t>使用</a:t>
            </a:r>
            <a:r>
              <a:rPr lang="en-US" altLang="zh-CN" sz="3600" dirty="0" smtClean="0"/>
              <a:t>CIDR </a:t>
            </a:r>
            <a:r>
              <a:rPr lang="zh-CN" altLang="en-US" sz="3600" dirty="0" smtClean="0"/>
              <a:t>可以有效利用地址空间</a:t>
            </a:r>
            <a:endParaRPr lang="zh-CN" altLang="en-US" sz="3600" dirty="0"/>
          </a:p>
        </p:txBody>
      </p:sp>
      <p:sp>
        <p:nvSpPr>
          <p:cNvPr id="530482" name="Text Box 50"/>
          <p:cNvSpPr txBox="1">
            <a:spLocks noChangeArrowheads="1"/>
          </p:cNvSpPr>
          <p:nvPr/>
        </p:nvSpPr>
        <p:spPr bwMode="auto">
          <a:xfrm>
            <a:off x="5417371" y="2928977"/>
            <a:ext cx="1885453" cy="461665"/>
          </a:xfrm>
          <a:prstGeom prst="rect">
            <a:avLst/>
          </a:prstGeom>
          <a:noFill/>
          <a:ln w="9525">
            <a:noFill/>
            <a:miter lim="800000"/>
            <a:headEnd/>
            <a:tailEnd/>
          </a:ln>
          <a:effectLst/>
        </p:spPr>
        <p:txBody>
          <a:bodyPr wrap="none">
            <a:spAutoFit/>
          </a:bodyPr>
          <a:lstStyle/>
          <a:p>
            <a:r>
              <a:rPr kumimoji="1" lang="en-US" altLang="zh-CN" sz="2400" b="1" dirty="0">
                <a:solidFill>
                  <a:srgbClr val="000066"/>
                </a:solidFill>
                <a:latin typeface="Times New Roman" pitchFamily="18" charset="0"/>
              </a:rPr>
              <a:t>206.0.71.0/25</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0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04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04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04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04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04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04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0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04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04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04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04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04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04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04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04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04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04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04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04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0489">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0489">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048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30489">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0489">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0489">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30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69" grpId="0" animBg="1"/>
      <p:bldP spid="530472" grpId="0" animBg="1"/>
      <p:bldP spid="530475" grpId="0" animBg="1"/>
      <p:bldP spid="530480" grpId="0" animBg="1"/>
      <p:bldP spid="530470" grpId="0" animBg="1"/>
      <p:bldP spid="530473" grpId="0" animBg="1"/>
      <p:bldP spid="530476" grpId="0" animBg="1"/>
      <p:bldP spid="530478" grpId="0" animBg="1"/>
      <p:bldP spid="530479" grpId="0"/>
      <p:bldP spid="530481" grpId="0" animBg="1"/>
      <p:bldP spid="530483" grpId="0" animBg="1"/>
      <p:bldP spid="530485" grpId="0" animBg="1"/>
      <p:bldP spid="530486" grpId="0"/>
      <p:bldP spid="530487" grpId="0" animBg="1"/>
      <p:bldP spid="530488" grpId="0"/>
      <p:bldP spid="530465" grpId="0"/>
      <p:bldP spid="530466" grpId="0"/>
      <p:bldP spid="530467" grpId="0"/>
      <p:bldP spid="530468" grpId="0"/>
      <p:bldP spid="53048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CIDR</a:t>
            </a:r>
            <a:r>
              <a:rPr lang="zh-CN" altLang="en-US" dirty="0" smtClean="0"/>
              <a:t>地址块的划分</a:t>
            </a:r>
            <a:endParaRPr lang="zh-CN" altLang="en-US" dirty="0"/>
          </a:p>
        </p:txBody>
      </p:sp>
      <p:sp>
        <p:nvSpPr>
          <p:cNvPr id="3" name="灯片编号占位符 2"/>
          <p:cNvSpPr>
            <a:spLocks noGrp="1"/>
          </p:cNvSpPr>
          <p:nvPr>
            <p:ph type="sldNum" sz="quarter" idx="11"/>
          </p:nvPr>
        </p:nvSpPr>
        <p:spPr/>
        <p:txBody>
          <a:bodyPr/>
          <a:lstStyle/>
          <a:p>
            <a:pPr>
              <a:defRPr/>
            </a:pPr>
            <a:fld id="{5F0FB070-C24E-4DD1-980C-64FB3D867102}" type="slidenum">
              <a:rPr lang="en-US" altLang="zh-CN" smtClean="0"/>
              <a:pPr>
                <a:defRPr/>
              </a:pPr>
              <a:t>141</a:t>
            </a:fld>
            <a:endParaRPr lang="en-US" altLang="zh-CN"/>
          </a:p>
        </p:txBody>
      </p:sp>
      <p:sp>
        <p:nvSpPr>
          <p:cNvPr id="4" name="矩形 3"/>
          <p:cNvSpPr/>
          <p:nvPr/>
        </p:nvSpPr>
        <p:spPr>
          <a:xfrm>
            <a:off x="0" y="2143121"/>
            <a:ext cx="9906000" cy="3108543"/>
          </a:xfrm>
          <a:prstGeom prst="rect">
            <a:avLst/>
          </a:prstGeom>
        </p:spPr>
        <p:txBody>
          <a:bodyPr wrap="square">
            <a:spAutoFit/>
          </a:bodyPr>
          <a:lstStyle/>
          <a:p>
            <a:pPr marL="342900" lvl="0" indent="-342900" eaLnBrk="0" hangingPunct="0">
              <a:spcBef>
                <a:spcPts val="0"/>
              </a:spcBef>
              <a:buClr>
                <a:srgbClr val="3333CC"/>
              </a:buClr>
              <a:buSzPct val="60000"/>
              <a:buFont typeface="Wingdings" pitchFamily="2" charset="2"/>
              <a:buChar char="n"/>
            </a:pPr>
            <a:r>
              <a:rPr lang="zh-CN" altLang="en-US" sz="2800" kern="0" dirty="0" smtClean="0">
                <a:solidFill>
                  <a:srgbClr val="000000"/>
                </a:solidFill>
                <a:latin typeface="Times New Roman" pitchFamily="18" charset="0"/>
                <a:ea typeface="黑体"/>
                <a:cs typeface="Times New Roman" pitchFamily="18" charset="0"/>
              </a:rPr>
              <a:t>原地址块：</a:t>
            </a:r>
            <a:r>
              <a:rPr lang="en-US" altLang="zh-CN" sz="2800" kern="0" dirty="0" smtClean="0">
                <a:solidFill>
                  <a:srgbClr val="000066"/>
                </a:solidFill>
                <a:latin typeface="Times New Roman" pitchFamily="18" charset="0"/>
                <a:ea typeface="黑体"/>
                <a:cs typeface="Times New Roman" pitchFamily="18" charset="0"/>
              </a:rPr>
              <a:t> {&lt;</a:t>
            </a:r>
            <a:r>
              <a:rPr lang="zh-CN" altLang="en-US" sz="2800" kern="0" dirty="0" smtClean="0">
                <a:solidFill>
                  <a:srgbClr val="000066"/>
                </a:solidFill>
                <a:latin typeface="Times New Roman" pitchFamily="18" charset="0"/>
                <a:ea typeface="黑体"/>
                <a:cs typeface="Times New Roman" pitchFamily="18" charset="0"/>
              </a:rPr>
              <a:t>网络前缀</a:t>
            </a:r>
            <a:r>
              <a:rPr lang="en-US" altLang="zh-CN" sz="2800" kern="0" dirty="0" smtClean="0">
                <a:solidFill>
                  <a:srgbClr val="000066"/>
                </a:solidFill>
                <a:latin typeface="Times New Roman" pitchFamily="18" charset="0"/>
                <a:ea typeface="黑体"/>
                <a:cs typeface="Times New Roman" pitchFamily="18" charset="0"/>
              </a:rPr>
              <a:t>&gt;,         &lt;       </a:t>
            </a:r>
            <a:r>
              <a:rPr lang="zh-CN" altLang="en-US" sz="2800" kern="0" dirty="0" smtClean="0">
                <a:solidFill>
                  <a:srgbClr val="000066"/>
                </a:solidFill>
                <a:latin typeface="Times New Roman" pitchFamily="18" charset="0"/>
                <a:ea typeface="黑体"/>
                <a:cs typeface="Times New Roman" pitchFamily="18" charset="0"/>
              </a:rPr>
              <a:t>主机号       </a:t>
            </a:r>
            <a:r>
              <a:rPr lang="en-US" altLang="zh-CN" sz="2800" kern="0" dirty="0" smtClean="0">
                <a:solidFill>
                  <a:srgbClr val="000066"/>
                </a:solidFill>
                <a:latin typeface="Times New Roman" pitchFamily="18" charset="0"/>
                <a:ea typeface="黑体"/>
                <a:cs typeface="Times New Roman" pitchFamily="18" charset="0"/>
              </a:rPr>
              <a:t>&gt;       } </a:t>
            </a:r>
          </a:p>
          <a:p>
            <a:pPr marL="342900" lvl="0" indent="-342900" eaLnBrk="0" hangingPunct="0">
              <a:spcBef>
                <a:spcPts val="0"/>
              </a:spcBef>
              <a:buClr>
                <a:srgbClr val="3333CC"/>
              </a:buClr>
              <a:buSzPct val="60000"/>
              <a:buFont typeface="Wingdings" pitchFamily="2" charset="2"/>
              <a:buChar char="n"/>
            </a:pPr>
            <a:endParaRPr lang="en-US" altLang="zh-CN" sz="2800" kern="0" dirty="0" smtClean="0">
              <a:solidFill>
                <a:srgbClr val="000066"/>
              </a:solidFill>
              <a:latin typeface="Times New Roman" pitchFamily="18" charset="0"/>
              <a:ea typeface="黑体"/>
              <a:cs typeface="Times New Roman" pitchFamily="18" charset="0"/>
            </a:endParaRPr>
          </a:p>
          <a:p>
            <a:pPr marL="342900" lvl="0" indent="-342900" eaLnBrk="0" hangingPunct="0">
              <a:spcBef>
                <a:spcPts val="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ea typeface="黑体"/>
                <a:cs typeface="Times New Roman" pitchFamily="18" charset="0"/>
              </a:rPr>
              <a:t>划分：       </a:t>
            </a:r>
            <a:r>
              <a:rPr lang="en-US" altLang="zh-CN" sz="2800" kern="0" dirty="0" smtClean="0">
                <a:solidFill>
                  <a:srgbClr val="000066"/>
                </a:solidFill>
                <a:latin typeface="Times New Roman" pitchFamily="18" charset="0"/>
                <a:ea typeface="黑体"/>
                <a:cs typeface="Times New Roman" pitchFamily="18" charset="0"/>
              </a:rPr>
              <a:t>{&lt; </a:t>
            </a:r>
            <a:r>
              <a:rPr lang="zh-CN" altLang="en-US" sz="2800" kern="0" dirty="0" smtClean="0">
                <a:solidFill>
                  <a:srgbClr val="000066"/>
                </a:solidFill>
                <a:latin typeface="Times New Roman" pitchFamily="18" charset="0"/>
                <a:ea typeface="黑体"/>
                <a:cs typeface="Times New Roman" pitchFamily="18" charset="0"/>
              </a:rPr>
              <a:t>网络前缀</a:t>
            </a:r>
            <a:r>
              <a:rPr lang="en-US" altLang="zh-CN" sz="2800" kern="0" dirty="0" smtClean="0">
                <a:solidFill>
                  <a:srgbClr val="000066"/>
                </a:solidFill>
                <a:latin typeface="Times New Roman" pitchFamily="18" charset="0"/>
                <a:ea typeface="黑体"/>
                <a:cs typeface="Times New Roman" pitchFamily="18" charset="0"/>
              </a:rPr>
              <a:t>&gt; ,   &lt;  </a:t>
            </a:r>
            <a:r>
              <a:rPr lang="zh-CN" altLang="en-US" sz="2800" kern="0" dirty="0" smtClean="0">
                <a:solidFill>
                  <a:srgbClr val="000066"/>
                </a:solidFill>
                <a:latin typeface="Times New Roman" pitchFamily="18" charset="0"/>
                <a:ea typeface="黑体"/>
                <a:cs typeface="Times New Roman" pitchFamily="18" charset="0"/>
              </a:rPr>
              <a:t>子网号，</a:t>
            </a:r>
            <a:r>
              <a:rPr lang="en-US" altLang="zh-CN" sz="2800" kern="0" dirty="0" smtClean="0">
                <a:solidFill>
                  <a:srgbClr val="000066"/>
                </a:solidFill>
                <a:latin typeface="Times New Roman" pitchFamily="18" charset="0"/>
                <a:ea typeface="黑体"/>
                <a:cs typeface="Times New Roman" pitchFamily="18" charset="0"/>
              </a:rPr>
              <a:t>         </a:t>
            </a:r>
            <a:r>
              <a:rPr lang="zh-CN" altLang="en-US" sz="2800" kern="0" dirty="0" smtClean="0">
                <a:solidFill>
                  <a:srgbClr val="000066"/>
                </a:solidFill>
                <a:latin typeface="Times New Roman" pitchFamily="18" charset="0"/>
                <a:ea typeface="黑体"/>
                <a:cs typeface="Times New Roman" pitchFamily="18" charset="0"/>
              </a:rPr>
              <a:t>主机号</a:t>
            </a:r>
            <a:r>
              <a:rPr lang="en-US" altLang="zh-CN" sz="2800" kern="0" dirty="0" smtClean="0">
                <a:solidFill>
                  <a:srgbClr val="000066"/>
                </a:solidFill>
                <a:latin typeface="Times New Roman" pitchFamily="18" charset="0"/>
                <a:ea typeface="黑体"/>
                <a:cs typeface="Times New Roman" pitchFamily="18" charset="0"/>
              </a:rPr>
              <a:t>&gt;}</a:t>
            </a:r>
          </a:p>
          <a:p>
            <a:pPr marL="342900" lvl="0" indent="-342900" eaLnBrk="0" hangingPunct="0">
              <a:spcBef>
                <a:spcPts val="0"/>
              </a:spcBef>
              <a:buClr>
                <a:srgbClr val="3333CC"/>
              </a:buClr>
              <a:buSzPct val="60000"/>
              <a:buFont typeface="Wingdings" pitchFamily="2" charset="2"/>
              <a:buChar char="n"/>
            </a:pPr>
            <a:endParaRPr lang="en-US" altLang="zh-CN" sz="2800" kern="0" dirty="0" smtClean="0">
              <a:solidFill>
                <a:srgbClr val="000066"/>
              </a:solidFill>
              <a:latin typeface="Times New Roman" pitchFamily="18" charset="0"/>
              <a:ea typeface="黑体"/>
              <a:cs typeface="Times New Roman" pitchFamily="18" charset="0"/>
            </a:endParaRPr>
          </a:p>
          <a:p>
            <a:pPr marL="342900" indent="-342900" eaLnBrk="0" hangingPunct="0">
              <a:spcBef>
                <a:spcPts val="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ea typeface="黑体"/>
                <a:cs typeface="Times New Roman" pitchFamily="18" charset="0"/>
              </a:rPr>
              <a:t>划分后子网地址块</a:t>
            </a:r>
            <a:endParaRPr lang="en-US" altLang="zh-CN" sz="2800" kern="0" dirty="0" smtClean="0">
              <a:solidFill>
                <a:srgbClr val="000066"/>
              </a:solidFill>
              <a:latin typeface="Times New Roman" pitchFamily="18" charset="0"/>
              <a:ea typeface="黑体"/>
              <a:cs typeface="Times New Roman" pitchFamily="18" charset="0"/>
            </a:endParaRPr>
          </a:p>
          <a:p>
            <a:pPr marL="342900" indent="-342900" eaLnBrk="0" hangingPunct="0">
              <a:spcBef>
                <a:spcPts val="0"/>
              </a:spcBef>
              <a:buClr>
                <a:srgbClr val="3333CC"/>
              </a:buClr>
              <a:buSzPct val="60000"/>
              <a:buFont typeface="Wingdings" pitchFamily="2" charset="2"/>
              <a:buChar char="n"/>
            </a:pPr>
            <a:r>
              <a:rPr lang="en-US" altLang="zh-CN" sz="2800" kern="0" dirty="0" smtClean="0">
                <a:solidFill>
                  <a:srgbClr val="000066"/>
                </a:solidFill>
                <a:latin typeface="Times New Roman" pitchFamily="18" charset="0"/>
                <a:ea typeface="黑体"/>
                <a:cs typeface="Times New Roman" pitchFamily="18" charset="0"/>
              </a:rPr>
              <a:t>               {        &lt;      </a:t>
            </a:r>
            <a:r>
              <a:rPr lang="zh-CN" altLang="en-US" sz="2800" kern="0" dirty="0" smtClean="0">
                <a:solidFill>
                  <a:srgbClr val="000066"/>
                </a:solidFill>
                <a:latin typeface="Times New Roman" pitchFamily="18" charset="0"/>
                <a:ea typeface="黑体"/>
                <a:cs typeface="Times New Roman" pitchFamily="18" charset="0"/>
              </a:rPr>
              <a:t>新的网络前缀       </a:t>
            </a:r>
            <a:r>
              <a:rPr lang="en-US" altLang="zh-CN" sz="2800" kern="0" dirty="0" smtClean="0">
                <a:solidFill>
                  <a:srgbClr val="000066"/>
                </a:solidFill>
                <a:latin typeface="Times New Roman" pitchFamily="18" charset="0"/>
                <a:ea typeface="黑体"/>
                <a:cs typeface="Times New Roman" pitchFamily="18" charset="0"/>
              </a:rPr>
              <a:t>&gt;</a:t>
            </a:r>
            <a:r>
              <a:rPr lang="zh-CN" altLang="en-US" sz="2800" kern="0" dirty="0" smtClean="0">
                <a:solidFill>
                  <a:srgbClr val="000066"/>
                </a:solidFill>
                <a:latin typeface="Times New Roman" pitchFamily="18" charset="0"/>
                <a:ea typeface="黑体"/>
                <a:cs typeface="Times New Roman" pitchFamily="18" charset="0"/>
              </a:rPr>
              <a:t>，      </a:t>
            </a:r>
            <a:r>
              <a:rPr lang="en-US" altLang="zh-CN" sz="2800" kern="0" dirty="0" smtClean="0">
                <a:solidFill>
                  <a:srgbClr val="000066"/>
                </a:solidFill>
                <a:latin typeface="Times New Roman" pitchFamily="18" charset="0"/>
                <a:ea typeface="黑体"/>
                <a:cs typeface="Times New Roman" pitchFamily="18" charset="0"/>
              </a:rPr>
              <a:t>&lt; </a:t>
            </a:r>
            <a:r>
              <a:rPr lang="zh-CN" altLang="en-US" sz="2800" kern="0" dirty="0" smtClean="0">
                <a:solidFill>
                  <a:srgbClr val="000066"/>
                </a:solidFill>
                <a:latin typeface="Times New Roman" pitchFamily="18" charset="0"/>
                <a:ea typeface="黑体"/>
                <a:cs typeface="Times New Roman" pitchFamily="18" charset="0"/>
              </a:rPr>
              <a:t>主机号</a:t>
            </a:r>
            <a:r>
              <a:rPr lang="en-US" altLang="zh-CN" sz="2800" kern="0" dirty="0" smtClean="0">
                <a:solidFill>
                  <a:srgbClr val="000066"/>
                </a:solidFill>
                <a:latin typeface="Times New Roman" pitchFamily="18" charset="0"/>
                <a:ea typeface="黑体"/>
                <a:cs typeface="Times New Roman" pitchFamily="18" charset="0"/>
              </a:rPr>
              <a:t>&gt;} </a:t>
            </a:r>
            <a:endParaRPr lang="en-US" altLang="zh-CN" sz="2800" kern="0" dirty="0" smtClean="0">
              <a:solidFill>
                <a:srgbClr val="000000"/>
              </a:solidFill>
              <a:latin typeface="Times New Roman" pitchFamily="18" charset="0"/>
              <a:ea typeface="黑体"/>
              <a:cs typeface="Times New Roman" pitchFamily="18" charset="0"/>
            </a:endParaRPr>
          </a:p>
          <a:p>
            <a:pPr marL="342900" lvl="0" indent="-342900" eaLnBrk="0" hangingPunct="0">
              <a:spcBef>
                <a:spcPts val="0"/>
              </a:spcBef>
              <a:buClr>
                <a:srgbClr val="3333CC"/>
              </a:buClr>
              <a:buSzPct val="60000"/>
            </a:pPr>
            <a:endParaRPr lang="en-US" altLang="zh-CN" sz="2800" kern="0" dirty="0" smtClean="0">
              <a:solidFill>
                <a:srgbClr val="000000"/>
              </a:solidFill>
              <a:latin typeface="Times New Roman" pitchFamily="18" charset="0"/>
              <a:ea typeface="黑体"/>
              <a:cs typeface="Times New Roman" pitchFamily="18" charset="0"/>
            </a:endParaRPr>
          </a:p>
        </p:txBody>
      </p:sp>
      <p:cxnSp>
        <p:nvCxnSpPr>
          <p:cNvPr id="7" name="直接箭头连接符 6"/>
          <p:cNvCxnSpPr/>
          <p:nvPr/>
        </p:nvCxnSpPr>
        <p:spPr>
          <a:xfrm rot="10800000" flipV="1">
            <a:off x="5738824" y="2643182"/>
            <a:ext cx="464347" cy="28575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953264" y="2643182"/>
            <a:ext cx="541738" cy="42862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16200000" flipH="1">
            <a:off x="3056916" y="3545086"/>
            <a:ext cx="928694" cy="69652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066110" y="3470672"/>
            <a:ext cx="857256" cy="7739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H="1">
            <a:off x="7554534" y="3815956"/>
            <a:ext cx="857256" cy="2262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0399" y="321053"/>
            <a:ext cx="8745202" cy="1143000"/>
          </a:xfrm>
        </p:spPr>
        <p:txBody>
          <a:bodyPr/>
          <a:lstStyle/>
          <a:p>
            <a:r>
              <a:rPr lang="en-US" altLang="zh-CN" dirty="0" smtClean="0"/>
              <a:t>CIDR</a:t>
            </a:r>
            <a:r>
              <a:rPr lang="zh-CN" altLang="en-US" dirty="0" smtClean="0"/>
              <a:t>地址块的划分</a:t>
            </a:r>
            <a:r>
              <a:rPr lang="en-US" altLang="zh-CN" dirty="0" smtClean="0"/>
              <a:t/>
            </a:r>
            <a:br>
              <a:rPr lang="en-US" altLang="zh-CN" dirty="0" smtClean="0"/>
            </a:br>
            <a:r>
              <a:rPr lang="en-US" altLang="zh-CN" dirty="0"/>
              <a:t> </a:t>
            </a:r>
            <a:r>
              <a:rPr lang="zh-CN" altLang="en-US" dirty="0" smtClean="0"/>
              <a:t>假设原地址块的主机号为</a:t>
            </a:r>
            <a:r>
              <a:rPr lang="en-US" altLang="zh-CN" dirty="0" smtClean="0"/>
              <a:t>8</a:t>
            </a:r>
            <a:r>
              <a:rPr lang="zh-CN" altLang="en-US" dirty="0" smtClean="0"/>
              <a:t>比特</a:t>
            </a:r>
            <a:endParaRPr lang="zh-CN" altLang="en-US" dirty="0"/>
          </a:p>
        </p:txBody>
      </p:sp>
      <p:sp>
        <p:nvSpPr>
          <p:cNvPr id="3" name="灯片编号占位符 2"/>
          <p:cNvSpPr>
            <a:spLocks noGrp="1"/>
          </p:cNvSpPr>
          <p:nvPr>
            <p:ph type="sldNum" sz="quarter" idx="11"/>
          </p:nvPr>
        </p:nvSpPr>
        <p:spPr/>
        <p:txBody>
          <a:bodyPr/>
          <a:lstStyle/>
          <a:p>
            <a:pPr>
              <a:defRPr/>
            </a:pPr>
            <a:fld id="{5F0FB070-C24E-4DD1-980C-64FB3D867102}" type="slidenum">
              <a:rPr lang="en-US" altLang="zh-CN" smtClean="0"/>
              <a:pPr>
                <a:defRPr/>
              </a:pPr>
              <a:t>142</a:t>
            </a:fld>
            <a:endParaRPr lang="en-US" altLang="zh-CN"/>
          </a:p>
        </p:txBody>
      </p:sp>
      <p:sp>
        <p:nvSpPr>
          <p:cNvPr id="4" name="矩形 3"/>
          <p:cNvSpPr/>
          <p:nvPr/>
        </p:nvSpPr>
        <p:spPr>
          <a:xfrm>
            <a:off x="0" y="2143121"/>
            <a:ext cx="9906000" cy="3600986"/>
          </a:xfrm>
          <a:prstGeom prst="rect">
            <a:avLst/>
          </a:prstGeom>
        </p:spPr>
        <p:txBody>
          <a:bodyPr wrap="square">
            <a:spAutoFit/>
          </a:bodyPr>
          <a:lstStyle/>
          <a:p>
            <a:pPr marL="342900" lvl="0" indent="-342900" eaLnBrk="0" hangingPunct="0">
              <a:spcBef>
                <a:spcPts val="0"/>
              </a:spcBef>
              <a:buClr>
                <a:srgbClr val="3333CC"/>
              </a:buClr>
              <a:buSzPct val="60000"/>
              <a:buFont typeface="Wingdings" pitchFamily="2" charset="2"/>
              <a:buChar char="n"/>
            </a:pPr>
            <a:r>
              <a:rPr lang="zh-CN" altLang="en-US" sz="2800" kern="0" dirty="0" smtClean="0">
                <a:solidFill>
                  <a:srgbClr val="000000"/>
                </a:solidFill>
                <a:latin typeface="Times New Roman" pitchFamily="18" charset="0"/>
                <a:ea typeface="黑体"/>
                <a:cs typeface="Times New Roman" pitchFamily="18" charset="0"/>
              </a:rPr>
              <a:t>原地址块：</a:t>
            </a:r>
            <a:r>
              <a:rPr lang="en-US" altLang="zh-CN" sz="2800" kern="0" dirty="0" smtClean="0">
                <a:solidFill>
                  <a:srgbClr val="000066"/>
                </a:solidFill>
                <a:latin typeface="Times New Roman" pitchFamily="18" charset="0"/>
                <a:ea typeface="黑体"/>
                <a:cs typeface="Times New Roman" pitchFamily="18" charset="0"/>
              </a:rPr>
              <a:t> {&lt;</a:t>
            </a:r>
            <a:r>
              <a:rPr lang="zh-CN" altLang="en-US" sz="2800" kern="0" dirty="0" smtClean="0">
                <a:solidFill>
                  <a:srgbClr val="000066"/>
                </a:solidFill>
                <a:latin typeface="Times New Roman" pitchFamily="18" charset="0"/>
                <a:ea typeface="黑体"/>
                <a:cs typeface="Times New Roman" pitchFamily="18" charset="0"/>
              </a:rPr>
              <a:t>网络前缀</a:t>
            </a:r>
            <a:r>
              <a:rPr lang="en-US" altLang="zh-CN" sz="2800" kern="0" dirty="0" smtClean="0">
                <a:solidFill>
                  <a:srgbClr val="000066"/>
                </a:solidFill>
                <a:latin typeface="Times New Roman" pitchFamily="18" charset="0"/>
                <a:ea typeface="黑体"/>
                <a:cs typeface="Times New Roman" pitchFamily="18" charset="0"/>
              </a:rPr>
              <a:t>&gt;,         &lt;       8</a:t>
            </a:r>
            <a:r>
              <a:rPr lang="zh-CN" altLang="en-US" sz="2800" kern="0" dirty="0" smtClean="0">
                <a:solidFill>
                  <a:srgbClr val="000066"/>
                </a:solidFill>
                <a:latin typeface="Times New Roman" pitchFamily="18" charset="0"/>
                <a:ea typeface="黑体"/>
                <a:cs typeface="Times New Roman" pitchFamily="18" charset="0"/>
              </a:rPr>
              <a:t>位主机号       </a:t>
            </a:r>
            <a:r>
              <a:rPr lang="en-US" altLang="zh-CN" sz="2800" kern="0" dirty="0" smtClean="0">
                <a:solidFill>
                  <a:srgbClr val="000066"/>
                </a:solidFill>
                <a:latin typeface="Times New Roman" pitchFamily="18" charset="0"/>
                <a:ea typeface="黑体"/>
                <a:cs typeface="Times New Roman" pitchFamily="18" charset="0"/>
              </a:rPr>
              <a:t>&gt;       } </a:t>
            </a:r>
          </a:p>
          <a:p>
            <a:pPr marL="342900" lvl="0" indent="-342900" eaLnBrk="0" hangingPunct="0">
              <a:spcBef>
                <a:spcPts val="0"/>
              </a:spcBef>
              <a:buClr>
                <a:srgbClr val="3333CC"/>
              </a:buClr>
              <a:buSzPct val="60000"/>
              <a:buFont typeface="Wingdings" pitchFamily="2" charset="2"/>
              <a:buChar char="n"/>
            </a:pPr>
            <a:endParaRPr lang="en-US" altLang="zh-CN" sz="2800" kern="0" dirty="0" smtClean="0">
              <a:solidFill>
                <a:srgbClr val="000066"/>
              </a:solidFill>
              <a:latin typeface="Times New Roman" pitchFamily="18" charset="0"/>
              <a:ea typeface="黑体"/>
              <a:cs typeface="Times New Roman" pitchFamily="18" charset="0"/>
            </a:endParaRPr>
          </a:p>
          <a:p>
            <a:pPr marL="342900" lvl="0" indent="-342900" eaLnBrk="0" hangingPunct="0">
              <a:spcBef>
                <a:spcPts val="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ea typeface="黑体"/>
                <a:cs typeface="Times New Roman" pitchFamily="18" charset="0"/>
              </a:rPr>
              <a:t>划分后子网：</a:t>
            </a:r>
            <a:r>
              <a:rPr lang="en-US" altLang="zh-CN" sz="2800" kern="0" dirty="0" smtClean="0">
                <a:solidFill>
                  <a:srgbClr val="000066"/>
                </a:solidFill>
                <a:latin typeface="Times New Roman" pitchFamily="18" charset="0"/>
                <a:ea typeface="黑体"/>
                <a:cs typeface="Times New Roman" pitchFamily="18" charset="0"/>
              </a:rPr>
              <a:t>{&lt; </a:t>
            </a:r>
            <a:r>
              <a:rPr lang="zh-CN" altLang="en-US" sz="2800" kern="0" dirty="0" smtClean="0">
                <a:solidFill>
                  <a:srgbClr val="000066"/>
                </a:solidFill>
                <a:latin typeface="Times New Roman" pitchFamily="18" charset="0"/>
                <a:ea typeface="黑体"/>
                <a:cs typeface="Times New Roman" pitchFamily="18" charset="0"/>
              </a:rPr>
              <a:t>网络前缀</a:t>
            </a:r>
            <a:r>
              <a:rPr lang="en-US" altLang="zh-CN" sz="2800" kern="0" dirty="0" smtClean="0">
                <a:solidFill>
                  <a:srgbClr val="000066"/>
                </a:solidFill>
                <a:latin typeface="Times New Roman" pitchFamily="18" charset="0"/>
                <a:ea typeface="黑体"/>
                <a:cs typeface="Times New Roman" pitchFamily="18" charset="0"/>
              </a:rPr>
              <a:t>&gt; ,   &lt;  </a:t>
            </a:r>
            <a:r>
              <a:rPr lang="zh-CN" altLang="en-US" sz="2800" kern="0" dirty="0" smtClean="0">
                <a:solidFill>
                  <a:srgbClr val="000066"/>
                </a:solidFill>
                <a:latin typeface="Times New Roman" pitchFamily="18" charset="0"/>
                <a:ea typeface="黑体"/>
                <a:cs typeface="Times New Roman" pitchFamily="18" charset="0"/>
              </a:rPr>
              <a:t>子网号，</a:t>
            </a:r>
            <a:r>
              <a:rPr lang="en-US" altLang="zh-CN" sz="2800" kern="0" dirty="0" smtClean="0">
                <a:solidFill>
                  <a:srgbClr val="000066"/>
                </a:solidFill>
                <a:latin typeface="Times New Roman" pitchFamily="18" charset="0"/>
                <a:ea typeface="黑体"/>
                <a:cs typeface="Times New Roman" pitchFamily="18" charset="0"/>
              </a:rPr>
              <a:t>    </a:t>
            </a:r>
            <a:r>
              <a:rPr lang="en-US" altLang="zh-CN" sz="3200" kern="0" dirty="0" err="1" smtClean="0">
                <a:solidFill>
                  <a:srgbClr val="FF0000"/>
                </a:solidFill>
                <a:latin typeface="Times New Roman" pitchFamily="18" charset="0"/>
                <a:ea typeface="黑体"/>
                <a:cs typeface="Times New Roman" pitchFamily="18" charset="0"/>
              </a:rPr>
              <a:t>xbit</a:t>
            </a:r>
            <a:r>
              <a:rPr lang="en-US" altLang="zh-CN" sz="2800" kern="0" dirty="0" smtClean="0">
                <a:solidFill>
                  <a:srgbClr val="000066"/>
                </a:solidFill>
                <a:latin typeface="Times New Roman" pitchFamily="18" charset="0"/>
                <a:ea typeface="黑体"/>
                <a:cs typeface="Times New Roman" pitchFamily="18" charset="0"/>
              </a:rPr>
              <a:t> </a:t>
            </a:r>
            <a:r>
              <a:rPr lang="zh-CN" altLang="en-US" sz="2800" kern="0" dirty="0" smtClean="0">
                <a:solidFill>
                  <a:srgbClr val="000066"/>
                </a:solidFill>
                <a:latin typeface="Times New Roman" pitchFamily="18" charset="0"/>
                <a:ea typeface="黑体"/>
                <a:cs typeface="Times New Roman" pitchFamily="18" charset="0"/>
              </a:rPr>
              <a:t>主机号</a:t>
            </a:r>
            <a:r>
              <a:rPr lang="en-US" altLang="zh-CN" sz="2800" kern="0" dirty="0" smtClean="0">
                <a:solidFill>
                  <a:srgbClr val="000066"/>
                </a:solidFill>
                <a:latin typeface="Times New Roman" pitchFamily="18" charset="0"/>
                <a:ea typeface="黑体"/>
                <a:cs typeface="Times New Roman" pitchFamily="18" charset="0"/>
              </a:rPr>
              <a:t>&gt;}</a:t>
            </a:r>
          </a:p>
          <a:p>
            <a:pPr marL="342900" lvl="0" indent="-342900" eaLnBrk="0" hangingPunct="0">
              <a:spcBef>
                <a:spcPts val="0"/>
              </a:spcBef>
              <a:buClr>
                <a:srgbClr val="3333CC"/>
              </a:buClr>
              <a:buSzPct val="60000"/>
              <a:buFont typeface="Wingdings" pitchFamily="2" charset="2"/>
              <a:buChar char="n"/>
            </a:pPr>
            <a:endParaRPr lang="en-US" altLang="zh-CN" sz="2800" kern="0" dirty="0" smtClean="0">
              <a:solidFill>
                <a:srgbClr val="000066"/>
              </a:solidFill>
              <a:latin typeface="Times New Roman" pitchFamily="18" charset="0"/>
              <a:ea typeface="黑体"/>
              <a:cs typeface="Times New Roman" pitchFamily="18" charset="0"/>
            </a:endParaRPr>
          </a:p>
          <a:p>
            <a:pPr marL="342900" lvl="0" indent="-342900">
              <a:spcBef>
                <a:spcPts val="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ea typeface="黑体"/>
                <a:cs typeface="Times New Roman" pitchFamily="18" charset="0"/>
              </a:rPr>
              <a:t>假如子网需</a:t>
            </a:r>
            <a:r>
              <a:rPr lang="en-US" altLang="zh-CN" sz="2800" kern="0" dirty="0" smtClean="0">
                <a:solidFill>
                  <a:srgbClr val="000066"/>
                </a:solidFill>
                <a:latin typeface="Times New Roman" pitchFamily="18" charset="0"/>
                <a:ea typeface="黑体"/>
                <a:cs typeface="Times New Roman" pitchFamily="18" charset="0"/>
              </a:rPr>
              <a:t>IP</a:t>
            </a:r>
            <a:r>
              <a:rPr lang="en-US" sz="2800" dirty="0" smtClean="0"/>
              <a:t> 60</a:t>
            </a:r>
          </a:p>
          <a:p>
            <a:pPr marL="342900" lvl="0" indent="-342900">
              <a:spcBef>
                <a:spcPts val="0"/>
              </a:spcBef>
              <a:buClr>
                <a:srgbClr val="3333CC"/>
              </a:buClr>
              <a:buSzPct val="60000"/>
              <a:buFont typeface="Wingdings" pitchFamily="2" charset="2"/>
              <a:buChar char="n"/>
            </a:pPr>
            <a:endParaRPr lang="en-US" sz="2800" dirty="0" smtClean="0"/>
          </a:p>
          <a:p>
            <a:pPr marL="342900" indent="-342900">
              <a:spcBef>
                <a:spcPts val="0"/>
              </a:spcBef>
              <a:buClr>
                <a:srgbClr val="3333CC"/>
              </a:buClr>
              <a:buSzPct val="60000"/>
              <a:buFont typeface="Wingdings" pitchFamily="2" charset="2"/>
              <a:buChar char="n"/>
            </a:pPr>
            <a:r>
              <a:rPr lang="zh-CN" altLang="en-US" sz="2800" dirty="0" smtClean="0">
                <a:solidFill>
                  <a:srgbClr val="000000"/>
                </a:solidFill>
                <a:latin typeface="Times New Roman" pitchFamily="18" charset="0"/>
                <a:cs typeface="Times New Roman" pitchFamily="18" charset="0"/>
              </a:rPr>
              <a:t>需满足：</a:t>
            </a:r>
            <a:r>
              <a:rPr lang="en-US" altLang="zh-CN" sz="2800" dirty="0" smtClean="0">
                <a:solidFill>
                  <a:srgbClr val="000000"/>
                </a:solidFill>
                <a:latin typeface="Times New Roman" pitchFamily="18" charset="0"/>
                <a:cs typeface="Times New Roman" pitchFamily="18" charset="0"/>
              </a:rPr>
              <a:t>2</a:t>
            </a:r>
            <a:r>
              <a:rPr lang="en-US" altLang="zh-CN" sz="2800" baseline="30000"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-2&gt;=60</a:t>
            </a:r>
            <a:r>
              <a:rPr lang="zh-CN" altLang="en-US" sz="2800" dirty="0" smtClean="0">
                <a:solidFill>
                  <a:srgbClr val="000000"/>
                </a:solidFill>
                <a:latin typeface="Times New Roman" pitchFamily="18" charset="0"/>
                <a:cs typeface="Times New Roman" pitchFamily="18" charset="0"/>
              </a:rPr>
              <a:t>；取</a:t>
            </a:r>
            <a:r>
              <a:rPr lang="en-US" altLang="zh-CN" sz="2800" dirty="0" smtClean="0">
                <a:solidFill>
                  <a:srgbClr val="000000"/>
                </a:solidFill>
                <a:latin typeface="Times New Roman" pitchFamily="18" charset="0"/>
                <a:cs typeface="Times New Roman" pitchFamily="18" charset="0"/>
              </a:rPr>
              <a:t>x=6</a:t>
            </a:r>
            <a:r>
              <a:rPr lang="zh-CN" altLang="en-US" sz="2800" dirty="0" smtClean="0">
                <a:solidFill>
                  <a:srgbClr val="000000"/>
                </a:solidFill>
                <a:latin typeface="Times New Roman" pitchFamily="18" charset="0"/>
                <a:cs typeface="Times New Roman" pitchFamily="18" charset="0"/>
              </a:rPr>
              <a:t>比特，</a:t>
            </a:r>
            <a:r>
              <a:rPr lang="en-US" altLang="zh-CN" sz="2800" dirty="0" smtClean="0">
                <a:solidFill>
                  <a:srgbClr val="000000"/>
                </a:solidFill>
                <a:latin typeface="Times New Roman" pitchFamily="18" charset="0"/>
                <a:cs typeface="Times New Roman" pitchFamily="18" charset="0"/>
              </a:rPr>
              <a:t>2</a:t>
            </a:r>
            <a:r>
              <a:rPr lang="en-US" altLang="zh-CN" sz="2800" baseline="30000" dirty="0" smtClean="0">
                <a:solidFill>
                  <a:srgbClr val="000000"/>
                </a:solidFill>
                <a:latin typeface="Times New Roman" pitchFamily="18" charset="0"/>
                <a:cs typeface="Times New Roman" pitchFamily="18" charset="0"/>
              </a:rPr>
              <a:t>6</a:t>
            </a:r>
            <a:r>
              <a:rPr lang="en-US" altLang="zh-CN" sz="2800" dirty="0" smtClean="0">
                <a:solidFill>
                  <a:srgbClr val="000000"/>
                </a:solidFill>
                <a:latin typeface="Times New Roman" pitchFamily="18" charset="0"/>
                <a:cs typeface="Times New Roman" pitchFamily="18" charset="0"/>
              </a:rPr>
              <a:t>-2=62&gt;60</a:t>
            </a:r>
            <a:r>
              <a:rPr lang="zh-CN" altLang="en-US" sz="2800" dirty="0" smtClean="0">
                <a:solidFill>
                  <a:srgbClr val="000000"/>
                </a:solidFill>
                <a:latin typeface="Times New Roman" pitchFamily="18" charset="0"/>
                <a:cs typeface="Times New Roman" pitchFamily="18" charset="0"/>
              </a:rPr>
              <a:t>；满足需求</a:t>
            </a:r>
            <a:endParaRPr lang="en-US" altLang="zh-CN" sz="2800" dirty="0" smtClean="0">
              <a:solidFill>
                <a:srgbClr val="000000"/>
              </a:solidFill>
              <a:latin typeface="Times New Roman" pitchFamily="18" charset="0"/>
              <a:cs typeface="Times New Roman" pitchFamily="18" charset="0"/>
            </a:endParaRPr>
          </a:p>
          <a:p>
            <a:pPr marL="342900" indent="-342900">
              <a:spcBef>
                <a:spcPts val="0"/>
              </a:spcBef>
              <a:buClr>
                <a:srgbClr val="3333CC"/>
              </a:buClr>
              <a:buSzPct val="60000"/>
              <a:buFont typeface="Wingdings" pitchFamily="2" charset="2"/>
              <a:buChar char="n"/>
            </a:pPr>
            <a:r>
              <a:rPr lang="zh-CN" altLang="en-US" sz="2800" kern="0" dirty="0">
                <a:solidFill>
                  <a:srgbClr val="000000"/>
                </a:solidFill>
                <a:latin typeface="Times New Roman" pitchFamily="18" charset="0"/>
                <a:ea typeface="黑体"/>
                <a:cs typeface="Times New Roman" pitchFamily="18" charset="0"/>
              </a:rPr>
              <a:t>子网</a:t>
            </a:r>
            <a:r>
              <a:rPr lang="zh-CN" altLang="en-US" sz="2800" kern="0" dirty="0" smtClean="0">
                <a:solidFill>
                  <a:srgbClr val="000000"/>
                </a:solidFill>
                <a:latin typeface="Times New Roman" pitchFamily="18" charset="0"/>
                <a:ea typeface="黑体"/>
                <a:cs typeface="Times New Roman" pitchFamily="18" charset="0"/>
              </a:rPr>
              <a:t>号：</a:t>
            </a:r>
            <a:r>
              <a:rPr lang="en-US" altLang="zh-CN" sz="2800" kern="0" dirty="0" smtClean="0">
                <a:solidFill>
                  <a:srgbClr val="000000"/>
                </a:solidFill>
                <a:latin typeface="Times New Roman" pitchFamily="18" charset="0"/>
                <a:ea typeface="黑体"/>
                <a:cs typeface="Times New Roman" pitchFamily="18" charset="0"/>
              </a:rPr>
              <a:t>8-2 = 2bit</a:t>
            </a:r>
          </a:p>
        </p:txBody>
      </p:sp>
      <p:cxnSp>
        <p:nvCxnSpPr>
          <p:cNvPr id="7" name="直接箭头连接符 6"/>
          <p:cNvCxnSpPr/>
          <p:nvPr/>
        </p:nvCxnSpPr>
        <p:spPr>
          <a:xfrm rot="10800000" flipV="1">
            <a:off x="5738824" y="2643182"/>
            <a:ext cx="464347" cy="28575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953264" y="2643182"/>
            <a:ext cx="541738" cy="42862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练习（很重要）</a:t>
            </a:r>
            <a:endParaRPr lang="zh-CN" altLang="en-US" dirty="0"/>
          </a:p>
        </p:txBody>
      </p:sp>
      <p:sp>
        <p:nvSpPr>
          <p:cNvPr id="3" name="内容占位符 2"/>
          <p:cNvSpPr>
            <a:spLocks noGrp="1"/>
          </p:cNvSpPr>
          <p:nvPr>
            <p:ph idx="1"/>
          </p:nvPr>
        </p:nvSpPr>
        <p:spPr>
          <a:xfrm>
            <a:off x="541703" y="1571612"/>
            <a:ext cx="8853518" cy="4786346"/>
          </a:xfrm>
        </p:spPr>
        <p:txBody>
          <a:bodyPr/>
          <a:lstStyle/>
          <a:p>
            <a:r>
              <a:rPr lang="zh-CN" altLang="en-US" dirty="0" smtClean="0"/>
              <a:t>设某单位分配到</a:t>
            </a:r>
            <a:r>
              <a:rPr lang="en-US" dirty="0" smtClean="0"/>
              <a:t>IP</a:t>
            </a:r>
            <a:r>
              <a:rPr lang="zh-CN" altLang="en-US" dirty="0" smtClean="0"/>
              <a:t>地址块为</a:t>
            </a:r>
            <a:r>
              <a:rPr lang="en-US" dirty="0" smtClean="0">
                <a:solidFill>
                  <a:srgbClr val="FF0000"/>
                </a:solidFill>
              </a:rPr>
              <a:t>100.0.0.128/25</a:t>
            </a:r>
            <a:r>
              <a:rPr lang="zh-CN" altLang="en-US" dirty="0" smtClean="0"/>
              <a:t>，欲组建</a:t>
            </a:r>
            <a:r>
              <a:rPr lang="en-US" dirty="0" smtClean="0"/>
              <a:t>3</a:t>
            </a:r>
            <a:r>
              <a:rPr lang="zh-CN" altLang="en-US" dirty="0" smtClean="0"/>
              <a:t>个局域网，子网</a:t>
            </a:r>
            <a:r>
              <a:rPr lang="en-US" dirty="0" smtClean="0"/>
              <a:t>1</a:t>
            </a:r>
            <a:r>
              <a:rPr lang="zh-CN" altLang="en-US" dirty="0" smtClean="0"/>
              <a:t>分配主机</a:t>
            </a:r>
            <a:r>
              <a:rPr lang="en-US" dirty="0" smtClean="0"/>
              <a:t>60</a:t>
            </a:r>
            <a:r>
              <a:rPr lang="zh-CN" altLang="en-US" dirty="0" smtClean="0"/>
              <a:t>台，子网</a:t>
            </a:r>
            <a:r>
              <a:rPr lang="en-US" dirty="0" smtClean="0"/>
              <a:t>2</a:t>
            </a:r>
            <a:r>
              <a:rPr lang="zh-CN" altLang="en-US" dirty="0" smtClean="0"/>
              <a:t>分配主机</a:t>
            </a:r>
            <a:r>
              <a:rPr lang="en-US" dirty="0" smtClean="0"/>
              <a:t>29</a:t>
            </a:r>
            <a:r>
              <a:rPr lang="zh-CN" altLang="en-US" dirty="0" smtClean="0"/>
              <a:t>台，子网</a:t>
            </a:r>
            <a:r>
              <a:rPr lang="en-US" dirty="0" smtClean="0"/>
              <a:t>3</a:t>
            </a:r>
            <a:r>
              <a:rPr lang="zh-CN" altLang="en-US" dirty="0" smtClean="0"/>
              <a:t>分配主机</a:t>
            </a:r>
            <a:r>
              <a:rPr lang="en-US" dirty="0" smtClean="0"/>
              <a:t>25</a:t>
            </a:r>
            <a:r>
              <a:rPr lang="zh-CN" altLang="en-US" dirty="0" smtClean="0"/>
              <a:t>台，请给子网</a:t>
            </a:r>
            <a:r>
              <a:rPr lang="en-US" dirty="0" smtClean="0"/>
              <a:t>1</a:t>
            </a:r>
            <a:r>
              <a:rPr lang="zh-CN" altLang="en-US" dirty="0" smtClean="0"/>
              <a:t>、子网</a:t>
            </a:r>
            <a:r>
              <a:rPr lang="en-US" dirty="0" smtClean="0"/>
              <a:t>2</a:t>
            </a:r>
            <a:r>
              <a:rPr lang="zh-CN" altLang="en-US" dirty="0" smtClean="0"/>
              <a:t>、子网</a:t>
            </a:r>
            <a:r>
              <a:rPr lang="en-US" dirty="0" smtClean="0"/>
              <a:t>3</a:t>
            </a:r>
            <a:r>
              <a:rPr lang="zh-CN" altLang="en-US" dirty="0" smtClean="0"/>
              <a:t>分配</a:t>
            </a:r>
            <a:r>
              <a:rPr lang="en-US" dirty="0" smtClean="0"/>
              <a:t>IP</a:t>
            </a:r>
            <a:r>
              <a:rPr lang="zh-CN" altLang="en-US" dirty="0" smtClean="0"/>
              <a:t>地址块，并写出子网掩码</a:t>
            </a:r>
            <a:endParaRPr lang="en-US" altLang="zh-CN" dirty="0" smtClean="0"/>
          </a:p>
          <a:p>
            <a:r>
              <a:rPr lang="zh-CN" altLang="en-US" dirty="0" smtClean="0">
                <a:solidFill>
                  <a:srgbClr val="000066"/>
                </a:solidFill>
              </a:rPr>
              <a:t>分析：</a:t>
            </a:r>
            <a:endParaRPr lang="en-US" altLang="zh-CN" dirty="0" smtClean="0">
              <a:solidFill>
                <a:srgbClr val="000066"/>
              </a:solidFill>
            </a:endParaRPr>
          </a:p>
          <a:p>
            <a:pPr lvl="1"/>
            <a:r>
              <a:rPr lang="zh-CN" altLang="en-US" dirty="0" smtClean="0">
                <a:solidFill>
                  <a:srgbClr val="000066"/>
                </a:solidFill>
              </a:rPr>
              <a:t>对</a:t>
            </a:r>
            <a:r>
              <a:rPr lang="en-US" dirty="0" smtClean="0">
                <a:solidFill>
                  <a:srgbClr val="FF0000"/>
                </a:solidFill>
              </a:rPr>
              <a:t>100.0.0.128/25</a:t>
            </a:r>
            <a:r>
              <a:rPr lang="zh-CN" altLang="en-US" dirty="0" smtClean="0">
                <a:solidFill>
                  <a:srgbClr val="000066"/>
                </a:solidFill>
              </a:rPr>
              <a:t>的</a:t>
            </a:r>
            <a:r>
              <a:rPr lang="zh-CN" altLang="en-US" dirty="0" smtClean="0">
                <a:solidFill>
                  <a:srgbClr val="FF0000"/>
                </a:solidFill>
              </a:rPr>
              <a:t>主机号部分进行分配；</a:t>
            </a:r>
            <a:endParaRPr lang="en-US" altLang="zh-CN" dirty="0" smtClean="0">
              <a:solidFill>
                <a:srgbClr val="FF0000"/>
              </a:solidFill>
            </a:endParaRPr>
          </a:p>
          <a:p>
            <a:pPr lvl="1"/>
            <a:r>
              <a:rPr lang="zh-CN" altLang="en-US" dirty="0" smtClean="0">
                <a:solidFill>
                  <a:srgbClr val="000066"/>
                </a:solidFill>
              </a:rPr>
              <a:t>按照子网的主机数量</a:t>
            </a:r>
            <a:r>
              <a:rPr lang="zh-CN" altLang="en-US" dirty="0" smtClean="0">
                <a:solidFill>
                  <a:srgbClr val="FF0000"/>
                </a:solidFill>
              </a:rPr>
              <a:t>由多到少</a:t>
            </a:r>
            <a:r>
              <a:rPr lang="zh-CN" altLang="en-US" dirty="0" smtClean="0">
                <a:solidFill>
                  <a:srgbClr val="000066"/>
                </a:solidFill>
              </a:rPr>
              <a:t>的顺序分配进行分配；（按</a:t>
            </a:r>
            <a:r>
              <a:rPr lang="zh-CN" altLang="en-US" dirty="0" smtClean="0"/>
              <a:t>子网</a:t>
            </a:r>
            <a:r>
              <a:rPr lang="en-US" altLang="zh-CN" dirty="0" smtClean="0">
                <a:solidFill>
                  <a:srgbClr val="000066"/>
                </a:solidFill>
              </a:rPr>
              <a:t>1,</a:t>
            </a:r>
            <a:r>
              <a:rPr lang="zh-CN" altLang="en-US" dirty="0" smtClean="0"/>
              <a:t>子网</a:t>
            </a:r>
            <a:r>
              <a:rPr lang="en-US" altLang="zh-CN" dirty="0" smtClean="0">
                <a:solidFill>
                  <a:srgbClr val="000066"/>
                </a:solidFill>
              </a:rPr>
              <a:t>2,</a:t>
            </a:r>
            <a:r>
              <a:rPr lang="zh-CN" altLang="en-US" dirty="0" smtClean="0"/>
              <a:t>子网</a:t>
            </a:r>
            <a:r>
              <a:rPr lang="en-US" altLang="zh-CN" dirty="0" smtClean="0">
                <a:solidFill>
                  <a:srgbClr val="000066"/>
                </a:solidFill>
              </a:rPr>
              <a:t>3</a:t>
            </a:r>
            <a:r>
              <a:rPr lang="zh-CN" altLang="en-US" dirty="0" smtClean="0">
                <a:solidFill>
                  <a:srgbClr val="000066"/>
                </a:solidFill>
              </a:rPr>
              <a:t>顺序分配）</a:t>
            </a:r>
            <a:endParaRPr lang="en-US" altLang="zh-CN" dirty="0" smtClean="0">
              <a:solidFill>
                <a:srgbClr val="000066"/>
              </a:solidFill>
            </a:endParaRPr>
          </a:p>
          <a:p>
            <a:pPr lvl="1"/>
            <a:r>
              <a:rPr lang="zh-CN" altLang="en-US" dirty="0" smtClean="0">
                <a:solidFill>
                  <a:srgbClr val="000066"/>
                </a:solidFill>
              </a:rPr>
              <a:t>给一个网络分配完后，</a:t>
            </a:r>
            <a:r>
              <a:rPr lang="zh-CN" altLang="en-US" dirty="0" smtClean="0">
                <a:solidFill>
                  <a:srgbClr val="FF0000"/>
                </a:solidFill>
              </a:rPr>
              <a:t>在剩余地址</a:t>
            </a:r>
            <a:r>
              <a:rPr lang="zh-CN" altLang="en-US" dirty="0" smtClean="0">
                <a:solidFill>
                  <a:srgbClr val="000066"/>
                </a:solidFill>
              </a:rPr>
              <a:t>中继续分配</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pPr>
              <a:spcBef>
                <a:spcPts val="0"/>
              </a:spcBef>
            </a:pPr>
            <a:r>
              <a:rPr lang="zh-CN" altLang="en-US" dirty="0" smtClean="0">
                <a:solidFill>
                  <a:srgbClr val="000000"/>
                </a:solidFill>
              </a:rPr>
              <a:t>可用地址块为</a:t>
            </a:r>
            <a:r>
              <a:rPr lang="en-US" dirty="0" smtClean="0">
                <a:solidFill>
                  <a:schemeClr val="tx1"/>
                </a:solidFill>
              </a:rPr>
              <a:t>100.0.0.</a:t>
            </a:r>
            <a:r>
              <a:rPr lang="en-US" dirty="0" smtClean="0">
                <a:solidFill>
                  <a:srgbClr val="000000"/>
                </a:solidFill>
              </a:rPr>
              <a:t>128/25 </a:t>
            </a:r>
          </a:p>
          <a:p>
            <a:pPr>
              <a:spcBef>
                <a:spcPts val="0"/>
              </a:spcBef>
            </a:pPr>
            <a:r>
              <a:rPr lang="en-US" dirty="0" smtClean="0">
                <a:solidFill>
                  <a:srgbClr val="000000"/>
                </a:solidFill>
              </a:rPr>
              <a:t> </a:t>
            </a:r>
            <a:r>
              <a:rPr lang="en-US" u="sng" dirty="0" smtClean="0">
                <a:solidFill>
                  <a:srgbClr val="000000"/>
                </a:solidFill>
              </a:rPr>
              <a:t>1</a:t>
            </a:r>
            <a:r>
              <a:rPr lang="en-US" altLang="zh-CN" u="sng" dirty="0" smtClean="0">
                <a:solidFill>
                  <a:srgbClr val="000000"/>
                </a:solidFill>
              </a:rPr>
              <a:t>00</a:t>
            </a:r>
            <a:r>
              <a:rPr lang="en-US" u="sng" dirty="0" smtClean="0">
                <a:solidFill>
                  <a:srgbClr val="000000"/>
                </a:solidFill>
              </a:rPr>
              <a:t>.</a:t>
            </a:r>
            <a:r>
              <a:rPr lang="en-US" altLang="zh-CN" u="sng" dirty="0" smtClean="0">
                <a:solidFill>
                  <a:srgbClr val="000000"/>
                </a:solidFill>
              </a:rPr>
              <a:t>0</a:t>
            </a:r>
            <a:r>
              <a:rPr lang="en-US" u="sng" dirty="0" smtClean="0">
                <a:solidFill>
                  <a:srgbClr val="000000"/>
                </a:solidFill>
              </a:rPr>
              <a:t>.</a:t>
            </a:r>
            <a:r>
              <a:rPr lang="en-US" altLang="zh-CN" u="sng" dirty="0" smtClean="0">
                <a:solidFill>
                  <a:srgbClr val="000000"/>
                </a:solidFill>
              </a:rPr>
              <a:t>0.1</a:t>
            </a:r>
            <a:r>
              <a:rPr lang="en-US" altLang="zh-CN" dirty="0" smtClean="0">
                <a:solidFill>
                  <a:srgbClr val="000000"/>
                </a:solidFill>
              </a:rPr>
              <a:t>xxxxxxx </a:t>
            </a:r>
            <a:r>
              <a:rPr lang="zh-CN" altLang="en-US" dirty="0" smtClean="0">
                <a:solidFill>
                  <a:srgbClr val="000000"/>
                </a:solidFill>
              </a:rPr>
              <a:t>（网络前缀加主机号）</a:t>
            </a:r>
            <a:endParaRPr lang="en-US" altLang="zh-CN" dirty="0" smtClean="0">
              <a:solidFill>
                <a:srgbClr val="000000"/>
              </a:solidFill>
            </a:endParaRPr>
          </a:p>
          <a:p>
            <a:pPr>
              <a:spcBef>
                <a:spcPts val="0"/>
              </a:spcBef>
              <a:buNone/>
            </a:pPr>
            <a:endParaRPr lang="en-US" altLang="zh-CN" dirty="0" smtClean="0">
              <a:solidFill>
                <a:srgbClr val="000000"/>
              </a:solidFill>
            </a:endParaRPr>
          </a:p>
          <a:p>
            <a:pPr>
              <a:spcBef>
                <a:spcPts val="0"/>
              </a:spcBef>
            </a:pPr>
            <a:endParaRPr lang="en-US" altLang="zh-CN" dirty="0" smtClean="0">
              <a:solidFill>
                <a:srgbClr val="000000"/>
              </a:solidFill>
            </a:endParaRPr>
          </a:p>
          <a:p>
            <a:pPr>
              <a:spcBef>
                <a:spcPts val="0"/>
              </a:spcBef>
            </a:pPr>
            <a:r>
              <a:rPr lang="zh-CN" altLang="en-US" dirty="0" smtClean="0"/>
              <a:t>子网</a:t>
            </a:r>
            <a:r>
              <a:rPr lang="en-US" dirty="0" smtClean="0"/>
              <a:t>1</a:t>
            </a:r>
            <a:r>
              <a:rPr lang="zh-CN" altLang="en-US" dirty="0" smtClean="0"/>
              <a:t>，</a:t>
            </a:r>
            <a:r>
              <a:rPr lang="en-US" dirty="0" smtClean="0"/>
              <a:t>60</a:t>
            </a:r>
            <a:r>
              <a:rPr lang="zh-CN" altLang="en-US" dirty="0" smtClean="0"/>
              <a:t>台，</a:t>
            </a:r>
            <a:r>
              <a:rPr lang="en-US" altLang="zh-CN" dirty="0" smtClean="0">
                <a:solidFill>
                  <a:srgbClr val="000000"/>
                </a:solidFill>
              </a:rPr>
              <a:t> 2</a:t>
            </a:r>
            <a:r>
              <a:rPr lang="en-US" altLang="zh-CN" baseline="30000" dirty="0" smtClean="0">
                <a:solidFill>
                  <a:srgbClr val="000000"/>
                </a:solidFill>
              </a:rPr>
              <a:t>x</a:t>
            </a:r>
            <a:r>
              <a:rPr lang="en-US" altLang="zh-CN" dirty="0" smtClean="0">
                <a:solidFill>
                  <a:srgbClr val="000000"/>
                </a:solidFill>
              </a:rPr>
              <a:t>-2&gt;=60</a:t>
            </a:r>
            <a:r>
              <a:rPr lang="zh-CN" altLang="en-US" dirty="0" smtClean="0">
                <a:solidFill>
                  <a:srgbClr val="000000"/>
                </a:solidFill>
              </a:rPr>
              <a:t>；取主机号</a:t>
            </a:r>
            <a:r>
              <a:rPr lang="en-US" altLang="zh-CN" dirty="0" smtClean="0">
                <a:solidFill>
                  <a:srgbClr val="000000"/>
                </a:solidFill>
              </a:rPr>
              <a:t>x=6</a:t>
            </a:r>
            <a:r>
              <a:rPr lang="zh-CN" altLang="en-US" dirty="0" smtClean="0">
                <a:solidFill>
                  <a:srgbClr val="000000"/>
                </a:solidFill>
              </a:rPr>
              <a:t>比特</a:t>
            </a:r>
            <a:endParaRPr lang="en-US" altLang="zh-CN" dirty="0" smtClean="0"/>
          </a:p>
          <a:p>
            <a:r>
              <a:rPr lang="zh-CN" altLang="en-US" dirty="0" smtClean="0"/>
              <a:t>子网</a:t>
            </a:r>
            <a:r>
              <a:rPr lang="en-US" dirty="0" smtClean="0"/>
              <a:t>2</a:t>
            </a:r>
            <a:r>
              <a:rPr lang="zh-CN" altLang="en-US" dirty="0" smtClean="0"/>
              <a:t>，</a:t>
            </a:r>
            <a:r>
              <a:rPr lang="en-US" dirty="0" smtClean="0"/>
              <a:t>29</a:t>
            </a:r>
            <a:r>
              <a:rPr lang="zh-CN" altLang="en-US" dirty="0" smtClean="0"/>
              <a:t>台，</a:t>
            </a:r>
            <a:r>
              <a:rPr lang="en-US" altLang="zh-CN" dirty="0" smtClean="0">
                <a:solidFill>
                  <a:srgbClr val="000000"/>
                </a:solidFill>
              </a:rPr>
              <a:t>2</a:t>
            </a:r>
            <a:r>
              <a:rPr lang="en-US" altLang="zh-CN" baseline="30000" dirty="0" smtClean="0">
                <a:solidFill>
                  <a:srgbClr val="000000"/>
                </a:solidFill>
              </a:rPr>
              <a:t>x</a:t>
            </a:r>
            <a:r>
              <a:rPr lang="en-US" altLang="zh-CN" dirty="0" smtClean="0">
                <a:solidFill>
                  <a:srgbClr val="000000"/>
                </a:solidFill>
              </a:rPr>
              <a:t>-2&gt;=29</a:t>
            </a:r>
            <a:r>
              <a:rPr lang="zh-CN" altLang="en-US" dirty="0" smtClean="0">
                <a:solidFill>
                  <a:srgbClr val="000000"/>
                </a:solidFill>
              </a:rPr>
              <a:t>；取主机号</a:t>
            </a:r>
            <a:r>
              <a:rPr lang="en-US" altLang="zh-CN" dirty="0" smtClean="0">
                <a:solidFill>
                  <a:srgbClr val="000000"/>
                </a:solidFill>
              </a:rPr>
              <a:t>x=5</a:t>
            </a:r>
            <a:r>
              <a:rPr lang="zh-CN" altLang="en-US" dirty="0" smtClean="0">
                <a:solidFill>
                  <a:srgbClr val="000000"/>
                </a:solidFill>
              </a:rPr>
              <a:t>比特</a:t>
            </a:r>
            <a:endParaRPr lang="en-US" altLang="zh-CN" dirty="0" smtClean="0"/>
          </a:p>
          <a:p>
            <a:pPr>
              <a:spcBef>
                <a:spcPts val="0"/>
              </a:spcBef>
            </a:pPr>
            <a:r>
              <a:rPr lang="zh-CN" altLang="en-US" dirty="0" smtClean="0"/>
              <a:t>子网</a:t>
            </a:r>
            <a:r>
              <a:rPr lang="en-US" dirty="0" smtClean="0"/>
              <a:t>3</a:t>
            </a:r>
            <a:r>
              <a:rPr lang="zh-CN" altLang="en-US" dirty="0" smtClean="0"/>
              <a:t>，</a:t>
            </a:r>
            <a:r>
              <a:rPr lang="en-US" dirty="0" smtClean="0"/>
              <a:t>25</a:t>
            </a:r>
            <a:r>
              <a:rPr lang="zh-CN" altLang="en-US" dirty="0" smtClean="0"/>
              <a:t>台，</a:t>
            </a:r>
            <a:r>
              <a:rPr lang="en-US" altLang="zh-CN" dirty="0" smtClean="0">
                <a:solidFill>
                  <a:srgbClr val="000000"/>
                </a:solidFill>
              </a:rPr>
              <a:t>2</a:t>
            </a:r>
            <a:r>
              <a:rPr lang="en-US" altLang="zh-CN" baseline="30000" dirty="0" smtClean="0">
                <a:solidFill>
                  <a:srgbClr val="000000"/>
                </a:solidFill>
              </a:rPr>
              <a:t>x</a:t>
            </a:r>
            <a:r>
              <a:rPr lang="en-US" altLang="zh-CN" dirty="0" smtClean="0">
                <a:solidFill>
                  <a:srgbClr val="000000"/>
                </a:solidFill>
              </a:rPr>
              <a:t>-2&gt;=25</a:t>
            </a:r>
            <a:r>
              <a:rPr lang="zh-CN" altLang="en-US" dirty="0" smtClean="0">
                <a:solidFill>
                  <a:srgbClr val="000000"/>
                </a:solidFill>
              </a:rPr>
              <a:t>；取主机号</a:t>
            </a:r>
            <a:r>
              <a:rPr lang="en-US" altLang="zh-CN" dirty="0" smtClean="0">
                <a:solidFill>
                  <a:srgbClr val="000000"/>
                </a:solidFill>
              </a:rPr>
              <a:t>x=5</a:t>
            </a:r>
            <a:r>
              <a:rPr lang="zh-CN" altLang="en-US" dirty="0" smtClean="0">
                <a:solidFill>
                  <a:srgbClr val="000000"/>
                </a:solidFill>
              </a:rPr>
              <a:t>比特</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144</a:t>
            </a:fld>
            <a:endParaRPr lang="zh-CN" altLang="en-US" kern="0" dirty="0">
              <a:solidFill>
                <a:sysClr val="windowText" lastClr="000000"/>
              </a:solidFill>
            </a:endParaRPr>
          </a:p>
        </p:txBody>
      </p:sp>
      <p:sp>
        <p:nvSpPr>
          <p:cNvPr id="5" name="圆角矩形标注 4"/>
          <p:cNvSpPr/>
          <p:nvPr/>
        </p:nvSpPr>
        <p:spPr>
          <a:xfrm>
            <a:off x="3167050" y="2857496"/>
            <a:ext cx="2714644" cy="489901"/>
          </a:xfrm>
          <a:prstGeom prst="wedgeRoundRectCallout">
            <a:avLst>
              <a:gd name="adj1" fmla="val -33856"/>
              <a:gd name="adj2" fmla="val -112572"/>
              <a:gd name="adj3" fmla="val 16667"/>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400" dirty="0" smtClean="0"/>
              <a:t>7</a:t>
            </a:r>
            <a:r>
              <a:rPr lang="zh-CN" altLang="en-US" sz="2400" dirty="0" smtClean="0"/>
              <a:t>位主机号</a:t>
            </a:r>
            <a:r>
              <a:rPr lang="zh-CN" altLang="en-US" sz="2400" dirty="0" smtClean="0">
                <a:solidFill>
                  <a:srgbClr val="333399"/>
                </a:solidFill>
              </a:rPr>
              <a:t>可分配</a:t>
            </a:r>
            <a:endParaRPr lang="zh-CN" altLang="en-US" sz="2400" dirty="0">
              <a:solidFill>
                <a:srgbClr val="333399"/>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844" y="142852"/>
            <a:ext cx="8899984" cy="1428760"/>
          </a:xfrm>
        </p:spPr>
        <p:txBody>
          <a:bodyPr/>
          <a:lstStyle/>
          <a:p>
            <a:r>
              <a:rPr lang="zh-CN" altLang="en-US" sz="3600" dirty="0" smtClean="0"/>
              <a:t>子网划分</a:t>
            </a:r>
            <a:r>
              <a:rPr lang="en-US" altLang="zh-CN" sz="3600" dirty="0" smtClean="0"/>
              <a:t/>
            </a:r>
            <a:br>
              <a:rPr lang="en-US" altLang="zh-CN" sz="3600" dirty="0" smtClean="0"/>
            </a:br>
            <a:r>
              <a:rPr lang="zh-CN" altLang="en-US" sz="3200" dirty="0" smtClean="0"/>
              <a:t>子网</a:t>
            </a:r>
            <a:r>
              <a:rPr lang="en-US" altLang="zh-CN" sz="3200" dirty="0" smtClean="0"/>
              <a:t>1</a:t>
            </a:r>
            <a:r>
              <a:rPr lang="zh-CN" altLang="en-US" sz="3200" dirty="0" smtClean="0"/>
              <a:t>，主机号</a:t>
            </a:r>
            <a:r>
              <a:rPr lang="en-US" altLang="zh-CN" sz="3200" dirty="0" smtClean="0"/>
              <a:t>x=6</a:t>
            </a:r>
            <a:r>
              <a:rPr lang="zh-CN" altLang="en-US" sz="3200" dirty="0" smtClean="0"/>
              <a:t>比特；子网</a:t>
            </a:r>
            <a:r>
              <a:rPr lang="en-US" altLang="zh-CN" sz="3200" dirty="0" smtClean="0"/>
              <a:t>2</a:t>
            </a:r>
            <a:r>
              <a:rPr lang="zh-CN" altLang="en-US" sz="3200" dirty="0" smtClean="0"/>
              <a:t>，主机号</a:t>
            </a:r>
            <a:r>
              <a:rPr lang="en-US" altLang="zh-CN" sz="3200" dirty="0" smtClean="0"/>
              <a:t>x=5</a:t>
            </a:r>
            <a:r>
              <a:rPr lang="zh-CN" altLang="en-US" sz="3200" dirty="0" smtClean="0"/>
              <a:t>比特</a:t>
            </a:r>
            <a:br>
              <a:rPr lang="zh-CN" altLang="en-US" sz="3200" dirty="0" smtClean="0"/>
            </a:br>
            <a:r>
              <a:rPr lang="zh-CN" altLang="en-US" sz="3200" dirty="0" smtClean="0"/>
              <a:t>子网</a:t>
            </a:r>
            <a:r>
              <a:rPr lang="en-US" altLang="zh-CN" sz="3200" dirty="0" smtClean="0"/>
              <a:t>3</a:t>
            </a:r>
            <a:r>
              <a:rPr lang="zh-CN" altLang="en-US" sz="3200" dirty="0" smtClean="0"/>
              <a:t>，主机号</a:t>
            </a:r>
            <a:r>
              <a:rPr lang="en-US" altLang="zh-CN" sz="3200" dirty="0" smtClean="0"/>
              <a:t>x=5</a:t>
            </a:r>
            <a:r>
              <a:rPr lang="zh-CN" altLang="en-US" sz="3200" dirty="0" smtClean="0"/>
              <a:t>比特</a:t>
            </a:r>
            <a:endParaRPr lang="zh-CN" altLang="en-US" sz="3600" dirty="0"/>
          </a:p>
        </p:txBody>
      </p:sp>
      <p:sp>
        <p:nvSpPr>
          <p:cNvPr id="3" name="内容占位符 2"/>
          <p:cNvSpPr>
            <a:spLocks noGrp="1"/>
          </p:cNvSpPr>
          <p:nvPr>
            <p:ph idx="1"/>
          </p:nvPr>
        </p:nvSpPr>
        <p:spPr>
          <a:xfrm>
            <a:off x="0" y="1857364"/>
            <a:ext cx="9906000" cy="4244988"/>
          </a:xfrm>
        </p:spPr>
        <p:txBody>
          <a:bodyPr/>
          <a:lstStyle/>
          <a:p>
            <a:pPr>
              <a:spcBef>
                <a:spcPts val="0"/>
              </a:spcBef>
            </a:pPr>
            <a:r>
              <a:rPr lang="zh-CN" altLang="en-US" sz="2800" dirty="0" smtClean="0">
                <a:solidFill>
                  <a:srgbClr val="000000"/>
                </a:solidFill>
              </a:rPr>
              <a:t>可用地址块为</a:t>
            </a:r>
            <a:r>
              <a:rPr lang="en-US" sz="2800" dirty="0" smtClean="0">
                <a:solidFill>
                  <a:schemeClr val="tx1"/>
                </a:solidFill>
              </a:rPr>
              <a:t>100.0.0.</a:t>
            </a:r>
            <a:r>
              <a:rPr lang="en-US" sz="2800" dirty="0" smtClean="0">
                <a:solidFill>
                  <a:srgbClr val="000000"/>
                </a:solidFill>
              </a:rPr>
              <a:t>128/25 </a:t>
            </a:r>
          </a:p>
          <a:p>
            <a:pPr>
              <a:spcBef>
                <a:spcPts val="0"/>
              </a:spcBef>
            </a:pPr>
            <a:r>
              <a:rPr lang="en-US" sz="2800" u="sng" dirty="0" smtClean="0">
                <a:solidFill>
                  <a:srgbClr val="000000"/>
                </a:solidFill>
              </a:rPr>
              <a:t>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sz="2800" dirty="0" smtClean="0">
                <a:solidFill>
                  <a:srgbClr val="000000"/>
                </a:solidFill>
              </a:rPr>
              <a:t>xxxxxxx </a:t>
            </a:r>
            <a:r>
              <a:rPr lang="zh-CN" altLang="en-US" sz="2800" dirty="0" smtClean="0">
                <a:solidFill>
                  <a:srgbClr val="000000"/>
                </a:solidFill>
              </a:rPr>
              <a:t>（</a:t>
            </a:r>
            <a:r>
              <a:rPr lang="en-US" altLang="zh-CN" sz="2800" dirty="0" smtClean="0"/>
              <a:t>7</a:t>
            </a:r>
            <a:r>
              <a:rPr lang="zh-CN" altLang="en-US" sz="2800" dirty="0" smtClean="0"/>
              <a:t>位主机号</a:t>
            </a:r>
            <a:r>
              <a:rPr lang="zh-CN" altLang="en-US" sz="2800" dirty="0" smtClean="0">
                <a:solidFill>
                  <a:srgbClr val="333399"/>
                </a:solidFill>
              </a:rPr>
              <a:t>可分配）</a:t>
            </a:r>
          </a:p>
          <a:p>
            <a:pPr algn="r">
              <a:spcBef>
                <a:spcPts val="0"/>
              </a:spcBef>
            </a:pPr>
            <a:r>
              <a:rPr lang="zh-CN" altLang="en-US" sz="2800" dirty="0" smtClean="0"/>
              <a:t>子网</a:t>
            </a:r>
            <a:r>
              <a:rPr lang="en-US" sz="2800" dirty="0" smtClean="0"/>
              <a:t>1</a:t>
            </a:r>
            <a:r>
              <a:rPr lang="zh-CN" altLang="en-US" sz="2800" dirty="0" smtClean="0"/>
              <a:t>：</a:t>
            </a:r>
            <a:r>
              <a:rPr lang="en-US" sz="2800" dirty="0" smtClean="0">
                <a:solidFill>
                  <a:srgbClr val="000000"/>
                </a:solidFill>
              </a:rPr>
              <a:t> </a:t>
            </a:r>
            <a:r>
              <a:rPr lang="en-US" sz="2800" u="sng" dirty="0" smtClean="0">
                <a:solidFill>
                  <a:srgbClr val="000000"/>
                </a:solidFill>
              </a:rPr>
              <a:t>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u="sng" dirty="0" smtClean="0">
                <a:solidFill>
                  <a:srgbClr val="FF0000"/>
                </a:solidFill>
              </a:rPr>
              <a:t>0</a:t>
            </a:r>
            <a:r>
              <a:rPr lang="en-US" altLang="zh-CN" sz="2800" dirty="0" smtClean="0">
                <a:solidFill>
                  <a:srgbClr val="000000"/>
                </a:solidFill>
              </a:rPr>
              <a:t>xxxxxx </a:t>
            </a:r>
            <a:r>
              <a:rPr lang="zh-CN" altLang="en-US" sz="2800" dirty="0" smtClean="0">
                <a:solidFill>
                  <a:srgbClr val="000000"/>
                </a:solidFill>
              </a:rPr>
              <a:t>（子网号为比特</a:t>
            </a:r>
            <a:r>
              <a:rPr lang="en-US" altLang="zh-CN" sz="2800" dirty="0" smtClean="0">
                <a:solidFill>
                  <a:srgbClr val="000000"/>
                </a:solidFill>
              </a:rPr>
              <a:t>0</a:t>
            </a:r>
            <a:r>
              <a:rPr lang="zh-CN" altLang="en-US" sz="2800" dirty="0" smtClean="0">
                <a:solidFill>
                  <a:srgbClr val="000000"/>
                </a:solidFill>
              </a:rPr>
              <a:t>，主机号</a:t>
            </a:r>
            <a:r>
              <a:rPr lang="en-US" altLang="zh-CN" sz="2800" dirty="0" smtClean="0">
                <a:solidFill>
                  <a:srgbClr val="000000"/>
                </a:solidFill>
              </a:rPr>
              <a:t>6</a:t>
            </a:r>
            <a:r>
              <a:rPr lang="zh-CN" altLang="en-US" sz="2800" dirty="0" smtClean="0">
                <a:solidFill>
                  <a:srgbClr val="000000"/>
                </a:solidFill>
              </a:rPr>
              <a:t>比特）</a:t>
            </a:r>
            <a:endParaRPr lang="en-US" altLang="zh-CN" sz="2800" dirty="0" smtClean="0">
              <a:solidFill>
                <a:srgbClr val="000000"/>
              </a:solidFill>
            </a:endParaRPr>
          </a:p>
          <a:p>
            <a:pPr>
              <a:spcBef>
                <a:spcPts val="0"/>
              </a:spcBef>
            </a:pPr>
            <a:r>
              <a:rPr lang="zh-CN" altLang="en-US" sz="2800" dirty="0" smtClean="0"/>
              <a:t>  剩余：</a:t>
            </a:r>
            <a:r>
              <a:rPr lang="en-US" sz="2800" dirty="0" smtClean="0">
                <a:solidFill>
                  <a:srgbClr val="000000"/>
                </a:solidFill>
              </a:rPr>
              <a:t> </a:t>
            </a:r>
            <a:r>
              <a:rPr lang="en-US" sz="2800" u="sng" dirty="0" smtClean="0">
                <a:solidFill>
                  <a:srgbClr val="000000"/>
                </a:solidFill>
              </a:rPr>
              <a:t>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u="sng" dirty="0" smtClean="0">
                <a:solidFill>
                  <a:srgbClr val="FF0000"/>
                </a:solidFill>
              </a:rPr>
              <a:t>1</a:t>
            </a:r>
            <a:r>
              <a:rPr lang="en-US" altLang="zh-CN" sz="2800" dirty="0" smtClean="0">
                <a:solidFill>
                  <a:srgbClr val="000000"/>
                </a:solidFill>
              </a:rPr>
              <a:t>xxxxxx </a:t>
            </a:r>
            <a:r>
              <a:rPr lang="zh-CN" altLang="en-US" sz="2800" dirty="0" smtClean="0">
                <a:solidFill>
                  <a:srgbClr val="000000"/>
                </a:solidFill>
              </a:rPr>
              <a:t>（子网号为比特</a:t>
            </a:r>
            <a:r>
              <a:rPr lang="en-US" altLang="zh-CN" sz="2800" dirty="0" smtClean="0">
                <a:solidFill>
                  <a:srgbClr val="000000"/>
                </a:solidFill>
              </a:rPr>
              <a:t>1</a:t>
            </a:r>
            <a:r>
              <a:rPr lang="zh-CN" altLang="en-US" sz="2800" dirty="0" smtClean="0">
                <a:solidFill>
                  <a:srgbClr val="000000"/>
                </a:solidFill>
              </a:rPr>
              <a:t>，主机号</a:t>
            </a:r>
            <a:r>
              <a:rPr lang="en-US" altLang="zh-CN" sz="2800" dirty="0" smtClean="0">
                <a:solidFill>
                  <a:srgbClr val="000000"/>
                </a:solidFill>
              </a:rPr>
              <a:t>6</a:t>
            </a:r>
            <a:r>
              <a:rPr lang="zh-CN" altLang="en-US" sz="2800" dirty="0" smtClean="0">
                <a:solidFill>
                  <a:srgbClr val="000000"/>
                </a:solidFill>
              </a:rPr>
              <a:t>比特）</a:t>
            </a:r>
            <a:endParaRPr lang="en-US" altLang="zh-CN" sz="2800" dirty="0" smtClean="0"/>
          </a:p>
          <a:p>
            <a:r>
              <a:rPr lang="zh-CN" altLang="en-US" sz="2800" dirty="0" smtClean="0"/>
              <a:t>在剩余地址里继续分配</a:t>
            </a:r>
            <a:endParaRPr lang="en-US" altLang="zh-CN" sz="2800" dirty="0" smtClean="0"/>
          </a:p>
          <a:p>
            <a:r>
              <a:rPr lang="zh-CN" altLang="en-US" sz="2800" dirty="0" smtClean="0"/>
              <a:t>子网</a:t>
            </a:r>
            <a:r>
              <a:rPr lang="en-US" sz="2800" dirty="0" smtClean="0"/>
              <a:t>2</a:t>
            </a:r>
            <a:r>
              <a:rPr lang="zh-CN" altLang="en-US" sz="2800" dirty="0" smtClean="0"/>
              <a:t>，</a:t>
            </a:r>
            <a:r>
              <a:rPr lang="en-US" sz="2800" u="sng" dirty="0" smtClean="0">
                <a:solidFill>
                  <a:srgbClr val="000000"/>
                </a:solidFill>
              </a:rPr>
              <a:t> 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sz="2800" u="sng" dirty="0" smtClean="0">
                <a:solidFill>
                  <a:srgbClr val="FF0000"/>
                </a:solidFill>
              </a:rPr>
              <a:t>1</a:t>
            </a:r>
            <a:r>
              <a:rPr lang="en-US" altLang="zh-CN" u="sng" dirty="0" smtClean="0">
                <a:solidFill>
                  <a:srgbClr val="FF0000"/>
                </a:solidFill>
              </a:rPr>
              <a:t>0</a:t>
            </a:r>
            <a:r>
              <a:rPr lang="en-US" altLang="zh-CN" sz="2800" dirty="0" smtClean="0">
                <a:solidFill>
                  <a:srgbClr val="000000"/>
                </a:solidFill>
              </a:rPr>
              <a:t>xxxxx </a:t>
            </a:r>
            <a:r>
              <a:rPr lang="zh-CN" altLang="en-US" sz="2800" dirty="0" smtClean="0">
                <a:solidFill>
                  <a:srgbClr val="000000"/>
                </a:solidFill>
              </a:rPr>
              <a:t>（子网号为比特</a:t>
            </a:r>
            <a:r>
              <a:rPr lang="en-US" altLang="zh-CN" sz="2800" dirty="0" smtClean="0">
                <a:solidFill>
                  <a:srgbClr val="000000"/>
                </a:solidFill>
              </a:rPr>
              <a:t>0</a:t>
            </a:r>
            <a:r>
              <a:rPr lang="zh-CN" altLang="en-US" sz="2800" dirty="0" smtClean="0">
                <a:solidFill>
                  <a:srgbClr val="000000"/>
                </a:solidFill>
              </a:rPr>
              <a:t>，主机号</a:t>
            </a:r>
            <a:r>
              <a:rPr lang="en-US" altLang="zh-CN" sz="2800" dirty="0" smtClean="0">
                <a:solidFill>
                  <a:srgbClr val="000000"/>
                </a:solidFill>
              </a:rPr>
              <a:t>5</a:t>
            </a:r>
            <a:r>
              <a:rPr lang="zh-CN" altLang="en-US" sz="2800" dirty="0" smtClean="0">
                <a:solidFill>
                  <a:srgbClr val="000000"/>
                </a:solidFill>
              </a:rPr>
              <a:t>比特）</a:t>
            </a:r>
            <a:endParaRPr lang="en-US" altLang="zh-CN" sz="2800" dirty="0" smtClean="0"/>
          </a:p>
          <a:p>
            <a:pPr>
              <a:spcBef>
                <a:spcPts val="0"/>
              </a:spcBef>
            </a:pPr>
            <a:r>
              <a:rPr lang="zh-CN" altLang="en-US" sz="2800" dirty="0" smtClean="0"/>
              <a:t>子网</a:t>
            </a:r>
            <a:r>
              <a:rPr lang="en-US" sz="2800" dirty="0" smtClean="0"/>
              <a:t>3</a:t>
            </a:r>
            <a:r>
              <a:rPr lang="zh-CN" altLang="en-US" sz="2800" dirty="0" smtClean="0"/>
              <a:t>，</a:t>
            </a:r>
            <a:r>
              <a:rPr lang="en-US" sz="2800" u="sng" dirty="0" smtClean="0">
                <a:solidFill>
                  <a:srgbClr val="000000"/>
                </a:solidFill>
              </a:rPr>
              <a:t> 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sz="2800" u="sng" dirty="0" smtClean="0">
                <a:solidFill>
                  <a:srgbClr val="FF0000"/>
                </a:solidFill>
              </a:rPr>
              <a:t>1</a:t>
            </a:r>
            <a:r>
              <a:rPr lang="en-US" altLang="zh-CN" u="sng" dirty="0" smtClean="0">
                <a:solidFill>
                  <a:srgbClr val="FF0000"/>
                </a:solidFill>
              </a:rPr>
              <a:t>1</a:t>
            </a:r>
            <a:r>
              <a:rPr lang="en-US" altLang="zh-CN" sz="2800" dirty="0" smtClean="0">
                <a:solidFill>
                  <a:srgbClr val="000000"/>
                </a:solidFill>
              </a:rPr>
              <a:t>xxxxx </a:t>
            </a:r>
            <a:r>
              <a:rPr lang="zh-CN" altLang="en-US" sz="2800" dirty="0" smtClean="0">
                <a:solidFill>
                  <a:srgbClr val="000000"/>
                </a:solidFill>
              </a:rPr>
              <a:t>（子网号为比特</a:t>
            </a:r>
            <a:r>
              <a:rPr lang="en-US" altLang="zh-CN" sz="2800" dirty="0" smtClean="0">
                <a:solidFill>
                  <a:srgbClr val="000000"/>
                </a:solidFill>
              </a:rPr>
              <a:t>1</a:t>
            </a:r>
            <a:r>
              <a:rPr lang="zh-CN" altLang="en-US" sz="2800" dirty="0" smtClean="0">
                <a:solidFill>
                  <a:srgbClr val="000000"/>
                </a:solidFill>
              </a:rPr>
              <a:t>，主机号</a:t>
            </a:r>
            <a:r>
              <a:rPr lang="en-US" altLang="zh-CN" sz="2800" dirty="0" smtClean="0">
                <a:solidFill>
                  <a:srgbClr val="000000"/>
                </a:solidFill>
              </a:rPr>
              <a:t>5</a:t>
            </a:r>
            <a:r>
              <a:rPr lang="zh-CN" altLang="en-US" sz="2800" dirty="0" smtClean="0">
                <a:solidFill>
                  <a:srgbClr val="000000"/>
                </a:solidFill>
              </a:rPr>
              <a:t>比特）</a:t>
            </a:r>
            <a:endParaRPr lang="zh-CN" altLang="en-US" sz="28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844" y="0"/>
            <a:ext cx="8899984" cy="1428760"/>
          </a:xfrm>
        </p:spPr>
        <p:txBody>
          <a:bodyPr/>
          <a:lstStyle/>
          <a:p>
            <a:r>
              <a:rPr lang="zh-CN" altLang="en-US" sz="3600" dirty="0" smtClean="0"/>
              <a:t>子网划分</a:t>
            </a:r>
            <a:r>
              <a:rPr lang="en-US" altLang="zh-CN" sz="3600" dirty="0" smtClean="0"/>
              <a:t/>
            </a:r>
            <a:br>
              <a:rPr lang="en-US" altLang="zh-CN" sz="3600" dirty="0" smtClean="0"/>
            </a:br>
            <a:r>
              <a:rPr lang="zh-CN" altLang="en-US" sz="3600" dirty="0" smtClean="0"/>
              <a:t>写出十进制形式</a:t>
            </a:r>
            <a:endParaRPr lang="zh-CN" altLang="en-US" sz="3600" dirty="0"/>
          </a:p>
        </p:txBody>
      </p:sp>
      <p:sp>
        <p:nvSpPr>
          <p:cNvPr id="3" name="内容占位符 2"/>
          <p:cNvSpPr>
            <a:spLocks noGrp="1"/>
          </p:cNvSpPr>
          <p:nvPr>
            <p:ph idx="1"/>
          </p:nvPr>
        </p:nvSpPr>
        <p:spPr>
          <a:xfrm>
            <a:off x="0" y="1714512"/>
            <a:ext cx="9906000" cy="4244988"/>
          </a:xfrm>
        </p:spPr>
        <p:txBody>
          <a:bodyPr/>
          <a:lstStyle/>
          <a:p>
            <a:pPr>
              <a:spcBef>
                <a:spcPts val="0"/>
              </a:spcBef>
            </a:pPr>
            <a:r>
              <a:rPr lang="zh-CN" altLang="en-US" sz="2800" dirty="0" smtClean="0"/>
              <a:t>子网</a:t>
            </a:r>
            <a:r>
              <a:rPr lang="en-US" sz="2800" dirty="0" smtClean="0"/>
              <a:t>1</a:t>
            </a:r>
            <a:r>
              <a:rPr lang="zh-CN" altLang="en-US" sz="2800" dirty="0" smtClean="0"/>
              <a:t>：</a:t>
            </a:r>
            <a:r>
              <a:rPr lang="en-US" sz="2800" dirty="0" smtClean="0">
                <a:solidFill>
                  <a:srgbClr val="000000"/>
                </a:solidFill>
              </a:rPr>
              <a:t> </a:t>
            </a:r>
            <a:r>
              <a:rPr lang="en-US" sz="2800" u="sng" dirty="0" smtClean="0">
                <a:solidFill>
                  <a:srgbClr val="000000"/>
                </a:solidFill>
              </a:rPr>
              <a:t>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sz="2800" u="sng" dirty="0" smtClean="0">
                <a:solidFill>
                  <a:srgbClr val="FF0000"/>
                </a:solidFill>
              </a:rPr>
              <a:t>0</a:t>
            </a:r>
            <a:r>
              <a:rPr lang="en-US" altLang="zh-CN" sz="2800" dirty="0" smtClean="0">
                <a:solidFill>
                  <a:srgbClr val="000000"/>
                </a:solidFill>
              </a:rPr>
              <a:t>xxxxxx </a:t>
            </a:r>
            <a:r>
              <a:rPr lang="zh-CN" altLang="en-US" sz="2800" dirty="0" smtClean="0">
                <a:solidFill>
                  <a:srgbClr val="000000"/>
                </a:solidFill>
              </a:rPr>
              <a:t>（主机号</a:t>
            </a:r>
            <a:r>
              <a:rPr lang="en-US" altLang="zh-CN" sz="2800" dirty="0" smtClean="0">
                <a:solidFill>
                  <a:srgbClr val="000000"/>
                </a:solidFill>
              </a:rPr>
              <a:t>6</a:t>
            </a:r>
            <a:r>
              <a:rPr lang="zh-CN" altLang="en-US" sz="2800" dirty="0" smtClean="0">
                <a:solidFill>
                  <a:srgbClr val="000000"/>
                </a:solidFill>
              </a:rPr>
              <a:t>比特）</a:t>
            </a:r>
            <a:endParaRPr lang="en-US" altLang="zh-CN" sz="2800" dirty="0" smtClean="0">
              <a:solidFill>
                <a:srgbClr val="000000"/>
              </a:solidFill>
            </a:endParaRPr>
          </a:p>
          <a:p>
            <a:endParaRPr lang="en-US" altLang="zh-CN" sz="2800" dirty="0" smtClean="0"/>
          </a:p>
          <a:p>
            <a:endParaRPr lang="en-US" altLang="zh-CN" sz="2800" dirty="0" smtClean="0"/>
          </a:p>
          <a:p>
            <a:r>
              <a:rPr lang="zh-CN" altLang="en-US" sz="2800" dirty="0" smtClean="0"/>
              <a:t>子网</a:t>
            </a:r>
            <a:r>
              <a:rPr lang="en-US" sz="2800" dirty="0" smtClean="0"/>
              <a:t>2</a:t>
            </a:r>
            <a:r>
              <a:rPr lang="zh-CN" altLang="en-US" sz="2800" dirty="0" smtClean="0"/>
              <a:t>，</a:t>
            </a:r>
            <a:r>
              <a:rPr lang="en-US" sz="2800" u="sng" dirty="0" smtClean="0">
                <a:solidFill>
                  <a:srgbClr val="000000"/>
                </a:solidFill>
              </a:rPr>
              <a:t> 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sz="2800" u="sng" dirty="0" smtClean="0">
                <a:solidFill>
                  <a:srgbClr val="FF0000"/>
                </a:solidFill>
              </a:rPr>
              <a:t>10</a:t>
            </a:r>
            <a:r>
              <a:rPr lang="en-US" altLang="zh-CN" sz="2800" dirty="0" smtClean="0">
                <a:solidFill>
                  <a:srgbClr val="000000"/>
                </a:solidFill>
              </a:rPr>
              <a:t>xxxxx </a:t>
            </a:r>
            <a:r>
              <a:rPr lang="zh-CN" altLang="en-US" sz="2800" dirty="0" smtClean="0">
                <a:solidFill>
                  <a:srgbClr val="000000"/>
                </a:solidFill>
              </a:rPr>
              <a:t>（主机号</a:t>
            </a:r>
            <a:r>
              <a:rPr lang="en-US" altLang="zh-CN" sz="2800" dirty="0" smtClean="0">
                <a:solidFill>
                  <a:srgbClr val="000000"/>
                </a:solidFill>
              </a:rPr>
              <a:t>5</a:t>
            </a:r>
            <a:r>
              <a:rPr lang="zh-CN" altLang="en-US" sz="2800" dirty="0" smtClean="0">
                <a:solidFill>
                  <a:srgbClr val="000000"/>
                </a:solidFill>
              </a:rPr>
              <a:t>比特）</a:t>
            </a:r>
            <a:endParaRPr lang="en-US" altLang="zh-CN" sz="2800" dirty="0" smtClean="0">
              <a:solidFill>
                <a:srgbClr val="000000"/>
              </a:solidFill>
            </a:endParaRPr>
          </a:p>
          <a:p>
            <a:endParaRPr lang="en-US" altLang="zh-CN" sz="2800" dirty="0" smtClean="0">
              <a:solidFill>
                <a:srgbClr val="000000"/>
              </a:solidFill>
            </a:endParaRPr>
          </a:p>
          <a:p>
            <a:endParaRPr lang="en-US" altLang="zh-CN" sz="2800" dirty="0" smtClean="0"/>
          </a:p>
          <a:p>
            <a:pPr>
              <a:spcBef>
                <a:spcPts val="0"/>
              </a:spcBef>
            </a:pPr>
            <a:r>
              <a:rPr lang="zh-CN" altLang="en-US" sz="2800" dirty="0" smtClean="0"/>
              <a:t>子网</a:t>
            </a:r>
            <a:r>
              <a:rPr lang="en-US" sz="2800" dirty="0" smtClean="0"/>
              <a:t>3</a:t>
            </a:r>
            <a:r>
              <a:rPr lang="zh-CN" altLang="en-US" sz="2800" dirty="0" smtClean="0"/>
              <a:t>，</a:t>
            </a:r>
            <a:r>
              <a:rPr lang="en-US" sz="2800" u="sng" dirty="0" smtClean="0">
                <a:solidFill>
                  <a:srgbClr val="000000"/>
                </a:solidFill>
              </a:rPr>
              <a:t> 1</a:t>
            </a:r>
            <a:r>
              <a:rPr lang="en-US" altLang="zh-CN" sz="2800" u="sng" dirty="0" smtClean="0">
                <a:solidFill>
                  <a:srgbClr val="000000"/>
                </a:solidFill>
              </a:rPr>
              <a:t>00</a:t>
            </a:r>
            <a:r>
              <a:rPr lang="en-US" sz="2800" u="sng" dirty="0" smtClean="0">
                <a:solidFill>
                  <a:srgbClr val="000000"/>
                </a:solidFill>
              </a:rPr>
              <a:t>.</a:t>
            </a:r>
            <a:r>
              <a:rPr lang="en-US" altLang="zh-CN" sz="2800" u="sng" dirty="0" smtClean="0">
                <a:solidFill>
                  <a:srgbClr val="000000"/>
                </a:solidFill>
              </a:rPr>
              <a:t>0</a:t>
            </a:r>
            <a:r>
              <a:rPr lang="en-US" sz="2800" u="sng" dirty="0" smtClean="0">
                <a:solidFill>
                  <a:srgbClr val="000000"/>
                </a:solidFill>
              </a:rPr>
              <a:t>.</a:t>
            </a:r>
            <a:r>
              <a:rPr lang="en-US" altLang="zh-CN" sz="2800" u="sng" dirty="0" smtClean="0">
                <a:solidFill>
                  <a:srgbClr val="000000"/>
                </a:solidFill>
              </a:rPr>
              <a:t>0.1</a:t>
            </a:r>
            <a:r>
              <a:rPr lang="en-US" altLang="zh-CN" sz="2800" u="sng" dirty="0" smtClean="0">
                <a:solidFill>
                  <a:srgbClr val="FF0000"/>
                </a:solidFill>
              </a:rPr>
              <a:t>11</a:t>
            </a:r>
            <a:r>
              <a:rPr lang="en-US" altLang="zh-CN" sz="2800" dirty="0" smtClean="0">
                <a:solidFill>
                  <a:srgbClr val="000000"/>
                </a:solidFill>
              </a:rPr>
              <a:t>xxxxx </a:t>
            </a:r>
            <a:r>
              <a:rPr lang="zh-CN" altLang="en-US" sz="2800" dirty="0" smtClean="0">
                <a:solidFill>
                  <a:srgbClr val="000000"/>
                </a:solidFill>
              </a:rPr>
              <a:t>（主机号</a:t>
            </a:r>
            <a:r>
              <a:rPr lang="en-US" altLang="zh-CN" sz="2800" dirty="0" smtClean="0">
                <a:solidFill>
                  <a:srgbClr val="000000"/>
                </a:solidFill>
              </a:rPr>
              <a:t>5</a:t>
            </a:r>
            <a:r>
              <a:rPr lang="zh-CN" altLang="en-US" sz="2800" dirty="0" smtClean="0">
                <a:solidFill>
                  <a:srgbClr val="000000"/>
                </a:solidFill>
              </a:rPr>
              <a:t>比特）</a:t>
            </a:r>
            <a:endParaRPr lang="zh-CN" altLang="en-US" sz="2800" dirty="0"/>
          </a:p>
        </p:txBody>
      </p:sp>
      <p:sp>
        <p:nvSpPr>
          <p:cNvPr id="5" name="矩形 4"/>
          <p:cNvSpPr/>
          <p:nvPr/>
        </p:nvSpPr>
        <p:spPr>
          <a:xfrm>
            <a:off x="666720" y="3786214"/>
            <a:ext cx="850112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spcBef>
                <a:spcPts val="0"/>
              </a:spcBef>
            </a:pPr>
            <a:r>
              <a:rPr lang="zh-CN" altLang="en-US" sz="2400" dirty="0" smtClean="0"/>
              <a:t>或者</a:t>
            </a:r>
            <a:r>
              <a:rPr lang="en-US" sz="2400" u="sng" dirty="0" smtClean="0">
                <a:solidFill>
                  <a:srgbClr val="000000"/>
                </a:solidFill>
              </a:rPr>
              <a:t>1</a:t>
            </a:r>
            <a:r>
              <a:rPr lang="en-US" altLang="zh-CN" sz="2400" u="sng" dirty="0" smtClean="0">
                <a:solidFill>
                  <a:srgbClr val="000000"/>
                </a:solidFill>
              </a:rPr>
              <a:t>00</a:t>
            </a:r>
            <a:r>
              <a:rPr lang="en-US" sz="2400" u="sng" dirty="0" smtClean="0">
                <a:solidFill>
                  <a:srgbClr val="000000"/>
                </a:solidFill>
              </a:rPr>
              <a:t>.</a:t>
            </a:r>
            <a:r>
              <a:rPr lang="en-US" altLang="zh-CN" sz="2400" u="sng" dirty="0" smtClean="0">
                <a:solidFill>
                  <a:srgbClr val="000000"/>
                </a:solidFill>
              </a:rPr>
              <a:t>0</a:t>
            </a:r>
            <a:r>
              <a:rPr lang="en-US" sz="2400" u="sng" dirty="0" smtClean="0">
                <a:solidFill>
                  <a:srgbClr val="000000"/>
                </a:solidFill>
              </a:rPr>
              <a:t>.</a:t>
            </a:r>
            <a:r>
              <a:rPr lang="en-US" altLang="zh-CN" sz="2400" u="sng" dirty="0" smtClean="0">
                <a:solidFill>
                  <a:srgbClr val="000000"/>
                </a:solidFill>
              </a:rPr>
              <a:t>0.1 </a:t>
            </a:r>
            <a:r>
              <a:rPr lang="en-US" altLang="zh-CN" sz="2800" u="sng" dirty="0" smtClean="0">
                <a:solidFill>
                  <a:srgbClr val="FF0000"/>
                </a:solidFill>
              </a:rPr>
              <a:t>1</a:t>
            </a:r>
            <a:r>
              <a:rPr lang="en-US" altLang="zh-CN" sz="2800" dirty="0" smtClean="0">
                <a:solidFill>
                  <a:srgbClr val="FF0000"/>
                </a:solidFill>
              </a:rPr>
              <a:t>0</a:t>
            </a:r>
            <a:r>
              <a:rPr lang="en-US" altLang="zh-CN" sz="2400" dirty="0" smtClean="0">
                <a:solidFill>
                  <a:srgbClr val="7030A0"/>
                </a:solidFill>
              </a:rPr>
              <a:t>  00000 /27</a:t>
            </a:r>
            <a:r>
              <a:rPr lang="zh-CN" altLang="en-US" sz="2400" dirty="0" smtClean="0">
                <a:solidFill>
                  <a:srgbClr val="7030A0"/>
                </a:solidFill>
              </a:rPr>
              <a:t>，即</a:t>
            </a:r>
            <a:r>
              <a:rPr lang="en-US" sz="2400" dirty="0" smtClean="0"/>
              <a:t>100.0.0.1</a:t>
            </a:r>
            <a:r>
              <a:rPr lang="en-US" altLang="zh-CN" sz="2400" dirty="0" smtClean="0"/>
              <a:t>92</a:t>
            </a:r>
            <a:r>
              <a:rPr lang="en-US" sz="2400" dirty="0" smtClean="0"/>
              <a:t>/</a:t>
            </a:r>
            <a:r>
              <a:rPr lang="en-US" sz="2400" dirty="0" smtClean="0">
                <a:solidFill>
                  <a:srgbClr val="FF0000"/>
                </a:solidFill>
              </a:rPr>
              <a:t>2</a:t>
            </a:r>
            <a:r>
              <a:rPr lang="en-US" altLang="zh-CN" sz="2400" dirty="0" smtClean="0">
                <a:solidFill>
                  <a:srgbClr val="FF0000"/>
                </a:solidFill>
              </a:rPr>
              <a:t>7</a:t>
            </a:r>
            <a:r>
              <a:rPr lang="zh-CN" altLang="en-US" sz="2400" dirty="0" smtClean="0"/>
              <a:t>，</a:t>
            </a:r>
            <a:r>
              <a:rPr lang="en-US" altLang="zh-CN" sz="2400" dirty="0" smtClean="0"/>
              <a:t> </a:t>
            </a:r>
          </a:p>
          <a:p>
            <a:pPr>
              <a:spcBef>
                <a:spcPts val="0"/>
              </a:spcBef>
            </a:pPr>
            <a:r>
              <a:rPr lang="zh-CN" altLang="en-US" sz="2400" dirty="0" smtClean="0"/>
              <a:t>子网掩码为</a:t>
            </a:r>
            <a:r>
              <a:rPr lang="en-US" altLang="zh-CN" sz="2400" dirty="0" smtClean="0"/>
              <a:t>255.255.255.11100000</a:t>
            </a:r>
            <a:r>
              <a:rPr lang="zh-CN" altLang="en-US" sz="2400" dirty="0" smtClean="0"/>
              <a:t>，即</a:t>
            </a:r>
            <a:r>
              <a:rPr lang="en-US" altLang="zh-CN" sz="2400" dirty="0" smtClean="0"/>
              <a:t>255.255.255. 224</a:t>
            </a:r>
            <a:r>
              <a:rPr lang="zh-CN" altLang="en-US" sz="2400" dirty="0" smtClean="0"/>
              <a:t>；</a:t>
            </a:r>
            <a:endParaRPr lang="zh-CN" altLang="en-US" sz="2400" dirty="0"/>
          </a:p>
        </p:txBody>
      </p:sp>
      <p:sp>
        <p:nvSpPr>
          <p:cNvPr id="6" name="矩形 5"/>
          <p:cNvSpPr/>
          <p:nvPr/>
        </p:nvSpPr>
        <p:spPr>
          <a:xfrm>
            <a:off x="666720" y="2286016"/>
            <a:ext cx="8429684"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zh-CN" altLang="en-US" sz="2400" dirty="0" smtClean="0"/>
              <a:t>或者</a:t>
            </a:r>
            <a:r>
              <a:rPr lang="en-US" sz="2400" u="sng" dirty="0" smtClean="0">
                <a:solidFill>
                  <a:srgbClr val="000000"/>
                </a:solidFill>
              </a:rPr>
              <a:t>1</a:t>
            </a:r>
            <a:r>
              <a:rPr lang="en-US" altLang="zh-CN" sz="2400" u="sng" dirty="0" smtClean="0">
                <a:solidFill>
                  <a:srgbClr val="000000"/>
                </a:solidFill>
              </a:rPr>
              <a:t>00</a:t>
            </a:r>
            <a:r>
              <a:rPr lang="en-US" sz="2400" u="sng" dirty="0" smtClean="0">
                <a:solidFill>
                  <a:srgbClr val="000000"/>
                </a:solidFill>
              </a:rPr>
              <a:t>.</a:t>
            </a:r>
            <a:r>
              <a:rPr lang="en-US" altLang="zh-CN" sz="2400" u="sng" dirty="0" smtClean="0">
                <a:solidFill>
                  <a:srgbClr val="000000"/>
                </a:solidFill>
              </a:rPr>
              <a:t>0</a:t>
            </a:r>
            <a:r>
              <a:rPr lang="en-US" sz="2400" u="sng" dirty="0" smtClean="0">
                <a:solidFill>
                  <a:srgbClr val="000000"/>
                </a:solidFill>
              </a:rPr>
              <a:t>.</a:t>
            </a:r>
            <a:r>
              <a:rPr lang="en-US" altLang="zh-CN" sz="2400" u="sng" dirty="0" smtClean="0">
                <a:solidFill>
                  <a:srgbClr val="000000"/>
                </a:solidFill>
              </a:rPr>
              <a:t>0.1</a:t>
            </a:r>
            <a:r>
              <a:rPr lang="en-US" altLang="zh-CN" sz="2400" u="sng" dirty="0" smtClean="0">
                <a:solidFill>
                  <a:srgbClr val="FF0000"/>
                </a:solidFill>
              </a:rPr>
              <a:t>0</a:t>
            </a:r>
            <a:r>
              <a:rPr lang="en-US" altLang="zh-CN" sz="2400" dirty="0" smtClean="0">
                <a:solidFill>
                  <a:srgbClr val="7030A0"/>
                </a:solidFill>
              </a:rPr>
              <a:t>  000000 /26</a:t>
            </a:r>
            <a:r>
              <a:rPr lang="zh-CN" altLang="en-US" sz="2400" dirty="0" smtClean="0">
                <a:solidFill>
                  <a:srgbClr val="7030A0"/>
                </a:solidFill>
              </a:rPr>
              <a:t>，即</a:t>
            </a:r>
            <a:r>
              <a:rPr lang="en-US" sz="2400" dirty="0" smtClean="0"/>
              <a:t>100.0.0.128/</a:t>
            </a:r>
            <a:r>
              <a:rPr lang="en-US" sz="2400" dirty="0" smtClean="0">
                <a:solidFill>
                  <a:srgbClr val="FF0000"/>
                </a:solidFill>
              </a:rPr>
              <a:t>26</a:t>
            </a:r>
            <a:r>
              <a:rPr lang="zh-CN" altLang="en-US" sz="2400" dirty="0" smtClean="0"/>
              <a:t>，</a:t>
            </a:r>
            <a:r>
              <a:rPr lang="en-US" altLang="zh-CN" sz="2400" dirty="0" smtClean="0"/>
              <a:t> </a:t>
            </a:r>
          </a:p>
          <a:p>
            <a:pPr lvl="1"/>
            <a:r>
              <a:rPr lang="zh-CN" altLang="en-US" sz="2400" dirty="0" smtClean="0"/>
              <a:t>子网掩码为</a:t>
            </a:r>
            <a:r>
              <a:rPr lang="en-US" altLang="zh-CN" sz="2400" dirty="0" smtClean="0"/>
              <a:t>255.255.255.11000000</a:t>
            </a:r>
            <a:r>
              <a:rPr lang="zh-CN" altLang="en-US" sz="2400" dirty="0" smtClean="0"/>
              <a:t>即</a:t>
            </a:r>
            <a:r>
              <a:rPr lang="en-US" altLang="zh-CN" sz="2400" dirty="0" smtClean="0"/>
              <a:t>255.255.255.192</a:t>
            </a:r>
          </a:p>
        </p:txBody>
      </p:sp>
      <p:sp>
        <p:nvSpPr>
          <p:cNvPr id="7" name="矩形 6"/>
          <p:cNvSpPr/>
          <p:nvPr/>
        </p:nvSpPr>
        <p:spPr>
          <a:xfrm>
            <a:off x="666720" y="5286388"/>
            <a:ext cx="850112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spcBef>
                <a:spcPts val="0"/>
              </a:spcBef>
            </a:pPr>
            <a:r>
              <a:rPr lang="zh-CN" altLang="en-US" sz="2400" dirty="0" smtClean="0"/>
              <a:t>或者</a:t>
            </a:r>
            <a:r>
              <a:rPr lang="en-US" sz="2400" u="sng" dirty="0" smtClean="0">
                <a:solidFill>
                  <a:srgbClr val="000000"/>
                </a:solidFill>
              </a:rPr>
              <a:t>1</a:t>
            </a:r>
            <a:r>
              <a:rPr lang="en-US" altLang="zh-CN" sz="2400" u="sng" dirty="0" smtClean="0">
                <a:solidFill>
                  <a:srgbClr val="000000"/>
                </a:solidFill>
              </a:rPr>
              <a:t>00</a:t>
            </a:r>
            <a:r>
              <a:rPr lang="en-US" sz="2400" u="sng" dirty="0" smtClean="0">
                <a:solidFill>
                  <a:srgbClr val="000000"/>
                </a:solidFill>
              </a:rPr>
              <a:t>.</a:t>
            </a:r>
            <a:r>
              <a:rPr lang="en-US" altLang="zh-CN" sz="2400" u="sng" dirty="0" smtClean="0">
                <a:solidFill>
                  <a:srgbClr val="000000"/>
                </a:solidFill>
              </a:rPr>
              <a:t>0</a:t>
            </a:r>
            <a:r>
              <a:rPr lang="en-US" sz="2400" u="sng" dirty="0" smtClean="0">
                <a:solidFill>
                  <a:srgbClr val="000000"/>
                </a:solidFill>
              </a:rPr>
              <a:t>.</a:t>
            </a:r>
            <a:r>
              <a:rPr lang="en-US" altLang="zh-CN" sz="2400" u="sng" dirty="0" smtClean="0">
                <a:solidFill>
                  <a:srgbClr val="000000"/>
                </a:solidFill>
              </a:rPr>
              <a:t>0.1 </a:t>
            </a:r>
            <a:r>
              <a:rPr lang="en-US" altLang="zh-CN" sz="2800" u="sng" dirty="0" smtClean="0">
                <a:solidFill>
                  <a:srgbClr val="FF0000"/>
                </a:solidFill>
              </a:rPr>
              <a:t>11</a:t>
            </a:r>
            <a:r>
              <a:rPr lang="en-US" altLang="zh-CN" sz="2400" dirty="0" smtClean="0">
                <a:solidFill>
                  <a:srgbClr val="7030A0"/>
                </a:solidFill>
              </a:rPr>
              <a:t>  00000 /27</a:t>
            </a:r>
            <a:r>
              <a:rPr lang="zh-CN" altLang="en-US" sz="2400" dirty="0" smtClean="0">
                <a:solidFill>
                  <a:srgbClr val="7030A0"/>
                </a:solidFill>
              </a:rPr>
              <a:t>，即</a:t>
            </a:r>
            <a:r>
              <a:rPr lang="en-US" sz="2400" dirty="0" smtClean="0"/>
              <a:t>100.0.0.224/</a:t>
            </a:r>
            <a:r>
              <a:rPr lang="en-US" sz="2400" dirty="0" smtClean="0">
                <a:solidFill>
                  <a:srgbClr val="FF0000"/>
                </a:solidFill>
              </a:rPr>
              <a:t>2</a:t>
            </a:r>
            <a:r>
              <a:rPr lang="en-US" altLang="zh-CN" sz="2400" dirty="0" smtClean="0">
                <a:solidFill>
                  <a:srgbClr val="FF0000"/>
                </a:solidFill>
              </a:rPr>
              <a:t>7</a:t>
            </a:r>
            <a:r>
              <a:rPr lang="zh-CN" altLang="en-US" sz="2400" dirty="0" smtClean="0"/>
              <a:t>，</a:t>
            </a:r>
            <a:r>
              <a:rPr lang="en-US" altLang="zh-CN" sz="2400" dirty="0" smtClean="0"/>
              <a:t> </a:t>
            </a:r>
          </a:p>
          <a:p>
            <a:pPr>
              <a:spcBef>
                <a:spcPts val="0"/>
              </a:spcBef>
            </a:pPr>
            <a:r>
              <a:rPr lang="zh-CN" altLang="en-US" sz="2400" dirty="0" smtClean="0"/>
              <a:t>子网掩码为</a:t>
            </a:r>
            <a:r>
              <a:rPr lang="en-US" altLang="zh-CN" sz="2400" dirty="0" smtClean="0"/>
              <a:t>255.255.255.11100000</a:t>
            </a:r>
            <a:r>
              <a:rPr lang="zh-CN" altLang="en-US" sz="2400" dirty="0" smtClean="0"/>
              <a:t>，即</a:t>
            </a:r>
            <a:r>
              <a:rPr lang="en-US" altLang="zh-CN" sz="2400" dirty="0" smtClean="0"/>
              <a:t>255.255.255. 224</a:t>
            </a:r>
            <a:r>
              <a:rPr lang="zh-CN" altLang="en-US" sz="2400" dirty="0" smtClean="0"/>
              <a:t>；</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312" y="285728"/>
            <a:ext cx="9441688" cy="1214446"/>
          </a:xfrm>
        </p:spPr>
        <p:txBody>
          <a:bodyPr/>
          <a:lstStyle/>
          <a:p>
            <a:r>
              <a:rPr lang="zh-CN" altLang="en-US" sz="3200" dirty="0" smtClean="0">
                <a:solidFill>
                  <a:srgbClr val="FF0000"/>
                </a:solidFill>
                <a:latin typeface="Times New Roman" pitchFamily="18" charset="0"/>
                <a:cs typeface="Times New Roman" pitchFamily="18" charset="0"/>
              </a:rPr>
              <a:t>（自己看一下）</a:t>
            </a:r>
            <a:r>
              <a:rPr lang="zh-CN" altLang="en-US" sz="3200" dirty="0" smtClean="0">
                <a:solidFill>
                  <a:srgbClr val="000000"/>
                </a:solidFill>
                <a:latin typeface="Times New Roman" pitchFamily="18" charset="0"/>
                <a:cs typeface="Times New Roman" pitchFamily="18" charset="0"/>
              </a:rPr>
              <a:t>可用地址块为</a:t>
            </a:r>
            <a:r>
              <a:rPr lang="en-US" sz="3200" dirty="0" smtClean="0">
                <a:solidFill>
                  <a:srgbClr val="000000"/>
                </a:solidFill>
              </a:rPr>
              <a:t>100.0.0.128/25 </a:t>
            </a:r>
            <a:r>
              <a:rPr lang="en-US" sz="3600" dirty="0" smtClean="0">
                <a:solidFill>
                  <a:srgbClr val="000000"/>
                </a:solidFill>
              </a:rPr>
              <a:t/>
            </a:r>
            <a:br>
              <a:rPr lang="en-US" sz="3600" dirty="0" smtClean="0">
                <a:solidFill>
                  <a:srgbClr val="000000"/>
                </a:solidFill>
              </a:rPr>
            </a:br>
            <a:r>
              <a:rPr lang="en-US" sz="3200" dirty="0" smtClean="0">
                <a:solidFill>
                  <a:srgbClr val="000000"/>
                </a:solidFill>
              </a:rPr>
              <a:t>100.0.0</a:t>
            </a:r>
            <a:r>
              <a:rPr lang="en-US" altLang="zh-CN" sz="3200" dirty="0" smtClean="0">
                <a:solidFill>
                  <a:srgbClr val="000000"/>
                </a:solidFill>
              </a:rPr>
              <a:t>.1  0000000</a:t>
            </a:r>
            <a:r>
              <a:rPr lang="zh-CN" altLang="en-US" sz="3200" dirty="0" smtClean="0">
                <a:solidFill>
                  <a:srgbClr val="000000"/>
                </a:solidFill>
              </a:rPr>
              <a:t>～</a:t>
            </a:r>
            <a:r>
              <a:rPr lang="en-US" sz="3200" dirty="0" smtClean="0">
                <a:solidFill>
                  <a:srgbClr val="000000"/>
                </a:solidFill>
              </a:rPr>
              <a:t>100.0.0</a:t>
            </a:r>
            <a:r>
              <a:rPr lang="en-US" altLang="zh-CN" sz="3200" dirty="0" smtClean="0">
                <a:solidFill>
                  <a:srgbClr val="000000"/>
                </a:solidFill>
              </a:rPr>
              <a:t>.1  1111111</a:t>
            </a:r>
            <a:endParaRPr lang="zh-CN" altLang="en-US" sz="36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147</a:t>
            </a:fld>
            <a:endParaRPr lang="zh-CN" altLang="en-US" kern="0" dirty="0">
              <a:solidFill>
                <a:sysClr val="windowText" lastClr="000000"/>
              </a:solidFill>
            </a:endParaRPr>
          </a:p>
        </p:txBody>
      </p:sp>
      <p:sp>
        <p:nvSpPr>
          <p:cNvPr id="5" name="Text Box 3"/>
          <p:cNvSpPr txBox="1">
            <a:spLocks noGrp="1" noChangeArrowheads="1"/>
          </p:cNvSpPr>
          <p:nvPr>
            <p:ph idx="1"/>
          </p:nvPr>
        </p:nvSpPr>
        <p:spPr bwMode="auto">
          <a:xfrm>
            <a:off x="309530" y="1681205"/>
            <a:ext cx="9596470" cy="4659737"/>
          </a:xfrm>
          <a:prstGeom prst="rect">
            <a:avLst/>
          </a:prstGeom>
          <a:solidFill>
            <a:srgbClr val="CCECFF"/>
          </a:solidFill>
          <a:ln w="9525">
            <a:solidFill>
              <a:schemeClr val="tx2"/>
            </a:solidFill>
            <a:miter lim="800000"/>
            <a:headEnd/>
            <a:tailEnd/>
          </a:ln>
          <a:effectLst/>
        </p:spPr>
        <p:txBody>
          <a:bodyPr wrap="square">
            <a:spAutoFit/>
          </a:bodyPr>
          <a:lstStyle/>
          <a:p>
            <a:r>
              <a:rPr lang="en-US" sz="2800" dirty="0" smtClean="0">
                <a:solidFill>
                  <a:srgbClr val="000000"/>
                </a:solidFill>
              </a:rPr>
              <a:t>100.0.0</a:t>
            </a:r>
            <a:r>
              <a:rPr lang="en-US" altLang="zh-CN" sz="2800" dirty="0" smtClean="0">
                <a:solidFill>
                  <a:srgbClr val="000000"/>
                </a:solidFill>
              </a:rPr>
              <a:t>.1  </a:t>
            </a:r>
            <a:r>
              <a:rPr lang="en-US" altLang="zh-CN" sz="2800" u="sng" dirty="0" smtClean="0">
                <a:solidFill>
                  <a:srgbClr val="000000"/>
                </a:solidFill>
              </a:rPr>
              <a:t>0</a:t>
            </a:r>
            <a:r>
              <a:rPr lang="en-US" altLang="zh-CN" sz="2800" dirty="0" smtClean="0">
                <a:solidFill>
                  <a:srgbClr val="000000"/>
                </a:solidFill>
              </a:rPr>
              <a:t>000000</a:t>
            </a:r>
          </a:p>
          <a:p>
            <a:r>
              <a:rPr lang="en-US" altLang="zh-CN" sz="2800" dirty="0" smtClean="0">
                <a:solidFill>
                  <a:srgbClr val="000000"/>
                </a:solidFill>
              </a:rPr>
              <a:t>……………</a:t>
            </a:r>
          </a:p>
          <a:p>
            <a:r>
              <a:rPr lang="en-US" sz="2800" dirty="0" smtClean="0">
                <a:solidFill>
                  <a:srgbClr val="000000"/>
                </a:solidFill>
              </a:rPr>
              <a:t>100.0.0</a:t>
            </a:r>
            <a:r>
              <a:rPr lang="en-US" altLang="zh-CN" sz="2800" dirty="0" smtClean="0">
                <a:solidFill>
                  <a:srgbClr val="000000"/>
                </a:solidFill>
              </a:rPr>
              <a:t>.1  </a:t>
            </a:r>
            <a:r>
              <a:rPr lang="en-US" altLang="zh-CN" sz="2800" u="sng" dirty="0" smtClean="0">
                <a:solidFill>
                  <a:srgbClr val="000000"/>
                </a:solidFill>
              </a:rPr>
              <a:t>0</a:t>
            </a:r>
            <a:r>
              <a:rPr lang="en-US" altLang="zh-CN" sz="2800" dirty="0" smtClean="0">
                <a:solidFill>
                  <a:srgbClr val="000000"/>
                </a:solidFill>
              </a:rPr>
              <a:t>111111</a:t>
            </a:r>
          </a:p>
          <a:p>
            <a:r>
              <a:rPr lang="en-US" sz="2800" dirty="0" smtClean="0">
                <a:solidFill>
                  <a:srgbClr val="000000"/>
                </a:solidFill>
              </a:rPr>
              <a:t>100.0.0</a:t>
            </a:r>
            <a:r>
              <a:rPr lang="en-US" altLang="zh-CN" sz="2800" dirty="0" smtClean="0">
                <a:solidFill>
                  <a:srgbClr val="000000"/>
                </a:solidFill>
              </a:rPr>
              <a:t>.1  </a:t>
            </a:r>
            <a:r>
              <a:rPr lang="en-US" altLang="zh-CN" sz="2800" u="sng" dirty="0" smtClean="0">
                <a:solidFill>
                  <a:srgbClr val="000000"/>
                </a:solidFill>
              </a:rPr>
              <a:t>10</a:t>
            </a:r>
            <a:r>
              <a:rPr lang="en-US" altLang="zh-CN" sz="2800" dirty="0" smtClean="0">
                <a:solidFill>
                  <a:srgbClr val="000000"/>
                </a:solidFill>
              </a:rPr>
              <a:t>00000</a:t>
            </a:r>
          </a:p>
          <a:p>
            <a:r>
              <a:rPr lang="en-US" altLang="zh-CN" sz="2800" dirty="0" smtClean="0">
                <a:solidFill>
                  <a:srgbClr val="000000"/>
                </a:solidFill>
              </a:rPr>
              <a:t>. ……………</a:t>
            </a:r>
          </a:p>
          <a:p>
            <a:r>
              <a:rPr lang="en-US" sz="2800" dirty="0" smtClean="0">
                <a:solidFill>
                  <a:srgbClr val="000000"/>
                </a:solidFill>
              </a:rPr>
              <a:t>100.0.0</a:t>
            </a:r>
            <a:r>
              <a:rPr lang="en-US" altLang="zh-CN" sz="2800" dirty="0" smtClean="0">
                <a:solidFill>
                  <a:srgbClr val="000000"/>
                </a:solidFill>
              </a:rPr>
              <a:t>.1  </a:t>
            </a:r>
            <a:r>
              <a:rPr lang="en-US" altLang="zh-CN" sz="2800" u="sng" dirty="0" smtClean="0">
                <a:solidFill>
                  <a:schemeClr val="tx1"/>
                </a:solidFill>
              </a:rPr>
              <a:t>10</a:t>
            </a:r>
            <a:r>
              <a:rPr lang="en-US" altLang="zh-CN" sz="2800" dirty="0" smtClean="0">
                <a:solidFill>
                  <a:srgbClr val="000000"/>
                </a:solidFill>
              </a:rPr>
              <a:t>11111</a:t>
            </a:r>
          </a:p>
          <a:p>
            <a:r>
              <a:rPr lang="en-US" sz="2800" dirty="0" smtClean="0">
                <a:solidFill>
                  <a:srgbClr val="000000"/>
                </a:solidFill>
              </a:rPr>
              <a:t>100.0.0</a:t>
            </a:r>
            <a:r>
              <a:rPr lang="en-US" altLang="zh-CN" sz="2800" dirty="0" smtClean="0">
                <a:solidFill>
                  <a:srgbClr val="000000"/>
                </a:solidFill>
              </a:rPr>
              <a:t>.1  </a:t>
            </a:r>
            <a:r>
              <a:rPr lang="en-US" altLang="zh-CN" sz="2800" u="sng" dirty="0" smtClean="0">
                <a:solidFill>
                  <a:srgbClr val="000000"/>
                </a:solidFill>
              </a:rPr>
              <a:t>11</a:t>
            </a:r>
            <a:r>
              <a:rPr lang="en-US" altLang="zh-CN" sz="2800" dirty="0" smtClean="0">
                <a:solidFill>
                  <a:srgbClr val="000000"/>
                </a:solidFill>
              </a:rPr>
              <a:t>00000</a:t>
            </a:r>
          </a:p>
          <a:p>
            <a:r>
              <a:rPr lang="en-US" altLang="zh-CN" sz="2800" dirty="0" smtClean="0">
                <a:solidFill>
                  <a:srgbClr val="000000"/>
                </a:solidFill>
              </a:rPr>
              <a:t>……………</a:t>
            </a:r>
          </a:p>
          <a:p>
            <a:r>
              <a:rPr lang="en-US" sz="2800" dirty="0" smtClean="0">
                <a:solidFill>
                  <a:srgbClr val="000000"/>
                </a:solidFill>
              </a:rPr>
              <a:t>100.0.0</a:t>
            </a:r>
            <a:r>
              <a:rPr lang="en-US" altLang="zh-CN" sz="2800" dirty="0" smtClean="0">
                <a:solidFill>
                  <a:srgbClr val="000000"/>
                </a:solidFill>
              </a:rPr>
              <a:t>.1  </a:t>
            </a:r>
            <a:r>
              <a:rPr lang="en-US" altLang="zh-CN" sz="2800" u="sng" dirty="0" smtClean="0">
                <a:solidFill>
                  <a:srgbClr val="000000"/>
                </a:solidFill>
              </a:rPr>
              <a:t>11</a:t>
            </a:r>
            <a:r>
              <a:rPr lang="en-US" altLang="zh-CN" sz="2800" dirty="0" smtClean="0">
                <a:solidFill>
                  <a:srgbClr val="000000"/>
                </a:solidFill>
              </a:rPr>
              <a:t>11111</a:t>
            </a:r>
            <a:endParaRPr lang="en-US" altLang="zh-CN" sz="2800" dirty="0">
              <a:solidFill>
                <a:srgbClr val="333399"/>
              </a:solidFill>
              <a:latin typeface="Arial" charset="0"/>
              <a:ea typeface="宋体" charset="-122"/>
            </a:endParaRPr>
          </a:p>
        </p:txBody>
      </p:sp>
      <p:sp>
        <p:nvSpPr>
          <p:cNvPr id="8" name="右大括号 7"/>
          <p:cNvSpPr/>
          <p:nvPr/>
        </p:nvSpPr>
        <p:spPr>
          <a:xfrm>
            <a:off x="4256479" y="1928802"/>
            <a:ext cx="309565" cy="1071570"/>
          </a:xfrm>
          <a:prstGeom prst="rightBrace">
            <a:avLst>
              <a:gd name="adj1" fmla="val 8333"/>
              <a:gd name="adj2" fmla="val 5000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4488654" y="2143116"/>
            <a:ext cx="4875609" cy="523220"/>
          </a:xfrm>
          <a:prstGeom prst="rect">
            <a:avLst/>
          </a:prstGeom>
        </p:spPr>
        <p:txBody>
          <a:bodyPr wrap="square">
            <a:spAutoFit/>
          </a:bodyPr>
          <a:lstStyle/>
          <a:p>
            <a:r>
              <a:rPr lang="en-US" sz="2800" dirty="0" smtClean="0">
                <a:solidFill>
                  <a:srgbClr val="000000"/>
                </a:solidFill>
              </a:rPr>
              <a:t>100.0.0</a:t>
            </a:r>
            <a:r>
              <a:rPr lang="en-US" altLang="zh-CN" sz="2800" dirty="0" smtClean="0">
                <a:solidFill>
                  <a:srgbClr val="000000"/>
                </a:solidFill>
              </a:rPr>
              <a:t>.1</a:t>
            </a:r>
            <a:r>
              <a:rPr lang="en-US" altLang="zh-CN" sz="2800" dirty="0" smtClean="0">
                <a:solidFill>
                  <a:srgbClr val="FF0000"/>
                </a:solidFill>
              </a:rPr>
              <a:t> 0</a:t>
            </a:r>
            <a:r>
              <a:rPr lang="en-US" altLang="zh-CN" sz="2800" dirty="0" smtClean="0">
                <a:solidFill>
                  <a:srgbClr val="7030A0"/>
                </a:solidFill>
              </a:rPr>
              <a:t> </a:t>
            </a:r>
            <a:r>
              <a:rPr lang="en-US" altLang="zh-CN" sz="2800" dirty="0" smtClean="0">
                <a:solidFill>
                  <a:srgbClr val="FF0000"/>
                </a:solidFill>
              </a:rPr>
              <a:t>*(</a:t>
            </a:r>
            <a:r>
              <a:rPr lang="zh-CN" altLang="en-US" sz="2800" dirty="0" smtClean="0">
                <a:solidFill>
                  <a:srgbClr val="FF0000"/>
                </a:solidFill>
              </a:rPr>
              <a:t>分给</a:t>
            </a:r>
            <a:r>
              <a:rPr lang="en-US" altLang="zh-CN" sz="2800" dirty="0" smtClean="0">
                <a:solidFill>
                  <a:srgbClr val="FF0000"/>
                </a:solidFill>
              </a:rPr>
              <a:t>LAN1)</a:t>
            </a:r>
            <a:endParaRPr lang="zh-CN" altLang="en-US" sz="2800" dirty="0"/>
          </a:p>
        </p:txBody>
      </p:sp>
      <p:sp>
        <p:nvSpPr>
          <p:cNvPr id="10" name="右大括号 9"/>
          <p:cNvSpPr/>
          <p:nvPr/>
        </p:nvSpPr>
        <p:spPr>
          <a:xfrm>
            <a:off x="4256479" y="3429000"/>
            <a:ext cx="309565" cy="1071570"/>
          </a:xfrm>
          <a:prstGeom prst="rightBrace">
            <a:avLst>
              <a:gd name="adj1" fmla="val 8333"/>
              <a:gd name="adj2" fmla="val 5000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4566044" y="3643314"/>
            <a:ext cx="5107782" cy="523220"/>
          </a:xfrm>
          <a:prstGeom prst="rect">
            <a:avLst/>
          </a:prstGeom>
        </p:spPr>
        <p:txBody>
          <a:bodyPr wrap="square">
            <a:spAutoFit/>
          </a:bodyPr>
          <a:lstStyle/>
          <a:p>
            <a:r>
              <a:rPr lang="en-US" sz="2800" dirty="0" smtClean="0">
                <a:solidFill>
                  <a:srgbClr val="000000"/>
                </a:solidFill>
              </a:rPr>
              <a:t>100.0.0</a:t>
            </a:r>
            <a:r>
              <a:rPr lang="en-US" altLang="zh-CN" sz="2800" dirty="0" smtClean="0">
                <a:solidFill>
                  <a:srgbClr val="000000"/>
                </a:solidFill>
              </a:rPr>
              <a:t>.1</a:t>
            </a:r>
            <a:r>
              <a:rPr lang="en-US" altLang="zh-CN" sz="2800" dirty="0" smtClean="0">
                <a:solidFill>
                  <a:srgbClr val="FF0000"/>
                </a:solidFill>
              </a:rPr>
              <a:t> 10</a:t>
            </a:r>
            <a:r>
              <a:rPr lang="en-US" altLang="zh-CN" sz="2800" dirty="0" smtClean="0">
                <a:solidFill>
                  <a:srgbClr val="7030A0"/>
                </a:solidFill>
              </a:rPr>
              <a:t> </a:t>
            </a:r>
            <a:r>
              <a:rPr lang="en-US" altLang="zh-CN" sz="2800" dirty="0" smtClean="0">
                <a:solidFill>
                  <a:srgbClr val="FF0000"/>
                </a:solidFill>
              </a:rPr>
              <a:t>*(</a:t>
            </a:r>
            <a:r>
              <a:rPr lang="zh-CN" altLang="en-US" sz="2800" dirty="0" smtClean="0">
                <a:solidFill>
                  <a:srgbClr val="FF0000"/>
                </a:solidFill>
              </a:rPr>
              <a:t>分给</a:t>
            </a:r>
            <a:r>
              <a:rPr lang="en-US" altLang="zh-CN" sz="2800" dirty="0" smtClean="0">
                <a:solidFill>
                  <a:srgbClr val="FF0000"/>
                </a:solidFill>
              </a:rPr>
              <a:t>LAN2)</a:t>
            </a:r>
            <a:endParaRPr lang="zh-CN" altLang="en-US" sz="2800" dirty="0"/>
          </a:p>
        </p:txBody>
      </p:sp>
      <p:sp>
        <p:nvSpPr>
          <p:cNvPr id="12" name="右大括号 11"/>
          <p:cNvSpPr/>
          <p:nvPr/>
        </p:nvSpPr>
        <p:spPr>
          <a:xfrm>
            <a:off x="4333905" y="4929198"/>
            <a:ext cx="309565" cy="1071570"/>
          </a:xfrm>
          <a:prstGeom prst="rightBrace">
            <a:avLst>
              <a:gd name="adj1" fmla="val 8333"/>
              <a:gd name="adj2" fmla="val 5000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4643470" y="5143512"/>
            <a:ext cx="5107782" cy="523220"/>
          </a:xfrm>
          <a:prstGeom prst="rect">
            <a:avLst/>
          </a:prstGeom>
        </p:spPr>
        <p:txBody>
          <a:bodyPr wrap="square">
            <a:spAutoFit/>
          </a:bodyPr>
          <a:lstStyle/>
          <a:p>
            <a:r>
              <a:rPr lang="en-US" sz="2800" dirty="0" smtClean="0">
                <a:solidFill>
                  <a:srgbClr val="000000"/>
                </a:solidFill>
              </a:rPr>
              <a:t>100.0.0</a:t>
            </a:r>
            <a:r>
              <a:rPr lang="en-US" altLang="zh-CN" sz="2800" dirty="0" smtClean="0">
                <a:solidFill>
                  <a:srgbClr val="000000"/>
                </a:solidFill>
              </a:rPr>
              <a:t>.1</a:t>
            </a:r>
            <a:r>
              <a:rPr lang="en-US" altLang="zh-CN" sz="2800" dirty="0" smtClean="0">
                <a:solidFill>
                  <a:srgbClr val="FF0000"/>
                </a:solidFill>
              </a:rPr>
              <a:t> 11</a:t>
            </a:r>
            <a:r>
              <a:rPr lang="en-US" altLang="zh-CN" sz="2800" dirty="0" smtClean="0">
                <a:solidFill>
                  <a:srgbClr val="7030A0"/>
                </a:solidFill>
              </a:rPr>
              <a:t> </a:t>
            </a:r>
            <a:r>
              <a:rPr lang="en-US" altLang="zh-CN" sz="2800" dirty="0" smtClean="0">
                <a:solidFill>
                  <a:srgbClr val="FF0000"/>
                </a:solidFill>
              </a:rPr>
              <a:t>*(</a:t>
            </a:r>
            <a:r>
              <a:rPr lang="zh-CN" altLang="en-US" sz="2800" dirty="0" smtClean="0">
                <a:solidFill>
                  <a:srgbClr val="FF0000"/>
                </a:solidFill>
              </a:rPr>
              <a:t>分给</a:t>
            </a:r>
            <a:r>
              <a:rPr lang="en-US" altLang="zh-CN" sz="2800" dirty="0" smtClean="0">
                <a:solidFill>
                  <a:srgbClr val="FF0000"/>
                </a:solidFill>
              </a:rPr>
              <a:t>LAN3)</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标题 52"/>
          <p:cNvSpPr>
            <a:spLocks noGrp="1"/>
          </p:cNvSpPr>
          <p:nvPr>
            <p:ph type="title"/>
          </p:nvPr>
        </p:nvSpPr>
        <p:spPr>
          <a:xfrm>
            <a:off x="541703" y="214290"/>
            <a:ext cx="9132158" cy="1214446"/>
          </a:xfrm>
        </p:spPr>
        <p:txBody>
          <a:bodyPr/>
          <a:lstStyle/>
          <a:p>
            <a:r>
              <a:rPr lang="zh-CN" altLang="en-US" dirty="0" smtClean="0"/>
              <a:t>练习  </a:t>
            </a:r>
            <a:r>
              <a:rPr lang="en-US" altLang="zh-CN" dirty="0" smtClean="0"/>
              <a:t>CIDR</a:t>
            </a:r>
            <a:r>
              <a:rPr lang="zh-CN" altLang="en-US" dirty="0" smtClean="0"/>
              <a:t>的聚合举例</a:t>
            </a:r>
            <a:r>
              <a:rPr lang="en-US" altLang="zh-CN" dirty="0" smtClean="0"/>
              <a:t/>
            </a:r>
            <a:br>
              <a:rPr lang="en-US" altLang="zh-CN" dirty="0" smtClean="0"/>
            </a:br>
            <a:r>
              <a:rPr lang="en-US" altLang="zh-CN" dirty="0" smtClean="0"/>
              <a:t> 4-26</a:t>
            </a:r>
            <a:r>
              <a:rPr lang="zh-CN" altLang="en-US" dirty="0" smtClean="0"/>
              <a:t>参考解法</a:t>
            </a:r>
            <a:endParaRPr lang="zh-CN" altLang="en-US" dirty="0"/>
          </a:p>
        </p:txBody>
      </p:sp>
      <p:sp>
        <p:nvSpPr>
          <p:cNvPr id="54" name="内容占位符 53"/>
          <p:cNvSpPr>
            <a:spLocks noGrp="1"/>
          </p:cNvSpPr>
          <p:nvPr>
            <p:ph idx="1"/>
          </p:nvPr>
        </p:nvSpPr>
        <p:spPr>
          <a:xfrm>
            <a:off x="0" y="1500174"/>
            <a:ext cx="9906000" cy="1285884"/>
          </a:xfrm>
        </p:spPr>
        <p:txBody>
          <a:bodyPr/>
          <a:lstStyle/>
          <a:p>
            <a:r>
              <a:rPr lang="zh-CN" altLang="en-US" dirty="0" smtClean="0"/>
              <a:t>已知大学四个系的地址块，如何对它们进行聚合</a:t>
            </a:r>
            <a:endParaRPr lang="en-US" altLang="zh-CN" dirty="0" smtClean="0"/>
          </a:p>
          <a:p>
            <a:r>
              <a:rPr lang="zh-CN" altLang="en-US" dirty="0" smtClean="0">
                <a:solidFill>
                  <a:srgbClr val="FF0000"/>
                </a:solidFill>
              </a:rPr>
              <a:t>方法：找出二进制地址块的最大相同部分作为网络前缀</a:t>
            </a:r>
            <a:endParaRPr lang="zh-CN" altLang="en-US" dirty="0">
              <a:solidFill>
                <a:srgbClr val="FF0000"/>
              </a:solidFill>
            </a:endParaRPr>
          </a:p>
        </p:txBody>
      </p:sp>
      <p:sp>
        <p:nvSpPr>
          <p:cNvPr id="5" name="灯片编号占位符 4"/>
          <p:cNvSpPr>
            <a:spLocks noGrp="1"/>
          </p:cNvSpPr>
          <p:nvPr>
            <p:ph type="sldNum" sz="quarter" idx="4"/>
          </p:nvPr>
        </p:nvSpPr>
        <p:spPr>
          <a:xfrm>
            <a:off x="1"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148</a:t>
            </a:fld>
            <a:r>
              <a:rPr lang="zh-CN" altLang="en-US" kern="0" dirty="0" smtClean="0">
                <a:solidFill>
                  <a:sysClr val="windowText" lastClr="000000"/>
                </a:solidFill>
              </a:rPr>
              <a:t>  </a:t>
            </a:r>
            <a:endParaRPr lang="zh-CN" altLang="en-US" kern="0" dirty="0">
              <a:solidFill>
                <a:sysClr val="windowText" lastClr="000000"/>
              </a:solidFill>
            </a:endParaRPr>
          </a:p>
        </p:txBody>
      </p:sp>
      <p:sp>
        <p:nvSpPr>
          <p:cNvPr id="6" name="内容占位符 2"/>
          <p:cNvSpPr txBox="1">
            <a:spLocks/>
          </p:cNvSpPr>
          <p:nvPr/>
        </p:nvSpPr>
        <p:spPr bwMode="auto">
          <a:xfrm>
            <a:off x="232141" y="3071810"/>
            <a:ext cx="4488653" cy="2500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r>
              <a:rPr kumimoji="1" lang="zh-CN" altLang="en-US"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一系    </a:t>
            </a:r>
            <a:r>
              <a:rPr kumimoji="1" lang="en-US" altLang="zh-CN"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206.0.68.0/23</a:t>
            </a:r>
          </a:p>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r>
              <a:rPr kumimoji="1" lang="zh-CN" altLang="en-US"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二系    </a:t>
            </a:r>
            <a:r>
              <a:rPr kumimoji="1" lang="en-US" altLang="zh-CN"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206.0.70.0/24</a:t>
            </a:r>
          </a:p>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r>
              <a:rPr kumimoji="1" lang="zh-CN" altLang="en-US"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三系    </a:t>
            </a:r>
            <a:r>
              <a:rPr kumimoji="1" lang="en-US" altLang="zh-CN"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206.0.71.0/25</a:t>
            </a:r>
          </a:p>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r>
              <a:rPr kumimoji="1" lang="zh-CN" altLang="en-US"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四系    </a:t>
            </a:r>
            <a:r>
              <a:rPr kumimoji="1" lang="en-US" altLang="zh-CN" sz="2800" b="1" i="0" u="none" strike="noStrike" kern="0" cap="none" spc="0" normalizeH="0" baseline="0" noProof="0" dirty="0" smtClean="0">
                <a:ln>
                  <a:noFill/>
                </a:ln>
                <a:solidFill>
                  <a:srgbClr val="000066"/>
                </a:solidFill>
                <a:effectLst/>
                <a:uLnTx/>
                <a:uFillTx/>
                <a:latin typeface="Times New Roman" pitchFamily="18" charset="0"/>
                <a:ea typeface="+mn-ea"/>
                <a:cs typeface="Times New Roman" pitchFamily="18" charset="0"/>
              </a:rPr>
              <a:t>206.0.71.128/25</a:t>
            </a:r>
          </a:p>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endParaRPr kumimoji="0" lang="zh-CN" altLang="en-US" sz="2800" b="0" i="0" u="none" strike="noStrike" kern="0" cap="none" spc="0" normalizeH="0" baseline="0" noProof="0" dirty="0">
              <a:ln>
                <a:noFill/>
              </a:ln>
              <a:solidFill>
                <a:srgbClr val="333399"/>
              </a:solidFill>
              <a:effectLst/>
              <a:uLnTx/>
              <a:uFillTx/>
              <a:latin typeface="Times New Roman" pitchFamily="18" charset="0"/>
              <a:ea typeface="+mn-ea"/>
              <a:cs typeface="Times New Roman" pitchFamily="18" charset="0"/>
            </a:endParaRPr>
          </a:p>
        </p:txBody>
      </p:sp>
      <p:sp>
        <p:nvSpPr>
          <p:cNvPr id="7" name="Text Box 5"/>
          <p:cNvSpPr txBox="1">
            <a:spLocks noChangeArrowheads="1"/>
          </p:cNvSpPr>
          <p:nvPr/>
        </p:nvSpPr>
        <p:spPr bwMode="auto">
          <a:xfrm>
            <a:off x="5494738" y="3102036"/>
            <a:ext cx="4179123" cy="2613023"/>
          </a:xfrm>
          <a:prstGeom prst="rect">
            <a:avLst/>
          </a:prstGeom>
          <a:noFill/>
          <a:ln w="9525">
            <a:noFill/>
            <a:miter lim="800000"/>
            <a:headEnd/>
            <a:tailEnd/>
          </a:ln>
          <a:effectLst/>
        </p:spPr>
        <p:txBody>
          <a:bodyPr wrap="square">
            <a:spAutoFit/>
          </a:bodyPr>
          <a:lstStyle/>
          <a:p>
            <a:pPr>
              <a:lnSpc>
                <a:spcPct val="120000"/>
              </a:lnSpc>
            </a:pPr>
            <a:r>
              <a:rPr kumimoji="1" lang="en-US" altLang="zh-CN" sz="2800" b="1" u="sng" dirty="0" smtClean="0">
                <a:solidFill>
                  <a:srgbClr val="000066"/>
                </a:solidFill>
                <a:latin typeface="Times New Roman" pitchFamily="18" charset="0"/>
              </a:rPr>
              <a:t>206.0.</a:t>
            </a:r>
            <a:r>
              <a:rPr kumimoji="1" lang="en-US" altLang="zh-CN" sz="2800" b="1" u="sng" dirty="0" smtClean="0">
                <a:solidFill>
                  <a:srgbClr val="CC3300"/>
                </a:solidFill>
                <a:latin typeface="Times New Roman" pitchFamily="18" charset="0"/>
              </a:rPr>
              <a:t>010001  </a:t>
            </a:r>
            <a:r>
              <a:rPr kumimoji="1" lang="en-US" altLang="zh-CN" sz="2800" b="1" dirty="0" smtClean="0">
                <a:solidFill>
                  <a:srgbClr val="CC3300"/>
                </a:solidFill>
                <a:latin typeface="Times New Roman" pitchFamily="18" charset="0"/>
              </a:rPr>
              <a:t>0</a:t>
            </a:r>
            <a:r>
              <a:rPr kumimoji="1" lang="en-US" altLang="zh-CN" sz="2800" b="1" dirty="0">
                <a:solidFill>
                  <a:srgbClr val="000066"/>
                </a:solidFill>
                <a:latin typeface="Times New Roman" pitchFamily="18" charset="0"/>
              </a:rPr>
              <a:t>*                                   </a:t>
            </a:r>
          </a:p>
          <a:p>
            <a:pPr>
              <a:lnSpc>
                <a:spcPct val="120000"/>
              </a:lnSpc>
            </a:pPr>
            <a:r>
              <a:rPr kumimoji="1" lang="en-US" altLang="zh-CN" sz="2800" b="1" u="sng" dirty="0" smtClean="0">
                <a:solidFill>
                  <a:srgbClr val="000066"/>
                </a:solidFill>
                <a:latin typeface="Times New Roman" pitchFamily="18" charset="0"/>
              </a:rPr>
              <a:t>206.0.</a:t>
            </a:r>
            <a:r>
              <a:rPr kumimoji="1" lang="en-US" altLang="zh-CN" sz="2800" b="1" u="sng" dirty="0" smtClean="0">
                <a:solidFill>
                  <a:srgbClr val="CC3300"/>
                </a:solidFill>
                <a:latin typeface="Times New Roman" pitchFamily="18" charset="0"/>
              </a:rPr>
              <a:t>010001  </a:t>
            </a:r>
            <a:r>
              <a:rPr kumimoji="1" lang="en-US" altLang="zh-CN" sz="2800" b="1" dirty="0" smtClean="0">
                <a:solidFill>
                  <a:srgbClr val="CC3300"/>
                </a:solidFill>
                <a:latin typeface="Times New Roman" pitchFamily="18" charset="0"/>
              </a:rPr>
              <a:t>10</a:t>
            </a:r>
            <a:r>
              <a:rPr kumimoji="1" lang="en-US" altLang="zh-CN" sz="2800" b="1" dirty="0">
                <a:solidFill>
                  <a:srgbClr val="000066"/>
                </a:solidFill>
                <a:latin typeface="Times New Roman" pitchFamily="18" charset="0"/>
              </a:rPr>
              <a:t>.*                               </a:t>
            </a:r>
          </a:p>
          <a:p>
            <a:pPr>
              <a:lnSpc>
                <a:spcPct val="120000"/>
              </a:lnSpc>
            </a:pPr>
            <a:r>
              <a:rPr kumimoji="1" lang="en-US" altLang="zh-CN" sz="2800" b="1" u="sng" dirty="0" smtClean="0">
                <a:solidFill>
                  <a:srgbClr val="000066"/>
                </a:solidFill>
                <a:latin typeface="Times New Roman" pitchFamily="18" charset="0"/>
              </a:rPr>
              <a:t>206.0.</a:t>
            </a:r>
            <a:r>
              <a:rPr kumimoji="1" lang="en-US" altLang="zh-CN" sz="2800" b="1" u="sng" dirty="0" smtClean="0">
                <a:solidFill>
                  <a:srgbClr val="CC3300"/>
                </a:solidFill>
                <a:latin typeface="Times New Roman" pitchFamily="18" charset="0"/>
              </a:rPr>
              <a:t>010001  </a:t>
            </a:r>
            <a:r>
              <a:rPr kumimoji="1" lang="en-US" altLang="zh-CN" sz="2800" b="1" dirty="0" smtClean="0">
                <a:solidFill>
                  <a:srgbClr val="CC3300"/>
                </a:solidFill>
                <a:latin typeface="Times New Roman" pitchFamily="18" charset="0"/>
              </a:rPr>
              <a:t>11.0</a:t>
            </a:r>
            <a:r>
              <a:rPr kumimoji="1" lang="en-US" altLang="zh-CN" sz="2800" b="1" dirty="0">
                <a:solidFill>
                  <a:srgbClr val="000066"/>
                </a:solidFill>
                <a:latin typeface="Times New Roman" pitchFamily="18" charset="0"/>
              </a:rPr>
              <a:t>*                                </a:t>
            </a:r>
          </a:p>
          <a:p>
            <a:pPr>
              <a:spcAft>
                <a:spcPct val="25000"/>
              </a:spcAft>
            </a:pPr>
            <a:r>
              <a:rPr kumimoji="1" lang="en-US" altLang="zh-CN" sz="2800" b="1" u="sng" dirty="0" smtClean="0">
                <a:solidFill>
                  <a:srgbClr val="000066"/>
                </a:solidFill>
                <a:latin typeface="Times New Roman" pitchFamily="18" charset="0"/>
              </a:rPr>
              <a:t>206.0.</a:t>
            </a:r>
            <a:r>
              <a:rPr kumimoji="1" lang="en-US" altLang="zh-CN" sz="2800" b="1" u="sng" dirty="0" smtClean="0">
                <a:solidFill>
                  <a:srgbClr val="CC3300"/>
                </a:solidFill>
                <a:latin typeface="Times New Roman" pitchFamily="18" charset="0"/>
              </a:rPr>
              <a:t>010001  </a:t>
            </a:r>
            <a:r>
              <a:rPr kumimoji="1" lang="en-US" altLang="zh-CN" sz="2800" b="1" dirty="0" smtClean="0">
                <a:solidFill>
                  <a:srgbClr val="CC3300"/>
                </a:solidFill>
                <a:latin typeface="Times New Roman" pitchFamily="18" charset="0"/>
              </a:rPr>
              <a:t>11.1</a:t>
            </a:r>
            <a:r>
              <a:rPr kumimoji="1" lang="en-US" altLang="zh-CN" sz="2800" b="1" dirty="0">
                <a:solidFill>
                  <a:srgbClr val="000066"/>
                </a:solidFill>
                <a:latin typeface="Times New Roman" pitchFamily="18" charset="0"/>
              </a:rPr>
              <a:t>*              </a:t>
            </a:r>
          </a:p>
          <a:p>
            <a:pPr>
              <a:spcAft>
                <a:spcPct val="25000"/>
              </a:spcAft>
            </a:pPr>
            <a:r>
              <a:rPr kumimoji="1" lang="zh-CN" altLang="en-US" sz="2800" b="1" dirty="0" smtClean="0">
                <a:solidFill>
                  <a:srgbClr val="000066"/>
                </a:solidFill>
                <a:latin typeface="Times New Roman" pitchFamily="18" charset="0"/>
              </a:rPr>
              <a:t>    </a:t>
            </a:r>
            <a:endParaRPr kumimoji="1" lang="en-US" altLang="zh-CN" sz="2800" b="1" dirty="0">
              <a:solidFill>
                <a:srgbClr val="000066"/>
              </a:solidFill>
              <a:latin typeface="Times New Roman" pitchFamily="18" charset="0"/>
            </a:endParaRPr>
          </a:p>
        </p:txBody>
      </p:sp>
      <p:sp>
        <p:nvSpPr>
          <p:cNvPr id="8" name="右箭头 7"/>
          <p:cNvSpPr/>
          <p:nvPr/>
        </p:nvSpPr>
        <p:spPr>
          <a:xfrm>
            <a:off x="3946915" y="3857628"/>
            <a:ext cx="1160868"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5657714"/>
            <a:ext cx="9906000" cy="1200329"/>
          </a:xfrm>
          <a:prstGeom prst="rect">
            <a:avLst/>
          </a:prstGeom>
          <a:solidFill>
            <a:schemeClr val="accent2"/>
          </a:solidFill>
        </p:spPr>
        <p:txBody>
          <a:bodyPr wrap="square">
            <a:spAutoFit/>
          </a:bodyPr>
          <a:lstStyle/>
          <a:p>
            <a:pPr>
              <a:spcAft>
                <a:spcPct val="25000"/>
              </a:spcAft>
            </a:pPr>
            <a:r>
              <a:rPr kumimoji="1" lang="zh-CN" altLang="en-US" sz="3200" b="1" dirty="0" smtClean="0">
                <a:solidFill>
                  <a:srgbClr val="000066"/>
                </a:solidFill>
                <a:latin typeface="Times New Roman" pitchFamily="18" charset="0"/>
              </a:rPr>
              <a:t> 聚合结果 为：    </a:t>
            </a:r>
            <a:r>
              <a:rPr kumimoji="1" lang="en-US" altLang="zh-CN" sz="3200" b="1" u="sng" dirty="0" smtClean="0">
                <a:solidFill>
                  <a:srgbClr val="000066"/>
                </a:solidFill>
                <a:latin typeface="Times New Roman" pitchFamily="18" charset="0"/>
              </a:rPr>
              <a:t>206.0.</a:t>
            </a:r>
            <a:r>
              <a:rPr kumimoji="1" lang="en-US" altLang="zh-CN" sz="3200" b="1" u="sng" dirty="0" smtClean="0">
                <a:solidFill>
                  <a:srgbClr val="CC3300"/>
                </a:solidFill>
                <a:latin typeface="Times New Roman" pitchFamily="18" charset="0"/>
              </a:rPr>
              <a:t>010001</a:t>
            </a:r>
            <a:r>
              <a:rPr kumimoji="1" lang="en-US" altLang="zh-CN" sz="3200" b="1" dirty="0" smtClean="0">
                <a:solidFill>
                  <a:srgbClr val="000066"/>
                </a:solidFill>
                <a:latin typeface="Times New Roman" pitchFamily="18" charset="0"/>
              </a:rPr>
              <a:t>*</a:t>
            </a:r>
          </a:p>
          <a:p>
            <a:pPr>
              <a:spcAft>
                <a:spcPct val="25000"/>
              </a:spcAft>
            </a:pPr>
            <a:r>
              <a:rPr kumimoji="1" lang="zh-CN" altLang="en-US" sz="3200" b="1" dirty="0" smtClean="0">
                <a:solidFill>
                  <a:srgbClr val="000066"/>
                </a:solidFill>
                <a:latin typeface="Times New Roman" pitchFamily="18" charset="0"/>
              </a:rPr>
              <a:t>即：                 </a:t>
            </a:r>
            <a:r>
              <a:rPr kumimoji="1" lang="en-US" altLang="zh-CN" sz="3200" b="1" dirty="0" smtClean="0">
                <a:solidFill>
                  <a:srgbClr val="000066"/>
                </a:solidFill>
                <a:latin typeface="Times New Roman" pitchFamily="18" charset="0"/>
              </a:rPr>
              <a:t>206.0.68.0/</a:t>
            </a:r>
            <a:r>
              <a:rPr kumimoji="1" lang="en-US" altLang="zh-CN" sz="3200" b="1" dirty="0" smtClean="0">
                <a:solidFill>
                  <a:srgbClr val="FF0000"/>
                </a:solidFill>
                <a:latin typeface="Times New Roman" pitchFamily="18" charset="0"/>
              </a:rPr>
              <a:t>22 </a:t>
            </a:r>
            <a:r>
              <a:rPr kumimoji="1" lang="zh-CN" altLang="en-US" sz="3200" b="1" dirty="0" smtClean="0">
                <a:solidFill>
                  <a:srgbClr val="FF0000"/>
                </a:solidFill>
                <a:latin typeface="Times New Roman" pitchFamily="18" charset="0"/>
              </a:rPr>
              <a:t>（</a:t>
            </a:r>
            <a:r>
              <a:rPr kumimoji="1" lang="zh-CN" altLang="en-US" sz="3200" dirty="0" smtClean="0">
                <a:solidFill>
                  <a:srgbClr val="000066"/>
                </a:solidFill>
              </a:rPr>
              <a:t>大学的地址块</a:t>
            </a:r>
            <a:r>
              <a:rPr kumimoji="1" lang="zh-CN" altLang="en-US" sz="3200" b="1" dirty="0" smtClean="0">
                <a:solidFill>
                  <a:srgbClr val="FF0000"/>
                </a:solidFill>
                <a:latin typeface="Times New Roman" pitchFamily="18" charset="0"/>
              </a:rPr>
              <a:t>）</a:t>
            </a:r>
            <a:endParaRPr kumimoji="1" lang="en-US" altLang="zh-CN" sz="3200" b="1" dirty="0">
              <a:solidFill>
                <a:srgbClr val="000066"/>
              </a:solidFill>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animBg="1"/>
      <p:bldP spid="9"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ChangeArrowheads="1"/>
          </p:cNvSpPr>
          <p:nvPr/>
        </p:nvSpPr>
        <p:spPr bwMode="auto">
          <a:xfrm>
            <a:off x="23" y="323850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532483" name="Rectangle 3"/>
          <p:cNvSpPr>
            <a:spLocks noChangeArrowheads="1"/>
          </p:cNvSpPr>
          <p:nvPr/>
        </p:nvSpPr>
        <p:spPr bwMode="auto">
          <a:xfrm>
            <a:off x="23" y="324326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532484" name="Rectangle 4"/>
          <p:cNvSpPr>
            <a:spLocks noGrp="1" noChangeArrowheads="1"/>
          </p:cNvSpPr>
          <p:nvPr>
            <p:ph type="title"/>
          </p:nvPr>
        </p:nvSpPr>
        <p:spPr>
          <a:xfrm>
            <a:off x="309530" y="428604"/>
            <a:ext cx="8899984" cy="785818"/>
          </a:xfrm>
        </p:spPr>
        <p:txBody>
          <a:bodyPr/>
          <a:lstStyle/>
          <a:p>
            <a:pPr algn="ctr"/>
            <a:r>
              <a:rPr lang="en-US" altLang="zh-CN" dirty="0"/>
              <a:t>2. </a:t>
            </a:r>
            <a:r>
              <a:rPr lang="zh-CN" altLang="en-US" dirty="0"/>
              <a:t>最长前缀</a:t>
            </a:r>
            <a:r>
              <a:rPr lang="zh-CN" altLang="en-US" dirty="0" smtClean="0"/>
              <a:t>匹配</a:t>
            </a:r>
            <a:endParaRPr lang="zh-CN" altLang="en-US" dirty="0"/>
          </a:p>
        </p:txBody>
      </p:sp>
      <p:sp>
        <p:nvSpPr>
          <p:cNvPr id="532486" name="Rectangle 6"/>
          <p:cNvSpPr>
            <a:spLocks noGrp="1" noChangeArrowheads="1"/>
          </p:cNvSpPr>
          <p:nvPr>
            <p:ph idx="1"/>
          </p:nvPr>
        </p:nvSpPr>
        <p:spPr>
          <a:xfrm>
            <a:off x="464312" y="1785926"/>
            <a:ext cx="8977410" cy="1571636"/>
          </a:xfrm>
        </p:spPr>
        <p:txBody>
          <a:bodyPr/>
          <a:lstStyle/>
          <a:p>
            <a:pPr algn="just"/>
            <a:r>
              <a:rPr lang="zh-CN" altLang="en-US" dirty="0"/>
              <a:t>使用 </a:t>
            </a:r>
            <a:r>
              <a:rPr lang="en-US" altLang="zh-CN" dirty="0"/>
              <a:t>CIDR </a:t>
            </a:r>
            <a:r>
              <a:rPr lang="zh-CN" altLang="en-US" dirty="0"/>
              <a:t>时，路由表中的每个项目由“网络前缀”和“下一跳地址”组成</a:t>
            </a:r>
            <a:r>
              <a:rPr lang="zh-CN" altLang="en-US" dirty="0" smtClean="0"/>
              <a:t>。</a:t>
            </a:r>
            <a:endParaRPr lang="en-US" altLang="zh-CN" dirty="0" smtClean="0"/>
          </a:p>
          <a:p>
            <a:pPr algn="just"/>
            <a:endParaRPr lang="en-US" altLang="zh-CN" dirty="0" smtClean="0"/>
          </a:p>
          <a:p>
            <a:pPr algn="just"/>
            <a:endParaRPr lang="en-US" altLang="zh-CN" dirty="0" smtClean="0"/>
          </a:p>
          <a:p>
            <a:pPr algn="just"/>
            <a:endParaRPr lang="en-US" altLang="zh-CN" dirty="0" smtClean="0"/>
          </a:p>
          <a:p>
            <a:endParaRPr lang="zh-CN" altLang="en-US" dirty="0" smtClean="0">
              <a:latin typeface="Arial" charset="0"/>
            </a:endParaRPr>
          </a:p>
          <a:p>
            <a:pPr algn="just">
              <a:buNone/>
            </a:pPr>
            <a:r>
              <a:rPr lang="zh-CN" altLang="en-US" dirty="0" smtClean="0"/>
              <a:t>  </a:t>
            </a:r>
            <a:endParaRPr lang="zh-CN" altLang="en-US" dirty="0"/>
          </a:p>
        </p:txBody>
      </p:sp>
      <p:sp>
        <p:nvSpPr>
          <p:cNvPr id="532485" name="Rectangle 5"/>
          <p:cNvSpPr>
            <a:spLocks noChangeArrowheads="1"/>
          </p:cNvSpPr>
          <p:nvPr/>
        </p:nvSpPr>
        <p:spPr bwMode="auto">
          <a:xfrm>
            <a:off x="23" y="326231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7" name="灯片编号占位符 6"/>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149</a:t>
            </a:fld>
            <a:endParaRPr lang="zh-CN" altLang="en-US" kern="0" dirty="0">
              <a:solidFill>
                <a:sysClr val="windowText" lastClr="000000"/>
              </a:solidFill>
            </a:endParaRPr>
          </a:p>
        </p:txBody>
      </p:sp>
      <p:graphicFrame>
        <p:nvGraphicFramePr>
          <p:cNvPr id="8" name="表格 7"/>
          <p:cNvGraphicFramePr>
            <a:graphicFrameLocks noGrp="1"/>
          </p:cNvGraphicFramePr>
          <p:nvPr/>
        </p:nvGraphicFramePr>
        <p:xfrm>
          <a:off x="2166918" y="3071810"/>
          <a:ext cx="5520558" cy="1371600"/>
        </p:xfrm>
        <a:graphic>
          <a:graphicData uri="http://schemas.openxmlformats.org/drawingml/2006/table">
            <a:tbl>
              <a:tblPr firstRow="1" bandRow="1">
                <a:tableStyleId>{69CF1AB2-1976-4502-BF36-3FF5EA218861}</a:tableStyleId>
              </a:tblPr>
              <a:tblGrid>
                <a:gridCol w="2760279"/>
                <a:gridCol w="2760279"/>
              </a:tblGrid>
              <a:tr h="370840">
                <a:tc>
                  <a:txBody>
                    <a:bodyPr/>
                    <a:lstStyle/>
                    <a:p>
                      <a:pPr algn="ctr"/>
                      <a:r>
                        <a:rPr lang="zh-CN" altLang="en-US" sz="2400" dirty="0" smtClean="0"/>
                        <a:t>网络前缀</a:t>
                      </a:r>
                      <a:endParaRPr lang="zh-CN" altLang="en-US" sz="2400" b="1" dirty="0"/>
                    </a:p>
                  </a:txBody>
                  <a:tcPr marL="99060" marR="99060"/>
                </a:tc>
                <a:tc>
                  <a:txBody>
                    <a:bodyPr/>
                    <a:lstStyle/>
                    <a:p>
                      <a:pPr algn="ctr"/>
                      <a:r>
                        <a:rPr lang="zh-CN" altLang="en-US" sz="2400" dirty="0" smtClean="0"/>
                        <a:t>下一跳</a:t>
                      </a:r>
                      <a:endParaRPr lang="zh-CN" altLang="en-US" sz="2400" b="1" dirty="0"/>
                    </a:p>
                  </a:txBody>
                  <a:tcPr marL="99060" marR="99060"/>
                </a:tc>
              </a:tr>
              <a:tr h="370840">
                <a:tc>
                  <a:txBody>
                    <a:bodyPr/>
                    <a:lstStyle/>
                    <a:p>
                      <a:pPr algn="ctr"/>
                      <a:r>
                        <a:rPr lang="en-US" altLang="zh-CN" sz="2400" dirty="0" smtClean="0"/>
                        <a:t>206.0.68.0/22</a:t>
                      </a:r>
                      <a:endParaRPr lang="zh-CN" altLang="en-US" sz="2400" b="1" dirty="0"/>
                    </a:p>
                  </a:txBody>
                  <a:tcPr marL="99060" marR="99060"/>
                </a:tc>
                <a:tc>
                  <a:txBody>
                    <a:bodyPr/>
                    <a:lstStyle/>
                    <a:p>
                      <a:pPr algn="ctr"/>
                      <a:r>
                        <a:rPr lang="en-US" altLang="zh-CN" sz="2400" dirty="0" smtClean="0"/>
                        <a:t>R1</a:t>
                      </a:r>
                      <a:endParaRPr lang="zh-CN" altLang="en-US" sz="2400" b="1" dirty="0"/>
                    </a:p>
                  </a:txBody>
                  <a:tcPr marL="99060" marR="99060"/>
                </a:tc>
              </a:tr>
              <a:tr h="370840">
                <a:tc>
                  <a:txBody>
                    <a:bodyPr/>
                    <a:lstStyle/>
                    <a:p>
                      <a:pPr algn="ctr"/>
                      <a:r>
                        <a:rPr lang="en-US" altLang="zh-CN" sz="2400" dirty="0" smtClean="0"/>
                        <a:t>206.0.71.128/25</a:t>
                      </a:r>
                      <a:endParaRPr lang="zh-CN" altLang="en-US" sz="2400" b="1" dirty="0"/>
                    </a:p>
                  </a:txBody>
                  <a:tcPr marL="99060" marR="99060"/>
                </a:tc>
                <a:tc>
                  <a:txBody>
                    <a:bodyPr/>
                    <a:lstStyle/>
                    <a:p>
                      <a:pPr algn="ctr"/>
                      <a:r>
                        <a:rPr lang="en-US" altLang="zh-CN" sz="2400" dirty="0" smtClean="0"/>
                        <a:t>R2</a:t>
                      </a:r>
                      <a:endParaRPr lang="zh-CN" altLang="en-US" sz="2400" b="1" dirty="0"/>
                    </a:p>
                  </a:txBody>
                  <a:tcPr marL="99060" marR="99060"/>
                </a:tc>
              </a:tr>
            </a:tbl>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pPr algn="ctr"/>
            <a:r>
              <a:rPr lang="zh-CN" altLang="en-US" dirty="0"/>
              <a:t>网际层的 </a:t>
            </a:r>
            <a:r>
              <a:rPr lang="en-US" altLang="zh-CN" dirty="0"/>
              <a:t>IP </a:t>
            </a:r>
            <a:r>
              <a:rPr lang="zh-CN" altLang="en-US" dirty="0"/>
              <a:t>协议及配套协议</a:t>
            </a:r>
          </a:p>
        </p:txBody>
      </p:sp>
      <p:grpSp>
        <p:nvGrpSpPr>
          <p:cNvPr id="2" name="组合 1"/>
          <p:cNvGrpSpPr/>
          <p:nvPr/>
        </p:nvGrpSpPr>
        <p:grpSpPr>
          <a:xfrm>
            <a:off x="1442939" y="1412776"/>
            <a:ext cx="6475015" cy="4216400"/>
            <a:chOff x="1442906" y="1412776"/>
            <a:chExt cx="6475015" cy="4216400"/>
          </a:xfrm>
        </p:grpSpPr>
        <p:sp>
          <p:nvSpPr>
            <p:cNvPr id="967684" name="Rectangle 4"/>
            <p:cNvSpPr>
              <a:spLocks noChangeArrowheads="1"/>
            </p:cNvSpPr>
            <p:nvPr/>
          </p:nvSpPr>
          <p:spPr bwMode="auto">
            <a:xfrm>
              <a:off x="3511815" y="2806601"/>
              <a:ext cx="4406106" cy="1471612"/>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967685" name="Rectangle 5"/>
            <p:cNvSpPr>
              <a:spLocks noChangeArrowheads="1"/>
            </p:cNvSpPr>
            <p:nvPr/>
          </p:nvSpPr>
          <p:spPr bwMode="auto">
            <a:xfrm>
              <a:off x="3511815" y="1412776"/>
              <a:ext cx="4406106" cy="34083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000099"/>
                </a:solidFill>
                <a:latin typeface="+mn-lt"/>
                <a:ea typeface="黑体" pitchFamily="2" charset="-122"/>
              </a:endParaRPr>
            </a:p>
          </p:txBody>
        </p:sp>
        <p:sp>
          <p:nvSpPr>
            <p:cNvPr id="967686" name="Line 6"/>
            <p:cNvSpPr>
              <a:spLocks noChangeShapeType="1"/>
            </p:cNvSpPr>
            <p:nvPr/>
          </p:nvSpPr>
          <p:spPr bwMode="auto">
            <a:xfrm>
              <a:off x="3511815" y="2265263"/>
              <a:ext cx="440610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itchFamily="2" charset="-122"/>
              </a:endParaRPr>
            </a:p>
          </p:txBody>
        </p:sp>
        <p:sp>
          <p:nvSpPr>
            <p:cNvPr id="967687" name="Line 7"/>
            <p:cNvSpPr>
              <a:spLocks noChangeShapeType="1"/>
            </p:cNvSpPr>
            <p:nvPr/>
          </p:nvSpPr>
          <p:spPr bwMode="auto">
            <a:xfrm>
              <a:off x="3511815" y="2806601"/>
              <a:ext cx="4406106"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itchFamily="2" charset="-122"/>
              </a:endParaRPr>
            </a:p>
          </p:txBody>
        </p:sp>
        <p:sp>
          <p:nvSpPr>
            <p:cNvPr id="967688" name="Text Box 8"/>
            <p:cNvSpPr txBox="1">
              <a:spLocks noChangeArrowheads="1"/>
            </p:cNvSpPr>
            <p:nvPr/>
          </p:nvSpPr>
          <p:spPr bwMode="auto">
            <a:xfrm>
              <a:off x="4567767" y="1427063"/>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各种应用层协议</a:t>
              </a:r>
            </a:p>
          </p:txBody>
        </p:sp>
        <p:sp>
          <p:nvSpPr>
            <p:cNvPr id="967689" name="Text Box 9"/>
            <p:cNvSpPr txBox="1">
              <a:spLocks noChangeArrowheads="1"/>
            </p:cNvSpPr>
            <p:nvPr/>
          </p:nvSpPr>
          <p:spPr bwMode="auto">
            <a:xfrm>
              <a:off x="1442906" y="4405213"/>
              <a:ext cx="1893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kumimoji="1" lang="en-US" altLang="zh-CN" sz="2400">
                  <a:latin typeface="+mn-lt"/>
                  <a:ea typeface="黑体" pitchFamily="2" charset="-122"/>
                </a:rPr>
                <a:t>  </a:t>
              </a:r>
              <a:r>
                <a:rPr kumimoji="1" lang="zh-CN" altLang="en-US" sz="2400">
                  <a:latin typeface="+mn-lt"/>
                  <a:ea typeface="黑体" pitchFamily="2" charset="-122"/>
                </a:rPr>
                <a:t>网络接口层</a:t>
              </a:r>
            </a:p>
          </p:txBody>
        </p:sp>
        <p:sp>
          <p:nvSpPr>
            <p:cNvPr id="967690" name="Text Box 10"/>
            <p:cNvSpPr txBox="1">
              <a:spLocks noChangeArrowheads="1"/>
            </p:cNvSpPr>
            <p:nvPr/>
          </p:nvSpPr>
          <p:spPr bwMode="auto">
            <a:xfrm>
              <a:off x="4007114" y="1812826"/>
              <a:ext cx="3275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mn-lt"/>
                  <a:ea typeface="黑体" pitchFamily="2" charset="-122"/>
                </a:rPr>
                <a:t>(HTTP, FTP, SMTP </a:t>
              </a:r>
              <a:r>
                <a:rPr kumimoji="1" lang="zh-CN" altLang="zh-CN" sz="2400">
                  <a:latin typeface="+mn-lt"/>
                  <a:ea typeface="黑体" pitchFamily="2" charset="-122"/>
                </a:rPr>
                <a:t>等</a:t>
              </a:r>
              <a:r>
                <a:rPr kumimoji="1" lang="en-US" altLang="zh-CN" sz="2400">
                  <a:latin typeface="+mn-lt"/>
                  <a:ea typeface="黑体" pitchFamily="2" charset="-122"/>
                </a:rPr>
                <a:t>)</a:t>
              </a:r>
            </a:p>
          </p:txBody>
        </p:sp>
        <p:sp>
          <p:nvSpPr>
            <p:cNvPr id="967691" name="Rectangle 11"/>
            <p:cNvSpPr>
              <a:spLocks noChangeArrowheads="1"/>
            </p:cNvSpPr>
            <p:nvPr/>
          </p:nvSpPr>
          <p:spPr bwMode="auto">
            <a:xfrm>
              <a:off x="3506656" y="4898926"/>
              <a:ext cx="4411265" cy="730250"/>
            </a:xfrm>
            <a:prstGeom prst="rect">
              <a:avLst/>
            </a:prstGeom>
            <a:solidFill>
              <a:srgbClr val="FFFFFF">
                <a:alpha val="49001"/>
              </a:srgbClr>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itchFamily="2" charset="-122"/>
              </a:endParaRPr>
            </a:p>
          </p:txBody>
        </p:sp>
        <p:sp>
          <p:nvSpPr>
            <p:cNvPr id="967692" name="Text Box 12"/>
            <p:cNvSpPr txBox="1">
              <a:spLocks noChangeArrowheads="1"/>
            </p:cNvSpPr>
            <p:nvPr/>
          </p:nvSpPr>
          <p:spPr bwMode="auto">
            <a:xfrm>
              <a:off x="4953000" y="502751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物理硬件</a:t>
              </a:r>
            </a:p>
          </p:txBody>
        </p:sp>
        <p:sp>
          <p:nvSpPr>
            <p:cNvPr id="967693" name="Text Box 13"/>
            <p:cNvSpPr txBox="1">
              <a:spLocks noChangeArrowheads="1"/>
            </p:cNvSpPr>
            <p:nvPr/>
          </p:nvSpPr>
          <p:spPr bwMode="auto">
            <a:xfrm>
              <a:off x="1967442" y="229225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运输层</a:t>
              </a:r>
            </a:p>
          </p:txBody>
        </p:sp>
        <p:sp>
          <p:nvSpPr>
            <p:cNvPr id="967694" name="Text Box 14"/>
            <p:cNvSpPr txBox="1">
              <a:spLocks noChangeArrowheads="1"/>
            </p:cNvSpPr>
            <p:nvPr/>
          </p:nvSpPr>
          <p:spPr bwMode="auto">
            <a:xfrm>
              <a:off x="5071666" y="2316063"/>
              <a:ext cx="1581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mn-lt"/>
                  <a:ea typeface="黑体" pitchFamily="2" charset="-122"/>
                </a:rPr>
                <a:t>TCP, UDP</a:t>
              </a:r>
            </a:p>
          </p:txBody>
        </p:sp>
        <p:sp>
          <p:nvSpPr>
            <p:cNvPr id="967695" name="Text Box 15"/>
            <p:cNvSpPr txBox="1">
              <a:spLocks noChangeArrowheads="1"/>
            </p:cNvSpPr>
            <p:nvPr/>
          </p:nvSpPr>
          <p:spPr bwMode="auto">
            <a:xfrm>
              <a:off x="2019035" y="159216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lt"/>
                  <a:ea typeface="黑体" pitchFamily="2" charset="-122"/>
                </a:rPr>
                <a:t>应用层</a:t>
              </a:r>
            </a:p>
          </p:txBody>
        </p:sp>
        <p:sp>
          <p:nvSpPr>
            <p:cNvPr id="967696" name="Rectangle 16"/>
            <p:cNvSpPr>
              <a:spLocks noChangeArrowheads="1"/>
            </p:cNvSpPr>
            <p:nvPr/>
          </p:nvSpPr>
          <p:spPr bwMode="auto">
            <a:xfrm>
              <a:off x="3602964" y="2852638"/>
              <a:ext cx="1050792" cy="373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ICMP</a:t>
              </a:r>
            </a:p>
          </p:txBody>
        </p:sp>
        <p:sp>
          <p:nvSpPr>
            <p:cNvPr id="967697" name="Text Box 17"/>
            <p:cNvSpPr txBox="1">
              <a:spLocks noChangeArrowheads="1"/>
            </p:cNvSpPr>
            <p:nvPr/>
          </p:nvSpPr>
          <p:spPr bwMode="auto">
            <a:xfrm>
              <a:off x="5584164" y="3327375"/>
              <a:ext cx="522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latin typeface="+mn-lt"/>
                  <a:ea typeface="黑体" pitchFamily="2" charset="-122"/>
                </a:rPr>
                <a:t>IP</a:t>
              </a:r>
            </a:p>
          </p:txBody>
        </p:sp>
        <p:sp>
          <p:nvSpPr>
            <p:cNvPr id="967699" name="Rectangle 19"/>
            <p:cNvSpPr>
              <a:spLocks noChangeArrowheads="1"/>
            </p:cNvSpPr>
            <p:nvPr/>
          </p:nvSpPr>
          <p:spPr bwMode="auto">
            <a:xfrm>
              <a:off x="6867129" y="3814664"/>
              <a:ext cx="957923" cy="373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ARP</a:t>
              </a:r>
            </a:p>
          </p:txBody>
        </p:sp>
        <p:sp>
          <p:nvSpPr>
            <p:cNvPr id="967700" name="Text Box 20"/>
            <p:cNvSpPr txBox="1">
              <a:spLocks noChangeArrowheads="1"/>
            </p:cNvSpPr>
            <p:nvPr/>
          </p:nvSpPr>
          <p:spPr bwMode="auto">
            <a:xfrm>
              <a:off x="4514454" y="4333776"/>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与各种网络接口</a:t>
              </a:r>
            </a:p>
          </p:txBody>
        </p:sp>
        <p:sp>
          <p:nvSpPr>
            <p:cNvPr id="967701" name="Line 21"/>
            <p:cNvSpPr>
              <a:spLocks noChangeShapeType="1"/>
            </p:cNvSpPr>
            <p:nvPr/>
          </p:nvSpPr>
          <p:spPr bwMode="auto">
            <a:xfrm>
              <a:off x="3511815" y="4278213"/>
              <a:ext cx="4406106"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7702" name="Line 22"/>
            <p:cNvSpPr>
              <a:spLocks noChangeShapeType="1"/>
            </p:cNvSpPr>
            <p:nvPr/>
          </p:nvSpPr>
          <p:spPr bwMode="auto">
            <a:xfrm>
              <a:off x="1735270" y="2265263"/>
              <a:ext cx="16836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sp>
          <p:nvSpPr>
            <p:cNvPr id="967703" name="Line 23"/>
            <p:cNvSpPr>
              <a:spLocks noChangeShapeType="1"/>
            </p:cNvSpPr>
            <p:nvPr/>
          </p:nvSpPr>
          <p:spPr bwMode="auto">
            <a:xfrm>
              <a:off x="1735270" y="2806601"/>
              <a:ext cx="16836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sp>
          <p:nvSpPr>
            <p:cNvPr id="967704" name="Line 24"/>
            <p:cNvSpPr>
              <a:spLocks noChangeShapeType="1"/>
            </p:cNvSpPr>
            <p:nvPr/>
          </p:nvSpPr>
          <p:spPr bwMode="auto">
            <a:xfrm>
              <a:off x="1764507" y="4275039"/>
              <a:ext cx="1654440" cy="3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67705" name="Line 25"/>
            <p:cNvSpPr>
              <a:spLocks noChangeShapeType="1"/>
            </p:cNvSpPr>
            <p:nvPr/>
          </p:nvSpPr>
          <p:spPr bwMode="auto">
            <a:xfrm>
              <a:off x="2550452" y="2806601"/>
              <a:ext cx="0" cy="14716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67706" name="Text Box 26"/>
            <p:cNvSpPr txBox="1">
              <a:spLocks noChangeArrowheads="1"/>
            </p:cNvSpPr>
            <p:nvPr/>
          </p:nvSpPr>
          <p:spPr bwMode="auto">
            <a:xfrm>
              <a:off x="1705014" y="3089177"/>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网络层</a:t>
              </a:r>
            </a:p>
            <a:p>
              <a:pPr algn="ctr"/>
              <a:r>
                <a:rPr kumimoji="1" lang="zh-CN" altLang="en-US" sz="2400" b="1">
                  <a:solidFill>
                    <a:srgbClr val="000099"/>
                  </a:solidFill>
                  <a:latin typeface="+mn-lt"/>
                  <a:ea typeface="黑体" pitchFamily="2" charset="-122"/>
                </a:rPr>
                <a:t>（网际层）</a:t>
              </a:r>
            </a:p>
          </p:txBody>
        </p:sp>
        <p:sp>
          <p:nvSpPr>
            <p:cNvPr id="967707" name="Rectangle 27"/>
            <p:cNvSpPr>
              <a:spLocks noChangeArrowheads="1"/>
            </p:cNvSpPr>
            <p:nvPr/>
          </p:nvSpPr>
          <p:spPr bwMode="auto">
            <a:xfrm>
              <a:off x="4705351" y="2852638"/>
              <a:ext cx="1049073" cy="373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IGMP</a:t>
              </a:r>
            </a:p>
          </p:txBody>
        </p:sp>
        <p:sp>
          <p:nvSpPr>
            <p:cNvPr id="967708" name="Line 28"/>
            <p:cNvSpPr>
              <a:spLocks noChangeShapeType="1"/>
            </p:cNvSpPr>
            <p:nvPr/>
          </p:nvSpPr>
          <p:spPr bwMode="auto">
            <a:xfrm flipV="1">
              <a:off x="1749029" y="1412776"/>
              <a:ext cx="16699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sp>
          <p:nvSpPr>
            <p:cNvPr id="967709" name="Line 29"/>
            <p:cNvSpPr>
              <a:spLocks noChangeShapeType="1"/>
            </p:cNvSpPr>
            <p:nvPr/>
          </p:nvSpPr>
          <p:spPr bwMode="auto">
            <a:xfrm>
              <a:off x="1719792" y="4821138"/>
              <a:ext cx="169915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grpSp>
      <p:sp>
        <p:nvSpPr>
          <p:cNvPr id="29" name="灯片编号占位符 28"/>
          <p:cNvSpPr>
            <a:spLocks noGrp="1"/>
          </p:cNvSpPr>
          <p:nvPr>
            <p:ph type="sldNum" sz="quarter" idx="12"/>
          </p:nvPr>
        </p:nvSpPr>
        <p:spPr/>
        <p:txBody>
          <a:bodyPr/>
          <a:lstStyle/>
          <a:p>
            <a:fld id="{14338B79-8FD5-46F1-8A19-651A319ADB19}" type="slidenum">
              <a:rPr lang="zh-CN" altLang="en-US" smtClean="0"/>
              <a:pPr/>
              <a:t>15</a:t>
            </a:fld>
            <a:endParaRPr lang="en-US" altLang="zh-CN"/>
          </a:p>
        </p:txBody>
      </p:sp>
    </p:spTree>
    <p:extLst>
      <p:ext uri="{BB962C8B-B14F-4D97-AF65-F5344CB8AC3E}">
        <p14:creationId xmlns:p14="http://schemas.microsoft.com/office/powerpoint/2010/main" val="425304874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ChangeArrowheads="1"/>
          </p:cNvSpPr>
          <p:nvPr/>
        </p:nvSpPr>
        <p:spPr bwMode="auto">
          <a:xfrm>
            <a:off x="23" y="323850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532483" name="Rectangle 3"/>
          <p:cNvSpPr>
            <a:spLocks noChangeArrowheads="1"/>
          </p:cNvSpPr>
          <p:nvPr/>
        </p:nvSpPr>
        <p:spPr bwMode="auto">
          <a:xfrm>
            <a:off x="23" y="324326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532484" name="Rectangle 4"/>
          <p:cNvSpPr>
            <a:spLocks noGrp="1" noChangeArrowheads="1"/>
          </p:cNvSpPr>
          <p:nvPr>
            <p:ph type="title"/>
          </p:nvPr>
        </p:nvSpPr>
        <p:spPr>
          <a:xfrm>
            <a:off x="541704" y="-24"/>
            <a:ext cx="8899984" cy="785818"/>
          </a:xfrm>
        </p:spPr>
        <p:txBody>
          <a:bodyPr/>
          <a:lstStyle/>
          <a:p>
            <a:pPr algn="ctr"/>
            <a:r>
              <a:rPr lang="en-US" altLang="zh-CN" dirty="0"/>
              <a:t>2. </a:t>
            </a:r>
            <a:r>
              <a:rPr lang="zh-CN" altLang="en-US" dirty="0"/>
              <a:t>最长前缀匹配</a:t>
            </a:r>
          </a:p>
        </p:txBody>
      </p:sp>
      <p:sp>
        <p:nvSpPr>
          <p:cNvPr id="532486" name="Rectangle 6"/>
          <p:cNvSpPr>
            <a:spLocks noGrp="1" noChangeArrowheads="1"/>
          </p:cNvSpPr>
          <p:nvPr>
            <p:ph idx="1"/>
          </p:nvPr>
        </p:nvSpPr>
        <p:spPr>
          <a:xfrm>
            <a:off x="238092" y="928670"/>
            <a:ext cx="9441722" cy="5000636"/>
          </a:xfrm>
        </p:spPr>
        <p:txBody>
          <a:bodyPr/>
          <a:lstStyle/>
          <a:p>
            <a:r>
              <a:rPr lang="zh-CN" altLang="en-US" sz="2800" dirty="0" smtClean="0">
                <a:latin typeface="Arial" charset="0"/>
              </a:rPr>
              <a:t>路由表中如下</a:t>
            </a:r>
            <a:r>
              <a:rPr lang="en-US" altLang="zh-CN" sz="2800" dirty="0" smtClean="0">
                <a:latin typeface="Arial" charset="0"/>
              </a:rPr>
              <a:t>,</a:t>
            </a:r>
            <a:r>
              <a:rPr lang="zh-CN" altLang="en-US" sz="2800" dirty="0" smtClean="0">
                <a:latin typeface="Arial" charset="0"/>
              </a:rPr>
              <a:t>收到分组的目的地址 </a:t>
            </a:r>
            <a:r>
              <a:rPr lang="en-US" altLang="zh-CN" sz="2800" i="1" dirty="0" smtClean="0">
                <a:solidFill>
                  <a:srgbClr val="FF0000"/>
                </a:solidFill>
                <a:latin typeface="Arial" charset="0"/>
              </a:rPr>
              <a:t>D</a:t>
            </a:r>
            <a:r>
              <a:rPr lang="en-US" altLang="zh-CN" sz="2800" dirty="0" smtClean="0">
                <a:solidFill>
                  <a:srgbClr val="FF0000"/>
                </a:solidFill>
                <a:latin typeface="Arial" charset="0"/>
              </a:rPr>
              <a:t> = 206.0.71.128</a:t>
            </a:r>
            <a:endParaRPr lang="en-US" altLang="zh-CN" sz="2800" dirty="0" smtClean="0">
              <a:latin typeface="Arial" charset="0"/>
            </a:endParaRPr>
          </a:p>
          <a:p>
            <a:pPr>
              <a:buNone/>
            </a:pPr>
            <a:endParaRPr lang="en-US" altLang="zh-CN" sz="2800" dirty="0" smtClean="0"/>
          </a:p>
          <a:p>
            <a:pPr>
              <a:buNone/>
            </a:pPr>
            <a:r>
              <a:rPr lang="en-US" altLang="zh-CN" sz="2800" dirty="0" smtClean="0"/>
              <a:t>1</a:t>
            </a:r>
            <a:r>
              <a:rPr lang="zh-CN" altLang="en-US" sz="2800" dirty="0" smtClean="0"/>
              <a:t>、</a:t>
            </a:r>
            <a:r>
              <a:rPr lang="en-US" altLang="zh-CN" sz="2800" dirty="0" smtClean="0"/>
              <a:t>D</a:t>
            </a:r>
            <a:r>
              <a:rPr lang="zh-CN" altLang="en-US" sz="2800" dirty="0" smtClean="0">
                <a:latin typeface="Arial" charset="0"/>
              </a:rPr>
              <a:t>与</a:t>
            </a:r>
            <a:r>
              <a:rPr lang="en-US" altLang="zh-CN" sz="2800" b="1" dirty="0" smtClean="0">
                <a:latin typeface="Arial" charset="0"/>
              </a:rPr>
              <a:t>255.255.240.0</a:t>
            </a:r>
            <a:r>
              <a:rPr lang="en-US" altLang="zh-CN" sz="2800" dirty="0" smtClean="0"/>
              <a:t> </a:t>
            </a:r>
          </a:p>
          <a:p>
            <a:pPr>
              <a:buNone/>
            </a:pPr>
            <a:r>
              <a:rPr lang="en-US" altLang="zh-CN" sz="2800" dirty="0" smtClean="0"/>
              <a:t>      = 206.0.68.0/22     </a:t>
            </a:r>
            <a:r>
              <a:rPr lang="zh-CN" altLang="en-US" sz="2800" dirty="0" smtClean="0"/>
              <a:t>匹配</a:t>
            </a:r>
            <a:endParaRPr lang="en-US" altLang="zh-CN" sz="2800" dirty="0" smtClean="0"/>
          </a:p>
          <a:p>
            <a:pPr>
              <a:buNone/>
            </a:pPr>
            <a:r>
              <a:rPr lang="en-US" altLang="zh-CN" sz="2800" dirty="0" smtClean="0"/>
              <a:t>2</a:t>
            </a:r>
            <a:r>
              <a:rPr lang="zh-CN" altLang="en-US" sz="2800" dirty="0" smtClean="0"/>
              <a:t>、</a:t>
            </a:r>
            <a:r>
              <a:rPr lang="en-US" altLang="zh-CN" sz="2800" dirty="0" smtClean="0"/>
              <a:t>D</a:t>
            </a:r>
            <a:r>
              <a:rPr lang="zh-CN" altLang="en-US" sz="2800" dirty="0" smtClean="0"/>
              <a:t>与</a:t>
            </a:r>
            <a:r>
              <a:rPr lang="en-US" altLang="zh-CN" sz="2800" b="1" dirty="0" smtClean="0">
                <a:latin typeface="Arial" charset="0"/>
              </a:rPr>
              <a:t>255.255.255.128</a:t>
            </a:r>
            <a:r>
              <a:rPr lang="en-US" altLang="zh-CN" sz="2800" dirty="0" smtClean="0"/>
              <a:t>      </a:t>
            </a:r>
          </a:p>
          <a:p>
            <a:pPr>
              <a:buNone/>
            </a:pPr>
            <a:r>
              <a:rPr lang="en-US" altLang="zh-CN" sz="2800" dirty="0" smtClean="0"/>
              <a:t>      =206.0.71.128/25  </a:t>
            </a:r>
            <a:r>
              <a:rPr lang="zh-CN" altLang="en-US" sz="2800" dirty="0" smtClean="0"/>
              <a:t>匹配</a:t>
            </a:r>
          </a:p>
          <a:p>
            <a:endParaRPr lang="en-US" altLang="zh-CN" sz="2800" dirty="0" smtClean="0"/>
          </a:p>
          <a:p>
            <a:endParaRPr lang="en-US" altLang="zh-CN" sz="2800" dirty="0" smtClean="0"/>
          </a:p>
          <a:p>
            <a:r>
              <a:rPr lang="zh-CN" altLang="en-US" sz="2800" dirty="0" smtClean="0"/>
              <a:t>在查找路由表时得到</a:t>
            </a:r>
            <a:r>
              <a:rPr lang="zh-CN" altLang="en-US" sz="2800" dirty="0" smtClean="0">
                <a:solidFill>
                  <a:srgbClr val="FF0000"/>
                </a:solidFill>
              </a:rPr>
              <a:t>不止一个匹配结果</a:t>
            </a:r>
            <a:r>
              <a:rPr lang="zh-CN" altLang="en-US" sz="2800" dirty="0" smtClean="0"/>
              <a:t>，此时，选择两个匹配的地址中</a:t>
            </a:r>
            <a:r>
              <a:rPr lang="zh-CN" altLang="en-US" sz="2800" dirty="0" smtClean="0">
                <a:solidFill>
                  <a:srgbClr val="FF0000"/>
                </a:solidFill>
              </a:rPr>
              <a:t>更具体的一个</a:t>
            </a:r>
            <a:r>
              <a:rPr lang="zh-CN" altLang="en-US" sz="2800" dirty="0" smtClean="0"/>
              <a:t>，即选择最长前缀的地址。  </a:t>
            </a:r>
            <a:endParaRPr lang="zh-CN" altLang="en-US" sz="2800" dirty="0"/>
          </a:p>
        </p:txBody>
      </p:sp>
      <p:sp>
        <p:nvSpPr>
          <p:cNvPr id="532485" name="Rectangle 5"/>
          <p:cNvSpPr>
            <a:spLocks noChangeArrowheads="1"/>
          </p:cNvSpPr>
          <p:nvPr/>
        </p:nvSpPr>
        <p:spPr bwMode="auto">
          <a:xfrm>
            <a:off x="23" y="326231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7" name="灯片编号占位符 6"/>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150</a:t>
            </a:fld>
            <a:endParaRPr lang="zh-CN" altLang="en-US" kern="0" dirty="0">
              <a:solidFill>
                <a:sysClr val="windowText" lastClr="000000"/>
              </a:solidFill>
            </a:endParaRPr>
          </a:p>
        </p:txBody>
      </p:sp>
      <p:graphicFrame>
        <p:nvGraphicFramePr>
          <p:cNvPr id="8" name="表格 7"/>
          <p:cNvGraphicFramePr>
            <a:graphicFrameLocks noGrp="1"/>
          </p:cNvGraphicFramePr>
          <p:nvPr/>
        </p:nvGraphicFramePr>
        <p:xfrm>
          <a:off x="4524372" y="1500174"/>
          <a:ext cx="5020526" cy="3429024"/>
        </p:xfrm>
        <a:graphic>
          <a:graphicData uri="http://schemas.openxmlformats.org/drawingml/2006/table">
            <a:tbl>
              <a:tblPr firstRow="1" bandRow="1">
                <a:tableStyleId>{5C22544A-7EE6-4342-B048-85BDC9FD1C3A}</a:tableStyleId>
              </a:tblPr>
              <a:tblGrid>
                <a:gridCol w="3234576"/>
                <a:gridCol w="1785950"/>
              </a:tblGrid>
              <a:tr h="485569">
                <a:tc>
                  <a:txBody>
                    <a:bodyPr/>
                    <a:lstStyle/>
                    <a:p>
                      <a:pPr algn="ctr"/>
                      <a:r>
                        <a:rPr lang="zh-CN" altLang="en-US" sz="2400" b="0" dirty="0" smtClean="0">
                          <a:solidFill>
                            <a:srgbClr val="002060"/>
                          </a:solidFill>
                        </a:rPr>
                        <a:t>网络前缀</a:t>
                      </a:r>
                      <a:endParaRPr lang="zh-CN" altLang="en-US" sz="2400" b="0" dirty="0">
                        <a:solidFill>
                          <a:srgbClr val="002060"/>
                        </a:solidFill>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solidFill>
                            <a:srgbClr val="002060"/>
                          </a:solidFill>
                        </a:rPr>
                        <a:t>下一跳</a:t>
                      </a:r>
                      <a:endParaRPr lang="zh-CN" altLang="en-US" sz="2400" b="1" dirty="0">
                        <a:solidFill>
                          <a:srgbClr val="002060"/>
                        </a:solidFill>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4025">
                <a:tc>
                  <a:txBody>
                    <a:bodyPr/>
                    <a:lstStyle/>
                    <a:p>
                      <a:pPr algn="ctr"/>
                      <a:r>
                        <a:rPr lang="en-US" altLang="zh-CN" sz="2400" b="1" dirty="0" smtClean="0">
                          <a:latin typeface="Arial" charset="0"/>
                        </a:rPr>
                        <a:t>206.0.68.0/22</a:t>
                      </a:r>
                    </a:p>
                    <a:p>
                      <a:pPr algn="ctr"/>
                      <a:r>
                        <a:rPr lang="zh-CN" altLang="en-US" sz="2400" b="1" dirty="0" smtClean="0">
                          <a:latin typeface="Arial" charset="0"/>
                        </a:rPr>
                        <a:t>（</a:t>
                      </a:r>
                      <a:r>
                        <a:rPr lang="en-US" altLang="zh-CN" sz="2400" b="1" dirty="0" smtClean="0">
                          <a:latin typeface="Arial" charset="0"/>
                        </a:rPr>
                        <a:t>255.255.240.0</a:t>
                      </a:r>
                      <a:r>
                        <a:rPr lang="zh-CN" altLang="en-US" sz="2400" b="1" dirty="0" smtClean="0">
                          <a:latin typeface="Arial" charset="0"/>
                        </a:rPr>
                        <a:t>）</a:t>
                      </a:r>
                      <a:endParaRPr lang="zh-CN" altLang="en-US" sz="2400" b="1"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t>R1</a:t>
                      </a:r>
                      <a:endParaRPr lang="zh-CN" altLang="en-US" sz="2400" b="1"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7795">
                <a:tc>
                  <a:txBody>
                    <a:bodyPr/>
                    <a:lstStyle/>
                    <a:p>
                      <a:pPr algn="ctr"/>
                      <a:r>
                        <a:rPr lang="en-US" altLang="zh-CN" sz="2400" b="1" dirty="0" smtClean="0">
                          <a:latin typeface="Arial" charset="0"/>
                        </a:rPr>
                        <a:t>206.0.71.128/25</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charset="0"/>
                        </a:rPr>
                        <a:t>（</a:t>
                      </a:r>
                      <a:r>
                        <a:rPr lang="en-US" altLang="zh-CN" sz="2400" b="1" dirty="0" smtClean="0">
                          <a:latin typeface="Arial" charset="0"/>
                        </a:rPr>
                        <a:t>255.255.255.128</a:t>
                      </a:r>
                      <a:r>
                        <a:rPr lang="zh-CN" altLang="en-US" sz="2400" b="1" dirty="0" smtClean="0">
                          <a:latin typeface="Arial" charset="0"/>
                        </a:rPr>
                        <a:t>）</a:t>
                      </a:r>
                      <a:endParaRPr lang="zh-CN" altLang="en-US" sz="2400" b="1"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t>R2</a:t>
                      </a:r>
                      <a:endParaRPr lang="zh-CN" altLang="en-US" sz="2400" b="1"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1635">
                <a:tc>
                  <a:txBody>
                    <a:bodyPr/>
                    <a:lstStyle/>
                    <a:p>
                      <a:pPr algn="ctr"/>
                      <a:r>
                        <a:rPr lang="en-US" altLang="zh-CN" sz="2400" b="1" dirty="0" smtClean="0"/>
                        <a:t>…..</a:t>
                      </a:r>
                      <a:endParaRPr lang="zh-CN" altLang="en-US" sz="2400" b="1"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t>…..</a:t>
                      </a:r>
                      <a:endParaRPr lang="zh-CN" altLang="en-US" sz="2400" b="1"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15"/>
          <p:cNvSpPr>
            <a:spLocks noChangeArrowheads="1"/>
          </p:cNvSpPr>
          <p:nvPr/>
        </p:nvSpPr>
        <p:spPr bwMode="auto">
          <a:xfrm>
            <a:off x="4595810" y="2928934"/>
            <a:ext cx="4929222" cy="857256"/>
          </a:xfrm>
          <a:prstGeom prst="rect">
            <a:avLst/>
          </a:prstGeom>
          <a:noFill/>
          <a:ln w="38100">
            <a:solidFill>
              <a:schemeClr val="hlink"/>
            </a:solidFill>
            <a:miter lim="800000"/>
            <a:headEnd/>
            <a:tailEnd/>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48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48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48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48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hlink"/>
                </a:solidFill>
              </a:rPr>
              <a:t>最长匹配</a:t>
            </a:r>
            <a:endParaRPr lang="zh-CN" altLang="en-US" dirty="0"/>
          </a:p>
        </p:txBody>
      </p:sp>
      <p:sp>
        <p:nvSpPr>
          <p:cNvPr id="3" name="内容占位符 2"/>
          <p:cNvSpPr>
            <a:spLocks noGrp="1"/>
          </p:cNvSpPr>
          <p:nvPr>
            <p:ph idx="1"/>
          </p:nvPr>
        </p:nvSpPr>
        <p:spPr/>
        <p:txBody>
          <a:bodyPr/>
          <a:lstStyle/>
          <a:p>
            <a:pPr algn="just"/>
            <a:r>
              <a:rPr lang="zh-CN" altLang="en-US" dirty="0" smtClean="0"/>
              <a:t>从匹配结果中选择具有最长网络前缀的路由叫做</a:t>
            </a:r>
            <a:r>
              <a:rPr lang="zh-CN" altLang="en-US" dirty="0" smtClean="0">
                <a:solidFill>
                  <a:schemeClr val="hlink"/>
                </a:solidFill>
              </a:rPr>
              <a:t>最长前缀匹配</a:t>
            </a:r>
            <a:r>
              <a:rPr lang="en-US" altLang="zh-CN" dirty="0" smtClean="0"/>
              <a:t>(longest-prefix matching)</a:t>
            </a:r>
            <a:r>
              <a:rPr lang="zh-CN" altLang="en-US" dirty="0" smtClean="0"/>
              <a:t>。</a:t>
            </a:r>
          </a:p>
          <a:p>
            <a:pPr algn="just"/>
            <a:r>
              <a:rPr lang="zh-CN" altLang="en-US" dirty="0" smtClean="0"/>
              <a:t>网络前缀越长，其地址块就越小，因而路由就越具体</a:t>
            </a:r>
            <a:r>
              <a:rPr lang="en-US" altLang="zh-CN" dirty="0" smtClean="0"/>
              <a:t>(more specific) </a:t>
            </a:r>
            <a:r>
              <a:rPr lang="zh-CN" altLang="en-US" dirty="0" smtClean="0"/>
              <a:t>。</a:t>
            </a:r>
          </a:p>
          <a:p>
            <a:pPr algn="just"/>
            <a:r>
              <a:rPr lang="zh-CN" altLang="en-US" dirty="0" smtClean="0"/>
              <a:t>最长前缀匹配又称为</a:t>
            </a:r>
            <a:r>
              <a:rPr lang="zh-CN" altLang="en-US" dirty="0" smtClean="0">
                <a:solidFill>
                  <a:schemeClr val="hlink"/>
                </a:solidFill>
              </a:rPr>
              <a:t>最长匹配</a:t>
            </a:r>
            <a:r>
              <a:rPr lang="zh-CN" altLang="en-US" dirty="0" smtClean="0"/>
              <a:t>或</a:t>
            </a:r>
            <a:r>
              <a:rPr lang="zh-CN" altLang="en-US" dirty="0" smtClean="0">
                <a:solidFill>
                  <a:schemeClr val="hlink"/>
                </a:solidFill>
              </a:rPr>
              <a:t>最佳匹配</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151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38224" y="642918"/>
            <a:ext cx="7427780" cy="768350"/>
          </a:xfrm>
        </p:spPr>
        <p:txBody>
          <a:bodyPr/>
          <a:lstStyle/>
          <a:p>
            <a:pPr algn="ctr"/>
            <a:r>
              <a:rPr lang="zh-CN" altLang="en-US" dirty="0" smtClean="0"/>
              <a:t>本章内容</a:t>
            </a:r>
            <a:endParaRPr lang="zh-CN" altLang="en-US" dirty="0"/>
          </a:p>
        </p:txBody>
      </p:sp>
      <p:graphicFrame>
        <p:nvGraphicFramePr>
          <p:cNvPr id="4" name="图示 3"/>
          <p:cNvGraphicFramePr/>
          <p:nvPr/>
        </p:nvGraphicFramePr>
        <p:xfrm>
          <a:off x="1160837" y="1857364"/>
          <a:ext cx="7739117"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152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4.4  </a:t>
            </a:r>
            <a:r>
              <a:rPr lang="zh-CN" altLang="zh-CN" dirty="0"/>
              <a:t>网际控制报文协议</a:t>
            </a:r>
            <a:r>
              <a:rPr lang="en-US" altLang="zh-CN" dirty="0"/>
              <a:t>ICMP</a:t>
            </a:r>
            <a:endParaRPr lang="zh-CN" altLang="en-US" dirty="0"/>
          </a:p>
        </p:txBody>
      </p:sp>
      <p:sp>
        <p:nvSpPr>
          <p:cNvPr id="931843" name="Rectangle 3"/>
          <p:cNvSpPr>
            <a:spLocks noGrp="1" noChangeArrowheads="1"/>
          </p:cNvSpPr>
          <p:nvPr>
            <p:ph idx="1"/>
          </p:nvPr>
        </p:nvSpPr>
        <p:spPr/>
        <p:txBody>
          <a:bodyPr/>
          <a:lstStyle/>
          <a:p>
            <a:r>
              <a:rPr lang="zh-CN" altLang="zh-CN" sz="2800" dirty="0" smtClean="0"/>
              <a:t>网</a:t>
            </a:r>
            <a:r>
              <a:rPr lang="zh-CN" altLang="zh-CN" sz="2800" dirty="0"/>
              <a:t>际控制报文</a:t>
            </a:r>
            <a:r>
              <a:rPr lang="zh-CN" altLang="zh-CN" sz="2800" dirty="0" smtClean="0"/>
              <a:t>协议</a:t>
            </a:r>
            <a:r>
              <a:rPr lang="en-US" altLang="zh-CN" sz="2800" dirty="0" smtClean="0"/>
              <a:t> ICMP </a:t>
            </a:r>
            <a:r>
              <a:rPr lang="en-US" altLang="zh-CN" sz="2800" dirty="0"/>
              <a:t>(Internet Control Message </a:t>
            </a:r>
            <a:r>
              <a:rPr lang="en-US" altLang="zh-CN" sz="2800" dirty="0" smtClean="0"/>
              <a:t>Protocol)</a:t>
            </a:r>
            <a:r>
              <a:rPr lang="zh-CN" altLang="zh-CN" sz="2800" dirty="0" smtClean="0"/>
              <a:t>。是互联网的标准协议。</a:t>
            </a:r>
            <a:endParaRPr lang="en-US" altLang="zh-CN" sz="2800" dirty="0" smtClean="0"/>
          </a:p>
          <a:p>
            <a:r>
              <a:rPr lang="en-US" altLang="zh-CN" sz="2800" b="0" dirty="0" smtClean="0"/>
              <a:t>IP </a:t>
            </a:r>
            <a:r>
              <a:rPr lang="zh-CN" altLang="en-US" sz="2800" b="0" dirty="0" smtClean="0"/>
              <a:t>协议是不可靠协议，不能保证 </a:t>
            </a:r>
            <a:r>
              <a:rPr lang="en-US" altLang="zh-CN" sz="2800" b="0" dirty="0" smtClean="0"/>
              <a:t>IP </a:t>
            </a:r>
            <a:r>
              <a:rPr lang="zh-CN" altLang="en-US" sz="2800" b="0" dirty="0" smtClean="0"/>
              <a:t>数据报能够成功的到达目的主机，无法进行差错控制。</a:t>
            </a:r>
            <a:endParaRPr lang="en-US" altLang="zh-CN" sz="2800" dirty="0" smtClean="0"/>
          </a:p>
          <a:p>
            <a:r>
              <a:rPr lang="en-US" altLang="zh-CN" sz="2800" dirty="0" smtClean="0"/>
              <a:t>ICMP </a:t>
            </a:r>
            <a:r>
              <a:rPr lang="zh-CN" altLang="zh-CN" sz="2800" dirty="0" smtClean="0"/>
              <a:t>允许</a:t>
            </a:r>
            <a:r>
              <a:rPr lang="zh-CN" altLang="zh-CN" sz="2800" dirty="0"/>
              <a:t>主机或路由器</a:t>
            </a:r>
            <a:r>
              <a:rPr lang="zh-CN" altLang="zh-CN" sz="2800" dirty="0">
                <a:solidFill>
                  <a:srgbClr val="FF0000"/>
                </a:solidFill>
              </a:rPr>
              <a:t>报告差错</a:t>
            </a:r>
            <a:r>
              <a:rPr lang="zh-CN" altLang="zh-CN" sz="2800" dirty="0"/>
              <a:t>情况和提供有关</a:t>
            </a:r>
            <a:r>
              <a:rPr lang="zh-CN" altLang="zh-CN" sz="2800" dirty="0">
                <a:solidFill>
                  <a:srgbClr val="FF0000"/>
                </a:solidFill>
              </a:rPr>
              <a:t>异常情况</a:t>
            </a:r>
            <a:r>
              <a:rPr lang="zh-CN" altLang="zh-CN" sz="2800" dirty="0"/>
              <a:t>的报告</a:t>
            </a:r>
            <a:r>
              <a:rPr lang="zh-CN" altLang="zh-CN" sz="2800" dirty="0" smtClean="0"/>
              <a:t>。</a:t>
            </a:r>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153</a:t>
            </a:fld>
            <a:endParaRPr lang="en-US" altLang="zh-CN"/>
          </a:p>
        </p:txBody>
      </p:sp>
    </p:spTree>
    <p:extLst>
      <p:ext uri="{BB962C8B-B14F-4D97-AF65-F5344CB8AC3E}">
        <p14:creationId xmlns:p14="http://schemas.microsoft.com/office/powerpoint/2010/main" val="55591770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4.4  </a:t>
            </a:r>
            <a:r>
              <a:rPr lang="zh-CN" altLang="zh-CN" dirty="0"/>
              <a:t>网际控制报文</a:t>
            </a:r>
            <a:r>
              <a:rPr lang="zh-CN" altLang="zh-CN" dirty="0" smtClean="0"/>
              <a:t>协议</a:t>
            </a:r>
            <a:r>
              <a:rPr lang="en-US" altLang="zh-CN" dirty="0" smtClean="0"/>
              <a:t> ICMP</a:t>
            </a:r>
            <a:endParaRPr lang="zh-CN" altLang="en-US" dirty="0"/>
          </a:p>
        </p:txBody>
      </p:sp>
      <p:sp>
        <p:nvSpPr>
          <p:cNvPr id="931843" name="Rectangle 3"/>
          <p:cNvSpPr>
            <a:spLocks noGrp="1" noChangeArrowheads="1"/>
          </p:cNvSpPr>
          <p:nvPr>
            <p:ph idx="1"/>
          </p:nvPr>
        </p:nvSpPr>
        <p:spPr/>
        <p:txBody>
          <a:bodyPr/>
          <a:lstStyle/>
          <a:p>
            <a:r>
              <a:rPr lang="en-US" altLang="zh-CN" dirty="0"/>
              <a:t>4.4.1  </a:t>
            </a:r>
            <a:r>
              <a:rPr lang="en-US" altLang="zh-CN" dirty="0" smtClean="0"/>
              <a:t>ICMP </a:t>
            </a:r>
            <a:r>
              <a:rPr lang="zh-CN" altLang="zh-CN" dirty="0" smtClean="0"/>
              <a:t>报文</a:t>
            </a:r>
            <a:r>
              <a:rPr lang="zh-CN" altLang="zh-CN" dirty="0"/>
              <a:t>的种类</a:t>
            </a:r>
          </a:p>
          <a:p>
            <a:r>
              <a:rPr lang="en-US" altLang="zh-CN" dirty="0" smtClean="0"/>
              <a:t>4.4.2  ICMP </a:t>
            </a:r>
            <a:r>
              <a:rPr lang="zh-CN" altLang="zh-CN" dirty="0" smtClean="0"/>
              <a:t>的</a:t>
            </a:r>
            <a:r>
              <a:rPr lang="zh-CN" altLang="zh-CN" dirty="0"/>
              <a:t>应用</a:t>
            </a:r>
            <a:r>
              <a:rPr lang="zh-CN" altLang="zh-CN" dirty="0" smtClean="0"/>
              <a:t>举例</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154</a:t>
            </a:fld>
            <a:endParaRPr lang="en-US" altLang="zh-CN"/>
          </a:p>
        </p:txBody>
      </p:sp>
    </p:spTree>
    <p:extLst>
      <p:ext uri="{BB962C8B-B14F-4D97-AF65-F5344CB8AC3E}">
        <p14:creationId xmlns:p14="http://schemas.microsoft.com/office/powerpoint/2010/main" val="19996268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algn="ctr"/>
            <a:r>
              <a:rPr lang="en-US" altLang="zh-CN" dirty="0"/>
              <a:t>ICMP </a:t>
            </a:r>
            <a:r>
              <a:rPr lang="zh-CN" altLang="en-US" dirty="0"/>
              <a:t>报文的格式 </a:t>
            </a:r>
          </a:p>
        </p:txBody>
      </p:sp>
      <p:sp>
        <p:nvSpPr>
          <p:cNvPr id="538655" name="AutoShape 31"/>
          <p:cNvSpPr>
            <a:spLocks noChangeArrowheads="1"/>
          </p:cNvSpPr>
          <p:nvPr/>
        </p:nvSpPr>
        <p:spPr bwMode="auto">
          <a:xfrm rot="5400000">
            <a:off x="2114224" y="2414907"/>
            <a:ext cx="288925" cy="507338"/>
          </a:xfrm>
          <a:prstGeom prst="downArrow">
            <a:avLst>
              <a:gd name="adj1" fmla="val 47222"/>
              <a:gd name="adj2" fmla="val 83745"/>
            </a:avLst>
          </a:prstGeom>
          <a:solidFill>
            <a:srgbClr val="C00000"/>
          </a:solidFill>
          <a:ln w="9525">
            <a:solidFill>
              <a:schemeClr val="tx1"/>
            </a:solidFill>
            <a:miter lim="800000"/>
            <a:headEnd/>
            <a:tailEnd/>
          </a:ln>
          <a:effectLst/>
          <a:extLst/>
        </p:spPr>
        <p:txBody>
          <a:bodyPr vert="eaVert" wrap="none" anchor="ctr"/>
          <a:lstStyle/>
          <a:p>
            <a:endParaRPr lang="zh-CN" altLang="en-US" b="1">
              <a:solidFill>
                <a:srgbClr val="0000CC"/>
              </a:solidFill>
              <a:latin typeface="+mn-lt"/>
              <a:ea typeface="黑体" pitchFamily="2" charset="-122"/>
            </a:endParaRPr>
          </a:p>
        </p:txBody>
      </p:sp>
      <p:sp>
        <p:nvSpPr>
          <p:cNvPr id="538626" name="Rectangle 2"/>
          <p:cNvSpPr>
            <a:spLocks noChangeArrowheads="1"/>
          </p:cNvSpPr>
          <p:nvPr/>
        </p:nvSpPr>
        <p:spPr bwMode="auto">
          <a:xfrm>
            <a:off x="2483094" y="2490836"/>
            <a:ext cx="4602163" cy="3905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8" name="Rectangle 4"/>
          <p:cNvSpPr>
            <a:spLocks noChangeArrowheads="1"/>
          </p:cNvSpPr>
          <p:nvPr/>
        </p:nvSpPr>
        <p:spPr bwMode="auto">
          <a:xfrm>
            <a:off x="3738568" y="2514588"/>
            <a:ext cx="3326077"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0" name="Line 6"/>
          <p:cNvSpPr>
            <a:spLocks noChangeShapeType="1"/>
          </p:cNvSpPr>
          <p:nvPr/>
        </p:nvSpPr>
        <p:spPr bwMode="auto">
          <a:xfrm>
            <a:off x="2483094" y="3114663"/>
            <a:ext cx="460216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1" name="Text Box 7"/>
          <p:cNvSpPr txBox="1">
            <a:spLocks noChangeArrowheads="1"/>
          </p:cNvSpPr>
          <p:nvPr/>
        </p:nvSpPr>
        <p:spPr bwMode="auto">
          <a:xfrm>
            <a:off x="2589715" y="2487601"/>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  部</a:t>
            </a:r>
          </a:p>
        </p:txBody>
      </p:sp>
      <p:sp>
        <p:nvSpPr>
          <p:cNvPr id="538632" name="Rectangle 8"/>
          <p:cNvSpPr>
            <a:spLocks noChangeArrowheads="1"/>
          </p:cNvSpPr>
          <p:nvPr/>
        </p:nvSpPr>
        <p:spPr bwMode="auto">
          <a:xfrm>
            <a:off x="3738567" y="1714488"/>
            <a:ext cx="3346715" cy="39211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报文</a:t>
            </a:r>
          </a:p>
        </p:txBody>
      </p:sp>
      <p:sp>
        <p:nvSpPr>
          <p:cNvPr id="538634" name="Line 10"/>
          <p:cNvSpPr>
            <a:spLocks noChangeShapeType="1"/>
          </p:cNvSpPr>
          <p:nvPr/>
        </p:nvSpPr>
        <p:spPr bwMode="auto">
          <a:xfrm>
            <a:off x="3738534" y="2490836"/>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5" name="Text Box 11"/>
          <p:cNvSpPr txBox="1">
            <a:spLocks noChangeArrowheads="1"/>
          </p:cNvSpPr>
          <p:nvPr/>
        </p:nvSpPr>
        <p:spPr bwMode="auto">
          <a:xfrm>
            <a:off x="4421324" y="2487601"/>
            <a:ext cx="16401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  据  部  分</a:t>
            </a:r>
          </a:p>
        </p:txBody>
      </p:sp>
      <p:sp>
        <p:nvSpPr>
          <p:cNvPr id="538636" name="AutoShape 12"/>
          <p:cNvSpPr>
            <a:spLocks noChangeArrowheads="1"/>
          </p:cNvSpPr>
          <p:nvPr/>
        </p:nvSpPr>
        <p:spPr bwMode="auto">
          <a:xfrm>
            <a:off x="5202087" y="2106661"/>
            <a:ext cx="313002" cy="468313"/>
          </a:xfrm>
          <a:prstGeom prst="downArrow">
            <a:avLst>
              <a:gd name="adj1" fmla="val 47222"/>
              <a:gd name="adj2" fmla="val 837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38648" name="Rectangle 24"/>
          <p:cNvSpPr>
            <a:spLocks noChangeArrowheads="1"/>
          </p:cNvSpPr>
          <p:nvPr/>
        </p:nvSpPr>
        <p:spPr bwMode="auto">
          <a:xfrm>
            <a:off x="4032651" y="2959088"/>
            <a:ext cx="137927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50" name="Text Box 26"/>
          <p:cNvSpPr txBox="1">
            <a:spLocks noChangeArrowheads="1"/>
          </p:cNvSpPr>
          <p:nvPr/>
        </p:nvSpPr>
        <p:spPr bwMode="auto">
          <a:xfrm>
            <a:off x="3996535" y="2920989"/>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32" name="灯片编号占位符 31"/>
          <p:cNvSpPr>
            <a:spLocks noGrp="1"/>
          </p:cNvSpPr>
          <p:nvPr>
            <p:ph type="sldNum" sz="quarter" idx="12"/>
          </p:nvPr>
        </p:nvSpPr>
        <p:spPr/>
        <p:txBody>
          <a:bodyPr/>
          <a:lstStyle/>
          <a:p>
            <a:fld id="{14338B79-8FD5-46F1-8A19-651A319ADB19}" type="slidenum">
              <a:rPr lang="zh-CN" altLang="en-US" smtClean="0"/>
              <a:pPr/>
              <a:t>155</a:t>
            </a:fld>
            <a:endParaRPr lang="en-US" altLang="zh-CN"/>
          </a:p>
        </p:txBody>
      </p:sp>
      <p:sp>
        <p:nvSpPr>
          <p:cNvPr id="33" name="矩形 32"/>
          <p:cNvSpPr/>
          <p:nvPr/>
        </p:nvSpPr>
        <p:spPr>
          <a:xfrm>
            <a:off x="294987" y="3418612"/>
            <a:ext cx="9096404" cy="1040285"/>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en-US" altLang="zh-CN" sz="2800" b="1" kern="0" dirty="0" smtClean="0">
                <a:solidFill>
                  <a:srgbClr val="000000"/>
                </a:solidFill>
                <a:latin typeface="Arial"/>
                <a:ea typeface="黑体" pitchFamily="2" charset="-122"/>
              </a:rPr>
              <a:t>ICMP </a:t>
            </a:r>
            <a:r>
              <a:rPr lang="zh-CN" altLang="zh-CN" sz="2800" b="1" kern="0" dirty="0" smtClean="0">
                <a:solidFill>
                  <a:srgbClr val="000000"/>
                </a:solidFill>
                <a:latin typeface="Arial"/>
                <a:ea typeface="黑体" pitchFamily="2" charset="-122"/>
              </a:rPr>
              <a:t>报文是装在</a:t>
            </a:r>
            <a:r>
              <a:rPr lang="en-US" altLang="zh-CN" sz="2800" b="1" kern="0" dirty="0" smtClean="0">
                <a:solidFill>
                  <a:srgbClr val="000000"/>
                </a:solidFill>
                <a:latin typeface="Arial"/>
                <a:ea typeface="黑体" pitchFamily="2" charset="-122"/>
              </a:rPr>
              <a:t> IP </a:t>
            </a:r>
            <a:r>
              <a:rPr lang="zh-CN" altLang="zh-CN" sz="2800" b="1" kern="0" dirty="0" smtClean="0">
                <a:solidFill>
                  <a:srgbClr val="000000"/>
                </a:solidFill>
                <a:latin typeface="Arial"/>
                <a:ea typeface="黑体" pitchFamily="2" charset="-122"/>
              </a:rPr>
              <a:t>数据报中</a:t>
            </a:r>
            <a:r>
              <a:rPr lang="zh-CN" altLang="en-US" sz="2800" b="1" kern="0" dirty="0" smtClean="0">
                <a:solidFill>
                  <a:srgbClr val="000000"/>
                </a:solidFill>
                <a:latin typeface="Arial"/>
                <a:ea typeface="黑体" pitchFamily="2" charset="-122"/>
              </a:rPr>
              <a:t>，</a:t>
            </a:r>
            <a:r>
              <a:rPr lang="zh-CN" altLang="zh-CN" sz="2800" b="1" kern="0" dirty="0" smtClean="0">
                <a:solidFill>
                  <a:srgbClr val="000000"/>
                </a:solidFill>
                <a:latin typeface="Arial"/>
                <a:ea typeface="黑体" pitchFamily="2" charset="-122"/>
              </a:rPr>
              <a:t>但</a:t>
            </a:r>
            <a:r>
              <a:rPr lang="en-US" altLang="zh-CN" sz="2800" b="1" kern="0" dirty="0" smtClean="0">
                <a:solidFill>
                  <a:srgbClr val="000000"/>
                </a:solidFill>
                <a:latin typeface="Arial"/>
                <a:ea typeface="黑体" pitchFamily="2" charset="-122"/>
              </a:rPr>
              <a:t> ICMP </a:t>
            </a:r>
            <a:r>
              <a:rPr lang="zh-CN" altLang="zh-CN" sz="2800" b="1" kern="0" dirty="0" smtClean="0">
                <a:solidFill>
                  <a:srgbClr val="000000"/>
                </a:solidFill>
                <a:latin typeface="Arial"/>
                <a:ea typeface="黑体" pitchFamily="2" charset="-122"/>
              </a:rPr>
              <a:t>不是高层协议，而是</a:t>
            </a:r>
            <a:r>
              <a:rPr lang="en-US" altLang="zh-CN" sz="2800" b="1" kern="0" dirty="0" smtClean="0">
                <a:solidFill>
                  <a:srgbClr val="000000"/>
                </a:solidFill>
                <a:latin typeface="Arial"/>
                <a:ea typeface="黑体" pitchFamily="2" charset="-122"/>
              </a:rPr>
              <a:t> IP </a:t>
            </a:r>
            <a:r>
              <a:rPr lang="zh-CN" altLang="zh-CN" sz="2800" b="1" kern="0" dirty="0" smtClean="0">
                <a:solidFill>
                  <a:srgbClr val="000000"/>
                </a:solidFill>
                <a:latin typeface="Arial"/>
                <a:ea typeface="黑体" pitchFamily="2" charset="-122"/>
              </a:rPr>
              <a:t>层的协议。</a:t>
            </a:r>
            <a:endParaRPr lang="zh-CN" altLang="en-US" sz="2800" b="1" kern="0" dirty="0">
              <a:solidFill>
                <a:srgbClr val="0000CC"/>
              </a:solidFill>
              <a:latin typeface="Arial"/>
              <a:ea typeface="黑体" pitchFamily="2" charset="-122"/>
            </a:endParaRPr>
          </a:p>
        </p:txBody>
      </p:sp>
    </p:spTree>
    <p:extLst>
      <p:ext uri="{BB962C8B-B14F-4D97-AF65-F5344CB8AC3E}">
        <p14:creationId xmlns:p14="http://schemas.microsoft.com/office/powerpoint/2010/main" val="131040458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algn="ctr"/>
            <a:r>
              <a:rPr lang="en-US" altLang="zh-CN" dirty="0"/>
              <a:t>ICMP </a:t>
            </a:r>
            <a:r>
              <a:rPr lang="zh-CN" altLang="en-US" dirty="0"/>
              <a:t>报文的格式 </a:t>
            </a:r>
          </a:p>
        </p:txBody>
      </p:sp>
      <p:sp>
        <p:nvSpPr>
          <p:cNvPr id="538655" name="AutoShape 31"/>
          <p:cNvSpPr>
            <a:spLocks noChangeArrowheads="1"/>
          </p:cNvSpPr>
          <p:nvPr/>
        </p:nvSpPr>
        <p:spPr bwMode="auto">
          <a:xfrm rot="5400000">
            <a:off x="2246455" y="4542640"/>
            <a:ext cx="288925" cy="507338"/>
          </a:xfrm>
          <a:prstGeom prst="downArrow">
            <a:avLst>
              <a:gd name="adj1" fmla="val 47222"/>
              <a:gd name="adj2" fmla="val 83745"/>
            </a:avLst>
          </a:prstGeom>
          <a:solidFill>
            <a:srgbClr val="C00000"/>
          </a:solidFill>
          <a:ln w="9525">
            <a:solidFill>
              <a:schemeClr val="tx1"/>
            </a:solidFill>
            <a:miter lim="800000"/>
            <a:headEnd/>
            <a:tailEnd/>
          </a:ln>
          <a:effectLst/>
          <a:extLst/>
        </p:spPr>
        <p:txBody>
          <a:bodyPr vert="eaVert" wrap="none" anchor="ctr"/>
          <a:lstStyle/>
          <a:p>
            <a:endParaRPr lang="zh-CN" altLang="en-US" b="1">
              <a:solidFill>
                <a:srgbClr val="0000CC"/>
              </a:solidFill>
              <a:latin typeface="+mn-lt"/>
              <a:ea typeface="黑体" pitchFamily="2" charset="-122"/>
            </a:endParaRPr>
          </a:p>
        </p:txBody>
      </p:sp>
      <p:sp>
        <p:nvSpPr>
          <p:cNvPr id="538626" name="Rectangle 2"/>
          <p:cNvSpPr>
            <a:spLocks noChangeArrowheads="1"/>
          </p:cNvSpPr>
          <p:nvPr/>
        </p:nvSpPr>
        <p:spPr bwMode="auto">
          <a:xfrm>
            <a:off x="2615350" y="4618509"/>
            <a:ext cx="4602163" cy="3905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8" name="Rectangle 4"/>
          <p:cNvSpPr>
            <a:spLocks noChangeArrowheads="1"/>
          </p:cNvSpPr>
          <p:nvPr/>
        </p:nvSpPr>
        <p:spPr bwMode="auto">
          <a:xfrm>
            <a:off x="3870799" y="4642321"/>
            <a:ext cx="3326077"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9" name="Freeform 5"/>
          <p:cNvSpPr>
            <a:spLocks/>
          </p:cNvSpPr>
          <p:nvPr/>
        </p:nvSpPr>
        <p:spPr bwMode="auto">
          <a:xfrm>
            <a:off x="2641147" y="3397721"/>
            <a:ext cx="6081183" cy="468312"/>
          </a:xfrm>
          <a:custGeom>
            <a:avLst/>
            <a:gdLst>
              <a:gd name="T0" fmla="*/ 0 w 2790"/>
              <a:gd name="T1" fmla="*/ 6 h 279"/>
              <a:gd name="T2" fmla="*/ 561 w 2790"/>
              <a:gd name="T3" fmla="*/ 279 h 279"/>
              <a:gd name="T4" fmla="*/ 2100 w 2790"/>
              <a:gd name="T5" fmla="*/ 276 h 279"/>
              <a:gd name="T6" fmla="*/ 2790 w 2790"/>
              <a:gd name="T7" fmla="*/ 0 h 279"/>
              <a:gd name="T8" fmla="*/ 0 w 2790"/>
              <a:gd name="T9" fmla="*/ 6 h 279"/>
            </a:gdLst>
            <a:ahLst/>
            <a:cxnLst>
              <a:cxn ang="0">
                <a:pos x="T0" y="T1"/>
              </a:cxn>
              <a:cxn ang="0">
                <a:pos x="T2" y="T3"/>
              </a:cxn>
              <a:cxn ang="0">
                <a:pos x="T4" y="T5"/>
              </a:cxn>
              <a:cxn ang="0">
                <a:pos x="T6" y="T7"/>
              </a:cxn>
              <a:cxn ang="0">
                <a:pos x="T8" y="T9"/>
              </a:cxn>
            </a:cxnLst>
            <a:rect l="0" t="0" r="r" b="b"/>
            <a:pathLst>
              <a:path w="2790" h="279">
                <a:moveTo>
                  <a:pt x="0" y="6"/>
                </a:moveTo>
                <a:lnTo>
                  <a:pt x="561" y="279"/>
                </a:lnTo>
                <a:lnTo>
                  <a:pt x="2100" y="276"/>
                </a:lnTo>
                <a:lnTo>
                  <a:pt x="2790" y="0"/>
                </a:lnTo>
                <a:lnTo>
                  <a:pt x="0" y="6"/>
                </a:lnTo>
                <a:close/>
              </a:path>
            </a:pathLst>
          </a:custGeom>
          <a:gradFill flip="none" rotWithShape="1">
            <a:gsLst>
              <a:gs pos="0">
                <a:schemeClr val="bg1">
                  <a:lumMod val="65000"/>
                </a:schemeClr>
              </a:gs>
              <a:gs pos="100000">
                <a:srgbClr val="FFFF00"/>
              </a:gs>
            </a:gsLst>
            <a:lin ang="16200000" scaled="1"/>
            <a:tileRect/>
          </a:gradFill>
          <a:ln>
            <a:noFill/>
          </a:ln>
          <a:effectLst/>
        </p:spPr>
        <p:txBody>
          <a:bodyPr/>
          <a:lstStyle/>
          <a:p>
            <a:endParaRPr lang="zh-CN" altLang="en-US" b="1">
              <a:solidFill>
                <a:srgbClr val="0000CC"/>
              </a:solidFill>
              <a:latin typeface="+mn-lt"/>
              <a:ea typeface="黑体" pitchFamily="2" charset="-122"/>
            </a:endParaRPr>
          </a:p>
        </p:txBody>
      </p:sp>
      <p:sp>
        <p:nvSpPr>
          <p:cNvPr id="538630" name="Line 6"/>
          <p:cNvSpPr>
            <a:spLocks noChangeShapeType="1"/>
          </p:cNvSpPr>
          <p:nvPr/>
        </p:nvSpPr>
        <p:spPr bwMode="auto">
          <a:xfrm>
            <a:off x="2615350" y="5242396"/>
            <a:ext cx="460216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1" name="Text Box 7"/>
          <p:cNvSpPr txBox="1">
            <a:spLocks noChangeArrowheads="1"/>
          </p:cNvSpPr>
          <p:nvPr/>
        </p:nvSpPr>
        <p:spPr bwMode="auto">
          <a:xfrm>
            <a:off x="2721977" y="461533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  部</a:t>
            </a:r>
          </a:p>
        </p:txBody>
      </p:sp>
      <p:sp>
        <p:nvSpPr>
          <p:cNvPr id="538632" name="Rectangle 8"/>
          <p:cNvSpPr>
            <a:spLocks noChangeArrowheads="1"/>
          </p:cNvSpPr>
          <p:nvPr/>
        </p:nvSpPr>
        <p:spPr bwMode="auto">
          <a:xfrm>
            <a:off x="3870798" y="3842221"/>
            <a:ext cx="3346715" cy="39211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dirty="0" smtClean="0">
                <a:solidFill>
                  <a:srgbClr val="0000CC"/>
                </a:solidFill>
                <a:latin typeface="+mn-lt"/>
                <a:ea typeface="黑体" pitchFamily="2" charset="-122"/>
              </a:rPr>
              <a:t>8</a:t>
            </a:r>
            <a:r>
              <a:rPr kumimoji="1" lang="zh-CN" altLang="en-US" sz="2000" b="1" dirty="0" smtClean="0">
                <a:solidFill>
                  <a:srgbClr val="0000CC"/>
                </a:solidFill>
                <a:latin typeface="+mn-lt"/>
                <a:ea typeface="黑体" pitchFamily="2" charset="-122"/>
              </a:rPr>
              <a:t>字节首部，数据部分</a:t>
            </a:r>
            <a:endParaRPr kumimoji="1" lang="zh-CN" altLang="en-US" sz="2000" b="1" dirty="0">
              <a:solidFill>
                <a:srgbClr val="0000CC"/>
              </a:solidFill>
              <a:latin typeface="+mn-lt"/>
              <a:ea typeface="黑体" pitchFamily="2" charset="-122"/>
            </a:endParaRPr>
          </a:p>
        </p:txBody>
      </p:sp>
      <p:sp>
        <p:nvSpPr>
          <p:cNvPr id="538633" name="Text Box 9"/>
          <p:cNvSpPr txBox="1">
            <a:spLocks noChangeArrowheads="1"/>
          </p:cNvSpPr>
          <p:nvPr/>
        </p:nvSpPr>
        <p:spPr bwMode="auto">
          <a:xfrm>
            <a:off x="2519042" y="148478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538634" name="Line 10"/>
          <p:cNvSpPr>
            <a:spLocks noChangeShapeType="1"/>
          </p:cNvSpPr>
          <p:nvPr/>
        </p:nvSpPr>
        <p:spPr bwMode="auto">
          <a:xfrm>
            <a:off x="3870798" y="4618509"/>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5" name="Text Box 11"/>
          <p:cNvSpPr txBox="1">
            <a:spLocks noChangeArrowheads="1"/>
          </p:cNvSpPr>
          <p:nvPr/>
        </p:nvSpPr>
        <p:spPr bwMode="auto">
          <a:xfrm>
            <a:off x="4553556" y="4615334"/>
            <a:ext cx="16401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  据  部  分</a:t>
            </a:r>
          </a:p>
        </p:txBody>
      </p:sp>
      <p:sp>
        <p:nvSpPr>
          <p:cNvPr id="538636" name="AutoShape 12"/>
          <p:cNvSpPr>
            <a:spLocks noChangeArrowheads="1"/>
          </p:cNvSpPr>
          <p:nvPr/>
        </p:nvSpPr>
        <p:spPr bwMode="auto">
          <a:xfrm>
            <a:off x="5334341" y="4234334"/>
            <a:ext cx="313002" cy="468313"/>
          </a:xfrm>
          <a:prstGeom prst="downArrow">
            <a:avLst>
              <a:gd name="adj1" fmla="val 47222"/>
              <a:gd name="adj2" fmla="val 837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38637" name="Rectangle 13"/>
          <p:cNvSpPr>
            <a:spLocks noChangeArrowheads="1"/>
          </p:cNvSpPr>
          <p:nvPr/>
        </p:nvSpPr>
        <p:spPr bwMode="auto">
          <a:xfrm>
            <a:off x="2615350" y="1864197"/>
            <a:ext cx="6067425" cy="1563687"/>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38638" name="Line 14"/>
          <p:cNvSpPr>
            <a:spLocks noChangeShapeType="1"/>
          </p:cNvSpPr>
          <p:nvPr/>
        </p:nvSpPr>
        <p:spPr bwMode="auto">
          <a:xfrm rot="5400000" flipV="1">
            <a:off x="5649063" y="-809155"/>
            <a:ext cx="0" cy="6067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9" name="Line 15"/>
          <p:cNvSpPr>
            <a:spLocks noChangeShapeType="1"/>
          </p:cNvSpPr>
          <p:nvPr/>
        </p:nvSpPr>
        <p:spPr bwMode="auto">
          <a:xfrm flipV="1">
            <a:off x="4130486"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0" name="Line 16"/>
          <p:cNvSpPr>
            <a:spLocks noChangeShapeType="1"/>
          </p:cNvSpPr>
          <p:nvPr/>
        </p:nvSpPr>
        <p:spPr bwMode="auto">
          <a:xfrm flipV="1">
            <a:off x="5647342"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1" name="Line 17"/>
          <p:cNvSpPr>
            <a:spLocks noChangeShapeType="1"/>
          </p:cNvSpPr>
          <p:nvPr/>
        </p:nvSpPr>
        <p:spPr bwMode="auto">
          <a:xfrm flipV="1">
            <a:off x="5647342"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2" name="Text Box 18"/>
          <p:cNvSpPr txBox="1">
            <a:spLocks noChangeArrowheads="1"/>
          </p:cNvSpPr>
          <p:nvPr/>
        </p:nvSpPr>
        <p:spPr bwMode="auto">
          <a:xfrm>
            <a:off x="6589788" y="18070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检验和</a:t>
            </a:r>
          </a:p>
        </p:txBody>
      </p:sp>
      <p:sp>
        <p:nvSpPr>
          <p:cNvPr id="538643" name="Text Box 19"/>
          <p:cNvSpPr txBox="1">
            <a:spLocks noChangeArrowheads="1"/>
          </p:cNvSpPr>
          <p:nvPr/>
        </p:nvSpPr>
        <p:spPr bwMode="auto">
          <a:xfrm>
            <a:off x="2928352" y="1807047"/>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类型</a:t>
            </a:r>
          </a:p>
        </p:txBody>
      </p:sp>
      <p:sp>
        <p:nvSpPr>
          <p:cNvPr id="538644" name="Text Box 20"/>
          <p:cNvSpPr txBox="1">
            <a:spLocks noChangeArrowheads="1"/>
          </p:cNvSpPr>
          <p:nvPr/>
        </p:nvSpPr>
        <p:spPr bwMode="auto">
          <a:xfrm>
            <a:off x="4531198" y="1807047"/>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代码</a:t>
            </a:r>
          </a:p>
        </p:txBody>
      </p:sp>
      <p:sp>
        <p:nvSpPr>
          <p:cNvPr id="538645" name="Text Box 21"/>
          <p:cNvSpPr txBox="1">
            <a:spLocks noChangeArrowheads="1"/>
          </p:cNvSpPr>
          <p:nvPr/>
        </p:nvSpPr>
        <p:spPr bwMode="auto">
          <a:xfrm>
            <a:off x="2868160" y="2203922"/>
            <a:ext cx="49664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（这 </a:t>
            </a:r>
            <a:r>
              <a:rPr kumimoji="1" lang="en-US" altLang="zh-CN" sz="2000" b="1">
                <a:solidFill>
                  <a:srgbClr val="0000CC"/>
                </a:solidFill>
                <a:latin typeface="+mn-lt"/>
                <a:ea typeface="黑体" pitchFamily="2" charset="-122"/>
              </a:rPr>
              <a:t>4 </a:t>
            </a:r>
            <a:r>
              <a:rPr kumimoji="1" lang="zh-CN" altLang="en-US" sz="2000" b="1">
                <a:solidFill>
                  <a:srgbClr val="0000CC"/>
                </a:solidFill>
                <a:latin typeface="+mn-lt"/>
                <a:ea typeface="黑体" pitchFamily="2" charset="-122"/>
              </a:rPr>
              <a:t>个字节取决于 </a:t>
            </a: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报文的类型）</a:t>
            </a:r>
          </a:p>
        </p:txBody>
      </p:sp>
      <p:sp>
        <p:nvSpPr>
          <p:cNvPr id="538646" name="Text Box 22"/>
          <p:cNvSpPr txBox="1">
            <a:spLocks noChangeArrowheads="1"/>
          </p:cNvSpPr>
          <p:nvPr/>
        </p:nvSpPr>
        <p:spPr bwMode="auto">
          <a:xfrm>
            <a:off x="4015261" y="148478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8</a:t>
            </a:r>
          </a:p>
        </p:txBody>
      </p:sp>
      <p:sp>
        <p:nvSpPr>
          <p:cNvPr id="538647" name="Text Box 23"/>
          <p:cNvSpPr txBox="1">
            <a:spLocks noChangeArrowheads="1"/>
          </p:cNvSpPr>
          <p:nvPr/>
        </p:nvSpPr>
        <p:spPr bwMode="auto">
          <a:xfrm>
            <a:off x="5454726" y="1484784"/>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16</a:t>
            </a:r>
          </a:p>
        </p:txBody>
      </p:sp>
      <p:sp>
        <p:nvSpPr>
          <p:cNvPr id="538648" name="Rectangle 24"/>
          <p:cNvSpPr>
            <a:spLocks noChangeArrowheads="1"/>
          </p:cNvSpPr>
          <p:nvPr/>
        </p:nvSpPr>
        <p:spPr bwMode="auto">
          <a:xfrm>
            <a:off x="4164882" y="5086821"/>
            <a:ext cx="137927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9" name="Text Box 25"/>
          <p:cNvSpPr txBox="1">
            <a:spLocks noChangeArrowheads="1"/>
          </p:cNvSpPr>
          <p:nvPr/>
        </p:nvSpPr>
        <p:spPr bwMode="auto">
          <a:xfrm>
            <a:off x="8325059" y="1484784"/>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31</a:t>
            </a:r>
          </a:p>
        </p:txBody>
      </p:sp>
      <p:sp>
        <p:nvSpPr>
          <p:cNvPr id="538650" name="Text Box 26"/>
          <p:cNvSpPr txBox="1">
            <a:spLocks noChangeArrowheads="1"/>
          </p:cNvSpPr>
          <p:nvPr/>
        </p:nvSpPr>
        <p:spPr bwMode="auto">
          <a:xfrm>
            <a:off x="4128767" y="5048722"/>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38651" name="Line 27"/>
          <p:cNvSpPr>
            <a:spLocks noChangeShapeType="1"/>
          </p:cNvSpPr>
          <p:nvPr/>
        </p:nvSpPr>
        <p:spPr bwMode="auto">
          <a:xfrm rot="-5400000">
            <a:off x="5649063" y="-417041"/>
            <a:ext cx="0" cy="6067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52" name="Text Box 28"/>
          <p:cNvSpPr txBox="1">
            <a:spLocks noChangeArrowheads="1"/>
          </p:cNvSpPr>
          <p:nvPr/>
        </p:nvSpPr>
        <p:spPr bwMode="auto">
          <a:xfrm>
            <a:off x="629314" y="1627658"/>
            <a:ext cx="1500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CC"/>
                </a:solidFill>
                <a:latin typeface="+mn-lt"/>
                <a:ea typeface="黑体" pitchFamily="2" charset="-122"/>
              </a:rPr>
              <a:t>前 </a:t>
            </a:r>
            <a:r>
              <a:rPr kumimoji="1" lang="en-US" altLang="zh-CN" sz="2000" b="1">
                <a:solidFill>
                  <a:srgbClr val="0000CC"/>
                </a:solidFill>
                <a:latin typeface="+mn-lt"/>
                <a:ea typeface="黑体" pitchFamily="2" charset="-122"/>
              </a:rPr>
              <a:t>4 </a:t>
            </a:r>
            <a:r>
              <a:rPr kumimoji="1" lang="zh-CN" altLang="en-US" sz="2000" b="1">
                <a:solidFill>
                  <a:srgbClr val="0000CC"/>
                </a:solidFill>
                <a:latin typeface="+mn-lt"/>
                <a:ea typeface="黑体" pitchFamily="2" charset="-122"/>
              </a:rPr>
              <a:t>个字节</a:t>
            </a:r>
          </a:p>
          <a:p>
            <a:pPr algn="ctr">
              <a:lnSpc>
                <a:spcPct val="90000"/>
              </a:lnSpc>
            </a:pPr>
            <a:r>
              <a:rPr kumimoji="1" lang="zh-CN" altLang="en-US" sz="2000" b="1">
                <a:solidFill>
                  <a:srgbClr val="0000CC"/>
                </a:solidFill>
                <a:latin typeface="+mn-lt"/>
                <a:ea typeface="黑体" pitchFamily="2" charset="-122"/>
              </a:rPr>
              <a:t>都是一样的</a:t>
            </a:r>
          </a:p>
        </p:txBody>
      </p:sp>
      <p:sp>
        <p:nvSpPr>
          <p:cNvPr id="538653" name="Text Box 29"/>
          <p:cNvSpPr txBox="1">
            <a:spLocks noChangeArrowheads="1"/>
          </p:cNvSpPr>
          <p:nvPr/>
        </p:nvSpPr>
        <p:spPr bwMode="auto">
          <a:xfrm>
            <a:off x="3249953" y="2815109"/>
            <a:ext cx="44825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的数据部分（长度取决于类型）</a:t>
            </a:r>
          </a:p>
        </p:txBody>
      </p:sp>
      <p:sp>
        <p:nvSpPr>
          <p:cNvPr id="538654" name="Line 30"/>
          <p:cNvSpPr>
            <a:spLocks noChangeShapeType="1"/>
          </p:cNvSpPr>
          <p:nvPr/>
        </p:nvSpPr>
        <p:spPr bwMode="auto">
          <a:xfrm>
            <a:off x="2090813" y="1989608"/>
            <a:ext cx="5245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2" name="矩形 31"/>
          <p:cNvSpPr/>
          <p:nvPr/>
        </p:nvSpPr>
        <p:spPr>
          <a:xfrm>
            <a:off x="2095480" y="3857628"/>
            <a:ext cx="1407950" cy="400110"/>
          </a:xfrm>
          <a:prstGeom prst="rect">
            <a:avLst/>
          </a:prstGeom>
        </p:spPr>
        <p:txBody>
          <a:bodyPr wrap="none">
            <a:spAutoFit/>
          </a:bodyPr>
          <a:lstStyle/>
          <a:p>
            <a:pPr lvl="0" algn="ctr"/>
            <a:r>
              <a:rPr kumimoji="1" lang="en-US" altLang="zh-CN" sz="2000" b="1" dirty="0" smtClean="0">
                <a:solidFill>
                  <a:srgbClr val="0000CC"/>
                </a:solidFill>
                <a:latin typeface="Arial"/>
                <a:ea typeface="黑体" pitchFamily="2" charset="-122"/>
              </a:rPr>
              <a:t>ICMP </a:t>
            </a:r>
            <a:r>
              <a:rPr kumimoji="1" lang="zh-CN" altLang="en-US" sz="2000" b="1" dirty="0" smtClean="0">
                <a:solidFill>
                  <a:srgbClr val="0000CC"/>
                </a:solidFill>
                <a:latin typeface="Arial"/>
                <a:ea typeface="黑体" pitchFamily="2" charset="-122"/>
              </a:rPr>
              <a:t>报文</a:t>
            </a:r>
            <a:endParaRPr kumimoji="1" lang="zh-CN" altLang="en-US" sz="2000" b="1" dirty="0">
              <a:solidFill>
                <a:srgbClr val="0000CC"/>
              </a:solidFill>
              <a:latin typeface="Arial"/>
              <a:ea typeface="黑体" pitchFamily="2" charset="-122"/>
            </a:endParaRPr>
          </a:p>
        </p:txBody>
      </p:sp>
    </p:spTree>
    <p:extLst>
      <p:ext uri="{BB962C8B-B14F-4D97-AF65-F5344CB8AC3E}">
        <p14:creationId xmlns:p14="http://schemas.microsoft.com/office/powerpoint/2010/main" val="1310404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53865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5386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500"/>
                                  </p:stCondLst>
                                  <p:childTnLst>
                                    <p:anim calcmode="discrete" valueType="str">
                                      <p:cBhvr>
                                        <p:cTn id="10" dur="1000" fill="hold"/>
                                        <p:tgtEl>
                                          <p:spTgt spid="53864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500"/>
                                  </p:stCondLst>
                                  <p:childTnLst>
                                    <p:anim calcmode="discrete" valueType="str">
                                      <p:cBhvr>
                                        <p:cTn id="12" dur="1000" fill="hold"/>
                                        <p:tgtEl>
                                          <p:spTgt spid="53864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500"/>
                                  </p:stCondLst>
                                  <p:childTnLst>
                                    <p:anim calcmode="discrete" valueType="str">
                                      <p:cBhvr>
                                        <p:cTn id="14" dur="1000" fill="hold"/>
                                        <p:tgtEl>
                                          <p:spTgt spid="5386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2" grpId="0"/>
      <p:bldP spid="538643" grpId="0"/>
      <p:bldP spid="538644" grpId="0"/>
      <p:bldP spid="538652" grpId="0"/>
      <p:bldP spid="5386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619095" y="214307"/>
            <a:ext cx="8793294" cy="1214423"/>
          </a:xfrm>
        </p:spPr>
        <p:txBody>
          <a:bodyPr/>
          <a:lstStyle/>
          <a:p>
            <a:pPr algn="ctr"/>
            <a:r>
              <a:rPr lang="en-US" altLang="zh-CN" dirty="0"/>
              <a:t>4.4.1  ICMP </a:t>
            </a:r>
            <a:r>
              <a:rPr lang="zh-CN" altLang="en-US" dirty="0"/>
              <a:t>报文的种类</a:t>
            </a:r>
          </a:p>
        </p:txBody>
      </p:sp>
      <p:sp>
        <p:nvSpPr>
          <p:cNvPr id="539651" name="Rectangle 3"/>
          <p:cNvSpPr>
            <a:spLocks noGrp="1" noChangeArrowheads="1"/>
          </p:cNvSpPr>
          <p:nvPr>
            <p:ph type="body" idx="1"/>
          </p:nvPr>
        </p:nvSpPr>
        <p:spPr>
          <a:xfrm>
            <a:off x="309530" y="1500174"/>
            <a:ext cx="9121775" cy="1143008"/>
          </a:xfrm>
        </p:spPr>
        <p:txBody>
          <a:bodyPr/>
          <a:lstStyle/>
          <a:p>
            <a:pPr algn="just"/>
            <a:r>
              <a:rPr lang="en-US" altLang="zh-CN" sz="2800" dirty="0"/>
              <a:t>ICMP </a:t>
            </a:r>
            <a:r>
              <a:rPr lang="zh-CN" altLang="en-US" sz="2800" dirty="0"/>
              <a:t>报文的种类有两种，即 </a:t>
            </a:r>
            <a:r>
              <a:rPr lang="en-US" altLang="zh-CN" sz="2800" dirty="0"/>
              <a:t>ICMP </a:t>
            </a:r>
            <a:r>
              <a:rPr lang="zh-CN" altLang="en-US" sz="2800" dirty="0">
                <a:solidFill>
                  <a:schemeClr val="hlink"/>
                </a:solidFill>
              </a:rPr>
              <a:t>差错报告报文</a:t>
            </a:r>
            <a:r>
              <a:rPr lang="zh-CN" altLang="en-US" sz="2800" dirty="0"/>
              <a:t>和 </a:t>
            </a:r>
            <a:r>
              <a:rPr lang="en-US" altLang="zh-CN" sz="2800" dirty="0"/>
              <a:t>ICMP </a:t>
            </a:r>
            <a:r>
              <a:rPr lang="zh-CN" altLang="en-US" sz="2800" dirty="0">
                <a:solidFill>
                  <a:schemeClr val="hlink"/>
                </a:solidFill>
              </a:rPr>
              <a:t>询问报文</a:t>
            </a:r>
            <a:r>
              <a:rPr lang="zh-CN" altLang="en-US" sz="2800" dirty="0"/>
              <a:t>。 </a:t>
            </a:r>
            <a:endParaRPr lang="en-US" altLang="zh-CN" sz="2800" dirty="0" smtClean="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157</a:t>
            </a:fld>
            <a:endParaRPr lang="zh-CN" altLang="en-US" kern="0" dirty="0">
              <a:solidFill>
                <a:sysClr val="windowText" lastClr="000000"/>
              </a:solidFill>
            </a:endParaRPr>
          </a:p>
        </p:txBody>
      </p:sp>
      <p:sp>
        <p:nvSpPr>
          <p:cNvPr id="5" name="矩形 4"/>
          <p:cNvSpPr/>
          <p:nvPr/>
        </p:nvSpPr>
        <p:spPr>
          <a:xfrm>
            <a:off x="5417347" y="2786058"/>
            <a:ext cx="4488653" cy="342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Clr>
                <a:srgbClr val="3333CC"/>
              </a:buClr>
              <a:buSzPct val="60000"/>
              <a:buFont typeface="Wingdings" pitchFamily="2" charset="2"/>
              <a:buChar char="n"/>
            </a:pPr>
            <a:r>
              <a:rPr lang="zh-CN" altLang="en-US" sz="2600" kern="0" dirty="0" smtClean="0">
                <a:solidFill>
                  <a:srgbClr val="333399"/>
                </a:solidFill>
              </a:rPr>
              <a:t>询问报文</a:t>
            </a:r>
            <a:endParaRPr lang="en-US" altLang="zh-CN" sz="2600" kern="0" dirty="0" smtClean="0">
              <a:solidFill>
                <a:srgbClr val="333399"/>
              </a:solidFill>
            </a:endParaRPr>
          </a:p>
          <a:p>
            <a:pPr marL="742950" lvl="1" indent="-285750" eaLnBrk="0" hangingPunct="0">
              <a:spcBef>
                <a:spcPct val="20000"/>
              </a:spcBef>
              <a:buClr>
                <a:srgbClr val="FF0000"/>
              </a:buClr>
              <a:buSzPct val="55000"/>
              <a:buFont typeface="Wingdings" pitchFamily="2" charset="2"/>
              <a:buChar char="n"/>
            </a:pPr>
            <a:r>
              <a:rPr lang="zh-CN" altLang="en-US" sz="2400" kern="0" dirty="0" smtClean="0">
                <a:solidFill>
                  <a:srgbClr val="000000"/>
                </a:solidFill>
                <a:latin typeface="Tahoma" pitchFamily="34" charset="0"/>
                <a:ea typeface="宋体" pitchFamily="2" charset="-122"/>
              </a:rPr>
              <a:t>回送请求和回答报文</a:t>
            </a:r>
          </a:p>
          <a:p>
            <a:pPr marL="742950" lvl="1" indent="-285750" eaLnBrk="0" hangingPunct="0">
              <a:spcBef>
                <a:spcPct val="20000"/>
              </a:spcBef>
              <a:buClr>
                <a:srgbClr val="FF0000"/>
              </a:buClr>
              <a:buSzPct val="55000"/>
              <a:buFont typeface="Wingdings" pitchFamily="2" charset="2"/>
              <a:buChar char="n"/>
            </a:pPr>
            <a:r>
              <a:rPr lang="zh-CN" altLang="en-US" sz="2400" kern="0" dirty="0" smtClean="0">
                <a:solidFill>
                  <a:srgbClr val="000000"/>
                </a:solidFill>
                <a:latin typeface="Tahoma" pitchFamily="34" charset="0"/>
                <a:ea typeface="宋体" pitchFamily="2" charset="-122"/>
              </a:rPr>
              <a:t>时间戳请求和回答报文</a:t>
            </a:r>
            <a:endParaRPr lang="en-US" altLang="zh-CN" sz="2400" kern="0" dirty="0" smtClean="0">
              <a:solidFill>
                <a:srgbClr val="000000"/>
              </a:solidFill>
              <a:latin typeface="Tahoma" pitchFamily="34" charset="0"/>
              <a:ea typeface="宋体" pitchFamily="2" charset="-122"/>
            </a:endParaRPr>
          </a:p>
          <a:p>
            <a:pPr marL="742950" lvl="1" indent="-285750" eaLnBrk="0" hangingPunct="0">
              <a:spcBef>
                <a:spcPct val="20000"/>
              </a:spcBef>
              <a:buClr>
                <a:srgbClr val="FF0000"/>
              </a:buClr>
              <a:buSzPct val="55000"/>
              <a:buFont typeface="Wingdings" pitchFamily="2" charset="2"/>
              <a:buChar char="n"/>
            </a:pPr>
            <a:endParaRPr lang="en-US" altLang="zh-CN" sz="2400" kern="0" dirty="0" smtClean="0">
              <a:solidFill>
                <a:srgbClr val="000000"/>
              </a:solidFill>
              <a:latin typeface="Tahoma" pitchFamily="34" charset="0"/>
              <a:ea typeface="宋体" pitchFamily="2" charset="-122"/>
            </a:endParaRPr>
          </a:p>
          <a:p>
            <a:pPr marL="742950" lvl="1" indent="-285750" eaLnBrk="0" hangingPunct="0">
              <a:spcBef>
                <a:spcPct val="20000"/>
              </a:spcBef>
              <a:buClr>
                <a:srgbClr val="FF0000"/>
              </a:buClr>
              <a:buSzPct val="55000"/>
              <a:buFont typeface="Wingdings" pitchFamily="2" charset="2"/>
              <a:buChar char="n"/>
            </a:pPr>
            <a:endParaRPr lang="en-US" altLang="zh-CN" sz="2400" kern="0" dirty="0" smtClean="0">
              <a:solidFill>
                <a:srgbClr val="000000"/>
              </a:solidFill>
              <a:latin typeface="Tahoma" pitchFamily="34" charset="0"/>
              <a:ea typeface="宋体" pitchFamily="2" charset="-122"/>
            </a:endParaRPr>
          </a:p>
          <a:p>
            <a:pPr marL="742950" lvl="1" indent="-285750" eaLnBrk="0" hangingPunct="0">
              <a:spcBef>
                <a:spcPct val="20000"/>
              </a:spcBef>
              <a:buClr>
                <a:srgbClr val="FF0000"/>
              </a:buClr>
              <a:buSzPct val="55000"/>
            </a:pPr>
            <a:endParaRPr lang="zh-CN" altLang="en-US" sz="2400" kern="0" dirty="0" smtClean="0">
              <a:solidFill>
                <a:srgbClr val="000000"/>
              </a:solidFill>
              <a:latin typeface="Tahoma" pitchFamily="34" charset="0"/>
              <a:ea typeface="宋体" pitchFamily="2" charset="-122"/>
            </a:endParaRPr>
          </a:p>
          <a:p>
            <a:endParaRPr lang="zh-CN" altLang="en-US" dirty="0"/>
          </a:p>
        </p:txBody>
      </p:sp>
      <p:sp>
        <p:nvSpPr>
          <p:cNvPr id="6" name="矩形 5"/>
          <p:cNvSpPr/>
          <p:nvPr/>
        </p:nvSpPr>
        <p:spPr>
          <a:xfrm>
            <a:off x="0" y="2786058"/>
            <a:ext cx="5185208" cy="342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eaLnBrk="0" hangingPunct="0">
              <a:spcBef>
                <a:spcPct val="20000"/>
              </a:spcBef>
              <a:buClr>
                <a:srgbClr val="3333CC"/>
              </a:buClr>
              <a:buSzPct val="60000"/>
              <a:buFont typeface="Wingdings" pitchFamily="2" charset="2"/>
              <a:buChar char="n"/>
            </a:pPr>
            <a:r>
              <a:rPr lang="zh-CN" altLang="en-US" sz="2600" kern="0" dirty="0" smtClean="0">
                <a:solidFill>
                  <a:srgbClr val="333399"/>
                </a:solidFill>
              </a:rPr>
              <a:t>差错报告报文</a:t>
            </a:r>
            <a:endParaRPr lang="en-US" altLang="zh-CN" sz="2600" kern="0" dirty="0" smtClean="0">
              <a:solidFill>
                <a:srgbClr val="333399"/>
              </a:solidFill>
            </a:endParaRPr>
          </a:p>
          <a:p>
            <a:pPr marL="742950" lvl="1" indent="-285750" algn="just" eaLnBrk="0" hangingPunct="0">
              <a:spcBef>
                <a:spcPct val="20000"/>
              </a:spcBef>
              <a:buClr>
                <a:srgbClr val="FF0000"/>
              </a:buClr>
              <a:buSzPct val="55000"/>
              <a:buFont typeface="Wingdings" pitchFamily="2" charset="2"/>
              <a:buChar char="n"/>
            </a:pPr>
            <a:r>
              <a:rPr lang="zh-CN" altLang="en-US" sz="2400" kern="0" dirty="0" smtClean="0">
                <a:solidFill>
                  <a:srgbClr val="000000"/>
                </a:solidFill>
                <a:latin typeface="Tahoma" pitchFamily="34" charset="0"/>
                <a:ea typeface="宋体" pitchFamily="2" charset="-122"/>
              </a:rPr>
              <a:t>终点不可达 </a:t>
            </a:r>
            <a:endParaRPr lang="zh-CN" altLang="en-US" sz="2200" kern="0" dirty="0" smtClean="0">
              <a:solidFill>
                <a:srgbClr val="000000"/>
              </a:solidFill>
              <a:latin typeface="Tahoma" pitchFamily="34" charset="0"/>
              <a:ea typeface="宋体" pitchFamily="2" charset="-122"/>
            </a:endParaRPr>
          </a:p>
          <a:p>
            <a:pPr marL="742950" lvl="1" indent="-285750" algn="just" eaLnBrk="0" hangingPunct="0">
              <a:spcBef>
                <a:spcPct val="20000"/>
              </a:spcBef>
              <a:buClr>
                <a:srgbClr val="FF0000"/>
              </a:buClr>
              <a:buSzPct val="55000"/>
              <a:buFont typeface="Wingdings" pitchFamily="2" charset="2"/>
              <a:buChar char="n"/>
            </a:pPr>
            <a:r>
              <a:rPr lang="zh-CN" altLang="en-US" sz="2400" kern="0" dirty="0" smtClean="0">
                <a:solidFill>
                  <a:srgbClr val="000000"/>
                </a:solidFill>
                <a:latin typeface="Tahoma" pitchFamily="34" charset="0"/>
                <a:ea typeface="宋体" pitchFamily="2" charset="-122"/>
              </a:rPr>
              <a:t>时间超过 </a:t>
            </a:r>
          </a:p>
          <a:p>
            <a:pPr marL="742950" lvl="1" indent="-285750" algn="just" eaLnBrk="0" hangingPunct="0">
              <a:spcBef>
                <a:spcPct val="20000"/>
              </a:spcBef>
              <a:buClr>
                <a:srgbClr val="FF0000"/>
              </a:buClr>
              <a:buSzPct val="55000"/>
              <a:buFont typeface="Wingdings" pitchFamily="2" charset="2"/>
              <a:buChar char="n"/>
            </a:pPr>
            <a:r>
              <a:rPr lang="zh-CN" altLang="en-US" sz="2400" kern="0" dirty="0" smtClean="0">
                <a:solidFill>
                  <a:srgbClr val="000000"/>
                </a:solidFill>
                <a:latin typeface="Tahoma" pitchFamily="34" charset="0"/>
                <a:ea typeface="宋体" pitchFamily="2" charset="-122"/>
              </a:rPr>
              <a:t>参数问题 </a:t>
            </a:r>
          </a:p>
          <a:p>
            <a:pPr marL="742950" lvl="1" indent="-285750" algn="just" eaLnBrk="0" hangingPunct="0">
              <a:spcBef>
                <a:spcPct val="20000"/>
              </a:spcBef>
              <a:buClr>
                <a:srgbClr val="FF0000"/>
              </a:buClr>
              <a:buSzPct val="55000"/>
              <a:buFont typeface="Wingdings" pitchFamily="2" charset="2"/>
              <a:buChar char="n"/>
            </a:pPr>
            <a:r>
              <a:rPr lang="zh-CN" altLang="en-US" sz="2400" kern="0" dirty="0" smtClean="0">
                <a:solidFill>
                  <a:srgbClr val="000000"/>
                </a:solidFill>
                <a:latin typeface="Tahoma" pitchFamily="34" charset="0"/>
                <a:ea typeface="宋体" pitchFamily="2" charset="-122"/>
              </a:rPr>
              <a:t>改变路由（重定向）</a:t>
            </a:r>
            <a:r>
              <a:rPr lang="en-US" altLang="zh-CN" sz="2400" kern="0" dirty="0" smtClean="0">
                <a:solidFill>
                  <a:srgbClr val="000000"/>
                </a:solidFill>
                <a:latin typeface="Tahoma" pitchFamily="34" charset="0"/>
                <a:ea typeface="宋体" pitchFamily="2" charset="-122"/>
              </a:rPr>
              <a:t>(Redirect)</a:t>
            </a:r>
            <a:r>
              <a:rPr lang="en-US" altLang="zh-CN" sz="2800" kern="0" dirty="0" smtClean="0">
                <a:solidFill>
                  <a:srgbClr val="000000"/>
                </a:solidFill>
                <a:latin typeface="Tahoma" pitchFamily="34" charset="0"/>
                <a:ea typeface="宋体" pitchFamily="2" charset="-122"/>
              </a:rPr>
              <a:t> </a:t>
            </a:r>
            <a:r>
              <a:rPr lang="en-US" altLang="zh-CN" sz="2400" kern="0" dirty="0" smtClean="0">
                <a:solidFill>
                  <a:srgbClr val="000000"/>
                </a:solidFill>
                <a:latin typeface="Tahoma" pitchFamily="34" charset="0"/>
                <a:ea typeface="宋体" pitchFamily="2" charset="-122"/>
              </a:rPr>
              <a:t> </a:t>
            </a:r>
          </a:p>
          <a:p>
            <a:pPr algn="ct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619095" y="214307"/>
            <a:ext cx="8793294" cy="1247797"/>
          </a:xfrm>
        </p:spPr>
        <p:txBody>
          <a:bodyPr/>
          <a:lstStyle/>
          <a:p>
            <a:pPr algn="ctr"/>
            <a:r>
              <a:rPr lang="en-US" altLang="zh-CN" dirty="0"/>
              <a:t>4.4.2  ICMP</a:t>
            </a:r>
            <a:r>
              <a:rPr lang="zh-CN" altLang="en-US" dirty="0"/>
              <a:t>的应用</a:t>
            </a:r>
            <a:r>
              <a:rPr lang="zh-CN" altLang="en-US" dirty="0" smtClean="0"/>
              <a:t>举例</a:t>
            </a:r>
            <a:endParaRPr lang="en-US" altLang="zh-CN" dirty="0"/>
          </a:p>
        </p:txBody>
      </p:sp>
      <p:sp>
        <p:nvSpPr>
          <p:cNvPr id="544771" name="Rectangle 3"/>
          <p:cNvSpPr>
            <a:spLocks noGrp="1" noChangeArrowheads="1"/>
          </p:cNvSpPr>
          <p:nvPr>
            <p:ph type="body" idx="1"/>
          </p:nvPr>
        </p:nvSpPr>
        <p:spPr>
          <a:xfrm>
            <a:off x="773877" y="1714488"/>
            <a:ext cx="8513028" cy="4475162"/>
          </a:xfrm>
        </p:spPr>
        <p:txBody>
          <a:bodyPr/>
          <a:lstStyle/>
          <a:p>
            <a:pPr algn="just"/>
            <a:r>
              <a:rPr lang="en-US" altLang="zh-CN" dirty="0" smtClean="0"/>
              <a:t>PING (Packet </a:t>
            </a:r>
            <a:r>
              <a:rPr lang="en-US" altLang="zh-CN" dirty="0" err="1" smtClean="0"/>
              <a:t>InterNet</a:t>
            </a:r>
            <a:r>
              <a:rPr lang="en-US" altLang="zh-CN" dirty="0" smtClean="0"/>
              <a:t> Groper) </a:t>
            </a:r>
          </a:p>
          <a:p>
            <a:pPr lvl="1" algn="just"/>
            <a:r>
              <a:rPr lang="en-US" altLang="zh-CN" dirty="0" smtClean="0"/>
              <a:t>PING </a:t>
            </a:r>
            <a:r>
              <a:rPr lang="zh-CN" altLang="en-US" dirty="0"/>
              <a:t>用来测试两个主机之间的连通性。</a:t>
            </a:r>
          </a:p>
          <a:p>
            <a:pPr lvl="1" algn="just"/>
            <a:r>
              <a:rPr lang="zh-CN" altLang="en-US" dirty="0" smtClean="0"/>
              <a:t>原理：</a:t>
            </a:r>
            <a:r>
              <a:rPr lang="en-US" altLang="zh-CN" dirty="0" smtClean="0"/>
              <a:t>PING </a:t>
            </a:r>
            <a:r>
              <a:rPr lang="zh-CN" altLang="en-US" dirty="0"/>
              <a:t>使用了 </a:t>
            </a:r>
            <a:r>
              <a:rPr lang="en-US" altLang="zh-CN" dirty="0"/>
              <a:t>ICMP </a:t>
            </a:r>
            <a:r>
              <a:rPr lang="zh-CN" altLang="en-US" dirty="0"/>
              <a:t>回送请求与回送回答报文</a:t>
            </a:r>
            <a:r>
              <a:rPr lang="zh-CN" altLang="en-US" dirty="0" smtClean="0"/>
              <a:t>。</a:t>
            </a:r>
          </a:p>
          <a:p>
            <a:pPr algn="just"/>
            <a:r>
              <a:rPr lang="en-US" altLang="zh-CN" dirty="0" err="1" smtClean="0"/>
              <a:t>Traceroute</a:t>
            </a:r>
            <a:r>
              <a:rPr lang="zh-CN" altLang="en-US" dirty="0" smtClean="0"/>
              <a:t>（</a:t>
            </a:r>
            <a:r>
              <a:rPr lang="en-US" altLang="zh-CN" dirty="0" err="1" smtClean="0"/>
              <a:t>unix</a:t>
            </a:r>
            <a:r>
              <a:rPr lang="zh-CN" altLang="en-US" dirty="0" smtClean="0"/>
              <a:t>）</a:t>
            </a:r>
            <a:r>
              <a:rPr lang="en-US" altLang="zh-CN" dirty="0" smtClean="0"/>
              <a:t>/ Tracer</a:t>
            </a:r>
            <a:r>
              <a:rPr lang="zh-CN" altLang="en-US" dirty="0" smtClean="0"/>
              <a:t>（</a:t>
            </a:r>
            <a:r>
              <a:rPr lang="en-US" altLang="zh-CN" dirty="0" smtClean="0"/>
              <a:t>Windows</a:t>
            </a:r>
            <a:r>
              <a:rPr lang="zh-CN" altLang="en-US" dirty="0" smtClean="0"/>
              <a:t>）</a:t>
            </a:r>
            <a:endParaRPr lang="en-US" altLang="zh-CN" dirty="0" smtClean="0"/>
          </a:p>
          <a:p>
            <a:pPr lvl="1" algn="just"/>
            <a:r>
              <a:rPr lang="zh-CN" altLang="en-US" dirty="0" smtClean="0"/>
              <a:t>跟踪一个分组从源点到终点的路径</a:t>
            </a:r>
            <a:r>
              <a:rPr lang="en-US" altLang="zh-CN" dirty="0" smtClean="0"/>
              <a:t>(</a:t>
            </a:r>
            <a:r>
              <a:rPr lang="zh-CN" altLang="en-US" dirty="0" smtClean="0"/>
              <a:t>所通过的路由器</a:t>
            </a:r>
            <a:r>
              <a:rPr lang="en-US" altLang="zh-CN" dirty="0" smtClean="0"/>
              <a:t>)</a:t>
            </a:r>
          </a:p>
          <a:p>
            <a:pPr lvl="1" algn="just"/>
            <a:r>
              <a:rPr lang="zh-CN" altLang="en-US" dirty="0" smtClean="0"/>
              <a:t>原理：利用</a:t>
            </a:r>
            <a:r>
              <a:rPr lang="en-US" altLang="zh-CN" dirty="0" smtClean="0"/>
              <a:t>IP</a:t>
            </a:r>
            <a:r>
              <a:rPr lang="zh-CN" altLang="en-US" dirty="0" smtClean="0"/>
              <a:t>首部里的</a:t>
            </a:r>
            <a:r>
              <a:rPr lang="en-US" altLang="zh-CN" dirty="0" smtClean="0"/>
              <a:t>TTL</a:t>
            </a:r>
            <a:r>
              <a:rPr lang="zh-CN" altLang="en-US" dirty="0" smtClean="0"/>
              <a:t>字段和</a:t>
            </a:r>
            <a:r>
              <a:rPr lang="en-US" altLang="zh-CN" dirty="0" smtClean="0"/>
              <a:t>ICMP</a:t>
            </a:r>
            <a:r>
              <a:rPr lang="zh-CN" altLang="en-US" dirty="0" smtClean="0"/>
              <a:t>超时，</a:t>
            </a:r>
            <a:r>
              <a:rPr lang="en-US" altLang="zh-CN" dirty="0" smtClean="0"/>
              <a:t> ICMP</a:t>
            </a:r>
            <a:r>
              <a:rPr lang="zh-CN" altLang="en-US" dirty="0" smtClean="0"/>
              <a:t>不可达报文</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158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pPr algn="ctr"/>
            <a:r>
              <a:rPr lang="en-US" altLang="zh-CN" sz="4000" dirty="0"/>
              <a:t>PING </a:t>
            </a:r>
            <a:r>
              <a:rPr lang="zh-CN" altLang="en-US" sz="4000" dirty="0"/>
              <a:t>的应用举例</a:t>
            </a:r>
          </a:p>
        </p:txBody>
      </p:sp>
      <p:pic>
        <p:nvPicPr>
          <p:cNvPr id="993284" name="Picture 4" descr="2006-2-19-ping"/>
          <p:cNvPicPr>
            <a:picLocks noChangeAspect="1" noChangeArrowheads="1"/>
          </p:cNvPicPr>
          <p:nvPr/>
        </p:nvPicPr>
        <p:blipFill>
          <a:blip r:embed="rId3"/>
          <a:srcRect r="2795"/>
          <a:stretch>
            <a:fillRect/>
          </a:stretch>
        </p:blipFill>
        <p:spPr bwMode="auto">
          <a:xfrm>
            <a:off x="0" y="2217746"/>
            <a:ext cx="9906000" cy="3913187"/>
          </a:xfrm>
          <a:prstGeom prst="rect">
            <a:avLst/>
          </a:prstGeom>
          <a:noFill/>
        </p:spPr>
      </p:pic>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159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a:t>4.2.1  </a:t>
            </a:r>
            <a:r>
              <a:rPr lang="zh-CN" altLang="en-US" dirty="0"/>
              <a:t>虚拟互连网络 </a:t>
            </a:r>
          </a:p>
        </p:txBody>
      </p:sp>
      <p:sp>
        <p:nvSpPr>
          <p:cNvPr id="140291" name="Rectangle 3"/>
          <p:cNvSpPr>
            <a:spLocks noGrp="1" noChangeArrowheads="1"/>
          </p:cNvSpPr>
          <p:nvPr>
            <p:ph idx="1"/>
          </p:nvPr>
        </p:nvSpPr>
        <p:spPr/>
        <p:txBody>
          <a:bodyPr/>
          <a:lstStyle/>
          <a:p>
            <a:pPr>
              <a:lnSpc>
                <a:spcPct val="100000"/>
              </a:lnSpc>
            </a:pPr>
            <a:r>
              <a:rPr lang="zh-CN" altLang="en-US" sz="2400" dirty="0"/>
              <a:t>将</a:t>
            </a:r>
            <a:r>
              <a:rPr lang="zh-CN" altLang="zh-CN" sz="2400" dirty="0" smtClean="0"/>
              <a:t>网络互连并能够互相通信</a:t>
            </a:r>
            <a:r>
              <a:rPr lang="zh-CN" altLang="en-US" sz="2400" dirty="0" smtClean="0"/>
              <a:t>，</a:t>
            </a:r>
            <a:r>
              <a:rPr lang="zh-CN" altLang="en-US" sz="2400" dirty="0"/>
              <a:t>会遇到许多问题需要解决，如：</a:t>
            </a:r>
          </a:p>
          <a:p>
            <a:pPr lvl="1">
              <a:lnSpc>
                <a:spcPct val="100000"/>
              </a:lnSpc>
            </a:pPr>
            <a:r>
              <a:rPr lang="zh-CN" altLang="en-US" sz="2400" dirty="0">
                <a:latin typeface="Arial" charset="0"/>
                <a:ea typeface="黑体" pitchFamily="2" charset="-122"/>
              </a:rPr>
              <a:t>不同的寻址方案</a:t>
            </a:r>
          </a:p>
          <a:p>
            <a:pPr lvl="1">
              <a:lnSpc>
                <a:spcPct val="100000"/>
              </a:lnSpc>
            </a:pPr>
            <a:r>
              <a:rPr lang="zh-CN" altLang="en-US" sz="2400" dirty="0">
                <a:latin typeface="Arial" charset="0"/>
                <a:ea typeface="黑体" pitchFamily="2" charset="-122"/>
              </a:rPr>
              <a:t>不同的最大分组长度</a:t>
            </a:r>
          </a:p>
          <a:p>
            <a:pPr lvl="1">
              <a:lnSpc>
                <a:spcPct val="100000"/>
              </a:lnSpc>
            </a:pPr>
            <a:r>
              <a:rPr lang="zh-CN" altLang="en-US" sz="2400" dirty="0">
                <a:latin typeface="Arial" charset="0"/>
                <a:ea typeface="黑体" pitchFamily="2" charset="-122"/>
              </a:rPr>
              <a:t>不同的网络接入机制</a:t>
            </a:r>
          </a:p>
          <a:p>
            <a:pPr lvl="1">
              <a:lnSpc>
                <a:spcPct val="100000"/>
              </a:lnSpc>
            </a:pPr>
            <a:r>
              <a:rPr lang="zh-CN" altLang="en-US" sz="2400" dirty="0">
                <a:latin typeface="Arial" charset="0"/>
                <a:ea typeface="黑体" pitchFamily="2" charset="-122"/>
              </a:rPr>
              <a:t>不同的超时控制</a:t>
            </a:r>
          </a:p>
          <a:p>
            <a:pPr lvl="1">
              <a:lnSpc>
                <a:spcPct val="100000"/>
              </a:lnSpc>
            </a:pPr>
            <a:r>
              <a:rPr lang="zh-CN" altLang="en-US" sz="2400" dirty="0">
                <a:latin typeface="Arial" charset="0"/>
                <a:ea typeface="黑体" pitchFamily="2" charset="-122"/>
              </a:rPr>
              <a:t>不同的差错恢复方法</a:t>
            </a:r>
          </a:p>
          <a:p>
            <a:pPr lvl="1">
              <a:lnSpc>
                <a:spcPct val="100000"/>
              </a:lnSpc>
            </a:pPr>
            <a:r>
              <a:rPr lang="zh-CN" altLang="en-US" sz="2400" dirty="0">
                <a:latin typeface="Arial" charset="0"/>
                <a:ea typeface="黑体" pitchFamily="2" charset="-122"/>
              </a:rPr>
              <a:t>不同的状态报告方法</a:t>
            </a:r>
          </a:p>
          <a:p>
            <a:pPr lvl="1">
              <a:lnSpc>
                <a:spcPct val="100000"/>
              </a:lnSpc>
            </a:pPr>
            <a:r>
              <a:rPr lang="zh-CN" altLang="en-US" sz="2400" dirty="0">
                <a:latin typeface="Arial" charset="0"/>
                <a:ea typeface="黑体" pitchFamily="2" charset="-122"/>
              </a:rPr>
              <a:t>不同的路由选择技术</a:t>
            </a:r>
          </a:p>
          <a:p>
            <a:pPr lvl="1">
              <a:lnSpc>
                <a:spcPct val="100000"/>
              </a:lnSpc>
            </a:pPr>
            <a:r>
              <a:rPr lang="zh-CN" altLang="en-US" sz="2400" dirty="0">
                <a:latin typeface="Arial" charset="0"/>
                <a:ea typeface="黑体" pitchFamily="2" charset="-122"/>
              </a:rPr>
              <a:t>不同的用户接入控制</a:t>
            </a:r>
          </a:p>
          <a:p>
            <a:pPr lvl="1">
              <a:lnSpc>
                <a:spcPct val="100000"/>
              </a:lnSpc>
            </a:pPr>
            <a:r>
              <a:rPr lang="zh-CN" altLang="en-US" sz="2400" dirty="0">
                <a:latin typeface="Arial" charset="0"/>
                <a:ea typeface="黑体" pitchFamily="2" charset="-122"/>
              </a:rPr>
              <a:t>不同的服务（面向连接服务和无连接服务）</a:t>
            </a:r>
          </a:p>
          <a:p>
            <a:pPr lvl="1">
              <a:lnSpc>
                <a:spcPct val="100000"/>
              </a:lnSpc>
            </a:pPr>
            <a:r>
              <a:rPr lang="zh-CN" altLang="en-US" sz="2400" dirty="0">
                <a:latin typeface="Arial" charset="0"/>
                <a:ea typeface="黑体" pitchFamily="2" charset="-122"/>
              </a:rPr>
              <a:t>不同的管理与控制方式 </a:t>
            </a:r>
            <a:r>
              <a:rPr lang="zh-CN" altLang="en-US" sz="2400" dirty="0" smtClean="0">
                <a:latin typeface="Arial" charset="0"/>
                <a:ea typeface="黑体" pitchFamily="2" charset="-122"/>
              </a:rPr>
              <a:t> 等</a:t>
            </a:r>
            <a:endParaRPr lang="zh-CN" altLang="en-US" sz="2400" dirty="0">
              <a:latin typeface="Arial" charset="0"/>
              <a:ea typeface="黑体" pitchFamily="2" charset="-122"/>
            </a:endParaRPr>
          </a:p>
        </p:txBody>
      </p:sp>
      <p:sp>
        <p:nvSpPr>
          <p:cNvPr id="2" name="矩形 1"/>
          <p:cNvSpPr/>
          <p:nvPr/>
        </p:nvSpPr>
        <p:spPr>
          <a:xfrm>
            <a:off x="5601072" y="2996952"/>
            <a:ext cx="3744416" cy="1077218"/>
          </a:xfrm>
          <a:prstGeom prst="rect">
            <a:avLst/>
          </a:prstGeom>
          <a:solidFill>
            <a:srgbClr val="FF0000"/>
          </a:solidFill>
        </p:spPr>
        <p:txBody>
          <a:bodyPr wrap="square">
            <a:spAutoFit/>
          </a:bodyPr>
          <a:lstStyle/>
          <a:p>
            <a:pPr algn="ctr"/>
            <a:r>
              <a:rPr lang="zh-CN" altLang="en-US" sz="3200" b="1" dirty="0" smtClean="0">
                <a:solidFill>
                  <a:schemeClr val="bg1"/>
                </a:solidFill>
                <a:latin typeface="+mn-lt"/>
                <a:ea typeface="黑体" pitchFamily="2" charset="-122"/>
              </a:rPr>
              <a:t>如何</a:t>
            </a:r>
            <a:r>
              <a:rPr lang="zh-CN" altLang="zh-CN" sz="3200" b="1" dirty="0" smtClean="0">
                <a:solidFill>
                  <a:schemeClr val="bg1"/>
                </a:solidFill>
                <a:latin typeface="+mn-lt"/>
                <a:ea typeface="黑体" pitchFamily="2" charset="-122"/>
              </a:rPr>
              <a:t>将</a:t>
            </a:r>
            <a:r>
              <a:rPr lang="zh-CN" altLang="en-US" sz="3200" b="1" dirty="0" smtClean="0">
                <a:solidFill>
                  <a:schemeClr val="bg1"/>
                </a:solidFill>
                <a:latin typeface="+mn-lt"/>
                <a:ea typeface="黑体" pitchFamily="2" charset="-122"/>
              </a:rPr>
              <a:t>异构的</a:t>
            </a:r>
            <a:r>
              <a:rPr lang="zh-CN" altLang="zh-CN" sz="3200" b="1" dirty="0" smtClean="0">
                <a:solidFill>
                  <a:schemeClr val="bg1"/>
                </a:solidFill>
                <a:latin typeface="+mn-lt"/>
                <a:ea typeface="黑体" pitchFamily="2" charset="-122"/>
              </a:rPr>
              <a:t>网络</a:t>
            </a:r>
            <a:endParaRPr lang="en-US" altLang="zh-CN" sz="3200" b="1" dirty="0" smtClean="0">
              <a:solidFill>
                <a:schemeClr val="bg1"/>
              </a:solidFill>
              <a:latin typeface="+mn-lt"/>
              <a:ea typeface="黑体" pitchFamily="2" charset="-122"/>
            </a:endParaRPr>
          </a:p>
          <a:p>
            <a:pPr algn="ctr"/>
            <a:r>
              <a:rPr lang="zh-CN" altLang="zh-CN" sz="3200" b="1" dirty="0" smtClean="0">
                <a:solidFill>
                  <a:schemeClr val="bg1"/>
                </a:solidFill>
                <a:latin typeface="+mn-lt"/>
                <a:ea typeface="黑体" pitchFamily="2" charset="-122"/>
              </a:rPr>
              <a:t>互相</a:t>
            </a:r>
            <a:r>
              <a:rPr lang="zh-CN" altLang="zh-CN" sz="3200" b="1" dirty="0">
                <a:solidFill>
                  <a:schemeClr val="bg1"/>
                </a:solidFill>
                <a:latin typeface="+mn-lt"/>
                <a:ea typeface="黑体" pitchFamily="2" charset="-122"/>
              </a:rPr>
              <a:t>连接</a:t>
            </a:r>
            <a:r>
              <a:rPr lang="zh-CN" altLang="zh-CN" sz="3200" b="1" dirty="0" smtClean="0">
                <a:solidFill>
                  <a:schemeClr val="bg1"/>
                </a:solidFill>
                <a:latin typeface="+mn-lt"/>
                <a:ea typeface="黑体" pitchFamily="2" charset="-122"/>
              </a:rPr>
              <a:t>起来</a:t>
            </a:r>
            <a:r>
              <a:rPr lang="zh-CN" altLang="en-US" sz="3200" b="1" dirty="0" smtClean="0">
                <a:solidFill>
                  <a:schemeClr val="bg1"/>
                </a:solidFill>
                <a:latin typeface="+mn-lt"/>
                <a:ea typeface="黑体" pitchFamily="2" charset="-122"/>
              </a:rPr>
              <a:t>？</a:t>
            </a:r>
            <a:endParaRPr lang="zh-CN" altLang="en-US" sz="3200" b="1" dirty="0">
              <a:solidFill>
                <a:schemeClr val="bg1"/>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16</a:t>
            </a:fld>
            <a:endParaRPr lang="en-US" altLang="zh-CN"/>
          </a:p>
        </p:txBody>
      </p:sp>
    </p:spTree>
    <p:extLst>
      <p:ext uri="{BB962C8B-B14F-4D97-AF65-F5344CB8AC3E}">
        <p14:creationId xmlns:p14="http://schemas.microsoft.com/office/powerpoint/2010/main" val="209369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a:xfrm>
            <a:off x="0" y="214290"/>
            <a:ext cx="9441688" cy="1214446"/>
          </a:xfrm>
        </p:spPr>
        <p:txBody>
          <a:bodyPr/>
          <a:lstStyle/>
          <a:p>
            <a:r>
              <a:rPr lang="en-US" altLang="zh-CN" sz="3200" dirty="0" smtClean="0"/>
              <a:t>Tracer</a:t>
            </a:r>
            <a:r>
              <a:rPr lang="zh-CN" altLang="en-US" sz="3200" dirty="0" smtClean="0"/>
              <a:t>（</a:t>
            </a:r>
            <a:r>
              <a:rPr lang="en-US" altLang="zh-CN" sz="3200" dirty="0" smtClean="0"/>
              <a:t>Windows</a:t>
            </a:r>
            <a:r>
              <a:rPr lang="zh-CN" altLang="en-US" sz="3200" dirty="0" smtClean="0"/>
              <a:t>） </a:t>
            </a:r>
            <a:r>
              <a:rPr lang="en-US" altLang="zh-CN" sz="3200" dirty="0" smtClean="0"/>
              <a:t/>
            </a:r>
            <a:br>
              <a:rPr lang="en-US" altLang="zh-CN" sz="3200" dirty="0" smtClean="0"/>
            </a:br>
            <a:r>
              <a:rPr lang="zh-CN" altLang="en-US" sz="3200" dirty="0" smtClean="0"/>
              <a:t>跟踪一个分组从源点到终点的路径</a:t>
            </a:r>
            <a:endParaRPr lang="zh-CN" altLang="en-US" sz="3200" dirty="0"/>
          </a:p>
        </p:txBody>
      </p:sp>
      <p:sp>
        <p:nvSpPr>
          <p:cNvPr id="995333" name="Rectangle 5"/>
          <p:cNvSpPr>
            <a:spLocks noChangeArrowheads="1"/>
          </p:cNvSpPr>
          <p:nvPr/>
        </p:nvSpPr>
        <p:spPr bwMode="auto">
          <a:xfrm>
            <a:off x="8" y="2247900"/>
            <a:ext cx="184731" cy="369332"/>
          </a:xfrm>
          <a:prstGeom prst="rect">
            <a:avLst/>
          </a:prstGeom>
          <a:noFill/>
          <a:ln w="9525">
            <a:noFill/>
            <a:miter lim="800000"/>
            <a:headEnd/>
            <a:tailEnd/>
          </a:ln>
          <a:effectLst/>
        </p:spPr>
        <p:txBody>
          <a:bodyPr wrap="none" anchor="ctr">
            <a:spAutoFit/>
          </a:bodyPr>
          <a:lstStyle/>
          <a:p>
            <a:endParaRPr lang="zh-CN" altLang="en-US"/>
          </a:p>
        </p:txBody>
      </p:sp>
      <p:pic>
        <p:nvPicPr>
          <p:cNvPr id="995334" name="Picture 6" descr="Printscreen-2006-2-19-tr"/>
          <p:cNvPicPr>
            <a:picLocks noChangeAspect="1" noChangeArrowheads="1"/>
          </p:cNvPicPr>
          <p:nvPr/>
        </p:nvPicPr>
        <p:blipFill>
          <a:blip r:embed="rId3"/>
          <a:srcRect t="1367" r="4201" b="1933"/>
          <a:stretch>
            <a:fillRect/>
          </a:stretch>
        </p:blipFill>
        <p:spPr bwMode="auto">
          <a:xfrm>
            <a:off x="0" y="1714488"/>
            <a:ext cx="9906000" cy="4806950"/>
          </a:xfrm>
          <a:prstGeom prst="rect">
            <a:avLst/>
          </a:prstGeom>
          <a:noFill/>
        </p:spPr>
      </p:pic>
      <p:sp>
        <p:nvSpPr>
          <p:cNvPr id="5" name="灯片编号占位符 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160</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4.5  </a:t>
            </a:r>
            <a:r>
              <a:rPr lang="zh-CN" altLang="zh-CN" dirty="0"/>
              <a:t>互联网的路由选择协议</a:t>
            </a:r>
            <a:endParaRPr lang="zh-CN" altLang="en-US" dirty="0"/>
          </a:p>
        </p:txBody>
      </p:sp>
      <p:sp>
        <p:nvSpPr>
          <p:cNvPr id="931843" name="Rectangle 3"/>
          <p:cNvSpPr>
            <a:spLocks noGrp="1" noChangeArrowheads="1"/>
          </p:cNvSpPr>
          <p:nvPr>
            <p:ph idx="1"/>
          </p:nvPr>
        </p:nvSpPr>
        <p:spPr/>
        <p:txBody>
          <a:bodyPr/>
          <a:lstStyle/>
          <a:p>
            <a:r>
              <a:rPr lang="en-US" altLang="zh-CN" dirty="0"/>
              <a:t>4.5.1  </a:t>
            </a:r>
            <a:r>
              <a:rPr lang="zh-CN" altLang="zh-CN" dirty="0"/>
              <a:t>有关路由选择协议的几个基本概念</a:t>
            </a:r>
          </a:p>
          <a:p>
            <a:r>
              <a:rPr lang="en-US" altLang="zh-CN" dirty="0" smtClean="0">
                <a:solidFill>
                  <a:srgbClr val="FF0000"/>
                </a:solidFill>
              </a:rPr>
              <a:t>4.5.2  </a:t>
            </a:r>
            <a:r>
              <a:rPr lang="zh-CN" altLang="zh-CN" dirty="0">
                <a:solidFill>
                  <a:srgbClr val="FF0000"/>
                </a:solidFill>
              </a:rPr>
              <a:t>内部网关</a:t>
            </a:r>
            <a:r>
              <a:rPr lang="zh-CN" altLang="zh-CN" dirty="0" smtClean="0">
                <a:solidFill>
                  <a:srgbClr val="FF0000"/>
                </a:solidFill>
              </a:rPr>
              <a:t>协议</a:t>
            </a:r>
            <a:r>
              <a:rPr lang="en-US" altLang="zh-CN" dirty="0" smtClean="0">
                <a:solidFill>
                  <a:srgbClr val="FF0000"/>
                </a:solidFill>
              </a:rPr>
              <a:t> RIP</a:t>
            </a:r>
            <a:r>
              <a:rPr lang="zh-CN" altLang="en-US" dirty="0" smtClean="0">
                <a:solidFill>
                  <a:srgbClr val="FF0000"/>
                </a:solidFill>
              </a:rPr>
              <a:t>（重点）</a:t>
            </a:r>
            <a:endParaRPr lang="zh-CN" altLang="zh-CN" dirty="0">
              <a:solidFill>
                <a:srgbClr val="FF0000"/>
              </a:solidFill>
            </a:endParaRPr>
          </a:p>
          <a:p>
            <a:r>
              <a:rPr lang="en-US" altLang="zh-CN" dirty="0" smtClean="0"/>
              <a:t>4.5.3  </a:t>
            </a:r>
            <a:r>
              <a:rPr lang="zh-CN" altLang="zh-CN" dirty="0"/>
              <a:t>内部网关</a:t>
            </a:r>
            <a:r>
              <a:rPr lang="zh-CN" altLang="zh-CN" dirty="0" smtClean="0"/>
              <a:t>协议</a:t>
            </a:r>
            <a:r>
              <a:rPr lang="en-US" altLang="zh-CN" dirty="0" smtClean="0"/>
              <a:t> OSPF</a:t>
            </a:r>
            <a:r>
              <a:rPr lang="zh-CN" altLang="en-US" dirty="0" smtClean="0"/>
              <a:t>（了解）</a:t>
            </a:r>
            <a:endParaRPr lang="zh-CN" altLang="zh-CN" dirty="0"/>
          </a:p>
          <a:p>
            <a:r>
              <a:rPr lang="en-US" altLang="zh-CN" dirty="0" smtClean="0"/>
              <a:t>4.5.4  </a:t>
            </a:r>
            <a:r>
              <a:rPr lang="zh-CN" altLang="zh-CN" dirty="0"/>
              <a:t>外部网关</a:t>
            </a:r>
            <a:r>
              <a:rPr lang="zh-CN" altLang="zh-CN" dirty="0" smtClean="0"/>
              <a:t>协议</a:t>
            </a:r>
            <a:r>
              <a:rPr lang="en-US" altLang="zh-CN" dirty="0" smtClean="0"/>
              <a:t> BGP</a:t>
            </a:r>
            <a:r>
              <a:rPr lang="zh-CN" altLang="en-US" dirty="0" smtClean="0"/>
              <a:t> （知道）</a:t>
            </a:r>
            <a:endParaRPr lang="zh-CN" altLang="zh-CN" dirty="0"/>
          </a:p>
          <a:p>
            <a:r>
              <a:rPr lang="en-US" altLang="zh-CN" dirty="0"/>
              <a:t>4.5.5  </a:t>
            </a:r>
            <a:r>
              <a:rPr lang="zh-CN" altLang="zh-CN" dirty="0"/>
              <a:t>路由器的</a:t>
            </a:r>
            <a:r>
              <a:rPr lang="zh-CN" altLang="zh-CN" dirty="0" smtClean="0"/>
              <a:t>构成</a:t>
            </a:r>
            <a:r>
              <a:rPr lang="zh-CN" altLang="en-US" dirty="0" smtClean="0"/>
              <a:t>（愿意可以看）</a:t>
            </a:r>
            <a:endParaRPr lang="zh-CN" altLang="zh-CN" dirty="0"/>
          </a:p>
          <a:p>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161</a:t>
            </a:fld>
            <a:endParaRPr lang="en-US" altLang="zh-CN"/>
          </a:p>
        </p:txBody>
      </p:sp>
    </p:spTree>
    <p:extLst>
      <p:ext uri="{BB962C8B-B14F-4D97-AF65-F5344CB8AC3E}">
        <p14:creationId xmlns:p14="http://schemas.microsoft.com/office/powerpoint/2010/main" val="121507577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p:txBody>
          <a:bodyPr/>
          <a:lstStyle/>
          <a:p>
            <a:r>
              <a:rPr lang="en-US" altLang="zh-CN" dirty="0"/>
              <a:t>4.5  </a:t>
            </a:r>
            <a:r>
              <a:rPr lang="zh-CN" altLang="en-US" dirty="0"/>
              <a:t>因特网的路由选择</a:t>
            </a:r>
            <a:r>
              <a:rPr lang="zh-CN" altLang="en-US" dirty="0" smtClean="0"/>
              <a:t>协议</a:t>
            </a:r>
            <a:endParaRPr lang="zh-CN" altLang="en-US" dirty="0"/>
          </a:p>
        </p:txBody>
      </p:sp>
      <p:sp>
        <p:nvSpPr>
          <p:cNvPr id="1065987" name="Rectangle 3"/>
          <p:cNvSpPr>
            <a:spLocks noGrp="1" noChangeArrowheads="1"/>
          </p:cNvSpPr>
          <p:nvPr>
            <p:ph type="body" idx="1"/>
          </p:nvPr>
        </p:nvSpPr>
        <p:spPr>
          <a:xfrm>
            <a:off x="386921" y="1571612"/>
            <a:ext cx="8853518" cy="1214446"/>
          </a:xfrm>
        </p:spPr>
        <p:txBody>
          <a:bodyPr/>
          <a:lstStyle/>
          <a:p>
            <a:pPr>
              <a:buNone/>
            </a:pPr>
            <a:r>
              <a:rPr lang="zh-CN" altLang="en-US" dirty="0" smtClean="0"/>
              <a:t>通过路由选择协议（</a:t>
            </a:r>
            <a:r>
              <a:rPr lang="zh-CN" altLang="en-US" dirty="0" smtClean="0">
                <a:solidFill>
                  <a:srgbClr val="002060"/>
                </a:solidFill>
                <a:latin typeface="Arial" charset="0"/>
              </a:rPr>
              <a:t>算法）计算而来的</a:t>
            </a:r>
            <a:endParaRPr lang="en-US" altLang="zh-CN" dirty="0" smtClean="0">
              <a:latin typeface="Arial" charset="0"/>
            </a:endParaRP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162</a:t>
            </a:fld>
            <a:endParaRPr lang="zh-CN" altLang="en-US" kern="0" dirty="0">
              <a:solidFill>
                <a:sysClr val="windowText" lastClr="000000"/>
              </a:solidFill>
            </a:endParaRPr>
          </a:p>
        </p:txBody>
      </p:sp>
      <p:sp>
        <p:nvSpPr>
          <p:cNvPr id="5" name="Rectangle 101"/>
          <p:cNvSpPr>
            <a:spLocks noChangeArrowheads="1"/>
          </p:cNvSpPr>
          <p:nvPr/>
        </p:nvSpPr>
        <p:spPr bwMode="auto">
          <a:xfrm>
            <a:off x="3" y="4410082"/>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 name="Line 102"/>
          <p:cNvSpPr>
            <a:spLocks noChangeShapeType="1"/>
          </p:cNvSpPr>
          <p:nvPr/>
        </p:nvSpPr>
        <p:spPr bwMode="auto">
          <a:xfrm>
            <a:off x="58455" y="4913320"/>
            <a:ext cx="5458619" cy="0"/>
          </a:xfrm>
          <a:prstGeom prst="line">
            <a:avLst/>
          </a:prstGeom>
          <a:noFill/>
          <a:ln w="19050">
            <a:solidFill>
              <a:srgbClr val="333399"/>
            </a:solidFill>
            <a:round/>
            <a:headEnd/>
            <a:tailEnd/>
          </a:ln>
          <a:effectLst/>
        </p:spPr>
        <p:txBody>
          <a:bodyPr wrap="none" anchor="ctr"/>
          <a:lstStyle/>
          <a:p>
            <a:endParaRPr lang="zh-CN" altLang="en-US"/>
          </a:p>
        </p:txBody>
      </p:sp>
      <p:sp>
        <p:nvSpPr>
          <p:cNvPr id="7" name="Text Box 103"/>
          <p:cNvSpPr txBox="1">
            <a:spLocks noChangeArrowheads="1"/>
          </p:cNvSpPr>
          <p:nvPr/>
        </p:nvSpPr>
        <p:spPr bwMode="auto">
          <a:xfrm>
            <a:off x="12038" y="4433894"/>
            <a:ext cx="2430064" cy="400110"/>
          </a:xfrm>
          <a:prstGeom prst="rect">
            <a:avLst/>
          </a:prstGeom>
          <a:noFill/>
          <a:ln w="9525">
            <a:noFill/>
            <a:miter lim="800000"/>
            <a:headEnd/>
            <a:tailEnd/>
          </a:ln>
          <a:effectLst/>
        </p:spPr>
        <p:txBody>
          <a:bodyPr wrap="square">
            <a:spAutoFit/>
          </a:bodyPr>
          <a:lstStyle/>
          <a:p>
            <a:pPr algn="ctr"/>
            <a:r>
              <a:rPr kumimoji="1" lang="zh-CN" altLang="en-US" sz="2000" dirty="0" smtClean="0">
                <a:solidFill>
                  <a:srgbClr val="333399"/>
                </a:solidFill>
                <a:latin typeface="Arial" charset="0"/>
              </a:rPr>
              <a:t>目的网络地址</a:t>
            </a:r>
            <a:endParaRPr kumimoji="1" lang="zh-CN" altLang="en-US" sz="2000" dirty="0">
              <a:solidFill>
                <a:srgbClr val="333399"/>
              </a:solidFill>
              <a:latin typeface="Arial" charset="0"/>
            </a:endParaRPr>
          </a:p>
        </p:txBody>
      </p:sp>
      <p:sp>
        <p:nvSpPr>
          <p:cNvPr id="8" name="Text Box 104"/>
          <p:cNvSpPr txBox="1">
            <a:spLocks noChangeArrowheads="1"/>
          </p:cNvSpPr>
          <p:nvPr/>
        </p:nvSpPr>
        <p:spPr bwMode="auto">
          <a:xfrm>
            <a:off x="3296840" y="4429133"/>
            <a:ext cx="1467068"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下一跳地址</a:t>
            </a:r>
          </a:p>
        </p:txBody>
      </p:sp>
      <p:sp>
        <p:nvSpPr>
          <p:cNvPr id="9" name="Line 105"/>
          <p:cNvSpPr>
            <a:spLocks noChangeShapeType="1"/>
          </p:cNvSpPr>
          <p:nvPr/>
        </p:nvSpPr>
        <p:spPr bwMode="auto">
          <a:xfrm>
            <a:off x="2729309" y="4410082"/>
            <a:ext cx="0" cy="1778000"/>
          </a:xfrm>
          <a:prstGeom prst="line">
            <a:avLst/>
          </a:prstGeom>
          <a:noFill/>
          <a:ln w="19050">
            <a:solidFill>
              <a:srgbClr val="333399"/>
            </a:solidFill>
            <a:round/>
            <a:headEnd/>
            <a:tailEnd/>
          </a:ln>
          <a:effectLst/>
        </p:spPr>
        <p:txBody>
          <a:bodyPr wrap="none" anchor="ctr"/>
          <a:lstStyle/>
          <a:p>
            <a:endParaRPr lang="zh-CN" altLang="en-US"/>
          </a:p>
        </p:txBody>
      </p:sp>
      <p:sp>
        <p:nvSpPr>
          <p:cNvPr id="10" name="Line 106"/>
          <p:cNvSpPr>
            <a:spLocks noChangeShapeType="1"/>
          </p:cNvSpPr>
          <p:nvPr/>
        </p:nvSpPr>
        <p:spPr bwMode="auto">
          <a:xfrm>
            <a:off x="3" y="5218119"/>
            <a:ext cx="5458619" cy="0"/>
          </a:xfrm>
          <a:prstGeom prst="line">
            <a:avLst/>
          </a:prstGeom>
          <a:noFill/>
          <a:ln w="19050">
            <a:solidFill>
              <a:srgbClr val="333399"/>
            </a:solidFill>
            <a:round/>
            <a:headEnd/>
            <a:tailEnd/>
          </a:ln>
          <a:effectLst/>
        </p:spPr>
        <p:txBody>
          <a:bodyPr wrap="none" anchor="ctr"/>
          <a:lstStyle/>
          <a:p>
            <a:endParaRPr lang="zh-CN" altLang="en-US"/>
          </a:p>
        </p:txBody>
      </p:sp>
      <p:sp>
        <p:nvSpPr>
          <p:cNvPr id="11" name="Line 107"/>
          <p:cNvSpPr>
            <a:spLocks noChangeShapeType="1"/>
          </p:cNvSpPr>
          <p:nvPr/>
        </p:nvSpPr>
        <p:spPr bwMode="auto">
          <a:xfrm>
            <a:off x="3" y="5541969"/>
            <a:ext cx="5458619" cy="0"/>
          </a:xfrm>
          <a:prstGeom prst="line">
            <a:avLst/>
          </a:prstGeom>
          <a:noFill/>
          <a:ln w="19050">
            <a:solidFill>
              <a:srgbClr val="333399"/>
            </a:solidFill>
            <a:round/>
            <a:headEnd/>
            <a:tailEnd/>
          </a:ln>
          <a:effectLst/>
        </p:spPr>
        <p:txBody>
          <a:bodyPr wrap="none" anchor="ctr"/>
          <a:lstStyle/>
          <a:p>
            <a:endParaRPr lang="zh-CN" altLang="en-US"/>
          </a:p>
        </p:txBody>
      </p:sp>
      <p:sp>
        <p:nvSpPr>
          <p:cNvPr id="12" name="Line 108"/>
          <p:cNvSpPr>
            <a:spLocks noChangeShapeType="1"/>
          </p:cNvSpPr>
          <p:nvPr/>
        </p:nvSpPr>
        <p:spPr bwMode="auto">
          <a:xfrm>
            <a:off x="3" y="5865819"/>
            <a:ext cx="5458619" cy="0"/>
          </a:xfrm>
          <a:prstGeom prst="line">
            <a:avLst/>
          </a:prstGeom>
          <a:noFill/>
          <a:ln w="19050">
            <a:solidFill>
              <a:srgbClr val="333399"/>
            </a:solidFill>
            <a:round/>
            <a:headEnd/>
            <a:tailEnd/>
          </a:ln>
          <a:effectLst/>
        </p:spPr>
        <p:txBody>
          <a:bodyPr wrap="none" anchor="ctr"/>
          <a:lstStyle/>
          <a:p>
            <a:endParaRPr lang="zh-CN" altLang="en-US"/>
          </a:p>
        </p:txBody>
      </p:sp>
      <p:sp>
        <p:nvSpPr>
          <p:cNvPr id="13" name="Text Box 109"/>
          <p:cNvSpPr txBox="1">
            <a:spLocks noChangeArrowheads="1"/>
          </p:cNvSpPr>
          <p:nvPr/>
        </p:nvSpPr>
        <p:spPr bwMode="auto">
          <a:xfrm>
            <a:off x="737793" y="4845058"/>
            <a:ext cx="1109599"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20.0.0.0</a:t>
            </a:r>
          </a:p>
        </p:txBody>
      </p:sp>
      <p:sp>
        <p:nvSpPr>
          <p:cNvPr id="14" name="Text Box 110"/>
          <p:cNvSpPr txBox="1">
            <a:spLocks noChangeArrowheads="1"/>
          </p:cNvSpPr>
          <p:nvPr/>
        </p:nvSpPr>
        <p:spPr bwMode="auto">
          <a:xfrm>
            <a:off x="737793" y="5159382"/>
            <a:ext cx="1109599"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30.0.0.0</a:t>
            </a:r>
          </a:p>
        </p:txBody>
      </p:sp>
      <p:sp>
        <p:nvSpPr>
          <p:cNvPr id="15" name="Text Box 111"/>
          <p:cNvSpPr txBox="1">
            <a:spLocks noChangeArrowheads="1"/>
          </p:cNvSpPr>
          <p:nvPr/>
        </p:nvSpPr>
        <p:spPr bwMode="auto">
          <a:xfrm>
            <a:off x="737793" y="5505458"/>
            <a:ext cx="1109599" cy="400110"/>
          </a:xfrm>
          <a:prstGeom prst="rect">
            <a:avLst/>
          </a:prstGeom>
          <a:noFill/>
          <a:ln w="9525">
            <a:noFill/>
            <a:miter lim="800000"/>
            <a:headEnd/>
            <a:tailEnd/>
          </a:ln>
          <a:effectLst/>
        </p:spPr>
        <p:txBody>
          <a:bodyPr wrap="none">
            <a:spAutoFit/>
          </a:bodyPr>
          <a:lstStyle/>
          <a:p>
            <a:r>
              <a:rPr kumimoji="1" lang="en-US" altLang="zh-CN" sz="2000" dirty="0">
                <a:solidFill>
                  <a:srgbClr val="FF0000"/>
                </a:solidFill>
                <a:latin typeface="Arial" charset="0"/>
              </a:rPr>
              <a:t>10.0.0.0</a:t>
            </a:r>
          </a:p>
        </p:txBody>
      </p:sp>
      <p:sp>
        <p:nvSpPr>
          <p:cNvPr id="16" name="Text Box 112"/>
          <p:cNvSpPr txBox="1">
            <a:spLocks noChangeArrowheads="1"/>
          </p:cNvSpPr>
          <p:nvPr/>
        </p:nvSpPr>
        <p:spPr bwMode="auto">
          <a:xfrm>
            <a:off x="737793" y="5803907"/>
            <a:ext cx="1109599"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40.0.0.0</a:t>
            </a:r>
          </a:p>
        </p:txBody>
      </p:sp>
      <p:sp>
        <p:nvSpPr>
          <p:cNvPr id="17" name="Text Box 113"/>
          <p:cNvSpPr txBox="1">
            <a:spLocks noChangeArrowheads="1"/>
          </p:cNvSpPr>
          <p:nvPr/>
        </p:nvSpPr>
        <p:spPr bwMode="auto">
          <a:xfrm>
            <a:off x="3389711" y="5494344"/>
            <a:ext cx="1109599" cy="400110"/>
          </a:xfrm>
          <a:prstGeom prst="rect">
            <a:avLst/>
          </a:prstGeom>
          <a:noFill/>
          <a:ln w="9525">
            <a:noFill/>
            <a:miter lim="800000"/>
            <a:headEnd/>
            <a:tailEnd/>
          </a:ln>
          <a:effectLst/>
        </p:spPr>
        <p:txBody>
          <a:bodyPr wrap="none">
            <a:spAutoFit/>
          </a:bodyPr>
          <a:lstStyle/>
          <a:p>
            <a:r>
              <a:rPr kumimoji="1" lang="en-US" altLang="zh-CN" sz="2000">
                <a:solidFill>
                  <a:srgbClr val="FF0000"/>
                </a:solidFill>
                <a:latin typeface="Arial" charset="0"/>
              </a:rPr>
              <a:t>20.0.0.7</a:t>
            </a:r>
          </a:p>
        </p:txBody>
      </p:sp>
      <p:sp>
        <p:nvSpPr>
          <p:cNvPr id="18" name="Text Box 114"/>
          <p:cNvSpPr txBox="1">
            <a:spLocks noChangeArrowheads="1"/>
          </p:cNvSpPr>
          <p:nvPr/>
        </p:nvSpPr>
        <p:spPr bwMode="auto">
          <a:xfrm>
            <a:off x="3398311" y="5816608"/>
            <a:ext cx="1109599" cy="400110"/>
          </a:xfrm>
          <a:prstGeom prst="rect">
            <a:avLst/>
          </a:prstGeom>
          <a:noFill/>
          <a:ln w="9525">
            <a:noFill/>
            <a:miter lim="800000"/>
            <a:headEnd/>
            <a:tailEnd/>
          </a:ln>
          <a:effectLst/>
        </p:spPr>
        <p:txBody>
          <a:bodyPr wrap="none">
            <a:spAutoFit/>
          </a:bodyPr>
          <a:lstStyle/>
          <a:p>
            <a:r>
              <a:rPr kumimoji="1" lang="en-US" altLang="zh-CN" sz="2000" dirty="0">
                <a:solidFill>
                  <a:srgbClr val="000066"/>
                </a:solidFill>
                <a:latin typeface="Arial" charset="0"/>
              </a:rPr>
              <a:t>30.0.0.1</a:t>
            </a:r>
          </a:p>
        </p:txBody>
      </p:sp>
      <p:sp>
        <p:nvSpPr>
          <p:cNvPr id="19" name="Text Box 115"/>
          <p:cNvSpPr txBox="1">
            <a:spLocks noChangeArrowheads="1"/>
          </p:cNvSpPr>
          <p:nvPr/>
        </p:nvSpPr>
        <p:spPr bwMode="auto">
          <a:xfrm>
            <a:off x="2921928" y="5186369"/>
            <a:ext cx="2193229"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直接交付，接口 </a:t>
            </a:r>
            <a:r>
              <a:rPr kumimoji="1" lang="en-US" altLang="zh-CN" sz="2000" dirty="0">
                <a:solidFill>
                  <a:srgbClr val="333399"/>
                </a:solidFill>
                <a:latin typeface="Arial" charset="0"/>
              </a:rPr>
              <a:t>1</a:t>
            </a:r>
          </a:p>
        </p:txBody>
      </p:sp>
      <p:sp>
        <p:nvSpPr>
          <p:cNvPr id="20" name="Text Box 116"/>
          <p:cNvSpPr txBox="1">
            <a:spLocks noChangeArrowheads="1"/>
          </p:cNvSpPr>
          <p:nvPr/>
        </p:nvSpPr>
        <p:spPr bwMode="auto">
          <a:xfrm>
            <a:off x="2921928" y="4841883"/>
            <a:ext cx="2193229"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直接交付，接口 </a:t>
            </a:r>
            <a:r>
              <a:rPr kumimoji="1" lang="en-US" altLang="zh-CN" sz="2000" dirty="0">
                <a:solidFill>
                  <a:srgbClr val="333399"/>
                </a:solidFill>
                <a:latin typeface="Arial" charset="0"/>
              </a:rPr>
              <a:t>0</a:t>
            </a:r>
          </a:p>
        </p:txBody>
      </p:sp>
      <p:sp>
        <p:nvSpPr>
          <p:cNvPr id="21" name="Text Box 117"/>
          <p:cNvSpPr txBox="1">
            <a:spLocks noChangeArrowheads="1"/>
          </p:cNvSpPr>
          <p:nvPr/>
        </p:nvSpPr>
        <p:spPr bwMode="auto">
          <a:xfrm>
            <a:off x="1594234" y="3929071"/>
            <a:ext cx="2509020" cy="461665"/>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Arial" charset="0"/>
              </a:rPr>
              <a:t>路由器 </a:t>
            </a:r>
            <a:r>
              <a:rPr kumimoji="1" lang="en-US" altLang="zh-CN" sz="2400" dirty="0" smtClean="0">
                <a:solidFill>
                  <a:srgbClr val="333399"/>
                </a:solidFill>
                <a:latin typeface="Arial" charset="0"/>
              </a:rPr>
              <a:t> </a:t>
            </a:r>
            <a:r>
              <a:rPr kumimoji="1" lang="zh-CN" altLang="en-US" sz="2400" dirty="0" smtClean="0">
                <a:solidFill>
                  <a:srgbClr val="333399"/>
                </a:solidFill>
                <a:latin typeface="Arial" charset="0"/>
              </a:rPr>
              <a:t>的</a:t>
            </a:r>
            <a:r>
              <a:rPr kumimoji="1" lang="zh-CN" altLang="en-US" sz="2400" dirty="0">
                <a:solidFill>
                  <a:srgbClr val="333399"/>
                </a:solidFill>
                <a:latin typeface="Arial" charset="0"/>
              </a:rPr>
              <a:t>路由表</a:t>
            </a:r>
          </a:p>
        </p:txBody>
      </p:sp>
      <p:grpSp>
        <p:nvGrpSpPr>
          <p:cNvPr id="2" name="Group 50"/>
          <p:cNvGrpSpPr>
            <a:grpSpLocks/>
          </p:cNvGrpSpPr>
          <p:nvPr/>
        </p:nvGrpSpPr>
        <p:grpSpPr bwMode="auto">
          <a:xfrm>
            <a:off x="3" y="3160710"/>
            <a:ext cx="1379273" cy="914400"/>
            <a:chOff x="912" y="768"/>
            <a:chExt cx="2400" cy="1584"/>
          </a:xfrm>
        </p:grpSpPr>
        <p:sp>
          <p:nvSpPr>
            <p:cNvPr id="23" name="Oval 51"/>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24" name="Oval 52"/>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25" name="Oval 53"/>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26" name="Oval 54"/>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27" name="Oval 55"/>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28" name="Oval 56"/>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29" name="Oval 57"/>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30" name="Oval 58"/>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31" name="Oval 59"/>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3" name="Group 60"/>
            <p:cNvGrpSpPr>
              <a:grpSpLocks/>
            </p:cNvGrpSpPr>
            <p:nvPr/>
          </p:nvGrpSpPr>
          <p:grpSpPr bwMode="auto">
            <a:xfrm>
              <a:off x="912" y="768"/>
              <a:ext cx="2386" cy="1553"/>
              <a:chOff x="912" y="768"/>
              <a:chExt cx="2386" cy="1553"/>
            </a:xfrm>
          </p:grpSpPr>
          <p:sp>
            <p:nvSpPr>
              <p:cNvPr id="33" name="Oval 61"/>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34" name="Oval 62"/>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35" name="Oval 63"/>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36" name="Oval 64"/>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37" name="Oval 65"/>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38" name="Oval 66"/>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39" name="Oval 67"/>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40" name="Oval 68"/>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41" name="Oval 69"/>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sp>
        <p:nvSpPr>
          <p:cNvPr id="42" name="Line 70"/>
          <p:cNvSpPr>
            <a:spLocks noChangeShapeType="1"/>
          </p:cNvSpPr>
          <p:nvPr/>
        </p:nvSpPr>
        <p:spPr bwMode="auto">
          <a:xfrm>
            <a:off x="1350040" y="3575048"/>
            <a:ext cx="7321153" cy="0"/>
          </a:xfrm>
          <a:prstGeom prst="line">
            <a:avLst/>
          </a:prstGeom>
          <a:noFill/>
          <a:ln w="38100">
            <a:solidFill>
              <a:srgbClr val="333399"/>
            </a:solidFill>
            <a:round/>
            <a:headEnd/>
            <a:tailEnd/>
          </a:ln>
          <a:effectLst/>
        </p:spPr>
        <p:txBody>
          <a:bodyPr wrap="none" anchor="ctr"/>
          <a:lstStyle/>
          <a:p>
            <a:endParaRPr lang="zh-CN" altLang="en-US"/>
          </a:p>
        </p:txBody>
      </p:sp>
      <p:grpSp>
        <p:nvGrpSpPr>
          <p:cNvPr id="22" name="Group 71"/>
          <p:cNvGrpSpPr>
            <a:grpSpLocks/>
          </p:cNvGrpSpPr>
          <p:nvPr/>
        </p:nvGrpSpPr>
        <p:grpSpPr bwMode="auto">
          <a:xfrm>
            <a:off x="8457938" y="3160710"/>
            <a:ext cx="1379273" cy="914400"/>
            <a:chOff x="912" y="768"/>
            <a:chExt cx="2400" cy="1584"/>
          </a:xfrm>
        </p:grpSpPr>
        <p:sp>
          <p:nvSpPr>
            <p:cNvPr id="44" name="Oval 7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45" name="Oval 7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46" name="Oval 7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47" name="Oval 7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48" name="Oval 7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49" name="Oval 7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50" name="Oval 7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51" name="Oval 7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52" name="Oval 8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32" name="Group 81"/>
            <p:cNvGrpSpPr>
              <a:grpSpLocks/>
            </p:cNvGrpSpPr>
            <p:nvPr/>
          </p:nvGrpSpPr>
          <p:grpSpPr bwMode="auto">
            <a:xfrm>
              <a:off x="912" y="768"/>
              <a:ext cx="2386" cy="1553"/>
              <a:chOff x="912" y="768"/>
              <a:chExt cx="2386" cy="1553"/>
            </a:xfrm>
          </p:grpSpPr>
          <p:sp>
            <p:nvSpPr>
              <p:cNvPr id="54" name="Oval 8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55" name="Oval 8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56" name="Oval 8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57" name="Oval 8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58" name="Oval 8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59" name="Oval 8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60" name="Oval 8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61" name="Oval 8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62" name="Oval 9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grpSp>
        <p:nvGrpSpPr>
          <p:cNvPr id="43" name="Group 91"/>
          <p:cNvGrpSpPr>
            <a:grpSpLocks/>
          </p:cNvGrpSpPr>
          <p:nvPr/>
        </p:nvGrpSpPr>
        <p:grpSpPr bwMode="auto">
          <a:xfrm>
            <a:off x="5720030" y="3071810"/>
            <a:ext cx="1379273" cy="915988"/>
            <a:chOff x="912" y="768"/>
            <a:chExt cx="2400" cy="1584"/>
          </a:xfrm>
        </p:grpSpPr>
        <p:sp>
          <p:nvSpPr>
            <p:cNvPr id="64" name="Oval 9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65" name="Oval 9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66" name="Oval 9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67" name="Oval 9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68" name="Oval 9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69" name="Oval 9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70" name="Oval 9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71" name="Oval 9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72" name="Oval 10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53" name="Group 101"/>
            <p:cNvGrpSpPr>
              <a:grpSpLocks/>
            </p:cNvGrpSpPr>
            <p:nvPr/>
          </p:nvGrpSpPr>
          <p:grpSpPr bwMode="auto">
            <a:xfrm>
              <a:off x="912" y="768"/>
              <a:ext cx="2386" cy="1553"/>
              <a:chOff x="912" y="768"/>
              <a:chExt cx="2386" cy="1553"/>
            </a:xfrm>
          </p:grpSpPr>
          <p:sp>
            <p:nvSpPr>
              <p:cNvPr id="74" name="Oval 10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75" name="Oval 10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76" name="Oval 10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77" name="Oval 10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78" name="Oval 10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79" name="Oval 10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80" name="Oval 10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81" name="Oval 10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82" name="Oval 11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grpSp>
        <p:nvGrpSpPr>
          <p:cNvPr id="63" name="Group 111"/>
          <p:cNvGrpSpPr>
            <a:grpSpLocks/>
          </p:cNvGrpSpPr>
          <p:nvPr/>
        </p:nvGrpSpPr>
        <p:grpSpPr bwMode="auto">
          <a:xfrm>
            <a:off x="2899571" y="3160710"/>
            <a:ext cx="1379273" cy="914400"/>
            <a:chOff x="912" y="768"/>
            <a:chExt cx="2400" cy="1584"/>
          </a:xfrm>
        </p:grpSpPr>
        <p:sp>
          <p:nvSpPr>
            <p:cNvPr id="84" name="Oval 11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85" name="Oval 11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86" name="Oval 11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87" name="Oval 11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88" name="Oval 11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89" name="Oval 11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90" name="Oval 11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91" name="Oval 11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92" name="Oval 12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73" name="Group 121"/>
            <p:cNvGrpSpPr>
              <a:grpSpLocks/>
            </p:cNvGrpSpPr>
            <p:nvPr/>
          </p:nvGrpSpPr>
          <p:grpSpPr bwMode="auto">
            <a:xfrm>
              <a:off x="912" y="768"/>
              <a:ext cx="2386" cy="1553"/>
              <a:chOff x="912" y="768"/>
              <a:chExt cx="2386" cy="1553"/>
            </a:xfrm>
          </p:grpSpPr>
          <p:sp>
            <p:nvSpPr>
              <p:cNvPr id="94" name="Oval 12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95" name="Oval 12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96" name="Oval 12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97" name="Oval 12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98" name="Oval 12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99" name="Oval 12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100" name="Oval 12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101" name="Oval 12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102" name="Oval 13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sp>
        <p:nvSpPr>
          <p:cNvPr id="103" name="Text Box 131"/>
          <p:cNvSpPr txBox="1">
            <a:spLocks noChangeArrowheads="1"/>
          </p:cNvSpPr>
          <p:nvPr/>
        </p:nvSpPr>
        <p:spPr bwMode="auto">
          <a:xfrm>
            <a:off x="132427" y="3213098"/>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200">
                <a:solidFill>
                  <a:srgbClr val="333399"/>
                </a:solidFill>
                <a:latin typeface="Arial" charset="0"/>
              </a:rPr>
              <a:t> </a:t>
            </a:r>
            <a:r>
              <a:rPr kumimoji="1" lang="en-US" altLang="zh-CN" sz="2000">
                <a:solidFill>
                  <a:srgbClr val="333399"/>
                </a:solidFill>
                <a:latin typeface="Arial" charset="0"/>
              </a:rPr>
              <a:t>1</a:t>
            </a:r>
          </a:p>
          <a:p>
            <a:r>
              <a:rPr kumimoji="1" lang="en-US" altLang="zh-CN" sz="2000">
                <a:solidFill>
                  <a:srgbClr val="333399"/>
                </a:solidFill>
                <a:latin typeface="Arial" charset="0"/>
              </a:rPr>
              <a:t>10.0.0.0</a:t>
            </a:r>
          </a:p>
        </p:txBody>
      </p:sp>
      <p:sp>
        <p:nvSpPr>
          <p:cNvPr id="104" name="Text Box 132"/>
          <p:cNvSpPr txBox="1">
            <a:spLocks noChangeArrowheads="1"/>
          </p:cNvSpPr>
          <p:nvPr/>
        </p:nvSpPr>
        <p:spPr bwMode="auto">
          <a:xfrm>
            <a:off x="8700429" y="3213098"/>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000">
                <a:solidFill>
                  <a:srgbClr val="333399"/>
                </a:solidFill>
                <a:latin typeface="Arial" charset="0"/>
              </a:rPr>
              <a:t> </a:t>
            </a:r>
            <a:r>
              <a:rPr kumimoji="1" lang="en-US" altLang="zh-CN" sz="2000">
                <a:solidFill>
                  <a:srgbClr val="333399"/>
                </a:solidFill>
                <a:latin typeface="Arial" charset="0"/>
              </a:rPr>
              <a:t>4</a:t>
            </a:r>
          </a:p>
          <a:p>
            <a:r>
              <a:rPr kumimoji="1" lang="en-US" altLang="zh-CN" sz="2000">
                <a:solidFill>
                  <a:srgbClr val="333399"/>
                </a:solidFill>
                <a:latin typeface="Arial" charset="0"/>
              </a:rPr>
              <a:t>40.0.0.0</a:t>
            </a:r>
          </a:p>
        </p:txBody>
      </p:sp>
      <p:sp>
        <p:nvSpPr>
          <p:cNvPr id="105" name="Text Box 133"/>
          <p:cNvSpPr txBox="1">
            <a:spLocks noChangeArrowheads="1"/>
          </p:cNvSpPr>
          <p:nvPr/>
        </p:nvSpPr>
        <p:spPr bwMode="auto">
          <a:xfrm>
            <a:off x="5885130" y="3213098"/>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200">
                <a:solidFill>
                  <a:srgbClr val="333399"/>
                </a:solidFill>
                <a:latin typeface="Arial" charset="0"/>
              </a:rPr>
              <a:t> </a:t>
            </a:r>
            <a:r>
              <a:rPr kumimoji="1" lang="en-US" altLang="zh-CN" sz="2000">
                <a:solidFill>
                  <a:srgbClr val="333399"/>
                </a:solidFill>
                <a:latin typeface="Arial" charset="0"/>
              </a:rPr>
              <a:t>3</a:t>
            </a:r>
          </a:p>
          <a:p>
            <a:r>
              <a:rPr kumimoji="1" lang="en-US" altLang="zh-CN" sz="2000">
                <a:solidFill>
                  <a:srgbClr val="333399"/>
                </a:solidFill>
                <a:latin typeface="Arial" charset="0"/>
              </a:rPr>
              <a:t>30.0.0.0</a:t>
            </a:r>
          </a:p>
        </p:txBody>
      </p:sp>
      <p:sp>
        <p:nvSpPr>
          <p:cNvPr id="106" name="Text Box 134"/>
          <p:cNvSpPr txBox="1">
            <a:spLocks noChangeArrowheads="1"/>
          </p:cNvSpPr>
          <p:nvPr/>
        </p:nvSpPr>
        <p:spPr bwMode="auto">
          <a:xfrm>
            <a:off x="3050913" y="3213098"/>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000">
                <a:solidFill>
                  <a:srgbClr val="333399"/>
                </a:solidFill>
                <a:latin typeface="Arial" charset="0"/>
              </a:rPr>
              <a:t> </a:t>
            </a:r>
            <a:r>
              <a:rPr kumimoji="1" lang="en-US" altLang="zh-CN" sz="2000">
                <a:solidFill>
                  <a:srgbClr val="333399"/>
                </a:solidFill>
                <a:latin typeface="Arial" charset="0"/>
              </a:rPr>
              <a:t>2</a:t>
            </a:r>
          </a:p>
          <a:p>
            <a:r>
              <a:rPr kumimoji="1" lang="en-US" altLang="zh-CN" sz="2000">
                <a:solidFill>
                  <a:srgbClr val="333399"/>
                </a:solidFill>
                <a:latin typeface="Arial" charset="0"/>
              </a:rPr>
              <a:t>20.0.0.0</a:t>
            </a:r>
          </a:p>
        </p:txBody>
      </p:sp>
      <p:pic>
        <p:nvPicPr>
          <p:cNvPr id="107" name="Picture 147"/>
          <p:cNvPicPr>
            <a:picLocks noChangeArrowheads="1"/>
          </p:cNvPicPr>
          <p:nvPr/>
        </p:nvPicPr>
        <p:blipFill>
          <a:blip r:embed="rId2"/>
          <a:srcRect/>
          <a:stretch>
            <a:fillRect/>
          </a:stretch>
        </p:blipFill>
        <p:spPr bwMode="auto">
          <a:xfrm>
            <a:off x="1805781" y="3408360"/>
            <a:ext cx="777346" cy="368300"/>
          </a:xfrm>
          <a:prstGeom prst="rect">
            <a:avLst/>
          </a:prstGeom>
          <a:noFill/>
          <a:ln w="12699">
            <a:noFill/>
            <a:miter lim="800000"/>
            <a:headEnd/>
            <a:tailEnd/>
          </a:ln>
          <a:effectLst/>
        </p:spPr>
      </p:pic>
      <p:sp>
        <p:nvSpPr>
          <p:cNvPr id="108" name="Text Box 148"/>
          <p:cNvSpPr txBox="1">
            <a:spLocks noChangeArrowheads="1"/>
          </p:cNvSpPr>
          <p:nvPr/>
        </p:nvSpPr>
        <p:spPr bwMode="auto">
          <a:xfrm>
            <a:off x="4861852" y="3001961"/>
            <a:ext cx="465192"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R</a:t>
            </a:r>
            <a:r>
              <a:rPr kumimoji="1" lang="en-US" altLang="zh-CN" sz="2000" baseline="-25000">
                <a:solidFill>
                  <a:srgbClr val="333399"/>
                </a:solidFill>
                <a:latin typeface="Arial" charset="0"/>
              </a:rPr>
              <a:t>2</a:t>
            </a:r>
            <a:endParaRPr kumimoji="1" lang="en-US" altLang="zh-CN" sz="2000">
              <a:solidFill>
                <a:srgbClr val="333399"/>
              </a:solidFill>
              <a:latin typeface="Arial" charset="0"/>
            </a:endParaRPr>
          </a:p>
        </p:txBody>
      </p:sp>
      <p:sp>
        <p:nvSpPr>
          <p:cNvPr id="109" name="Text Box 149"/>
          <p:cNvSpPr txBox="1">
            <a:spLocks noChangeArrowheads="1"/>
          </p:cNvSpPr>
          <p:nvPr/>
        </p:nvSpPr>
        <p:spPr bwMode="auto">
          <a:xfrm>
            <a:off x="7618678" y="3001961"/>
            <a:ext cx="356188"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B</a:t>
            </a:r>
            <a:endParaRPr kumimoji="1" lang="en-US" altLang="zh-CN" sz="2000" dirty="0">
              <a:solidFill>
                <a:srgbClr val="333399"/>
              </a:solidFill>
              <a:latin typeface="Arial" charset="0"/>
            </a:endParaRPr>
          </a:p>
        </p:txBody>
      </p:sp>
      <p:sp>
        <p:nvSpPr>
          <p:cNvPr id="110" name="Text Box 150"/>
          <p:cNvSpPr txBox="1">
            <a:spLocks noChangeArrowheads="1"/>
          </p:cNvSpPr>
          <p:nvPr/>
        </p:nvSpPr>
        <p:spPr bwMode="auto">
          <a:xfrm>
            <a:off x="1919288" y="3001961"/>
            <a:ext cx="465192"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R</a:t>
            </a:r>
            <a:r>
              <a:rPr kumimoji="1" lang="en-US" altLang="zh-CN" sz="2000" baseline="-25000">
                <a:solidFill>
                  <a:srgbClr val="333399"/>
                </a:solidFill>
                <a:latin typeface="Arial" charset="0"/>
              </a:rPr>
              <a:t>1</a:t>
            </a:r>
            <a:endParaRPr kumimoji="1" lang="en-US" altLang="zh-CN" sz="2000">
              <a:solidFill>
                <a:srgbClr val="333399"/>
              </a:solidFill>
              <a:latin typeface="Arial" charset="0"/>
            </a:endParaRPr>
          </a:p>
        </p:txBody>
      </p:sp>
      <p:sp>
        <p:nvSpPr>
          <p:cNvPr id="111" name="Text Box 151"/>
          <p:cNvSpPr txBox="1">
            <a:spLocks noChangeArrowheads="1"/>
          </p:cNvSpPr>
          <p:nvPr/>
        </p:nvSpPr>
        <p:spPr bwMode="auto">
          <a:xfrm>
            <a:off x="4323556" y="3536949"/>
            <a:ext cx="327334"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0</a:t>
            </a:r>
          </a:p>
        </p:txBody>
      </p:sp>
      <p:sp>
        <p:nvSpPr>
          <p:cNvPr id="112" name="Text Box 152"/>
          <p:cNvSpPr txBox="1">
            <a:spLocks noChangeArrowheads="1"/>
          </p:cNvSpPr>
          <p:nvPr/>
        </p:nvSpPr>
        <p:spPr bwMode="auto">
          <a:xfrm>
            <a:off x="5419065" y="3543299"/>
            <a:ext cx="327334"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1</a:t>
            </a:r>
          </a:p>
        </p:txBody>
      </p:sp>
      <p:pic>
        <p:nvPicPr>
          <p:cNvPr id="113" name="Picture 153"/>
          <p:cNvPicPr>
            <a:picLocks noChangeArrowheads="1"/>
          </p:cNvPicPr>
          <p:nvPr/>
        </p:nvPicPr>
        <p:blipFill>
          <a:blip r:embed="rId2"/>
          <a:srcRect/>
          <a:stretch>
            <a:fillRect/>
          </a:stretch>
        </p:blipFill>
        <p:spPr bwMode="auto">
          <a:xfrm>
            <a:off x="4657196" y="3386135"/>
            <a:ext cx="779066" cy="366713"/>
          </a:xfrm>
          <a:prstGeom prst="rect">
            <a:avLst/>
          </a:prstGeom>
          <a:noFill/>
          <a:ln w="12699">
            <a:noFill/>
            <a:miter lim="800000"/>
            <a:headEnd/>
            <a:tailEnd/>
          </a:ln>
          <a:effectLst/>
        </p:spPr>
      </p:pic>
      <p:pic>
        <p:nvPicPr>
          <p:cNvPr id="114" name="Picture 154"/>
          <p:cNvPicPr>
            <a:picLocks noChangeArrowheads="1"/>
          </p:cNvPicPr>
          <p:nvPr/>
        </p:nvPicPr>
        <p:blipFill>
          <a:blip r:embed="rId2"/>
          <a:srcRect/>
          <a:stretch>
            <a:fillRect/>
          </a:stretch>
        </p:blipFill>
        <p:spPr bwMode="auto">
          <a:xfrm>
            <a:off x="7410583" y="3392490"/>
            <a:ext cx="777346" cy="366713"/>
          </a:xfrm>
          <a:prstGeom prst="rect">
            <a:avLst/>
          </a:prstGeom>
          <a:noFill/>
          <a:ln w="12699">
            <a:noFill/>
            <a:miter lim="800000"/>
            <a:headEnd/>
            <a:tailEnd/>
          </a:ln>
          <a:effectLst/>
        </p:spPr>
      </p:pic>
      <p:pic>
        <p:nvPicPr>
          <p:cNvPr id="115" name="Picture 156"/>
          <p:cNvPicPr>
            <a:picLocks noChangeArrowheads="1"/>
          </p:cNvPicPr>
          <p:nvPr/>
        </p:nvPicPr>
        <p:blipFill>
          <a:blip r:embed="rId2"/>
          <a:srcRect/>
          <a:stretch>
            <a:fillRect/>
          </a:stretch>
        </p:blipFill>
        <p:spPr bwMode="auto">
          <a:xfrm>
            <a:off x="4705350" y="4224340"/>
            <a:ext cx="779066" cy="366713"/>
          </a:xfrm>
          <a:prstGeom prst="rect">
            <a:avLst/>
          </a:prstGeom>
          <a:noFill/>
          <a:ln w="12699">
            <a:noFill/>
            <a:miter lim="800000"/>
            <a:headEnd/>
            <a:tailEnd/>
          </a:ln>
          <a:effectLst/>
        </p:spPr>
      </p:pic>
      <p:sp>
        <p:nvSpPr>
          <p:cNvPr id="116" name="Line 157"/>
          <p:cNvSpPr>
            <a:spLocks noChangeShapeType="1"/>
          </p:cNvSpPr>
          <p:nvPr/>
        </p:nvSpPr>
        <p:spPr bwMode="auto">
          <a:xfrm>
            <a:off x="2230552" y="3717928"/>
            <a:ext cx="2474799" cy="722311"/>
          </a:xfrm>
          <a:prstGeom prst="line">
            <a:avLst/>
          </a:prstGeom>
          <a:noFill/>
          <a:ln w="9525">
            <a:solidFill>
              <a:schemeClr val="tx1"/>
            </a:solidFill>
            <a:round/>
            <a:headEnd/>
            <a:tailEnd/>
          </a:ln>
          <a:effectLst/>
        </p:spPr>
        <p:txBody>
          <a:bodyPr/>
          <a:lstStyle/>
          <a:p>
            <a:endParaRPr lang="zh-CN" altLang="en-US"/>
          </a:p>
        </p:txBody>
      </p:sp>
      <p:sp>
        <p:nvSpPr>
          <p:cNvPr id="117" name="Line 158"/>
          <p:cNvSpPr>
            <a:spLocks noChangeShapeType="1"/>
          </p:cNvSpPr>
          <p:nvPr/>
        </p:nvSpPr>
        <p:spPr bwMode="auto">
          <a:xfrm flipV="1">
            <a:off x="5486135" y="3719510"/>
            <a:ext cx="2338917" cy="647700"/>
          </a:xfrm>
          <a:prstGeom prst="line">
            <a:avLst/>
          </a:prstGeom>
          <a:noFill/>
          <a:ln w="9525">
            <a:solidFill>
              <a:schemeClr val="tx1"/>
            </a:solidFill>
            <a:round/>
            <a:headEnd/>
            <a:tailEnd/>
          </a:ln>
          <a:effectLst/>
        </p:spPr>
        <p:txBody>
          <a:bodyPr/>
          <a:lstStyle/>
          <a:p>
            <a:endParaRPr lang="zh-CN" altLang="en-US"/>
          </a:p>
        </p:txBody>
      </p:sp>
      <p:sp>
        <p:nvSpPr>
          <p:cNvPr id="118" name="Text Box 160"/>
          <p:cNvSpPr txBox="1">
            <a:spLocks noChangeArrowheads="1"/>
          </p:cNvSpPr>
          <p:nvPr/>
        </p:nvSpPr>
        <p:spPr bwMode="auto">
          <a:xfrm>
            <a:off x="5486137" y="4295774"/>
            <a:ext cx="356188"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A</a:t>
            </a:r>
            <a:endParaRPr kumimoji="1" lang="en-US" altLang="zh-CN" sz="2000" dirty="0">
              <a:solidFill>
                <a:srgbClr val="333399"/>
              </a:solidFill>
              <a:latin typeface="Arial" charset="0"/>
            </a:endParaRPr>
          </a:p>
        </p:txBody>
      </p:sp>
      <p:sp>
        <p:nvSpPr>
          <p:cNvPr id="121" name="圆角矩形标注 120"/>
          <p:cNvSpPr/>
          <p:nvPr/>
        </p:nvSpPr>
        <p:spPr>
          <a:xfrm>
            <a:off x="6655608" y="4286256"/>
            <a:ext cx="2786013" cy="857256"/>
          </a:xfrm>
          <a:prstGeom prst="wedgeRoundRectCallout">
            <a:avLst>
              <a:gd name="adj1" fmla="val -96937"/>
              <a:gd name="adj2" fmla="val 38355"/>
              <a:gd name="adj3" fmla="val 16667"/>
            </a:avLst>
          </a:prstGeom>
          <a:solidFill>
            <a:schemeClr val="accent1">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400" dirty="0" smtClean="0"/>
              <a:t>表里的这些项目怎么来的？</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ox(in)">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659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p:bldP spid="121"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lgn="ctr"/>
            <a:r>
              <a:rPr lang="en-US" altLang="zh-CN" sz="4000" dirty="0"/>
              <a:t>4.5  </a:t>
            </a:r>
            <a:r>
              <a:rPr lang="zh-CN" altLang="en-US" sz="4000" dirty="0"/>
              <a:t>因特网的路由选择协议</a:t>
            </a:r>
            <a:br>
              <a:rPr lang="zh-CN" altLang="en-US" sz="4000" dirty="0"/>
            </a:br>
            <a:r>
              <a:rPr lang="en-US" altLang="zh-CN" sz="3200" dirty="0"/>
              <a:t>4.5.1  </a:t>
            </a:r>
            <a:r>
              <a:rPr lang="zh-CN" altLang="en-US" sz="3200" dirty="0"/>
              <a:t>有关路由选择协议的几个基本概念</a:t>
            </a:r>
          </a:p>
        </p:txBody>
      </p:sp>
      <p:sp>
        <p:nvSpPr>
          <p:cNvPr id="545795" name="Rectangle 3"/>
          <p:cNvSpPr>
            <a:spLocks noGrp="1" noChangeArrowheads="1"/>
          </p:cNvSpPr>
          <p:nvPr>
            <p:ph idx="1"/>
          </p:nvPr>
        </p:nvSpPr>
        <p:spPr>
          <a:xfrm>
            <a:off x="619095" y="1643050"/>
            <a:ext cx="8853518" cy="4244988"/>
          </a:xfrm>
        </p:spPr>
        <p:txBody>
          <a:bodyPr/>
          <a:lstStyle/>
          <a:p>
            <a:pPr algn="just">
              <a:buNone/>
            </a:pPr>
            <a:r>
              <a:rPr lang="en-US" altLang="zh-CN" dirty="0" smtClean="0"/>
              <a:t>1</a:t>
            </a:r>
            <a:r>
              <a:rPr lang="zh-CN" altLang="en-US" dirty="0" smtClean="0"/>
              <a:t>、理想的路由算法</a:t>
            </a:r>
            <a:endParaRPr lang="en-US" altLang="zh-CN" dirty="0" smtClean="0"/>
          </a:p>
          <a:p>
            <a:pPr algn="just"/>
            <a:r>
              <a:rPr lang="zh-CN" altLang="en-US" dirty="0" smtClean="0"/>
              <a:t>算法必须是正确的和完整的。 </a:t>
            </a:r>
          </a:p>
          <a:p>
            <a:pPr algn="just"/>
            <a:r>
              <a:rPr lang="zh-CN" altLang="en-US" dirty="0" smtClean="0"/>
              <a:t>算法在计算上应简单。 </a:t>
            </a:r>
          </a:p>
          <a:p>
            <a:pPr algn="just"/>
            <a:r>
              <a:rPr lang="zh-CN" altLang="en-US" dirty="0" smtClean="0"/>
              <a:t>算法应能适应通信量和网络拓扑的变化，这就是说，要有自适应性。 </a:t>
            </a:r>
          </a:p>
          <a:p>
            <a:pPr algn="just"/>
            <a:r>
              <a:rPr lang="zh-CN" altLang="en-US" dirty="0" smtClean="0"/>
              <a:t>算法应具有稳定性。 </a:t>
            </a:r>
          </a:p>
          <a:p>
            <a:pPr algn="just"/>
            <a:r>
              <a:rPr lang="zh-CN" altLang="en-US" dirty="0" smtClean="0"/>
              <a:t>算法应是公平的。 </a:t>
            </a:r>
          </a:p>
          <a:p>
            <a:pPr algn="just"/>
            <a:r>
              <a:rPr lang="zh-CN" altLang="en-US" dirty="0" smtClean="0"/>
              <a:t>算法应是最佳的</a:t>
            </a:r>
            <a:endParaRPr lang="en-US" altLang="zh-CN" dirty="0" smtClean="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163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95763" y="214318"/>
            <a:ext cx="8793294" cy="1071547"/>
          </a:xfrm>
        </p:spPr>
        <p:txBody>
          <a:bodyPr/>
          <a:lstStyle/>
          <a:p>
            <a:pPr algn="ctr"/>
            <a:r>
              <a:rPr lang="zh-CN" altLang="en-US" dirty="0"/>
              <a:t>关于“最佳路由” </a:t>
            </a:r>
          </a:p>
        </p:txBody>
      </p:sp>
      <p:sp>
        <p:nvSpPr>
          <p:cNvPr id="547843" name="Rectangle 3"/>
          <p:cNvSpPr>
            <a:spLocks noGrp="1" noChangeArrowheads="1"/>
          </p:cNvSpPr>
          <p:nvPr>
            <p:ph type="body" idx="1"/>
          </p:nvPr>
        </p:nvSpPr>
        <p:spPr>
          <a:xfrm>
            <a:off x="851271" y="1643050"/>
            <a:ext cx="7957477" cy="4475162"/>
          </a:xfrm>
        </p:spPr>
        <p:txBody>
          <a:bodyPr/>
          <a:lstStyle/>
          <a:p>
            <a:pPr algn="just"/>
            <a:r>
              <a:rPr lang="zh-CN" altLang="en-US" sz="2800" dirty="0"/>
              <a:t>不存在一种</a:t>
            </a:r>
            <a:r>
              <a:rPr lang="zh-CN" altLang="en-US" sz="2800" dirty="0">
                <a:solidFill>
                  <a:srgbClr val="FF0000"/>
                </a:solidFill>
              </a:rPr>
              <a:t>绝对的</a:t>
            </a:r>
            <a:r>
              <a:rPr lang="zh-CN" altLang="en-US" sz="2800" dirty="0"/>
              <a:t>最佳路由算法。</a:t>
            </a:r>
          </a:p>
          <a:p>
            <a:pPr algn="just"/>
            <a:r>
              <a:rPr lang="zh-CN" altLang="en-US" sz="2800" dirty="0"/>
              <a:t>所谓“最佳”只能是相对于某一种特定要求下得出的较为合理的选择而已。</a:t>
            </a:r>
          </a:p>
          <a:p>
            <a:pPr algn="just"/>
            <a:r>
              <a:rPr lang="zh-CN" altLang="en-US" sz="2800" dirty="0"/>
              <a:t>实际的路由选择算法，应尽可能接近于理想的算法。 </a:t>
            </a:r>
          </a:p>
          <a:p>
            <a:pPr algn="just"/>
            <a:r>
              <a:rPr lang="zh-CN" altLang="en-US" sz="2800" dirty="0"/>
              <a:t>路由选择是个非常复杂的问题</a:t>
            </a:r>
          </a:p>
          <a:p>
            <a:pPr lvl="1" algn="just"/>
            <a:r>
              <a:rPr lang="zh-CN" altLang="en-US" sz="2400" dirty="0">
                <a:solidFill>
                  <a:srgbClr val="333399"/>
                </a:solidFill>
                <a:ea typeface="黑体" pitchFamily="2" charset="-122"/>
              </a:rPr>
              <a:t>它是网络中的所有结点共同协调工作的结果。</a:t>
            </a:r>
          </a:p>
          <a:p>
            <a:pPr lvl="1" algn="just"/>
            <a:r>
              <a:rPr lang="zh-CN" altLang="en-US" sz="2400" dirty="0">
                <a:solidFill>
                  <a:srgbClr val="333399"/>
                </a:solidFill>
                <a:ea typeface="黑体" pitchFamily="2" charset="-122"/>
              </a:rPr>
              <a:t>路由选择的环境往往是不断变化的，而这种变化有时无法事先知道。</a:t>
            </a:r>
            <a:r>
              <a:rPr lang="zh-CN" altLang="en-US" sz="2400" dirty="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995763" y="214318"/>
            <a:ext cx="8793294" cy="1285861"/>
          </a:xfrm>
        </p:spPr>
        <p:txBody>
          <a:bodyPr/>
          <a:lstStyle/>
          <a:p>
            <a:r>
              <a:rPr lang="zh-CN" altLang="en-US" dirty="0" smtClean="0">
                <a:solidFill>
                  <a:schemeClr val="hlink"/>
                </a:solidFill>
              </a:rPr>
              <a:t>静态、动态</a:t>
            </a:r>
            <a:r>
              <a:rPr lang="zh-CN" altLang="en-US" dirty="0" smtClean="0"/>
              <a:t>路由选择</a:t>
            </a:r>
            <a:endParaRPr lang="zh-CN" altLang="en-US" dirty="0"/>
          </a:p>
        </p:txBody>
      </p:sp>
      <p:sp>
        <p:nvSpPr>
          <p:cNvPr id="548867" name="Rectangle 3"/>
          <p:cNvSpPr>
            <a:spLocks noGrp="1" noChangeArrowheads="1"/>
          </p:cNvSpPr>
          <p:nvPr>
            <p:ph type="body" idx="1"/>
          </p:nvPr>
        </p:nvSpPr>
        <p:spPr>
          <a:xfrm>
            <a:off x="523844" y="1500174"/>
            <a:ext cx="9030951" cy="4475162"/>
          </a:xfrm>
        </p:spPr>
        <p:txBody>
          <a:bodyPr/>
          <a:lstStyle/>
          <a:p>
            <a:pPr algn="just"/>
            <a:r>
              <a:rPr lang="zh-CN" altLang="en-US" dirty="0">
                <a:solidFill>
                  <a:schemeClr val="hlink"/>
                </a:solidFill>
              </a:rPr>
              <a:t>静态</a:t>
            </a:r>
            <a:r>
              <a:rPr lang="zh-CN" altLang="en-US" dirty="0"/>
              <a:t>路由选择</a:t>
            </a:r>
            <a:r>
              <a:rPr lang="zh-CN" altLang="en-US" dirty="0" smtClean="0"/>
              <a:t>策略</a:t>
            </a:r>
            <a:endParaRPr lang="en-US" altLang="zh-CN" dirty="0" smtClean="0"/>
          </a:p>
          <a:p>
            <a:pPr lvl="1" algn="just"/>
            <a:r>
              <a:rPr lang="zh-CN" altLang="en-US" dirty="0" smtClean="0"/>
              <a:t>即</a:t>
            </a:r>
            <a:r>
              <a:rPr lang="zh-CN" altLang="en-US" dirty="0">
                <a:solidFill>
                  <a:srgbClr val="FF0000"/>
                </a:solidFill>
              </a:rPr>
              <a:t>非自适应路由</a:t>
            </a:r>
            <a:r>
              <a:rPr lang="zh-CN" altLang="en-US" dirty="0"/>
              <a:t>选择，其特点是简单和开销较小，但不能及时适应网络状态的变化</a:t>
            </a:r>
            <a:r>
              <a:rPr lang="zh-CN" altLang="en-US" dirty="0" smtClean="0"/>
              <a:t>。</a:t>
            </a:r>
            <a:endParaRPr lang="en-US" dirty="0" smtClean="0"/>
          </a:p>
          <a:p>
            <a:pPr algn="just"/>
            <a:r>
              <a:rPr lang="zh-CN" altLang="en-US" dirty="0" smtClean="0">
                <a:solidFill>
                  <a:schemeClr val="hlink"/>
                </a:solidFill>
              </a:rPr>
              <a:t>动态</a:t>
            </a:r>
            <a:r>
              <a:rPr lang="zh-CN" altLang="en-US" dirty="0"/>
              <a:t>路由选择</a:t>
            </a:r>
            <a:r>
              <a:rPr lang="zh-CN" altLang="en-US" dirty="0" smtClean="0"/>
              <a:t>策略</a:t>
            </a:r>
            <a:endParaRPr lang="en-US" altLang="zh-CN" dirty="0" smtClean="0"/>
          </a:p>
          <a:p>
            <a:pPr lvl="1" algn="just"/>
            <a:r>
              <a:rPr lang="zh-CN" altLang="en-US" dirty="0" smtClean="0"/>
              <a:t>即</a:t>
            </a:r>
            <a:r>
              <a:rPr lang="zh-CN" altLang="en-US" dirty="0">
                <a:solidFill>
                  <a:srgbClr val="FF0000"/>
                </a:solidFill>
              </a:rPr>
              <a:t>自适应路由选择</a:t>
            </a:r>
            <a:r>
              <a:rPr lang="zh-CN" altLang="en-US" dirty="0"/>
              <a:t>，其特点是能较好地适应网络状态的变化，但实现起来较为复杂，开销也比较大</a:t>
            </a:r>
            <a:r>
              <a:rPr lang="zh-CN" altLang="en-US" dirty="0" smtClean="0"/>
              <a:t>。</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uiExpand="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algn="ctr"/>
            <a:r>
              <a:rPr lang="en-US" altLang="zh-CN" dirty="0"/>
              <a:t>2.  </a:t>
            </a:r>
            <a:r>
              <a:rPr lang="zh-CN" altLang="en-US" dirty="0"/>
              <a:t>分层次的路由选择协议</a:t>
            </a:r>
          </a:p>
        </p:txBody>
      </p:sp>
      <p:sp>
        <p:nvSpPr>
          <p:cNvPr id="549891" name="Rectangle 3"/>
          <p:cNvSpPr>
            <a:spLocks noGrp="1" noChangeArrowheads="1"/>
          </p:cNvSpPr>
          <p:nvPr>
            <p:ph idx="1"/>
          </p:nvPr>
        </p:nvSpPr>
        <p:spPr>
          <a:xfrm>
            <a:off x="309530" y="1643050"/>
            <a:ext cx="9364331" cy="5000660"/>
          </a:xfrm>
        </p:spPr>
        <p:txBody>
          <a:bodyPr/>
          <a:lstStyle/>
          <a:p>
            <a:pPr algn="just"/>
            <a:r>
              <a:rPr lang="zh-CN" altLang="en-US" dirty="0"/>
              <a:t>因特网</a:t>
            </a:r>
            <a:r>
              <a:rPr lang="zh-CN" altLang="en-US" dirty="0" smtClean="0"/>
              <a:t>采用</a:t>
            </a:r>
            <a:r>
              <a:rPr lang="zh-CN" altLang="en-US" dirty="0" smtClean="0">
                <a:solidFill>
                  <a:srgbClr val="FF0000"/>
                </a:solidFill>
              </a:rPr>
              <a:t>自适应动态</a:t>
            </a:r>
            <a:r>
              <a:rPr lang="zh-CN" altLang="en-US" dirty="0" smtClean="0"/>
              <a:t>的</a:t>
            </a:r>
            <a:r>
              <a:rPr lang="zh-CN" altLang="en-US" dirty="0"/>
              <a:t>路由选择</a:t>
            </a:r>
            <a:r>
              <a:rPr lang="zh-CN" altLang="en-US" dirty="0" smtClean="0"/>
              <a:t>协议，并采用</a:t>
            </a:r>
            <a:r>
              <a:rPr lang="zh-CN" altLang="en-US" dirty="0" smtClean="0">
                <a:solidFill>
                  <a:srgbClr val="FF0000"/>
                </a:solidFill>
              </a:rPr>
              <a:t>分层</a:t>
            </a:r>
            <a:r>
              <a:rPr lang="zh-CN" altLang="en-US" dirty="0" smtClean="0"/>
              <a:t>的路由选择协议，其原因是：</a:t>
            </a:r>
            <a:endParaRPr lang="zh-CN" altLang="en-US" dirty="0"/>
          </a:p>
          <a:p>
            <a:pPr lvl="1" algn="just"/>
            <a:r>
              <a:rPr lang="zh-CN" altLang="en-US" dirty="0"/>
              <a:t>因特网的规模非常大</a:t>
            </a:r>
            <a:r>
              <a:rPr lang="zh-CN" altLang="en-US" dirty="0" smtClean="0"/>
              <a:t>。</a:t>
            </a:r>
            <a:endParaRPr lang="en-US" altLang="zh-CN" dirty="0" smtClean="0"/>
          </a:p>
          <a:p>
            <a:pPr lvl="1" algn="just"/>
            <a:r>
              <a:rPr lang="zh-CN" altLang="en-US" dirty="0" smtClean="0"/>
              <a:t>许多</a:t>
            </a:r>
            <a:r>
              <a:rPr lang="zh-CN" altLang="en-US" dirty="0"/>
              <a:t>单位不愿意外界了解自己单位网络的布局细节和本部门所采用的路由选择协议（这属于本部门内部的事情），但同时还希望连接到因特网上。   </a:t>
            </a:r>
            <a:endParaRPr lang="en-US" altLang="zh-CN" dirty="0" smtClean="0"/>
          </a:p>
          <a:p>
            <a:pPr algn="just"/>
            <a:r>
              <a:rPr lang="zh-CN" altLang="en-US" dirty="0" smtClean="0"/>
              <a:t>整个互联网划分为许多较小的</a:t>
            </a:r>
            <a:r>
              <a:rPr lang="zh-CN" altLang="en-US" dirty="0" smtClean="0">
                <a:solidFill>
                  <a:srgbClr val="FF0000"/>
                </a:solidFill>
              </a:rPr>
              <a:t>自治系统</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166</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8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9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9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9095" y="214313"/>
            <a:ext cx="8745202" cy="714357"/>
          </a:xfrm>
        </p:spPr>
        <p:txBody>
          <a:bodyPr/>
          <a:lstStyle/>
          <a:p>
            <a:pPr algn="ctr"/>
            <a:r>
              <a:rPr lang="zh-CN" altLang="en-US" dirty="0"/>
              <a:t>自治系统 </a:t>
            </a:r>
            <a:r>
              <a:rPr lang="en-US" altLang="zh-CN" dirty="0"/>
              <a:t>AS</a:t>
            </a:r>
            <a:endParaRPr lang="zh-CN" altLang="en-US" dirty="0"/>
          </a:p>
        </p:txBody>
      </p:sp>
      <p:grpSp>
        <p:nvGrpSpPr>
          <p:cNvPr id="2" name="Group 250"/>
          <p:cNvGrpSpPr>
            <a:grpSpLocks/>
          </p:cNvGrpSpPr>
          <p:nvPr/>
        </p:nvGrpSpPr>
        <p:grpSpPr bwMode="auto">
          <a:xfrm>
            <a:off x="1166786" y="2055570"/>
            <a:ext cx="7414592" cy="4802430"/>
            <a:chOff x="657" y="1056"/>
            <a:chExt cx="4368" cy="2815"/>
          </a:xfrm>
        </p:grpSpPr>
        <p:grpSp>
          <p:nvGrpSpPr>
            <p:cNvPr id="3" name="Group 127"/>
            <p:cNvGrpSpPr>
              <a:grpSpLocks/>
            </p:cNvGrpSpPr>
            <p:nvPr/>
          </p:nvGrpSpPr>
          <p:grpSpPr bwMode="auto">
            <a:xfrm>
              <a:off x="657" y="1056"/>
              <a:ext cx="4368" cy="2815"/>
              <a:chOff x="657" y="1056"/>
              <a:chExt cx="4368" cy="2815"/>
            </a:xfrm>
          </p:grpSpPr>
          <p:sp>
            <p:nvSpPr>
              <p:cNvPr id="8" name="Text Box 7"/>
              <p:cNvSpPr txBox="1">
                <a:spLocks noChangeArrowheads="1"/>
              </p:cNvSpPr>
              <p:nvPr/>
            </p:nvSpPr>
            <p:spPr bwMode="auto">
              <a:xfrm>
                <a:off x="1843" y="1538"/>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nvGrpSpPr>
              <p:cNvPr id="5" name="Group 8"/>
              <p:cNvGrpSpPr>
                <a:grpSpLocks/>
              </p:cNvGrpSpPr>
              <p:nvPr/>
            </p:nvGrpSpPr>
            <p:grpSpPr bwMode="auto">
              <a:xfrm>
                <a:off x="657" y="2625"/>
                <a:ext cx="1872" cy="1246"/>
                <a:chOff x="672" y="2304"/>
                <a:chExt cx="1872" cy="1246"/>
              </a:xfrm>
            </p:grpSpPr>
            <p:sp>
              <p:nvSpPr>
                <p:cNvPr id="94" name="Rectangle 9"/>
                <p:cNvSpPr>
                  <a:spLocks noChangeArrowheads="1"/>
                </p:cNvSpPr>
                <p:nvPr/>
              </p:nvSpPr>
              <p:spPr bwMode="auto">
                <a:xfrm>
                  <a:off x="672" y="2304"/>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5" name="Oval 10"/>
                <p:cNvSpPr>
                  <a:spLocks noChangeArrowheads="1"/>
                </p:cNvSpPr>
                <p:nvPr/>
              </p:nvSpPr>
              <p:spPr bwMode="auto">
                <a:xfrm>
                  <a:off x="1008"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6" name="Group 11"/>
                <p:cNvGrpSpPr>
                  <a:grpSpLocks/>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97" name="Oval 15"/>
                <p:cNvSpPr>
                  <a:spLocks noChangeArrowheads="1"/>
                </p:cNvSpPr>
                <p:nvPr/>
              </p:nvSpPr>
              <p:spPr bwMode="auto">
                <a:xfrm>
                  <a:off x="960"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8" name="Oval 16"/>
                <p:cNvSpPr>
                  <a:spLocks noChangeArrowheads="1"/>
                </p:cNvSpPr>
                <p:nvPr/>
              </p:nvSpPr>
              <p:spPr bwMode="auto">
                <a:xfrm>
                  <a:off x="1920"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 name="Group 17"/>
                <p:cNvGrpSpPr>
                  <a:grpSpLocks/>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0" name="Line 21"/>
                <p:cNvSpPr>
                  <a:spLocks noChangeShapeType="1"/>
                </p:cNvSpPr>
                <p:nvPr/>
              </p:nvSpPr>
              <p:spPr bwMode="auto">
                <a:xfrm>
                  <a:off x="1200" y="2496"/>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1" name="Line 22"/>
                <p:cNvSpPr>
                  <a:spLocks noChangeShapeType="1"/>
                </p:cNvSpPr>
                <p:nvPr/>
              </p:nvSpPr>
              <p:spPr bwMode="auto">
                <a:xfrm flipH="1">
                  <a:off x="1008" y="2544"/>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2" name="Line 23"/>
                <p:cNvSpPr>
                  <a:spLocks noChangeShapeType="1"/>
                </p:cNvSpPr>
                <p:nvPr/>
              </p:nvSpPr>
              <p:spPr bwMode="auto">
                <a:xfrm>
                  <a:off x="1008" y="2832"/>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3" name="Line 24"/>
                <p:cNvSpPr>
                  <a:spLocks noChangeShapeType="1"/>
                </p:cNvSpPr>
                <p:nvPr/>
              </p:nvSpPr>
              <p:spPr bwMode="auto">
                <a:xfrm>
                  <a:off x="1152" y="307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4" name="Line 25"/>
                <p:cNvSpPr>
                  <a:spLocks noChangeShapeType="1"/>
                </p:cNvSpPr>
                <p:nvPr/>
              </p:nvSpPr>
              <p:spPr bwMode="auto">
                <a:xfrm flipV="1">
                  <a:off x="1680" y="2976"/>
                  <a:ext cx="384"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5" name="Oval 26"/>
                <p:cNvSpPr>
                  <a:spLocks noChangeArrowheads="1"/>
                </p:cNvSpPr>
                <p:nvPr/>
              </p:nvSpPr>
              <p:spPr bwMode="auto">
                <a:xfrm>
                  <a:off x="1296" y="28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6" name="Oval 27"/>
                <p:cNvSpPr>
                  <a:spLocks noChangeArrowheads="1"/>
                </p:cNvSpPr>
                <p:nvPr/>
              </p:nvSpPr>
              <p:spPr bwMode="auto">
                <a:xfrm>
                  <a:off x="1488"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7" name="Line 28"/>
                <p:cNvSpPr>
                  <a:spLocks noChangeShapeType="1"/>
                </p:cNvSpPr>
                <p:nvPr/>
              </p:nvSpPr>
              <p:spPr bwMode="auto">
                <a:xfrm>
                  <a:off x="1152" y="2544"/>
                  <a:ext cx="19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0" name="Group 29"/>
                <p:cNvGrpSpPr>
                  <a:grpSpLocks/>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0" name="Line 34"/>
                <p:cNvSpPr>
                  <a:spLocks noChangeShapeType="1"/>
                </p:cNvSpPr>
                <p:nvPr/>
              </p:nvSpPr>
              <p:spPr bwMode="auto">
                <a:xfrm flipH="1">
                  <a:off x="1632" y="2544"/>
                  <a:ext cx="384"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1" name="Group 35"/>
                <p:cNvGrpSpPr>
                  <a:grpSpLocks/>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12" name="Line 39"/>
                <p:cNvSpPr>
                  <a:spLocks noChangeShapeType="1"/>
                </p:cNvSpPr>
                <p:nvPr/>
              </p:nvSpPr>
              <p:spPr bwMode="auto">
                <a:xfrm>
                  <a:off x="2064" y="2544"/>
                  <a:ext cx="144"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3" name="Text Box 40"/>
                <p:cNvSpPr txBox="1">
                  <a:spLocks noChangeArrowheads="1"/>
                </p:cNvSpPr>
                <p:nvPr/>
              </p:nvSpPr>
              <p:spPr bwMode="auto">
                <a:xfrm>
                  <a:off x="1920" y="2993"/>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R4</a:t>
                  </a:r>
                </a:p>
              </p:txBody>
            </p:sp>
            <p:sp>
              <p:nvSpPr>
                <p:cNvPr id="114" name="Text Box 41"/>
                <p:cNvSpPr txBox="1">
                  <a:spLocks noChangeArrowheads="1"/>
                </p:cNvSpPr>
                <p:nvPr/>
              </p:nvSpPr>
              <p:spPr bwMode="auto">
                <a:xfrm>
                  <a:off x="1164" y="3279"/>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2" name="Group 126"/>
              <p:cNvGrpSpPr>
                <a:grpSpLocks/>
              </p:cNvGrpSpPr>
              <p:nvPr/>
            </p:nvGrpSpPr>
            <p:grpSpPr bwMode="auto">
              <a:xfrm>
                <a:off x="3153" y="2625"/>
                <a:ext cx="1872" cy="1246"/>
                <a:chOff x="3153" y="2625"/>
                <a:chExt cx="1872" cy="1246"/>
              </a:xfrm>
            </p:grpSpPr>
            <p:sp>
              <p:nvSpPr>
                <p:cNvPr id="69" name="Rectangle 43"/>
                <p:cNvSpPr>
                  <a:spLocks noChangeArrowheads="1"/>
                </p:cNvSpPr>
                <p:nvPr/>
              </p:nvSpPr>
              <p:spPr bwMode="auto">
                <a:xfrm>
                  <a:off x="3153" y="2625"/>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0" name="Oval 44"/>
                <p:cNvSpPr>
                  <a:spLocks noChangeArrowheads="1"/>
                </p:cNvSpPr>
                <p:nvPr/>
              </p:nvSpPr>
              <p:spPr bwMode="auto">
                <a:xfrm>
                  <a:off x="3297" y="281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1" name="Oval 45"/>
                <p:cNvSpPr>
                  <a:spLocks noChangeArrowheads="1"/>
                </p:cNvSpPr>
                <p:nvPr/>
              </p:nvSpPr>
              <p:spPr bwMode="auto">
                <a:xfrm>
                  <a:off x="3345"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2" name="Oval 46"/>
                <p:cNvSpPr>
                  <a:spLocks noChangeArrowheads="1"/>
                </p:cNvSpPr>
                <p:nvPr/>
              </p:nvSpPr>
              <p:spPr bwMode="auto">
                <a:xfrm>
                  <a:off x="4689" y="305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4" name="Line 48"/>
                <p:cNvSpPr>
                  <a:spLocks noChangeShapeType="1"/>
                </p:cNvSpPr>
                <p:nvPr/>
              </p:nvSpPr>
              <p:spPr bwMode="auto">
                <a:xfrm>
                  <a:off x="3537" y="3441"/>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5" name="Line 49"/>
                <p:cNvSpPr>
                  <a:spLocks noChangeShapeType="1"/>
                </p:cNvSpPr>
                <p:nvPr/>
              </p:nvSpPr>
              <p:spPr bwMode="auto">
                <a:xfrm flipV="1">
                  <a:off x="4257" y="3345"/>
                  <a:ext cx="288"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6" name="Oval 50"/>
                <p:cNvSpPr>
                  <a:spLocks noChangeArrowheads="1"/>
                </p:cNvSpPr>
                <p:nvPr/>
              </p:nvSpPr>
              <p:spPr bwMode="auto">
                <a:xfrm>
                  <a:off x="4113"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25" name="Group 51"/>
                <p:cNvGrpSpPr>
                  <a:grpSpLocks/>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29" name="Group 57"/>
                <p:cNvGrpSpPr>
                  <a:grpSpLocks/>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1" name="Line 61"/>
                <p:cNvSpPr>
                  <a:spLocks noChangeShapeType="1"/>
                </p:cNvSpPr>
                <p:nvPr/>
              </p:nvSpPr>
              <p:spPr bwMode="auto">
                <a:xfrm>
                  <a:off x="4209" y="2913"/>
                  <a:ext cx="48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30" name="Group 62"/>
                <p:cNvGrpSpPr>
                  <a:grpSpLocks/>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3" name="Text Box 66"/>
                <p:cNvSpPr txBox="1">
                  <a:spLocks noChangeArrowheads="1"/>
                </p:cNvSpPr>
                <p:nvPr/>
              </p:nvSpPr>
              <p:spPr bwMode="auto">
                <a:xfrm>
                  <a:off x="4209" y="2642"/>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R3</a:t>
                  </a:r>
                </a:p>
              </p:txBody>
            </p:sp>
            <p:sp>
              <p:nvSpPr>
                <p:cNvPr id="84" name="Text Box 67"/>
                <p:cNvSpPr txBox="1">
                  <a:spLocks noChangeArrowheads="1"/>
                </p:cNvSpPr>
                <p:nvPr/>
              </p:nvSpPr>
              <p:spPr bwMode="auto">
                <a:xfrm>
                  <a:off x="3729" y="3600"/>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31" name="Group 68"/>
              <p:cNvGrpSpPr>
                <a:grpSpLocks/>
              </p:cNvGrpSpPr>
              <p:nvPr/>
            </p:nvGrpSpPr>
            <p:grpSpPr bwMode="auto">
              <a:xfrm>
                <a:off x="657" y="1056"/>
                <a:ext cx="1872" cy="1281"/>
                <a:chOff x="672" y="735"/>
                <a:chExt cx="1872" cy="1281"/>
              </a:xfrm>
            </p:grpSpPr>
            <p:sp>
              <p:nvSpPr>
                <p:cNvPr id="46" name="Rectangle 69"/>
                <p:cNvSpPr>
                  <a:spLocks noChangeArrowheads="1"/>
                </p:cNvSpPr>
                <p:nvPr/>
              </p:nvSpPr>
              <p:spPr bwMode="auto">
                <a:xfrm>
                  <a:off x="672"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7" name="Oval 70"/>
                <p:cNvSpPr>
                  <a:spLocks noChangeArrowheads="1"/>
                </p:cNvSpPr>
                <p:nvPr/>
              </p:nvSpPr>
              <p:spPr bwMode="auto">
                <a:xfrm>
                  <a:off x="1008" y="115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48" name="Group 71"/>
                <p:cNvGrpSpPr>
                  <a:grpSpLocks/>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49" name="Oval 75"/>
                <p:cNvSpPr>
                  <a:spLocks noChangeArrowheads="1"/>
                </p:cNvSpPr>
                <p:nvPr/>
              </p:nvSpPr>
              <p:spPr bwMode="auto">
                <a:xfrm>
                  <a:off x="960" y="172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50" name="Oval 76"/>
                <p:cNvSpPr>
                  <a:spLocks noChangeArrowheads="1"/>
                </p:cNvSpPr>
                <p:nvPr/>
              </p:nvSpPr>
              <p:spPr bwMode="auto">
                <a:xfrm>
                  <a:off x="2064" y="16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51" name="Group 77"/>
                <p:cNvGrpSpPr>
                  <a:grpSpLocks/>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52" name="Group 81"/>
                <p:cNvGrpSpPr>
                  <a:grpSpLocks/>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53" name="Line 85"/>
                <p:cNvSpPr>
                  <a:spLocks noChangeShapeType="1"/>
                </p:cNvSpPr>
                <p:nvPr/>
              </p:nvSpPr>
              <p:spPr bwMode="auto">
                <a:xfrm>
                  <a:off x="1200" y="1200"/>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4" name="Line 86"/>
                <p:cNvSpPr>
                  <a:spLocks noChangeShapeType="1"/>
                </p:cNvSpPr>
                <p:nvPr/>
              </p:nvSpPr>
              <p:spPr bwMode="auto">
                <a:xfrm flipH="1">
                  <a:off x="1008" y="1248"/>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5" name="Line 87"/>
                <p:cNvSpPr>
                  <a:spLocks noChangeShapeType="1"/>
                </p:cNvSpPr>
                <p:nvPr/>
              </p:nvSpPr>
              <p:spPr bwMode="auto">
                <a:xfrm>
                  <a:off x="1008" y="1536"/>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6" name="Line 88"/>
                <p:cNvSpPr>
                  <a:spLocks noChangeShapeType="1"/>
                </p:cNvSpPr>
                <p:nvPr/>
              </p:nvSpPr>
              <p:spPr bwMode="auto">
                <a:xfrm>
                  <a:off x="1152" y="1776"/>
                  <a:ext cx="33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7" name="Line 89"/>
                <p:cNvSpPr>
                  <a:spLocks noChangeShapeType="1"/>
                </p:cNvSpPr>
                <p:nvPr/>
              </p:nvSpPr>
              <p:spPr bwMode="auto">
                <a:xfrm flipV="1">
                  <a:off x="1728" y="1680"/>
                  <a:ext cx="336"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9" name="Text Box 91"/>
                <p:cNvSpPr txBox="1">
                  <a:spLocks noChangeArrowheads="1"/>
                </p:cNvSpPr>
                <p:nvPr/>
              </p:nvSpPr>
              <p:spPr bwMode="auto">
                <a:xfrm>
                  <a:off x="116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77" name="Group 92"/>
              <p:cNvGrpSpPr>
                <a:grpSpLocks/>
              </p:cNvGrpSpPr>
              <p:nvPr/>
            </p:nvGrpSpPr>
            <p:grpSpPr bwMode="auto">
              <a:xfrm>
                <a:off x="3153" y="1056"/>
                <a:ext cx="1872" cy="1281"/>
                <a:chOff x="3168" y="735"/>
                <a:chExt cx="1872" cy="1281"/>
              </a:xfrm>
            </p:grpSpPr>
            <p:sp>
              <p:nvSpPr>
                <p:cNvPr id="16" name="Rectangle 93"/>
                <p:cNvSpPr>
                  <a:spLocks noChangeArrowheads="1"/>
                </p:cNvSpPr>
                <p:nvPr/>
              </p:nvSpPr>
              <p:spPr bwMode="auto">
                <a:xfrm>
                  <a:off x="3168"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7" name="Oval 94"/>
                <p:cNvSpPr>
                  <a:spLocks noChangeArrowheads="1"/>
                </p:cNvSpPr>
                <p:nvPr/>
              </p:nvSpPr>
              <p:spPr bwMode="auto">
                <a:xfrm>
                  <a:off x="3360" y="134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8" name="Oval 95"/>
                <p:cNvSpPr>
                  <a:spLocks noChangeArrowheads="1"/>
                </p:cNvSpPr>
                <p:nvPr/>
              </p:nvSpPr>
              <p:spPr bwMode="auto">
                <a:xfrm>
                  <a:off x="3936"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9" name="Oval 96"/>
                <p:cNvSpPr>
                  <a:spLocks noChangeArrowheads="1"/>
                </p:cNvSpPr>
                <p:nvPr/>
              </p:nvSpPr>
              <p:spPr bwMode="auto">
                <a:xfrm>
                  <a:off x="4704"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0" name="Line 97"/>
                <p:cNvSpPr>
                  <a:spLocks noChangeShapeType="1"/>
                </p:cNvSpPr>
                <p:nvPr/>
              </p:nvSpPr>
              <p:spPr bwMode="auto">
                <a:xfrm>
                  <a:off x="4224" y="1200"/>
                  <a:ext cx="528"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1" name="Line 98"/>
                <p:cNvSpPr>
                  <a:spLocks noChangeShapeType="1"/>
                </p:cNvSpPr>
                <p:nvPr/>
              </p:nvSpPr>
              <p:spPr bwMode="auto">
                <a:xfrm flipH="1">
                  <a:off x="3504" y="1152"/>
                  <a:ext cx="624"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2" name="Line 99"/>
                <p:cNvSpPr>
                  <a:spLocks noChangeShapeType="1"/>
                </p:cNvSpPr>
                <p:nvPr/>
              </p:nvSpPr>
              <p:spPr bwMode="auto">
                <a:xfrm>
                  <a:off x="4752" y="1200"/>
                  <a:ext cx="48"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3" name="Line 100"/>
                <p:cNvSpPr>
                  <a:spLocks noChangeShapeType="1"/>
                </p:cNvSpPr>
                <p:nvPr/>
              </p:nvSpPr>
              <p:spPr bwMode="auto">
                <a:xfrm>
                  <a:off x="3648" y="182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4" name="Line 101"/>
                <p:cNvSpPr>
                  <a:spLocks noChangeShapeType="1"/>
                </p:cNvSpPr>
                <p:nvPr/>
              </p:nvSpPr>
              <p:spPr bwMode="auto">
                <a:xfrm flipV="1">
                  <a:off x="4080" y="1152"/>
                  <a:ext cx="624"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0" name="Group 102"/>
                <p:cNvGrpSpPr>
                  <a:grpSpLocks/>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26" name="Line 106"/>
                <p:cNvSpPr>
                  <a:spLocks noChangeShapeType="1"/>
                </p:cNvSpPr>
                <p:nvPr/>
              </p:nvSpPr>
              <p:spPr bwMode="auto">
                <a:xfrm flipH="1">
                  <a:off x="3456" y="1440"/>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7" name="Oval 107"/>
                <p:cNvSpPr>
                  <a:spLocks noChangeArrowheads="1"/>
                </p:cNvSpPr>
                <p:nvPr/>
              </p:nvSpPr>
              <p:spPr bwMode="auto">
                <a:xfrm>
                  <a:off x="4080"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8" name="Oval 108"/>
                <p:cNvSpPr>
                  <a:spLocks noChangeArrowheads="1"/>
                </p:cNvSpPr>
                <p:nvPr/>
              </p:nvSpPr>
              <p:spPr bwMode="auto">
                <a:xfrm>
                  <a:off x="4656"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82" name="Group 109"/>
                <p:cNvGrpSpPr>
                  <a:grpSpLocks/>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96" name="Group 113"/>
                <p:cNvGrpSpPr>
                  <a:grpSpLocks/>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99" name="Group 117"/>
                <p:cNvGrpSpPr>
                  <a:grpSpLocks/>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32" name="Text Box 121"/>
                <p:cNvSpPr txBox="1">
                  <a:spLocks noChangeArrowheads="1"/>
                </p:cNvSpPr>
                <p:nvPr/>
              </p:nvSpPr>
              <p:spPr bwMode="auto">
                <a:xfrm>
                  <a:off x="3586" y="1505"/>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R2</a:t>
                  </a:r>
                </a:p>
              </p:txBody>
            </p:sp>
            <p:sp>
              <p:nvSpPr>
                <p:cNvPr id="33" name="Text Box 122"/>
                <p:cNvSpPr txBox="1">
                  <a:spLocks noChangeArrowheads="1"/>
                </p:cNvSpPr>
                <p:nvPr/>
              </p:nvSpPr>
              <p:spPr bwMode="auto">
                <a:xfrm>
                  <a:off x="374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 name="Rectangle 249"/>
            <p:cNvSpPr>
              <a:spLocks noChangeArrowheads="1"/>
            </p:cNvSpPr>
            <p:nvPr/>
          </p:nvSpPr>
          <p:spPr bwMode="auto">
            <a:xfrm>
              <a:off x="1728" y="1584"/>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sp>
        <p:nvSpPr>
          <p:cNvPr id="127" name="灯片编号占位符 126"/>
          <p:cNvSpPr>
            <a:spLocks noGrp="1"/>
          </p:cNvSpPr>
          <p:nvPr>
            <p:ph type="sldNum" sz="quarter" idx="4294967295"/>
          </p:nvPr>
        </p:nvSpPr>
        <p:spPr>
          <a:xfrm>
            <a:off x="7099300" y="6356176"/>
            <a:ext cx="2311400" cy="457200"/>
          </a:xfrm>
          <a:prstGeom prst="rect">
            <a:avLst/>
          </a:prstGeom>
        </p:spPr>
        <p:txBody>
          <a:bodyPr/>
          <a:lstStyle/>
          <a:p>
            <a:fld id="{14338B79-8FD5-46F1-8A19-651A319ADB19}" type="slidenum">
              <a:rPr lang="zh-CN" altLang="en-US" smtClean="0"/>
              <a:pPr/>
              <a:t>167</a:t>
            </a:fld>
            <a:endParaRPr lang="en-US" altLang="zh-CN"/>
          </a:p>
        </p:txBody>
      </p:sp>
      <p:sp>
        <p:nvSpPr>
          <p:cNvPr id="128" name="矩形 127"/>
          <p:cNvSpPr/>
          <p:nvPr/>
        </p:nvSpPr>
        <p:spPr>
          <a:xfrm>
            <a:off x="0" y="1000108"/>
            <a:ext cx="9906000" cy="954107"/>
          </a:xfrm>
          <a:prstGeom prst="rect">
            <a:avLst/>
          </a:prstGeom>
          <a:solidFill>
            <a:schemeClr val="accent2"/>
          </a:solidFill>
        </p:spPr>
        <p:txBody>
          <a:bodyPr wrap="square">
            <a:spAutoFit/>
          </a:bodyPr>
          <a:lstStyle/>
          <a:p>
            <a:r>
              <a:rPr kumimoji="1" lang="zh-CN" altLang="en-US" sz="2800" dirty="0" smtClean="0">
                <a:solidFill>
                  <a:srgbClr val="002060"/>
                </a:solidFill>
                <a:latin typeface="+mn-ea"/>
                <a:ea typeface="+mn-ea"/>
              </a:rPr>
              <a:t>自治系统就是使用相同路由准则的网络集合，一般是一个</a:t>
            </a:r>
            <a:r>
              <a:rPr kumimoji="1" lang="en-US" altLang="zh-CN" sz="2800" dirty="0" smtClean="0">
                <a:solidFill>
                  <a:srgbClr val="002060"/>
                </a:solidFill>
                <a:latin typeface="+mn-ea"/>
                <a:ea typeface="+mn-ea"/>
              </a:rPr>
              <a:t>ISP</a:t>
            </a:r>
            <a:r>
              <a:rPr kumimoji="1" lang="zh-CN" altLang="en-US" sz="2800" dirty="0" smtClean="0">
                <a:solidFill>
                  <a:srgbClr val="002060"/>
                </a:solidFill>
                <a:latin typeface="+mn-ea"/>
                <a:ea typeface="+mn-ea"/>
              </a:rPr>
              <a:t>，或者是一个大型的行政机构。</a:t>
            </a:r>
            <a:endParaRPr kumimoji="1" lang="zh-CN" altLang="en-US" sz="2800" dirty="0">
              <a:solidFill>
                <a:srgbClr val="002060"/>
              </a:solidFill>
              <a:latin typeface="+mn-ea"/>
              <a:ea typeface="+mn-ea"/>
            </a:endParaRPr>
          </a:p>
        </p:txBody>
      </p:sp>
    </p:spTree>
    <p:extLst>
      <p:ext uri="{BB962C8B-B14F-4D97-AF65-F5344CB8AC3E}">
        <p14:creationId xmlns:p14="http://schemas.microsoft.com/office/powerpoint/2010/main" val="165031280"/>
      </p:ext>
    </p:extLst>
  </p:cSld>
  <p:clrMapOvr>
    <a:masterClrMapping/>
  </p:clrMapOvr>
  <p:transition>
    <p:wipe dir="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5" name="Rectangle 135"/>
          <p:cNvSpPr>
            <a:spLocks noGrp="1" noChangeArrowheads="1"/>
          </p:cNvSpPr>
          <p:nvPr>
            <p:ph type="title"/>
          </p:nvPr>
        </p:nvSpPr>
        <p:spPr>
          <a:xfrm>
            <a:off x="619095" y="214314"/>
            <a:ext cx="8745202" cy="1214422"/>
          </a:xfrm>
        </p:spPr>
        <p:txBody>
          <a:bodyPr/>
          <a:lstStyle/>
          <a:p>
            <a:pPr algn="ctr"/>
            <a:r>
              <a:rPr lang="zh-CN" altLang="en-US" sz="4000" dirty="0" smtClean="0"/>
              <a:t>自治系统和</a:t>
            </a:r>
            <a:r>
              <a:rPr lang="zh-CN" altLang="en-US" sz="4000" dirty="0"/>
              <a:t/>
            </a:r>
            <a:br>
              <a:rPr lang="zh-CN" altLang="en-US" sz="4000" dirty="0"/>
            </a:br>
            <a:r>
              <a:rPr lang="zh-CN" altLang="en-US" sz="4000" dirty="0"/>
              <a:t>内部网关协议、外部网关协议 </a:t>
            </a:r>
          </a:p>
        </p:txBody>
      </p:sp>
      <p:grpSp>
        <p:nvGrpSpPr>
          <p:cNvPr id="2" name="Group 136"/>
          <p:cNvGrpSpPr>
            <a:grpSpLocks/>
          </p:cNvGrpSpPr>
          <p:nvPr/>
        </p:nvGrpSpPr>
        <p:grpSpPr bwMode="auto">
          <a:xfrm>
            <a:off x="271730" y="2740028"/>
            <a:ext cx="2997597" cy="1727200"/>
            <a:chOff x="912" y="768"/>
            <a:chExt cx="2400" cy="1584"/>
          </a:xfrm>
        </p:grpSpPr>
        <p:sp>
          <p:nvSpPr>
            <p:cNvPr id="553097" name="Oval 13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553098" name="Oval 13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553099" name="Oval 13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553100" name="Oval 14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553101" name="Oval 14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553102" name="Oval 14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553103" name="Oval 14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553104" name="Oval 14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553105" name="Oval 14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3" name="Group 146"/>
            <p:cNvGrpSpPr>
              <a:grpSpLocks/>
            </p:cNvGrpSpPr>
            <p:nvPr/>
          </p:nvGrpSpPr>
          <p:grpSpPr bwMode="auto">
            <a:xfrm>
              <a:off x="912" y="768"/>
              <a:ext cx="2386" cy="1553"/>
              <a:chOff x="912" y="768"/>
              <a:chExt cx="2386" cy="1553"/>
            </a:xfrm>
          </p:grpSpPr>
          <p:sp>
            <p:nvSpPr>
              <p:cNvPr id="553107" name="Oval 14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553108" name="Oval 14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553109" name="Oval 14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553110" name="Oval 15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553111" name="Oval 15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553112" name="Oval 15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553113" name="Oval 15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553114" name="Oval 15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553115" name="Oval 15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pSp>
        <p:nvGrpSpPr>
          <p:cNvPr id="4" name="Group 156"/>
          <p:cNvGrpSpPr>
            <a:grpSpLocks/>
          </p:cNvGrpSpPr>
          <p:nvPr/>
        </p:nvGrpSpPr>
        <p:grpSpPr bwMode="auto">
          <a:xfrm>
            <a:off x="6500812" y="2611441"/>
            <a:ext cx="3288242" cy="1987550"/>
            <a:chOff x="912" y="768"/>
            <a:chExt cx="2400" cy="1584"/>
          </a:xfrm>
        </p:grpSpPr>
        <p:sp>
          <p:nvSpPr>
            <p:cNvPr id="553117" name="Oval 15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553118" name="Oval 15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553119" name="Oval 15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553120" name="Oval 16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553121" name="Oval 16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553122" name="Oval 16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553123" name="Oval 16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553124" name="Oval 16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553125" name="Oval 16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5" name="Group 166"/>
            <p:cNvGrpSpPr>
              <a:grpSpLocks/>
            </p:cNvGrpSpPr>
            <p:nvPr/>
          </p:nvGrpSpPr>
          <p:grpSpPr bwMode="auto">
            <a:xfrm>
              <a:off x="912" y="768"/>
              <a:ext cx="2386" cy="1553"/>
              <a:chOff x="912" y="768"/>
              <a:chExt cx="2386" cy="1553"/>
            </a:xfrm>
          </p:grpSpPr>
          <p:sp>
            <p:nvSpPr>
              <p:cNvPr id="553127" name="Oval 16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553128" name="Oval 16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553129" name="Oval 16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553130" name="Oval 17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553131" name="Oval 17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553132" name="Oval 17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553133" name="Oval 17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553134" name="Oval 17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553135" name="Oval 17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sp>
        <p:nvSpPr>
          <p:cNvPr id="553136" name="Text Box 176"/>
          <p:cNvSpPr txBox="1">
            <a:spLocks noChangeArrowheads="1"/>
          </p:cNvSpPr>
          <p:nvPr/>
        </p:nvSpPr>
        <p:spPr bwMode="auto">
          <a:xfrm>
            <a:off x="696487" y="3143248"/>
            <a:ext cx="2424061" cy="1200329"/>
          </a:xfrm>
          <a:prstGeom prst="rect">
            <a:avLst/>
          </a:prstGeom>
          <a:noFill/>
          <a:ln w="9525">
            <a:noFill/>
            <a:miter lim="800000"/>
            <a:headEnd/>
            <a:tailEnd/>
          </a:ln>
          <a:effectLst/>
        </p:spPr>
        <p:txBody>
          <a:bodyPr wrap="none">
            <a:spAutoFit/>
          </a:bodyPr>
          <a:lstStyle/>
          <a:p>
            <a:pPr algn="ctr"/>
            <a:r>
              <a:rPr kumimoji="1" lang="en-US" altLang="zh-CN" sz="2400" dirty="0">
                <a:solidFill>
                  <a:schemeClr val="folHlink"/>
                </a:solidFill>
                <a:latin typeface="Arial" charset="0"/>
              </a:rPr>
              <a:t> </a:t>
            </a:r>
            <a:r>
              <a:rPr kumimoji="1" lang="zh-CN" altLang="en-US" sz="2400" dirty="0" smtClean="0">
                <a:solidFill>
                  <a:schemeClr val="folHlink"/>
                </a:solidFill>
                <a:latin typeface="Arial" charset="0"/>
              </a:rPr>
              <a:t>用内部</a:t>
            </a:r>
            <a:r>
              <a:rPr kumimoji="1" lang="zh-CN" altLang="en-US" sz="2400" dirty="0">
                <a:solidFill>
                  <a:schemeClr val="folHlink"/>
                </a:solidFill>
                <a:latin typeface="Arial" charset="0"/>
              </a:rPr>
              <a:t>网关协议</a:t>
            </a:r>
          </a:p>
          <a:p>
            <a:pPr algn="ctr"/>
            <a:r>
              <a:rPr kumimoji="1" lang="zh-CN" altLang="en-US" sz="2400" dirty="0">
                <a:solidFill>
                  <a:schemeClr val="folHlink"/>
                </a:solidFill>
                <a:latin typeface="Arial" charset="0"/>
              </a:rPr>
              <a:t>（例如</a:t>
            </a:r>
            <a:r>
              <a:rPr kumimoji="1" lang="zh-CN" altLang="en-US" sz="2400" dirty="0" smtClean="0">
                <a:solidFill>
                  <a:schemeClr val="folHlink"/>
                </a:solidFill>
                <a:latin typeface="Arial" charset="0"/>
              </a:rPr>
              <a:t>，</a:t>
            </a:r>
            <a:endParaRPr kumimoji="1" lang="en-US" altLang="zh-CN" sz="2400" dirty="0" smtClean="0">
              <a:solidFill>
                <a:schemeClr val="folHlink"/>
              </a:solidFill>
              <a:latin typeface="Arial" charset="0"/>
            </a:endParaRPr>
          </a:p>
          <a:p>
            <a:pPr algn="ctr"/>
            <a:r>
              <a:rPr lang="en-US" altLang="zh-CN" sz="2400" dirty="0" smtClean="0">
                <a:solidFill>
                  <a:srgbClr val="333399"/>
                </a:solidFill>
              </a:rPr>
              <a:t>4.5.2 </a:t>
            </a:r>
            <a:r>
              <a:rPr kumimoji="1" lang="en-US" altLang="zh-CN" sz="2400" dirty="0" smtClean="0">
                <a:solidFill>
                  <a:schemeClr val="folHlink"/>
                </a:solidFill>
                <a:latin typeface="Arial" charset="0"/>
              </a:rPr>
              <a:t>RIP</a:t>
            </a:r>
            <a:r>
              <a:rPr kumimoji="1" lang="zh-CN" altLang="en-US" sz="2400" dirty="0">
                <a:solidFill>
                  <a:schemeClr val="folHlink"/>
                </a:solidFill>
                <a:latin typeface="Arial" charset="0"/>
              </a:rPr>
              <a:t>）</a:t>
            </a:r>
          </a:p>
        </p:txBody>
      </p:sp>
      <p:sp>
        <p:nvSpPr>
          <p:cNvPr id="553137" name="Text Box 177"/>
          <p:cNvSpPr txBox="1">
            <a:spLocks noChangeArrowheads="1"/>
          </p:cNvSpPr>
          <p:nvPr/>
        </p:nvSpPr>
        <p:spPr bwMode="auto">
          <a:xfrm>
            <a:off x="7429520" y="2143116"/>
            <a:ext cx="1959191" cy="523220"/>
          </a:xfrm>
          <a:prstGeom prst="rect">
            <a:avLst/>
          </a:prstGeom>
          <a:noFill/>
          <a:ln w="9525">
            <a:noFill/>
            <a:miter lim="800000"/>
            <a:headEnd/>
            <a:tailEnd/>
          </a:ln>
          <a:effectLst/>
        </p:spPr>
        <p:txBody>
          <a:bodyPr wrap="none">
            <a:spAutoFit/>
          </a:bodyPr>
          <a:lstStyle/>
          <a:p>
            <a:r>
              <a:rPr kumimoji="1" lang="zh-CN" altLang="en-US" sz="2800" dirty="0">
                <a:solidFill>
                  <a:schemeClr val="folHlink"/>
                </a:solidFill>
                <a:latin typeface="Arial" charset="0"/>
              </a:rPr>
              <a:t>自治系统 </a:t>
            </a:r>
            <a:r>
              <a:rPr kumimoji="1" lang="en-US" altLang="zh-CN" sz="2800" dirty="0">
                <a:solidFill>
                  <a:schemeClr val="folHlink"/>
                </a:solidFill>
                <a:latin typeface="Arial" charset="0"/>
              </a:rPr>
              <a:t>B</a:t>
            </a:r>
          </a:p>
        </p:txBody>
      </p:sp>
      <p:sp>
        <p:nvSpPr>
          <p:cNvPr id="553138" name="Text Box 178"/>
          <p:cNvSpPr txBox="1">
            <a:spLocks noChangeArrowheads="1"/>
          </p:cNvSpPr>
          <p:nvPr/>
        </p:nvSpPr>
        <p:spPr bwMode="auto">
          <a:xfrm>
            <a:off x="696488" y="2214554"/>
            <a:ext cx="1939377" cy="523220"/>
          </a:xfrm>
          <a:prstGeom prst="rect">
            <a:avLst/>
          </a:prstGeom>
          <a:noFill/>
          <a:ln w="9525">
            <a:noFill/>
            <a:miter lim="800000"/>
            <a:headEnd/>
            <a:tailEnd/>
          </a:ln>
          <a:effectLst/>
        </p:spPr>
        <p:txBody>
          <a:bodyPr wrap="none">
            <a:spAutoFit/>
          </a:bodyPr>
          <a:lstStyle/>
          <a:p>
            <a:r>
              <a:rPr kumimoji="1" lang="zh-CN" altLang="en-US" sz="2800" dirty="0">
                <a:solidFill>
                  <a:schemeClr val="folHlink"/>
                </a:solidFill>
                <a:latin typeface="Arial" charset="0"/>
              </a:rPr>
              <a:t>自治系统 </a:t>
            </a:r>
            <a:r>
              <a:rPr kumimoji="1" lang="en-US" altLang="zh-CN" sz="2800" dirty="0">
                <a:solidFill>
                  <a:schemeClr val="folHlink"/>
                </a:solidFill>
                <a:latin typeface="Arial" charset="0"/>
              </a:rPr>
              <a:t>A</a:t>
            </a:r>
          </a:p>
        </p:txBody>
      </p:sp>
      <p:pic>
        <p:nvPicPr>
          <p:cNvPr id="553139" name="Picture 179"/>
          <p:cNvPicPr>
            <a:picLocks noChangeArrowheads="1"/>
          </p:cNvPicPr>
          <p:nvPr/>
        </p:nvPicPr>
        <p:blipFill>
          <a:blip r:embed="rId3"/>
          <a:srcRect/>
          <a:stretch>
            <a:fillRect/>
          </a:stretch>
        </p:blipFill>
        <p:spPr bwMode="auto">
          <a:xfrm>
            <a:off x="2978679" y="3138496"/>
            <a:ext cx="715433" cy="447675"/>
          </a:xfrm>
          <a:prstGeom prst="rect">
            <a:avLst/>
          </a:prstGeom>
          <a:noFill/>
          <a:ln w="12699">
            <a:noFill/>
            <a:miter lim="800000"/>
            <a:headEnd/>
            <a:tailEnd/>
          </a:ln>
          <a:effectLst/>
        </p:spPr>
      </p:pic>
      <p:pic>
        <p:nvPicPr>
          <p:cNvPr id="553140" name="Picture 180"/>
          <p:cNvPicPr>
            <a:picLocks noChangeArrowheads="1"/>
          </p:cNvPicPr>
          <p:nvPr/>
        </p:nvPicPr>
        <p:blipFill>
          <a:blip r:embed="rId3"/>
          <a:srcRect/>
          <a:stretch>
            <a:fillRect/>
          </a:stretch>
        </p:blipFill>
        <p:spPr bwMode="auto">
          <a:xfrm>
            <a:off x="6210168" y="3138491"/>
            <a:ext cx="715433" cy="450850"/>
          </a:xfrm>
          <a:prstGeom prst="rect">
            <a:avLst/>
          </a:prstGeom>
          <a:noFill/>
          <a:ln w="12699">
            <a:noFill/>
            <a:miter lim="800000"/>
            <a:headEnd/>
            <a:tailEnd/>
          </a:ln>
          <a:effectLst/>
        </p:spPr>
      </p:pic>
      <p:sp>
        <p:nvSpPr>
          <p:cNvPr id="553141" name="Text Box 181"/>
          <p:cNvSpPr txBox="1">
            <a:spLocks noChangeArrowheads="1"/>
          </p:cNvSpPr>
          <p:nvPr/>
        </p:nvSpPr>
        <p:spPr bwMode="auto">
          <a:xfrm>
            <a:off x="3714743" y="2571749"/>
            <a:ext cx="2408032" cy="830997"/>
          </a:xfrm>
          <a:prstGeom prst="rect">
            <a:avLst/>
          </a:prstGeom>
          <a:noFill/>
          <a:ln w="9525">
            <a:noFill/>
            <a:miter lim="800000"/>
            <a:headEnd/>
            <a:tailEnd/>
          </a:ln>
          <a:effectLst/>
        </p:spPr>
        <p:txBody>
          <a:bodyPr wrap="none">
            <a:spAutoFit/>
          </a:bodyPr>
          <a:lstStyle/>
          <a:p>
            <a:pPr algn="ctr"/>
            <a:r>
              <a:rPr kumimoji="1" lang="zh-CN" altLang="en-US" sz="2400" dirty="0">
                <a:solidFill>
                  <a:schemeClr val="folHlink"/>
                </a:solidFill>
                <a:latin typeface="Arial" charset="0"/>
              </a:rPr>
              <a:t>用外部网关协议</a:t>
            </a:r>
          </a:p>
          <a:p>
            <a:pPr algn="ctr"/>
            <a:r>
              <a:rPr kumimoji="1" lang="zh-CN" altLang="en-US" sz="2400" dirty="0" smtClean="0">
                <a:solidFill>
                  <a:schemeClr val="folHlink"/>
                </a:solidFill>
                <a:latin typeface="Arial" charset="0"/>
              </a:rPr>
              <a:t>（</a:t>
            </a:r>
            <a:r>
              <a:rPr kumimoji="1" lang="en-US" altLang="zh-CN" sz="2400" dirty="0" smtClean="0">
                <a:solidFill>
                  <a:schemeClr val="folHlink"/>
                </a:solidFill>
                <a:latin typeface="Arial" charset="0"/>
              </a:rPr>
              <a:t>4.5.4BGP-4</a:t>
            </a:r>
            <a:r>
              <a:rPr kumimoji="1" lang="zh-CN" altLang="en-US" sz="2400" dirty="0">
                <a:solidFill>
                  <a:schemeClr val="folHlink"/>
                </a:solidFill>
                <a:latin typeface="Arial" charset="0"/>
              </a:rPr>
              <a:t>）</a:t>
            </a:r>
          </a:p>
        </p:txBody>
      </p:sp>
      <p:sp>
        <p:nvSpPr>
          <p:cNvPr id="553142" name="Text Box 182"/>
          <p:cNvSpPr txBox="1">
            <a:spLocks noChangeArrowheads="1"/>
          </p:cNvSpPr>
          <p:nvPr/>
        </p:nvSpPr>
        <p:spPr bwMode="auto">
          <a:xfrm>
            <a:off x="2978680" y="2733679"/>
            <a:ext cx="465192" cy="400110"/>
          </a:xfrm>
          <a:prstGeom prst="rect">
            <a:avLst/>
          </a:prstGeom>
          <a:noFill/>
          <a:ln w="9525">
            <a:noFill/>
            <a:miter lim="800000"/>
            <a:headEnd/>
            <a:tailEnd/>
          </a:ln>
          <a:effectLst/>
        </p:spPr>
        <p:txBody>
          <a:bodyPr wrap="none">
            <a:spAutoFit/>
          </a:bodyPr>
          <a:lstStyle/>
          <a:p>
            <a:r>
              <a:rPr kumimoji="1" lang="en-US" altLang="zh-CN" sz="2000">
                <a:solidFill>
                  <a:schemeClr val="folHlink"/>
                </a:solidFill>
                <a:latin typeface="Arial" charset="0"/>
              </a:rPr>
              <a:t>R</a:t>
            </a:r>
            <a:r>
              <a:rPr kumimoji="1" lang="en-US" altLang="zh-CN" sz="2000" baseline="-25000">
                <a:solidFill>
                  <a:schemeClr val="folHlink"/>
                </a:solidFill>
                <a:latin typeface="Arial" charset="0"/>
              </a:rPr>
              <a:t>1</a:t>
            </a:r>
          </a:p>
        </p:txBody>
      </p:sp>
      <p:sp>
        <p:nvSpPr>
          <p:cNvPr id="553143" name="Text Box 183"/>
          <p:cNvSpPr txBox="1">
            <a:spLocks noChangeArrowheads="1"/>
          </p:cNvSpPr>
          <p:nvPr/>
        </p:nvSpPr>
        <p:spPr bwMode="auto">
          <a:xfrm>
            <a:off x="6462977" y="2760667"/>
            <a:ext cx="465192" cy="400110"/>
          </a:xfrm>
          <a:prstGeom prst="rect">
            <a:avLst/>
          </a:prstGeom>
          <a:noFill/>
          <a:ln w="9525">
            <a:noFill/>
            <a:miter lim="800000"/>
            <a:headEnd/>
            <a:tailEnd/>
          </a:ln>
          <a:effectLst/>
        </p:spPr>
        <p:txBody>
          <a:bodyPr wrap="none">
            <a:spAutoFit/>
          </a:bodyPr>
          <a:lstStyle/>
          <a:p>
            <a:r>
              <a:rPr kumimoji="1" lang="en-US" altLang="zh-CN" sz="2000">
                <a:solidFill>
                  <a:schemeClr val="folHlink"/>
                </a:solidFill>
                <a:latin typeface="Arial" charset="0"/>
              </a:rPr>
              <a:t>R</a:t>
            </a:r>
            <a:r>
              <a:rPr kumimoji="1" lang="en-US" altLang="zh-CN" sz="2000" baseline="-25000">
                <a:solidFill>
                  <a:schemeClr val="folHlink"/>
                </a:solidFill>
                <a:latin typeface="Arial" charset="0"/>
              </a:rPr>
              <a:t>2</a:t>
            </a:r>
          </a:p>
        </p:txBody>
      </p:sp>
      <p:sp>
        <p:nvSpPr>
          <p:cNvPr id="553144" name="Text Box 184"/>
          <p:cNvSpPr txBox="1">
            <a:spLocks noChangeArrowheads="1"/>
          </p:cNvSpPr>
          <p:nvPr/>
        </p:nvSpPr>
        <p:spPr bwMode="auto">
          <a:xfrm>
            <a:off x="6887780" y="3071813"/>
            <a:ext cx="2424061" cy="1200329"/>
          </a:xfrm>
          <a:prstGeom prst="rect">
            <a:avLst/>
          </a:prstGeom>
          <a:noFill/>
          <a:ln w="9525">
            <a:noFill/>
            <a:miter lim="800000"/>
            <a:headEnd/>
            <a:tailEnd/>
          </a:ln>
          <a:effectLst/>
        </p:spPr>
        <p:txBody>
          <a:bodyPr wrap="none">
            <a:spAutoFit/>
          </a:bodyPr>
          <a:lstStyle/>
          <a:p>
            <a:pPr algn="ctr"/>
            <a:r>
              <a:rPr kumimoji="1" lang="en-US" altLang="zh-CN" sz="2400" dirty="0">
                <a:solidFill>
                  <a:schemeClr val="folHlink"/>
                </a:solidFill>
                <a:latin typeface="Arial" charset="0"/>
              </a:rPr>
              <a:t> </a:t>
            </a:r>
            <a:r>
              <a:rPr kumimoji="1" lang="zh-CN" altLang="en-US" sz="2400" dirty="0" smtClean="0">
                <a:solidFill>
                  <a:schemeClr val="folHlink"/>
                </a:solidFill>
                <a:latin typeface="Arial" charset="0"/>
              </a:rPr>
              <a:t>用内部</a:t>
            </a:r>
            <a:r>
              <a:rPr kumimoji="1" lang="zh-CN" altLang="en-US" sz="2400" dirty="0">
                <a:solidFill>
                  <a:schemeClr val="folHlink"/>
                </a:solidFill>
                <a:latin typeface="Arial" charset="0"/>
              </a:rPr>
              <a:t>网关协议</a:t>
            </a:r>
          </a:p>
          <a:p>
            <a:pPr algn="ctr"/>
            <a:r>
              <a:rPr kumimoji="1" lang="zh-CN" altLang="en-US" sz="2400" dirty="0">
                <a:solidFill>
                  <a:schemeClr val="folHlink"/>
                </a:solidFill>
                <a:latin typeface="Arial" charset="0"/>
              </a:rPr>
              <a:t>（例如</a:t>
            </a:r>
            <a:r>
              <a:rPr kumimoji="1" lang="zh-CN" altLang="en-US" sz="2400" dirty="0" smtClean="0">
                <a:solidFill>
                  <a:schemeClr val="folHlink"/>
                </a:solidFill>
                <a:latin typeface="Arial" charset="0"/>
              </a:rPr>
              <a:t>，</a:t>
            </a:r>
            <a:endParaRPr kumimoji="1" lang="en-US" altLang="zh-CN" sz="2400" dirty="0" smtClean="0">
              <a:solidFill>
                <a:schemeClr val="folHlink"/>
              </a:solidFill>
              <a:latin typeface="Arial" charset="0"/>
            </a:endParaRPr>
          </a:p>
          <a:p>
            <a:pPr algn="ctr"/>
            <a:r>
              <a:rPr lang="en-US" altLang="zh-CN" sz="2400" dirty="0" smtClean="0">
                <a:solidFill>
                  <a:srgbClr val="333399"/>
                </a:solidFill>
              </a:rPr>
              <a:t> 4.5.3</a:t>
            </a:r>
            <a:r>
              <a:rPr kumimoji="1" lang="en-US" altLang="zh-CN" sz="2400" dirty="0" smtClean="0">
                <a:solidFill>
                  <a:schemeClr val="folHlink"/>
                </a:solidFill>
                <a:latin typeface="Arial" charset="0"/>
              </a:rPr>
              <a:t>OSPF</a:t>
            </a:r>
            <a:r>
              <a:rPr kumimoji="1" lang="zh-CN" altLang="en-US" sz="2400" dirty="0" smtClean="0">
                <a:solidFill>
                  <a:schemeClr val="folHlink"/>
                </a:solidFill>
                <a:latin typeface="Arial" charset="0"/>
              </a:rPr>
              <a:t>）</a:t>
            </a:r>
            <a:endParaRPr kumimoji="1" lang="zh-CN" altLang="en-US" sz="2400" dirty="0">
              <a:solidFill>
                <a:schemeClr val="folHlink"/>
              </a:solidFill>
              <a:latin typeface="Arial" charset="0"/>
            </a:endParaRPr>
          </a:p>
        </p:txBody>
      </p:sp>
      <p:sp>
        <p:nvSpPr>
          <p:cNvPr id="553145" name="Line 185"/>
          <p:cNvSpPr>
            <a:spLocks noChangeShapeType="1"/>
          </p:cNvSpPr>
          <p:nvPr/>
        </p:nvSpPr>
        <p:spPr bwMode="auto">
          <a:xfrm>
            <a:off x="3645961" y="3370271"/>
            <a:ext cx="2633002" cy="3175"/>
          </a:xfrm>
          <a:prstGeom prst="line">
            <a:avLst/>
          </a:prstGeom>
          <a:noFill/>
          <a:ln w="57150">
            <a:solidFill>
              <a:schemeClr val="hlink"/>
            </a:solidFill>
            <a:round/>
            <a:headEnd type="triangle" w="med" len="lg"/>
            <a:tailEnd type="triangle" w="med" len="lg"/>
          </a:ln>
          <a:effectLst/>
        </p:spPr>
        <p:txBody>
          <a:bodyPr wrap="none" anchor="ctr"/>
          <a:lstStyle/>
          <a:p>
            <a:endParaRPr lang="zh-CN" altLang="en-US"/>
          </a:p>
        </p:txBody>
      </p:sp>
      <p:sp>
        <p:nvSpPr>
          <p:cNvPr id="54" name="灯片编号占位符 53"/>
          <p:cNvSpPr>
            <a:spLocks noGrp="1"/>
          </p:cNvSpPr>
          <p:nvPr>
            <p:ph type="sldNum" sz="quarter" idx="11"/>
          </p:nvPr>
        </p:nvSpPr>
        <p:spPr/>
        <p:txBody>
          <a:bodyPr/>
          <a:lstStyle/>
          <a:p>
            <a:pPr>
              <a:defRPr/>
            </a:pPr>
            <a:fld id="{5F0FB070-C24E-4DD1-980C-64FB3D867102}" type="slidenum">
              <a:rPr lang="en-US" altLang="zh-CN" smtClean="0"/>
              <a:pPr>
                <a:defRPr/>
              </a:pPr>
              <a:t>168</a:t>
            </a:fld>
            <a:endParaRPr lang="en-US" altLang="zh-CN"/>
          </a:p>
        </p:txBody>
      </p:sp>
      <p:sp>
        <p:nvSpPr>
          <p:cNvPr id="55" name="圆角矩形标注 54"/>
          <p:cNvSpPr/>
          <p:nvPr/>
        </p:nvSpPr>
        <p:spPr>
          <a:xfrm>
            <a:off x="0" y="5072074"/>
            <a:ext cx="4875644" cy="1357322"/>
          </a:xfrm>
          <a:prstGeom prst="wedgeRoundRectCallout">
            <a:avLst>
              <a:gd name="adj1" fmla="val 50082"/>
              <a:gd name="adj2" fmla="val -1683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folHlink"/>
                </a:solidFill>
                <a:latin typeface="Arial" charset="0"/>
              </a:rPr>
              <a:t>自治系统之间的路由选择也叫做</a:t>
            </a:r>
            <a:r>
              <a:rPr lang="zh-CN" altLang="en-US" sz="2800" dirty="0" smtClean="0">
                <a:solidFill>
                  <a:schemeClr val="hlink"/>
                </a:solidFill>
                <a:latin typeface="Arial" charset="0"/>
              </a:rPr>
              <a:t>域间路由选择</a:t>
            </a:r>
            <a:endParaRPr lang="zh-CN" altLang="en-US" sz="2800" dirty="0"/>
          </a:p>
        </p:txBody>
      </p:sp>
      <p:sp>
        <p:nvSpPr>
          <p:cNvPr id="56" name="圆角矩形标注 55"/>
          <p:cNvSpPr/>
          <p:nvPr/>
        </p:nvSpPr>
        <p:spPr>
          <a:xfrm>
            <a:off x="5030356" y="5072074"/>
            <a:ext cx="4875644" cy="1214446"/>
          </a:xfrm>
          <a:prstGeom prst="wedgeRoundRectCallout">
            <a:avLst>
              <a:gd name="adj1" fmla="val 10738"/>
              <a:gd name="adj2" fmla="val -1246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folHlink"/>
                </a:solidFill>
                <a:latin typeface="Arial" charset="0"/>
              </a:rPr>
              <a:t>在自治系统内部的路由选择叫做</a:t>
            </a:r>
            <a:r>
              <a:rPr lang="zh-CN" altLang="en-US" sz="2800" dirty="0" smtClean="0">
                <a:solidFill>
                  <a:schemeClr val="hlink"/>
                </a:solidFill>
                <a:latin typeface="Arial" charset="0"/>
              </a:rPr>
              <a:t>域内路由选择</a:t>
            </a:r>
            <a:endParaRPr lang="zh-CN" alt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ox(in)">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314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531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53140"/>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55314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531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5314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531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box(in)">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1" grpId="0"/>
      <p:bldP spid="553141" grpId="1"/>
      <p:bldP spid="553142" grpId="0"/>
      <p:bldP spid="553143" grpId="0"/>
      <p:bldP spid="553145" grpId="0" animBg="1"/>
      <p:bldP spid="55" grpId="0" animBg="1"/>
      <p:bldP spid="56"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algn="ctr"/>
            <a:r>
              <a:rPr lang="en-US" altLang="zh-CN" sz="4000" dirty="0"/>
              <a:t>4.5.2  </a:t>
            </a:r>
            <a:r>
              <a:rPr lang="zh-CN" altLang="en-US" sz="4000" dirty="0"/>
              <a:t>内部网关协议 </a:t>
            </a:r>
            <a:r>
              <a:rPr lang="en-US" altLang="zh-CN" sz="4000" dirty="0"/>
              <a:t>RIP</a:t>
            </a:r>
            <a:br>
              <a:rPr lang="en-US" altLang="zh-CN" sz="4000" dirty="0"/>
            </a:br>
            <a:r>
              <a:rPr lang="en-US" altLang="zh-CN" sz="4000" dirty="0"/>
              <a:t> </a:t>
            </a:r>
            <a:r>
              <a:rPr lang="en-US" altLang="zh-CN" sz="3200" dirty="0"/>
              <a:t>(Routing Information Protocol)</a:t>
            </a:r>
          </a:p>
        </p:txBody>
      </p:sp>
      <p:sp>
        <p:nvSpPr>
          <p:cNvPr id="556035" name="Rectangle 3"/>
          <p:cNvSpPr>
            <a:spLocks noGrp="1" noChangeArrowheads="1"/>
          </p:cNvSpPr>
          <p:nvPr>
            <p:ph idx="1"/>
          </p:nvPr>
        </p:nvSpPr>
        <p:spPr/>
        <p:txBody>
          <a:bodyPr/>
          <a:lstStyle/>
          <a:p>
            <a:pPr>
              <a:buFont typeface="Wingdings" pitchFamily="2" charset="2"/>
              <a:buNone/>
            </a:pPr>
            <a:r>
              <a:rPr lang="en-US" altLang="zh-CN" dirty="0"/>
              <a:t>1. </a:t>
            </a:r>
            <a:r>
              <a:rPr lang="zh-CN" altLang="en-US" dirty="0"/>
              <a:t>工作原理</a:t>
            </a:r>
            <a:endParaRPr lang="zh-CN" altLang="en-US" sz="4000" dirty="0"/>
          </a:p>
          <a:p>
            <a:r>
              <a:rPr lang="zh-CN" altLang="en-US" dirty="0"/>
              <a:t>路由信息协议 </a:t>
            </a:r>
            <a:r>
              <a:rPr lang="en-US" altLang="zh-CN" dirty="0"/>
              <a:t>RIP </a:t>
            </a:r>
            <a:r>
              <a:rPr lang="zh-CN" altLang="en-US" dirty="0"/>
              <a:t>是内部网关协议 </a:t>
            </a:r>
            <a:r>
              <a:rPr lang="zh-CN" altLang="en-US" dirty="0" smtClean="0"/>
              <a:t>中</a:t>
            </a:r>
            <a:r>
              <a:rPr lang="zh-CN" altLang="en-US" dirty="0"/>
              <a:t>最先得到广泛使用的协议。</a:t>
            </a:r>
          </a:p>
          <a:p>
            <a:r>
              <a:rPr lang="en-US" altLang="zh-CN" dirty="0"/>
              <a:t>RIP </a:t>
            </a:r>
            <a:r>
              <a:rPr lang="zh-CN" altLang="en-US" dirty="0"/>
              <a:t>是一种分布式的基于</a:t>
            </a:r>
            <a:r>
              <a:rPr lang="zh-CN" altLang="en-US" dirty="0">
                <a:solidFill>
                  <a:schemeClr val="hlink"/>
                </a:solidFill>
              </a:rPr>
              <a:t>距离向量</a:t>
            </a:r>
            <a:r>
              <a:rPr lang="zh-CN" altLang="en-US" dirty="0"/>
              <a:t>的路由选择协议</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169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title"/>
          </p:nvPr>
        </p:nvSpPr>
        <p:spPr/>
        <p:txBody>
          <a:bodyPr/>
          <a:lstStyle/>
          <a:p>
            <a:pPr algn="ctr"/>
            <a:r>
              <a:rPr lang="zh-CN" altLang="en-US" dirty="0"/>
              <a:t>使用一些中间设备进行互连 </a:t>
            </a:r>
          </a:p>
        </p:txBody>
      </p:sp>
      <p:sp>
        <p:nvSpPr>
          <p:cNvPr id="354316" name="Oval 12"/>
          <p:cNvSpPr>
            <a:spLocks noChangeArrowheads="1"/>
          </p:cNvSpPr>
          <p:nvPr/>
        </p:nvSpPr>
        <p:spPr bwMode="auto">
          <a:xfrm>
            <a:off x="3204864" y="3000731"/>
            <a:ext cx="1460104" cy="127000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7" name="Oval 13"/>
          <p:cNvSpPr>
            <a:spLocks noChangeArrowheads="1"/>
          </p:cNvSpPr>
          <p:nvPr/>
        </p:nvSpPr>
        <p:spPr bwMode="auto">
          <a:xfrm>
            <a:off x="472116" y="2594331"/>
            <a:ext cx="1432586" cy="127635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8" name="Oval 14"/>
          <p:cNvSpPr>
            <a:spLocks noChangeArrowheads="1"/>
          </p:cNvSpPr>
          <p:nvPr/>
        </p:nvSpPr>
        <p:spPr bwMode="auto">
          <a:xfrm>
            <a:off x="2976133" y="2148244"/>
            <a:ext cx="1458383" cy="1230313"/>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9" name="Oval 15"/>
          <p:cNvSpPr>
            <a:spLocks noChangeArrowheads="1"/>
          </p:cNvSpPr>
          <p:nvPr/>
        </p:nvSpPr>
        <p:spPr bwMode="auto">
          <a:xfrm>
            <a:off x="2210825" y="3243618"/>
            <a:ext cx="1458383" cy="1296988"/>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0" name="Oval 16"/>
          <p:cNvSpPr>
            <a:spLocks noChangeArrowheads="1"/>
          </p:cNvSpPr>
          <p:nvPr/>
        </p:nvSpPr>
        <p:spPr bwMode="auto">
          <a:xfrm>
            <a:off x="957097" y="3130906"/>
            <a:ext cx="1456663" cy="1230312"/>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1" name="Oval 17"/>
          <p:cNvSpPr>
            <a:spLocks noChangeArrowheads="1"/>
          </p:cNvSpPr>
          <p:nvPr/>
        </p:nvSpPr>
        <p:spPr bwMode="auto">
          <a:xfrm>
            <a:off x="2081841" y="1970444"/>
            <a:ext cx="1432586" cy="1273175"/>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2" name="Oval 18"/>
          <p:cNvSpPr>
            <a:spLocks noChangeArrowheads="1"/>
          </p:cNvSpPr>
          <p:nvPr/>
        </p:nvSpPr>
        <p:spPr bwMode="auto">
          <a:xfrm>
            <a:off x="1161752" y="1970443"/>
            <a:ext cx="1432587" cy="122555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3" name="Oval 19"/>
          <p:cNvSpPr>
            <a:spLocks noChangeArrowheads="1"/>
          </p:cNvSpPr>
          <p:nvPr/>
        </p:nvSpPr>
        <p:spPr bwMode="auto">
          <a:xfrm>
            <a:off x="855629" y="2259369"/>
            <a:ext cx="3475700" cy="1768475"/>
          </a:xfrm>
          <a:prstGeom prst="ellipse">
            <a:avLst/>
          </a:prstGeom>
          <a:solidFill>
            <a:srgbClr val="FFFF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b="1">
              <a:solidFill>
                <a:srgbClr val="000099"/>
              </a:solidFill>
              <a:latin typeface="+mn-lt"/>
              <a:ea typeface="黑体" pitchFamily="2" charset="-122"/>
            </a:endParaRPr>
          </a:p>
        </p:txBody>
      </p:sp>
      <p:sp>
        <p:nvSpPr>
          <p:cNvPr id="354324" name="Line 20"/>
          <p:cNvSpPr>
            <a:spLocks noChangeShapeType="1"/>
          </p:cNvSpPr>
          <p:nvPr/>
        </p:nvSpPr>
        <p:spPr bwMode="auto">
          <a:xfrm>
            <a:off x="2945177" y="1637068"/>
            <a:ext cx="221853" cy="712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5" name="Line 21"/>
          <p:cNvSpPr>
            <a:spLocks noChangeShapeType="1"/>
          </p:cNvSpPr>
          <p:nvPr/>
        </p:nvSpPr>
        <p:spPr bwMode="auto">
          <a:xfrm>
            <a:off x="2929698" y="3332519"/>
            <a:ext cx="373195" cy="365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6" name="Line 22"/>
          <p:cNvSpPr>
            <a:spLocks noChangeShapeType="1"/>
          </p:cNvSpPr>
          <p:nvPr/>
        </p:nvSpPr>
        <p:spPr bwMode="auto">
          <a:xfrm flipH="1" flipV="1">
            <a:off x="3971891" y="4213581"/>
            <a:ext cx="318162" cy="5889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7" name="Line 23"/>
          <p:cNvSpPr>
            <a:spLocks noChangeShapeType="1"/>
          </p:cNvSpPr>
          <p:nvPr/>
        </p:nvSpPr>
        <p:spPr bwMode="auto">
          <a:xfrm flipH="1">
            <a:off x="3634812" y="1932343"/>
            <a:ext cx="655241" cy="5159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8" name="Line 24"/>
          <p:cNvSpPr>
            <a:spLocks noChangeShapeType="1"/>
          </p:cNvSpPr>
          <p:nvPr/>
        </p:nvSpPr>
        <p:spPr bwMode="auto">
          <a:xfrm flipH="1" flipV="1">
            <a:off x="2697527" y="3527781"/>
            <a:ext cx="553773" cy="142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9" name="Line 25"/>
          <p:cNvSpPr>
            <a:spLocks noChangeShapeType="1"/>
          </p:cNvSpPr>
          <p:nvPr/>
        </p:nvSpPr>
        <p:spPr bwMode="auto">
          <a:xfrm flipH="1" flipV="1">
            <a:off x="1837630" y="4127857"/>
            <a:ext cx="294084" cy="6746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0" name="Line 26"/>
          <p:cNvSpPr>
            <a:spLocks noChangeShapeType="1"/>
          </p:cNvSpPr>
          <p:nvPr/>
        </p:nvSpPr>
        <p:spPr bwMode="auto">
          <a:xfrm flipV="1">
            <a:off x="1012130" y="4177068"/>
            <a:ext cx="411030" cy="700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1" name="Line 27"/>
          <p:cNvSpPr>
            <a:spLocks noChangeShapeType="1"/>
          </p:cNvSpPr>
          <p:nvPr/>
        </p:nvSpPr>
        <p:spPr bwMode="auto">
          <a:xfrm>
            <a:off x="1170351" y="1857732"/>
            <a:ext cx="266567" cy="3571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2" name="Freeform 28"/>
          <p:cNvSpPr>
            <a:spLocks/>
          </p:cNvSpPr>
          <p:nvPr/>
        </p:nvSpPr>
        <p:spPr bwMode="auto">
          <a:xfrm>
            <a:off x="2315733" y="2130782"/>
            <a:ext cx="189177" cy="173037"/>
          </a:xfrm>
          <a:custGeom>
            <a:avLst/>
            <a:gdLst>
              <a:gd name="T0" fmla="*/ 0 w 112"/>
              <a:gd name="T1" fmla="*/ 6 h 113"/>
              <a:gd name="T2" fmla="*/ 48 w 112"/>
              <a:gd name="T3" fmla="*/ 22 h 113"/>
              <a:gd name="T4" fmla="*/ 24 w 112"/>
              <a:gd name="T5" fmla="*/ 6 h 113"/>
              <a:gd name="T6" fmla="*/ 64 w 112"/>
              <a:gd name="T7" fmla="*/ 14 h 113"/>
              <a:gd name="T8" fmla="*/ 112 w 112"/>
              <a:gd name="T9" fmla="*/ 78 h 113"/>
              <a:gd name="T10" fmla="*/ 104 w 112"/>
              <a:gd name="T11" fmla="*/ 102 h 113"/>
              <a:gd name="T12" fmla="*/ 64 w 112"/>
              <a:gd name="T13" fmla="*/ 70 h 113"/>
              <a:gd name="T14" fmla="*/ 16 w 112"/>
              <a:gd name="T15" fmla="*/ 38 h 113"/>
              <a:gd name="T16" fmla="*/ 0 w 112"/>
              <a:gd name="T1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3" name="Freeform 29"/>
          <p:cNvSpPr>
            <a:spLocks/>
          </p:cNvSpPr>
          <p:nvPr/>
        </p:nvSpPr>
        <p:spPr bwMode="auto">
          <a:xfrm>
            <a:off x="871108" y="3454756"/>
            <a:ext cx="208094" cy="341312"/>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4" name="Line 30"/>
          <p:cNvSpPr>
            <a:spLocks noChangeShapeType="1"/>
          </p:cNvSpPr>
          <p:nvPr/>
        </p:nvSpPr>
        <p:spPr bwMode="auto">
          <a:xfrm>
            <a:off x="998373" y="3110268"/>
            <a:ext cx="319881" cy="5159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5" name="Line 31"/>
          <p:cNvSpPr>
            <a:spLocks noChangeShapeType="1"/>
          </p:cNvSpPr>
          <p:nvPr/>
        </p:nvSpPr>
        <p:spPr bwMode="auto">
          <a:xfrm flipV="1">
            <a:off x="1077483" y="2594331"/>
            <a:ext cx="318161" cy="3683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6" name="Line 32"/>
          <p:cNvSpPr>
            <a:spLocks noChangeShapeType="1"/>
          </p:cNvSpPr>
          <p:nvPr/>
        </p:nvSpPr>
        <p:spPr bwMode="auto">
          <a:xfrm>
            <a:off x="2117956" y="2594331"/>
            <a:ext cx="292365" cy="492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7" name="Line 33"/>
          <p:cNvSpPr>
            <a:spLocks noChangeShapeType="1"/>
          </p:cNvSpPr>
          <p:nvPr/>
        </p:nvSpPr>
        <p:spPr bwMode="auto">
          <a:xfrm flipV="1">
            <a:off x="2637333" y="2570519"/>
            <a:ext cx="386954" cy="61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8" name="Line 34"/>
          <p:cNvSpPr>
            <a:spLocks noChangeShapeType="1"/>
          </p:cNvSpPr>
          <p:nvPr/>
        </p:nvSpPr>
        <p:spPr bwMode="auto">
          <a:xfrm>
            <a:off x="3756918" y="2729269"/>
            <a:ext cx="240771" cy="2460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9" name="Line 35"/>
          <p:cNvSpPr>
            <a:spLocks noChangeShapeType="1"/>
          </p:cNvSpPr>
          <p:nvPr/>
        </p:nvSpPr>
        <p:spPr bwMode="auto">
          <a:xfrm flipH="1">
            <a:off x="3904820" y="3172182"/>
            <a:ext cx="158221" cy="490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0" name="Line 36"/>
          <p:cNvSpPr>
            <a:spLocks noChangeShapeType="1"/>
          </p:cNvSpPr>
          <p:nvPr/>
        </p:nvSpPr>
        <p:spPr bwMode="auto">
          <a:xfrm>
            <a:off x="3462833" y="3454756"/>
            <a:ext cx="227013" cy="1968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1" name="Line 37"/>
          <p:cNvSpPr>
            <a:spLocks noChangeShapeType="1"/>
          </p:cNvSpPr>
          <p:nvPr/>
        </p:nvSpPr>
        <p:spPr bwMode="auto">
          <a:xfrm>
            <a:off x="1877185" y="3845282"/>
            <a:ext cx="400712" cy="147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2" name="Line 38"/>
          <p:cNvSpPr>
            <a:spLocks noChangeShapeType="1"/>
          </p:cNvSpPr>
          <p:nvPr/>
        </p:nvSpPr>
        <p:spPr bwMode="auto">
          <a:xfrm flipV="1">
            <a:off x="2437837" y="3662719"/>
            <a:ext cx="199496" cy="257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3" name="Line 39"/>
          <p:cNvSpPr>
            <a:spLocks noChangeShapeType="1"/>
          </p:cNvSpPr>
          <p:nvPr/>
        </p:nvSpPr>
        <p:spPr bwMode="auto">
          <a:xfrm>
            <a:off x="3397481" y="2816582"/>
            <a:ext cx="27517" cy="454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4" name="Line 40"/>
          <p:cNvSpPr>
            <a:spLocks noChangeShapeType="1"/>
          </p:cNvSpPr>
          <p:nvPr/>
        </p:nvSpPr>
        <p:spPr bwMode="auto">
          <a:xfrm flipH="1">
            <a:off x="1677689" y="2668943"/>
            <a:ext cx="839258" cy="993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354345" name="Group 41"/>
          <p:cNvGrpSpPr>
            <a:grpSpLocks/>
          </p:cNvGrpSpPr>
          <p:nvPr/>
        </p:nvGrpSpPr>
        <p:grpSpPr bwMode="auto">
          <a:xfrm>
            <a:off x="2929698" y="2226032"/>
            <a:ext cx="961364" cy="663575"/>
            <a:chOff x="2949" y="196"/>
            <a:chExt cx="941" cy="598"/>
          </a:xfrm>
        </p:grpSpPr>
        <p:sp>
          <p:nvSpPr>
            <p:cNvPr id="354346" name="Oval 4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7"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8"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9" name="Oval 4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0" name="Oval 4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1"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2" name="Oval 4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3" name="Oval 4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4" name="Freeform 5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55" name="Freeform 5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56" name="Freeform 5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57" name="Group 53"/>
          <p:cNvGrpSpPr>
            <a:grpSpLocks/>
          </p:cNvGrpSpPr>
          <p:nvPr/>
        </p:nvGrpSpPr>
        <p:grpSpPr bwMode="auto">
          <a:xfrm>
            <a:off x="3411240" y="3553181"/>
            <a:ext cx="959644" cy="660400"/>
            <a:chOff x="2949" y="196"/>
            <a:chExt cx="941" cy="598"/>
          </a:xfrm>
        </p:grpSpPr>
        <p:sp>
          <p:nvSpPr>
            <p:cNvPr id="354358" name="Oval 5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9" name="Oval 5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0" name="Oval 5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1" name="Oval 5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2" name="Oval 5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3" name="Oval 5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4" name="Oval 6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5" name="Oval 6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6" name="Freeform 6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67" name="Freeform 6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68" name="Freeform 6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69" name="Group 65"/>
          <p:cNvGrpSpPr>
            <a:grpSpLocks/>
          </p:cNvGrpSpPr>
          <p:nvPr/>
        </p:nvGrpSpPr>
        <p:grpSpPr bwMode="auto">
          <a:xfrm>
            <a:off x="2050885" y="3037244"/>
            <a:ext cx="959644" cy="663575"/>
            <a:chOff x="2949" y="196"/>
            <a:chExt cx="941" cy="598"/>
          </a:xfrm>
        </p:grpSpPr>
        <p:sp>
          <p:nvSpPr>
            <p:cNvPr id="354370" name="Oval 6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1" name="Oval 6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2" name="Oval 6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3" name="Oval 6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4" name="Oval 7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5" name="Oval 7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6" name="Oval 7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7" name="Oval 7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8" name="Freeform 7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79" name="Freeform 7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80" name="Freeform 7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81" name="Group 77"/>
          <p:cNvGrpSpPr>
            <a:grpSpLocks/>
          </p:cNvGrpSpPr>
          <p:nvPr/>
        </p:nvGrpSpPr>
        <p:grpSpPr bwMode="auto">
          <a:xfrm>
            <a:off x="1012131" y="3553181"/>
            <a:ext cx="957923" cy="660400"/>
            <a:chOff x="2949" y="196"/>
            <a:chExt cx="941" cy="598"/>
          </a:xfrm>
        </p:grpSpPr>
        <p:sp>
          <p:nvSpPr>
            <p:cNvPr id="354382" name="Oval 7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3" name="Oval 7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4" name="Oval 8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5" name="Oval 8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6" name="Oval 8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7" name="Oval 8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8" name="Oval 8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9" name="Oval 8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0" name="Freeform 8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91" name="Freeform 8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92" name="Freeform 8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93" name="Group 89"/>
          <p:cNvGrpSpPr>
            <a:grpSpLocks/>
          </p:cNvGrpSpPr>
          <p:nvPr/>
        </p:nvGrpSpPr>
        <p:grpSpPr bwMode="auto">
          <a:xfrm>
            <a:off x="1249462" y="2079982"/>
            <a:ext cx="961363" cy="661987"/>
            <a:chOff x="2949" y="196"/>
            <a:chExt cx="941" cy="598"/>
          </a:xfrm>
        </p:grpSpPr>
        <p:sp>
          <p:nvSpPr>
            <p:cNvPr id="354394" name="Oval 9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5" name="Oval 9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6" name="Oval 9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7" name="Oval 9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8" name="Oval 9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9" name="Oval 9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0" name="Oval 9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1" name="Oval 9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2" name="Freeform 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403" name="Freeform 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404" name="Freeform 1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54405" name="Text Box 101"/>
          <p:cNvSpPr txBox="1">
            <a:spLocks noChangeArrowheads="1"/>
          </p:cNvSpPr>
          <p:nvPr/>
        </p:nvSpPr>
        <p:spPr bwMode="auto">
          <a:xfrm>
            <a:off x="3504108" y="3669069"/>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6" name="Text Box 102"/>
          <p:cNvSpPr txBox="1">
            <a:spLocks noChangeArrowheads="1"/>
          </p:cNvSpPr>
          <p:nvPr/>
        </p:nvSpPr>
        <p:spPr bwMode="auto">
          <a:xfrm>
            <a:off x="2112797" y="3180119"/>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7" name="Text Box 103"/>
          <p:cNvSpPr txBox="1">
            <a:spLocks noChangeArrowheads="1"/>
          </p:cNvSpPr>
          <p:nvPr/>
        </p:nvSpPr>
        <p:spPr bwMode="auto">
          <a:xfrm>
            <a:off x="1103279" y="368335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8" name="Text Box 104"/>
          <p:cNvSpPr txBox="1">
            <a:spLocks noChangeArrowheads="1"/>
          </p:cNvSpPr>
          <p:nvPr/>
        </p:nvSpPr>
        <p:spPr bwMode="auto">
          <a:xfrm>
            <a:off x="3007090" y="2359382"/>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9" name="Text Box 105"/>
          <p:cNvSpPr txBox="1">
            <a:spLocks noChangeArrowheads="1"/>
          </p:cNvSpPr>
          <p:nvPr/>
        </p:nvSpPr>
        <p:spPr bwMode="auto">
          <a:xfrm>
            <a:off x="1319973" y="217999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10" name="Text Box 106"/>
          <p:cNvSpPr txBox="1">
            <a:spLocks noChangeArrowheads="1"/>
          </p:cNvSpPr>
          <p:nvPr/>
        </p:nvSpPr>
        <p:spPr bwMode="auto">
          <a:xfrm>
            <a:off x="1784648" y="5373224"/>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itchFamily="2" charset="-122"/>
              </a:rPr>
              <a:t>(a) </a:t>
            </a:r>
            <a:r>
              <a:rPr kumimoji="1" lang="zh-CN" altLang="en-US" sz="2400" dirty="0">
                <a:latin typeface="+mn-lt"/>
                <a:ea typeface="黑体" pitchFamily="2" charset="-122"/>
              </a:rPr>
              <a:t>互连网络</a:t>
            </a:r>
          </a:p>
        </p:txBody>
      </p:sp>
      <p:pic>
        <p:nvPicPr>
          <p:cNvPr id="354412" name="Picture 10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360" y="1489431"/>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3"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1656" y="2448281"/>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19" name="Picture 1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529" y="4802543"/>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0"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0943" y="4729518"/>
            <a:ext cx="5520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1" name="Picture 1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360" y="4729518"/>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2" name="Picture 1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8927" y="1268768"/>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4" name="Picture 1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1002" y="4656494"/>
            <a:ext cx="55377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5"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91" y="1564044"/>
            <a:ext cx="552054"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6" name="Picture 1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4227" y="3184881"/>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7" name="Picture 1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1062" y="2889607"/>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8" name="Picture 1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1715" y="3773844"/>
            <a:ext cx="546894"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9" name="Picture 1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529" y="2889607"/>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4430" name="Text Box 126"/>
          <p:cNvSpPr txBox="1">
            <a:spLocks noChangeArrowheads="1"/>
          </p:cNvSpPr>
          <p:nvPr/>
        </p:nvSpPr>
        <p:spPr bwMode="auto">
          <a:xfrm>
            <a:off x="1588260" y="133226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路由器</a:t>
            </a:r>
          </a:p>
        </p:txBody>
      </p:sp>
      <p:sp>
        <p:nvSpPr>
          <p:cNvPr id="354431" name="Line 127"/>
          <p:cNvSpPr>
            <a:spLocks noChangeShapeType="1"/>
          </p:cNvSpPr>
          <p:nvPr/>
        </p:nvSpPr>
        <p:spPr bwMode="auto">
          <a:xfrm>
            <a:off x="2131714" y="1784707"/>
            <a:ext cx="398992" cy="6635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3728863" y="5919723"/>
            <a:ext cx="2805823"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b="1" dirty="0" smtClean="0">
                <a:latin typeface="+mn-lt"/>
                <a:ea typeface="黑体" pitchFamily="2" charset="-122"/>
              </a:rPr>
              <a:t>IP </a:t>
            </a:r>
            <a:r>
              <a:rPr kumimoji="1" lang="zh-CN" altLang="zh-CN" sz="2400" b="1" dirty="0" smtClean="0">
                <a:latin typeface="+mn-lt"/>
                <a:ea typeface="黑体" pitchFamily="2" charset="-122"/>
              </a:rPr>
              <a:t>网</a:t>
            </a:r>
            <a:r>
              <a:rPr kumimoji="1" lang="zh-CN" altLang="zh-CN" sz="2400" b="1" dirty="0">
                <a:latin typeface="+mn-lt"/>
                <a:ea typeface="黑体" pitchFamily="2" charset="-122"/>
              </a:rPr>
              <a:t>的概念</a:t>
            </a:r>
            <a:endParaRPr kumimoji="1" lang="zh-CN" altLang="en-US" sz="2400" b="1" dirty="0">
              <a:latin typeface="+mn-lt"/>
              <a:ea typeface="黑体" pitchFamily="2" charset="-122"/>
            </a:endParaRPr>
          </a:p>
        </p:txBody>
      </p:sp>
      <p:sp>
        <p:nvSpPr>
          <p:cNvPr id="151" name="灯片编号占位符 150"/>
          <p:cNvSpPr>
            <a:spLocks noGrp="1"/>
          </p:cNvSpPr>
          <p:nvPr>
            <p:ph type="sldNum" sz="quarter" idx="12"/>
          </p:nvPr>
        </p:nvSpPr>
        <p:spPr/>
        <p:txBody>
          <a:bodyPr/>
          <a:lstStyle/>
          <a:p>
            <a:fld id="{14338B79-8FD5-46F1-8A19-651A319ADB19}" type="slidenum">
              <a:rPr lang="zh-CN" altLang="en-US" smtClean="0"/>
              <a:pPr/>
              <a:t>17</a:t>
            </a:fld>
            <a:endParaRPr lang="en-US" altLang="zh-CN"/>
          </a:p>
        </p:txBody>
      </p:sp>
      <p:sp>
        <p:nvSpPr>
          <p:cNvPr id="152" name="矩形 151"/>
          <p:cNvSpPr/>
          <p:nvPr/>
        </p:nvSpPr>
        <p:spPr>
          <a:xfrm>
            <a:off x="5093403" y="1070139"/>
            <a:ext cx="4269972" cy="2308324"/>
          </a:xfrm>
          <a:prstGeom prst="rect">
            <a:avLst/>
          </a:prstGeom>
          <a:solidFill>
            <a:srgbClr val="FFC000"/>
          </a:solidFill>
        </p:spPr>
        <p:txBody>
          <a:bodyPr wrap="square">
            <a:spAutoFit/>
          </a:bodyPr>
          <a:lstStyle/>
          <a:p>
            <a:pPr marL="0" lvl="1">
              <a:lnSpc>
                <a:spcPct val="120000"/>
              </a:lnSpc>
            </a:pPr>
            <a:r>
              <a:rPr lang="zh-CN" altLang="en-US" sz="2400" dirty="0" smtClean="0">
                <a:solidFill>
                  <a:srgbClr val="0000FF"/>
                </a:solidFill>
                <a:ea typeface="黑体" pitchFamily="2" charset="-122"/>
              </a:rPr>
              <a:t>同一网络内：</a:t>
            </a:r>
            <a:endParaRPr lang="en-US" altLang="zh-CN" sz="2400" dirty="0" smtClean="0">
              <a:solidFill>
                <a:srgbClr val="0000FF"/>
              </a:solidFill>
              <a:ea typeface="黑体" pitchFamily="2" charset="-122"/>
            </a:endParaRPr>
          </a:p>
          <a:p>
            <a:pPr marL="0" lvl="1">
              <a:lnSpc>
                <a:spcPct val="120000"/>
              </a:lnSpc>
            </a:pPr>
            <a:r>
              <a:rPr lang="zh-CN" altLang="en-US" sz="2400" dirty="0" smtClean="0">
                <a:solidFill>
                  <a:srgbClr val="0000FF"/>
                </a:solidFill>
                <a:ea typeface="黑体" pitchFamily="2" charset="-122"/>
              </a:rPr>
              <a:t>物理层</a:t>
            </a:r>
            <a:r>
              <a:rPr lang="zh-CN" altLang="en-US" sz="2400" dirty="0" smtClean="0">
                <a:ea typeface="黑体" pitchFamily="2" charset="-122"/>
              </a:rPr>
              <a:t>中继系统：</a:t>
            </a:r>
            <a:r>
              <a:rPr lang="zh-CN" altLang="en-US" sz="2400" dirty="0">
                <a:ea typeface="黑体" pitchFamily="2" charset="-122"/>
              </a:rPr>
              <a:t>转发器</a:t>
            </a:r>
            <a:r>
              <a:rPr lang="zh-CN" altLang="en-US" sz="2400" dirty="0">
                <a:solidFill>
                  <a:srgbClr val="FF0000"/>
                </a:solidFill>
                <a:ea typeface="黑体" pitchFamily="2" charset="-122"/>
              </a:rPr>
              <a:t> </a:t>
            </a:r>
            <a:r>
              <a:rPr lang="zh-CN" altLang="en-US" sz="2400" dirty="0" smtClean="0">
                <a:ea typeface="黑体" pitchFamily="2" charset="-122"/>
              </a:rPr>
              <a:t>，</a:t>
            </a:r>
            <a:endParaRPr lang="en-US" altLang="zh-CN" sz="2400" dirty="0" smtClean="0">
              <a:ea typeface="黑体" pitchFamily="2" charset="-122"/>
            </a:endParaRPr>
          </a:p>
          <a:p>
            <a:pPr marL="0" lvl="1">
              <a:lnSpc>
                <a:spcPct val="120000"/>
              </a:lnSpc>
            </a:pPr>
            <a:r>
              <a:rPr lang="en-US" altLang="zh-CN" sz="2400" dirty="0">
                <a:ea typeface="黑体" pitchFamily="2" charset="-122"/>
              </a:rPr>
              <a:t> </a:t>
            </a:r>
            <a:r>
              <a:rPr lang="en-US" altLang="zh-CN" sz="2400" dirty="0" smtClean="0">
                <a:ea typeface="黑体" pitchFamily="2" charset="-122"/>
              </a:rPr>
              <a:t>           </a:t>
            </a:r>
            <a:r>
              <a:rPr lang="zh-CN" altLang="en-US" sz="2400" dirty="0" smtClean="0">
                <a:ea typeface="黑体" pitchFamily="2" charset="-122"/>
              </a:rPr>
              <a:t>集线器</a:t>
            </a:r>
            <a:r>
              <a:rPr lang="en-US" altLang="zh-CN" sz="2400" dirty="0">
                <a:ea typeface="黑体" pitchFamily="2" charset="-122"/>
              </a:rPr>
              <a:t>hub</a:t>
            </a:r>
            <a:r>
              <a:rPr lang="zh-CN" altLang="en-US" sz="2400" dirty="0">
                <a:ea typeface="黑体" pitchFamily="2" charset="-122"/>
              </a:rPr>
              <a:t>。</a:t>
            </a:r>
          </a:p>
          <a:p>
            <a:pPr marL="0" lvl="1" algn="just">
              <a:lnSpc>
                <a:spcPct val="120000"/>
              </a:lnSpc>
            </a:pPr>
            <a:r>
              <a:rPr lang="zh-CN" altLang="en-US" sz="2400" dirty="0">
                <a:solidFill>
                  <a:srgbClr val="0000FF"/>
                </a:solidFill>
                <a:ea typeface="黑体" pitchFamily="2" charset="-122"/>
              </a:rPr>
              <a:t>数据链路层</a:t>
            </a:r>
            <a:r>
              <a:rPr lang="zh-CN" altLang="en-US" sz="2400" dirty="0">
                <a:ea typeface="黑体" pitchFamily="2" charset="-122"/>
              </a:rPr>
              <a:t>中继系统</a:t>
            </a:r>
            <a:r>
              <a:rPr lang="zh-CN" altLang="en-US" sz="2400" dirty="0" smtClean="0">
                <a:ea typeface="黑体" pitchFamily="2" charset="-122"/>
              </a:rPr>
              <a:t>：交换机或</a:t>
            </a:r>
            <a:r>
              <a:rPr lang="zh-CN" altLang="en-US" sz="2400" dirty="0">
                <a:ea typeface="黑体" pitchFamily="2" charset="-122"/>
              </a:rPr>
              <a:t>网桥</a:t>
            </a:r>
            <a:r>
              <a:rPr lang="zh-CN" altLang="en-US" sz="2400" dirty="0" smtClean="0">
                <a:ea typeface="黑体" pitchFamily="2" charset="-122"/>
              </a:rPr>
              <a:t>。</a:t>
            </a:r>
            <a:endParaRPr lang="zh-CN" altLang="en-US" sz="2400" dirty="0">
              <a:ea typeface="黑体" pitchFamily="2" charset="-122"/>
            </a:endParaRPr>
          </a:p>
        </p:txBody>
      </p:sp>
      <p:sp>
        <p:nvSpPr>
          <p:cNvPr id="150" name="矩形 149"/>
          <p:cNvSpPr/>
          <p:nvPr/>
        </p:nvSpPr>
        <p:spPr>
          <a:xfrm>
            <a:off x="5091475" y="3600668"/>
            <a:ext cx="4269972" cy="2308324"/>
          </a:xfrm>
          <a:prstGeom prst="rect">
            <a:avLst/>
          </a:prstGeom>
          <a:solidFill>
            <a:srgbClr val="FFC000"/>
          </a:solidFill>
        </p:spPr>
        <p:txBody>
          <a:bodyPr wrap="square">
            <a:spAutoFit/>
          </a:bodyPr>
          <a:lstStyle/>
          <a:p>
            <a:pPr marL="0" lvl="1">
              <a:lnSpc>
                <a:spcPct val="120000"/>
              </a:lnSpc>
            </a:pPr>
            <a:r>
              <a:rPr lang="zh-CN" altLang="en-US" sz="2400" dirty="0" smtClean="0">
                <a:solidFill>
                  <a:srgbClr val="0000FF"/>
                </a:solidFill>
                <a:ea typeface="黑体" pitchFamily="2" charset="-122"/>
              </a:rPr>
              <a:t>不同网络间：</a:t>
            </a:r>
            <a:endParaRPr lang="en-US" altLang="zh-CN" sz="2400" dirty="0" smtClean="0">
              <a:solidFill>
                <a:srgbClr val="0000FF"/>
              </a:solidFill>
              <a:ea typeface="黑体" pitchFamily="2" charset="-122"/>
            </a:endParaRPr>
          </a:p>
          <a:p>
            <a:pPr lvl="1">
              <a:lnSpc>
                <a:spcPct val="120000"/>
              </a:lnSpc>
            </a:pPr>
            <a:r>
              <a:rPr lang="zh-CN" altLang="en-US" sz="2400" dirty="0">
                <a:solidFill>
                  <a:srgbClr val="0000FF"/>
                </a:solidFill>
                <a:ea typeface="黑体" pitchFamily="2" charset="-122"/>
              </a:rPr>
              <a:t>网络层</a:t>
            </a:r>
            <a:r>
              <a:rPr lang="zh-CN" altLang="en-US" sz="2400" dirty="0">
                <a:ea typeface="黑体" pitchFamily="2" charset="-122"/>
              </a:rPr>
              <a:t>中继系统：</a:t>
            </a:r>
            <a:r>
              <a:rPr lang="zh-CN" altLang="en-US" sz="2400" dirty="0">
                <a:solidFill>
                  <a:srgbClr val="FF0000"/>
                </a:solidFill>
                <a:ea typeface="黑体" pitchFamily="2" charset="-122"/>
              </a:rPr>
              <a:t>路由器 </a:t>
            </a:r>
            <a:r>
              <a:rPr lang="en-US" altLang="zh-CN" sz="2400" dirty="0">
                <a:ea typeface="黑体" pitchFamily="2" charset="-122"/>
              </a:rPr>
              <a:t>(router)</a:t>
            </a:r>
            <a:r>
              <a:rPr lang="zh-CN" altLang="en-US" sz="2400" dirty="0">
                <a:ea typeface="黑体" pitchFamily="2" charset="-122"/>
              </a:rPr>
              <a:t>。</a:t>
            </a:r>
          </a:p>
          <a:p>
            <a:pPr lvl="1">
              <a:lnSpc>
                <a:spcPct val="120000"/>
              </a:lnSpc>
            </a:pPr>
            <a:r>
              <a:rPr lang="zh-CN" altLang="en-US" sz="2400" dirty="0">
                <a:solidFill>
                  <a:srgbClr val="0000FF"/>
                </a:solidFill>
                <a:ea typeface="黑体" pitchFamily="2" charset="-122"/>
              </a:rPr>
              <a:t>网络层以上</a:t>
            </a:r>
            <a:r>
              <a:rPr lang="zh-CN" altLang="en-US" sz="2400" dirty="0">
                <a:ea typeface="黑体" pitchFamily="2" charset="-122"/>
              </a:rPr>
              <a:t>的中继系统：</a:t>
            </a:r>
            <a:r>
              <a:rPr lang="zh-CN" altLang="en-US" sz="2400" dirty="0">
                <a:solidFill>
                  <a:srgbClr val="FF0000"/>
                </a:solidFill>
                <a:ea typeface="黑体" pitchFamily="2" charset="-122"/>
              </a:rPr>
              <a:t>网关 </a:t>
            </a:r>
            <a:r>
              <a:rPr lang="en-US" altLang="zh-CN" sz="2400" dirty="0">
                <a:ea typeface="黑体" pitchFamily="2" charset="-122"/>
              </a:rPr>
              <a:t>(gateway)</a:t>
            </a:r>
            <a:r>
              <a:rPr lang="zh-CN" altLang="en-US" sz="2400" dirty="0">
                <a:ea typeface="黑体" pitchFamily="2" charset="-122"/>
              </a:rPr>
              <a:t>。</a:t>
            </a:r>
          </a:p>
        </p:txBody>
      </p:sp>
    </p:spTree>
    <p:extLst>
      <p:ext uri="{BB962C8B-B14F-4D97-AF65-F5344CB8AC3E}">
        <p14:creationId xmlns:p14="http://schemas.microsoft.com/office/powerpoint/2010/main" val="128712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uiExpand="1" build="allAtOnce" animBg="1"/>
      <p:bldP spid="150" grpId="0" build="allAtOnce"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170</a:t>
            </a:fld>
            <a:endParaRPr lang="zh-CN" altLang="en-US" kern="0" dirty="0">
              <a:solidFill>
                <a:sysClr val="windowText" lastClr="000000"/>
              </a:solidFill>
            </a:endParaRPr>
          </a:p>
        </p:txBody>
      </p:sp>
      <p:pic>
        <p:nvPicPr>
          <p:cNvPr id="1192962" name="Picture 2" descr="https://images2015.cnblogs.com/blog/381412/201610/381412-20161023150930670-1717557361.png"/>
          <p:cNvPicPr>
            <a:picLocks noChangeAspect="1" noChangeArrowheads="1"/>
          </p:cNvPicPr>
          <p:nvPr/>
        </p:nvPicPr>
        <p:blipFill>
          <a:blip r:embed="rId2"/>
          <a:srcRect/>
          <a:stretch>
            <a:fillRect/>
          </a:stretch>
        </p:blipFill>
        <p:spPr bwMode="auto">
          <a:xfrm>
            <a:off x="1023910" y="1000108"/>
            <a:ext cx="7883719" cy="4857784"/>
          </a:xfrm>
          <a:prstGeom prst="rect">
            <a:avLst/>
          </a:prstGeom>
          <a:noFill/>
        </p:spPr>
      </p:pic>
    </p:spTree>
  </p:cSld>
  <p:clrMapOvr>
    <a:masterClrMapping/>
  </p:clrMapOvr>
  <p:transition>
    <p:wipe dir="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zh-CN" dirty="0" smtClean="0"/>
              <a:t>RIP</a:t>
            </a:r>
            <a:r>
              <a:rPr lang="zh-CN" altLang="en-US" dirty="0" smtClean="0"/>
              <a:t>中距离的定义</a:t>
            </a:r>
            <a:endParaRPr lang="zh-CN" altLang="en-US" dirty="0"/>
          </a:p>
        </p:txBody>
      </p:sp>
      <p:sp>
        <p:nvSpPr>
          <p:cNvPr id="557059" name="Rectangle 3"/>
          <p:cNvSpPr>
            <a:spLocks noGrp="1" noChangeArrowheads="1"/>
          </p:cNvSpPr>
          <p:nvPr>
            <p:ph idx="1"/>
          </p:nvPr>
        </p:nvSpPr>
        <p:spPr>
          <a:noFill/>
        </p:spPr>
        <p:txBody>
          <a:bodyPr/>
          <a:lstStyle/>
          <a:p>
            <a:pPr algn="just">
              <a:lnSpc>
                <a:spcPct val="90000"/>
              </a:lnSpc>
            </a:pPr>
            <a:r>
              <a:rPr lang="zh-CN" altLang="en-US" sz="2800" dirty="0"/>
              <a:t>从一路由器到</a:t>
            </a:r>
            <a:r>
              <a:rPr lang="zh-CN" altLang="en-US" sz="2800" dirty="0">
                <a:solidFill>
                  <a:schemeClr val="hlink"/>
                </a:solidFill>
              </a:rPr>
              <a:t>直接连接</a:t>
            </a:r>
            <a:r>
              <a:rPr lang="zh-CN" altLang="en-US" sz="2800" dirty="0"/>
              <a:t>的网络的距离定义为 </a:t>
            </a:r>
            <a:r>
              <a:rPr lang="en-US" altLang="zh-CN" sz="2800" dirty="0"/>
              <a:t>1</a:t>
            </a:r>
            <a:r>
              <a:rPr lang="zh-CN" altLang="en-US" sz="2800" dirty="0"/>
              <a:t>。</a:t>
            </a:r>
          </a:p>
          <a:p>
            <a:pPr algn="just">
              <a:lnSpc>
                <a:spcPct val="90000"/>
              </a:lnSpc>
            </a:pPr>
            <a:r>
              <a:rPr lang="zh-CN" altLang="en-US" sz="2800" dirty="0"/>
              <a:t>从一个路由器到非直接连接的网络的距离定义为所经过的路由器数加 </a:t>
            </a:r>
            <a:r>
              <a:rPr lang="en-US" altLang="zh-CN" sz="2800" dirty="0"/>
              <a:t>1</a:t>
            </a:r>
            <a:r>
              <a:rPr lang="zh-CN" altLang="en-US" sz="2800" dirty="0"/>
              <a:t>。</a:t>
            </a:r>
          </a:p>
          <a:p>
            <a:pPr algn="just">
              <a:lnSpc>
                <a:spcPct val="90000"/>
              </a:lnSpc>
            </a:pPr>
            <a:r>
              <a:rPr lang="en-US" altLang="zh-CN" sz="2800" dirty="0" smtClean="0"/>
              <a:t>RIP </a:t>
            </a:r>
            <a:r>
              <a:rPr lang="zh-CN" altLang="en-US" sz="2800" dirty="0"/>
              <a:t>协议中的“距离”也称为“</a:t>
            </a:r>
            <a:r>
              <a:rPr lang="zh-CN" altLang="en-US" sz="2800" dirty="0">
                <a:solidFill>
                  <a:schemeClr val="hlink"/>
                </a:solidFill>
              </a:rPr>
              <a:t>跳数</a:t>
            </a:r>
            <a:r>
              <a:rPr lang="zh-CN" altLang="en-US" sz="2800" dirty="0"/>
              <a:t>”</a:t>
            </a:r>
            <a:r>
              <a:rPr lang="en-US" altLang="zh-CN" sz="2800" dirty="0"/>
              <a:t>(hop count)</a:t>
            </a:r>
            <a:r>
              <a:rPr lang="zh-CN" altLang="en-US" sz="2800" dirty="0" smtClean="0"/>
              <a:t>，每</a:t>
            </a:r>
            <a:r>
              <a:rPr lang="zh-CN" altLang="en-US" sz="2800" dirty="0"/>
              <a:t>经过一个路由器，跳数就加 </a:t>
            </a:r>
            <a:r>
              <a:rPr lang="en-US" altLang="zh-CN" sz="2800" dirty="0"/>
              <a:t>1</a:t>
            </a:r>
            <a:r>
              <a:rPr lang="zh-CN" altLang="en-US" sz="2800" dirty="0"/>
              <a:t>。</a:t>
            </a:r>
          </a:p>
          <a:p>
            <a:pPr algn="just">
              <a:lnSpc>
                <a:spcPct val="90000"/>
              </a:lnSpc>
              <a:buNone/>
            </a:pPr>
            <a:endParaRPr lang="en-US" altLang="zh-CN" sz="2800" dirty="0"/>
          </a:p>
        </p:txBody>
      </p:sp>
      <p:pic>
        <p:nvPicPr>
          <p:cNvPr id="557060" name="Picture 4"/>
          <p:cNvPicPr>
            <a:picLocks noChangeArrowheads="1"/>
          </p:cNvPicPr>
          <p:nvPr/>
        </p:nvPicPr>
        <p:blipFill>
          <a:blip r:embed="rId3"/>
          <a:srcRect/>
          <a:stretch>
            <a:fillRect/>
          </a:stretch>
        </p:blipFill>
        <p:spPr bwMode="auto">
          <a:xfrm>
            <a:off x="3559962" y="4857765"/>
            <a:ext cx="789385" cy="338137"/>
          </a:xfrm>
          <a:prstGeom prst="rect">
            <a:avLst/>
          </a:prstGeom>
          <a:noFill/>
          <a:ln w="12699">
            <a:noFill/>
            <a:miter lim="800000"/>
            <a:headEnd/>
            <a:tailEnd/>
          </a:ln>
          <a:effectLst/>
        </p:spPr>
      </p:pic>
      <p:sp>
        <p:nvSpPr>
          <p:cNvPr id="557061" name="Text Box 5"/>
          <p:cNvSpPr txBox="1">
            <a:spLocks noChangeArrowheads="1"/>
          </p:cNvSpPr>
          <p:nvPr/>
        </p:nvSpPr>
        <p:spPr bwMode="auto">
          <a:xfrm>
            <a:off x="3793851" y="5106998"/>
            <a:ext cx="465192"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endParaRPr kumimoji="1" lang="en-US" altLang="zh-CN" sz="2000" dirty="0">
              <a:solidFill>
                <a:srgbClr val="333399"/>
              </a:solidFill>
              <a:latin typeface="Arial" charset="0"/>
            </a:endParaRPr>
          </a:p>
        </p:txBody>
      </p:sp>
      <p:grpSp>
        <p:nvGrpSpPr>
          <p:cNvPr id="2" name="Group 6"/>
          <p:cNvGrpSpPr>
            <a:grpSpLocks/>
          </p:cNvGrpSpPr>
          <p:nvPr/>
        </p:nvGrpSpPr>
        <p:grpSpPr bwMode="auto">
          <a:xfrm>
            <a:off x="1515127" y="4581540"/>
            <a:ext cx="1277805" cy="858837"/>
            <a:chOff x="4830" y="1752"/>
            <a:chExt cx="667" cy="477"/>
          </a:xfrm>
        </p:grpSpPr>
        <p:grpSp>
          <p:nvGrpSpPr>
            <p:cNvPr id="3" name="Group 7"/>
            <p:cNvGrpSpPr>
              <a:grpSpLocks/>
            </p:cNvGrpSpPr>
            <p:nvPr/>
          </p:nvGrpSpPr>
          <p:grpSpPr bwMode="auto">
            <a:xfrm>
              <a:off x="4830" y="1752"/>
              <a:ext cx="667" cy="477"/>
              <a:chOff x="2949" y="196"/>
              <a:chExt cx="941" cy="598"/>
            </a:xfrm>
          </p:grpSpPr>
          <p:sp>
            <p:nvSpPr>
              <p:cNvPr id="557064" name="Oval 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65" name="Oval 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66" name="Oval 1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67" name="Oval 1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68" name="Oval 1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69" name="Oval 1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70" name="Oval 1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71" name="Oval 1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72" name="Freeform 1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57073" name="Freeform 1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57074" name="Freeform 1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557075" name="Text Box 19"/>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1</a:t>
              </a:r>
            </a:p>
          </p:txBody>
        </p:sp>
      </p:grpSp>
      <p:grpSp>
        <p:nvGrpSpPr>
          <p:cNvPr id="4" name="Group 20"/>
          <p:cNvGrpSpPr>
            <a:grpSpLocks/>
          </p:cNvGrpSpPr>
          <p:nvPr/>
        </p:nvGrpSpPr>
        <p:grpSpPr bwMode="auto">
          <a:xfrm>
            <a:off x="6796626" y="4579953"/>
            <a:ext cx="1277805" cy="858837"/>
            <a:chOff x="4830" y="1752"/>
            <a:chExt cx="667" cy="477"/>
          </a:xfrm>
        </p:grpSpPr>
        <p:grpSp>
          <p:nvGrpSpPr>
            <p:cNvPr id="5" name="Group 21"/>
            <p:cNvGrpSpPr>
              <a:grpSpLocks/>
            </p:cNvGrpSpPr>
            <p:nvPr/>
          </p:nvGrpSpPr>
          <p:grpSpPr bwMode="auto">
            <a:xfrm>
              <a:off x="4830" y="1752"/>
              <a:ext cx="667" cy="477"/>
              <a:chOff x="2949" y="196"/>
              <a:chExt cx="941" cy="598"/>
            </a:xfrm>
          </p:grpSpPr>
          <p:sp>
            <p:nvSpPr>
              <p:cNvPr id="557078" name="Oval 2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79" name="Oval 2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0" name="Oval 2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1" name="Oval 2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2" name="Oval 2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3" name="Oval 2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4" name="Oval 2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5" name="Oval 2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7086" name="Freeform 3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57087" name="Freeform 3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57088" name="Freeform 3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557089" name="Text Box 33"/>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2</a:t>
              </a:r>
            </a:p>
          </p:txBody>
        </p:sp>
      </p:grpSp>
      <p:sp>
        <p:nvSpPr>
          <p:cNvPr id="557090" name="Line 34"/>
          <p:cNvSpPr>
            <a:spLocks noChangeShapeType="1"/>
          </p:cNvSpPr>
          <p:nvPr/>
        </p:nvSpPr>
        <p:spPr bwMode="auto">
          <a:xfrm>
            <a:off x="2792935" y="4951422"/>
            <a:ext cx="780785" cy="0"/>
          </a:xfrm>
          <a:prstGeom prst="line">
            <a:avLst/>
          </a:prstGeom>
          <a:noFill/>
          <a:ln w="9525">
            <a:solidFill>
              <a:schemeClr val="tx1"/>
            </a:solidFill>
            <a:round/>
            <a:headEnd/>
            <a:tailEnd/>
          </a:ln>
          <a:effectLst/>
        </p:spPr>
        <p:txBody>
          <a:bodyPr/>
          <a:lstStyle/>
          <a:p>
            <a:endParaRPr lang="zh-CN" altLang="en-US"/>
          </a:p>
        </p:txBody>
      </p:sp>
      <p:sp>
        <p:nvSpPr>
          <p:cNvPr id="557091" name="Line 35"/>
          <p:cNvSpPr>
            <a:spLocks noChangeShapeType="1"/>
          </p:cNvSpPr>
          <p:nvPr/>
        </p:nvSpPr>
        <p:spPr bwMode="auto">
          <a:xfrm>
            <a:off x="5871378" y="5021273"/>
            <a:ext cx="935567" cy="0"/>
          </a:xfrm>
          <a:prstGeom prst="line">
            <a:avLst/>
          </a:prstGeom>
          <a:noFill/>
          <a:ln w="9525">
            <a:solidFill>
              <a:schemeClr val="tx1"/>
            </a:solidFill>
            <a:round/>
            <a:headEnd/>
            <a:tailEnd/>
          </a:ln>
          <a:effectLst/>
        </p:spPr>
        <p:txBody>
          <a:bodyPr/>
          <a:lstStyle/>
          <a:p>
            <a:endParaRPr lang="zh-CN" altLang="en-US" dirty="0"/>
          </a:p>
        </p:txBody>
      </p:sp>
      <p:pic>
        <p:nvPicPr>
          <p:cNvPr id="36" name="Picture 4"/>
          <p:cNvPicPr>
            <a:picLocks noChangeArrowheads="1"/>
          </p:cNvPicPr>
          <p:nvPr/>
        </p:nvPicPr>
        <p:blipFill>
          <a:blip r:embed="rId3"/>
          <a:srcRect/>
          <a:stretch>
            <a:fillRect/>
          </a:stretch>
        </p:blipFill>
        <p:spPr bwMode="auto">
          <a:xfrm>
            <a:off x="5094023" y="4865705"/>
            <a:ext cx="789385" cy="338137"/>
          </a:xfrm>
          <a:prstGeom prst="rect">
            <a:avLst/>
          </a:prstGeom>
          <a:noFill/>
          <a:ln w="12699">
            <a:noFill/>
            <a:miter lim="800000"/>
            <a:headEnd/>
            <a:tailEnd/>
          </a:ln>
          <a:effectLst/>
        </p:spPr>
      </p:pic>
      <p:sp>
        <p:nvSpPr>
          <p:cNvPr id="38" name="Line 34"/>
          <p:cNvSpPr>
            <a:spLocks noChangeShapeType="1"/>
          </p:cNvSpPr>
          <p:nvPr/>
        </p:nvSpPr>
        <p:spPr bwMode="auto">
          <a:xfrm>
            <a:off x="4320112" y="5008576"/>
            <a:ext cx="780785" cy="0"/>
          </a:xfrm>
          <a:prstGeom prst="line">
            <a:avLst/>
          </a:prstGeom>
          <a:noFill/>
          <a:ln w="9525">
            <a:solidFill>
              <a:schemeClr val="tx1"/>
            </a:solidFill>
            <a:round/>
            <a:headEnd/>
            <a:tailEnd/>
          </a:ln>
          <a:effectLst/>
        </p:spPr>
        <p:txBody>
          <a:bodyPr/>
          <a:lstStyle/>
          <a:p>
            <a:endParaRPr lang="zh-CN" altLang="en-US"/>
          </a:p>
        </p:txBody>
      </p:sp>
      <p:sp>
        <p:nvSpPr>
          <p:cNvPr id="39" name="Text Box 5"/>
          <p:cNvSpPr txBox="1">
            <a:spLocks noChangeArrowheads="1"/>
          </p:cNvSpPr>
          <p:nvPr/>
        </p:nvSpPr>
        <p:spPr bwMode="auto">
          <a:xfrm>
            <a:off x="5248803" y="5222890"/>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R2</a:t>
            </a:r>
            <a:endParaRPr kumimoji="1" lang="en-US" altLang="zh-CN" sz="2000" dirty="0">
              <a:solidFill>
                <a:srgbClr val="333399"/>
              </a:solidFill>
              <a:latin typeface="Arial" charset="0"/>
            </a:endParaRPr>
          </a:p>
        </p:txBody>
      </p:sp>
      <p:sp>
        <p:nvSpPr>
          <p:cNvPr id="40" name="灯片编号占位符 39"/>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171</a:t>
            </a:fld>
            <a:endParaRPr lang="zh-CN" altLang="en-US" kern="0" dirty="0">
              <a:solidFill>
                <a:sysClr val="windowText" lastClr="000000"/>
              </a:solidFill>
            </a:endParaRPr>
          </a:p>
        </p:txBody>
      </p:sp>
      <p:sp>
        <p:nvSpPr>
          <p:cNvPr id="41" name="矩形 40"/>
          <p:cNvSpPr/>
          <p:nvPr/>
        </p:nvSpPr>
        <p:spPr>
          <a:xfrm>
            <a:off x="3018221" y="4572008"/>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
        <p:nvSpPr>
          <p:cNvPr id="42" name="矩形 41"/>
          <p:cNvSpPr/>
          <p:nvPr/>
        </p:nvSpPr>
        <p:spPr>
          <a:xfrm>
            <a:off x="6191260" y="4572008"/>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
        <p:nvSpPr>
          <p:cNvPr id="43" name="矩形 42"/>
          <p:cNvSpPr/>
          <p:nvPr/>
        </p:nvSpPr>
        <p:spPr>
          <a:xfrm>
            <a:off x="4488653" y="4643446"/>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P spid="41" grpId="0"/>
      <p:bldP spid="42" grpId="0"/>
      <p:bldP spid="43"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dirty="0" smtClean="0"/>
              <a:t>RIP</a:t>
            </a:r>
            <a:r>
              <a:rPr lang="zh-CN" altLang="en-US" dirty="0" smtClean="0"/>
              <a:t>选择最佳路由的依据</a:t>
            </a:r>
            <a:endParaRPr lang="zh-CN" altLang="en-US" dirty="0"/>
          </a:p>
        </p:txBody>
      </p:sp>
      <p:sp>
        <p:nvSpPr>
          <p:cNvPr id="558083" name="Rectangle 3"/>
          <p:cNvSpPr>
            <a:spLocks noGrp="1" noChangeArrowheads="1"/>
          </p:cNvSpPr>
          <p:nvPr>
            <p:ph idx="1"/>
          </p:nvPr>
        </p:nvSpPr>
        <p:spPr>
          <a:noFill/>
        </p:spPr>
        <p:txBody>
          <a:bodyPr/>
          <a:lstStyle/>
          <a:p>
            <a:pPr algn="just"/>
            <a:r>
              <a:rPr lang="en-US" altLang="zh-CN" dirty="0"/>
              <a:t>RIP </a:t>
            </a:r>
            <a:r>
              <a:rPr lang="zh-CN" altLang="en-US" dirty="0"/>
              <a:t>认为一</a:t>
            </a:r>
            <a:r>
              <a:rPr lang="zh-CN" altLang="en-US" dirty="0" smtClean="0"/>
              <a:t>个</a:t>
            </a:r>
            <a:r>
              <a:rPr lang="en-US" altLang="zh-CN" dirty="0" smtClean="0"/>
              <a:t>”</a:t>
            </a:r>
            <a:r>
              <a:rPr lang="zh-CN" altLang="en-US" dirty="0" smtClean="0">
                <a:solidFill>
                  <a:srgbClr val="FF0000"/>
                </a:solidFill>
              </a:rPr>
              <a:t>好的路由</a:t>
            </a:r>
            <a:r>
              <a:rPr lang="en-US" altLang="zh-CN" dirty="0" smtClean="0"/>
              <a:t>”</a:t>
            </a:r>
            <a:r>
              <a:rPr lang="zh-CN" altLang="en-US" dirty="0" smtClean="0"/>
              <a:t>就是</a:t>
            </a:r>
            <a:r>
              <a:rPr lang="zh-CN" altLang="en-US" dirty="0"/>
              <a:t>它通过的路由器的数目少，即“距离短”</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172</a:t>
            </a:fld>
            <a:endParaRPr lang="zh-CN" altLang="en-US" kern="0" dirty="0">
              <a:solidFill>
                <a:sysClr val="windowText" lastClr="000000"/>
              </a:solidFill>
            </a:endParaRPr>
          </a:p>
        </p:txBody>
      </p:sp>
      <p:pic>
        <p:nvPicPr>
          <p:cNvPr id="41" name="Picture 4"/>
          <p:cNvPicPr>
            <a:picLocks noChangeArrowheads="1"/>
          </p:cNvPicPr>
          <p:nvPr/>
        </p:nvPicPr>
        <p:blipFill>
          <a:blip r:embed="rId3"/>
          <a:srcRect/>
          <a:stretch>
            <a:fillRect/>
          </a:stretch>
        </p:blipFill>
        <p:spPr bwMode="auto">
          <a:xfrm>
            <a:off x="3559962" y="4857765"/>
            <a:ext cx="789385" cy="338137"/>
          </a:xfrm>
          <a:prstGeom prst="rect">
            <a:avLst/>
          </a:prstGeom>
          <a:noFill/>
          <a:ln w="12699">
            <a:noFill/>
            <a:miter lim="800000"/>
            <a:headEnd/>
            <a:tailEnd/>
          </a:ln>
          <a:effectLst/>
        </p:spPr>
      </p:pic>
      <p:sp>
        <p:nvSpPr>
          <p:cNvPr id="42" name="Text Box 5"/>
          <p:cNvSpPr txBox="1">
            <a:spLocks noChangeArrowheads="1"/>
          </p:cNvSpPr>
          <p:nvPr/>
        </p:nvSpPr>
        <p:spPr bwMode="auto">
          <a:xfrm>
            <a:off x="3637351" y="4357695"/>
            <a:ext cx="465192"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endParaRPr kumimoji="1" lang="en-US" altLang="zh-CN" sz="2000" dirty="0">
              <a:solidFill>
                <a:srgbClr val="333399"/>
              </a:solidFill>
              <a:latin typeface="Arial" charset="0"/>
            </a:endParaRPr>
          </a:p>
        </p:txBody>
      </p:sp>
      <p:grpSp>
        <p:nvGrpSpPr>
          <p:cNvPr id="2" name="Group 6"/>
          <p:cNvGrpSpPr>
            <a:grpSpLocks/>
          </p:cNvGrpSpPr>
          <p:nvPr/>
        </p:nvGrpSpPr>
        <p:grpSpPr bwMode="auto">
          <a:xfrm>
            <a:off x="1515125" y="4581540"/>
            <a:ext cx="1275889" cy="858837"/>
            <a:chOff x="4830" y="1752"/>
            <a:chExt cx="666" cy="477"/>
          </a:xfrm>
        </p:grpSpPr>
        <p:grpSp>
          <p:nvGrpSpPr>
            <p:cNvPr id="3" name="Group 7"/>
            <p:cNvGrpSpPr>
              <a:grpSpLocks/>
            </p:cNvGrpSpPr>
            <p:nvPr/>
          </p:nvGrpSpPr>
          <p:grpSpPr bwMode="auto">
            <a:xfrm>
              <a:off x="4830" y="1752"/>
              <a:ext cx="666" cy="477"/>
              <a:chOff x="2949" y="196"/>
              <a:chExt cx="941" cy="598"/>
            </a:xfrm>
          </p:grpSpPr>
          <p:sp>
            <p:nvSpPr>
              <p:cNvPr id="46" name="Oval 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47" name="Oval 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48" name="Oval 1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49" name="Oval 1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0" name="Oval 1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1" name="Oval 1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2" name="Oval 1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3" name="Oval 1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4" name="Freeform 1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5" name="Freeform 1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6" name="Freeform 1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45" name="Text Box 19"/>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1</a:t>
              </a:r>
            </a:p>
          </p:txBody>
        </p:sp>
      </p:grpSp>
      <p:grpSp>
        <p:nvGrpSpPr>
          <p:cNvPr id="5" name="Group 20"/>
          <p:cNvGrpSpPr>
            <a:grpSpLocks/>
          </p:cNvGrpSpPr>
          <p:nvPr/>
        </p:nvGrpSpPr>
        <p:grpSpPr bwMode="auto">
          <a:xfrm>
            <a:off x="6796624" y="4579953"/>
            <a:ext cx="1275889" cy="858837"/>
            <a:chOff x="4830" y="1752"/>
            <a:chExt cx="666" cy="477"/>
          </a:xfrm>
        </p:grpSpPr>
        <p:grpSp>
          <p:nvGrpSpPr>
            <p:cNvPr id="6" name="Group 21"/>
            <p:cNvGrpSpPr>
              <a:grpSpLocks/>
            </p:cNvGrpSpPr>
            <p:nvPr/>
          </p:nvGrpSpPr>
          <p:grpSpPr bwMode="auto">
            <a:xfrm>
              <a:off x="4830" y="1752"/>
              <a:ext cx="666" cy="477"/>
              <a:chOff x="2949" y="196"/>
              <a:chExt cx="941" cy="598"/>
            </a:xfrm>
          </p:grpSpPr>
          <p:sp>
            <p:nvSpPr>
              <p:cNvPr id="60" name="Oval 2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1" name="Oval 2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2" name="Oval 2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3" name="Oval 2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4" name="Oval 2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5" name="Oval 2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6" name="Oval 2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7" name="Oval 2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8" name="Freeform 3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69" name="Freeform 3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70" name="Freeform 3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59" name="Text Box 33"/>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2</a:t>
              </a:r>
            </a:p>
          </p:txBody>
        </p:sp>
      </p:grpSp>
      <p:sp>
        <p:nvSpPr>
          <p:cNvPr id="71" name="Line 34"/>
          <p:cNvSpPr>
            <a:spLocks noChangeShapeType="1"/>
          </p:cNvSpPr>
          <p:nvPr/>
        </p:nvSpPr>
        <p:spPr bwMode="auto">
          <a:xfrm>
            <a:off x="2792935" y="4951422"/>
            <a:ext cx="780785" cy="0"/>
          </a:xfrm>
          <a:prstGeom prst="line">
            <a:avLst/>
          </a:prstGeom>
          <a:noFill/>
          <a:ln w="9525">
            <a:solidFill>
              <a:schemeClr val="tx1"/>
            </a:solidFill>
            <a:round/>
            <a:headEnd/>
            <a:tailEnd/>
          </a:ln>
          <a:effectLst/>
        </p:spPr>
        <p:txBody>
          <a:bodyPr/>
          <a:lstStyle/>
          <a:p>
            <a:endParaRPr lang="zh-CN" altLang="en-US"/>
          </a:p>
        </p:txBody>
      </p:sp>
      <p:sp>
        <p:nvSpPr>
          <p:cNvPr id="72" name="Line 35"/>
          <p:cNvSpPr>
            <a:spLocks noChangeShapeType="1"/>
          </p:cNvSpPr>
          <p:nvPr/>
        </p:nvSpPr>
        <p:spPr bwMode="auto">
          <a:xfrm>
            <a:off x="5871378" y="5021273"/>
            <a:ext cx="935567" cy="0"/>
          </a:xfrm>
          <a:prstGeom prst="line">
            <a:avLst/>
          </a:prstGeom>
          <a:noFill/>
          <a:ln w="9525">
            <a:solidFill>
              <a:schemeClr val="tx1"/>
            </a:solidFill>
            <a:round/>
            <a:headEnd/>
            <a:tailEnd/>
          </a:ln>
          <a:effectLst/>
        </p:spPr>
        <p:txBody>
          <a:bodyPr/>
          <a:lstStyle/>
          <a:p>
            <a:endParaRPr lang="zh-CN" altLang="en-US"/>
          </a:p>
        </p:txBody>
      </p:sp>
      <p:pic>
        <p:nvPicPr>
          <p:cNvPr id="73" name="Picture 4"/>
          <p:cNvPicPr>
            <a:picLocks noChangeArrowheads="1"/>
          </p:cNvPicPr>
          <p:nvPr/>
        </p:nvPicPr>
        <p:blipFill>
          <a:blip r:embed="rId3"/>
          <a:srcRect/>
          <a:stretch>
            <a:fillRect/>
          </a:stretch>
        </p:blipFill>
        <p:spPr bwMode="auto">
          <a:xfrm>
            <a:off x="4411265" y="5786459"/>
            <a:ext cx="789385" cy="338137"/>
          </a:xfrm>
          <a:prstGeom prst="rect">
            <a:avLst/>
          </a:prstGeom>
          <a:noFill/>
          <a:ln w="12699">
            <a:noFill/>
            <a:miter lim="800000"/>
            <a:headEnd/>
            <a:tailEnd/>
          </a:ln>
          <a:effectLst/>
        </p:spPr>
      </p:pic>
      <p:sp>
        <p:nvSpPr>
          <p:cNvPr id="74" name="Line 34"/>
          <p:cNvSpPr>
            <a:spLocks noChangeShapeType="1"/>
          </p:cNvSpPr>
          <p:nvPr/>
        </p:nvSpPr>
        <p:spPr bwMode="auto">
          <a:xfrm>
            <a:off x="4320112" y="5008576"/>
            <a:ext cx="780785" cy="0"/>
          </a:xfrm>
          <a:prstGeom prst="line">
            <a:avLst/>
          </a:prstGeom>
          <a:noFill/>
          <a:ln w="9525">
            <a:solidFill>
              <a:schemeClr val="tx1"/>
            </a:solidFill>
            <a:round/>
            <a:headEnd/>
            <a:tailEnd/>
          </a:ln>
          <a:effectLst/>
        </p:spPr>
        <p:txBody>
          <a:bodyPr/>
          <a:lstStyle/>
          <a:p>
            <a:endParaRPr lang="zh-CN" altLang="en-US"/>
          </a:p>
        </p:txBody>
      </p:sp>
      <p:pic>
        <p:nvPicPr>
          <p:cNvPr id="75" name="Picture 4"/>
          <p:cNvPicPr>
            <a:picLocks noChangeArrowheads="1"/>
          </p:cNvPicPr>
          <p:nvPr/>
        </p:nvPicPr>
        <p:blipFill>
          <a:blip r:embed="rId3"/>
          <a:srcRect/>
          <a:stretch>
            <a:fillRect/>
          </a:stretch>
        </p:blipFill>
        <p:spPr bwMode="auto">
          <a:xfrm>
            <a:off x="5107785" y="4786327"/>
            <a:ext cx="789385" cy="338137"/>
          </a:xfrm>
          <a:prstGeom prst="rect">
            <a:avLst/>
          </a:prstGeom>
          <a:noFill/>
          <a:ln w="12699">
            <a:noFill/>
            <a:miter lim="800000"/>
            <a:headEnd/>
            <a:tailEnd/>
          </a:ln>
          <a:effectLst/>
        </p:spPr>
      </p:pic>
      <p:sp>
        <p:nvSpPr>
          <p:cNvPr id="76" name="Text Box 5"/>
          <p:cNvSpPr txBox="1">
            <a:spLocks noChangeArrowheads="1"/>
          </p:cNvSpPr>
          <p:nvPr/>
        </p:nvSpPr>
        <p:spPr bwMode="auto">
          <a:xfrm>
            <a:off x="5185172" y="4286256"/>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R2</a:t>
            </a:r>
            <a:endParaRPr kumimoji="1" lang="en-US" altLang="zh-CN" sz="2000" dirty="0">
              <a:solidFill>
                <a:srgbClr val="333399"/>
              </a:solidFill>
              <a:latin typeface="Arial" charset="0"/>
            </a:endParaRPr>
          </a:p>
        </p:txBody>
      </p:sp>
      <p:sp>
        <p:nvSpPr>
          <p:cNvPr id="77" name="Line 34"/>
          <p:cNvSpPr>
            <a:spLocks noChangeShapeType="1"/>
          </p:cNvSpPr>
          <p:nvPr/>
        </p:nvSpPr>
        <p:spPr bwMode="auto">
          <a:xfrm>
            <a:off x="4101698" y="5143512"/>
            <a:ext cx="619129" cy="642942"/>
          </a:xfrm>
          <a:prstGeom prst="line">
            <a:avLst/>
          </a:prstGeom>
          <a:noFill/>
          <a:ln w="9525">
            <a:solidFill>
              <a:schemeClr val="tx1"/>
            </a:solidFill>
            <a:round/>
            <a:headEnd/>
            <a:tailEnd/>
          </a:ln>
          <a:effectLst/>
        </p:spPr>
        <p:txBody>
          <a:bodyPr/>
          <a:lstStyle/>
          <a:p>
            <a:endParaRPr lang="zh-CN" altLang="en-US"/>
          </a:p>
        </p:txBody>
      </p:sp>
      <p:sp>
        <p:nvSpPr>
          <p:cNvPr id="78" name="Line 34"/>
          <p:cNvSpPr>
            <a:spLocks noChangeShapeType="1"/>
          </p:cNvSpPr>
          <p:nvPr/>
        </p:nvSpPr>
        <p:spPr bwMode="auto">
          <a:xfrm flipV="1">
            <a:off x="5107782" y="5955053"/>
            <a:ext cx="696521" cy="45719"/>
          </a:xfrm>
          <a:prstGeom prst="line">
            <a:avLst/>
          </a:prstGeom>
          <a:noFill/>
          <a:ln w="9525">
            <a:solidFill>
              <a:schemeClr val="tx1"/>
            </a:solidFill>
            <a:round/>
            <a:headEnd/>
            <a:tailEnd/>
          </a:ln>
          <a:effectLst/>
        </p:spPr>
        <p:txBody>
          <a:bodyPr/>
          <a:lstStyle/>
          <a:p>
            <a:endParaRPr lang="zh-CN" altLang="en-US"/>
          </a:p>
        </p:txBody>
      </p:sp>
      <p:pic>
        <p:nvPicPr>
          <p:cNvPr id="80" name="Picture 4"/>
          <p:cNvPicPr>
            <a:picLocks noChangeArrowheads="1"/>
          </p:cNvPicPr>
          <p:nvPr/>
        </p:nvPicPr>
        <p:blipFill>
          <a:blip r:embed="rId3"/>
          <a:srcRect/>
          <a:stretch>
            <a:fillRect/>
          </a:stretch>
        </p:blipFill>
        <p:spPr bwMode="auto">
          <a:xfrm>
            <a:off x="5572132" y="5786459"/>
            <a:ext cx="789385" cy="338137"/>
          </a:xfrm>
          <a:prstGeom prst="rect">
            <a:avLst/>
          </a:prstGeom>
          <a:noFill/>
          <a:ln w="12699">
            <a:noFill/>
            <a:miter lim="800000"/>
            <a:headEnd/>
            <a:tailEnd/>
          </a:ln>
          <a:effectLst/>
        </p:spPr>
      </p:pic>
      <p:sp>
        <p:nvSpPr>
          <p:cNvPr id="81" name="Line 34"/>
          <p:cNvSpPr>
            <a:spLocks noChangeShapeType="1"/>
          </p:cNvSpPr>
          <p:nvPr/>
        </p:nvSpPr>
        <p:spPr bwMode="auto">
          <a:xfrm flipV="1">
            <a:off x="6268652" y="5857897"/>
            <a:ext cx="696521" cy="45719"/>
          </a:xfrm>
          <a:prstGeom prst="line">
            <a:avLst/>
          </a:prstGeom>
          <a:noFill/>
          <a:ln w="9525">
            <a:solidFill>
              <a:schemeClr val="tx1"/>
            </a:solidFill>
            <a:round/>
            <a:headEnd/>
            <a:tailEnd/>
          </a:ln>
          <a:effectLst/>
        </p:spPr>
        <p:txBody>
          <a:bodyPr/>
          <a:lstStyle/>
          <a:p>
            <a:endParaRPr lang="zh-CN" altLang="en-US"/>
          </a:p>
        </p:txBody>
      </p:sp>
      <p:sp>
        <p:nvSpPr>
          <p:cNvPr id="82" name="Line 34"/>
          <p:cNvSpPr>
            <a:spLocks noChangeShapeType="1"/>
          </p:cNvSpPr>
          <p:nvPr/>
        </p:nvSpPr>
        <p:spPr bwMode="auto">
          <a:xfrm flipV="1">
            <a:off x="7274737" y="5429263"/>
            <a:ext cx="309565" cy="402908"/>
          </a:xfrm>
          <a:prstGeom prst="line">
            <a:avLst/>
          </a:prstGeom>
          <a:noFill/>
          <a:ln w="9525">
            <a:solidFill>
              <a:schemeClr val="tx1"/>
            </a:solidFill>
            <a:round/>
            <a:headEnd/>
            <a:tailEnd/>
          </a:ln>
          <a:effectLst/>
        </p:spPr>
        <p:txBody>
          <a:bodyPr/>
          <a:lstStyle/>
          <a:p>
            <a:endParaRPr lang="zh-CN" altLang="en-US"/>
          </a:p>
        </p:txBody>
      </p:sp>
      <p:pic>
        <p:nvPicPr>
          <p:cNvPr id="79" name="Picture 4"/>
          <p:cNvPicPr>
            <a:picLocks noChangeArrowheads="1"/>
          </p:cNvPicPr>
          <p:nvPr/>
        </p:nvPicPr>
        <p:blipFill>
          <a:blip r:embed="rId3"/>
          <a:srcRect/>
          <a:stretch>
            <a:fillRect/>
          </a:stretch>
        </p:blipFill>
        <p:spPr bwMode="auto">
          <a:xfrm>
            <a:off x="6887782" y="5715021"/>
            <a:ext cx="789385" cy="338137"/>
          </a:xfrm>
          <a:prstGeom prst="rect">
            <a:avLst/>
          </a:prstGeom>
          <a:noFill/>
          <a:ln w="12699">
            <a:noFill/>
            <a:miter lim="800000"/>
            <a:headEnd/>
            <a:tailEnd/>
          </a:ln>
          <a:effectLst/>
        </p:spPr>
      </p:pic>
      <p:cxnSp>
        <p:nvCxnSpPr>
          <p:cNvPr id="84" name="直接连接符 83"/>
          <p:cNvCxnSpPr/>
          <p:nvPr/>
        </p:nvCxnSpPr>
        <p:spPr>
          <a:xfrm flipV="1">
            <a:off x="4333873" y="4929198"/>
            <a:ext cx="2709741" cy="615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任意多边形 85"/>
          <p:cNvSpPr/>
          <p:nvPr/>
        </p:nvSpPr>
        <p:spPr>
          <a:xfrm>
            <a:off x="3962403" y="5020574"/>
            <a:ext cx="3850257" cy="997788"/>
          </a:xfrm>
          <a:custGeom>
            <a:avLst/>
            <a:gdLst>
              <a:gd name="connsiteX0" fmla="*/ 0 w 3554083"/>
              <a:gd name="connsiteY0" fmla="*/ 0 h 997788"/>
              <a:gd name="connsiteX1" fmla="*/ 845389 w 3554083"/>
              <a:gd name="connsiteY1" fmla="*/ 845388 h 997788"/>
              <a:gd name="connsiteX2" fmla="*/ 1777042 w 3554083"/>
              <a:gd name="connsiteY2" fmla="*/ 914400 h 997788"/>
              <a:gd name="connsiteX3" fmla="*/ 3157268 w 3554083"/>
              <a:gd name="connsiteY3" fmla="*/ 828135 h 997788"/>
              <a:gd name="connsiteX4" fmla="*/ 3122762 w 3554083"/>
              <a:gd name="connsiteY4" fmla="*/ 828135 h 997788"/>
              <a:gd name="connsiteX5" fmla="*/ 3554083 w 3554083"/>
              <a:gd name="connsiteY5" fmla="*/ 155275 h 9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4083" h="997788">
                <a:moveTo>
                  <a:pt x="0" y="0"/>
                </a:moveTo>
                <a:cubicBezTo>
                  <a:pt x="274607" y="346494"/>
                  <a:pt x="549215" y="692988"/>
                  <a:pt x="845389" y="845388"/>
                </a:cubicBezTo>
                <a:cubicBezTo>
                  <a:pt x="1141563" y="997788"/>
                  <a:pt x="1391729" y="917275"/>
                  <a:pt x="1777042" y="914400"/>
                </a:cubicBezTo>
                <a:cubicBezTo>
                  <a:pt x="2162355" y="911525"/>
                  <a:pt x="2932981" y="842512"/>
                  <a:pt x="3157268" y="828135"/>
                </a:cubicBezTo>
                <a:cubicBezTo>
                  <a:pt x="3381555" y="813758"/>
                  <a:pt x="3056626" y="940278"/>
                  <a:pt x="3122762" y="828135"/>
                </a:cubicBezTo>
                <a:cubicBezTo>
                  <a:pt x="3188898" y="715992"/>
                  <a:pt x="3371490" y="435633"/>
                  <a:pt x="3554083" y="155275"/>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矩形 82"/>
          <p:cNvSpPr/>
          <p:nvPr/>
        </p:nvSpPr>
        <p:spPr>
          <a:xfrm>
            <a:off x="5881697" y="4000509"/>
            <a:ext cx="1826141" cy="584775"/>
          </a:xfrm>
          <a:prstGeom prst="rect">
            <a:avLst/>
          </a:prstGeom>
        </p:spPr>
        <p:txBody>
          <a:bodyPr wrap="none">
            <a:spAutoFit/>
          </a:bodyPr>
          <a:lstStyle/>
          <a:p>
            <a:r>
              <a:rPr lang="zh-CN" altLang="en-US" sz="3200" kern="0" dirty="0" smtClean="0">
                <a:solidFill>
                  <a:srgbClr val="FF0000"/>
                </a:solidFill>
                <a:latin typeface="Times New Roman" pitchFamily="18" charset="0"/>
                <a:ea typeface="黑体"/>
                <a:cs typeface="Times New Roman" pitchFamily="18" charset="0"/>
              </a:rPr>
              <a:t>好的路由</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3"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dirty="0" smtClean="0"/>
              <a:t>RIP</a:t>
            </a:r>
            <a:r>
              <a:rPr lang="zh-CN" altLang="en-US" dirty="0" smtClean="0"/>
              <a:t>应用的网络</a:t>
            </a:r>
            <a:endParaRPr lang="zh-CN" altLang="en-US" dirty="0"/>
          </a:p>
        </p:txBody>
      </p:sp>
      <p:sp>
        <p:nvSpPr>
          <p:cNvPr id="558083" name="Rectangle 3"/>
          <p:cNvSpPr>
            <a:spLocks noGrp="1" noChangeArrowheads="1"/>
          </p:cNvSpPr>
          <p:nvPr>
            <p:ph idx="1"/>
          </p:nvPr>
        </p:nvSpPr>
        <p:spPr>
          <a:noFill/>
        </p:spPr>
        <p:txBody>
          <a:bodyPr/>
          <a:lstStyle/>
          <a:p>
            <a:pPr algn="just"/>
            <a:r>
              <a:rPr lang="en-US" altLang="zh-CN" dirty="0" smtClean="0"/>
              <a:t>RIP</a:t>
            </a:r>
            <a:r>
              <a:rPr lang="zh-CN" altLang="en-US" dirty="0" smtClean="0"/>
              <a:t>允许一条路径</a:t>
            </a:r>
            <a:r>
              <a:rPr lang="zh-CN" altLang="en-US" dirty="0" smtClean="0">
                <a:solidFill>
                  <a:srgbClr val="FF0000"/>
                </a:solidFill>
              </a:rPr>
              <a:t>最多</a:t>
            </a:r>
            <a:r>
              <a:rPr lang="zh-CN" altLang="en-US" dirty="0" smtClean="0"/>
              <a:t>只包含</a:t>
            </a:r>
            <a:r>
              <a:rPr lang="en-US" altLang="zh-CN" dirty="0" smtClean="0"/>
              <a:t>15</a:t>
            </a:r>
            <a:r>
              <a:rPr lang="zh-CN" altLang="en-US" dirty="0" smtClean="0"/>
              <a:t>个路由器</a:t>
            </a:r>
            <a:endParaRPr lang="en-US" altLang="zh-CN" dirty="0" smtClean="0"/>
          </a:p>
          <a:p>
            <a:pPr algn="just"/>
            <a:r>
              <a:rPr lang="en-US" altLang="zh-CN" dirty="0" smtClean="0"/>
              <a:t>RIP</a:t>
            </a:r>
            <a:r>
              <a:rPr lang="zh-CN" altLang="en-US" dirty="0" smtClean="0"/>
              <a:t>中</a:t>
            </a:r>
            <a:r>
              <a:rPr lang="zh-CN" altLang="en-US" dirty="0" smtClean="0">
                <a:solidFill>
                  <a:schemeClr val="hlink"/>
                </a:solidFill>
              </a:rPr>
              <a:t>“距离”</a:t>
            </a:r>
            <a:r>
              <a:rPr lang="zh-CN" altLang="en-US" dirty="0">
                <a:solidFill>
                  <a:schemeClr val="hlink"/>
                </a:solidFill>
              </a:rPr>
              <a:t>的最大值为</a:t>
            </a:r>
            <a:r>
              <a:rPr lang="en-US" altLang="zh-CN" dirty="0">
                <a:solidFill>
                  <a:schemeClr val="hlink"/>
                </a:solidFill>
              </a:rPr>
              <a:t>16 </a:t>
            </a:r>
            <a:r>
              <a:rPr lang="zh-CN" altLang="en-US" dirty="0">
                <a:solidFill>
                  <a:schemeClr val="hlink"/>
                </a:solidFill>
              </a:rPr>
              <a:t>时即相当于不可达</a:t>
            </a:r>
            <a:r>
              <a:rPr lang="zh-CN" altLang="en-US" dirty="0"/>
              <a:t>。可见 </a:t>
            </a:r>
            <a:r>
              <a:rPr lang="en-US" altLang="zh-CN" dirty="0"/>
              <a:t>RIP</a:t>
            </a:r>
            <a:r>
              <a:rPr lang="en-US" altLang="zh-CN" b="1" dirty="0"/>
              <a:t> </a:t>
            </a:r>
            <a:r>
              <a:rPr lang="zh-CN" altLang="en-US" dirty="0"/>
              <a:t>只适用于小型互联网</a:t>
            </a:r>
            <a:r>
              <a:rPr lang="zh-CN" altLang="en-US" dirty="0" smtClean="0"/>
              <a:t>。 </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173</a:t>
            </a:fld>
            <a:endParaRPr lang="zh-CN" altLang="en-US" kern="0" dirty="0">
              <a:solidFill>
                <a:sysClr val="windowText" lastClr="000000"/>
              </a:solidFill>
            </a:endParaRPr>
          </a:p>
        </p:txBody>
      </p:sp>
      <p:pic>
        <p:nvPicPr>
          <p:cNvPr id="41" name="Picture 4"/>
          <p:cNvPicPr>
            <a:picLocks noChangeArrowheads="1"/>
          </p:cNvPicPr>
          <p:nvPr/>
        </p:nvPicPr>
        <p:blipFill>
          <a:blip r:embed="rId3"/>
          <a:srcRect/>
          <a:stretch>
            <a:fillRect/>
          </a:stretch>
        </p:blipFill>
        <p:spPr bwMode="auto">
          <a:xfrm>
            <a:off x="3559962" y="4857765"/>
            <a:ext cx="789385" cy="338137"/>
          </a:xfrm>
          <a:prstGeom prst="rect">
            <a:avLst/>
          </a:prstGeom>
          <a:noFill/>
          <a:ln w="12699">
            <a:noFill/>
            <a:miter lim="800000"/>
            <a:headEnd/>
            <a:tailEnd/>
          </a:ln>
          <a:effectLst/>
        </p:spPr>
      </p:pic>
      <p:sp>
        <p:nvSpPr>
          <p:cNvPr id="42" name="Text Box 5"/>
          <p:cNvSpPr txBox="1">
            <a:spLocks noChangeArrowheads="1"/>
          </p:cNvSpPr>
          <p:nvPr/>
        </p:nvSpPr>
        <p:spPr bwMode="auto">
          <a:xfrm>
            <a:off x="3637351" y="4357695"/>
            <a:ext cx="465192"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endParaRPr kumimoji="1" lang="en-US" altLang="zh-CN" sz="2000" dirty="0">
              <a:solidFill>
                <a:srgbClr val="333399"/>
              </a:solidFill>
              <a:latin typeface="Arial" charset="0"/>
            </a:endParaRPr>
          </a:p>
        </p:txBody>
      </p:sp>
      <p:grpSp>
        <p:nvGrpSpPr>
          <p:cNvPr id="2" name="Group 6"/>
          <p:cNvGrpSpPr>
            <a:grpSpLocks/>
          </p:cNvGrpSpPr>
          <p:nvPr/>
        </p:nvGrpSpPr>
        <p:grpSpPr bwMode="auto">
          <a:xfrm>
            <a:off x="1515125" y="4581540"/>
            <a:ext cx="1275889" cy="858837"/>
            <a:chOff x="4830" y="1752"/>
            <a:chExt cx="666" cy="477"/>
          </a:xfrm>
        </p:grpSpPr>
        <p:grpSp>
          <p:nvGrpSpPr>
            <p:cNvPr id="3" name="Group 7"/>
            <p:cNvGrpSpPr>
              <a:grpSpLocks/>
            </p:cNvGrpSpPr>
            <p:nvPr/>
          </p:nvGrpSpPr>
          <p:grpSpPr bwMode="auto">
            <a:xfrm>
              <a:off x="4830" y="1752"/>
              <a:ext cx="666" cy="477"/>
              <a:chOff x="2949" y="196"/>
              <a:chExt cx="941" cy="598"/>
            </a:xfrm>
          </p:grpSpPr>
          <p:sp>
            <p:nvSpPr>
              <p:cNvPr id="46" name="Oval 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47" name="Oval 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48" name="Oval 1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49" name="Oval 1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0" name="Oval 1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1" name="Oval 1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2" name="Oval 1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3" name="Oval 1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4" name="Freeform 1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5" name="Freeform 1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56" name="Freeform 1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45" name="Text Box 19"/>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1</a:t>
              </a:r>
            </a:p>
          </p:txBody>
        </p:sp>
      </p:grpSp>
      <p:grpSp>
        <p:nvGrpSpPr>
          <p:cNvPr id="5" name="Group 20"/>
          <p:cNvGrpSpPr>
            <a:grpSpLocks/>
          </p:cNvGrpSpPr>
          <p:nvPr/>
        </p:nvGrpSpPr>
        <p:grpSpPr bwMode="auto">
          <a:xfrm>
            <a:off x="6796624" y="4579953"/>
            <a:ext cx="1275889" cy="858837"/>
            <a:chOff x="4830" y="1752"/>
            <a:chExt cx="666" cy="477"/>
          </a:xfrm>
        </p:grpSpPr>
        <p:grpSp>
          <p:nvGrpSpPr>
            <p:cNvPr id="6" name="Group 21"/>
            <p:cNvGrpSpPr>
              <a:grpSpLocks/>
            </p:cNvGrpSpPr>
            <p:nvPr/>
          </p:nvGrpSpPr>
          <p:grpSpPr bwMode="auto">
            <a:xfrm>
              <a:off x="4830" y="1752"/>
              <a:ext cx="666" cy="477"/>
              <a:chOff x="2949" y="196"/>
              <a:chExt cx="941" cy="598"/>
            </a:xfrm>
          </p:grpSpPr>
          <p:sp>
            <p:nvSpPr>
              <p:cNvPr id="60" name="Oval 2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1" name="Oval 2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2" name="Oval 2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3" name="Oval 2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4" name="Oval 2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5" name="Oval 2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6" name="Oval 2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7" name="Oval 2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8" name="Freeform 3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69" name="Freeform 3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70" name="Freeform 3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59" name="Text Box 33"/>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2</a:t>
              </a:r>
            </a:p>
          </p:txBody>
        </p:sp>
      </p:grpSp>
      <p:sp>
        <p:nvSpPr>
          <p:cNvPr id="71" name="Line 34"/>
          <p:cNvSpPr>
            <a:spLocks noChangeShapeType="1"/>
          </p:cNvSpPr>
          <p:nvPr/>
        </p:nvSpPr>
        <p:spPr bwMode="auto">
          <a:xfrm>
            <a:off x="2792935" y="4951422"/>
            <a:ext cx="780785" cy="0"/>
          </a:xfrm>
          <a:prstGeom prst="line">
            <a:avLst/>
          </a:prstGeom>
          <a:noFill/>
          <a:ln w="9525">
            <a:solidFill>
              <a:schemeClr val="tx1"/>
            </a:solidFill>
            <a:round/>
            <a:headEnd/>
            <a:tailEnd/>
          </a:ln>
          <a:effectLst/>
        </p:spPr>
        <p:txBody>
          <a:bodyPr/>
          <a:lstStyle/>
          <a:p>
            <a:endParaRPr lang="zh-CN" altLang="en-US"/>
          </a:p>
        </p:txBody>
      </p:sp>
      <p:sp>
        <p:nvSpPr>
          <p:cNvPr id="72" name="Line 35"/>
          <p:cNvSpPr>
            <a:spLocks noChangeShapeType="1"/>
          </p:cNvSpPr>
          <p:nvPr/>
        </p:nvSpPr>
        <p:spPr bwMode="auto">
          <a:xfrm>
            <a:off x="5871378" y="5021273"/>
            <a:ext cx="935567" cy="0"/>
          </a:xfrm>
          <a:prstGeom prst="line">
            <a:avLst/>
          </a:prstGeom>
          <a:noFill/>
          <a:ln w="9525">
            <a:solidFill>
              <a:schemeClr val="tx1"/>
            </a:solidFill>
            <a:round/>
            <a:headEnd/>
            <a:tailEnd/>
          </a:ln>
          <a:effectLst/>
        </p:spPr>
        <p:txBody>
          <a:bodyPr/>
          <a:lstStyle/>
          <a:p>
            <a:endParaRPr lang="zh-CN" altLang="en-US"/>
          </a:p>
        </p:txBody>
      </p:sp>
      <p:pic>
        <p:nvPicPr>
          <p:cNvPr id="73" name="Picture 4"/>
          <p:cNvPicPr>
            <a:picLocks noChangeArrowheads="1"/>
          </p:cNvPicPr>
          <p:nvPr/>
        </p:nvPicPr>
        <p:blipFill>
          <a:blip r:embed="rId3"/>
          <a:srcRect/>
          <a:stretch>
            <a:fillRect/>
          </a:stretch>
        </p:blipFill>
        <p:spPr bwMode="auto">
          <a:xfrm>
            <a:off x="4411265" y="5786459"/>
            <a:ext cx="789385" cy="338137"/>
          </a:xfrm>
          <a:prstGeom prst="rect">
            <a:avLst/>
          </a:prstGeom>
          <a:noFill/>
          <a:ln w="12699">
            <a:noFill/>
            <a:miter lim="800000"/>
            <a:headEnd/>
            <a:tailEnd/>
          </a:ln>
          <a:effectLst/>
        </p:spPr>
      </p:pic>
      <p:sp>
        <p:nvSpPr>
          <p:cNvPr id="74" name="Line 34"/>
          <p:cNvSpPr>
            <a:spLocks noChangeShapeType="1"/>
          </p:cNvSpPr>
          <p:nvPr/>
        </p:nvSpPr>
        <p:spPr bwMode="auto">
          <a:xfrm>
            <a:off x="4320112" y="5008576"/>
            <a:ext cx="780785" cy="0"/>
          </a:xfrm>
          <a:prstGeom prst="line">
            <a:avLst/>
          </a:prstGeom>
          <a:noFill/>
          <a:ln w="9525">
            <a:solidFill>
              <a:schemeClr val="tx1"/>
            </a:solidFill>
            <a:round/>
            <a:headEnd/>
            <a:tailEnd/>
          </a:ln>
          <a:effectLst/>
        </p:spPr>
        <p:txBody>
          <a:bodyPr/>
          <a:lstStyle/>
          <a:p>
            <a:endParaRPr lang="zh-CN" altLang="en-US"/>
          </a:p>
        </p:txBody>
      </p:sp>
      <p:pic>
        <p:nvPicPr>
          <p:cNvPr id="75" name="Picture 4"/>
          <p:cNvPicPr>
            <a:picLocks noChangeArrowheads="1"/>
          </p:cNvPicPr>
          <p:nvPr/>
        </p:nvPicPr>
        <p:blipFill>
          <a:blip r:embed="rId3"/>
          <a:srcRect/>
          <a:stretch>
            <a:fillRect/>
          </a:stretch>
        </p:blipFill>
        <p:spPr bwMode="auto">
          <a:xfrm>
            <a:off x="5107785" y="4786327"/>
            <a:ext cx="789385" cy="338137"/>
          </a:xfrm>
          <a:prstGeom prst="rect">
            <a:avLst/>
          </a:prstGeom>
          <a:noFill/>
          <a:ln w="12699">
            <a:noFill/>
            <a:miter lim="800000"/>
            <a:headEnd/>
            <a:tailEnd/>
          </a:ln>
          <a:effectLst/>
        </p:spPr>
      </p:pic>
      <p:sp>
        <p:nvSpPr>
          <p:cNvPr id="76" name="Text Box 5"/>
          <p:cNvSpPr txBox="1">
            <a:spLocks noChangeArrowheads="1"/>
          </p:cNvSpPr>
          <p:nvPr/>
        </p:nvSpPr>
        <p:spPr bwMode="auto">
          <a:xfrm>
            <a:off x="5185172" y="4286256"/>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R2</a:t>
            </a:r>
            <a:endParaRPr kumimoji="1" lang="en-US" altLang="zh-CN" sz="2000" dirty="0">
              <a:solidFill>
                <a:srgbClr val="333399"/>
              </a:solidFill>
              <a:latin typeface="Arial" charset="0"/>
            </a:endParaRPr>
          </a:p>
        </p:txBody>
      </p:sp>
      <p:sp>
        <p:nvSpPr>
          <p:cNvPr id="77" name="Line 34"/>
          <p:cNvSpPr>
            <a:spLocks noChangeShapeType="1"/>
          </p:cNvSpPr>
          <p:nvPr/>
        </p:nvSpPr>
        <p:spPr bwMode="auto">
          <a:xfrm>
            <a:off x="4101698" y="5143512"/>
            <a:ext cx="619129" cy="642942"/>
          </a:xfrm>
          <a:prstGeom prst="line">
            <a:avLst/>
          </a:prstGeom>
          <a:noFill/>
          <a:ln w="9525">
            <a:solidFill>
              <a:schemeClr val="tx1"/>
            </a:solidFill>
            <a:round/>
            <a:headEnd/>
            <a:tailEnd/>
          </a:ln>
          <a:effectLst/>
        </p:spPr>
        <p:txBody>
          <a:bodyPr/>
          <a:lstStyle/>
          <a:p>
            <a:endParaRPr lang="zh-CN" altLang="en-US"/>
          </a:p>
        </p:txBody>
      </p:sp>
      <p:sp>
        <p:nvSpPr>
          <p:cNvPr id="78" name="Line 34"/>
          <p:cNvSpPr>
            <a:spLocks noChangeShapeType="1"/>
          </p:cNvSpPr>
          <p:nvPr/>
        </p:nvSpPr>
        <p:spPr bwMode="auto">
          <a:xfrm flipV="1">
            <a:off x="4953003" y="5072074"/>
            <a:ext cx="541737" cy="714380"/>
          </a:xfrm>
          <a:prstGeom prst="line">
            <a:avLst/>
          </a:prstGeom>
          <a:noFill/>
          <a:ln w="9525">
            <a:solidFill>
              <a:schemeClr val="tx1"/>
            </a:solidFill>
            <a:round/>
            <a:headEnd/>
            <a:tailEnd/>
          </a:ln>
          <a:effectLst/>
        </p:spPr>
        <p:txBody>
          <a:bodyPr/>
          <a:lstStyle/>
          <a:p>
            <a:endParaRPr lang="zh-CN" altLang="en-US"/>
          </a:p>
        </p:txBody>
      </p:sp>
      <p:sp>
        <p:nvSpPr>
          <p:cNvPr id="43" name="矩形 42"/>
          <p:cNvSpPr/>
          <p:nvPr/>
        </p:nvSpPr>
        <p:spPr>
          <a:xfrm>
            <a:off x="3018221" y="4572008"/>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
        <p:nvSpPr>
          <p:cNvPr id="44" name="矩形 43"/>
          <p:cNvSpPr/>
          <p:nvPr/>
        </p:nvSpPr>
        <p:spPr>
          <a:xfrm>
            <a:off x="6191260" y="4572008"/>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dirty="0" smtClean="0"/>
              <a:t>RIP</a:t>
            </a:r>
            <a:r>
              <a:rPr lang="zh-CN" altLang="en-US" dirty="0" smtClean="0"/>
              <a:t>的工作过程</a:t>
            </a:r>
            <a:endParaRPr lang="zh-CN" altLang="en-US" dirty="0"/>
          </a:p>
        </p:txBody>
      </p:sp>
      <p:sp>
        <p:nvSpPr>
          <p:cNvPr id="560131" name="Rectangle 3"/>
          <p:cNvSpPr>
            <a:spLocks noGrp="1" noChangeArrowheads="1"/>
          </p:cNvSpPr>
          <p:nvPr>
            <p:ph idx="1"/>
          </p:nvPr>
        </p:nvSpPr>
        <p:spPr>
          <a:noFill/>
        </p:spPr>
        <p:txBody>
          <a:bodyPr/>
          <a:lstStyle/>
          <a:p>
            <a:pPr algn="just"/>
            <a:r>
              <a:rPr lang="zh-CN" altLang="en-US" sz="2800" dirty="0"/>
              <a:t>路由器在刚刚开始工作时，只知道到</a:t>
            </a:r>
            <a:r>
              <a:rPr lang="zh-CN" altLang="en-US" sz="2800" dirty="0">
                <a:solidFill>
                  <a:srgbClr val="FF0000"/>
                </a:solidFill>
              </a:rPr>
              <a:t>直接连接</a:t>
            </a:r>
            <a:r>
              <a:rPr lang="zh-CN" altLang="en-US" sz="2800" dirty="0"/>
              <a:t>的网络的距离（此距离定义为</a:t>
            </a:r>
            <a:r>
              <a:rPr lang="en-US" altLang="zh-CN" sz="2800" dirty="0"/>
              <a:t>1</a:t>
            </a:r>
            <a:r>
              <a:rPr lang="zh-CN" altLang="en-US" sz="2800" dirty="0"/>
              <a:t>）。</a:t>
            </a:r>
          </a:p>
          <a:p>
            <a:pPr algn="just"/>
            <a:r>
              <a:rPr lang="zh-CN" altLang="en-US" sz="2800" dirty="0"/>
              <a:t>以后，每一个路由器</a:t>
            </a:r>
            <a:r>
              <a:rPr lang="zh-CN" altLang="en-US" sz="2800" dirty="0" smtClean="0"/>
              <a:t>也和</a:t>
            </a:r>
            <a:r>
              <a:rPr lang="zh-CN" altLang="en-US" dirty="0" smtClean="0">
                <a:solidFill>
                  <a:srgbClr val="FF0000"/>
                </a:solidFill>
              </a:rPr>
              <a:t>相邻</a:t>
            </a:r>
            <a:r>
              <a:rPr lang="zh-CN" altLang="en-US" sz="2800" dirty="0" smtClean="0"/>
              <a:t>路由器</a:t>
            </a:r>
            <a:r>
              <a:rPr lang="zh-CN" altLang="en-US" sz="2800" dirty="0" smtClean="0">
                <a:solidFill>
                  <a:srgbClr val="FF0000"/>
                </a:solidFill>
              </a:rPr>
              <a:t>交换</a:t>
            </a:r>
            <a:r>
              <a:rPr lang="zh-CN" altLang="en-US" sz="2800" dirty="0" smtClean="0"/>
              <a:t>并</a:t>
            </a:r>
            <a:r>
              <a:rPr lang="zh-CN" altLang="en-US" sz="2800" dirty="0" smtClean="0">
                <a:solidFill>
                  <a:srgbClr val="FF0000"/>
                </a:solidFill>
              </a:rPr>
              <a:t>更新</a:t>
            </a:r>
            <a:r>
              <a:rPr lang="zh-CN" altLang="en-US" sz="2800" dirty="0"/>
              <a:t>路由信息</a:t>
            </a:r>
            <a:r>
              <a:rPr lang="zh-CN" altLang="en-US" sz="2800" dirty="0" smtClean="0"/>
              <a:t>。</a:t>
            </a:r>
            <a:endParaRPr lang="en-US" altLang="zh-CN" sz="2800" dirty="0" smtClean="0"/>
          </a:p>
          <a:p>
            <a:pPr algn="just"/>
            <a:r>
              <a:rPr lang="zh-CN" altLang="en-US" sz="2800" dirty="0" smtClean="0"/>
              <a:t>经过</a:t>
            </a:r>
            <a:r>
              <a:rPr lang="zh-CN" altLang="en-US" sz="2800" dirty="0"/>
              <a:t>若干</a:t>
            </a:r>
            <a:r>
              <a:rPr lang="zh-CN" altLang="en-US" sz="2800" dirty="0" smtClean="0"/>
              <a:t>次更新</a:t>
            </a:r>
            <a:r>
              <a:rPr lang="zh-CN" altLang="en-US" sz="2800" dirty="0"/>
              <a:t>后，所有的路由器最终都会知道到达本自治系统中任何一个网络的</a:t>
            </a:r>
            <a:r>
              <a:rPr lang="zh-CN" altLang="en-US" sz="2800" dirty="0">
                <a:solidFill>
                  <a:srgbClr val="FF0000"/>
                </a:solidFill>
              </a:rPr>
              <a:t>最短距离</a:t>
            </a:r>
            <a:r>
              <a:rPr lang="zh-CN" altLang="en-US" sz="2800" dirty="0"/>
              <a:t>和</a:t>
            </a:r>
            <a:r>
              <a:rPr lang="zh-CN" altLang="en-US" sz="2800" dirty="0">
                <a:solidFill>
                  <a:srgbClr val="FF0000"/>
                </a:solidFill>
              </a:rPr>
              <a:t>下一跳路由器</a:t>
            </a:r>
            <a:r>
              <a:rPr lang="zh-CN" altLang="en-US" sz="2800" dirty="0"/>
              <a:t>的地址</a:t>
            </a:r>
            <a:r>
              <a:rPr lang="zh-CN" altLang="en-US" sz="2800" dirty="0" smtClean="0"/>
              <a:t>。</a:t>
            </a:r>
            <a:endParaRPr lang="zh-CN" altLang="en-US" sz="28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174</a:t>
            </a:fld>
            <a:endParaRPr lang="zh-CN" altLang="en-US" kern="0" dirty="0">
              <a:solidFill>
                <a:sysClr val="windowText" lastClr="000000"/>
              </a:solidFill>
            </a:endParaRPr>
          </a:p>
        </p:txBody>
      </p:sp>
      <p:pic>
        <p:nvPicPr>
          <p:cNvPr id="5" name="Picture 4"/>
          <p:cNvPicPr>
            <a:picLocks noChangeArrowheads="1"/>
          </p:cNvPicPr>
          <p:nvPr/>
        </p:nvPicPr>
        <p:blipFill>
          <a:blip r:embed="rId3"/>
          <a:srcRect/>
          <a:stretch>
            <a:fillRect/>
          </a:stretch>
        </p:blipFill>
        <p:spPr bwMode="auto">
          <a:xfrm>
            <a:off x="3714744" y="5591174"/>
            <a:ext cx="789385" cy="338137"/>
          </a:xfrm>
          <a:prstGeom prst="rect">
            <a:avLst/>
          </a:prstGeom>
          <a:noFill/>
          <a:ln w="12699">
            <a:noFill/>
            <a:miter lim="800000"/>
            <a:headEnd/>
            <a:tailEnd/>
          </a:ln>
          <a:effectLst/>
        </p:spPr>
      </p:pic>
      <p:sp>
        <p:nvSpPr>
          <p:cNvPr id="6" name="Text Box 5"/>
          <p:cNvSpPr txBox="1">
            <a:spLocks noChangeArrowheads="1"/>
          </p:cNvSpPr>
          <p:nvPr/>
        </p:nvSpPr>
        <p:spPr bwMode="auto">
          <a:xfrm>
            <a:off x="3792133" y="5091104"/>
            <a:ext cx="465192"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endParaRPr kumimoji="1" lang="en-US" altLang="zh-CN" sz="2000" dirty="0">
              <a:solidFill>
                <a:srgbClr val="333399"/>
              </a:solidFill>
              <a:latin typeface="Arial" charset="0"/>
            </a:endParaRPr>
          </a:p>
        </p:txBody>
      </p:sp>
      <p:grpSp>
        <p:nvGrpSpPr>
          <p:cNvPr id="2" name="Group 6"/>
          <p:cNvGrpSpPr>
            <a:grpSpLocks/>
          </p:cNvGrpSpPr>
          <p:nvPr/>
        </p:nvGrpSpPr>
        <p:grpSpPr bwMode="auto">
          <a:xfrm>
            <a:off x="1673739" y="5314949"/>
            <a:ext cx="1275889" cy="858837"/>
            <a:chOff x="4832" y="1752"/>
            <a:chExt cx="666" cy="477"/>
          </a:xfrm>
        </p:grpSpPr>
        <p:grpSp>
          <p:nvGrpSpPr>
            <p:cNvPr id="3" name="Group 7"/>
            <p:cNvGrpSpPr>
              <a:grpSpLocks/>
            </p:cNvGrpSpPr>
            <p:nvPr/>
          </p:nvGrpSpPr>
          <p:grpSpPr bwMode="auto">
            <a:xfrm>
              <a:off x="4832" y="1752"/>
              <a:ext cx="666" cy="477"/>
              <a:chOff x="2949" y="196"/>
              <a:chExt cx="941" cy="598"/>
            </a:xfrm>
          </p:grpSpPr>
          <p:sp>
            <p:nvSpPr>
              <p:cNvPr id="10" name="Oval 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1" name="Oval 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2" name="Oval 1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3" name="Oval 1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4" name="Oval 1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 name="Oval 1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6" name="Oval 1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7" name="Oval 1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8" name="Freeform 1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9" name="Freeform 1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20" name="Freeform 1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9" name="Text Box 19"/>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1</a:t>
              </a:r>
            </a:p>
          </p:txBody>
        </p:sp>
      </p:grpSp>
      <p:grpSp>
        <p:nvGrpSpPr>
          <p:cNvPr id="7" name="Group 20"/>
          <p:cNvGrpSpPr>
            <a:grpSpLocks/>
          </p:cNvGrpSpPr>
          <p:nvPr/>
        </p:nvGrpSpPr>
        <p:grpSpPr bwMode="auto">
          <a:xfrm>
            <a:off x="6955241" y="5313362"/>
            <a:ext cx="1275889" cy="858837"/>
            <a:chOff x="4832" y="1752"/>
            <a:chExt cx="666" cy="477"/>
          </a:xfrm>
        </p:grpSpPr>
        <p:grpSp>
          <p:nvGrpSpPr>
            <p:cNvPr id="8" name="Group 21"/>
            <p:cNvGrpSpPr>
              <a:grpSpLocks/>
            </p:cNvGrpSpPr>
            <p:nvPr/>
          </p:nvGrpSpPr>
          <p:grpSpPr bwMode="auto">
            <a:xfrm>
              <a:off x="4832" y="1752"/>
              <a:ext cx="666" cy="477"/>
              <a:chOff x="2949" y="196"/>
              <a:chExt cx="941" cy="598"/>
            </a:xfrm>
          </p:grpSpPr>
          <p:sp>
            <p:nvSpPr>
              <p:cNvPr id="24" name="Oval 2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25" name="Oval 2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26" name="Oval 2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27" name="Oval 2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28" name="Oval 2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29" name="Oval 2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30" name="Oval 2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31" name="Oval 2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32" name="Freeform 3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33" name="Freeform 3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34" name="Freeform 3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23" name="Text Box 33"/>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a:solidFill>
                    <a:srgbClr val="333399"/>
                  </a:solidFill>
                  <a:latin typeface="Arial" charset="0"/>
                </a:rPr>
                <a:t>网 </a:t>
              </a:r>
              <a:r>
                <a:rPr kumimoji="1" lang="en-US" altLang="zh-CN" sz="2000">
                  <a:solidFill>
                    <a:srgbClr val="333399"/>
                  </a:solidFill>
                  <a:latin typeface="Arial" charset="0"/>
                </a:rPr>
                <a:t>2</a:t>
              </a:r>
            </a:p>
          </p:txBody>
        </p:sp>
      </p:grpSp>
      <p:sp>
        <p:nvSpPr>
          <p:cNvPr id="35" name="Line 34"/>
          <p:cNvSpPr>
            <a:spLocks noChangeShapeType="1"/>
          </p:cNvSpPr>
          <p:nvPr/>
        </p:nvSpPr>
        <p:spPr bwMode="auto">
          <a:xfrm>
            <a:off x="2947717" y="5684831"/>
            <a:ext cx="780785" cy="0"/>
          </a:xfrm>
          <a:prstGeom prst="line">
            <a:avLst/>
          </a:prstGeom>
          <a:noFill/>
          <a:ln w="9525">
            <a:solidFill>
              <a:schemeClr val="tx1"/>
            </a:solidFill>
            <a:round/>
            <a:headEnd/>
            <a:tailEnd/>
          </a:ln>
          <a:effectLst/>
        </p:spPr>
        <p:txBody>
          <a:bodyPr/>
          <a:lstStyle/>
          <a:p>
            <a:endParaRPr lang="zh-CN" altLang="en-US"/>
          </a:p>
        </p:txBody>
      </p:sp>
      <p:sp>
        <p:nvSpPr>
          <p:cNvPr id="36" name="Line 35"/>
          <p:cNvSpPr>
            <a:spLocks noChangeShapeType="1"/>
          </p:cNvSpPr>
          <p:nvPr/>
        </p:nvSpPr>
        <p:spPr bwMode="auto">
          <a:xfrm>
            <a:off x="6026163" y="5754682"/>
            <a:ext cx="935567" cy="0"/>
          </a:xfrm>
          <a:prstGeom prst="line">
            <a:avLst/>
          </a:prstGeom>
          <a:noFill/>
          <a:ln w="9525">
            <a:solidFill>
              <a:schemeClr val="tx1"/>
            </a:solidFill>
            <a:round/>
            <a:headEnd/>
            <a:tailEnd/>
          </a:ln>
          <a:effectLst/>
        </p:spPr>
        <p:txBody>
          <a:bodyPr/>
          <a:lstStyle/>
          <a:p>
            <a:endParaRPr lang="zh-CN" altLang="en-US"/>
          </a:p>
        </p:txBody>
      </p:sp>
      <p:pic>
        <p:nvPicPr>
          <p:cNvPr id="37" name="Picture 4"/>
          <p:cNvPicPr>
            <a:picLocks noChangeArrowheads="1"/>
          </p:cNvPicPr>
          <p:nvPr/>
        </p:nvPicPr>
        <p:blipFill>
          <a:blip r:embed="rId3"/>
          <a:srcRect/>
          <a:stretch>
            <a:fillRect/>
          </a:stretch>
        </p:blipFill>
        <p:spPr bwMode="auto">
          <a:xfrm>
            <a:off x="4566047" y="6519868"/>
            <a:ext cx="789385" cy="338137"/>
          </a:xfrm>
          <a:prstGeom prst="rect">
            <a:avLst/>
          </a:prstGeom>
          <a:noFill/>
          <a:ln w="12699">
            <a:noFill/>
            <a:miter lim="800000"/>
            <a:headEnd/>
            <a:tailEnd/>
          </a:ln>
          <a:effectLst/>
        </p:spPr>
      </p:pic>
      <p:sp>
        <p:nvSpPr>
          <p:cNvPr id="38" name="Line 34"/>
          <p:cNvSpPr>
            <a:spLocks noChangeShapeType="1"/>
          </p:cNvSpPr>
          <p:nvPr/>
        </p:nvSpPr>
        <p:spPr bwMode="auto">
          <a:xfrm>
            <a:off x="4474894" y="5741985"/>
            <a:ext cx="780785" cy="0"/>
          </a:xfrm>
          <a:prstGeom prst="line">
            <a:avLst/>
          </a:prstGeom>
          <a:noFill/>
          <a:ln w="9525">
            <a:solidFill>
              <a:schemeClr val="tx1"/>
            </a:solidFill>
            <a:round/>
            <a:headEnd/>
            <a:tailEnd/>
          </a:ln>
          <a:effectLst/>
        </p:spPr>
        <p:txBody>
          <a:bodyPr/>
          <a:lstStyle/>
          <a:p>
            <a:endParaRPr lang="zh-CN" altLang="en-US"/>
          </a:p>
        </p:txBody>
      </p:sp>
      <p:pic>
        <p:nvPicPr>
          <p:cNvPr id="39" name="Picture 4"/>
          <p:cNvPicPr>
            <a:picLocks noChangeArrowheads="1"/>
          </p:cNvPicPr>
          <p:nvPr/>
        </p:nvPicPr>
        <p:blipFill>
          <a:blip r:embed="rId3"/>
          <a:srcRect/>
          <a:stretch>
            <a:fillRect/>
          </a:stretch>
        </p:blipFill>
        <p:spPr bwMode="auto">
          <a:xfrm>
            <a:off x="5262567" y="5519736"/>
            <a:ext cx="789385" cy="338137"/>
          </a:xfrm>
          <a:prstGeom prst="rect">
            <a:avLst/>
          </a:prstGeom>
          <a:noFill/>
          <a:ln w="12699">
            <a:noFill/>
            <a:miter lim="800000"/>
            <a:headEnd/>
            <a:tailEnd/>
          </a:ln>
          <a:effectLst/>
        </p:spPr>
      </p:pic>
      <p:sp>
        <p:nvSpPr>
          <p:cNvPr id="40" name="Text Box 5"/>
          <p:cNvSpPr txBox="1">
            <a:spLocks noChangeArrowheads="1"/>
          </p:cNvSpPr>
          <p:nvPr/>
        </p:nvSpPr>
        <p:spPr bwMode="auto">
          <a:xfrm>
            <a:off x="5339956" y="5019665"/>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R2</a:t>
            </a:r>
            <a:endParaRPr kumimoji="1" lang="en-US" altLang="zh-CN" sz="2000" dirty="0">
              <a:solidFill>
                <a:srgbClr val="333399"/>
              </a:solidFill>
              <a:latin typeface="Arial" charset="0"/>
            </a:endParaRPr>
          </a:p>
        </p:txBody>
      </p:sp>
      <p:sp>
        <p:nvSpPr>
          <p:cNvPr id="41" name="Line 34"/>
          <p:cNvSpPr>
            <a:spLocks noChangeShapeType="1"/>
          </p:cNvSpPr>
          <p:nvPr/>
        </p:nvSpPr>
        <p:spPr bwMode="auto">
          <a:xfrm>
            <a:off x="4256483" y="5876921"/>
            <a:ext cx="619129" cy="642942"/>
          </a:xfrm>
          <a:prstGeom prst="line">
            <a:avLst/>
          </a:prstGeom>
          <a:noFill/>
          <a:ln w="9525">
            <a:solidFill>
              <a:schemeClr val="tx1"/>
            </a:solidFill>
            <a:round/>
            <a:headEnd/>
            <a:tailEnd/>
          </a:ln>
          <a:effectLst/>
        </p:spPr>
        <p:txBody>
          <a:bodyPr/>
          <a:lstStyle/>
          <a:p>
            <a:endParaRPr lang="zh-CN" altLang="en-US"/>
          </a:p>
        </p:txBody>
      </p:sp>
      <p:sp>
        <p:nvSpPr>
          <p:cNvPr id="42" name="Line 34"/>
          <p:cNvSpPr>
            <a:spLocks noChangeShapeType="1"/>
          </p:cNvSpPr>
          <p:nvPr/>
        </p:nvSpPr>
        <p:spPr bwMode="auto">
          <a:xfrm flipV="1">
            <a:off x="5107785" y="5805483"/>
            <a:ext cx="541737" cy="714380"/>
          </a:xfrm>
          <a:prstGeom prst="line">
            <a:avLst/>
          </a:prstGeom>
          <a:noFill/>
          <a:ln w="9525">
            <a:solidFill>
              <a:schemeClr val="tx1"/>
            </a:solidFill>
            <a:round/>
            <a:headEnd/>
            <a:tailEnd/>
          </a:ln>
          <a:effectLst/>
        </p:spPr>
        <p:txBody>
          <a:bodyPr/>
          <a:lstStyle/>
          <a:p>
            <a:endParaRPr lang="zh-CN" altLang="en-US"/>
          </a:p>
        </p:txBody>
      </p:sp>
      <p:sp>
        <p:nvSpPr>
          <p:cNvPr id="43" name="矩形 42"/>
          <p:cNvSpPr/>
          <p:nvPr/>
        </p:nvSpPr>
        <p:spPr>
          <a:xfrm>
            <a:off x="3095612" y="5143512"/>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
        <p:nvSpPr>
          <p:cNvPr id="44" name="矩形 43"/>
          <p:cNvSpPr/>
          <p:nvPr/>
        </p:nvSpPr>
        <p:spPr>
          <a:xfrm>
            <a:off x="6113870" y="5286388"/>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cxnSp>
        <p:nvCxnSpPr>
          <p:cNvPr id="46" name="直接连接符 45"/>
          <p:cNvCxnSpPr/>
          <p:nvPr/>
        </p:nvCxnSpPr>
        <p:spPr>
          <a:xfrm flipV="1">
            <a:off x="4101697" y="5715000"/>
            <a:ext cx="1532340" cy="16"/>
          </a:xfrm>
          <a:prstGeom prst="line">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4173135" y="5792407"/>
            <a:ext cx="785818" cy="773912"/>
          </a:xfrm>
          <a:prstGeom prst="line">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flipH="1" flipV="1">
            <a:off x="4947039" y="5792415"/>
            <a:ext cx="785834" cy="773912"/>
          </a:xfrm>
          <a:prstGeom prst="line">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 Box 117"/>
          <p:cNvSpPr txBox="1">
            <a:spLocks noChangeArrowheads="1"/>
          </p:cNvSpPr>
          <p:nvPr/>
        </p:nvSpPr>
        <p:spPr bwMode="auto">
          <a:xfrm>
            <a:off x="3452802" y="5000638"/>
            <a:ext cx="1107996" cy="461665"/>
          </a:xfrm>
          <a:prstGeom prst="rect">
            <a:avLst/>
          </a:prstGeom>
          <a:solidFill>
            <a:srgbClr val="FFC000"/>
          </a:solidFill>
          <a:ln w="9525">
            <a:noFill/>
            <a:miter lim="800000"/>
            <a:headEnd/>
            <a:tailEnd/>
          </a:ln>
          <a:effectLst/>
        </p:spPr>
        <p:txBody>
          <a:bodyPr wrap="none">
            <a:spAutoFit/>
          </a:bodyPr>
          <a:lstStyle/>
          <a:p>
            <a:r>
              <a:rPr kumimoji="1" lang="zh-CN" altLang="en-US" sz="2400" dirty="0" smtClean="0">
                <a:solidFill>
                  <a:srgbClr val="333399"/>
                </a:solidFill>
                <a:latin typeface="Arial" charset="0"/>
              </a:rPr>
              <a:t>路由</a:t>
            </a:r>
            <a:r>
              <a:rPr kumimoji="1" lang="zh-CN" altLang="en-US" sz="2400" dirty="0">
                <a:solidFill>
                  <a:srgbClr val="333399"/>
                </a:solidFill>
                <a:latin typeface="Arial" charset="0"/>
              </a:rPr>
              <a:t>表</a:t>
            </a:r>
          </a:p>
        </p:txBody>
      </p:sp>
      <p:sp>
        <p:nvSpPr>
          <p:cNvPr id="49" name="Text Box 117"/>
          <p:cNvSpPr txBox="1">
            <a:spLocks noChangeArrowheads="1"/>
          </p:cNvSpPr>
          <p:nvPr/>
        </p:nvSpPr>
        <p:spPr bwMode="auto">
          <a:xfrm>
            <a:off x="5024438" y="4929200"/>
            <a:ext cx="1107996" cy="461665"/>
          </a:xfrm>
          <a:prstGeom prst="rect">
            <a:avLst/>
          </a:prstGeom>
          <a:solidFill>
            <a:srgbClr val="FFC000"/>
          </a:solidFill>
          <a:ln w="9525">
            <a:noFill/>
            <a:miter lim="800000"/>
            <a:headEnd/>
            <a:tailEnd/>
          </a:ln>
          <a:effectLst/>
        </p:spPr>
        <p:txBody>
          <a:bodyPr wrap="none">
            <a:spAutoFit/>
          </a:bodyPr>
          <a:lstStyle/>
          <a:p>
            <a:r>
              <a:rPr kumimoji="1" lang="zh-CN" altLang="en-US" sz="2400" dirty="0" smtClean="0">
                <a:solidFill>
                  <a:srgbClr val="333399"/>
                </a:solidFill>
                <a:latin typeface="Arial" charset="0"/>
              </a:rPr>
              <a:t>路由</a:t>
            </a:r>
            <a:r>
              <a:rPr kumimoji="1" lang="zh-CN" altLang="en-US" sz="2400" dirty="0">
                <a:solidFill>
                  <a:srgbClr val="333399"/>
                </a:solidFill>
                <a:latin typeface="Arial" charset="0"/>
              </a:rPr>
              <a:t>表</a:t>
            </a:r>
          </a:p>
        </p:txBody>
      </p:sp>
      <p:sp>
        <p:nvSpPr>
          <p:cNvPr id="50" name="Text Box 117"/>
          <p:cNvSpPr txBox="1">
            <a:spLocks noChangeArrowheads="1"/>
          </p:cNvSpPr>
          <p:nvPr/>
        </p:nvSpPr>
        <p:spPr bwMode="auto">
          <a:xfrm>
            <a:off x="5453066" y="6396337"/>
            <a:ext cx="1107996" cy="461665"/>
          </a:xfrm>
          <a:prstGeom prst="rect">
            <a:avLst/>
          </a:prstGeom>
          <a:solidFill>
            <a:srgbClr val="FFC000"/>
          </a:solidFill>
          <a:ln w="9525">
            <a:noFill/>
            <a:miter lim="800000"/>
            <a:headEnd/>
            <a:tailEnd/>
          </a:ln>
          <a:effectLst/>
        </p:spPr>
        <p:txBody>
          <a:bodyPr wrap="none">
            <a:spAutoFit/>
          </a:bodyPr>
          <a:lstStyle/>
          <a:p>
            <a:r>
              <a:rPr kumimoji="1" lang="zh-CN" altLang="en-US" sz="2400" dirty="0" smtClean="0">
                <a:solidFill>
                  <a:srgbClr val="333399"/>
                </a:solidFill>
                <a:latin typeface="Arial" charset="0"/>
              </a:rPr>
              <a:t>路由</a:t>
            </a:r>
            <a:r>
              <a:rPr kumimoji="1" lang="zh-CN" altLang="en-US" sz="2400" dirty="0">
                <a:solidFill>
                  <a:srgbClr val="333399"/>
                </a:solidFill>
                <a:latin typeface="Arial" charset="0"/>
              </a:rPr>
              <a:t>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416496" y="332656"/>
            <a:ext cx="8793294" cy="768350"/>
          </a:xfrm>
        </p:spPr>
        <p:txBody>
          <a:bodyPr/>
          <a:lstStyle/>
          <a:p>
            <a:pPr algn="ctr"/>
            <a:r>
              <a:rPr lang="en-US" altLang="zh-CN" dirty="0" smtClean="0"/>
              <a:t>2.</a:t>
            </a:r>
            <a:r>
              <a:rPr lang="zh-CN" altLang="en-US" dirty="0" smtClean="0"/>
              <a:t>距离向量算法</a:t>
            </a:r>
            <a:endParaRPr lang="zh-CN" altLang="en-US" dirty="0"/>
          </a:p>
        </p:txBody>
      </p:sp>
      <p:sp>
        <p:nvSpPr>
          <p:cNvPr id="561155" name="Text Box 3"/>
          <p:cNvSpPr txBox="1">
            <a:spLocks noChangeArrowheads="1"/>
          </p:cNvSpPr>
          <p:nvPr/>
        </p:nvSpPr>
        <p:spPr bwMode="auto">
          <a:xfrm>
            <a:off x="-13214" y="1262365"/>
            <a:ext cx="9906000" cy="5262979"/>
          </a:xfrm>
          <a:prstGeom prst="rect">
            <a:avLst/>
          </a:prstGeom>
          <a:solidFill>
            <a:srgbClr val="FFFF99"/>
          </a:solidFill>
          <a:ln w="9525">
            <a:solidFill>
              <a:srgbClr val="333399"/>
            </a:solidFill>
            <a:miter lim="800000"/>
            <a:headEnd/>
            <a:tailEnd/>
          </a:ln>
          <a:effectLst/>
        </p:spPr>
        <p:txBody>
          <a:bodyPr wrap="square">
            <a:spAutoFit/>
          </a:bodyPr>
          <a:lstStyle/>
          <a:p>
            <a:r>
              <a:rPr lang="zh-CN" altLang="en-US" sz="2400" dirty="0" smtClean="0">
                <a:solidFill>
                  <a:srgbClr val="000066"/>
                </a:solidFill>
              </a:rPr>
              <a:t>路由器收到相邻路由器（其地址为 </a:t>
            </a:r>
            <a:r>
              <a:rPr lang="en-US" altLang="zh-CN" sz="2400" dirty="0" smtClean="0">
                <a:solidFill>
                  <a:srgbClr val="000066"/>
                </a:solidFill>
              </a:rPr>
              <a:t>X</a:t>
            </a:r>
            <a:r>
              <a:rPr lang="zh-CN" altLang="en-US" sz="2400" dirty="0" smtClean="0">
                <a:solidFill>
                  <a:srgbClr val="000066"/>
                </a:solidFill>
              </a:rPr>
              <a:t>）的一个 </a:t>
            </a:r>
            <a:r>
              <a:rPr lang="en-US" altLang="zh-CN" sz="2400" dirty="0" smtClean="0">
                <a:solidFill>
                  <a:srgbClr val="000066"/>
                </a:solidFill>
              </a:rPr>
              <a:t>RIP </a:t>
            </a:r>
            <a:r>
              <a:rPr lang="zh-CN" altLang="en-US" sz="2400" dirty="0" smtClean="0">
                <a:solidFill>
                  <a:srgbClr val="000066"/>
                </a:solidFill>
              </a:rPr>
              <a:t>报文：</a:t>
            </a:r>
          </a:p>
          <a:p>
            <a:r>
              <a:rPr lang="en-US" altLang="zh-CN" sz="2400" dirty="0" smtClean="0">
                <a:solidFill>
                  <a:srgbClr val="000066"/>
                </a:solidFill>
              </a:rPr>
              <a:t>(1) </a:t>
            </a:r>
            <a:r>
              <a:rPr lang="zh-CN" altLang="en-US" sz="2400" dirty="0" smtClean="0">
                <a:solidFill>
                  <a:srgbClr val="000066"/>
                </a:solidFill>
              </a:rPr>
              <a:t>先修改此 </a:t>
            </a:r>
            <a:r>
              <a:rPr lang="en-US" altLang="zh-CN" sz="2400" dirty="0" smtClean="0">
                <a:solidFill>
                  <a:srgbClr val="000066"/>
                </a:solidFill>
              </a:rPr>
              <a:t>RIP </a:t>
            </a:r>
            <a:r>
              <a:rPr lang="zh-CN" altLang="en-US" sz="2400" dirty="0" smtClean="0">
                <a:solidFill>
                  <a:srgbClr val="000066"/>
                </a:solidFill>
              </a:rPr>
              <a:t>报文中的所有项目：把“下一跳”字段中的地址都改为 </a:t>
            </a:r>
            <a:r>
              <a:rPr lang="en-US" altLang="zh-CN" sz="2400" dirty="0" smtClean="0">
                <a:solidFill>
                  <a:srgbClr val="000066"/>
                </a:solidFill>
              </a:rPr>
              <a:t>X</a:t>
            </a:r>
            <a:r>
              <a:rPr lang="zh-CN" altLang="en-US" sz="2400" dirty="0" smtClean="0">
                <a:solidFill>
                  <a:srgbClr val="000066"/>
                </a:solidFill>
              </a:rPr>
              <a:t>，并把所有的“距离”字段的值加 </a:t>
            </a:r>
            <a:r>
              <a:rPr lang="en-US" altLang="zh-CN" sz="2400" dirty="0" smtClean="0">
                <a:solidFill>
                  <a:srgbClr val="000066"/>
                </a:solidFill>
              </a:rPr>
              <a:t>1</a:t>
            </a:r>
            <a:r>
              <a:rPr lang="zh-CN" altLang="en-US" sz="2400" dirty="0" smtClean="0">
                <a:solidFill>
                  <a:srgbClr val="000066"/>
                </a:solidFill>
              </a:rPr>
              <a:t>。</a:t>
            </a:r>
          </a:p>
          <a:p>
            <a:r>
              <a:rPr lang="en-US" altLang="zh-CN" sz="2400" dirty="0" smtClean="0">
                <a:solidFill>
                  <a:srgbClr val="000066"/>
                </a:solidFill>
                <a:latin typeface="Arial" charset="0"/>
              </a:rPr>
              <a:t>(</a:t>
            </a:r>
            <a:r>
              <a:rPr lang="en-US" altLang="zh-CN" sz="2400" dirty="0">
                <a:solidFill>
                  <a:srgbClr val="000066"/>
                </a:solidFill>
                <a:latin typeface="Arial" charset="0"/>
              </a:rPr>
              <a:t>2) </a:t>
            </a:r>
            <a:r>
              <a:rPr lang="zh-CN" altLang="en-US" sz="2400" dirty="0" smtClean="0">
                <a:solidFill>
                  <a:srgbClr val="000066"/>
                </a:solidFill>
                <a:latin typeface="Arial" charset="0"/>
              </a:rPr>
              <a:t>对修改后的 </a:t>
            </a:r>
            <a:r>
              <a:rPr lang="en-US" altLang="zh-CN" sz="2400" dirty="0" smtClean="0">
                <a:solidFill>
                  <a:srgbClr val="000066"/>
                </a:solidFill>
                <a:latin typeface="Arial" charset="0"/>
              </a:rPr>
              <a:t>RIP </a:t>
            </a:r>
            <a:r>
              <a:rPr lang="zh-CN" altLang="en-US" sz="2400" dirty="0" smtClean="0">
                <a:solidFill>
                  <a:srgbClr val="000066"/>
                </a:solidFill>
                <a:latin typeface="Arial" charset="0"/>
              </a:rPr>
              <a:t>报文中的每一个项目，重复以下步骤：</a:t>
            </a:r>
          </a:p>
          <a:p>
            <a:r>
              <a:rPr lang="zh-CN" altLang="en-US" sz="2400" u="sng" dirty="0" smtClean="0">
                <a:solidFill>
                  <a:srgbClr val="000066"/>
                </a:solidFill>
                <a:latin typeface="Arial" charset="0"/>
              </a:rPr>
              <a:t>若项目中的目的网络不在路由表中，则把该项目加到路由表中</a:t>
            </a:r>
            <a:r>
              <a:rPr lang="zh-CN" altLang="en-US" sz="2400" dirty="0" smtClean="0">
                <a:solidFill>
                  <a:srgbClr val="000066"/>
                </a:solidFill>
                <a:latin typeface="Arial" charset="0"/>
              </a:rPr>
              <a:t>。</a:t>
            </a:r>
          </a:p>
          <a:p>
            <a:r>
              <a:rPr lang="zh-CN" altLang="en-US" sz="2400" dirty="0" smtClean="0">
                <a:solidFill>
                  <a:srgbClr val="000066"/>
                </a:solidFill>
                <a:latin typeface="Arial" charset="0"/>
              </a:rPr>
              <a:t>    </a:t>
            </a:r>
            <a:r>
              <a:rPr lang="zh-CN" altLang="en-US" sz="2400" dirty="0" smtClean="0">
                <a:solidFill>
                  <a:srgbClr val="000066"/>
                </a:solidFill>
              </a:rPr>
              <a:t>否则（项目中的目的网络在路由表中）</a:t>
            </a:r>
            <a:endParaRPr lang="zh-CN" altLang="en-US" sz="2400" dirty="0">
              <a:solidFill>
                <a:srgbClr val="000066"/>
              </a:solidFill>
              <a:latin typeface="Arial" charset="0"/>
            </a:endParaRPr>
          </a:p>
          <a:p>
            <a:r>
              <a:rPr lang="zh-CN" altLang="en-US" sz="2400" u="sng" dirty="0">
                <a:solidFill>
                  <a:srgbClr val="000066"/>
                </a:solidFill>
                <a:latin typeface="Arial" charset="0"/>
              </a:rPr>
              <a:t>       若下一跳字段给出的路由器地址是同样的，则把收到的</a:t>
            </a:r>
            <a:r>
              <a:rPr lang="zh-CN" altLang="en-US" sz="2400" u="sng" dirty="0" smtClean="0">
                <a:solidFill>
                  <a:srgbClr val="000066"/>
                </a:solidFill>
                <a:latin typeface="Arial" charset="0"/>
              </a:rPr>
              <a:t>项目</a:t>
            </a:r>
            <a:r>
              <a:rPr lang="zh-CN" altLang="en-US" sz="2400" u="sng" dirty="0">
                <a:solidFill>
                  <a:srgbClr val="000066"/>
                </a:solidFill>
                <a:latin typeface="Arial" charset="0"/>
              </a:rPr>
              <a:t>	替换原路由表中的项目。</a:t>
            </a:r>
          </a:p>
          <a:p>
            <a:r>
              <a:rPr lang="zh-CN" altLang="en-US" sz="2400" dirty="0">
                <a:solidFill>
                  <a:srgbClr val="000066"/>
                </a:solidFill>
                <a:latin typeface="Arial" charset="0"/>
              </a:rPr>
              <a:t>       否则 </a:t>
            </a:r>
            <a:r>
              <a:rPr lang="zh-CN" altLang="en-US" sz="2400" dirty="0" smtClean="0">
                <a:solidFill>
                  <a:srgbClr val="000066"/>
                </a:solidFill>
              </a:rPr>
              <a:t>（下一跳字段给出的路由器是不同的）</a:t>
            </a:r>
            <a:endParaRPr lang="zh-CN" altLang="en-US" sz="2400" dirty="0">
              <a:solidFill>
                <a:srgbClr val="000066"/>
              </a:solidFill>
              <a:latin typeface="Arial" charset="0"/>
            </a:endParaRPr>
          </a:p>
          <a:p>
            <a:r>
              <a:rPr lang="zh-CN" altLang="en-US" sz="2400" dirty="0">
                <a:solidFill>
                  <a:srgbClr val="000066"/>
                </a:solidFill>
                <a:latin typeface="Arial" charset="0"/>
              </a:rPr>
              <a:t>           </a:t>
            </a:r>
            <a:r>
              <a:rPr lang="zh-CN" altLang="en-US" sz="2400" u="sng" dirty="0">
                <a:solidFill>
                  <a:srgbClr val="000066"/>
                </a:solidFill>
                <a:latin typeface="Arial" charset="0"/>
              </a:rPr>
              <a:t>若收到项目中的距离小于路由表中的距离，则进行更新，</a:t>
            </a:r>
          </a:p>
          <a:p>
            <a:r>
              <a:rPr lang="zh-CN" altLang="en-US" sz="2400" dirty="0">
                <a:solidFill>
                  <a:srgbClr val="000066"/>
                </a:solidFill>
                <a:latin typeface="Arial" charset="0"/>
              </a:rPr>
              <a:t>	</a:t>
            </a:r>
            <a:r>
              <a:rPr lang="zh-CN" altLang="en-US" sz="2400" u="sng" dirty="0" smtClean="0">
                <a:solidFill>
                  <a:srgbClr val="000066"/>
                </a:solidFill>
                <a:latin typeface="Arial" charset="0"/>
              </a:rPr>
              <a:t>否则</a:t>
            </a:r>
            <a:r>
              <a:rPr lang="en-US" altLang="zh-CN" sz="2400" u="sng" dirty="0" smtClean="0">
                <a:solidFill>
                  <a:srgbClr val="000066"/>
                </a:solidFill>
                <a:latin typeface="Arial" charset="0"/>
              </a:rPr>
              <a:t>(</a:t>
            </a:r>
            <a:r>
              <a:rPr lang="zh-CN" altLang="en-US" sz="2400" u="sng" dirty="0" smtClean="0">
                <a:solidFill>
                  <a:srgbClr val="000066"/>
                </a:solidFill>
              </a:rPr>
              <a:t>收到项目中的距离大于路由表中的距离</a:t>
            </a:r>
            <a:r>
              <a:rPr lang="en-US" altLang="zh-CN" sz="2400" u="sng" dirty="0" smtClean="0">
                <a:solidFill>
                  <a:srgbClr val="000066"/>
                </a:solidFill>
                <a:latin typeface="Arial" charset="0"/>
              </a:rPr>
              <a:t>)</a:t>
            </a:r>
            <a:r>
              <a:rPr lang="zh-CN" altLang="en-US" sz="2400" u="sng" dirty="0" smtClean="0">
                <a:solidFill>
                  <a:srgbClr val="000066"/>
                </a:solidFill>
                <a:latin typeface="Arial" charset="0"/>
              </a:rPr>
              <a:t>，</a:t>
            </a:r>
            <a:r>
              <a:rPr lang="zh-CN" altLang="en-US" sz="2400" u="sng" dirty="0">
                <a:solidFill>
                  <a:srgbClr val="000066"/>
                </a:solidFill>
                <a:latin typeface="Arial" charset="0"/>
              </a:rPr>
              <a:t>什么也不做</a:t>
            </a:r>
            <a:r>
              <a:rPr lang="zh-CN" altLang="en-US" sz="2400" dirty="0">
                <a:solidFill>
                  <a:srgbClr val="000066"/>
                </a:solidFill>
                <a:latin typeface="Arial" charset="0"/>
              </a:rPr>
              <a:t>。</a:t>
            </a:r>
          </a:p>
          <a:p>
            <a:r>
              <a:rPr lang="en-US" altLang="zh-CN" sz="2400" dirty="0">
                <a:solidFill>
                  <a:srgbClr val="000066"/>
                </a:solidFill>
                <a:latin typeface="Arial" charset="0"/>
              </a:rPr>
              <a:t>(3) </a:t>
            </a:r>
            <a:r>
              <a:rPr lang="zh-CN" altLang="en-US" sz="2400" dirty="0">
                <a:solidFill>
                  <a:srgbClr val="000066"/>
                </a:solidFill>
                <a:latin typeface="Arial" charset="0"/>
              </a:rPr>
              <a:t>若 </a:t>
            </a:r>
            <a:r>
              <a:rPr lang="en-US" altLang="zh-CN" sz="2400" dirty="0">
                <a:solidFill>
                  <a:srgbClr val="000066"/>
                </a:solidFill>
                <a:latin typeface="Arial" charset="0"/>
              </a:rPr>
              <a:t>3 </a:t>
            </a:r>
            <a:r>
              <a:rPr lang="zh-CN" altLang="en-US" sz="2400" dirty="0">
                <a:solidFill>
                  <a:srgbClr val="000066"/>
                </a:solidFill>
                <a:latin typeface="Arial" charset="0"/>
              </a:rPr>
              <a:t>分钟还没有收到相邻路由器的更新路由表，则把此相邻路由器记为不可达路由器，即将距离置为</a:t>
            </a:r>
            <a:r>
              <a:rPr lang="en-US" altLang="zh-CN" sz="2400" dirty="0">
                <a:solidFill>
                  <a:srgbClr val="000066"/>
                </a:solidFill>
                <a:latin typeface="Arial" charset="0"/>
              </a:rPr>
              <a:t>16</a:t>
            </a:r>
            <a:r>
              <a:rPr lang="zh-CN" altLang="en-US" sz="2400" dirty="0">
                <a:solidFill>
                  <a:srgbClr val="000066"/>
                </a:solidFill>
                <a:latin typeface="Arial" charset="0"/>
              </a:rPr>
              <a:t>（距离为</a:t>
            </a:r>
            <a:r>
              <a:rPr lang="en-US" altLang="zh-CN" sz="2400" dirty="0">
                <a:solidFill>
                  <a:srgbClr val="000066"/>
                </a:solidFill>
                <a:latin typeface="Arial" charset="0"/>
              </a:rPr>
              <a:t>16</a:t>
            </a:r>
            <a:r>
              <a:rPr lang="zh-CN" altLang="en-US" sz="2400" dirty="0">
                <a:solidFill>
                  <a:srgbClr val="000066"/>
                </a:solidFill>
                <a:latin typeface="Arial" charset="0"/>
              </a:rPr>
              <a:t>表示不可达）。</a:t>
            </a:r>
          </a:p>
          <a:p>
            <a:r>
              <a:rPr lang="en-US" altLang="zh-CN" sz="2400" dirty="0">
                <a:solidFill>
                  <a:srgbClr val="000066"/>
                </a:solidFill>
                <a:latin typeface="Arial" charset="0"/>
              </a:rPr>
              <a:t>(4) </a:t>
            </a:r>
            <a:r>
              <a:rPr lang="zh-CN" altLang="en-US" sz="2400" dirty="0">
                <a:solidFill>
                  <a:srgbClr val="000066"/>
                </a:solidFill>
                <a:latin typeface="Arial" charset="0"/>
              </a:rPr>
              <a:t>返回。</a:t>
            </a:r>
          </a:p>
        </p:txBody>
      </p:sp>
      <p:sp>
        <p:nvSpPr>
          <p:cNvPr id="4" name="灯片编号占位符 3"/>
          <p:cNvSpPr>
            <a:spLocks noGrp="1"/>
          </p:cNvSpPr>
          <p:nvPr>
            <p:ph type="sldNum" sz="quarter" idx="4"/>
          </p:nvPr>
        </p:nvSpPr>
        <p:spPr>
          <a:xfrm>
            <a:off x="9054697"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556353" y="116632"/>
            <a:ext cx="8793294" cy="768350"/>
          </a:xfrm>
        </p:spPr>
        <p:txBody>
          <a:bodyPr/>
          <a:lstStyle/>
          <a:p>
            <a:pPr algn="ctr"/>
            <a:r>
              <a:rPr lang="en-US" altLang="zh-CN" dirty="0" smtClean="0"/>
              <a:t>2.</a:t>
            </a:r>
            <a:r>
              <a:rPr lang="zh-CN" altLang="en-US" dirty="0" smtClean="0"/>
              <a:t>距离向量算法</a:t>
            </a:r>
            <a:endParaRPr lang="zh-CN" altLang="en-US" dirty="0"/>
          </a:p>
        </p:txBody>
      </p:sp>
      <p:sp>
        <p:nvSpPr>
          <p:cNvPr id="561155" name="Text Box 3"/>
          <p:cNvSpPr txBox="1">
            <a:spLocks noChangeArrowheads="1"/>
          </p:cNvSpPr>
          <p:nvPr/>
        </p:nvSpPr>
        <p:spPr bwMode="auto">
          <a:xfrm>
            <a:off x="0" y="1094979"/>
            <a:ext cx="9906000" cy="5262979"/>
          </a:xfrm>
          <a:prstGeom prst="rect">
            <a:avLst/>
          </a:prstGeom>
          <a:solidFill>
            <a:srgbClr val="FFFF99"/>
          </a:solidFill>
          <a:ln w="9525">
            <a:solidFill>
              <a:srgbClr val="333399"/>
            </a:solidFill>
            <a:miter lim="800000"/>
            <a:headEnd/>
            <a:tailEnd/>
          </a:ln>
          <a:effectLst/>
        </p:spPr>
        <p:txBody>
          <a:bodyPr wrap="square">
            <a:spAutoFit/>
          </a:bodyPr>
          <a:lstStyle/>
          <a:p>
            <a:r>
              <a:rPr lang="zh-CN" altLang="en-US" sz="2400" dirty="0" smtClean="0">
                <a:solidFill>
                  <a:srgbClr val="000066"/>
                </a:solidFill>
              </a:rPr>
              <a:t>路由器收到相邻路由器（其地址为 </a:t>
            </a:r>
            <a:r>
              <a:rPr lang="en-US" altLang="zh-CN" sz="2400" dirty="0" smtClean="0">
                <a:solidFill>
                  <a:srgbClr val="000066"/>
                </a:solidFill>
              </a:rPr>
              <a:t>X</a:t>
            </a:r>
            <a:r>
              <a:rPr lang="zh-CN" altLang="en-US" sz="2400" dirty="0" smtClean="0">
                <a:solidFill>
                  <a:srgbClr val="000066"/>
                </a:solidFill>
              </a:rPr>
              <a:t>）的一个 </a:t>
            </a:r>
            <a:r>
              <a:rPr lang="en-US" altLang="zh-CN" sz="2400" dirty="0" smtClean="0">
                <a:solidFill>
                  <a:srgbClr val="000066"/>
                </a:solidFill>
              </a:rPr>
              <a:t>RIP </a:t>
            </a:r>
            <a:r>
              <a:rPr lang="zh-CN" altLang="en-US" sz="2400" dirty="0" smtClean="0">
                <a:solidFill>
                  <a:srgbClr val="000066"/>
                </a:solidFill>
              </a:rPr>
              <a:t>报文：</a:t>
            </a:r>
          </a:p>
          <a:p>
            <a:r>
              <a:rPr lang="en-US" altLang="zh-CN" sz="2400" dirty="0" smtClean="0">
                <a:solidFill>
                  <a:srgbClr val="000066"/>
                </a:solidFill>
              </a:rPr>
              <a:t>(1) </a:t>
            </a:r>
            <a:r>
              <a:rPr lang="zh-CN" altLang="en-US" sz="2400" dirty="0" smtClean="0">
                <a:solidFill>
                  <a:srgbClr val="000066"/>
                </a:solidFill>
              </a:rPr>
              <a:t>先修改此 </a:t>
            </a:r>
            <a:r>
              <a:rPr lang="en-US" altLang="zh-CN" sz="2400" dirty="0" smtClean="0">
                <a:solidFill>
                  <a:srgbClr val="000066"/>
                </a:solidFill>
              </a:rPr>
              <a:t>RIP </a:t>
            </a:r>
            <a:r>
              <a:rPr lang="zh-CN" altLang="en-US" sz="2400" dirty="0" smtClean="0">
                <a:solidFill>
                  <a:srgbClr val="000066"/>
                </a:solidFill>
              </a:rPr>
              <a:t>报文中的所有项目：把“下一跳”字段中的地址都改为 </a:t>
            </a:r>
            <a:r>
              <a:rPr lang="en-US" altLang="zh-CN" sz="2400" dirty="0" smtClean="0">
                <a:solidFill>
                  <a:srgbClr val="000066"/>
                </a:solidFill>
              </a:rPr>
              <a:t>X</a:t>
            </a:r>
            <a:r>
              <a:rPr lang="zh-CN" altLang="en-US" sz="2400" dirty="0" smtClean="0">
                <a:solidFill>
                  <a:srgbClr val="000066"/>
                </a:solidFill>
              </a:rPr>
              <a:t>，并把所有的“距离”字段的值加 </a:t>
            </a:r>
            <a:r>
              <a:rPr lang="en-US" altLang="zh-CN" sz="2400" dirty="0" smtClean="0">
                <a:solidFill>
                  <a:srgbClr val="000066"/>
                </a:solidFill>
              </a:rPr>
              <a:t>1</a:t>
            </a:r>
            <a:r>
              <a:rPr lang="zh-CN" altLang="en-US" sz="2400" dirty="0" smtClean="0">
                <a:solidFill>
                  <a:srgbClr val="000066"/>
                </a:solidFill>
              </a:rPr>
              <a:t>。</a:t>
            </a:r>
          </a:p>
          <a:p>
            <a:r>
              <a:rPr lang="en-US" altLang="zh-CN" sz="2400" dirty="0" smtClean="0">
                <a:solidFill>
                  <a:srgbClr val="000066"/>
                </a:solidFill>
                <a:latin typeface="Arial" charset="0"/>
              </a:rPr>
              <a:t>(</a:t>
            </a:r>
            <a:r>
              <a:rPr lang="en-US" altLang="zh-CN" sz="2400" dirty="0">
                <a:solidFill>
                  <a:srgbClr val="000066"/>
                </a:solidFill>
                <a:latin typeface="Arial" charset="0"/>
              </a:rPr>
              <a:t>2) </a:t>
            </a:r>
            <a:r>
              <a:rPr lang="zh-CN" altLang="en-US" sz="2400" dirty="0" smtClean="0">
                <a:solidFill>
                  <a:srgbClr val="000066"/>
                </a:solidFill>
                <a:latin typeface="Arial" charset="0"/>
              </a:rPr>
              <a:t>对修改后的 </a:t>
            </a:r>
            <a:r>
              <a:rPr lang="en-US" altLang="zh-CN" sz="2400" dirty="0" smtClean="0">
                <a:solidFill>
                  <a:srgbClr val="000066"/>
                </a:solidFill>
                <a:latin typeface="Arial" charset="0"/>
              </a:rPr>
              <a:t>RIP </a:t>
            </a:r>
            <a:r>
              <a:rPr lang="zh-CN" altLang="en-US" sz="2400" dirty="0" smtClean="0">
                <a:solidFill>
                  <a:srgbClr val="000066"/>
                </a:solidFill>
                <a:latin typeface="Arial" charset="0"/>
              </a:rPr>
              <a:t>报文中的每一个项目，重复以下步骤：</a:t>
            </a:r>
          </a:p>
          <a:p>
            <a:r>
              <a:rPr lang="zh-CN" altLang="en-US" sz="2400" u="sng" dirty="0" smtClean="0">
                <a:solidFill>
                  <a:srgbClr val="000066"/>
                </a:solidFill>
                <a:latin typeface="Arial" charset="0"/>
              </a:rPr>
              <a:t>若项目中的目的络不在路由表中，则把该项目加到路由表中</a:t>
            </a:r>
            <a:r>
              <a:rPr lang="zh-CN" altLang="en-US" sz="2400" dirty="0" smtClean="0">
                <a:solidFill>
                  <a:srgbClr val="000066"/>
                </a:solidFill>
                <a:latin typeface="Arial" charset="0"/>
              </a:rPr>
              <a:t>。</a:t>
            </a:r>
          </a:p>
          <a:p>
            <a:r>
              <a:rPr lang="zh-CN" altLang="en-US" sz="2400" dirty="0" smtClean="0">
                <a:solidFill>
                  <a:srgbClr val="000066"/>
                </a:solidFill>
                <a:latin typeface="Arial" charset="0"/>
              </a:rPr>
              <a:t>    </a:t>
            </a:r>
            <a:r>
              <a:rPr lang="zh-CN" altLang="en-US" sz="2400" dirty="0" smtClean="0">
                <a:solidFill>
                  <a:srgbClr val="000066"/>
                </a:solidFill>
              </a:rPr>
              <a:t>否则（项目中的目的网络在路由表中）</a:t>
            </a:r>
            <a:endParaRPr lang="zh-CN" altLang="en-US" sz="2400" dirty="0">
              <a:solidFill>
                <a:srgbClr val="000066"/>
              </a:solidFill>
              <a:latin typeface="Arial" charset="0"/>
            </a:endParaRPr>
          </a:p>
          <a:p>
            <a:r>
              <a:rPr lang="zh-CN" altLang="en-US" sz="2400" u="sng" dirty="0">
                <a:solidFill>
                  <a:srgbClr val="000066"/>
                </a:solidFill>
                <a:latin typeface="Arial" charset="0"/>
              </a:rPr>
              <a:t>       若下一跳字段给出的路由器地址是同样的，则把收到的</a:t>
            </a:r>
            <a:r>
              <a:rPr lang="zh-CN" altLang="en-US" sz="2400" u="sng" dirty="0" smtClean="0">
                <a:solidFill>
                  <a:srgbClr val="000066"/>
                </a:solidFill>
                <a:latin typeface="Arial" charset="0"/>
              </a:rPr>
              <a:t>项目</a:t>
            </a:r>
            <a:r>
              <a:rPr lang="zh-CN" altLang="en-US" sz="2400" u="sng" dirty="0">
                <a:solidFill>
                  <a:srgbClr val="000066"/>
                </a:solidFill>
                <a:latin typeface="Arial" charset="0"/>
              </a:rPr>
              <a:t>	替换原路由表中的项目。</a:t>
            </a:r>
          </a:p>
          <a:p>
            <a:r>
              <a:rPr lang="zh-CN" altLang="en-US" sz="2400" dirty="0">
                <a:solidFill>
                  <a:srgbClr val="000066"/>
                </a:solidFill>
                <a:latin typeface="Arial" charset="0"/>
              </a:rPr>
              <a:t>       否则 </a:t>
            </a:r>
            <a:r>
              <a:rPr lang="zh-CN" altLang="en-US" sz="2400" dirty="0" smtClean="0">
                <a:solidFill>
                  <a:srgbClr val="000066"/>
                </a:solidFill>
              </a:rPr>
              <a:t>（下一跳字段给出的路由器是不同的）</a:t>
            </a:r>
            <a:endParaRPr lang="zh-CN" altLang="en-US" sz="2400" dirty="0">
              <a:solidFill>
                <a:srgbClr val="000066"/>
              </a:solidFill>
              <a:latin typeface="Arial" charset="0"/>
            </a:endParaRPr>
          </a:p>
          <a:p>
            <a:r>
              <a:rPr lang="zh-CN" altLang="en-US" sz="2400" dirty="0">
                <a:solidFill>
                  <a:srgbClr val="000066"/>
                </a:solidFill>
                <a:latin typeface="Arial" charset="0"/>
              </a:rPr>
              <a:t>           </a:t>
            </a:r>
            <a:r>
              <a:rPr lang="zh-CN" altLang="en-US" sz="2400" u="sng" dirty="0">
                <a:solidFill>
                  <a:srgbClr val="000066"/>
                </a:solidFill>
                <a:latin typeface="Arial" charset="0"/>
              </a:rPr>
              <a:t>若收到项目中的距离小于路由表中的距离，则进行更新，</a:t>
            </a:r>
          </a:p>
          <a:p>
            <a:r>
              <a:rPr lang="zh-CN" altLang="en-US" sz="2400" dirty="0">
                <a:solidFill>
                  <a:srgbClr val="000066"/>
                </a:solidFill>
                <a:latin typeface="Arial" charset="0"/>
              </a:rPr>
              <a:t>	</a:t>
            </a:r>
            <a:r>
              <a:rPr lang="zh-CN" altLang="en-US" sz="2400" u="sng" dirty="0" smtClean="0">
                <a:solidFill>
                  <a:srgbClr val="000066"/>
                </a:solidFill>
                <a:latin typeface="Arial" charset="0"/>
              </a:rPr>
              <a:t>否则</a:t>
            </a:r>
            <a:r>
              <a:rPr lang="en-US" altLang="zh-CN" sz="2400" u="sng" dirty="0" smtClean="0">
                <a:solidFill>
                  <a:srgbClr val="000066"/>
                </a:solidFill>
                <a:latin typeface="Arial" charset="0"/>
              </a:rPr>
              <a:t>(</a:t>
            </a:r>
            <a:r>
              <a:rPr lang="zh-CN" altLang="en-US" sz="2400" u="sng" dirty="0" smtClean="0">
                <a:solidFill>
                  <a:srgbClr val="000066"/>
                </a:solidFill>
              </a:rPr>
              <a:t>收到项目中的距离大于路由表中的距离</a:t>
            </a:r>
            <a:r>
              <a:rPr lang="en-US" altLang="zh-CN" sz="2400" u="sng" dirty="0" smtClean="0">
                <a:solidFill>
                  <a:srgbClr val="000066"/>
                </a:solidFill>
                <a:latin typeface="Arial" charset="0"/>
              </a:rPr>
              <a:t>)</a:t>
            </a:r>
            <a:r>
              <a:rPr lang="zh-CN" altLang="en-US" sz="2400" u="sng" dirty="0" smtClean="0">
                <a:solidFill>
                  <a:srgbClr val="000066"/>
                </a:solidFill>
                <a:latin typeface="Arial" charset="0"/>
              </a:rPr>
              <a:t>，</a:t>
            </a:r>
            <a:r>
              <a:rPr lang="zh-CN" altLang="en-US" sz="2400" u="sng" dirty="0">
                <a:solidFill>
                  <a:srgbClr val="000066"/>
                </a:solidFill>
                <a:latin typeface="Arial" charset="0"/>
              </a:rPr>
              <a:t>什么也不做</a:t>
            </a:r>
            <a:r>
              <a:rPr lang="zh-CN" altLang="en-US" sz="2400" dirty="0">
                <a:solidFill>
                  <a:srgbClr val="000066"/>
                </a:solidFill>
                <a:latin typeface="Arial" charset="0"/>
              </a:rPr>
              <a:t>。</a:t>
            </a:r>
          </a:p>
          <a:p>
            <a:r>
              <a:rPr lang="en-US" altLang="zh-CN" sz="2400" dirty="0">
                <a:solidFill>
                  <a:srgbClr val="000066"/>
                </a:solidFill>
                <a:latin typeface="Arial" charset="0"/>
              </a:rPr>
              <a:t>(3) </a:t>
            </a:r>
            <a:r>
              <a:rPr lang="zh-CN" altLang="en-US" sz="2400" dirty="0">
                <a:solidFill>
                  <a:srgbClr val="000066"/>
                </a:solidFill>
                <a:latin typeface="Arial" charset="0"/>
              </a:rPr>
              <a:t>若 </a:t>
            </a:r>
            <a:r>
              <a:rPr lang="en-US" altLang="zh-CN" sz="2400" dirty="0">
                <a:solidFill>
                  <a:srgbClr val="000066"/>
                </a:solidFill>
                <a:latin typeface="Arial" charset="0"/>
              </a:rPr>
              <a:t>3 </a:t>
            </a:r>
            <a:r>
              <a:rPr lang="zh-CN" altLang="en-US" sz="2400" dirty="0">
                <a:solidFill>
                  <a:srgbClr val="000066"/>
                </a:solidFill>
                <a:latin typeface="Arial" charset="0"/>
              </a:rPr>
              <a:t>分钟还没有收到相邻路由器的更新路由表，则把此相邻路由器记为不可达路由器，即将距离置为</a:t>
            </a:r>
            <a:r>
              <a:rPr lang="en-US" altLang="zh-CN" sz="2400" dirty="0">
                <a:solidFill>
                  <a:srgbClr val="000066"/>
                </a:solidFill>
                <a:latin typeface="Arial" charset="0"/>
              </a:rPr>
              <a:t>16</a:t>
            </a:r>
            <a:r>
              <a:rPr lang="zh-CN" altLang="en-US" sz="2400" dirty="0">
                <a:solidFill>
                  <a:srgbClr val="000066"/>
                </a:solidFill>
                <a:latin typeface="Arial" charset="0"/>
              </a:rPr>
              <a:t>（距离为</a:t>
            </a:r>
            <a:r>
              <a:rPr lang="en-US" altLang="zh-CN" sz="2400" dirty="0">
                <a:solidFill>
                  <a:srgbClr val="000066"/>
                </a:solidFill>
                <a:latin typeface="Arial" charset="0"/>
              </a:rPr>
              <a:t>16</a:t>
            </a:r>
            <a:r>
              <a:rPr lang="zh-CN" altLang="en-US" sz="2400" dirty="0">
                <a:solidFill>
                  <a:srgbClr val="000066"/>
                </a:solidFill>
                <a:latin typeface="Arial" charset="0"/>
              </a:rPr>
              <a:t>表示不可达）。</a:t>
            </a:r>
          </a:p>
          <a:p>
            <a:r>
              <a:rPr lang="en-US" altLang="zh-CN" sz="2400" dirty="0">
                <a:solidFill>
                  <a:srgbClr val="000066"/>
                </a:solidFill>
                <a:latin typeface="Arial" charset="0"/>
              </a:rPr>
              <a:t>(4) </a:t>
            </a:r>
            <a:r>
              <a:rPr lang="zh-CN" altLang="en-US" sz="2400" dirty="0">
                <a:solidFill>
                  <a:srgbClr val="000066"/>
                </a:solidFill>
                <a:latin typeface="Arial" charset="0"/>
              </a:rPr>
              <a:t>返回。</a:t>
            </a:r>
          </a:p>
        </p:txBody>
      </p:sp>
      <p:sp>
        <p:nvSpPr>
          <p:cNvPr id="4" name="灯片编号占位符 3"/>
          <p:cNvSpPr>
            <a:spLocks noGrp="1"/>
          </p:cNvSpPr>
          <p:nvPr>
            <p:ph type="sldNum" sz="quarter" idx="4"/>
          </p:nvPr>
        </p:nvSpPr>
        <p:spPr>
          <a:xfrm>
            <a:off x="9054697"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176</a:t>
            </a:fld>
            <a:endParaRPr lang="zh-CN" altLang="en-US" kern="0" dirty="0">
              <a:solidFill>
                <a:sysClr val="windowText" lastClr="000000"/>
              </a:solidFill>
            </a:endParaRPr>
          </a:p>
        </p:txBody>
      </p:sp>
    </p:spTree>
    <p:extLst>
      <p:ext uri="{BB962C8B-B14F-4D97-AF65-F5344CB8AC3E}">
        <p14:creationId xmlns:p14="http://schemas.microsoft.com/office/powerpoint/2010/main" val="610644192"/>
      </p:ext>
    </p:extLst>
  </p:cSld>
  <p:clrMapOvr>
    <a:masterClrMapping/>
  </p:clrMapOvr>
  <p:transition>
    <p:wipe dir="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椭圆 64"/>
          <p:cNvSpPr/>
          <p:nvPr/>
        </p:nvSpPr>
        <p:spPr>
          <a:xfrm>
            <a:off x="806207" y="5259013"/>
            <a:ext cx="332778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5" name="Rectangle 37"/>
          <p:cNvSpPr>
            <a:spLocks noChangeArrowheads="1"/>
          </p:cNvSpPr>
          <p:nvPr/>
        </p:nvSpPr>
        <p:spPr bwMode="auto">
          <a:xfrm>
            <a:off x="536269" y="4903417"/>
            <a:ext cx="3589205" cy="998543"/>
          </a:xfrm>
          <a:prstGeom prst="rect">
            <a:avLst/>
          </a:prstGeom>
          <a:solidFill>
            <a:srgbClr val="FFFFCC"/>
          </a:solidFill>
          <a:ln w="19050">
            <a:solidFill>
              <a:schemeClr val="tx1"/>
            </a:solidFill>
            <a:miter lim="800000"/>
            <a:headEnd/>
            <a:tailEnd/>
          </a:ln>
          <a:effectLst/>
        </p:spPr>
        <p:txBody>
          <a:bodyPr wrap="none" anchor="ctr"/>
          <a:lstStyle/>
          <a:p>
            <a:endParaRPr lang="zh-CN" altLang="en-US" sz="2000"/>
          </a:p>
        </p:txBody>
      </p:sp>
      <p:sp>
        <p:nvSpPr>
          <p:cNvPr id="116" name="Text Box 38"/>
          <p:cNvSpPr txBox="1">
            <a:spLocks noChangeArrowheads="1"/>
          </p:cNvSpPr>
          <p:nvPr/>
        </p:nvSpPr>
        <p:spPr bwMode="auto">
          <a:xfrm>
            <a:off x="496643" y="4473200"/>
            <a:ext cx="4208334" cy="1717393"/>
          </a:xfrm>
          <a:prstGeom prst="rect">
            <a:avLst/>
          </a:prstGeom>
          <a:noFill/>
          <a:ln w="9525">
            <a:noFill/>
            <a:miter lim="800000"/>
            <a:headEnd/>
            <a:tailEnd/>
          </a:ln>
          <a:effectLst/>
        </p:spPr>
        <p:txBody>
          <a:bodyPr wrap="square">
            <a:spAutoFit/>
          </a:bodyPr>
          <a:lstStyle/>
          <a:p>
            <a:pPr>
              <a:lnSpc>
                <a:spcPct val="120000"/>
              </a:lnSpc>
            </a:pPr>
            <a:r>
              <a:rPr lang="zh-CN" altLang="en-US" sz="2400" b="1" dirty="0">
                <a:solidFill>
                  <a:schemeClr val="folHlink"/>
                </a:solidFill>
                <a:latin typeface="Arial" charset="0"/>
              </a:rPr>
              <a:t>目的网络  </a:t>
            </a:r>
            <a:r>
              <a:rPr lang="zh-CN" altLang="en-US" sz="2400" b="1" dirty="0">
                <a:solidFill>
                  <a:srgbClr val="FF0000"/>
                </a:solidFill>
                <a:latin typeface="Arial" charset="0"/>
              </a:rPr>
              <a:t>距离</a:t>
            </a:r>
            <a:r>
              <a:rPr lang="zh-CN" altLang="en-US" sz="2400" b="1" dirty="0">
                <a:solidFill>
                  <a:schemeClr val="folHlink"/>
                </a:solidFill>
                <a:latin typeface="Arial" charset="0"/>
              </a:rPr>
              <a:t>     下一跳</a:t>
            </a:r>
          </a:p>
          <a:p>
            <a:pPr>
              <a:lnSpc>
                <a:spcPct val="120000"/>
              </a:lnSpc>
            </a:pPr>
            <a:r>
              <a:rPr lang="en-US" altLang="zh-CN" sz="2400" b="1" dirty="0" smtClean="0">
                <a:solidFill>
                  <a:schemeClr val="folHlink"/>
                </a:solidFill>
              </a:rPr>
              <a:t>      N2        2           R2</a:t>
            </a:r>
          </a:p>
          <a:p>
            <a:pPr>
              <a:lnSpc>
                <a:spcPct val="120000"/>
              </a:lnSpc>
            </a:pPr>
            <a:r>
              <a:rPr lang="en-US" altLang="zh-CN" sz="2400" b="1" dirty="0" smtClean="0">
                <a:solidFill>
                  <a:schemeClr val="folHlink"/>
                </a:solidFill>
              </a:rPr>
              <a:t>      N1     </a:t>
            </a:r>
            <a:r>
              <a:rPr lang="en-US" altLang="zh-CN" sz="1050" b="1" dirty="0" smtClean="0">
                <a:solidFill>
                  <a:schemeClr val="folHlink"/>
                </a:solidFill>
              </a:rPr>
              <a:t>   </a:t>
            </a:r>
            <a:r>
              <a:rPr lang="en-US" altLang="zh-CN" sz="2400" b="1" dirty="0" smtClean="0">
                <a:solidFill>
                  <a:schemeClr val="folHlink"/>
                </a:solidFill>
              </a:rPr>
              <a:t>   1         </a:t>
            </a:r>
            <a:r>
              <a:rPr lang="zh-CN" altLang="en-US" sz="2400" b="1" dirty="0" smtClean="0">
                <a:solidFill>
                  <a:schemeClr val="folHlink"/>
                </a:solidFill>
              </a:rPr>
              <a:t>直连</a:t>
            </a:r>
            <a:endParaRPr lang="en-US" altLang="zh-CN" sz="2400" b="1" baseline="-25000" dirty="0" smtClean="0">
              <a:solidFill>
                <a:schemeClr val="folHlink"/>
              </a:solidFill>
            </a:endParaRPr>
          </a:p>
          <a:p>
            <a:pPr>
              <a:lnSpc>
                <a:spcPct val="120000"/>
              </a:lnSpc>
            </a:pPr>
            <a:endParaRPr lang="en-US" altLang="zh-CN" sz="2400" b="1" baseline="-25000" dirty="0">
              <a:solidFill>
                <a:schemeClr val="hlink"/>
              </a:solidFill>
              <a:latin typeface="Arial" charset="0"/>
            </a:endParaRPr>
          </a:p>
        </p:txBody>
      </p:sp>
      <p:sp>
        <p:nvSpPr>
          <p:cNvPr id="1067044" name="Rectangle 36"/>
          <p:cNvSpPr>
            <a:spLocks noChangeArrowheads="1"/>
          </p:cNvSpPr>
          <p:nvPr/>
        </p:nvSpPr>
        <p:spPr bwMode="auto">
          <a:xfrm>
            <a:off x="0" y="285728"/>
            <a:ext cx="9906000" cy="1285884"/>
          </a:xfrm>
          <a:prstGeom prst="rect">
            <a:avLst/>
          </a:prstGeom>
          <a:solidFill>
            <a:srgbClr val="CCECFF"/>
          </a:solidFill>
          <a:ln w="9525">
            <a:noFill/>
            <a:miter lim="800000"/>
            <a:headEnd/>
            <a:tailEnd/>
          </a:ln>
          <a:effectLst/>
        </p:spPr>
        <p:txBody>
          <a:bodyPr anchor="b"/>
          <a:lstStyle/>
          <a:p>
            <a:pPr algn="ctr"/>
            <a:r>
              <a:rPr lang="zh-CN" altLang="en-US" sz="3200" dirty="0" smtClean="0">
                <a:solidFill>
                  <a:srgbClr val="333399"/>
                </a:solidFill>
                <a:latin typeface="Times New Roman" pitchFamily="18" charset="0"/>
                <a:ea typeface="+mn-ea"/>
                <a:cs typeface="Times New Roman" pitchFamily="18" charset="0"/>
              </a:rPr>
              <a:t>请注意：使用</a:t>
            </a:r>
            <a:r>
              <a:rPr lang="en-US" altLang="zh-CN" sz="3200" dirty="0" smtClean="0">
                <a:solidFill>
                  <a:srgbClr val="333399"/>
                </a:solidFill>
                <a:latin typeface="Times New Roman" pitchFamily="18" charset="0"/>
                <a:ea typeface="+mn-ea"/>
                <a:cs typeface="Times New Roman" pitchFamily="18" charset="0"/>
              </a:rPr>
              <a:t>RIP </a:t>
            </a:r>
            <a:r>
              <a:rPr lang="zh-CN" altLang="en-US" sz="3200" dirty="0" smtClean="0">
                <a:solidFill>
                  <a:srgbClr val="333399"/>
                </a:solidFill>
                <a:latin typeface="Times New Roman" pitchFamily="18" charset="0"/>
                <a:ea typeface="+mn-ea"/>
                <a:cs typeface="Times New Roman" pitchFamily="18" charset="0"/>
              </a:rPr>
              <a:t>协议时，路由表的内容为</a:t>
            </a:r>
            <a:endParaRPr lang="en-US" altLang="zh-CN" sz="3200" dirty="0" smtClean="0">
              <a:solidFill>
                <a:srgbClr val="333399"/>
              </a:solidFill>
              <a:latin typeface="Times New Roman" pitchFamily="18" charset="0"/>
              <a:ea typeface="+mn-ea"/>
              <a:cs typeface="Times New Roman" pitchFamily="18" charset="0"/>
            </a:endParaRPr>
          </a:p>
          <a:p>
            <a:pPr algn="ctr"/>
            <a:r>
              <a:rPr lang="en-US" altLang="zh-CN" sz="3200" kern="0" dirty="0" smtClean="0">
                <a:solidFill>
                  <a:srgbClr val="FF0000"/>
                </a:solidFill>
                <a:latin typeface="Arial"/>
                <a:ea typeface="黑体"/>
              </a:rPr>
              <a:t>(</a:t>
            </a:r>
            <a:r>
              <a:rPr lang="zh-CN" altLang="en-US" sz="3200" kern="0" dirty="0" smtClean="0">
                <a:solidFill>
                  <a:srgbClr val="FF0000"/>
                </a:solidFill>
                <a:latin typeface="Arial"/>
                <a:ea typeface="黑体"/>
              </a:rPr>
              <a:t>目的网络，距离，下一跳地址</a:t>
            </a:r>
            <a:r>
              <a:rPr lang="en-US" altLang="zh-CN" sz="3200" kern="0" dirty="0" smtClean="0">
                <a:solidFill>
                  <a:srgbClr val="FF0000"/>
                </a:solidFill>
                <a:latin typeface="Arial"/>
                <a:ea typeface="黑体"/>
              </a:rPr>
              <a:t>)</a:t>
            </a:r>
            <a:r>
              <a:rPr lang="zh-CN" altLang="en-US" sz="3200" kern="0" dirty="0" smtClean="0">
                <a:solidFill>
                  <a:srgbClr val="333399"/>
                </a:solidFill>
                <a:latin typeface="Arial"/>
                <a:ea typeface="黑体"/>
              </a:rPr>
              <a:t>。</a:t>
            </a:r>
            <a:r>
              <a:rPr lang="zh-CN" altLang="en-US" sz="2800" kern="0" dirty="0" smtClean="0">
                <a:solidFill>
                  <a:srgbClr val="333399"/>
                </a:solidFill>
                <a:latin typeface="Arial"/>
                <a:ea typeface="黑体"/>
              </a:rPr>
              <a:t> </a:t>
            </a:r>
            <a:endParaRPr lang="zh-CN" altLang="en-US" sz="3200" b="1" dirty="0">
              <a:solidFill>
                <a:srgbClr val="C00000"/>
              </a:solidFill>
              <a:latin typeface="Arial" charset="0"/>
            </a:endParaRPr>
          </a:p>
        </p:txBody>
      </p:sp>
      <p:sp>
        <p:nvSpPr>
          <p:cNvPr id="63" name="Text Box 47"/>
          <p:cNvSpPr txBox="1">
            <a:spLocks noChangeArrowheads="1"/>
          </p:cNvSpPr>
          <p:nvPr/>
        </p:nvSpPr>
        <p:spPr bwMode="auto">
          <a:xfrm>
            <a:off x="768906" y="3966652"/>
            <a:ext cx="3042311" cy="584775"/>
          </a:xfrm>
          <a:prstGeom prst="rect">
            <a:avLst/>
          </a:prstGeom>
          <a:noFill/>
          <a:ln w="9525">
            <a:noFill/>
            <a:miter lim="800000"/>
            <a:headEnd/>
            <a:tailEnd/>
          </a:ln>
          <a:effectLst/>
        </p:spPr>
        <p:txBody>
          <a:bodyPr>
            <a:spAutoFit/>
          </a:bodyPr>
          <a:lstStyle/>
          <a:p>
            <a:pPr>
              <a:spcBef>
                <a:spcPct val="50000"/>
              </a:spcBef>
            </a:pPr>
            <a:r>
              <a:rPr lang="en-US" altLang="zh-CN" sz="3200" dirty="0" smtClean="0"/>
              <a:t>    R1</a:t>
            </a:r>
            <a:r>
              <a:rPr lang="zh-CN" altLang="en-US" sz="3200" dirty="0" smtClean="0"/>
              <a:t>路由表</a:t>
            </a:r>
            <a:endParaRPr lang="zh-CN" altLang="en-US" sz="3200" dirty="0"/>
          </a:p>
        </p:txBody>
      </p:sp>
      <p:pic>
        <p:nvPicPr>
          <p:cNvPr id="48" name="Picture 4"/>
          <p:cNvPicPr>
            <a:picLocks noChangeArrowheads="1"/>
          </p:cNvPicPr>
          <p:nvPr/>
        </p:nvPicPr>
        <p:blipFill>
          <a:blip r:embed="rId3"/>
          <a:srcRect/>
          <a:stretch>
            <a:fillRect/>
          </a:stretch>
        </p:blipFill>
        <p:spPr bwMode="auto">
          <a:xfrm>
            <a:off x="3173006" y="2571749"/>
            <a:ext cx="789385" cy="338137"/>
          </a:xfrm>
          <a:prstGeom prst="rect">
            <a:avLst/>
          </a:prstGeom>
          <a:noFill/>
          <a:ln w="12699">
            <a:noFill/>
            <a:miter lim="800000"/>
            <a:headEnd/>
            <a:tailEnd/>
          </a:ln>
          <a:effectLst/>
        </p:spPr>
      </p:pic>
      <p:sp>
        <p:nvSpPr>
          <p:cNvPr id="49" name="Text Box 5"/>
          <p:cNvSpPr txBox="1">
            <a:spLocks noChangeArrowheads="1"/>
          </p:cNvSpPr>
          <p:nvPr/>
        </p:nvSpPr>
        <p:spPr bwMode="auto">
          <a:xfrm>
            <a:off x="3250395" y="2071679"/>
            <a:ext cx="465192"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endParaRPr kumimoji="1" lang="en-US" altLang="zh-CN" sz="2000" dirty="0">
              <a:solidFill>
                <a:srgbClr val="333399"/>
              </a:solidFill>
              <a:latin typeface="Arial" charset="0"/>
            </a:endParaRPr>
          </a:p>
        </p:txBody>
      </p:sp>
      <p:grpSp>
        <p:nvGrpSpPr>
          <p:cNvPr id="2" name="Group 6"/>
          <p:cNvGrpSpPr>
            <a:grpSpLocks/>
          </p:cNvGrpSpPr>
          <p:nvPr/>
        </p:nvGrpSpPr>
        <p:grpSpPr bwMode="auto">
          <a:xfrm>
            <a:off x="1135834" y="2295524"/>
            <a:ext cx="1275889" cy="858837"/>
            <a:chOff x="4834" y="1752"/>
            <a:chExt cx="666" cy="477"/>
          </a:xfrm>
        </p:grpSpPr>
        <p:grpSp>
          <p:nvGrpSpPr>
            <p:cNvPr id="3" name="Group 7"/>
            <p:cNvGrpSpPr>
              <a:grpSpLocks/>
            </p:cNvGrpSpPr>
            <p:nvPr/>
          </p:nvGrpSpPr>
          <p:grpSpPr bwMode="auto">
            <a:xfrm>
              <a:off x="4834" y="1752"/>
              <a:ext cx="666" cy="477"/>
              <a:chOff x="2949" y="196"/>
              <a:chExt cx="941" cy="598"/>
            </a:xfrm>
          </p:grpSpPr>
          <p:sp>
            <p:nvSpPr>
              <p:cNvPr id="53" name="Oval 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4" name="Oval 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5" name="Oval 1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6" name="Oval 1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7" name="Oval 1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8" name="Oval 1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59" name="Oval 1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0" name="Oval 1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61" name="Freeform 1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62" name="Freeform 1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66" name="Freeform 1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52" name="Text Box 19"/>
            <p:cNvSpPr txBox="1">
              <a:spLocks noChangeArrowheads="1"/>
            </p:cNvSpPr>
            <p:nvPr/>
          </p:nvSpPr>
          <p:spPr bwMode="auto">
            <a:xfrm>
              <a:off x="4967" y="1856"/>
              <a:ext cx="342" cy="222"/>
            </a:xfrm>
            <a:prstGeom prst="rect">
              <a:avLst/>
            </a:prstGeom>
            <a:solidFill>
              <a:srgbClr val="EAEAEA"/>
            </a:solidFill>
            <a:ln w="9525">
              <a:noFill/>
              <a:miter lim="800000"/>
              <a:headEnd/>
              <a:tailEnd/>
            </a:ln>
            <a:effectLst/>
          </p:spPr>
          <p:txBody>
            <a:bodyPr wrap="none">
              <a:spAutoFit/>
            </a:bodyPr>
            <a:lstStyle/>
            <a:p>
              <a:r>
                <a:rPr kumimoji="1" lang="zh-CN" altLang="en-US" sz="2000" dirty="0">
                  <a:solidFill>
                    <a:srgbClr val="333399"/>
                  </a:solidFill>
                  <a:latin typeface="Arial" charset="0"/>
                </a:rPr>
                <a:t>网 </a:t>
              </a:r>
              <a:r>
                <a:rPr kumimoji="1" lang="en-US" altLang="zh-CN" sz="2000" dirty="0">
                  <a:solidFill>
                    <a:srgbClr val="333399"/>
                  </a:solidFill>
                  <a:latin typeface="Arial" charset="0"/>
                </a:rPr>
                <a:t>1</a:t>
              </a:r>
            </a:p>
          </p:txBody>
        </p:sp>
      </p:grpSp>
      <p:grpSp>
        <p:nvGrpSpPr>
          <p:cNvPr id="4" name="Group 20"/>
          <p:cNvGrpSpPr>
            <a:grpSpLocks/>
          </p:cNvGrpSpPr>
          <p:nvPr/>
        </p:nvGrpSpPr>
        <p:grpSpPr bwMode="auto">
          <a:xfrm>
            <a:off x="6417336" y="2293937"/>
            <a:ext cx="1275889" cy="858837"/>
            <a:chOff x="4834" y="1752"/>
            <a:chExt cx="666" cy="477"/>
          </a:xfrm>
        </p:grpSpPr>
        <p:grpSp>
          <p:nvGrpSpPr>
            <p:cNvPr id="5" name="Group 21"/>
            <p:cNvGrpSpPr>
              <a:grpSpLocks/>
            </p:cNvGrpSpPr>
            <p:nvPr/>
          </p:nvGrpSpPr>
          <p:grpSpPr bwMode="auto">
            <a:xfrm>
              <a:off x="4834" y="1752"/>
              <a:ext cx="666" cy="477"/>
              <a:chOff x="2949" y="196"/>
              <a:chExt cx="941" cy="598"/>
            </a:xfrm>
          </p:grpSpPr>
          <p:sp>
            <p:nvSpPr>
              <p:cNvPr id="70" name="Oval 2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1" name="Oval 2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2" name="Oval 2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3" name="Oval 2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4" name="Oval 2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5" name="Oval 2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6" name="Oval 2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7" name="Oval 2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78" name="Freeform 3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79" name="Freeform 3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80" name="Freeform 3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69" name="Text Box 33"/>
            <p:cNvSpPr txBox="1">
              <a:spLocks noChangeArrowheads="1"/>
            </p:cNvSpPr>
            <p:nvPr/>
          </p:nvSpPr>
          <p:spPr bwMode="auto">
            <a:xfrm>
              <a:off x="4967" y="1856"/>
              <a:ext cx="439" cy="222"/>
            </a:xfrm>
            <a:prstGeom prst="rect">
              <a:avLst/>
            </a:prstGeom>
            <a:solidFill>
              <a:srgbClr val="EAEAEA"/>
            </a:solidFill>
            <a:ln w="9525">
              <a:noFill/>
              <a:miter lim="800000"/>
              <a:headEnd/>
              <a:tailEnd/>
            </a:ln>
            <a:effectLst/>
          </p:spPr>
          <p:txBody>
            <a:bodyPr wrap="none">
              <a:spAutoFit/>
            </a:bodyPr>
            <a:lstStyle/>
            <a:p>
              <a:r>
                <a:rPr kumimoji="1" lang="zh-CN" altLang="en-US" sz="2000" dirty="0" smtClean="0">
                  <a:solidFill>
                    <a:srgbClr val="333399"/>
                  </a:solidFill>
                  <a:latin typeface="Arial" charset="0"/>
                </a:rPr>
                <a:t>网</a:t>
              </a:r>
              <a:r>
                <a:rPr kumimoji="1" lang="en-US" altLang="zh-CN" sz="2000" dirty="0" smtClean="0">
                  <a:solidFill>
                    <a:srgbClr val="333399"/>
                  </a:solidFill>
                  <a:latin typeface="Arial" charset="0"/>
                </a:rPr>
                <a:t>N</a:t>
              </a:r>
              <a:r>
                <a:rPr kumimoji="1" lang="zh-CN" altLang="en-US" sz="2000" dirty="0" smtClean="0">
                  <a:solidFill>
                    <a:srgbClr val="333399"/>
                  </a:solidFill>
                  <a:latin typeface="Arial" charset="0"/>
                </a:rPr>
                <a:t> </a:t>
              </a:r>
              <a:r>
                <a:rPr kumimoji="1" lang="en-US" altLang="zh-CN" sz="2000" dirty="0" smtClean="0">
                  <a:solidFill>
                    <a:srgbClr val="333399"/>
                  </a:solidFill>
                  <a:latin typeface="Arial" charset="0"/>
                </a:rPr>
                <a:t>2</a:t>
              </a:r>
              <a:endParaRPr kumimoji="1" lang="en-US" altLang="zh-CN" sz="2000" dirty="0">
                <a:solidFill>
                  <a:srgbClr val="333399"/>
                </a:solidFill>
                <a:latin typeface="Arial" charset="0"/>
              </a:endParaRPr>
            </a:p>
          </p:txBody>
        </p:sp>
      </p:grpSp>
      <p:sp>
        <p:nvSpPr>
          <p:cNvPr id="81" name="Line 34"/>
          <p:cNvSpPr>
            <a:spLocks noChangeShapeType="1"/>
          </p:cNvSpPr>
          <p:nvPr/>
        </p:nvSpPr>
        <p:spPr bwMode="auto">
          <a:xfrm>
            <a:off x="2405979" y="2665406"/>
            <a:ext cx="780785" cy="0"/>
          </a:xfrm>
          <a:prstGeom prst="line">
            <a:avLst/>
          </a:prstGeom>
          <a:noFill/>
          <a:ln w="9525">
            <a:solidFill>
              <a:schemeClr val="tx1"/>
            </a:solidFill>
            <a:round/>
            <a:headEnd/>
            <a:tailEnd/>
          </a:ln>
          <a:effectLst/>
        </p:spPr>
        <p:txBody>
          <a:bodyPr/>
          <a:lstStyle/>
          <a:p>
            <a:endParaRPr lang="zh-CN" altLang="en-US"/>
          </a:p>
        </p:txBody>
      </p:sp>
      <p:sp>
        <p:nvSpPr>
          <p:cNvPr id="82" name="Line 35"/>
          <p:cNvSpPr>
            <a:spLocks noChangeShapeType="1"/>
          </p:cNvSpPr>
          <p:nvPr/>
        </p:nvSpPr>
        <p:spPr bwMode="auto">
          <a:xfrm>
            <a:off x="5484425" y="2735257"/>
            <a:ext cx="935567" cy="0"/>
          </a:xfrm>
          <a:prstGeom prst="line">
            <a:avLst/>
          </a:prstGeom>
          <a:noFill/>
          <a:ln w="9525">
            <a:solidFill>
              <a:schemeClr val="tx1"/>
            </a:solidFill>
            <a:round/>
            <a:headEnd/>
            <a:tailEnd/>
          </a:ln>
          <a:effectLst/>
        </p:spPr>
        <p:txBody>
          <a:bodyPr/>
          <a:lstStyle/>
          <a:p>
            <a:endParaRPr lang="zh-CN" altLang="en-US"/>
          </a:p>
        </p:txBody>
      </p:sp>
      <p:pic>
        <p:nvPicPr>
          <p:cNvPr id="83" name="Picture 4"/>
          <p:cNvPicPr>
            <a:picLocks noChangeArrowheads="1"/>
          </p:cNvPicPr>
          <p:nvPr/>
        </p:nvPicPr>
        <p:blipFill>
          <a:blip r:embed="rId3"/>
          <a:srcRect/>
          <a:stretch>
            <a:fillRect/>
          </a:stretch>
        </p:blipFill>
        <p:spPr bwMode="auto">
          <a:xfrm>
            <a:off x="4024309" y="3500440"/>
            <a:ext cx="789385" cy="338137"/>
          </a:xfrm>
          <a:prstGeom prst="rect">
            <a:avLst/>
          </a:prstGeom>
          <a:noFill/>
          <a:ln w="12699">
            <a:noFill/>
            <a:miter lim="800000"/>
            <a:headEnd/>
            <a:tailEnd/>
          </a:ln>
          <a:effectLst/>
        </p:spPr>
      </p:pic>
      <p:sp>
        <p:nvSpPr>
          <p:cNvPr id="84" name="Line 34"/>
          <p:cNvSpPr>
            <a:spLocks noChangeShapeType="1"/>
          </p:cNvSpPr>
          <p:nvPr/>
        </p:nvSpPr>
        <p:spPr bwMode="auto">
          <a:xfrm>
            <a:off x="3933156" y="2722560"/>
            <a:ext cx="780785" cy="0"/>
          </a:xfrm>
          <a:prstGeom prst="line">
            <a:avLst/>
          </a:prstGeom>
          <a:noFill/>
          <a:ln w="9525">
            <a:solidFill>
              <a:schemeClr val="tx1"/>
            </a:solidFill>
            <a:round/>
            <a:headEnd/>
            <a:tailEnd/>
          </a:ln>
          <a:effectLst/>
        </p:spPr>
        <p:txBody>
          <a:bodyPr/>
          <a:lstStyle/>
          <a:p>
            <a:endParaRPr lang="zh-CN" altLang="en-US"/>
          </a:p>
        </p:txBody>
      </p:sp>
      <p:pic>
        <p:nvPicPr>
          <p:cNvPr id="85" name="Picture 4"/>
          <p:cNvPicPr>
            <a:picLocks noChangeArrowheads="1"/>
          </p:cNvPicPr>
          <p:nvPr/>
        </p:nvPicPr>
        <p:blipFill>
          <a:blip r:embed="rId3"/>
          <a:srcRect/>
          <a:stretch>
            <a:fillRect/>
          </a:stretch>
        </p:blipFill>
        <p:spPr bwMode="auto">
          <a:xfrm>
            <a:off x="4720829" y="2500311"/>
            <a:ext cx="789385" cy="338137"/>
          </a:xfrm>
          <a:prstGeom prst="rect">
            <a:avLst/>
          </a:prstGeom>
          <a:noFill/>
          <a:ln w="12699">
            <a:noFill/>
            <a:miter lim="800000"/>
            <a:headEnd/>
            <a:tailEnd/>
          </a:ln>
          <a:effectLst/>
        </p:spPr>
      </p:pic>
      <p:sp>
        <p:nvSpPr>
          <p:cNvPr id="86" name="Text Box 5"/>
          <p:cNvSpPr txBox="1">
            <a:spLocks noChangeArrowheads="1"/>
          </p:cNvSpPr>
          <p:nvPr/>
        </p:nvSpPr>
        <p:spPr bwMode="auto">
          <a:xfrm>
            <a:off x="4798215" y="2000240"/>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R2</a:t>
            </a:r>
            <a:endParaRPr kumimoji="1" lang="en-US" altLang="zh-CN" sz="2000" dirty="0">
              <a:solidFill>
                <a:srgbClr val="333399"/>
              </a:solidFill>
              <a:latin typeface="Arial" charset="0"/>
            </a:endParaRPr>
          </a:p>
        </p:txBody>
      </p:sp>
      <p:sp>
        <p:nvSpPr>
          <p:cNvPr id="87" name="Line 34"/>
          <p:cNvSpPr>
            <a:spLocks noChangeShapeType="1"/>
          </p:cNvSpPr>
          <p:nvPr/>
        </p:nvSpPr>
        <p:spPr bwMode="auto">
          <a:xfrm>
            <a:off x="3714745" y="2857496"/>
            <a:ext cx="619129" cy="642942"/>
          </a:xfrm>
          <a:prstGeom prst="line">
            <a:avLst/>
          </a:prstGeom>
          <a:noFill/>
          <a:ln w="9525">
            <a:solidFill>
              <a:schemeClr val="tx1"/>
            </a:solidFill>
            <a:round/>
            <a:headEnd/>
            <a:tailEnd/>
          </a:ln>
          <a:effectLst/>
        </p:spPr>
        <p:txBody>
          <a:bodyPr/>
          <a:lstStyle/>
          <a:p>
            <a:endParaRPr lang="zh-CN" altLang="en-US"/>
          </a:p>
        </p:txBody>
      </p:sp>
      <p:sp>
        <p:nvSpPr>
          <p:cNvPr id="88" name="Line 34"/>
          <p:cNvSpPr>
            <a:spLocks noChangeShapeType="1"/>
          </p:cNvSpPr>
          <p:nvPr/>
        </p:nvSpPr>
        <p:spPr bwMode="auto">
          <a:xfrm flipV="1">
            <a:off x="4566047" y="2786058"/>
            <a:ext cx="541737" cy="714380"/>
          </a:xfrm>
          <a:prstGeom prst="line">
            <a:avLst/>
          </a:prstGeom>
          <a:noFill/>
          <a:ln w="9525">
            <a:solidFill>
              <a:schemeClr val="tx1"/>
            </a:solidFill>
            <a:round/>
            <a:headEnd/>
            <a:tailEnd/>
          </a:ln>
          <a:effectLst/>
        </p:spPr>
        <p:txBody>
          <a:bodyPr/>
          <a:lstStyle/>
          <a:p>
            <a:endParaRPr lang="zh-CN" altLang="en-US"/>
          </a:p>
        </p:txBody>
      </p:sp>
      <p:sp>
        <p:nvSpPr>
          <p:cNvPr id="89" name="矩形 88"/>
          <p:cNvSpPr/>
          <p:nvPr/>
        </p:nvSpPr>
        <p:spPr>
          <a:xfrm>
            <a:off x="2553874" y="2124087"/>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
        <p:nvSpPr>
          <p:cNvPr id="90" name="矩形 89"/>
          <p:cNvSpPr/>
          <p:nvPr/>
        </p:nvSpPr>
        <p:spPr>
          <a:xfrm>
            <a:off x="5572129" y="2266963"/>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
        <p:nvSpPr>
          <p:cNvPr id="94" name="矩形 93"/>
          <p:cNvSpPr/>
          <p:nvPr/>
        </p:nvSpPr>
        <p:spPr>
          <a:xfrm>
            <a:off x="4242718" y="2151056"/>
            <a:ext cx="364202" cy="523220"/>
          </a:xfrm>
          <a:prstGeom prst="rect">
            <a:avLst/>
          </a:prstGeom>
        </p:spPr>
        <p:txBody>
          <a:bodyPr wrap="none">
            <a:spAutoFit/>
          </a:bodyPr>
          <a:lstStyle/>
          <a:p>
            <a:r>
              <a:rPr lang="en-US" altLang="zh-CN" sz="2800" kern="0" dirty="0" smtClean="0">
                <a:solidFill>
                  <a:srgbClr val="333399"/>
                </a:solidFill>
                <a:latin typeface="Times New Roman" pitchFamily="18" charset="0"/>
                <a:ea typeface="黑体"/>
                <a:cs typeface="Times New Roman" pitchFamily="18" charset="0"/>
              </a:rPr>
              <a:t>1</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41704" y="0"/>
            <a:ext cx="8899984" cy="785818"/>
          </a:xfrm>
        </p:spPr>
        <p:txBody>
          <a:bodyPr/>
          <a:lstStyle/>
          <a:p>
            <a:r>
              <a:rPr lang="en-US" altLang="zh-CN" dirty="0" smtClean="0">
                <a:solidFill>
                  <a:srgbClr val="C00000"/>
                </a:solidFill>
                <a:latin typeface="Arial" charset="0"/>
              </a:rPr>
              <a:t>RIP</a:t>
            </a:r>
            <a:r>
              <a:rPr lang="zh-CN" altLang="en-US" dirty="0" smtClean="0">
                <a:solidFill>
                  <a:srgbClr val="C00000"/>
                </a:solidFill>
                <a:latin typeface="Arial" charset="0"/>
              </a:rPr>
              <a:t>工作过程举例（书 例</a:t>
            </a:r>
            <a:r>
              <a:rPr lang="en-US" altLang="zh-CN" dirty="0" smtClean="0">
                <a:solidFill>
                  <a:srgbClr val="C00000"/>
                </a:solidFill>
                <a:latin typeface="Arial" charset="0"/>
              </a:rPr>
              <a:t>4-5</a:t>
            </a:r>
            <a:r>
              <a:rPr lang="zh-CN" altLang="en-US" dirty="0" smtClean="0">
                <a:solidFill>
                  <a:srgbClr val="C00000"/>
                </a:solidFill>
                <a:latin typeface="Arial" charset="0"/>
              </a:rPr>
              <a:t>）</a:t>
            </a:r>
            <a:endParaRPr lang="zh-CN" altLang="en-US" dirty="0">
              <a:solidFill>
                <a:srgbClr val="C00000"/>
              </a:solidFill>
            </a:endParaRPr>
          </a:p>
        </p:txBody>
      </p:sp>
      <p:sp>
        <p:nvSpPr>
          <p:cNvPr id="5" name="Rectangle 37"/>
          <p:cNvSpPr>
            <a:spLocks noChangeArrowheads="1"/>
          </p:cNvSpPr>
          <p:nvPr/>
        </p:nvSpPr>
        <p:spPr bwMode="auto">
          <a:xfrm>
            <a:off x="619097" y="1431912"/>
            <a:ext cx="3589205" cy="1282708"/>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 name="Text Box 38"/>
          <p:cNvSpPr txBox="1">
            <a:spLocks noChangeArrowheads="1"/>
          </p:cNvSpPr>
          <p:nvPr/>
        </p:nvSpPr>
        <p:spPr bwMode="auto">
          <a:xfrm>
            <a:off x="386921" y="1000108"/>
            <a:ext cx="3946950" cy="1857388"/>
          </a:xfrm>
          <a:prstGeom prst="rect">
            <a:avLst/>
          </a:prstGeom>
          <a:noFill/>
          <a:ln w="9525">
            <a:noFill/>
            <a:miter lim="800000"/>
            <a:headEnd/>
            <a:tailEnd/>
          </a:ln>
          <a:effectLst/>
        </p:spPr>
        <p:txBody>
          <a:bodyPr wrap="square">
            <a:spAutoFit/>
          </a:bodyPr>
          <a:lstStyle/>
          <a:p>
            <a:pPr>
              <a:lnSpc>
                <a:spcPct val="120000"/>
              </a:lnSpc>
            </a:pPr>
            <a:r>
              <a:rPr lang="zh-CN" altLang="en-US" sz="2400" b="1" dirty="0" smtClean="0">
                <a:solidFill>
                  <a:schemeClr val="folHlink"/>
                </a:solidFill>
                <a:latin typeface="Arial" charset="0"/>
              </a:rPr>
              <a:t>  目的</a:t>
            </a:r>
            <a:r>
              <a:rPr lang="zh-CN" altLang="en-US" sz="2400" b="1" dirty="0">
                <a:solidFill>
                  <a:schemeClr val="folHlink"/>
                </a:solidFill>
                <a:latin typeface="Arial" charset="0"/>
              </a:rPr>
              <a:t>网络  距离     下一跳</a:t>
            </a:r>
          </a:p>
          <a:p>
            <a:pPr>
              <a:lnSpc>
                <a:spcPct val="120000"/>
              </a:lnSpc>
            </a:pPr>
            <a:r>
              <a:rPr lang="zh-CN" altLang="en-US" sz="2400" b="1" dirty="0">
                <a:solidFill>
                  <a:schemeClr val="folHlink"/>
                </a:solidFill>
                <a:latin typeface="Arial" charset="0"/>
              </a:rPr>
              <a:t>      </a:t>
            </a:r>
            <a:r>
              <a:rPr lang="en-US" altLang="zh-CN" sz="2400" b="1" dirty="0" smtClean="0">
                <a:solidFill>
                  <a:schemeClr val="folHlink"/>
                </a:solidFill>
                <a:latin typeface="Arial" charset="0"/>
              </a:rPr>
              <a:t>N2         3         R4</a:t>
            </a:r>
            <a:endParaRPr lang="en-US" altLang="zh-CN" sz="2400" b="1" dirty="0">
              <a:solidFill>
                <a:schemeClr val="folHlink"/>
              </a:solidFill>
              <a:latin typeface="Arial" charset="0"/>
            </a:endParaRPr>
          </a:p>
          <a:p>
            <a:pPr>
              <a:lnSpc>
                <a:spcPct val="120000"/>
              </a:lnSpc>
            </a:pPr>
            <a:r>
              <a:rPr lang="en-US" altLang="zh-CN" sz="2400" b="1" dirty="0">
                <a:solidFill>
                  <a:schemeClr val="folHlink"/>
                </a:solidFill>
                <a:latin typeface="Arial" charset="0"/>
              </a:rPr>
              <a:t>      </a:t>
            </a:r>
            <a:r>
              <a:rPr lang="en-US" altLang="zh-CN" sz="2400" b="1" dirty="0" smtClean="0">
                <a:solidFill>
                  <a:schemeClr val="folHlink"/>
                </a:solidFill>
                <a:latin typeface="Arial" charset="0"/>
              </a:rPr>
              <a:t>N3     </a:t>
            </a:r>
            <a:r>
              <a:rPr lang="en-US" altLang="zh-CN" sz="1050" b="1" dirty="0" smtClean="0">
                <a:solidFill>
                  <a:schemeClr val="folHlink"/>
                </a:solidFill>
                <a:latin typeface="Arial" charset="0"/>
              </a:rPr>
              <a:t>   </a:t>
            </a:r>
            <a:r>
              <a:rPr lang="en-US" altLang="zh-CN" sz="2400" b="1" dirty="0" smtClean="0">
                <a:solidFill>
                  <a:schemeClr val="folHlink"/>
                </a:solidFill>
                <a:latin typeface="Arial" charset="0"/>
              </a:rPr>
              <a:t>   4         R5</a:t>
            </a:r>
            <a:endParaRPr lang="en-US" altLang="zh-CN" sz="2000" b="1" baseline="-25000" dirty="0">
              <a:solidFill>
                <a:schemeClr val="folHlink"/>
              </a:solidFill>
              <a:latin typeface="Arial" charset="0"/>
            </a:endParaRPr>
          </a:p>
          <a:p>
            <a:pPr>
              <a:lnSpc>
                <a:spcPct val="120000"/>
              </a:lnSpc>
            </a:pPr>
            <a:r>
              <a:rPr lang="en-US" altLang="zh-CN" sz="2000" b="1" dirty="0">
                <a:solidFill>
                  <a:schemeClr val="folHlink"/>
                </a:solidFill>
                <a:latin typeface="Arial" charset="0"/>
              </a:rPr>
              <a:t>      </a:t>
            </a:r>
            <a:r>
              <a:rPr lang="en-US" altLang="zh-CN" sz="2000" b="1" dirty="0" smtClean="0">
                <a:solidFill>
                  <a:schemeClr val="folHlink"/>
                </a:solidFill>
                <a:latin typeface="Arial" charset="0"/>
              </a:rPr>
              <a:t>….</a:t>
            </a:r>
            <a:endParaRPr lang="en-US" altLang="zh-CN" sz="2000" b="1" baseline="-25000" dirty="0">
              <a:solidFill>
                <a:schemeClr val="hlink"/>
              </a:solidFill>
              <a:latin typeface="Arial" charset="0"/>
            </a:endParaRPr>
          </a:p>
        </p:txBody>
      </p:sp>
      <p:sp>
        <p:nvSpPr>
          <p:cNvPr id="7" name="Text Box 44"/>
          <p:cNvSpPr txBox="1">
            <a:spLocks noChangeArrowheads="1"/>
          </p:cNvSpPr>
          <p:nvPr/>
        </p:nvSpPr>
        <p:spPr bwMode="auto">
          <a:xfrm>
            <a:off x="1160836" y="714361"/>
            <a:ext cx="1816523" cy="461665"/>
          </a:xfrm>
          <a:prstGeom prst="rect">
            <a:avLst/>
          </a:prstGeom>
          <a:no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R6</a:t>
            </a:r>
            <a:r>
              <a:rPr kumimoji="1" lang="zh-CN" altLang="en-US" sz="2400" b="1" dirty="0" smtClean="0">
                <a:solidFill>
                  <a:srgbClr val="333399"/>
                </a:solidFill>
              </a:rPr>
              <a:t>的路由表</a:t>
            </a:r>
            <a:endParaRPr kumimoji="1" lang="en-US" altLang="zh-CN" sz="2400" b="1" dirty="0">
              <a:solidFill>
                <a:srgbClr val="333399"/>
              </a:solidFill>
            </a:endParaRPr>
          </a:p>
        </p:txBody>
      </p:sp>
      <p:sp>
        <p:nvSpPr>
          <p:cNvPr id="10" name="Text Box 47"/>
          <p:cNvSpPr txBox="1">
            <a:spLocks noChangeArrowheads="1"/>
          </p:cNvSpPr>
          <p:nvPr/>
        </p:nvSpPr>
        <p:spPr bwMode="auto">
          <a:xfrm>
            <a:off x="541704" y="2949602"/>
            <a:ext cx="3944888" cy="830997"/>
          </a:xfrm>
          <a:prstGeom prst="rect">
            <a:avLst/>
          </a:prstGeom>
          <a:noFill/>
          <a:ln w="9525">
            <a:noFill/>
            <a:miter lim="800000"/>
            <a:headEnd/>
            <a:tailEnd/>
          </a:ln>
          <a:effectLst/>
        </p:spPr>
        <p:txBody>
          <a:bodyPr wrap="square">
            <a:spAutoFit/>
          </a:bodyPr>
          <a:lstStyle/>
          <a:p>
            <a:pPr>
              <a:spcBef>
                <a:spcPts val="0"/>
              </a:spcBef>
            </a:pPr>
            <a:r>
              <a:rPr lang="en-US" altLang="zh-CN" sz="2400" b="1" dirty="0" smtClean="0"/>
              <a:t>R6</a:t>
            </a:r>
            <a:r>
              <a:rPr lang="zh-CN" altLang="en-US" sz="2400" b="1" dirty="0" smtClean="0"/>
              <a:t>收到相邻路由器</a:t>
            </a:r>
            <a:r>
              <a:rPr lang="en-US" altLang="zh-CN" sz="2400" b="1" dirty="0" smtClean="0"/>
              <a:t>R4 </a:t>
            </a:r>
            <a:r>
              <a:rPr lang="zh-CN" altLang="en-US" sz="2400" b="1" dirty="0" smtClean="0"/>
              <a:t>发的信息（</a:t>
            </a:r>
            <a:r>
              <a:rPr lang="en-US" altLang="zh-CN" sz="2400" b="1" dirty="0" smtClean="0"/>
              <a:t> R4</a:t>
            </a:r>
            <a:r>
              <a:rPr lang="zh-CN" altLang="en-US" sz="2400" b="1" dirty="0" smtClean="0"/>
              <a:t>的路由表）</a:t>
            </a:r>
            <a:endParaRPr lang="zh-CN" altLang="en-US" sz="2400" b="1" dirty="0"/>
          </a:p>
        </p:txBody>
      </p:sp>
      <p:grpSp>
        <p:nvGrpSpPr>
          <p:cNvPr id="4" name="组合 43"/>
          <p:cNvGrpSpPr/>
          <p:nvPr/>
        </p:nvGrpSpPr>
        <p:grpSpPr>
          <a:xfrm>
            <a:off x="5453066" y="3286124"/>
            <a:ext cx="2476517" cy="2714644"/>
            <a:chOff x="6429388" y="-357214"/>
            <a:chExt cx="2286016" cy="2714644"/>
          </a:xfrm>
        </p:grpSpPr>
        <p:sp>
          <p:nvSpPr>
            <p:cNvPr id="20" name="椭圆 19"/>
            <p:cNvSpPr/>
            <p:nvPr/>
          </p:nvSpPr>
          <p:spPr>
            <a:xfrm>
              <a:off x="6429388" y="1214422"/>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R4</a:t>
              </a:r>
              <a:endParaRPr lang="zh-CN" altLang="en-US" dirty="0"/>
            </a:p>
          </p:txBody>
        </p:sp>
        <p:sp>
          <p:nvSpPr>
            <p:cNvPr id="22" name="矩形 21"/>
            <p:cNvSpPr/>
            <p:nvPr/>
          </p:nvSpPr>
          <p:spPr>
            <a:xfrm>
              <a:off x="8072462" y="1285860"/>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N2</a:t>
              </a:r>
              <a:endParaRPr lang="zh-CN" altLang="en-US" dirty="0"/>
            </a:p>
          </p:txBody>
        </p:sp>
        <p:cxnSp>
          <p:nvCxnSpPr>
            <p:cNvPr id="31" name="直接箭头连接符 30"/>
            <p:cNvCxnSpPr>
              <a:stCxn id="20" idx="6"/>
              <a:endCxn id="27" idx="1"/>
            </p:cNvCxnSpPr>
            <p:nvPr/>
          </p:nvCxnSpPr>
          <p:spPr>
            <a:xfrm flipV="1">
              <a:off x="7143768" y="857232"/>
              <a:ext cx="928694" cy="64294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37" name="矩形 36"/>
            <p:cNvSpPr/>
            <p:nvPr/>
          </p:nvSpPr>
          <p:spPr>
            <a:xfrm>
              <a:off x="7358082" y="785794"/>
              <a:ext cx="288836" cy="369332"/>
            </a:xfrm>
            <a:prstGeom prst="rect">
              <a:avLst/>
            </a:prstGeom>
          </p:spPr>
          <p:txBody>
            <a:bodyPr wrap="none">
              <a:spAutoFit/>
            </a:bodyPr>
            <a:lstStyle/>
            <a:p>
              <a:r>
                <a:rPr lang="en-US" altLang="zh-CN" dirty="0" smtClean="0"/>
                <a:t>3</a:t>
              </a:r>
              <a:endParaRPr lang="zh-CN" altLang="en-US" dirty="0"/>
            </a:p>
          </p:txBody>
        </p:sp>
        <p:sp>
          <p:nvSpPr>
            <p:cNvPr id="27" name="矩形 26"/>
            <p:cNvSpPr/>
            <p:nvPr/>
          </p:nvSpPr>
          <p:spPr>
            <a:xfrm>
              <a:off x="8072462" y="642918"/>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N1</a:t>
              </a:r>
              <a:endParaRPr lang="zh-CN" altLang="en-US" dirty="0"/>
            </a:p>
          </p:txBody>
        </p:sp>
        <p:sp>
          <p:nvSpPr>
            <p:cNvPr id="30" name="矩形 29"/>
            <p:cNvSpPr/>
            <p:nvPr/>
          </p:nvSpPr>
          <p:spPr>
            <a:xfrm>
              <a:off x="8143900" y="1928802"/>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N3</a:t>
              </a:r>
              <a:endParaRPr lang="zh-CN" altLang="en-US" dirty="0"/>
            </a:p>
          </p:txBody>
        </p:sp>
        <p:cxnSp>
          <p:nvCxnSpPr>
            <p:cNvPr id="34" name="直接箭头连接符 33"/>
            <p:cNvCxnSpPr>
              <a:stCxn id="20" idx="6"/>
              <a:endCxn id="22" idx="1"/>
            </p:cNvCxnSpPr>
            <p:nvPr/>
          </p:nvCxnSpPr>
          <p:spPr>
            <a:xfrm>
              <a:off x="7143768" y="1500174"/>
              <a:ext cx="928694"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0" idx="6"/>
              <a:endCxn id="30" idx="1"/>
            </p:cNvCxnSpPr>
            <p:nvPr/>
          </p:nvCxnSpPr>
          <p:spPr>
            <a:xfrm>
              <a:off x="7143768" y="1500174"/>
              <a:ext cx="1000132" cy="64294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42" name="矩形 41"/>
            <p:cNvSpPr/>
            <p:nvPr/>
          </p:nvSpPr>
          <p:spPr>
            <a:xfrm>
              <a:off x="7572396" y="1285860"/>
              <a:ext cx="288836" cy="369332"/>
            </a:xfrm>
            <a:prstGeom prst="rect">
              <a:avLst/>
            </a:prstGeom>
          </p:spPr>
          <p:txBody>
            <a:bodyPr wrap="none">
              <a:spAutoFit/>
            </a:bodyPr>
            <a:lstStyle/>
            <a:p>
              <a:r>
                <a:rPr lang="en-US" altLang="zh-CN" dirty="0" smtClean="0"/>
                <a:t>4</a:t>
              </a:r>
              <a:endParaRPr lang="zh-CN" altLang="en-US" dirty="0"/>
            </a:p>
          </p:txBody>
        </p:sp>
        <p:sp>
          <p:nvSpPr>
            <p:cNvPr id="43" name="矩形 42"/>
            <p:cNvSpPr/>
            <p:nvPr/>
          </p:nvSpPr>
          <p:spPr>
            <a:xfrm>
              <a:off x="7572396" y="1714488"/>
              <a:ext cx="288836" cy="369332"/>
            </a:xfrm>
            <a:prstGeom prst="rect">
              <a:avLst/>
            </a:prstGeom>
          </p:spPr>
          <p:txBody>
            <a:bodyPr wrap="none">
              <a:spAutoFit/>
            </a:bodyPr>
            <a:lstStyle/>
            <a:p>
              <a:r>
                <a:rPr lang="en-US" altLang="zh-CN" dirty="0" smtClean="0"/>
                <a:t>1</a:t>
              </a:r>
              <a:endParaRPr lang="zh-CN" altLang="en-US" dirty="0"/>
            </a:p>
          </p:txBody>
        </p:sp>
        <p:sp>
          <p:nvSpPr>
            <p:cNvPr id="62" name="矩形 61"/>
            <p:cNvSpPr/>
            <p:nvPr/>
          </p:nvSpPr>
          <p:spPr>
            <a:xfrm>
              <a:off x="6429388" y="-357214"/>
              <a:ext cx="288836" cy="369332"/>
            </a:xfrm>
            <a:prstGeom prst="rect">
              <a:avLst/>
            </a:prstGeom>
          </p:spPr>
          <p:txBody>
            <a:bodyPr wrap="none">
              <a:spAutoFit/>
            </a:bodyPr>
            <a:lstStyle/>
            <a:p>
              <a:r>
                <a:rPr lang="en-US" altLang="zh-CN" dirty="0" smtClean="0"/>
                <a:t>1</a:t>
              </a:r>
              <a:endParaRPr lang="zh-CN" altLang="en-US" dirty="0"/>
            </a:p>
          </p:txBody>
        </p:sp>
      </p:grpSp>
      <p:grpSp>
        <p:nvGrpSpPr>
          <p:cNvPr id="63" name="组合 62"/>
          <p:cNvGrpSpPr/>
          <p:nvPr/>
        </p:nvGrpSpPr>
        <p:grpSpPr>
          <a:xfrm>
            <a:off x="232139" y="3826226"/>
            <a:ext cx="4333905" cy="2603170"/>
            <a:chOff x="232139" y="3826226"/>
            <a:chExt cx="4333905" cy="2603170"/>
          </a:xfrm>
        </p:grpSpPr>
        <p:sp>
          <p:nvSpPr>
            <p:cNvPr id="8" name="Rectangle 45"/>
            <p:cNvSpPr>
              <a:spLocks noChangeArrowheads="1"/>
            </p:cNvSpPr>
            <p:nvPr/>
          </p:nvSpPr>
          <p:spPr bwMode="auto">
            <a:xfrm>
              <a:off x="696489" y="4643446"/>
              <a:ext cx="3587485" cy="1571636"/>
            </a:xfrm>
            <a:prstGeom prst="rect">
              <a:avLst/>
            </a:prstGeom>
            <a:solidFill>
              <a:srgbClr val="FFFFCC"/>
            </a:solidFill>
            <a:ln w="19050">
              <a:solidFill>
                <a:schemeClr val="tx1"/>
              </a:solidFill>
              <a:miter lim="800000"/>
              <a:headEnd/>
              <a:tailEnd/>
            </a:ln>
            <a:effectLst/>
          </p:spPr>
          <p:txBody>
            <a:bodyPr wrap="none" anchor="ctr"/>
            <a:lstStyle/>
            <a:p>
              <a:endParaRPr lang="zh-CN" altLang="en-US"/>
            </a:p>
          </p:txBody>
        </p:sp>
        <p:sp>
          <p:nvSpPr>
            <p:cNvPr id="9" name="Text Box 46"/>
            <p:cNvSpPr txBox="1">
              <a:spLocks noChangeArrowheads="1"/>
            </p:cNvSpPr>
            <p:nvPr/>
          </p:nvSpPr>
          <p:spPr bwMode="auto">
            <a:xfrm>
              <a:off x="232139" y="4194938"/>
              <a:ext cx="4333905" cy="2234458"/>
            </a:xfrm>
            <a:prstGeom prst="rect">
              <a:avLst/>
            </a:prstGeom>
            <a:noFill/>
            <a:ln w="9525">
              <a:noFill/>
              <a:miter lim="800000"/>
              <a:headEnd/>
              <a:tailEnd/>
            </a:ln>
            <a:effectLst/>
          </p:spPr>
          <p:txBody>
            <a:bodyPr wrap="square">
              <a:spAutoFit/>
            </a:bodyPr>
            <a:lstStyle/>
            <a:p>
              <a:pPr>
                <a:lnSpc>
                  <a:spcPct val="120000"/>
                </a:lnSpc>
              </a:pPr>
              <a:r>
                <a:rPr lang="zh-CN" altLang="en-US" sz="2400" b="1" dirty="0" smtClean="0">
                  <a:solidFill>
                    <a:schemeClr val="folHlink"/>
                  </a:solidFill>
                  <a:latin typeface="Arial" charset="0"/>
                </a:rPr>
                <a:t>    目的</a:t>
              </a:r>
              <a:r>
                <a:rPr lang="zh-CN" altLang="en-US" sz="2400" b="1" dirty="0">
                  <a:solidFill>
                    <a:schemeClr val="folHlink"/>
                  </a:solidFill>
                  <a:latin typeface="Arial" charset="0"/>
                </a:rPr>
                <a:t>网络  距离     下一跳</a:t>
              </a:r>
            </a:p>
            <a:p>
              <a:pPr>
                <a:lnSpc>
                  <a:spcPct val="120000"/>
                </a:lnSpc>
              </a:pPr>
              <a:r>
                <a:rPr lang="zh-CN" altLang="en-US" sz="2400" b="1" dirty="0">
                  <a:solidFill>
                    <a:srgbClr val="0070C0"/>
                  </a:solidFill>
                  <a:latin typeface="Arial" charset="0"/>
                </a:rPr>
                <a:t>      </a:t>
              </a:r>
              <a:r>
                <a:rPr lang="en-US" altLang="zh-CN" sz="2400" b="1" dirty="0" smtClean="0">
                  <a:solidFill>
                    <a:srgbClr val="0070C0"/>
                  </a:solidFill>
                  <a:latin typeface="Arial" charset="0"/>
                </a:rPr>
                <a:t>N1         3         R1</a:t>
              </a:r>
              <a:endParaRPr lang="en-US" altLang="zh-CN" sz="2400" b="1" dirty="0">
                <a:solidFill>
                  <a:srgbClr val="0070C0"/>
                </a:solidFill>
                <a:latin typeface="Arial" charset="0"/>
              </a:endParaRPr>
            </a:p>
            <a:p>
              <a:pPr>
                <a:lnSpc>
                  <a:spcPct val="120000"/>
                </a:lnSpc>
              </a:pPr>
              <a:r>
                <a:rPr lang="en-US" altLang="zh-CN" sz="2400" b="1" dirty="0">
                  <a:solidFill>
                    <a:schemeClr val="folHlink"/>
                  </a:solidFill>
                  <a:latin typeface="Arial" charset="0"/>
                </a:rPr>
                <a:t>      N2     </a:t>
              </a:r>
              <a:r>
                <a:rPr lang="en-US" altLang="zh-CN" sz="1050" b="1" dirty="0">
                  <a:solidFill>
                    <a:schemeClr val="folHlink"/>
                  </a:solidFill>
                  <a:latin typeface="Arial" charset="0"/>
                </a:rPr>
                <a:t>   </a:t>
              </a:r>
              <a:r>
                <a:rPr lang="en-US" altLang="zh-CN" sz="2400" b="1" dirty="0">
                  <a:solidFill>
                    <a:schemeClr val="folHlink"/>
                  </a:solidFill>
                  <a:latin typeface="Arial" charset="0"/>
                </a:rPr>
                <a:t>   </a:t>
              </a:r>
              <a:r>
                <a:rPr lang="en-US" altLang="zh-CN" sz="2400" b="1" dirty="0" smtClean="0">
                  <a:solidFill>
                    <a:schemeClr val="folHlink"/>
                  </a:solidFill>
                  <a:latin typeface="Arial" charset="0"/>
                </a:rPr>
                <a:t>4         R2</a:t>
              </a:r>
              <a:endParaRPr lang="en-US" altLang="zh-CN" sz="2400" b="1" dirty="0">
                <a:solidFill>
                  <a:schemeClr val="folHlink"/>
                </a:solidFill>
                <a:latin typeface="Arial" charset="0"/>
              </a:endParaRPr>
            </a:p>
            <a:p>
              <a:pPr>
                <a:lnSpc>
                  <a:spcPct val="120000"/>
                </a:lnSpc>
              </a:pPr>
              <a:r>
                <a:rPr lang="en-US" altLang="zh-CN" sz="2400" b="1" dirty="0">
                  <a:solidFill>
                    <a:schemeClr val="folHlink"/>
                  </a:solidFill>
                  <a:latin typeface="Arial" charset="0"/>
                </a:rPr>
                <a:t>      </a:t>
              </a:r>
              <a:r>
                <a:rPr lang="en-US" altLang="zh-CN" sz="2400" b="1" dirty="0" smtClean="0">
                  <a:solidFill>
                    <a:schemeClr val="folHlink"/>
                  </a:solidFill>
                  <a:latin typeface="Arial" charset="0"/>
                </a:rPr>
                <a:t>N3         1      </a:t>
              </a:r>
              <a:r>
                <a:rPr lang="zh-CN" altLang="en-US" sz="2400" b="1" dirty="0" smtClean="0">
                  <a:solidFill>
                    <a:schemeClr val="folHlink"/>
                  </a:solidFill>
                  <a:latin typeface="Arial" charset="0"/>
                </a:rPr>
                <a:t>直接交付</a:t>
              </a:r>
              <a:r>
                <a:rPr lang="en-US" altLang="zh-CN" sz="2000" b="1" dirty="0" smtClean="0">
                  <a:solidFill>
                    <a:schemeClr val="folHlink"/>
                  </a:solidFill>
                  <a:latin typeface="Arial" charset="0"/>
                </a:rPr>
                <a:t>    </a:t>
              </a:r>
              <a:endParaRPr lang="en-US" altLang="zh-CN" sz="2000" b="1" dirty="0">
                <a:solidFill>
                  <a:schemeClr val="hlink"/>
                </a:solidFill>
                <a:latin typeface="Arial" charset="0"/>
              </a:endParaRPr>
            </a:p>
            <a:p>
              <a:pPr>
                <a:lnSpc>
                  <a:spcPct val="120000"/>
                </a:lnSpc>
              </a:pPr>
              <a:r>
                <a:rPr lang="en-US" altLang="zh-CN" sz="2000" b="1" dirty="0">
                  <a:solidFill>
                    <a:schemeClr val="folHlink"/>
                  </a:solidFill>
                  <a:latin typeface="Arial" charset="0"/>
                </a:rPr>
                <a:t>       </a:t>
              </a:r>
            </a:p>
          </p:txBody>
        </p:sp>
        <p:sp>
          <p:nvSpPr>
            <p:cNvPr id="38" name="Text Box 44"/>
            <p:cNvSpPr txBox="1">
              <a:spLocks noChangeArrowheads="1"/>
            </p:cNvSpPr>
            <p:nvPr/>
          </p:nvSpPr>
          <p:spPr bwMode="auto">
            <a:xfrm>
              <a:off x="1547791" y="3826226"/>
              <a:ext cx="1816523" cy="461665"/>
            </a:xfrm>
            <a:prstGeom prst="rect">
              <a:avLst/>
            </a:prstGeom>
            <a:no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R4</a:t>
              </a:r>
              <a:r>
                <a:rPr kumimoji="1" lang="zh-CN" altLang="en-US" sz="2400" b="1" dirty="0" smtClean="0">
                  <a:solidFill>
                    <a:srgbClr val="333399"/>
                  </a:solidFill>
                </a:rPr>
                <a:t>的路由表</a:t>
              </a:r>
              <a:endParaRPr kumimoji="1" lang="en-US" altLang="zh-CN" sz="2400" b="1" dirty="0">
                <a:solidFill>
                  <a:srgbClr val="333399"/>
                </a:solidFill>
              </a:endParaRPr>
            </a:p>
          </p:txBody>
        </p:sp>
      </p:grpSp>
      <p:cxnSp>
        <p:nvCxnSpPr>
          <p:cNvPr id="40" name="直接连接符 39"/>
          <p:cNvCxnSpPr/>
          <p:nvPr/>
        </p:nvCxnSpPr>
        <p:spPr>
          <a:xfrm rot="16200000" flipV="1">
            <a:off x="5095877" y="3571875"/>
            <a:ext cx="2000263" cy="1"/>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组合 43"/>
          <p:cNvGrpSpPr/>
          <p:nvPr/>
        </p:nvGrpSpPr>
        <p:grpSpPr>
          <a:xfrm>
            <a:off x="5554270" y="1285860"/>
            <a:ext cx="2399126" cy="1143008"/>
            <a:chOff x="6429388" y="642918"/>
            <a:chExt cx="2214578" cy="1143008"/>
          </a:xfrm>
        </p:grpSpPr>
        <p:sp>
          <p:nvSpPr>
            <p:cNvPr id="46" name="椭圆 45"/>
            <p:cNvSpPr/>
            <p:nvPr/>
          </p:nvSpPr>
          <p:spPr>
            <a:xfrm>
              <a:off x="6429388" y="1214422"/>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R6</a:t>
              </a:r>
              <a:endParaRPr lang="zh-CN" altLang="en-US" dirty="0"/>
            </a:p>
          </p:txBody>
        </p:sp>
        <p:sp>
          <p:nvSpPr>
            <p:cNvPr id="47" name="矩形 46"/>
            <p:cNvSpPr/>
            <p:nvPr/>
          </p:nvSpPr>
          <p:spPr>
            <a:xfrm>
              <a:off x="8072462" y="1285860"/>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N3</a:t>
              </a:r>
              <a:endParaRPr lang="zh-CN" altLang="en-US" dirty="0"/>
            </a:p>
          </p:txBody>
        </p:sp>
        <p:cxnSp>
          <p:nvCxnSpPr>
            <p:cNvPr id="51" name="直接箭头连接符 50"/>
            <p:cNvCxnSpPr>
              <a:stCxn id="46" idx="6"/>
              <a:endCxn id="53" idx="1"/>
            </p:cNvCxnSpPr>
            <p:nvPr/>
          </p:nvCxnSpPr>
          <p:spPr>
            <a:xfrm flipV="1">
              <a:off x="7143768" y="857232"/>
              <a:ext cx="928694" cy="64294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52" name="矩形 51"/>
            <p:cNvSpPr/>
            <p:nvPr/>
          </p:nvSpPr>
          <p:spPr>
            <a:xfrm>
              <a:off x="7358082" y="785794"/>
              <a:ext cx="288836" cy="369332"/>
            </a:xfrm>
            <a:prstGeom prst="rect">
              <a:avLst/>
            </a:prstGeom>
          </p:spPr>
          <p:txBody>
            <a:bodyPr wrap="none">
              <a:spAutoFit/>
            </a:bodyPr>
            <a:lstStyle/>
            <a:p>
              <a:r>
                <a:rPr lang="en-US" altLang="zh-CN" dirty="0" smtClean="0"/>
                <a:t>3</a:t>
              </a:r>
              <a:endParaRPr lang="zh-CN" altLang="en-US" dirty="0"/>
            </a:p>
          </p:txBody>
        </p:sp>
        <p:sp>
          <p:nvSpPr>
            <p:cNvPr id="53" name="矩形 52"/>
            <p:cNvSpPr/>
            <p:nvPr/>
          </p:nvSpPr>
          <p:spPr>
            <a:xfrm>
              <a:off x="8072462" y="642918"/>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N2</a:t>
              </a:r>
              <a:endParaRPr lang="zh-CN" altLang="en-US" dirty="0"/>
            </a:p>
          </p:txBody>
        </p:sp>
        <p:cxnSp>
          <p:nvCxnSpPr>
            <p:cNvPr id="55" name="直接箭头连接符 54"/>
            <p:cNvCxnSpPr>
              <a:stCxn id="46" idx="6"/>
              <a:endCxn id="47" idx="1"/>
            </p:cNvCxnSpPr>
            <p:nvPr/>
          </p:nvCxnSpPr>
          <p:spPr>
            <a:xfrm>
              <a:off x="7143768" y="1500174"/>
              <a:ext cx="928694"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57" name="矩形 56"/>
            <p:cNvSpPr/>
            <p:nvPr/>
          </p:nvSpPr>
          <p:spPr>
            <a:xfrm>
              <a:off x="7572396" y="1285860"/>
              <a:ext cx="288836" cy="369332"/>
            </a:xfrm>
            <a:prstGeom prst="rect">
              <a:avLst/>
            </a:prstGeom>
          </p:spPr>
          <p:txBody>
            <a:bodyPr wrap="none">
              <a:spAutoFit/>
            </a:bodyPr>
            <a:lstStyle/>
            <a:p>
              <a:r>
                <a:rPr lang="en-US" altLang="zh-CN" dirty="0" smtClean="0"/>
                <a:t>4</a:t>
              </a:r>
              <a:endParaRPr lang="zh-CN" altLang="en-US" dirty="0"/>
            </a:p>
          </p:txBody>
        </p:sp>
      </p:grpSp>
      <p:cxnSp>
        <p:nvCxnSpPr>
          <p:cNvPr id="59" name="直接连接符 58"/>
          <p:cNvCxnSpPr>
            <a:endCxn id="46" idx="4"/>
          </p:cNvCxnSpPr>
          <p:nvPr/>
        </p:nvCxnSpPr>
        <p:spPr>
          <a:xfrm rot="16200000" flipV="1">
            <a:off x="4732734" y="3637360"/>
            <a:ext cx="2428892" cy="11908"/>
          </a:xfrm>
          <a:prstGeom prst="line">
            <a:avLst/>
          </a:prstGeom>
          <a:ln w="5715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下箭头 32"/>
          <p:cNvSpPr/>
          <p:nvPr/>
        </p:nvSpPr>
        <p:spPr>
          <a:xfrm rot="10800000">
            <a:off x="0" y="3140968"/>
            <a:ext cx="541703" cy="1073850"/>
          </a:xfrm>
          <a:prstGeom prst="downArrow">
            <a:avLst>
              <a:gd name="adj1" fmla="val 50000"/>
              <a:gd name="adj2" fmla="val 73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41704" y="0"/>
            <a:ext cx="8899984" cy="785818"/>
          </a:xfrm>
        </p:spPr>
        <p:txBody>
          <a:bodyPr/>
          <a:lstStyle/>
          <a:p>
            <a:r>
              <a:rPr lang="en-US" altLang="zh-CN" dirty="0" smtClean="0">
                <a:solidFill>
                  <a:srgbClr val="C00000"/>
                </a:solidFill>
                <a:latin typeface="Arial" charset="0"/>
              </a:rPr>
              <a:t>RIP</a:t>
            </a:r>
            <a:r>
              <a:rPr lang="zh-CN" altLang="en-US" dirty="0" smtClean="0">
                <a:solidFill>
                  <a:srgbClr val="C00000"/>
                </a:solidFill>
                <a:latin typeface="Arial" charset="0"/>
              </a:rPr>
              <a:t>工作过程举例（书 例</a:t>
            </a:r>
            <a:r>
              <a:rPr lang="en-US" altLang="zh-CN" dirty="0" smtClean="0">
                <a:solidFill>
                  <a:srgbClr val="C00000"/>
                </a:solidFill>
                <a:latin typeface="Arial" charset="0"/>
              </a:rPr>
              <a:t>4-5</a:t>
            </a:r>
            <a:r>
              <a:rPr lang="zh-CN" altLang="en-US" dirty="0" smtClean="0">
                <a:solidFill>
                  <a:srgbClr val="C00000"/>
                </a:solidFill>
                <a:latin typeface="Arial" charset="0"/>
              </a:rPr>
              <a:t>）</a:t>
            </a:r>
            <a:endParaRPr lang="zh-CN" altLang="en-US" dirty="0">
              <a:solidFill>
                <a:srgbClr val="C00000"/>
              </a:solidFill>
            </a:endParaRPr>
          </a:p>
        </p:txBody>
      </p:sp>
      <p:sp>
        <p:nvSpPr>
          <p:cNvPr id="5" name="Rectangle 37"/>
          <p:cNvSpPr>
            <a:spLocks noChangeArrowheads="1"/>
          </p:cNvSpPr>
          <p:nvPr/>
        </p:nvSpPr>
        <p:spPr bwMode="auto">
          <a:xfrm>
            <a:off x="619097" y="1289036"/>
            <a:ext cx="3589205" cy="1354146"/>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 name="Text Box 38"/>
          <p:cNvSpPr txBox="1">
            <a:spLocks noChangeArrowheads="1"/>
          </p:cNvSpPr>
          <p:nvPr/>
        </p:nvSpPr>
        <p:spPr bwMode="auto">
          <a:xfrm>
            <a:off x="386921" y="857232"/>
            <a:ext cx="3946950" cy="1791260"/>
          </a:xfrm>
          <a:prstGeom prst="rect">
            <a:avLst/>
          </a:prstGeom>
          <a:noFill/>
          <a:ln w="9525">
            <a:noFill/>
            <a:miter lim="800000"/>
            <a:headEnd/>
            <a:tailEnd/>
          </a:ln>
          <a:effectLst/>
        </p:spPr>
        <p:txBody>
          <a:bodyPr wrap="square">
            <a:spAutoFit/>
          </a:bodyPr>
          <a:lstStyle/>
          <a:p>
            <a:pPr>
              <a:lnSpc>
                <a:spcPct val="120000"/>
              </a:lnSpc>
            </a:pPr>
            <a:r>
              <a:rPr lang="zh-CN" altLang="en-US" sz="2400" b="1" dirty="0">
                <a:solidFill>
                  <a:schemeClr val="folHlink"/>
                </a:solidFill>
                <a:latin typeface="Arial" charset="0"/>
              </a:rPr>
              <a:t>目的网络  距离     下一跳</a:t>
            </a:r>
          </a:p>
          <a:p>
            <a:pPr>
              <a:lnSpc>
                <a:spcPct val="120000"/>
              </a:lnSpc>
            </a:pPr>
            <a:r>
              <a:rPr lang="zh-CN" altLang="en-US" sz="2400" b="1" dirty="0">
                <a:solidFill>
                  <a:schemeClr val="folHlink"/>
                </a:solidFill>
                <a:latin typeface="Arial" charset="0"/>
              </a:rPr>
              <a:t>      </a:t>
            </a:r>
            <a:r>
              <a:rPr lang="en-US" altLang="zh-CN" sz="2400" b="1" dirty="0" smtClean="0">
                <a:solidFill>
                  <a:schemeClr val="folHlink"/>
                </a:solidFill>
                <a:latin typeface="Arial" charset="0"/>
              </a:rPr>
              <a:t>N2         3         R4</a:t>
            </a:r>
            <a:endParaRPr lang="en-US" altLang="zh-CN" sz="2400" b="1" dirty="0">
              <a:solidFill>
                <a:schemeClr val="folHlink"/>
              </a:solidFill>
              <a:latin typeface="Arial" charset="0"/>
            </a:endParaRPr>
          </a:p>
          <a:p>
            <a:pPr>
              <a:lnSpc>
                <a:spcPct val="120000"/>
              </a:lnSpc>
            </a:pPr>
            <a:r>
              <a:rPr lang="en-US" altLang="zh-CN" sz="2400" b="1" dirty="0">
                <a:solidFill>
                  <a:schemeClr val="folHlink"/>
                </a:solidFill>
                <a:latin typeface="Arial" charset="0"/>
              </a:rPr>
              <a:t>      </a:t>
            </a:r>
            <a:r>
              <a:rPr lang="en-US" altLang="zh-CN" sz="2400" b="1" dirty="0" smtClean="0">
                <a:solidFill>
                  <a:schemeClr val="folHlink"/>
                </a:solidFill>
                <a:latin typeface="Arial" charset="0"/>
              </a:rPr>
              <a:t>N3     </a:t>
            </a:r>
            <a:r>
              <a:rPr lang="en-US" altLang="zh-CN" sz="1050" b="1" dirty="0" smtClean="0">
                <a:solidFill>
                  <a:schemeClr val="folHlink"/>
                </a:solidFill>
                <a:latin typeface="Arial" charset="0"/>
              </a:rPr>
              <a:t>   </a:t>
            </a:r>
            <a:r>
              <a:rPr lang="en-US" altLang="zh-CN" sz="2400" b="1" dirty="0" smtClean="0">
                <a:solidFill>
                  <a:schemeClr val="folHlink"/>
                </a:solidFill>
                <a:latin typeface="Arial" charset="0"/>
              </a:rPr>
              <a:t>   4         R5</a:t>
            </a:r>
            <a:endParaRPr lang="en-US" altLang="zh-CN" sz="2000" b="1" baseline="-25000" dirty="0">
              <a:solidFill>
                <a:schemeClr val="folHlink"/>
              </a:solidFill>
              <a:latin typeface="Arial" charset="0"/>
            </a:endParaRPr>
          </a:p>
          <a:p>
            <a:pPr>
              <a:lnSpc>
                <a:spcPct val="120000"/>
              </a:lnSpc>
            </a:pPr>
            <a:r>
              <a:rPr lang="en-US" altLang="zh-CN" sz="2000" b="1" dirty="0">
                <a:solidFill>
                  <a:schemeClr val="folHlink"/>
                </a:solidFill>
                <a:latin typeface="Arial" charset="0"/>
              </a:rPr>
              <a:t>      </a:t>
            </a:r>
            <a:r>
              <a:rPr lang="en-US" altLang="zh-CN" sz="2000" b="1" dirty="0" smtClean="0">
                <a:solidFill>
                  <a:schemeClr val="folHlink"/>
                </a:solidFill>
                <a:latin typeface="Arial" charset="0"/>
              </a:rPr>
              <a:t>….</a:t>
            </a:r>
            <a:endParaRPr lang="en-US" altLang="zh-CN" sz="2000" b="1" baseline="-25000" dirty="0">
              <a:solidFill>
                <a:schemeClr val="hlink"/>
              </a:solidFill>
              <a:latin typeface="Arial" charset="0"/>
            </a:endParaRPr>
          </a:p>
        </p:txBody>
      </p:sp>
      <p:sp>
        <p:nvSpPr>
          <p:cNvPr id="7" name="Text Box 44"/>
          <p:cNvSpPr txBox="1">
            <a:spLocks noChangeArrowheads="1"/>
          </p:cNvSpPr>
          <p:nvPr/>
        </p:nvSpPr>
        <p:spPr bwMode="auto">
          <a:xfrm>
            <a:off x="1160836" y="571485"/>
            <a:ext cx="1816523" cy="461665"/>
          </a:xfrm>
          <a:prstGeom prst="rect">
            <a:avLst/>
          </a:prstGeom>
          <a:no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R6</a:t>
            </a:r>
            <a:r>
              <a:rPr kumimoji="1" lang="zh-CN" altLang="en-US" sz="2400" b="1" dirty="0" smtClean="0">
                <a:solidFill>
                  <a:srgbClr val="333399"/>
                </a:solidFill>
              </a:rPr>
              <a:t>的路由表</a:t>
            </a:r>
            <a:endParaRPr kumimoji="1" lang="en-US" altLang="zh-CN" sz="2400" b="1" dirty="0">
              <a:solidFill>
                <a:srgbClr val="333399"/>
              </a:solidFill>
            </a:endParaRPr>
          </a:p>
        </p:txBody>
      </p:sp>
      <p:sp>
        <p:nvSpPr>
          <p:cNvPr id="8" name="Rectangle 45"/>
          <p:cNvSpPr>
            <a:spLocks noChangeArrowheads="1"/>
          </p:cNvSpPr>
          <p:nvPr/>
        </p:nvSpPr>
        <p:spPr bwMode="auto">
          <a:xfrm>
            <a:off x="696489" y="4357694"/>
            <a:ext cx="3587485" cy="1571636"/>
          </a:xfrm>
          <a:prstGeom prst="rect">
            <a:avLst/>
          </a:prstGeom>
          <a:solidFill>
            <a:srgbClr val="FFFFCC"/>
          </a:solidFill>
          <a:ln w="19050">
            <a:solidFill>
              <a:schemeClr val="tx1"/>
            </a:solidFill>
            <a:miter lim="800000"/>
            <a:headEnd/>
            <a:tailEnd/>
          </a:ln>
          <a:effectLst/>
        </p:spPr>
        <p:txBody>
          <a:bodyPr wrap="none" anchor="ctr"/>
          <a:lstStyle/>
          <a:p>
            <a:endParaRPr lang="zh-CN" altLang="en-US"/>
          </a:p>
        </p:txBody>
      </p:sp>
      <p:sp>
        <p:nvSpPr>
          <p:cNvPr id="9" name="Text Box 46"/>
          <p:cNvSpPr txBox="1">
            <a:spLocks noChangeArrowheads="1"/>
          </p:cNvSpPr>
          <p:nvPr/>
        </p:nvSpPr>
        <p:spPr bwMode="auto">
          <a:xfrm>
            <a:off x="232139" y="3909186"/>
            <a:ext cx="4333905" cy="2234458"/>
          </a:xfrm>
          <a:prstGeom prst="rect">
            <a:avLst/>
          </a:prstGeom>
          <a:noFill/>
          <a:ln w="9525">
            <a:noFill/>
            <a:miter lim="800000"/>
            <a:headEnd/>
            <a:tailEnd/>
          </a:ln>
          <a:effectLst/>
        </p:spPr>
        <p:txBody>
          <a:bodyPr wrap="square">
            <a:spAutoFit/>
          </a:bodyPr>
          <a:lstStyle/>
          <a:p>
            <a:pPr>
              <a:lnSpc>
                <a:spcPct val="120000"/>
              </a:lnSpc>
            </a:pPr>
            <a:r>
              <a:rPr lang="zh-CN" altLang="en-US" sz="2400" b="1" dirty="0" smtClean="0">
                <a:solidFill>
                  <a:schemeClr val="folHlink"/>
                </a:solidFill>
                <a:latin typeface="Arial" charset="0"/>
              </a:rPr>
              <a:t>    目的</a:t>
            </a:r>
            <a:r>
              <a:rPr lang="zh-CN" altLang="en-US" sz="2400" b="1" dirty="0">
                <a:solidFill>
                  <a:schemeClr val="folHlink"/>
                </a:solidFill>
                <a:latin typeface="Arial" charset="0"/>
              </a:rPr>
              <a:t>网络  距离     下一跳</a:t>
            </a:r>
          </a:p>
          <a:p>
            <a:pPr>
              <a:lnSpc>
                <a:spcPct val="120000"/>
              </a:lnSpc>
            </a:pPr>
            <a:r>
              <a:rPr lang="zh-CN" altLang="en-US" sz="2400" b="1" dirty="0">
                <a:solidFill>
                  <a:srgbClr val="0070C0"/>
                </a:solidFill>
                <a:latin typeface="Arial" charset="0"/>
              </a:rPr>
              <a:t>      </a:t>
            </a:r>
            <a:r>
              <a:rPr lang="en-US" altLang="zh-CN" sz="2400" b="1" dirty="0" smtClean="0">
                <a:solidFill>
                  <a:srgbClr val="0070C0"/>
                </a:solidFill>
                <a:latin typeface="Arial" charset="0"/>
              </a:rPr>
              <a:t>N1         3         R1</a:t>
            </a:r>
            <a:endParaRPr lang="en-US" altLang="zh-CN" sz="2400" b="1" dirty="0">
              <a:solidFill>
                <a:srgbClr val="0070C0"/>
              </a:solidFill>
              <a:latin typeface="Arial" charset="0"/>
            </a:endParaRPr>
          </a:p>
          <a:p>
            <a:pPr>
              <a:lnSpc>
                <a:spcPct val="120000"/>
              </a:lnSpc>
            </a:pPr>
            <a:r>
              <a:rPr lang="en-US" altLang="zh-CN" sz="2400" b="1" dirty="0">
                <a:solidFill>
                  <a:schemeClr val="folHlink"/>
                </a:solidFill>
                <a:latin typeface="Arial" charset="0"/>
              </a:rPr>
              <a:t>      N2     </a:t>
            </a:r>
            <a:r>
              <a:rPr lang="en-US" altLang="zh-CN" sz="1050" b="1" dirty="0">
                <a:solidFill>
                  <a:schemeClr val="folHlink"/>
                </a:solidFill>
                <a:latin typeface="Arial" charset="0"/>
              </a:rPr>
              <a:t>   </a:t>
            </a:r>
            <a:r>
              <a:rPr lang="en-US" altLang="zh-CN" sz="2400" b="1" dirty="0">
                <a:solidFill>
                  <a:schemeClr val="folHlink"/>
                </a:solidFill>
                <a:latin typeface="Arial" charset="0"/>
              </a:rPr>
              <a:t>   </a:t>
            </a:r>
            <a:r>
              <a:rPr lang="en-US" altLang="zh-CN" sz="2400" b="1" dirty="0" smtClean="0">
                <a:solidFill>
                  <a:schemeClr val="folHlink"/>
                </a:solidFill>
                <a:latin typeface="Arial" charset="0"/>
              </a:rPr>
              <a:t>4         R2</a:t>
            </a:r>
            <a:endParaRPr lang="en-US" altLang="zh-CN" sz="2400" b="1" dirty="0">
              <a:solidFill>
                <a:schemeClr val="folHlink"/>
              </a:solidFill>
              <a:latin typeface="Arial" charset="0"/>
            </a:endParaRPr>
          </a:p>
          <a:p>
            <a:pPr>
              <a:lnSpc>
                <a:spcPct val="120000"/>
              </a:lnSpc>
            </a:pPr>
            <a:r>
              <a:rPr lang="en-US" altLang="zh-CN" sz="2400" b="1" dirty="0">
                <a:solidFill>
                  <a:schemeClr val="folHlink"/>
                </a:solidFill>
                <a:latin typeface="Arial" charset="0"/>
              </a:rPr>
              <a:t>      </a:t>
            </a:r>
            <a:r>
              <a:rPr lang="en-US" altLang="zh-CN" sz="2400" b="1" dirty="0" smtClean="0">
                <a:solidFill>
                  <a:schemeClr val="folHlink"/>
                </a:solidFill>
                <a:latin typeface="Arial" charset="0"/>
              </a:rPr>
              <a:t>N3         1      </a:t>
            </a:r>
            <a:r>
              <a:rPr lang="zh-CN" altLang="en-US" sz="2400" b="1" dirty="0" smtClean="0">
                <a:solidFill>
                  <a:schemeClr val="folHlink"/>
                </a:solidFill>
                <a:latin typeface="Arial" charset="0"/>
              </a:rPr>
              <a:t>直接交付</a:t>
            </a:r>
            <a:r>
              <a:rPr lang="en-US" altLang="zh-CN" sz="2000" b="1" dirty="0" smtClean="0">
                <a:solidFill>
                  <a:schemeClr val="folHlink"/>
                </a:solidFill>
                <a:latin typeface="Arial" charset="0"/>
              </a:rPr>
              <a:t>    </a:t>
            </a:r>
            <a:endParaRPr lang="en-US" altLang="zh-CN" sz="2000" b="1" dirty="0">
              <a:solidFill>
                <a:schemeClr val="hlink"/>
              </a:solidFill>
              <a:latin typeface="Arial" charset="0"/>
            </a:endParaRPr>
          </a:p>
          <a:p>
            <a:pPr>
              <a:lnSpc>
                <a:spcPct val="120000"/>
              </a:lnSpc>
            </a:pPr>
            <a:r>
              <a:rPr lang="en-US" altLang="zh-CN" sz="2000" b="1" dirty="0">
                <a:solidFill>
                  <a:schemeClr val="folHlink"/>
                </a:solidFill>
                <a:latin typeface="Arial" charset="0"/>
              </a:rPr>
              <a:t>       </a:t>
            </a:r>
          </a:p>
        </p:txBody>
      </p:sp>
      <p:sp>
        <p:nvSpPr>
          <p:cNvPr id="10" name="Text Box 47"/>
          <p:cNvSpPr txBox="1">
            <a:spLocks noChangeArrowheads="1"/>
          </p:cNvSpPr>
          <p:nvPr/>
        </p:nvSpPr>
        <p:spPr bwMode="auto">
          <a:xfrm>
            <a:off x="541703" y="2643187"/>
            <a:ext cx="4798218" cy="830997"/>
          </a:xfrm>
          <a:prstGeom prst="rect">
            <a:avLst/>
          </a:prstGeom>
          <a:noFill/>
          <a:ln w="9525">
            <a:noFill/>
            <a:miter lim="800000"/>
            <a:headEnd/>
            <a:tailEnd/>
          </a:ln>
          <a:effectLst/>
        </p:spPr>
        <p:txBody>
          <a:bodyPr wrap="square">
            <a:spAutoFit/>
          </a:bodyPr>
          <a:lstStyle/>
          <a:p>
            <a:pPr>
              <a:spcBef>
                <a:spcPts val="0"/>
              </a:spcBef>
            </a:pPr>
            <a:r>
              <a:rPr lang="en-US" altLang="zh-CN" sz="2400" b="1" dirty="0" smtClean="0"/>
              <a:t>R6</a:t>
            </a:r>
            <a:r>
              <a:rPr lang="zh-CN" altLang="en-US" sz="2400" b="1" dirty="0" smtClean="0"/>
              <a:t>收到</a:t>
            </a:r>
            <a:r>
              <a:rPr lang="en-US" altLang="zh-CN" sz="2400" b="1" dirty="0" smtClean="0"/>
              <a:t>R4 </a:t>
            </a:r>
            <a:r>
              <a:rPr lang="zh-CN" altLang="en-US" sz="2400" b="1" dirty="0" smtClean="0"/>
              <a:t>发的信息</a:t>
            </a:r>
            <a:endParaRPr lang="en-US" altLang="zh-CN" sz="2400" b="1" dirty="0" smtClean="0"/>
          </a:p>
          <a:p>
            <a:pPr>
              <a:spcBef>
                <a:spcPts val="0"/>
              </a:spcBef>
            </a:pPr>
            <a:r>
              <a:rPr lang="zh-CN" altLang="en-US" sz="2400" b="1" dirty="0" smtClean="0"/>
              <a:t>（</a:t>
            </a:r>
            <a:r>
              <a:rPr lang="en-US" altLang="zh-CN" sz="2400" b="1" dirty="0" smtClean="0"/>
              <a:t> R4</a:t>
            </a:r>
            <a:r>
              <a:rPr lang="zh-CN" altLang="en-US" sz="2400" b="1" dirty="0" smtClean="0"/>
              <a:t>的路由表）</a:t>
            </a:r>
            <a:endParaRPr lang="zh-CN" altLang="en-US" sz="2400" b="1" dirty="0"/>
          </a:p>
        </p:txBody>
      </p:sp>
      <p:sp>
        <p:nvSpPr>
          <p:cNvPr id="14" name="Rectangle 45"/>
          <p:cNvSpPr>
            <a:spLocks noChangeArrowheads="1"/>
          </p:cNvSpPr>
          <p:nvPr/>
        </p:nvSpPr>
        <p:spPr bwMode="auto">
          <a:xfrm>
            <a:off x="5959085" y="4214818"/>
            <a:ext cx="3173038" cy="1571636"/>
          </a:xfrm>
          <a:prstGeom prst="rect">
            <a:avLst/>
          </a:prstGeom>
          <a:solidFill>
            <a:srgbClr val="FFFFCC"/>
          </a:solidFill>
          <a:ln w="19050">
            <a:solidFill>
              <a:schemeClr val="tx1"/>
            </a:solidFill>
            <a:miter lim="800000"/>
            <a:headEnd/>
            <a:tailEnd/>
          </a:ln>
          <a:effectLst/>
        </p:spPr>
        <p:txBody>
          <a:bodyPr wrap="none" anchor="ctr"/>
          <a:lstStyle/>
          <a:p>
            <a:pPr>
              <a:lnSpc>
                <a:spcPct val="150000"/>
              </a:lnSpc>
            </a:pPr>
            <a:endParaRPr lang="zh-CN" altLang="en-US" dirty="0"/>
          </a:p>
        </p:txBody>
      </p:sp>
      <p:sp>
        <p:nvSpPr>
          <p:cNvPr id="15" name="Text Box 46"/>
          <p:cNvSpPr txBox="1">
            <a:spLocks noChangeArrowheads="1"/>
          </p:cNvSpPr>
          <p:nvPr/>
        </p:nvSpPr>
        <p:spPr bwMode="auto">
          <a:xfrm>
            <a:off x="5649520" y="3714752"/>
            <a:ext cx="4256480" cy="2862322"/>
          </a:xfrm>
          <a:prstGeom prst="rect">
            <a:avLst/>
          </a:prstGeom>
          <a:noFill/>
          <a:ln w="9525">
            <a:noFill/>
            <a:miter lim="800000"/>
            <a:headEnd/>
            <a:tailEnd/>
          </a:ln>
          <a:effectLst/>
        </p:spPr>
        <p:txBody>
          <a:bodyPr wrap="square">
            <a:spAutoFit/>
          </a:bodyPr>
          <a:lstStyle/>
          <a:p>
            <a:pPr>
              <a:lnSpc>
                <a:spcPct val="120000"/>
              </a:lnSpc>
            </a:pPr>
            <a:r>
              <a:rPr lang="zh-CN" altLang="en-US" sz="2400" dirty="0" smtClean="0">
                <a:solidFill>
                  <a:schemeClr val="folHlink"/>
                </a:solidFill>
                <a:latin typeface="Arial" charset="0"/>
              </a:rPr>
              <a:t> 目的网络   距离   下</a:t>
            </a:r>
            <a:r>
              <a:rPr lang="zh-CN" altLang="en-US" sz="2400" dirty="0">
                <a:solidFill>
                  <a:schemeClr val="folHlink"/>
                </a:solidFill>
                <a:latin typeface="Arial" charset="0"/>
              </a:rPr>
              <a:t>一跳</a:t>
            </a:r>
          </a:p>
          <a:p>
            <a:pPr>
              <a:lnSpc>
                <a:spcPct val="120000"/>
              </a:lnSpc>
            </a:pPr>
            <a:r>
              <a:rPr lang="zh-CN" altLang="en-US" sz="2400" dirty="0">
                <a:solidFill>
                  <a:schemeClr val="folHlink"/>
                </a:solidFill>
                <a:latin typeface="Arial" charset="0"/>
              </a:rPr>
              <a:t>      </a:t>
            </a:r>
            <a:r>
              <a:rPr lang="en-US" altLang="zh-CN" sz="2400" dirty="0" smtClean="0">
                <a:solidFill>
                  <a:schemeClr val="folHlink"/>
                </a:solidFill>
                <a:latin typeface="Arial" charset="0"/>
              </a:rPr>
              <a:t>N1</a:t>
            </a:r>
            <a:r>
              <a:rPr lang="en-US" altLang="zh-CN" sz="2400" dirty="0" smtClean="0">
                <a:solidFill>
                  <a:schemeClr val="hlink"/>
                </a:solidFill>
                <a:latin typeface="Arial" charset="0"/>
              </a:rPr>
              <a:t>      </a:t>
            </a:r>
            <a:r>
              <a:rPr lang="en-US" altLang="zh-CN" sz="2400" dirty="0" smtClean="0">
                <a:solidFill>
                  <a:schemeClr val="folHlink"/>
                </a:solidFill>
              </a:rPr>
              <a:t>3</a:t>
            </a:r>
            <a:r>
              <a:rPr lang="en-US" altLang="zh-CN" sz="2400" dirty="0" smtClean="0">
                <a:solidFill>
                  <a:schemeClr val="hlink"/>
                </a:solidFill>
                <a:latin typeface="Arial" charset="0"/>
              </a:rPr>
              <a:t> +1       </a:t>
            </a:r>
            <a:r>
              <a:rPr lang="en-US" altLang="zh-CN" sz="2400" dirty="0" smtClean="0"/>
              <a:t>R4 </a:t>
            </a:r>
            <a:endParaRPr lang="en-US" altLang="zh-CN" sz="2400" dirty="0">
              <a:solidFill>
                <a:schemeClr val="hlink"/>
              </a:solidFill>
              <a:latin typeface="Arial" charset="0"/>
            </a:endParaRPr>
          </a:p>
          <a:p>
            <a:pPr>
              <a:lnSpc>
                <a:spcPct val="120000"/>
              </a:lnSpc>
            </a:pPr>
            <a:r>
              <a:rPr lang="en-US" altLang="zh-CN" sz="2400" dirty="0">
                <a:solidFill>
                  <a:schemeClr val="folHlink"/>
                </a:solidFill>
                <a:latin typeface="Arial" charset="0"/>
              </a:rPr>
              <a:t>      N2     </a:t>
            </a:r>
            <a:r>
              <a:rPr lang="en-US" altLang="zh-CN" sz="2400" dirty="0" smtClean="0">
                <a:solidFill>
                  <a:schemeClr val="folHlink"/>
                </a:solidFill>
                <a:latin typeface="Arial" charset="0"/>
              </a:rPr>
              <a:t> 4</a:t>
            </a:r>
            <a:r>
              <a:rPr lang="en-US" altLang="zh-CN" sz="2400" dirty="0" smtClean="0">
                <a:solidFill>
                  <a:schemeClr val="hlink"/>
                </a:solidFill>
              </a:rPr>
              <a:t> +1</a:t>
            </a:r>
            <a:r>
              <a:rPr lang="en-US" altLang="zh-CN" sz="2400" dirty="0" smtClean="0">
                <a:solidFill>
                  <a:schemeClr val="folHlink"/>
                </a:solidFill>
                <a:latin typeface="Arial" charset="0"/>
              </a:rPr>
              <a:t>       </a:t>
            </a:r>
            <a:r>
              <a:rPr lang="en-US" altLang="zh-CN" sz="2400" dirty="0" smtClean="0"/>
              <a:t>R4 </a:t>
            </a:r>
            <a:endParaRPr lang="en-US" altLang="zh-CN" sz="2400" dirty="0">
              <a:solidFill>
                <a:schemeClr val="folHlink"/>
              </a:solidFill>
              <a:latin typeface="Arial" charset="0"/>
            </a:endParaRPr>
          </a:p>
          <a:p>
            <a:pPr>
              <a:lnSpc>
                <a:spcPct val="120000"/>
              </a:lnSpc>
            </a:pPr>
            <a:r>
              <a:rPr lang="en-US" altLang="zh-CN" sz="2400" dirty="0">
                <a:solidFill>
                  <a:schemeClr val="folHlink"/>
                </a:solidFill>
                <a:latin typeface="Arial" charset="0"/>
              </a:rPr>
              <a:t>      </a:t>
            </a:r>
            <a:r>
              <a:rPr lang="en-US" altLang="zh-CN" sz="2400" dirty="0" smtClean="0">
                <a:solidFill>
                  <a:schemeClr val="folHlink"/>
                </a:solidFill>
                <a:latin typeface="Arial" charset="0"/>
              </a:rPr>
              <a:t>N3      1 </a:t>
            </a:r>
            <a:r>
              <a:rPr lang="en-US" altLang="zh-CN" sz="2400" dirty="0" smtClean="0">
                <a:solidFill>
                  <a:schemeClr val="hlink"/>
                </a:solidFill>
              </a:rPr>
              <a:t>+1</a:t>
            </a:r>
            <a:r>
              <a:rPr lang="en-US" altLang="zh-CN" sz="2400" dirty="0" smtClean="0">
                <a:solidFill>
                  <a:schemeClr val="folHlink"/>
                </a:solidFill>
                <a:latin typeface="Arial" charset="0"/>
              </a:rPr>
              <a:t>       </a:t>
            </a:r>
            <a:r>
              <a:rPr lang="en-US" altLang="zh-CN" sz="2400" dirty="0" smtClean="0"/>
              <a:t>R4 </a:t>
            </a:r>
            <a:endParaRPr lang="en-US" altLang="zh-CN" sz="2400" dirty="0">
              <a:solidFill>
                <a:schemeClr val="folHlink"/>
              </a:solidFill>
              <a:latin typeface="Arial" charset="0"/>
            </a:endParaRPr>
          </a:p>
          <a:p>
            <a:pPr>
              <a:lnSpc>
                <a:spcPct val="120000"/>
              </a:lnSpc>
            </a:pPr>
            <a:r>
              <a:rPr lang="en-US" altLang="zh-CN" sz="2400" dirty="0">
                <a:solidFill>
                  <a:schemeClr val="folHlink"/>
                </a:solidFill>
                <a:latin typeface="Arial" charset="0"/>
              </a:rPr>
              <a:t>     </a:t>
            </a:r>
            <a:r>
              <a:rPr lang="en-US" altLang="zh-CN" sz="2400" dirty="0" smtClean="0">
                <a:solidFill>
                  <a:schemeClr val="folHlink"/>
                </a:solidFill>
                <a:latin typeface="Arial" charset="0"/>
              </a:rPr>
              <a:t> </a:t>
            </a:r>
            <a:endParaRPr lang="en-US" altLang="zh-CN" sz="2400" dirty="0">
              <a:solidFill>
                <a:schemeClr val="hlink"/>
              </a:solidFill>
              <a:latin typeface="Arial" charset="0"/>
            </a:endParaRPr>
          </a:p>
          <a:p>
            <a:pPr>
              <a:lnSpc>
                <a:spcPct val="150000"/>
              </a:lnSpc>
            </a:pPr>
            <a:r>
              <a:rPr lang="en-US" altLang="zh-CN" sz="2400" dirty="0">
                <a:solidFill>
                  <a:schemeClr val="folHlink"/>
                </a:solidFill>
                <a:latin typeface="Arial" charset="0"/>
              </a:rPr>
              <a:t>       </a:t>
            </a:r>
          </a:p>
        </p:txBody>
      </p:sp>
      <p:sp>
        <p:nvSpPr>
          <p:cNvPr id="24" name="矩形 23"/>
          <p:cNvSpPr/>
          <p:nvPr/>
        </p:nvSpPr>
        <p:spPr>
          <a:xfrm>
            <a:off x="4310058" y="4286256"/>
            <a:ext cx="1210588" cy="1323439"/>
          </a:xfrm>
          <a:prstGeom prst="rect">
            <a:avLst/>
          </a:prstGeom>
        </p:spPr>
        <p:txBody>
          <a:bodyPr wrap="none">
            <a:spAutoFit/>
          </a:bodyPr>
          <a:lstStyle/>
          <a:p>
            <a:r>
              <a:rPr lang="en-US" altLang="zh-CN" sz="2000" kern="0" dirty="0" smtClean="0">
                <a:solidFill>
                  <a:srgbClr val="000066"/>
                </a:solidFill>
                <a:latin typeface="Arial"/>
                <a:ea typeface="黑体"/>
              </a:rPr>
              <a:t>R6</a:t>
            </a:r>
            <a:r>
              <a:rPr lang="zh-CN" altLang="en-US" sz="2000" kern="0" dirty="0" smtClean="0">
                <a:solidFill>
                  <a:srgbClr val="000066"/>
                </a:solidFill>
                <a:latin typeface="Arial"/>
                <a:ea typeface="黑体"/>
              </a:rPr>
              <a:t>首先</a:t>
            </a:r>
            <a:endParaRPr lang="en-US" altLang="zh-CN" sz="2000" kern="0" dirty="0" smtClean="0">
              <a:solidFill>
                <a:srgbClr val="000066"/>
              </a:solidFill>
              <a:latin typeface="Arial"/>
              <a:ea typeface="黑体"/>
            </a:endParaRPr>
          </a:p>
          <a:p>
            <a:endParaRPr lang="en-US" altLang="zh-CN" sz="2000" kern="0" dirty="0" smtClean="0">
              <a:solidFill>
                <a:srgbClr val="000066"/>
              </a:solidFill>
              <a:latin typeface="Arial"/>
              <a:ea typeface="黑体"/>
            </a:endParaRPr>
          </a:p>
          <a:p>
            <a:r>
              <a:rPr lang="zh-CN" altLang="en-US" sz="2000" kern="0" dirty="0" smtClean="0">
                <a:solidFill>
                  <a:srgbClr val="000066"/>
                </a:solidFill>
                <a:latin typeface="Arial"/>
                <a:ea typeface="黑体"/>
              </a:rPr>
              <a:t>修改收到</a:t>
            </a:r>
            <a:endParaRPr lang="en-US" altLang="zh-CN" sz="2000" kern="0" dirty="0" smtClean="0">
              <a:solidFill>
                <a:srgbClr val="000066"/>
              </a:solidFill>
              <a:latin typeface="Arial"/>
              <a:ea typeface="黑体"/>
            </a:endParaRPr>
          </a:p>
          <a:p>
            <a:r>
              <a:rPr lang="zh-CN" altLang="en-US" sz="2000" kern="0" dirty="0" smtClean="0">
                <a:solidFill>
                  <a:srgbClr val="000066"/>
                </a:solidFill>
                <a:latin typeface="Arial"/>
                <a:ea typeface="黑体"/>
              </a:rPr>
              <a:t>的信息</a:t>
            </a:r>
            <a:endParaRPr lang="zh-CN" altLang="en-US" sz="1400" dirty="0">
              <a:solidFill>
                <a:srgbClr val="000066"/>
              </a:solidFill>
            </a:endParaRPr>
          </a:p>
        </p:txBody>
      </p:sp>
      <p:sp>
        <p:nvSpPr>
          <p:cNvPr id="18" name="圆角矩形标注 17"/>
          <p:cNvSpPr/>
          <p:nvPr/>
        </p:nvSpPr>
        <p:spPr>
          <a:xfrm>
            <a:off x="3667116" y="6072182"/>
            <a:ext cx="5107765" cy="785818"/>
          </a:xfrm>
          <a:prstGeom prst="wedgeRoundRectCallout">
            <a:avLst>
              <a:gd name="adj1" fmla="val -15966"/>
              <a:gd name="adj2" fmla="val -10334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solidFill>
                  <a:srgbClr val="000066"/>
                </a:solidFill>
              </a:rPr>
              <a:t>怎样修改：目的网络不变，距离加</a:t>
            </a:r>
            <a:r>
              <a:rPr lang="en-US" altLang="zh-CN" sz="2400" dirty="0" smtClean="0">
                <a:solidFill>
                  <a:srgbClr val="000066"/>
                </a:solidFill>
              </a:rPr>
              <a:t>1</a:t>
            </a:r>
            <a:r>
              <a:rPr lang="zh-CN" altLang="en-US" sz="2400" dirty="0" smtClean="0">
                <a:solidFill>
                  <a:srgbClr val="000066"/>
                </a:solidFill>
              </a:rPr>
              <a:t>，下一跳变成</a:t>
            </a:r>
            <a:r>
              <a:rPr lang="en-US" altLang="zh-CN" sz="2400" dirty="0" smtClean="0">
                <a:solidFill>
                  <a:srgbClr val="000066"/>
                </a:solidFill>
              </a:rPr>
              <a:t>R4</a:t>
            </a:r>
            <a:endParaRPr lang="zh-CN" altLang="en-US" sz="2400" dirty="0">
              <a:solidFill>
                <a:srgbClr val="000066"/>
              </a:solidFill>
            </a:endParaRPr>
          </a:p>
        </p:txBody>
      </p:sp>
      <p:grpSp>
        <p:nvGrpSpPr>
          <p:cNvPr id="3" name="组合 44"/>
          <p:cNvGrpSpPr/>
          <p:nvPr/>
        </p:nvGrpSpPr>
        <p:grpSpPr>
          <a:xfrm>
            <a:off x="5238752" y="1500174"/>
            <a:ext cx="1315654" cy="714380"/>
            <a:chOff x="5214942" y="1071546"/>
            <a:chExt cx="1214450" cy="714380"/>
          </a:xfrm>
        </p:grpSpPr>
        <p:sp>
          <p:nvSpPr>
            <p:cNvPr id="19" name="椭圆 18"/>
            <p:cNvSpPr/>
            <p:nvPr/>
          </p:nvSpPr>
          <p:spPr>
            <a:xfrm>
              <a:off x="5214942" y="1214422"/>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R6</a:t>
              </a:r>
              <a:endParaRPr lang="zh-CN" altLang="en-US" dirty="0"/>
            </a:p>
          </p:txBody>
        </p:sp>
        <p:cxnSp>
          <p:nvCxnSpPr>
            <p:cNvPr id="25" name="直接箭头连接符 24"/>
            <p:cNvCxnSpPr>
              <a:stCxn id="19" idx="6"/>
              <a:endCxn id="20" idx="2"/>
            </p:cNvCxnSpPr>
            <p:nvPr/>
          </p:nvCxnSpPr>
          <p:spPr>
            <a:xfrm>
              <a:off x="5929322" y="1500174"/>
              <a:ext cx="50007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矩形 35"/>
            <p:cNvSpPr/>
            <p:nvPr/>
          </p:nvSpPr>
          <p:spPr>
            <a:xfrm>
              <a:off x="6000760" y="1071546"/>
              <a:ext cx="302154" cy="400110"/>
            </a:xfrm>
            <a:prstGeom prst="rect">
              <a:avLst/>
            </a:prstGeom>
          </p:spPr>
          <p:txBody>
            <a:bodyPr wrap="none">
              <a:spAutoFit/>
            </a:bodyPr>
            <a:lstStyle/>
            <a:p>
              <a:r>
                <a:rPr lang="en-US" altLang="zh-CN" sz="2000" dirty="0" smtClean="0">
                  <a:solidFill>
                    <a:srgbClr val="3333CC"/>
                  </a:solidFill>
                </a:rPr>
                <a:t>1</a:t>
              </a:r>
              <a:endParaRPr lang="zh-CN" altLang="en-US" dirty="0"/>
            </a:p>
          </p:txBody>
        </p:sp>
      </p:grpSp>
      <p:grpSp>
        <p:nvGrpSpPr>
          <p:cNvPr id="4" name="组合 43"/>
          <p:cNvGrpSpPr/>
          <p:nvPr/>
        </p:nvGrpSpPr>
        <p:grpSpPr>
          <a:xfrm>
            <a:off x="6554406" y="1071546"/>
            <a:ext cx="2476517" cy="1714512"/>
            <a:chOff x="6429388" y="642918"/>
            <a:chExt cx="2286016" cy="1714512"/>
          </a:xfrm>
        </p:grpSpPr>
        <p:sp>
          <p:nvSpPr>
            <p:cNvPr id="20" name="椭圆 19"/>
            <p:cNvSpPr/>
            <p:nvPr/>
          </p:nvSpPr>
          <p:spPr>
            <a:xfrm>
              <a:off x="6429388" y="1214422"/>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R4</a:t>
              </a:r>
              <a:endParaRPr lang="zh-CN" altLang="en-US" dirty="0"/>
            </a:p>
          </p:txBody>
        </p:sp>
        <p:sp>
          <p:nvSpPr>
            <p:cNvPr id="22" name="矩形 21"/>
            <p:cNvSpPr/>
            <p:nvPr/>
          </p:nvSpPr>
          <p:spPr>
            <a:xfrm>
              <a:off x="8072462" y="1285860"/>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N2</a:t>
              </a:r>
              <a:endParaRPr lang="zh-CN" altLang="en-US" dirty="0"/>
            </a:p>
          </p:txBody>
        </p:sp>
        <p:cxnSp>
          <p:nvCxnSpPr>
            <p:cNvPr id="31" name="直接箭头连接符 30"/>
            <p:cNvCxnSpPr>
              <a:stCxn id="20" idx="6"/>
              <a:endCxn id="27" idx="1"/>
            </p:cNvCxnSpPr>
            <p:nvPr/>
          </p:nvCxnSpPr>
          <p:spPr>
            <a:xfrm flipV="1">
              <a:off x="7143768" y="857232"/>
              <a:ext cx="928694" cy="64294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37" name="矩形 36"/>
            <p:cNvSpPr/>
            <p:nvPr/>
          </p:nvSpPr>
          <p:spPr>
            <a:xfrm>
              <a:off x="7358082" y="785794"/>
              <a:ext cx="288836" cy="369332"/>
            </a:xfrm>
            <a:prstGeom prst="rect">
              <a:avLst/>
            </a:prstGeom>
          </p:spPr>
          <p:txBody>
            <a:bodyPr wrap="none">
              <a:spAutoFit/>
            </a:bodyPr>
            <a:lstStyle/>
            <a:p>
              <a:r>
                <a:rPr lang="en-US" altLang="zh-CN" dirty="0" smtClean="0"/>
                <a:t>3</a:t>
              </a:r>
              <a:endParaRPr lang="zh-CN" altLang="en-US" dirty="0"/>
            </a:p>
          </p:txBody>
        </p:sp>
        <p:sp>
          <p:nvSpPr>
            <p:cNvPr id="27" name="矩形 26"/>
            <p:cNvSpPr/>
            <p:nvPr/>
          </p:nvSpPr>
          <p:spPr>
            <a:xfrm>
              <a:off x="8072462" y="642918"/>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N1</a:t>
              </a:r>
              <a:endParaRPr lang="zh-CN" altLang="en-US" dirty="0"/>
            </a:p>
          </p:txBody>
        </p:sp>
        <p:sp>
          <p:nvSpPr>
            <p:cNvPr id="30" name="矩形 29"/>
            <p:cNvSpPr/>
            <p:nvPr/>
          </p:nvSpPr>
          <p:spPr>
            <a:xfrm>
              <a:off x="8143900" y="1928802"/>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N3</a:t>
              </a:r>
              <a:endParaRPr lang="zh-CN" altLang="en-US" dirty="0"/>
            </a:p>
          </p:txBody>
        </p:sp>
        <p:cxnSp>
          <p:nvCxnSpPr>
            <p:cNvPr id="34" name="直接箭头连接符 33"/>
            <p:cNvCxnSpPr>
              <a:stCxn id="20" idx="6"/>
              <a:endCxn id="22" idx="1"/>
            </p:cNvCxnSpPr>
            <p:nvPr/>
          </p:nvCxnSpPr>
          <p:spPr>
            <a:xfrm>
              <a:off x="7143768" y="1500174"/>
              <a:ext cx="928694"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0" idx="6"/>
              <a:endCxn id="30" idx="1"/>
            </p:cNvCxnSpPr>
            <p:nvPr/>
          </p:nvCxnSpPr>
          <p:spPr>
            <a:xfrm>
              <a:off x="7143768" y="1500174"/>
              <a:ext cx="1000132" cy="642942"/>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42" name="矩形 41"/>
            <p:cNvSpPr/>
            <p:nvPr/>
          </p:nvSpPr>
          <p:spPr>
            <a:xfrm>
              <a:off x="7572396" y="1285860"/>
              <a:ext cx="288836" cy="369332"/>
            </a:xfrm>
            <a:prstGeom prst="rect">
              <a:avLst/>
            </a:prstGeom>
          </p:spPr>
          <p:txBody>
            <a:bodyPr wrap="none">
              <a:spAutoFit/>
            </a:bodyPr>
            <a:lstStyle/>
            <a:p>
              <a:r>
                <a:rPr lang="en-US" altLang="zh-CN" dirty="0" smtClean="0"/>
                <a:t>4</a:t>
              </a:r>
              <a:endParaRPr lang="zh-CN" altLang="en-US" dirty="0"/>
            </a:p>
          </p:txBody>
        </p:sp>
        <p:sp>
          <p:nvSpPr>
            <p:cNvPr id="43" name="矩形 42"/>
            <p:cNvSpPr/>
            <p:nvPr/>
          </p:nvSpPr>
          <p:spPr>
            <a:xfrm>
              <a:off x="7572396" y="1714488"/>
              <a:ext cx="288836" cy="369332"/>
            </a:xfrm>
            <a:prstGeom prst="rect">
              <a:avLst/>
            </a:prstGeom>
          </p:spPr>
          <p:txBody>
            <a:bodyPr wrap="none">
              <a:spAutoFit/>
            </a:bodyPr>
            <a:lstStyle/>
            <a:p>
              <a:r>
                <a:rPr lang="en-US" altLang="zh-CN" dirty="0" smtClean="0"/>
                <a:t>1</a:t>
              </a:r>
              <a:endParaRPr lang="zh-CN" altLang="en-US" dirty="0"/>
            </a:p>
          </p:txBody>
        </p:sp>
      </p:grpSp>
      <p:sp>
        <p:nvSpPr>
          <p:cNvPr id="38" name="Text Box 44"/>
          <p:cNvSpPr txBox="1">
            <a:spLocks noChangeArrowheads="1"/>
          </p:cNvSpPr>
          <p:nvPr/>
        </p:nvSpPr>
        <p:spPr bwMode="auto">
          <a:xfrm>
            <a:off x="1547791" y="3540474"/>
            <a:ext cx="1816523" cy="461665"/>
          </a:xfrm>
          <a:prstGeom prst="rect">
            <a:avLst/>
          </a:prstGeom>
          <a:no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R4</a:t>
            </a:r>
            <a:r>
              <a:rPr kumimoji="1" lang="zh-CN" altLang="en-US" sz="2400" b="1" dirty="0" smtClean="0">
                <a:solidFill>
                  <a:srgbClr val="333399"/>
                </a:solidFill>
              </a:rPr>
              <a:t>的路由表</a:t>
            </a:r>
            <a:endParaRPr kumimoji="1" lang="en-US" altLang="zh-CN" sz="2400" b="1" dirty="0">
              <a:solidFill>
                <a:srgbClr val="333399"/>
              </a:solidFill>
            </a:endParaRPr>
          </a:p>
        </p:txBody>
      </p:sp>
      <p:sp>
        <p:nvSpPr>
          <p:cNvPr id="41" name="右箭头 40"/>
          <p:cNvSpPr/>
          <p:nvPr/>
        </p:nvSpPr>
        <p:spPr>
          <a:xfrm>
            <a:off x="4345777" y="4643446"/>
            <a:ext cx="1393041"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10800000">
            <a:off x="0" y="3140968"/>
            <a:ext cx="541703" cy="1073850"/>
          </a:xfrm>
          <a:prstGeom prst="downArrow">
            <a:avLst>
              <a:gd name="adj1" fmla="val 50000"/>
              <a:gd name="adj2" fmla="val 73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 Box 44"/>
          <p:cNvSpPr txBox="1">
            <a:spLocks noChangeArrowheads="1"/>
          </p:cNvSpPr>
          <p:nvPr/>
        </p:nvSpPr>
        <p:spPr bwMode="auto">
          <a:xfrm>
            <a:off x="5910756" y="3272288"/>
            <a:ext cx="3139001" cy="461665"/>
          </a:xfrm>
          <a:prstGeom prst="rect">
            <a:avLst/>
          </a:prstGeom>
          <a:solidFill>
            <a:schemeClr val="accent2"/>
          </a:solid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R6</a:t>
            </a:r>
            <a:r>
              <a:rPr kumimoji="1" lang="zh-CN" altLang="en-US" sz="2400" b="1" dirty="0" smtClean="0">
                <a:solidFill>
                  <a:srgbClr val="333399"/>
                </a:solidFill>
                <a:latin typeface="Arial" charset="0"/>
              </a:rPr>
              <a:t>经过</a:t>
            </a:r>
            <a:r>
              <a:rPr kumimoji="1" lang="en-US" altLang="zh-CN" sz="2400" b="1" dirty="0" smtClean="0">
                <a:solidFill>
                  <a:srgbClr val="333399"/>
                </a:solidFill>
                <a:latin typeface="Arial" charset="0"/>
              </a:rPr>
              <a:t>R4</a:t>
            </a:r>
            <a:r>
              <a:rPr kumimoji="1" lang="zh-CN" altLang="en-US" sz="2400" b="1" dirty="0" smtClean="0">
                <a:solidFill>
                  <a:srgbClr val="333399"/>
                </a:solidFill>
              </a:rPr>
              <a:t>的路由信息</a:t>
            </a:r>
            <a:endParaRPr kumimoji="1" lang="en-US" altLang="zh-CN" sz="2400" b="1" dirty="0">
              <a:solidFill>
                <a:srgbClr val="333399"/>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wipe(left)">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p:bldP spid="18" grpId="0" animBg="1"/>
      <p:bldP spid="4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zh-CN" altLang="en-US" dirty="0" smtClean="0"/>
              <a:t>使用</a:t>
            </a:r>
            <a:r>
              <a:rPr lang="zh-CN" altLang="en-US" dirty="0"/>
              <a:t>一些</a:t>
            </a:r>
            <a:r>
              <a:rPr lang="zh-CN" altLang="en-US" dirty="0" smtClean="0"/>
              <a:t>中间设备进行互连 </a:t>
            </a:r>
            <a:endParaRPr lang="zh-CN" altLang="en-US" dirty="0"/>
          </a:p>
        </p:txBody>
      </p:sp>
      <p:sp>
        <p:nvSpPr>
          <p:cNvPr id="351234" name="Rectangle 2"/>
          <p:cNvSpPr>
            <a:spLocks noGrp="1" noChangeArrowheads="1"/>
          </p:cNvSpPr>
          <p:nvPr>
            <p:ph idx="1"/>
          </p:nvPr>
        </p:nvSpPr>
        <p:spPr/>
        <p:txBody>
          <a:bodyPr/>
          <a:lstStyle/>
          <a:p>
            <a:pPr>
              <a:lnSpc>
                <a:spcPct val="120000"/>
              </a:lnSpc>
            </a:pPr>
            <a:r>
              <a:rPr lang="zh-CN" altLang="en-US" dirty="0" smtClean="0"/>
              <a:t>将网络</a:t>
            </a:r>
            <a:r>
              <a:rPr lang="zh-CN" altLang="en-US" dirty="0"/>
              <a:t>互相连接</a:t>
            </a:r>
            <a:r>
              <a:rPr lang="zh-CN" altLang="en-US" dirty="0" smtClean="0"/>
              <a:t>起来要</a:t>
            </a:r>
            <a:r>
              <a:rPr lang="zh-CN" altLang="en-US" dirty="0"/>
              <a:t>使用一些</a:t>
            </a:r>
            <a:r>
              <a:rPr lang="zh-CN" altLang="en-US" dirty="0" smtClean="0"/>
              <a:t>中间设备。 </a:t>
            </a:r>
            <a:endParaRPr lang="en-US" altLang="zh-CN" dirty="0" smtClean="0">
              <a:solidFill>
                <a:schemeClr val="hlink"/>
              </a:solidFill>
            </a:endParaRPr>
          </a:p>
          <a:p>
            <a:pPr>
              <a:lnSpc>
                <a:spcPct val="120000"/>
              </a:lnSpc>
            </a:pPr>
            <a:r>
              <a:rPr lang="zh-CN" altLang="en-US" dirty="0" smtClean="0"/>
              <a:t>中间设备</a:t>
            </a:r>
            <a:r>
              <a:rPr lang="zh-CN" altLang="en-US" dirty="0"/>
              <a:t>又称为</a:t>
            </a:r>
            <a:r>
              <a:rPr lang="zh-CN" altLang="en-US" dirty="0">
                <a:solidFill>
                  <a:srgbClr val="FF0000"/>
                </a:solidFill>
              </a:rPr>
              <a:t>中间系统</a:t>
            </a:r>
            <a:r>
              <a:rPr lang="zh-CN" altLang="en-US" dirty="0"/>
              <a:t>或</a:t>
            </a:r>
            <a:r>
              <a:rPr lang="zh-CN" altLang="en-US" dirty="0" smtClean="0">
                <a:solidFill>
                  <a:srgbClr val="FF0000"/>
                </a:solidFill>
              </a:rPr>
              <a:t>中继 </a:t>
            </a:r>
            <a:r>
              <a:rPr lang="en-US" altLang="zh-CN" dirty="0" smtClean="0">
                <a:solidFill>
                  <a:srgbClr val="FF0000"/>
                </a:solidFill>
              </a:rPr>
              <a:t>(</a:t>
            </a:r>
            <a:r>
              <a:rPr lang="en-US" altLang="zh-CN" dirty="0">
                <a:solidFill>
                  <a:srgbClr val="FF0000"/>
                </a:solidFill>
              </a:rPr>
              <a:t>relay)</a:t>
            </a:r>
            <a:r>
              <a:rPr lang="zh-CN" altLang="en-US" dirty="0">
                <a:solidFill>
                  <a:srgbClr val="FF0000"/>
                </a:solidFill>
              </a:rPr>
              <a:t>系统。</a:t>
            </a:r>
            <a:endParaRPr lang="en-US" altLang="zh-CN" dirty="0">
              <a:solidFill>
                <a:srgbClr val="FF0000"/>
              </a:solidFill>
            </a:endParaRPr>
          </a:p>
          <a:p>
            <a:pPr>
              <a:lnSpc>
                <a:spcPct val="120000"/>
              </a:lnSpc>
            </a:pPr>
            <a:r>
              <a:rPr lang="zh-CN" altLang="zh-CN" dirty="0" smtClean="0"/>
              <a:t>有以下</a:t>
            </a:r>
            <a:r>
              <a:rPr lang="zh-CN" altLang="en-US" dirty="0"/>
              <a:t>五</a:t>
            </a:r>
            <a:r>
              <a:rPr lang="zh-CN" altLang="zh-CN" dirty="0" smtClean="0"/>
              <a:t>种</a:t>
            </a:r>
            <a:r>
              <a:rPr lang="zh-CN" altLang="zh-CN" dirty="0"/>
              <a:t>不同的中间设备</a:t>
            </a:r>
            <a:r>
              <a:rPr lang="zh-CN" altLang="zh-CN" dirty="0" smtClean="0"/>
              <a:t>：</a:t>
            </a:r>
            <a:endParaRPr lang="zh-CN" altLang="en-US" dirty="0"/>
          </a:p>
          <a:p>
            <a:pPr lvl="1">
              <a:lnSpc>
                <a:spcPct val="120000"/>
              </a:lnSpc>
            </a:pPr>
            <a:r>
              <a:rPr lang="zh-CN" altLang="en-US" dirty="0">
                <a:solidFill>
                  <a:srgbClr val="0000FF"/>
                </a:solidFill>
                <a:latin typeface="Arial" charset="0"/>
                <a:ea typeface="黑体" pitchFamily="2" charset="-122"/>
              </a:rPr>
              <a:t>物理层</a:t>
            </a:r>
            <a:r>
              <a:rPr lang="zh-CN" altLang="en-US" dirty="0">
                <a:latin typeface="Arial" charset="0"/>
                <a:ea typeface="黑体" pitchFamily="2" charset="-122"/>
              </a:rPr>
              <a:t>中继系统：</a:t>
            </a:r>
            <a:r>
              <a:rPr lang="zh-CN" altLang="en-US" dirty="0" smtClean="0">
                <a:solidFill>
                  <a:srgbClr val="FF0000"/>
                </a:solidFill>
                <a:latin typeface="Arial" charset="0"/>
                <a:ea typeface="黑体" pitchFamily="2" charset="-122"/>
              </a:rPr>
              <a:t>转发器 </a:t>
            </a:r>
            <a:r>
              <a:rPr lang="en-US" altLang="zh-CN" dirty="0" smtClean="0">
                <a:latin typeface="Arial" charset="0"/>
                <a:ea typeface="黑体" pitchFamily="2" charset="-122"/>
              </a:rPr>
              <a:t>(</a:t>
            </a:r>
            <a:r>
              <a:rPr lang="en-US" altLang="zh-CN" dirty="0">
                <a:latin typeface="Arial" charset="0"/>
                <a:ea typeface="黑体" pitchFamily="2" charset="-122"/>
              </a:rPr>
              <a:t>repeater</a:t>
            </a:r>
            <a:r>
              <a:rPr lang="en-US" altLang="zh-CN" dirty="0" smtClean="0">
                <a:latin typeface="Arial" charset="0"/>
                <a:ea typeface="黑体" pitchFamily="2" charset="-122"/>
              </a:rPr>
              <a:t>)</a:t>
            </a:r>
            <a:r>
              <a:rPr lang="zh-CN" altLang="en-US" dirty="0" smtClean="0">
                <a:latin typeface="Arial" charset="0"/>
                <a:ea typeface="黑体" pitchFamily="2" charset="-122"/>
              </a:rPr>
              <a:t>，集线器</a:t>
            </a:r>
            <a:r>
              <a:rPr lang="en-US" altLang="zh-CN" dirty="0" smtClean="0">
                <a:latin typeface="Arial" charset="0"/>
                <a:ea typeface="黑体" pitchFamily="2" charset="-122"/>
              </a:rPr>
              <a:t>hub</a:t>
            </a:r>
            <a:r>
              <a:rPr lang="zh-CN" altLang="en-US" dirty="0" smtClean="0">
                <a:latin typeface="Arial" charset="0"/>
                <a:ea typeface="黑体" pitchFamily="2" charset="-122"/>
              </a:rPr>
              <a:t>。</a:t>
            </a:r>
            <a:endParaRPr lang="zh-CN" altLang="en-US" dirty="0">
              <a:latin typeface="Arial" charset="0"/>
              <a:ea typeface="黑体" pitchFamily="2" charset="-122"/>
            </a:endParaRPr>
          </a:p>
          <a:p>
            <a:pPr lvl="1" algn="just">
              <a:lnSpc>
                <a:spcPct val="120000"/>
              </a:lnSpc>
            </a:pPr>
            <a:r>
              <a:rPr lang="zh-CN" altLang="en-US" dirty="0">
                <a:solidFill>
                  <a:srgbClr val="0000FF"/>
                </a:solidFill>
                <a:latin typeface="Arial" charset="0"/>
                <a:ea typeface="黑体" pitchFamily="2" charset="-122"/>
              </a:rPr>
              <a:t>数据链路层</a:t>
            </a:r>
            <a:r>
              <a:rPr lang="zh-CN" altLang="en-US" dirty="0">
                <a:latin typeface="Arial" charset="0"/>
                <a:ea typeface="黑体" pitchFamily="2" charset="-122"/>
              </a:rPr>
              <a:t>中继系统：</a:t>
            </a:r>
            <a:r>
              <a:rPr lang="zh-CN" altLang="en-US" dirty="0" smtClean="0">
                <a:solidFill>
                  <a:srgbClr val="FF0000"/>
                </a:solidFill>
                <a:latin typeface="Arial" charset="0"/>
                <a:ea typeface="黑体" pitchFamily="2" charset="-122"/>
              </a:rPr>
              <a:t>网桥 </a:t>
            </a:r>
            <a:r>
              <a:rPr lang="zh-CN" altLang="en-US" dirty="0" smtClean="0">
                <a:latin typeface="Arial" charset="0"/>
                <a:ea typeface="黑体" pitchFamily="2" charset="-122"/>
              </a:rPr>
              <a:t>或 交换机。</a:t>
            </a:r>
            <a:endParaRPr lang="zh-CN" altLang="en-US" dirty="0">
              <a:latin typeface="Arial" charset="0"/>
              <a:ea typeface="黑体" pitchFamily="2" charset="-122"/>
            </a:endParaRPr>
          </a:p>
          <a:p>
            <a:pPr lvl="1">
              <a:lnSpc>
                <a:spcPct val="120000"/>
              </a:lnSpc>
            </a:pPr>
            <a:r>
              <a:rPr lang="zh-CN" altLang="en-US" dirty="0">
                <a:solidFill>
                  <a:srgbClr val="0000FF"/>
                </a:solidFill>
                <a:latin typeface="Arial" charset="0"/>
                <a:ea typeface="黑体" pitchFamily="2" charset="-122"/>
              </a:rPr>
              <a:t>网络层</a:t>
            </a:r>
            <a:r>
              <a:rPr lang="zh-CN" altLang="en-US" dirty="0">
                <a:latin typeface="Arial" charset="0"/>
                <a:ea typeface="黑体" pitchFamily="2" charset="-122"/>
              </a:rPr>
              <a:t>中继系统：</a:t>
            </a:r>
            <a:r>
              <a:rPr lang="zh-CN" altLang="en-US" dirty="0" smtClean="0">
                <a:solidFill>
                  <a:srgbClr val="FF0000"/>
                </a:solidFill>
                <a:latin typeface="Arial" charset="0"/>
                <a:ea typeface="黑体" pitchFamily="2" charset="-122"/>
              </a:rPr>
              <a:t>路由器 </a:t>
            </a:r>
            <a:r>
              <a:rPr lang="en-US" altLang="zh-CN" dirty="0" smtClean="0">
                <a:latin typeface="Arial" charset="0"/>
                <a:ea typeface="黑体" pitchFamily="2" charset="-122"/>
              </a:rPr>
              <a:t>(</a:t>
            </a:r>
            <a:r>
              <a:rPr lang="en-US" altLang="zh-CN" dirty="0">
                <a:latin typeface="Arial" charset="0"/>
                <a:ea typeface="黑体" pitchFamily="2" charset="-122"/>
              </a:rPr>
              <a:t>router)</a:t>
            </a:r>
            <a:r>
              <a:rPr lang="zh-CN" altLang="en-US" dirty="0">
                <a:latin typeface="Arial" charset="0"/>
                <a:ea typeface="黑体" pitchFamily="2" charset="-122"/>
              </a:rPr>
              <a:t>。</a:t>
            </a:r>
          </a:p>
          <a:p>
            <a:pPr lvl="1">
              <a:lnSpc>
                <a:spcPct val="120000"/>
              </a:lnSpc>
            </a:pPr>
            <a:r>
              <a:rPr lang="zh-CN" altLang="en-US" dirty="0" smtClean="0">
                <a:solidFill>
                  <a:srgbClr val="0000FF"/>
                </a:solidFill>
                <a:latin typeface="Arial" charset="0"/>
                <a:ea typeface="黑体" pitchFamily="2" charset="-122"/>
              </a:rPr>
              <a:t>网络层</a:t>
            </a:r>
            <a:r>
              <a:rPr lang="zh-CN" altLang="en-US" dirty="0">
                <a:solidFill>
                  <a:srgbClr val="0000FF"/>
                </a:solidFill>
                <a:latin typeface="Arial" charset="0"/>
                <a:ea typeface="黑体" pitchFamily="2" charset="-122"/>
              </a:rPr>
              <a:t>以上</a:t>
            </a:r>
            <a:r>
              <a:rPr lang="zh-CN" altLang="en-US" dirty="0">
                <a:latin typeface="Arial" charset="0"/>
                <a:ea typeface="黑体" pitchFamily="2" charset="-122"/>
              </a:rPr>
              <a:t>的中继系统：</a:t>
            </a:r>
            <a:r>
              <a:rPr lang="zh-CN" altLang="en-US" dirty="0" smtClean="0">
                <a:solidFill>
                  <a:srgbClr val="FF0000"/>
                </a:solidFill>
                <a:latin typeface="Arial" charset="0"/>
                <a:ea typeface="黑体" pitchFamily="2" charset="-122"/>
              </a:rPr>
              <a:t>网关 </a:t>
            </a:r>
            <a:r>
              <a:rPr lang="en-US" altLang="zh-CN" dirty="0" smtClean="0">
                <a:latin typeface="Arial" charset="0"/>
                <a:ea typeface="黑体" pitchFamily="2" charset="-122"/>
              </a:rPr>
              <a:t>(</a:t>
            </a:r>
            <a:r>
              <a:rPr lang="en-US" altLang="zh-CN" dirty="0">
                <a:latin typeface="Arial" charset="0"/>
                <a:ea typeface="黑体" pitchFamily="2" charset="-122"/>
              </a:rPr>
              <a:t>gateway)</a:t>
            </a:r>
            <a:r>
              <a:rPr lang="zh-CN" altLang="en-US" dirty="0">
                <a:latin typeface="Arial" charset="0"/>
                <a:ea typeface="黑体" pitchFamily="2" charset="-122"/>
              </a:rPr>
              <a:t>。</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18</a:t>
            </a:fld>
            <a:endParaRPr lang="en-US" altLang="zh-CN" dirty="0"/>
          </a:p>
        </p:txBody>
      </p:sp>
    </p:spTree>
    <p:extLst>
      <p:ext uri="{BB962C8B-B14F-4D97-AF65-F5344CB8AC3E}">
        <p14:creationId xmlns:p14="http://schemas.microsoft.com/office/powerpoint/2010/main" val="335986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2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38"/>
          <p:cNvSpPr txBox="1">
            <a:spLocks noChangeArrowheads="1"/>
          </p:cNvSpPr>
          <p:nvPr/>
        </p:nvSpPr>
        <p:spPr bwMode="auto">
          <a:xfrm>
            <a:off x="464312" y="1500174"/>
            <a:ext cx="3482603" cy="1569660"/>
          </a:xfrm>
          <a:prstGeom prst="rect">
            <a:avLst/>
          </a:prstGeom>
          <a:solidFill>
            <a:srgbClr val="CCECFF"/>
          </a:solidFill>
          <a:ln w="9525">
            <a:solidFill>
              <a:srgbClr val="000000"/>
            </a:solidFill>
            <a:miter lim="800000"/>
            <a:headEnd/>
            <a:tailEnd/>
          </a:ln>
          <a:effectLst/>
        </p:spPr>
        <p:txBody>
          <a:bodyPr wrap="square">
            <a:spAutoFit/>
          </a:bodyPr>
          <a:lstStyle/>
          <a:p>
            <a:pPr>
              <a:lnSpc>
                <a:spcPct val="120000"/>
              </a:lnSpc>
            </a:pPr>
            <a:r>
              <a:rPr lang="zh-CN" altLang="en-US" sz="2000" b="1" dirty="0">
                <a:solidFill>
                  <a:schemeClr val="folHlink"/>
                </a:solidFill>
                <a:latin typeface="Arial" charset="0"/>
              </a:rPr>
              <a:t>目的网络  距离     下一跳</a:t>
            </a:r>
          </a:p>
          <a:p>
            <a:pPr>
              <a:lnSpc>
                <a:spcPct val="120000"/>
              </a:lnSpc>
            </a:pPr>
            <a:r>
              <a:rPr lang="zh-CN" altLang="en-US" sz="2000" b="1" dirty="0">
                <a:solidFill>
                  <a:schemeClr val="folHlink"/>
                </a:solidFill>
                <a:latin typeface="Arial" charset="0"/>
              </a:rPr>
              <a:t>      </a:t>
            </a:r>
            <a:r>
              <a:rPr lang="zh-CN" altLang="en-US" sz="2000" b="1" dirty="0" smtClean="0">
                <a:solidFill>
                  <a:schemeClr val="folHlink"/>
                </a:solidFill>
              </a:rPr>
              <a:t> </a:t>
            </a:r>
            <a:r>
              <a:rPr lang="en-US" altLang="zh-CN" sz="2000" b="1" dirty="0" smtClean="0">
                <a:solidFill>
                  <a:schemeClr val="folHlink"/>
                </a:solidFill>
              </a:rPr>
              <a:t>N2         3         R4</a:t>
            </a:r>
          </a:p>
          <a:p>
            <a:pPr>
              <a:lnSpc>
                <a:spcPct val="120000"/>
              </a:lnSpc>
            </a:pPr>
            <a:r>
              <a:rPr lang="en-US" altLang="zh-CN" sz="2000" b="1" dirty="0" smtClean="0">
                <a:solidFill>
                  <a:schemeClr val="folHlink"/>
                </a:solidFill>
              </a:rPr>
              <a:t>       N3     </a:t>
            </a:r>
            <a:r>
              <a:rPr lang="en-US" altLang="zh-CN" sz="1000" b="1" dirty="0" smtClean="0">
                <a:solidFill>
                  <a:schemeClr val="folHlink"/>
                </a:solidFill>
              </a:rPr>
              <a:t>   </a:t>
            </a:r>
            <a:r>
              <a:rPr lang="en-US" altLang="zh-CN" sz="2000" b="1" dirty="0" smtClean="0">
                <a:solidFill>
                  <a:schemeClr val="folHlink"/>
                </a:solidFill>
              </a:rPr>
              <a:t>   4         R5</a:t>
            </a:r>
            <a:endParaRPr lang="en-US" altLang="zh-CN" sz="2000" b="1" baseline="-25000" dirty="0" smtClean="0">
              <a:solidFill>
                <a:schemeClr val="folHlink"/>
              </a:solidFill>
            </a:endParaRPr>
          </a:p>
          <a:p>
            <a:pPr>
              <a:lnSpc>
                <a:spcPct val="120000"/>
              </a:lnSpc>
            </a:pPr>
            <a:r>
              <a:rPr lang="en-US" altLang="zh-CN" sz="2000" b="1" dirty="0" smtClean="0">
                <a:solidFill>
                  <a:schemeClr val="folHlink"/>
                </a:solidFill>
              </a:rPr>
              <a:t>      ….</a:t>
            </a:r>
            <a:endParaRPr lang="en-US" altLang="zh-CN" sz="2000" b="1" baseline="-25000" dirty="0">
              <a:solidFill>
                <a:schemeClr val="hlink"/>
              </a:solidFill>
              <a:latin typeface="Arial" charset="0"/>
            </a:endParaRPr>
          </a:p>
        </p:txBody>
      </p:sp>
      <p:sp>
        <p:nvSpPr>
          <p:cNvPr id="7" name="Text Box 44"/>
          <p:cNvSpPr txBox="1">
            <a:spLocks noChangeArrowheads="1"/>
          </p:cNvSpPr>
          <p:nvPr/>
        </p:nvSpPr>
        <p:spPr bwMode="auto">
          <a:xfrm>
            <a:off x="696486" y="1071550"/>
            <a:ext cx="2733441" cy="461665"/>
          </a:xfrm>
          <a:prstGeom prst="rect">
            <a:avLst/>
          </a:prstGeom>
          <a:noFill/>
          <a:ln w="9525">
            <a:noFill/>
            <a:miter lim="800000"/>
            <a:headEnd/>
            <a:tailEnd/>
          </a:ln>
          <a:effectLst/>
        </p:spPr>
        <p:txBody>
          <a:bodyPr wrap="none">
            <a:spAutoFit/>
          </a:bodyPr>
          <a:lstStyle/>
          <a:p>
            <a:r>
              <a:rPr kumimoji="1" lang="en-US" altLang="zh-CN" sz="2400" dirty="0" smtClean="0">
                <a:solidFill>
                  <a:srgbClr val="333399"/>
                </a:solidFill>
                <a:latin typeface="Arial" charset="0"/>
              </a:rPr>
              <a:t>R6</a:t>
            </a:r>
            <a:r>
              <a:rPr kumimoji="1" lang="zh-CN" altLang="en-US" sz="2400" dirty="0" smtClean="0">
                <a:solidFill>
                  <a:srgbClr val="333399"/>
                </a:solidFill>
              </a:rPr>
              <a:t>的（旧）路由表</a:t>
            </a:r>
            <a:endParaRPr kumimoji="1" lang="en-US" altLang="zh-CN" sz="2400" dirty="0">
              <a:solidFill>
                <a:srgbClr val="333399"/>
              </a:solidFill>
            </a:endParaRPr>
          </a:p>
        </p:txBody>
      </p:sp>
      <p:sp>
        <p:nvSpPr>
          <p:cNvPr id="8" name="Rectangle 45"/>
          <p:cNvSpPr>
            <a:spLocks noChangeArrowheads="1"/>
          </p:cNvSpPr>
          <p:nvPr/>
        </p:nvSpPr>
        <p:spPr bwMode="auto">
          <a:xfrm>
            <a:off x="485393" y="4503742"/>
            <a:ext cx="3587485" cy="1497031"/>
          </a:xfrm>
          <a:prstGeom prst="rect">
            <a:avLst/>
          </a:prstGeom>
          <a:solidFill>
            <a:srgbClr val="FFFFCC"/>
          </a:solidFill>
          <a:ln w="19050">
            <a:solidFill>
              <a:schemeClr val="tx1"/>
            </a:solidFill>
            <a:miter lim="800000"/>
            <a:headEnd/>
            <a:tailEnd/>
          </a:ln>
          <a:effectLst/>
        </p:spPr>
        <p:txBody>
          <a:bodyPr wrap="none" anchor="ctr"/>
          <a:lstStyle/>
          <a:p>
            <a:endParaRPr lang="zh-CN" altLang="en-US"/>
          </a:p>
        </p:txBody>
      </p:sp>
      <p:sp>
        <p:nvSpPr>
          <p:cNvPr id="9" name="Text Box 46"/>
          <p:cNvSpPr txBox="1">
            <a:spLocks noChangeArrowheads="1"/>
          </p:cNvSpPr>
          <p:nvPr/>
        </p:nvSpPr>
        <p:spPr bwMode="auto">
          <a:xfrm>
            <a:off x="485390" y="4146547"/>
            <a:ext cx="3743986" cy="1938992"/>
          </a:xfrm>
          <a:prstGeom prst="rect">
            <a:avLst/>
          </a:prstGeom>
          <a:noFill/>
          <a:ln w="9525">
            <a:noFill/>
            <a:miter lim="800000"/>
            <a:headEnd/>
            <a:tailEnd/>
          </a:ln>
          <a:effectLst/>
        </p:spPr>
        <p:txBody>
          <a:bodyPr>
            <a:spAutoFit/>
          </a:bodyPr>
          <a:lstStyle/>
          <a:p>
            <a:pPr>
              <a:lnSpc>
                <a:spcPct val="120000"/>
              </a:lnSpc>
            </a:pPr>
            <a:r>
              <a:rPr lang="zh-CN" altLang="en-US" sz="2000" b="1" dirty="0">
                <a:solidFill>
                  <a:schemeClr val="folHlink"/>
                </a:solidFill>
                <a:latin typeface="Arial" charset="0"/>
              </a:rPr>
              <a:t>目的网络  距离     下一跳</a:t>
            </a:r>
          </a:p>
          <a:p>
            <a:pPr>
              <a:lnSpc>
                <a:spcPct val="120000"/>
              </a:lnSpc>
            </a:pPr>
            <a:r>
              <a:rPr lang="zh-CN" altLang="en-US" sz="2000" b="1" dirty="0">
                <a:solidFill>
                  <a:schemeClr val="folHlink"/>
                </a:solidFill>
                <a:latin typeface="Arial" charset="0"/>
              </a:rPr>
              <a:t>      </a:t>
            </a:r>
            <a:r>
              <a:rPr lang="en-US" altLang="zh-CN" sz="2000" b="1" dirty="0" smtClean="0">
                <a:solidFill>
                  <a:schemeClr val="folHlink"/>
                </a:solidFill>
              </a:rPr>
              <a:t>N1         3         R1</a:t>
            </a:r>
          </a:p>
          <a:p>
            <a:pPr>
              <a:lnSpc>
                <a:spcPct val="120000"/>
              </a:lnSpc>
            </a:pPr>
            <a:r>
              <a:rPr lang="en-US" altLang="zh-CN" sz="2000" b="1" dirty="0" smtClean="0">
                <a:solidFill>
                  <a:schemeClr val="folHlink"/>
                </a:solidFill>
              </a:rPr>
              <a:t>      N2     </a:t>
            </a:r>
            <a:r>
              <a:rPr lang="en-US" altLang="zh-CN" sz="1000" b="1" dirty="0" smtClean="0">
                <a:solidFill>
                  <a:schemeClr val="folHlink"/>
                </a:solidFill>
              </a:rPr>
              <a:t>   </a:t>
            </a:r>
            <a:r>
              <a:rPr lang="en-US" altLang="zh-CN" sz="2000" b="1" dirty="0" smtClean="0">
                <a:solidFill>
                  <a:schemeClr val="folHlink"/>
                </a:solidFill>
              </a:rPr>
              <a:t>   4         R2</a:t>
            </a:r>
          </a:p>
          <a:p>
            <a:pPr>
              <a:lnSpc>
                <a:spcPct val="120000"/>
              </a:lnSpc>
            </a:pPr>
            <a:r>
              <a:rPr lang="en-US" altLang="zh-CN" sz="2000" b="1" dirty="0" smtClean="0">
                <a:solidFill>
                  <a:schemeClr val="folHlink"/>
                </a:solidFill>
              </a:rPr>
              <a:t>      N3         1         </a:t>
            </a:r>
            <a:r>
              <a:rPr lang="zh-CN" altLang="en-US" sz="2000" b="1" dirty="0" smtClean="0">
                <a:solidFill>
                  <a:schemeClr val="folHlink"/>
                </a:solidFill>
              </a:rPr>
              <a:t>直接交付</a:t>
            </a:r>
            <a:endParaRPr lang="en-US" altLang="zh-CN" sz="2000" b="1" dirty="0" smtClean="0">
              <a:solidFill>
                <a:schemeClr val="folHlink"/>
              </a:solidFill>
            </a:endParaRPr>
          </a:p>
          <a:p>
            <a:pPr>
              <a:lnSpc>
                <a:spcPct val="120000"/>
              </a:lnSpc>
            </a:pPr>
            <a:r>
              <a:rPr lang="en-US" altLang="zh-CN" sz="2000" b="1" dirty="0" smtClean="0">
                <a:solidFill>
                  <a:schemeClr val="folHlink"/>
                </a:solidFill>
                <a:latin typeface="Arial" charset="0"/>
              </a:rPr>
              <a:t>       </a:t>
            </a:r>
            <a:endParaRPr lang="en-US" altLang="zh-CN" sz="2000" b="1" dirty="0">
              <a:solidFill>
                <a:schemeClr val="folHlink"/>
              </a:solidFill>
              <a:latin typeface="Arial" charset="0"/>
            </a:endParaRPr>
          </a:p>
        </p:txBody>
      </p:sp>
      <p:sp>
        <p:nvSpPr>
          <p:cNvPr id="10" name="Text Box 47"/>
          <p:cNvSpPr txBox="1">
            <a:spLocks noChangeArrowheads="1"/>
          </p:cNvSpPr>
          <p:nvPr/>
        </p:nvSpPr>
        <p:spPr bwMode="auto">
          <a:xfrm>
            <a:off x="562781" y="3717918"/>
            <a:ext cx="3714776" cy="461665"/>
          </a:xfrm>
          <a:prstGeom prst="rect">
            <a:avLst/>
          </a:prstGeom>
          <a:noFill/>
          <a:ln w="9525">
            <a:noFill/>
            <a:miter lim="800000"/>
            <a:headEnd/>
            <a:tailEnd/>
          </a:ln>
          <a:effectLst/>
        </p:spPr>
        <p:txBody>
          <a:bodyPr wrap="square">
            <a:spAutoFit/>
          </a:bodyPr>
          <a:lstStyle/>
          <a:p>
            <a:pPr>
              <a:spcBef>
                <a:spcPct val="50000"/>
              </a:spcBef>
            </a:pPr>
            <a:r>
              <a:rPr lang="zh-CN" altLang="en-US" sz="2400" dirty="0" smtClean="0"/>
              <a:t>收到</a:t>
            </a:r>
            <a:r>
              <a:rPr lang="en-US" altLang="zh-CN" sz="2400" dirty="0" smtClean="0"/>
              <a:t>R4</a:t>
            </a:r>
            <a:r>
              <a:rPr lang="zh-CN" altLang="en-US" sz="2400" dirty="0" smtClean="0"/>
              <a:t>发给</a:t>
            </a:r>
            <a:r>
              <a:rPr lang="en-US" altLang="zh-CN" sz="2400" dirty="0" smtClean="0"/>
              <a:t>R6</a:t>
            </a:r>
            <a:r>
              <a:rPr lang="zh-CN" altLang="en-US" sz="2400" dirty="0" smtClean="0"/>
              <a:t>信息</a:t>
            </a:r>
            <a:endParaRPr lang="zh-CN" altLang="en-US" sz="2400" dirty="0"/>
          </a:p>
        </p:txBody>
      </p:sp>
      <p:sp>
        <p:nvSpPr>
          <p:cNvPr id="14" name="Rectangle 45"/>
          <p:cNvSpPr>
            <a:spLocks noChangeArrowheads="1"/>
          </p:cNvSpPr>
          <p:nvPr/>
        </p:nvSpPr>
        <p:spPr bwMode="auto">
          <a:xfrm>
            <a:off x="5747989" y="4920783"/>
            <a:ext cx="3173038" cy="1500198"/>
          </a:xfrm>
          <a:prstGeom prst="rect">
            <a:avLst/>
          </a:prstGeom>
          <a:solidFill>
            <a:srgbClr val="FFFFCC"/>
          </a:solidFill>
          <a:ln w="19050">
            <a:solidFill>
              <a:schemeClr val="tx1"/>
            </a:solidFill>
            <a:miter lim="800000"/>
            <a:headEnd/>
            <a:tailEnd/>
          </a:ln>
          <a:effectLst/>
        </p:spPr>
        <p:txBody>
          <a:bodyPr wrap="none" anchor="ctr"/>
          <a:lstStyle/>
          <a:p>
            <a:pPr>
              <a:lnSpc>
                <a:spcPct val="150000"/>
              </a:lnSpc>
            </a:pPr>
            <a:endParaRPr lang="zh-CN" altLang="en-US" dirty="0"/>
          </a:p>
        </p:txBody>
      </p:sp>
      <p:sp>
        <p:nvSpPr>
          <p:cNvPr id="15" name="Text Box 46"/>
          <p:cNvSpPr txBox="1">
            <a:spLocks noChangeArrowheads="1"/>
          </p:cNvSpPr>
          <p:nvPr/>
        </p:nvSpPr>
        <p:spPr bwMode="auto">
          <a:xfrm>
            <a:off x="5572129" y="4492160"/>
            <a:ext cx="3637385" cy="2105192"/>
          </a:xfrm>
          <a:prstGeom prst="rect">
            <a:avLst/>
          </a:prstGeom>
          <a:noFill/>
          <a:ln w="9525">
            <a:noFill/>
            <a:miter lim="800000"/>
            <a:headEnd/>
            <a:tailEnd/>
          </a:ln>
          <a:effectLst/>
        </p:spPr>
        <p:txBody>
          <a:bodyPr wrap="square">
            <a:spAutoFit/>
          </a:bodyPr>
          <a:lstStyle/>
          <a:p>
            <a:pPr>
              <a:lnSpc>
                <a:spcPct val="120000"/>
              </a:lnSpc>
            </a:pPr>
            <a:r>
              <a:rPr lang="zh-CN" altLang="en-US" sz="2000" b="1" dirty="0" smtClean="0">
                <a:solidFill>
                  <a:schemeClr val="folHlink"/>
                </a:solidFill>
                <a:latin typeface="Arial" charset="0"/>
              </a:rPr>
              <a:t> 目的网络   距离   下</a:t>
            </a:r>
            <a:r>
              <a:rPr lang="zh-CN" altLang="en-US" sz="2000" b="1" dirty="0">
                <a:solidFill>
                  <a:schemeClr val="folHlink"/>
                </a:solidFill>
                <a:latin typeface="Arial" charset="0"/>
              </a:rPr>
              <a:t>一跳</a:t>
            </a:r>
          </a:p>
          <a:p>
            <a:pPr>
              <a:lnSpc>
                <a:spcPct val="120000"/>
              </a:lnSpc>
            </a:pPr>
            <a:r>
              <a:rPr lang="zh-CN" altLang="en-US" sz="2000" b="1" dirty="0">
                <a:solidFill>
                  <a:schemeClr val="folHlink"/>
                </a:solidFill>
                <a:latin typeface="Arial" charset="0"/>
              </a:rPr>
              <a:t> </a:t>
            </a:r>
            <a:r>
              <a:rPr lang="zh-CN" altLang="en-US" sz="2000" b="1" dirty="0" smtClean="0">
                <a:solidFill>
                  <a:schemeClr val="folHlink"/>
                </a:solidFill>
                <a:latin typeface="Arial" charset="0"/>
              </a:rPr>
              <a:t>     </a:t>
            </a:r>
            <a:r>
              <a:rPr lang="en-US" altLang="zh-CN" sz="2000" b="1" dirty="0" smtClean="0">
                <a:solidFill>
                  <a:schemeClr val="folHlink"/>
                </a:solidFill>
              </a:rPr>
              <a:t>N1</a:t>
            </a:r>
            <a:r>
              <a:rPr lang="en-US" altLang="zh-CN" sz="2000" b="1" dirty="0" smtClean="0">
                <a:solidFill>
                  <a:schemeClr val="hlink"/>
                </a:solidFill>
              </a:rPr>
              <a:t>     </a:t>
            </a:r>
            <a:r>
              <a:rPr lang="en-US" altLang="zh-CN" sz="2400" dirty="0" smtClean="0">
                <a:solidFill>
                  <a:schemeClr val="folHlink"/>
                </a:solidFill>
              </a:rPr>
              <a:t> 3 </a:t>
            </a:r>
            <a:r>
              <a:rPr lang="en-US" altLang="zh-CN" sz="2000" b="1" dirty="0" smtClean="0">
                <a:solidFill>
                  <a:schemeClr val="hlink"/>
                </a:solidFill>
              </a:rPr>
              <a:t>+1       </a:t>
            </a:r>
            <a:r>
              <a:rPr lang="en-US" altLang="zh-CN" sz="2000" b="1" dirty="0" smtClean="0"/>
              <a:t>R4 </a:t>
            </a:r>
            <a:endParaRPr lang="en-US" altLang="zh-CN" sz="2000" b="1" dirty="0" smtClean="0">
              <a:solidFill>
                <a:schemeClr val="hlink"/>
              </a:solidFill>
            </a:endParaRPr>
          </a:p>
          <a:p>
            <a:pPr>
              <a:lnSpc>
                <a:spcPct val="120000"/>
              </a:lnSpc>
            </a:pPr>
            <a:r>
              <a:rPr lang="en-US" altLang="zh-CN" sz="2000" b="1" dirty="0" smtClean="0">
                <a:solidFill>
                  <a:schemeClr val="folHlink"/>
                </a:solidFill>
              </a:rPr>
              <a:t>      N2      4</a:t>
            </a:r>
            <a:r>
              <a:rPr lang="en-US" altLang="zh-CN" sz="2000" b="1" dirty="0" smtClean="0">
                <a:solidFill>
                  <a:schemeClr val="hlink"/>
                </a:solidFill>
              </a:rPr>
              <a:t> +1</a:t>
            </a:r>
            <a:r>
              <a:rPr lang="en-US" altLang="zh-CN" sz="2000" b="1" dirty="0" smtClean="0">
                <a:solidFill>
                  <a:schemeClr val="folHlink"/>
                </a:solidFill>
              </a:rPr>
              <a:t>       </a:t>
            </a:r>
            <a:r>
              <a:rPr lang="en-US" altLang="zh-CN" sz="2000" b="1" dirty="0" smtClean="0"/>
              <a:t>R4 </a:t>
            </a:r>
            <a:endParaRPr lang="en-US" altLang="zh-CN" sz="2000" b="1" dirty="0" smtClean="0">
              <a:solidFill>
                <a:schemeClr val="folHlink"/>
              </a:solidFill>
            </a:endParaRPr>
          </a:p>
          <a:p>
            <a:pPr>
              <a:lnSpc>
                <a:spcPct val="120000"/>
              </a:lnSpc>
            </a:pPr>
            <a:r>
              <a:rPr lang="en-US" altLang="zh-CN" sz="2000" b="1" dirty="0" smtClean="0">
                <a:solidFill>
                  <a:schemeClr val="folHlink"/>
                </a:solidFill>
              </a:rPr>
              <a:t>      N3      1 </a:t>
            </a:r>
            <a:r>
              <a:rPr lang="en-US" altLang="zh-CN" sz="2000" b="1" dirty="0" smtClean="0">
                <a:solidFill>
                  <a:schemeClr val="hlink"/>
                </a:solidFill>
              </a:rPr>
              <a:t>+1</a:t>
            </a:r>
            <a:r>
              <a:rPr lang="en-US" altLang="zh-CN" sz="2000" b="1" dirty="0" smtClean="0">
                <a:solidFill>
                  <a:schemeClr val="folHlink"/>
                </a:solidFill>
              </a:rPr>
              <a:t>       </a:t>
            </a:r>
            <a:r>
              <a:rPr lang="en-US" altLang="zh-CN" sz="2000" b="1" dirty="0" smtClean="0"/>
              <a:t>R4</a:t>
            </a:r>
            <a:endParaRPr lang="en-US" altLang="zh-CN" sz="2000" b="1" dirty="0">
              <a:solidFill>
                <a:schemeClr val="hlink"/>
              </a:solidFill>
              <a:latin typeface="Arial" charset="0"/>
            </a:endParaRPr>
          </a:p>
          <a:p>
            <a:pPr>
              <a:lnSpc>
                <a:spcPct val="150000"/>
              </a:lnSpc>
            </a:pPr>
            <a:r>
              <a:rPr lang="en-US" altLang="zh-CN" sz="2000" b="1" dirty="0">
                <a:solidFill>
                  <a:schemeClr val="folHlink"/>
                </a:solidFill>
                <a:latin typeface="Arial" charset="0"/>
              </a:rPr>
              <a:t>       </a:t>
            </a:r>
          </a:p>
        </p:txBody>
      </p:sp>
      <p:sp>
        <p:nvSpPr>
          <p:cNvPr id="21" name="右箭头 20"/>
          <p:cNvSpPr/>
          <p:nvPr/>
        </p:nvSpPr>
        <p:spPr>
          <a:xfrm>
            <a:off x="4200168" y="5000636"/>
            <a:ext cx="1393041"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200163" y="4643451"/>
            <a:ext cx="1194558" cy="461665"/>
          </a:xfrm>
          <a:prstGeom prst="rect">
            <a:avLst/>
          </a:prstGeom>
        </p:spPr>
        <p:txBody>
          <a:bodyPr wrap="none">
            <a:spAutoFit/>
          </a:bodyPr>
          <a:lstStyle/>
          <a:p>
            <a:r>
              <a:rPr lang="zh-CN" altLang="en-US" sz="2400" kern="0" dirty="0" smtClean="0">
                <a:solidFill>
                  <a:srgbClr val="000066"/>
                </a:solidFill>
                <a:latin typeface="Arial"/>
                <a:ea typeface="黑体"/>
              </a:rPr>
              <a:t>修改</a:t>
            </a:r>
            <a:r>
              <a:rPr lang="en-US" altLang="zh-CN" sz="2400" kern="0" dirty="0" smtClean="0">
                <a:solidFill>
                  <a:srgbClr val="000066"/>
                </a:solidFill>
                <a:latin typeface="Arial"/>
                <a:ea typeface="黑体"/>
              </a:rPr>
              <a:t>R4</a:t>
            </a:r>
            <a:endParaRPr lang="zh-CN" altLang="en-US" sz="1600" dirty="0">
              <a:solidFill>
                <a:srgbClr val="000066"/>
              </a:solidFill>
            </a:endParaRPr>
          </a:p>
        </p:txBody>
      </p:sp>
      <p:sp>
        <p:nvSpPr>
          <p:cNvPr id="18" name="圆角矩形标注 17"/>
          <p:cNvSpPr/>
          <p:nvPr/>
        </p:nvSpPr>
        <p:spPr>
          <a:xfrm>
            <a:off x="4256480" y="1071546"/>
            <a:ext cx="5185208" cy="1071570"/>
          </a:xfrm>
          <a:prstGeom prst="wedgeRoundRectCallout">
            <a:avLst>
              <a:gd name="adj1" fmla="val -62984"/>
              <a:gd name="adj2" fmla="val 11941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solidFill>
                <a:srgbClr val="000066"/>
              </a:solidFill>
            </a:endParaRPr>
          </a:p>
          <a:p>
            <a:r>
              <a:rPr lang="zh-CN" altLang="en-US" sz="2400" dirty="0" smtClean="0">
                <a:solidFill>
                  <a:srgbClr val="000066"/>
                </a:solidFill>
              </a:rPr>
              <a:t>结论：</a:t>
            </a:r>
            <a:r>
              <a:rPr lang="en-US" altLang="zh-CN" sz="2400" dirty="0" smtClean="0">
                <a:solidFill>
                  <a:srgbClr val="000066"/>
                </a:solidFill>
              </a:rPr>
              <a:t>R6</a:t>
            </a:r>
            <a:r>
              <a:rPr lang="zh-CN" altLang="en-US" sz="2400" dirty="0" smtClean="0">
                <a:solidFill>
                  <a:srgbClr val="000066"/>
                </a:solidFill>
              </a:rPr>
              <a:t>现在有到</a:t>
            </a:r>
            <a:r>
              <a:rPr lang="en-US" altLang="zh-CN" sz="2400" dirty="0" smtClean="0">
                <a:solidFill>
                  <a:srgbClr val="000066"/>
                </a:solidFill>
              </a:rPr>
              <a:t>N1</a:t>
            </a:r>
            <a:r>
              <a:rPr lang="zh-CN" altLang="en-US" sz="2400" dirty="0" smtClean="0">
                <a:solidFill>
                  <a:srgbClr val="000066"/>
                </a:solidFill>
              </a:rPr>
              <a:t>的路由了，添加路由</a:t>
            </a:r>
            <a:endParaRPr lang="zh-CN" altLang="en-US" sz="2400" dirty="0" smtClean="0"/>
          </a:p>
          <a:p>
            <a:pPr algn="ctr"/>
            <a:endParaRPr lang="zh-CN" altLang="en-US" sz="2400" dirty="0">
              <a:solidFill>
                <a:srgbClr val="000066"/>
              </a:solidFill>
            </a:endParaRPr>
          </a:p>
        </p:txBody>
      </p:sp>
      <p:sp>
        <p:nvSpPr>
          <p:cNvPr id="19" name="椭圆 18"/>
          <p:cNvSpPr/>
          <p:nvPr/>
        </p:nvSpPr>
        <p:spPr>
          <a:xfrm>
            <a:off x="5593206" y="4920783"/>
            <a:ext cx="332778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标题 1"/>
          <p:cNvSpPr>
            <a:spLocks noGrp="1"/>
          </p:cNvSpPr>
          <p:nvPr>
            <p:ph type="title"/>
          </p:nvPr>
        </p:nvSpPr>
        <p:spPr>
          <a:xfrm>
            <a:off x="541704" y="0"/>
            <a:ext cx="8899984" cy="785818"/>
          </a:xfrm>
        </p:spPr>
        <p:txBody>
          <a:bodyPr/>
          <a:lstStyle/>
          <a:p>
            <a:r>
              <a:rPr lang="en-US" altLang="zh-CN" sz="3200" dirty="0" smtClean="0">
                <a:solidFill>
                  <a:srgbClr val="C00000"/>
                </a:solidFill>
              </a:rPr>
              <a:t>R6</a:t>
            </a:r>
            <a:r>
              <a:rPr lang="zh-CN" altLang="en-US" sz="3200" dirty="0" smtClean="0">
                <a:solidFill>
                  <a:srgbClr val="C00000"/>
                </a:solidFill>
              </a:rPr>
              <a:t>针对</a:t>
            </a:r>
            <a:r>
              <a:rPr lang="zh-CN" altLang="en-US" sz="3200" dirty="0" smtClean="0">
                <a:solidFill>
                  <a:schemeClr val="tx1"/>
                </a:solidFill>
              </a:rPr>
              <a:t>修改后</a:t>
            </a:r>
            <a:r>
              <a:rPr lang="en-US" altLang="zh-CN" sz="3200" dirty="0" smtClean="0">
                <a:solidFill>
                  <a:schemeClr val="tx1"/>
                </a:solidFill>
              </a:rPr>
              <a:t>R4</a:t>
            </a:r>
            <a:r>
              <a:rPr lang="zh-CN" altLang="en-US" sz="3200" dirty="0" smtClean="0">
                <a:solidFill>
                  <a:schemeClr val="tx1"/>
                </a:solidFill>
              </a:rPr>
              <a:t>表</a:t>
            </a:r>
            <a:r>
              <a:rPr lang="zh-CN" altLang="en-US" sz="3200" dirty="0" smtClean="0">
                <a:solidFill>
                  <a:srgbClr val="C00000"/>
                </a:solidFill>
              </a:rPr>
              <a:t>第一条进行操作</a:t>
            </a:r>
            <a:endParaRPr lang="zh-CN" altLang="en-US" sz="3200" dirty="0">
              <a:solidFill>
                <a:srgbClr val="C00000"/>
              </a:solidFill>
            </a:endParaRPr>
          </a:p>
        </p:txBody>
      </p:sp>
      <p:sp>
        <p:nvSpPr>
          <p:cNvPr id="20" name="圆角矩形标注 19"/>
          <p:cNvSpPr/>
          <p:nvPr/>
        </p:nvSpPr>
        <p:spPr>
          <a:xfrm>
            <a:off x="773877" y="3357562"/>
            <a:ext cx="3792167" cy="785818"/>
          </a:xfrm>
          <a:prstGeom prst="wedgeRoundRectCallout">
            <a:avLst>
              <a:gd name="adj1" fmla="val -13563"/>
              <a:gd name="adj2" fmla="val -1369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0066"/>
                </a:solidFill>
              </a:rPr>
              <a:t>R6</a:t>
            </a:r>
            <a:r>
              <a:rPr lang="zh-CN" altLang="en-US" sz="2400" dirty="0" smtClean="0">
                <a:solidFill>
                  <a:srgbClr val="000066"/>
                </a:solidFill>
              </a:rPr>
              <a:t>原来没有到达目的网络</a:t>
            </a:r>
            <a:r>
              <a:rPr lang="en-US" altLang="zh-CN" sz="2400" dirty="0" smtClean="0">
                <a:solidFill>
                  <a:srgbClr val="000066"/>
                </a:solidFill>
              </a:rPr>
              <a:t>N1</a:t>
            </a:r>
            <a:r>
              <a:rPr lang="zh-CN" altLang="en-US" sz="2400" dirty="0" smtClean="0">
                <a:solidFill>
                  <a:srgbClr val="000066"/>
                </a:solidFill>
              </a:rPr>
              <a:t>的路径</a:t>
            </a:r>
            <a:endParaRPr lang="zh-CN" altLang="en-US" sz="2400" dirty="0">
              <a:solidFill>
                <a:srgbClr val="000066"/>
              </a:solidFill>
            </a:endParaRPr>
          </a:p>
        </p:txBody>
      </p:sp>
      <p:grpSp>
        <p:nvGrpSpPr>
          <p:cNvPr id="2" name="组合 30"/>
          <p:cNvGrpSpPr/>
          <p:nvPr/>
        </p:nvGrpSpPr>
        <p:grpSpPr>
          <a:xfrm>
            <a:off x="5417347" y="2786058"/>
            <a:ext cx="3714776" cy="714380"/>
            <a:chOff x="5000628" y="2786058"/>
            <a:chExt cx="3429024" cy="714380"/>
          </a:xfrm>
        </p:grpSpPr>
        <p:sp>
          <p:nvSpPr>
            <p:cNvPr id="22" name="椭圆 21"/>
            <p:cNvSpPr/>
            <p:nvPr/>
          </p:nvSpPr>
          <p:spPr>
            <a:xfrm>
              <a:off x="5000628" y="2928934"/>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R6</a:t>
              </a:r>
              <a:endParaRPr lang="zh-CN" altLang="en-US" dirty="0"/>
            </a:p>
          </p:txBody>
        </p:sp>
        <p:sp>
          <p:nvSpPr>
            <p:cNvPr id="23" name="椭圆 22"/>
            <p:cNvSpPr/>
            <p:nvPr/>
          </p:nvSpPr>
          <p:spPr>
            <a:xfrm>
              <a:off x="6215074" y="2928934"/>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R4</a:t>
              </a:r>
              <a:endParaRPr lang="zh-CN" altLang="en-US" dirty="0"/>
            </a:p>
          </p:txBody>
        </p:sp>
        <p:sp>
          <p:nvSpPr>
            <p:cNvPr id="26" name="矩形 25"/>
            <p:cNvSpPr/>
            <p:nvPr/>
          </p:nvSpPr>
          <p:spPr>
            <a:xfrm>
              <a:off x="7858148" y="3000372"/>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N1</a:t>
              </a:r>
              <a:endParaRPr lang="zh-CN" altLang="en-US" dirty="0"/>
            </a:p>
          </p:txBody>
        </p:sp>
        <p:cxnSp>
          <p:nvCxnSpPr>
            <p:cNvPr id="27" name="直接箭头连接符 26"/>
            <p:cNvCxnSpPr>
              <a:stCxn id="22" idx="6"/>
              <a:endCxn id="23" idx="2"/>
            </p:cNvCxnSpPr>
            <p:nvPr/>
          </p:nvCxnSpPr>
          <p:spPr>
            <a:xfrm>
              <a:off x="5715008" y="3214686"/>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23" idx="6"/>
              <a:endCxn id="26" idx="1"/>
            </p:cNvCxnSpPr>
            <p:nvPr/>
          </p:nvCxnSpPr>
          <p:spPr>
            <a:xfrm>
              <a:off x="6929454" y="3214686"/>
              <a:ext cx="928694"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29" name="矩形 28"/>
            <p:cNvSpPr/>
            <p:nvPr/>
          </p:nvSpPr>
          <p:spPr>
            <a:xfrm>
              <a:off x="5786446" y="2786058"/>
              <a:ext cx="302154" cy="400110"/>
            </a:xfrm>
            <a:prstGeom prst="rect">
              <a:avLst/>
            </a:prstGeom>
          </p:spPr>
          <p:txBody>
            <a:bodyPr wrap="none">
              <a:spAutoFit/>
            </a:bodyPr>
            <a:lstStyle/>
            <a:p>
              <a:r>
                <a:rPr lang="en-US" altLang="zh-CN" sz="2000" dirty="0" smtClean="0">
                  <a:solidFill>
                    <a:srgbClr val="3333CC"/>
                  </a:solidFill>
                </a:rPr>
                <a:t>1</a:t>
              </a:r>
              <a:endParaRPr lang="zh-CN" altLang="en-US" dirty="0"/>
            </a:p>
          </p:txBody>
        </p:sp>
        <p:sp>
          <p:nvSpPr>
            <p:cNvPr id="30" name="矩形 29"/>
            <p:cNvSpPr/>
            <p:nvPr/>
          </p:nvSpPr>
          <p:spPr>
            <a:xfrm>
              <a:off x="7143768" y="2786058"/>
              <a:ext cx="288836" cy="369332"/>
            </a:xfrm>
            <a:prstGeom prst="rect">
              <a:avLst/>
            </a:prstGeom>
          </p:spPr>
          <p:txBody>
            <a:bodyPr wrap="none">
              <a:spAutoFit/>
            </a:bodyPr>
            <a:lstStyle/>
            <a:p>
              <a:r>
                <a:rPr lang="en-US" altLang="zh-CN" dirty="0" smtClean="0"/>
                <a:t>3</a:t>
              </a:r>
              <a:endParaRPr lang="zh-CN" altLang="en-US" dirty="0"/>
            </a:p>
          </p:txBody>
        </p:sp>
      </p:grpSp>
      <p:sp>
        <p:nvSpPr>
          <p:cNvPr id="32" name="矩形 31"/>
          <p:cNvSpPr/>
          <p:nvPr/>
        </p:nvSpPr>
        <p:spPr>
          <a:xfrm>
            <a:off x="619094" y="2571749"/>
            <a:ext cx="3121476" cy="461665"/>
          </a:xfrm>
          <a:prstGeom prst="rect">
            <a:avLst/>
          </a:prstGeom>
          <a:solidFill>
            <a:srgbClr val="FFCCCC"/>
          </a:solidFill>
        </p:spPr>
        <p:txBody>
          <a:bodyPr wrap="square">
            <a:spAutoFit/>
          </a:bodyPr>
          <a:lstStyle/>
          <a:p>
            <a:pPr lvl="0" algn="ctr"/>
            <a:r>
              <a:rPr kumimoji="1" lang="en-US" altLang="zh-CN" sz="2400" dirty="0" smtClean="0">
                <a:solidFill>
                  <a:srgbClr val="333399"/>
                </a:solidFill>
                <a:latin typeface="Arial"/>
                <a:ea typeface="黑体"/>
              </a:rPr>
              <a:t>N1,      4,      R4</a:t>
            </a:r>
            <a:endParaRPr lang="zh-CN" altLang="en-US" sz="2400" dirty="0">
              <a:solidFill>
                <a:srgbClr val="000066"/>
              </a:solidFill>
              <a:latin typeface="Arial"/>
              <a:ea typeface="黑体"/>
            </a:endParaRPr>
          </a:p>
        </p:txBody>
      </p:sp>
      <p:sp>
        <p:nvSpPr>
          <p:cNvPr id="31" name="下箭头 30"/>
          <p:cNvSpPr/>
          <p:nvPr/>
        </p:nvSpPr>
        <p:spPr>
          <a:xfrm rot="10800000">
            <a:off x="0" y="3140968"/>
            <a:ext cx="541703" cy="1073850"/>
          </a:xfrm>
          <a:prstGeom prst="downArrow">
            <a:avLst>
              <a:gd name="adj1" fmla="val 50000"/>
              <a:gd name="adj2" fmla="val 73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44"/>
          <p:cNvSpPr txBox="1">
            <a:spLocks noChangeArrowheads="1"/>
          </p:cNvSpPr>
          <p:nvPr/>
        </p:nvSpPr>
        <p:spPr bwMode="auto">
          <a:xfrm>
            <a:off x="5747989" y="3959057"/>
            <a:ext cx="3139001" cy="461665"/>
          </a:xfrm>
          <a:prstGeom prst="rect">
            <a:avLst/>
          </a:prstGeom>
          <a:solidFill>
            <a:schemeClr val="accent2"/>
          </a:solid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R6</a:t>
            </a:r>
            <a:r>
              <a:rPr kumimoji="1" lang="zh-CN" altLang="en-US" sz="2400" b="1" dirty="0" smtClean="0">
                <a:solidFill>
                  <a:srgbClr val="333399"/>
                </a:solidFill>
                <a:latin typeface="Arial" charset="0"/>
              </a:rPr>
              <a:t>经过</a:t>
            </a:r>
            <a:r>
              <a:rPr kumimoji="1" lang="en-US" altLang="zh-CN" sz="2400" b="1" dirty="0" smtClean="0">
                <a:solidFill>
                  <a:srgbClr val="333399"/>
                </a:solidFill>
                <a:latin typeface="Arial" charset="0"/>
              </a:rPr>
              <a:t>R4</a:t>
            </a:r>
            <a:r>
              <a:rPr kumimoji="1" lang="zh-CN" altLang="en-US" sz="2400" b="1" dirty="0" smtClean="0">
                <a:solidFill>
                  <a:srgbClr val="333399"/>
                </a:solidFill>
              </a:rPr>
              <a:t>的路由信息</a:t>
            </a:r>
            <a:endParaRPr kumimoji="1" lang="en-US" altLang="zh-CN" sz="2400" b="1" dirty="0">
              <a:solidFill>
                <a:srgbClr val="333399"/>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32" grpId="0" animBg="1"/>
    </p:bld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7"/>
          <p:cNvSpPr>
            <a:spLocks noChangeArrowheads="1"/>
          </p:cNvSpPr>
          <p:nvPr/>
        </p:nvSpPr>
        <p:spPr bwMode="auto">
          <a:xfrm>
            <a:off x="541703" y="1142984"/>
            <a:ext cx="3589205" cy="1484493"/>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 name="Text Box 38"/>
          <p:cNvSpPr txBox="1">
            <a:spLocks noChangeArrowheads="1"/>
          </p:cNvSpPr>
          <p:nvPr/>
        </p:nvSpPr>
        <p:spPr bwMode="auto">
          <a:xfrm>
            <a:off x="581293" y="1084081"/>
            <a:ext cx="3597796" cy="2431435"/>
          </a:xfrm>
          <a:prstGeom prst="rect">
            <a:avLst/>
          </a:prstGeom>
          <a:noFill/>
          <a:ln w="9525">
            <a:noFill/>
            <a:miter lim="800000"/>
            <a:headEnd/>
            <a:tailEnd/>
          </a:ln>
          <a:effectLst/>
        </p:spPr>
        <p:txBody>
          <a:bodyPr wrap="square">
            <a:spAutoFit/>
          </a:bodyPr>
          <a:lstStyle/>
          <a:p>
            <a:pPr>
              <a:lnSpc>
                <a:spcPct val="120000"/>
              </a:lnSpc>
            </a:pPr>
            <a:r>
              <a:rPr lang="zh-CN" altLang="en-US" sz="2000" dirty="0">
                <a:solidFill>
                  <a:schemeClr val="folHlink"/>
                </a:solidFill>
                <a:latin typeface="Arial" charset="0"/>
              </a:rPr>
              <a:t>目的网络  距离     下一跳</a:t>
            </a:r>
          </a:p>
          <a:p>
            <a:pPr>
              <a:lnSpc>
                <a:spcPct val="120000"/>
              </a:lnSpc>
            </a:pPr>
            <a:r>
              <a:rPr lang="zh-CN" altLang="en-US" sz="2000" dirty="0">
                <a:solidFill>
                  <a:schemeClr val="folHlink"/>
                </a:solidFill>
                <a:latin typeface="Arial" charset="0"/>
              </a:rPr>
              <a:t>      </a:t>
            </a:r>
            <a:r>
              <a:rPr lang="zh-CN" altLang="en-US" sz="2000" dirty="0" smtClean="0">
                <a:solidFill>
                  <a:schemeClr val="folHlink"/>
                </a:solidFill>
              </a:rPr>
              <a:t> </a:t>
            </a:r>
            <a:r>
              <a:rPr lang="en-US" altLang="zh-CN" sz="2000" dirty="0" smtClean="0">
                <a:solidFill>
                  <a:schemeClr val="folHlink"/>
                </a:solidFill>
              </a:rPr>
              <a:t>N2          3         R4</a:t>
            </a:r>
          </a:p>
          <a:p>
            <a:pPr>
              <a:lnSpc>
                <a:spcPct val="120000"/>
              </a:lnSpc>
            </a:pPr>
            <a:r>
              <a:rPr lang="en-US" altLang="zh-CN" sz="2000" dirty="0" smtClean="0">
                <a:solidFill>
                  <a:schemeClr val="folHlink"/>
                </a:solidFill>
              </a:rPr>
              <a:t>       N3     </a:t>
            </a:r>
            <a:r>
              <a:rPr lang="en-US" altLang="zh-CN" sz="1000" dirty="0" smtClean="0">
                <a:solidFill>
                  <a:schemeClr val="folHlink"/>
                </a:solidFill>
              </a:rPr>
              <a:t>   </a:t>
            </a:r>
            <a:r>
              <a:rPr lang="en-US" altLang="zh-CN" sz="2000" dirty="0" smtClean="0">
                <a:solidFill>
                  <a:schemeClr val="folHlink"/>
                </a:solidFill>
              </a:rPr>
              <a:t>   4         R5</a:t>
            </a:r>
            <a:endParaRPr lang="en-US" altLang="zh-CN" sz="2000" baseline="-25000" dirty="0" smtClean="0">
              <a:solidFill>
                <a:schemeClr val="folHlink"/>
              </a:solidFill>
            </a:endParaRPr>
          </a:p>
          <a:p>
            <a:pPr>
              <a:lnSpc>
                <a:spcPct val="120000"/>
              </a:lnSpc>
            </a:pPr>
            <a:r>
              <a:rPr lang="en-US" altLang="zh-CN" sz="2000" dirty="0" smtClean="0">
                <a:solidFill>
                  <a:schemeClr val="folHlink"/>
                </a:solidFill>
              </a:rPr>
              <a:t>      ….</a:t>
            </a:r>
            <a:r>
              <a:rPr kumimoji="1" lang="en-US" altLang="zh-CN" sz="2000" dirty="0" smtClean="0">
                <a:solidFill>
                  <a:srgbClr val="333399"/>
                </a:solidFill>
              </a:rPr>
              <a:t>  </a:t>
            </a:r>
            <a:endParaRPr lang="zh-CN" altLang="en-US" sz="2000" dirty="0" smtClean="0"/>
          </a:p>
          <a:p>
            <a:pPr>
              <a:lnSpc>
                <a:spcPct val="120000"/>
              </a:lnSpc>
            </a:pPr>
            <a:endParaRPr lang="en-US" altLang="zh-CN" sz="2000" dirty="0" smtClean="0">
              <a:solidFill>
                <a:schemeClr val="hlink"/>
              </a:solidFill>
              <a:latin typeface="Arial" charset="0"/>
            </a:endParaRPr>
          </a:p>
          <a:p>
            <a:pPr>
              <a:lnSpc>
                <a:spcPct val="120000"/>
              </a:lnSpc>
            </a:pPr>
            <a:endParaRPr lang="en-US" altLang="zh-CN" sz="2000" baseline="-25000" dirty="0" smtClean="0">
              <a:solidFill>
                <a:schemeClr val="hlink"/>
              </a:solidFill>
            </a:endParaRPr>
          </a:p>
          <a:p>
            <a:pPr>
              <a:lnSpc>
                <a:spcPct val="120000"/>
              </a:lnSpc>
            </a:pPr>
            <a:endParaRPr lang="en-US" altLang="zh-CN" sz="2000" baseline="-25000" dirty="0">
              <a:solidFill>
                <a:schemeClr val="hlink"/>
              </a:solidFill>
              <a:latin typeface="Arial" charset="0"/>
            </a:endParaRPr>
          </a:p>
        </p:txBody>
      </p:sp>
      <p:sp>
        <p:nvSpPr>
          <p:cNvPr id="7" name="Text Box 44"/>
          <p:cNvSpPr txBox="1">
            <a:spLocks noChangeArrowheads="1"/>
          </p:cNvSpPr>
          <p:nvPr/>
        </p:nvSpPr>
        <p:spPr bwMode="auto">
          <a:xfrm>
            <a:off x="696486" y="657036"/>
            <a:ext cx="2733441" cy="461665"/>
          </a:xfrm>
          <a:prstGeom prst="rect">
            <a:avLst/>
          </a:prstGeom>
          <a:noFill/>
          <a:ln w="9525">
            <a:noFill/>
            <a:miter lim="800000"/>
            <a:headEnd/>
            <a:tailEnd/>
          </a:ln>
          <a:effectLst/>
        </p:spPr>
        <p:txBody>
          <a:bodyPr wrap="none">
            <a:spAutoFit/>
          </a:bodyPr>
          <a:lstStyle/>
          <a:p>
            <a:r>
              <a:rPr kumimoji="1" lang="en-US" altLang="zh-CN" sz="2400" dirty="0" smtClean="0">
                <a:solidFill>
                  <a:srgbClr val="333399"/>
                </a:solidFill>
                <a:latin typeface="Arial" charset="0"/>
              </a:rPr>
              <a:t>R6</a:t>
            </a:r>
            <a:r>
              <a:rPr kumimoji="1" lang="zh-CN" altLang="en-US" sz="2400" dirty="0">
                <a:solidFill>
                  <a:srgbClr val="333399"/>
                </a:solidFill>
              </a:rPr>
              <a:t>的（旧）路由</a:t>
            </a:r>
            <a:r>
              <a:rPr kumimoji="1" lang="zh-CN" altLang="en-US" sz="2400" dirty="0" smtClean="0">
                <a:solidFill>
                  <a:srgbClr val="333399"/>
                </a:solidFill>
              </a:rPr>
              <a:t>表</a:t>
            </a:r>
            <a:endParaRPr kumimoji="1" lang="en-US" altLang="zh-CN" sz="2400" dirty="0">
              <a:solidFill>
                <a:srgbClr val="333399"/>
              </a:solidFill>
            </a:endParaRPr>
          </a:p>
        </p:txBody>
      </p:sp>
      <p:sp>
        <p:nvSpPr>
          <p:cNvPr id="8" name="Rectangle 45"/>
          <p:cNvSpPr>
            <a:spLocks noChangeArrowheads="1"/>
          </p:cNvSpPr>
          <p:nvPr/>
        </p:nvSpPr>
        <p:spPr bwMode="auto">
          <a:xfrm>
            <a:off x="696489" y="5347665"/>
            <a:ext cx="3587485" cy="1497031"/>
          </a:xfrm>
          <a:prstGeom prst="rect">
            <a:avLst/>
          </a:prstGeom>
          <a:solidFill>
            <a:srgbClr val="FFFFCC"/>
          </a:solidFill>
          <a:ln w="19050">
            <a:solidFill>
              <a:schemeClr val="tx1"/>
            </a:solidFill>
            <a:miter lim="800000"/>
            <a:headEnd/>
            <a:tailEnd/>
          </a:ln>
          <a:effectLst/>
        </p:spPr>
        <p:txBody>
          <a:bodyPr wrap="none" anchor="ctr"/>
          <a:lstStyle/>
          <a:p>
            <a:endParaRPr lang="zh-CN" altLang="en-US" b="1"/>
          </a:p>
        </p:txBody>
      </p:sp>
      <p:sp>
        <p:nvSpPr>
          <p:cNvPr id="9" name="Text Box 46"/>
          <p:cNvSpPr txBox="1">
            <a:spLocks noChangeArrowheads="1"/>
          </p:cNvSpPr>
          <p:nvPr/>
        </p:nvSpPr>
        <p:spPr bwMode="auto">
          <a:xfrm>
            <a:off x="696486" y="4990470"/>
            <a:ext cx="3743986" cy="1938992"/>
          </a:xfrm>
          <a:prstGeom prst="rect">
            <a:avLst/>
          </a:prstGeom>
          <a:noFill/>
          <a:ln w="9525">
            <a:noFill/>
            <a:miter lim="800000"/>
            <a:headEnd/>
            <a:tailEnd/>
          </a:ln>
          <a:effectLst/>
        </p:spPr>
        <p:txBody>
          <a:bodyPr>
            <a:spAutoFit/>
          </a:bodyPr>
          <a:lstStyle/>
          <a:p>
            <a:pPr>
              <a:lnSpc>
                <a:spcPct val="120000"/>
              </a:lnSpc>
            </a:pPr>
            <a:r>
              <a:rPr lang="zh-CN" altLang="en-US" sz="2000" b="1" dirty="0">
                <a:solidFill>
                  <a:schemeClr val="folHlink"/>
                </a:solidFill>
                <a:latin typeface="Arial" charset="0"/>
              </a:rPr>
              <a:t>目的网络  距离     下一跳</a:t>
            </a:r>
          </a:p>
          <a:p>
            <a:pPr>
              <a:lnSpc>
                <a:spcPct val="120000"/>
              </a:lnSpc>
            </a:pPr>
            <a:r>
              <a:rPr lang="en-US" altLang="zh-CN" sz="2000" b="1" dirty="0" smtClean="0">
                <a:solidFill>
                  <a:schemeClr val="folHlink"/>
                </a:solidFill>
              </a:rPr>
              <a:t>      N1         3         R1</a:t>
            </a:r>
          </a:p>
          <a:p>
            <a:pPr>
              <a:lnSpc>
                <a:spcPct val="120000"/>
              </a:lnSpc>
            </a:pPr>
            <a:r>
              <a:rPr lang="en-US" altLang="zh-CN" sz="2000" b="1" dirty="0" smtClean="0">
                <a:solidFill>
                  <a:schemeClr val="folHlink"/>
                </a:solidFill>
              </a:rPr>
              <a:t>      N2     </a:t>
            </a:r>
            <a:r>
              <a:rPr lang="en-US" altLang="zh-CN" sz="1000" b="1" dirty="0" smtClean="0">
                <a:solidFill>
                  <a:schemeClr val="folHlink"/>
                </a:solidFill>
              </a:rPr>
              <a:t>   </a:t>
            </a:r>
            <a:r>
              <a:rPr lang="en-US" altLang="zh-CN" sz="2000" b="1" dirty="0" smtClean="0">
                <a:solidFill>
                  <a:schemeClr val="folHlink"/>
                </a:solidFill>
              </a:rPr>
              <a:t>   4         R2</a:t>
            </a:r>
          </a:p>
          <a:p>
            <a:pPr>
              <a:lnSpc>
                <a:spcPct val="120000"/>
              </a:lnSpc>
            </a:pPr>
            <a:r>
              <a:rPr lang="en-US" altLang="zh-CN" sz="2000" b="1" dirty="0" smtClean="0">
                <a:solidFill>
                  <a:schemeClr val="folHlink"/>
                </a:solidFill>
              </a:rPr>
              <a:t>      N3         1         </a:t>
            </a:r>
            <a:r>
              <a:rPr lang="zh-CN" altLang="en-US" sz="2000" b="1" dirty="0" smtClean="0">
                <a:solidFill>
                  <a:schemeClr val="folHlink"/>
                </a:solidFill>
              </a:rPr>
              <a:t>直接交付</a:t>
            </a:r>
            <a:endParaRPr lang="en-US" altLang="zh-CN" sz="2000" b="1" dirty="0" smtClean="0">
              <a:solidFill>
                <a:schemeClr val="folHlink"/>
              </a:solidFill>
            </a:endParaRPr>
          </a:p>
          <a:p>
            <a:pPr>
              <a:lnSpc>
                <a:spcPct val="120000"/>
              </a:lnSpc>
            </a:pPr>
            <a:r>
              <a:rPr lang="en-US" altLang="zh-CN" sz="2000" b="1" dirty="0" smtClean="0">
                <a:solidFill>
                  <a:schemeClr val="folHlink"/>
                </a:solidFill>
                <a:latin typeface="Arial" charset="0"/>
              </a:rPr>
              <a:t>       </a:t>
            </a:r>
            <a:endParaRPr lang="en-US" altLang="zh-CN" sz="2000" b="1" dirty="0">
              <a:solidFill>
                <a:schemeClr val="folHlink"/>
              </a:solidFill>
              <a:latin typeface="Arial" charset="0"/>
            </a:endParaRPr>
          </a:p>
        </p:txBody>
      </p:sp>
      <p:sp>
        <p:nvSpPr>
          <p:cNvPr id="10" name="Text Box 47"/>
          <p:cNvSpPr txBox="1">
            <a:spLocks noChangeArrowheads="1"/>
          </p:cNvSpPr>
          <p:nvPr/>
        </p:nvSpPr>
        <p:spPr bwMode="auto">
          <a:xfrm>
            <a:off x="619095" y="4429137"/>
            <a:ext cx="3714776" cy="461665"/>
          </a:xfrm>
          <a:prstGeom prst="rect">
            <a:avLst/>
          </a:prstGeom>
          <a:noFill/>
          <a:ln w="9525">
            <a:noFill/>
            <a:miter lim="800000"/>
            <a:headEnd/>
            <a:tailEnd/>
          </a:ln>
          <a:effectLst/>
        </p:spPr>
        <p:txBody>
          <a:bodyPr wrap="square">
            <a:spAutoFit/>
          </a:bodyPr>
          <a:lstStyle/>
          <a:p>
            <a:pPr>
              <a:spcBef>
                <a:spcPct val="50000"/>
              </a:spcBef>
            </a:pPr>
            <a:r>
              <a:rPr lang="zh-CN" altLang="en-US" sz="2400" dirty="0" smtClean="0"/>
              <a:t>收到</a:t>
            </a:r>
            <a:r>
              <a:rPr lang="en-US" altLang="zh-CN" sz="2400" dirty="0" smtClean="0"/>
              <a:t>R4</a:t>
            </a:r>
            <a:r>
              <a:rPr lang="zh-CN" altLang="en-US" sz="2400" dirty="0" smtClean="0"/>
              <a:t>发给</a:t>
            </a:r>
            <a:r>
              <a:rPr lang="en-US" altLang="zh-CN" sz="2400" dirty="0" smtClean="0"/>
              <a:t>R6</a:t>
            </a:r>
            <a:r>
              <a:rPr lang="zh-CN" altLang="en-US" sz="2400" dirty="0" smtClean="0"/>
              <a:t>信息</a:t>
            </a:r>
            <a:endParaRPr lang="zh-CN" altLang="en-US" sz="2400" dirty="0"/>
          </a:p>
        </p:txBody>
      </p:sp>
      <p:sp>
        <p:nvSpPr>
          <p:cNvPr id="14" name="Rectangle 45"/>
          <p:cNvSpPr>
            <a:spLocks noChangeArrowheads="1"/>
          </p:cNvSpPr>
          <p:nvPr/>
        </p:nvSpPr>
        <p:spPr bwMode="auto">
          <a:xfrm>
            <a:off x="5959085" y="5415931"/>
            <a:ext cx="3173038" cy="1428760"/>
          </a:xfrm>
          <a:prstGeom prst="rect">
            <a:avLst/>
          </a:prstGeom>
          <a:solidFill>
            <a:srgbClr val="FFFFCC"/>
          </a:solidFill>
          <a:ln w="19050">
            <a:solidFill>
              <a:schemeClr val="tx1"/>
            </a:solidFill>
            <a:miter lim="800000"/>
            <a:headEnd/>
            <a:tailEnd/>
          </a:ln>
          <a:effectLst/>
        </p:spPr>
        <p:txBody>
          <a:bodyPr wrap="none" anchor="ctr"/>
          <a:lstStyle/>
          <a:p>
            <a:pPr>
              <a:lnSpc>
                <a:spcPct val="150000"/>
              </a:lnSpc>
            </a:pPr>
            <a:endParaRPr lang="zh-CN" altLang="en-US" b="1" dirty="0"/>
          </a:p>
        </p:txBody>
      </p:sp>
      <p:sp>
        <p:nvSpPr>
          <p:cNvPr id="15" name="Text Box 46"/>
          <p:cNvSpPr txBox="1">
            <a:spLocks noChangeArrowheads="1"/>
          </p:cNvSpPr>
          <p:nvPr/>
        </p:nvSpPr>
        <p:spPr bwMode="auto">
          <a:xfrm>
            <a:off x="5783225" y="4987303"/>
            <a:ext cx="3637385" cy="1643527"/>
          </a:xfrm>
          <a:prstGeom prst="rect">
            <a:avLst/>
          </a:prstGeom>
          <a:noFill/>
          <a:ln w="9525">
            <a:noFill/>
            <a:miter lim="800000"/>
            <a:headEnd/>
            <a:tailEnd/>
          </a:ln>
          <a:effectLst/>
        </p:spPr>
        <p:txBody>
          <a:bodyPr wrap="square">
            <a:spAutoFit/>
          </a:bodyPr>
          <a:lstStyle/>
          <a:p>
            <a:pPr>
              <a:lnSpc>
                <a:spcPct val="120000"/>
              </a:lnSpc>
            </a:pPr>
            <a:r>
              <a:rPr lang="zh-CN" altLang="en-US" sz="2000" b="1" dirty="0" smtClean="0">
                <a:solidFill>
                  <a:schemeClr val="folHlink"/>
                </a:solidFill>
                <a:latin typeface="Arial" charset="0"/>
              </a:rPr>
              <a:t> 目的网络   距离   下</a:t>
            </a:r>
            <a:r>
              <a:rPr lang="zh-CN" altLang="en-US" sz="2000" b="1" dirty="0">
                <a:solidFill>
                  <a:schemeClr val="folHlink"/>
                </a:solidFill>
                <a:latin typeface="Arial" charset="0"/>
              </a:rPr>
              <a:t>一跳</a:t>
            </a:r>
          </a:p>
          <a:p>
            <a:pPr>
              <a:lnSpc>
                <a:spcPct val="120000"/>
              </a:lnSpc>
            </a:pPr>
            <a:r>
              <a:rPr lang="zh-CN" altLang="en-US" sz="2000" b="1" dirty="0">
                <a:solidFill>
                  <a:schemeClr val="folHlink"/>
                </a:solidFill>
                <a:latin typeface="Arial" charset="0"/>
              </a:rPr>
              <a:t> </a:t>
            </a:r>
            <a:r>
              <a:rPr lang="zh-CN" altLang="en-US" sz="2000" b="1" dirty="0" smtClean="0">
                <a:solidFill>
                  <a:schemeClr val="folHlink"/>
                </a:solidFill>
                <a:latin typeface="Arial" charset="0"/>
              </a:rPr>
              <a:t>     </a:t>
            </a:r>
            <a:r>
              <a:rPr lang="en-US" altLang="zh-CN" sz="2000" b="1" dirty="0" smtClean="0">
                <a:solidFill>
                  <a:schemeClr val="folHlink"/>
                </a:solidFill>
              </a:rPr>
              <a:t>N1</a:t>
            </a:r>
            <a:r>
              <a:rPr lang="en-US" altLang="zh-CN" sz="2000" b="1" dirty="0" smtClean="0">
                <a:solidFill>
                  <a:schemeClr val="hlink"/>
                </a:solidFill>
              </a:rPr>
              <a:t>      </a:t>
            </a:r>
            <a:r>
              <a:rPr lang="en-US" altLang="zh-CN" sz="2400" dirty="0" smtClean="0">
                <a:solidFill>
                  <a:schemeClr val="folHlink"/>
                </a:solidFill>
              </a:rPr>
              <a:t>3 </a:t>
            </a:r>
            <a:r>
              <a:rPr lang="en-US" altLang="zh-CN" sz="2000" b="1" dirty="0" smtClean="0">
                <a:solidFill>
                  <a:schemeClr val="hlink"/>
                </a:solidFill>
              </a:rPr>
              <a:t>+1       </a:t>
            </a:r>
            <a:r>
              <a:rPr lang="en-US" altLang="zh-CN" sz="2000" b="1" dirty="0" smtClean="0"/>
              <a:t>R4 </a:t>
            </a:r>
            <a:endParaRPr lang="en-US" altLang="zh-CN" sz="2000" b="1" dirty="0" smtClean="0">
              <a:solidFill>
                <a:schemeClr val="hlink"/>
              </a:solidFill>
            </a:endParaRPr>
          </a:p>
          <a:p>
            <a:pPr>
              <a:lnSpc>
                <a:spcPct val="120000"/>
              </a:lnSpc>
            </a:pPr>
            <a:r>
              <a:rPr lang="en-US" altLang="zh-CN" sz="2000" b="1" dirty="0" smtClean="0">
                <a:solidFill>
                  <a:schemeClr val="folHlink"/>
                </a:solidFill>
              </a:rPr>
              <a:t>      N2      4</a:t>
            </a:r>
            <a:r>
              <a:rPr lang="en-US" altLang="zh-CN" sz="2000" b="1" dirty="0" smtClean="0">
                <a:solidFill>
                  <a:schemeClr val="hlink"/>
                </a:solidFill>
              </a:rPr>
              <a:t> +1</a:t>
            </a:r>
            <a:r>
              <a:rPr lang="en-US" altLang="zh-CN" sz="2000" b="1" dirty="0" smtClean="0">
                <a:solidFill>
                  <a:schemeClr val="folHlink"/>
                </a:solidFill>
              </a:rPr>
              <a:t>       </a:t>
            </a:r>
            <a:r>
              <a:rPr lang="en-US" altLang="zh-CN" sz="2000" b="1" dirty="0" smtClean="0"/>
              <a:t>R4 </a:t>
            </a:r>
            <a:endParaRPr lang="en-US" altLang="zh-CN" sz="2000" b="1" dirty="0" smtClean="0">
              <a:solidFill>
                <a:schemeClr val="folHlink"/>
              </a:solidFill>
            </a:endParaRPr>
          </a:p>
          <a:p>
            <a:pPr>
              <a:lnSpc>
                <a:spcPct val="120000"/>
              </a:lnSpc>
            </a:pPr>
            <a:r>
              <a:rPr lang="en-US" altLang="zh-CN" sz="2000" b="1" dirty="0" smtClean="0">
                <a:solidFill>
                  <a:schemeClr val="folHlink"/>
                </a:solidFill>
              </a:rPr>
              <a:t>      N3      1 </a:t>
            </a:r>
            <a:r>
              <a:rPr lang="en-US" altLang="zh-CN" sz="2000" b="1" dirty="0" smtClean="0">
                <a:solidFill>
                  <a:schemeClr val="hlink"/>
                </a:solidFill>
              </a:rPr>
              <a:t>+1</a:t>
            </a:r>
            <a:r>
              <a:rPr lang="en-US" altLang="zh-CN" sz="2000" b="1" dirty="0" smtClean="0">
                <a:solidFill>
                  <a:schemeClr val="folHlink"/>
                </a:solidFill>
              </a:rPr>
              <a:t>       </a:t>
            </a:r>
            <a:r>
              <a:rPr lang="en-US" altLang="zh-CN" sz="2000" b="1" dirty="0" smtClean="0"/>
              <a:t>R4</a:t>
            </a:r>
            <a:r>
              <a:rPr lang="en-US" altLang="zh-CN" sz="2000" b="1" dirty="0" smtClean="0">
                <a:solidFill>
                  <a:schemeClr val="folHlink"/>
                </a:solidFill>
                <a:latin typeface="Arial" charset="0"/>
              </a:rPr>
              <a:t>       </a:t>
            </a:r>
            <a:endParaRPr lang="en-US" altLang="zh-CN" sz="2000" b="1" dirty="0">
              <a:solidFill>
                <a:schemeClr val="folHlink"/>
              </a:solidFill>
              <a:latin typeface="Arial" charset="0"/>
            </a:endParaRPr>
          </a:p>
        </p:txBody>
      </p:sp>
      <p:sp>
        <p:nvSpPr>
          <p:cNvPr id="21" name="右箭头 20"/>
          <p:cNvSpPr/>
          <p:nvPr/>
        </p:nvSpPr>
        <p:spPr>
          <a:xfrm>
            <a:off x="4411264" y="5915997"/>
            <a:ext cx="1393041"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4" name="矩形 23"/>
          <p:cNvSpPr/>
          <p:nvPr/>
        </p:nvSpPr>
        <p:spPr>
          <a:xfrm>
            <a:off x="4411262" y="5558812"/>
            <a:ext cx="1197764" cy="461665"/>
          </a:xfrm>
          <a:prstGeom prst="rect">
            <a:avLst/>
          </a:prstGeom>
        </p:spPr>
        <p:txBody>
          <a:bodyPr wrap="none">
            <a:spAutoFit/>
          </a:bodyPr>
          <a:lstStyle/>
          <a:p>
            <a:r>
              <a:rPr lang="zh-CN" altLang="en-US" sz="2400" b="1" kern="0" dirty="0" smtClean="0">
                <a:solidFill>
                  <a:srgbClr val="000066"/>
                </a:solidFill>
                <a:latin typeface="Arial"/>
                <a:ea typeface="黑体"/>
              </a:rPr>
              <a:t>修改</a:t>
            </a:r>
            <a:r>
              <a:rPr lang="en-US" altLang="zh-CN" sz="2400" b="1" kern="0" dirty="0" smtClean="0">
                <a:solidFill>
                  <a:srgbClr val="000066"/>
                </a:solidFill>
                <a:latin typeface="Arial"/>
                <a:ea typeface="黑体"/>
              </a:rPr>
              <a:t>R4</a:t>
            </a:r>
            <a:endParaRPr lang="zh-CN" altLang="en-US" sz="1600" b="1" dirty="0">
              <a:solidFill>
                <a:srgbClr val="000066"/>
              </a:solidFill>
            </a:endParaRPr>
          </a:p>
        </p:txBody>
      </p:sp>
      <p:sp>
        <p:nvSpPr>
          <p:cNvPr id="19" name="椭圆 18"/>
          <p:cNvSpPr/>
          <p:nvPr/>
        </p:nvSpPr>
        <p:spPr>
          <a:xfrm>
            <a:off x="5881694" y="5773121"/>
            <a:ext cx="332778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6" name="椭圆 15"/>
          <p:cNvSpPr/>
          <p:nvPr/>
        </p:nvSpPr>
        <p:spPr>
          <a:xfrm>
            <a:off x="619097" y="1500174"/>
            <a:ext cx="3250429"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txBox="1">
            <a:spLocks/>
          </p:cNvSpPr>
          <p:nvPr/>
        </p:nvSpPr>
        <p:spPr bwMode="auto">
          <a:xfrm>
            <a:off x="541704" y="0"/>
            <a:ext cx="8899984" cy="64291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eaLnBrk="0" hangingPunct="0">
              <a:defRPr/>
            </a:pPr>
            <a:r>
              <a:rPr lang="en-US" altLang="zh-CN" sz="3200" dirty="0" smtClean="0">
                <a:solidFill>
                  <a:srgbClr val="C00000"/>
                </a:solidFill>
              </a:rPr>
              <a:t>R6</a:t>
            </a:r>
            <a:r>
              <a:rPr lang="zh-CN" altLang="en-US" sz="3200" dirty="0" smtClean="0">
                <a:solidFill>
                  <a:srgbClr val="C00000"/>
                </a:solidFill>
              </a:rPr>
              <a:t>针对</a:t>
            </a:r>
            <a:r>
              <a:rPr lang="zh-CN" altLang="en-US" sz="3200" dirty="0" smtClean="0"/>
              <a:t>修改后</a:t>
            </a:r>
            <a:r>
              <a:rPr lang="en-US" altLang="zh-CN" sz="3200" dirty="0" smtClean="0"/>
              <a:t>R4</a:t>
            </a:r>
            <a:r>
              <a:rPr lang="zh-CN" altLang="en-US" sz="3200" dirty="0" smtClean="0"/>
              <a:t>表</a:t>
            </a:r>
            <a:r>
              <a:rPr lang="zh-CN" altLang="en-US" sz="3200" dirty="0" smtClean="0">
                <a:solidFill>
                  <a:srgbClr val="C00000"/>
                </a:solidFill>
              </a:rPr>
              <a:t>第</a:t>
            </a:r>
            <a:r>
              <a:rPr lang="en-US" altLang="zh-CN" sz="3200" dirty="0" smtClean="0">
                <a:solidFill>
                  <a:srgbClr val="C00000"/>
                </a:solidFill>
              </a:rPr>
              <a:t>2</a:t>
            </a:r>
            <a:r>
              <a:rPr lang="zh-CN" altLang="en-US" sz="3200" dirty="0" smtClean="0">
                <a:solidFill>
                  <a:srgbClr val="C00000"/>
                </a:solidFill>
              </a:rPr>
              <a:t>条进行操作</a:t>
            </a:r>
            <a:endParaRPr lang="zh-CN" altLang="en-US" sz="3200" dirty="0">
              <a:solidFill>
                <a:srgbClr val="C00000"/>
              </a:solidFill>
              <a:ea typeface="+mj-ea"/>
              <a:cs typeface="+mj-cs"/>
            </a:endParaRPr>
          </a:p>
        </p:txBody>
      </p:sp>
      <p:sp>
        <p:nvSpPr>
          <p:cNvPr id="23" name="圆角矩形标注 22"/>
          <p:cNvSpPr/>
          <p:nvPr/>
        </p:nvSpPr>
        <p:spPr>
          <a:xfrm>
            <a:off x="4333871" y="714356"/>
            <a:ext cx="3714776" cy="928694"/>
          </a:xfrm>
          <a:prstGeom prst="wedgeRoundRectCallout">
            <a:avLst>
              <a:gd name="adj1" fmla="val -68621"/>
              <a:gd name="adj2" fmla="val 1925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000066"/>
                </a:solidFill>
              </a:rPr>
              <a:t>结论：下一跳</a:t>
            </a:r>
            <a:r>
              <a:rPr lang="zh-CN" altLang="en-US" sz="2400" smtClean="0">
                <a:solidFill>
                  <a:srgbClr val="000066"/>
                </a:solidFill>
              </a:rPr>
              <a:t>没变，</a:t>
            </a:r>
            <a:r>
              <a:rPr lang="zh-CN" altLang="en-US" sz="2400" dirty="0" smtClean="0">
                <a:solidFill>
                  <a:srgbClr val="000066"/>
                </a:solidFill>
              </a:rPr>
              <a:t>要更新距离</a:t>
            </a:r>
            <a:endParaRPr lang="en-US" altLang="zh-CN" sz="2400" dirty="0" smtClean="0">
              <a:solidFill>
                <a:srgbClr val="000066"/>
              </a:solidFill>
            </a:endParaRPr>
          </a:p>
        </p:txBody>
      </p:sp>
      <p:grpSp>
        <p:nvGrpSpPr>
          <p:cNvPr id="2" name="组合 27"/>
          <p:cNvGrpSpPr/>
          <p:nvPr/>
        </p:nvGrpSpPr>
        <p:grpSpPr>
          <a:xfrm>
            <a:off x="4226911" y="2617866"/>
            <a:ext cx="3714776" cy="714380"/>
            <a:chOff x="3857652" y="3000372"/>
            <a:chExt cx="3429024" cy="714380"/>
          </a:xfrm>
        </p:grpSpPr>
        <p:sp>
          <p:nvSpPr>
            <p:cNvPr id="29" name="椭圆 28"/>
            <p:cNvSpPr/>
            <p:nvPr/>
          </p:nvSpPr>
          <p:spPr>
            <a:xfrm>
              <a:off x="3857652" y="3143248"/>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R6</a:t>
              </a:r>
              <a:endParaRPr lang="zh-CN" altLang="en-US" dirty="0"/>
            </a:p>
          </p:txBody>
        </p:sp>
        <p:sp>
          <p:nvSpPr>
            <p:cNvPr id="30" name="椭圆 29"/>
            <p:cNvSpPr/>
            <p:nvPr/>
          </p:nvSpPr>
          <p:spPr>
            <a:xfrm>
              <a:off x="5072098" y="3143248"/>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R4</a:t>
              </a:r>
              <a:endParaRPr lang="zh-CN" altLang="en-US" dirty="0"/>
            </a:p>
          </p:txBody>
        </p:sp>
        <p:sp>
          <p:nvSpPr>
            <p:cNvPr id="31" name="矩形 30"/>
            <p:cNvSpPr/>
            <p:nvPr/>
          </p:nvSpPr>
          <p:spPr>
            <a:xfrm>
              <a:off x="6715172" y="3214686"/>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N2</a:t>
              </a:r>
              <a:endParaRPr lang="zh-CN" altLang="en-US" dirty="0"/>
            </a:p>
          </p:txBody>
        </p:sp>
        <p:cxnSp>
          <p:nvCxnSpPr>
            <p:cNvPr id="32" name="直接箭头连接符 31"/>
            <p:cNvCxnSpPr>
              <a:stCxn id="29" idx="6"/>
              <a:endCxn id="30" idx="2"/>
            </p:cNvCxnSpPr>
            <p:nvPr/>
          </p:nvCxnSpPr>
          <p:spPr>
            <a:xfrm>
              <a:off x="4572032" y="3429000"/>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30" idx="6"/>
              <a:endCxn id="31" idx="1"/>
            </p:cNvCxnSpPr>
            <p:nvPr/>
          </p:nvCxnSpPr>
          <p:spPr>
            <a:xfrm>
              <a:off x="5786478" y="3429000"/>
              <a:ext cx="928694"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34" name="矩形 33"/>
            <p:cNvSpPr/>
            <p:nvPr/>
          </p:nvSpPr>
          <p:spPr>
            <a:xfrm>
              <a:off x="4643470" y="3000372"/>
              <a:ext cx="328789" cy="461665"/>
            </a:xfrm>
            <a:prstGeom prst="rect">
              <a:avLst/>
            </a:prstGeom>
          </p:spPr>
          <p:txBody>
            <a:bodyPr wrap="none">
              <a:spAutoFit/>
            </a:bodyPr>
            <a:lstStyle/>
            <a:p>
              <a:r>
                <a:rPr lang="en-US" altLang="zh-CN" sz="2400" dirty="0" smtClean="0">
                  <a:solidFill>
                    <a:srgbClr val="3333CC"/>
                  </a:solidFill>
                </a:rPr>
                <a:t>1</a:t>
              </a:r>
              <a:endParaRPr lang="zh-CN" altLang="en-US" sz="2000" dirty="0"/>
            </a:p>
          </p:txBody>
        </p:sp>
        <p:sp>
          <p:nvSpPr>
            <p:cNvPr id="35" name="矩形 34"/>
            <p:cNvSpPr/>
            <p:nvPr/>
          </p:nvSpPr>
          <p:spPr>
            <a:xfrm>
              <a:off x="6000792" y="3000372"/>
              <a:ext cx="302154" cy="400110"/>
            </a:xfrm>
            <a:prstGeom prst="rect">
              <a:avLst/>
            </a:prstGeom>
          </p:spPr>
          <p:txBody>
            <a:bodyPr wrap="none">
              <a:spAutoFit/>
            </a:bodyPr>
            <a:lstStyle/>
            <a:p>
              <a:r>
                <a:rPr lang="en-US" altLang="zh-CN" sz="2000" dirty="0" smtClean="0"/>
                <a:t>4</a:t>
              </a:r>
              <a:endParaRPr lang="zh-CN" altLang="en-US" sz="2000" dirty="0"/>
            </a:p>
          </p:txBody>
        </p:sp>
      </p:grpSp>
      <p:sp>
        <p:nvSpPr>
          <p:cNvPr id="39" name="圆角矩形标注 38"/>
          <p:cNvSpPr/>
          <p:nvPr/>
        </p:nvSpPr>
        <p:spPr>
          <a:xfrm>
            <a:off x="5852091" y="1974924"/>
            <a:ext cx="2631300" cy="500066"/>
          </a:xfrm>
          <a:prstGeom prst="wedgeRoundRectCallout">
            <a:avLst>
              <a:gd name="adj1" fmla="val -19791"/>
              <a:gd name="adj2" fmla="val 100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66"/>
                </a:solidFill>
              </a:rPr>
              <a:t>新距离为</a:t>
            </a:r>
            <a:r>
              <a:rPr lang="en-US" altLang="zh-CN" sz="2400" dirty="0" smtClean="0">
                <a:solidFill>
                  <a:srgbClr val="000066"/>
                </a:solidFill>
              </a:rPr>
              <a:t>1+4</a:t>
            </a:r>
            <a:endParaRPr lang="zh-CN" altLang="en-US" sz="2400" dirty="0">
              <a:solidFill>
                <a:srgbClr val="000066"/>
              </a:solidFill>
            </a:endParaRPr>
          </a:p>
        </p:txBody>
      </p:sp>
      <p:grpSp>
        <p:nvGrpSpPr>
          <p:cNvPr id="3" name="组合 41"/>
          <p:cNvGrpSpPr/>
          <p:nvPr/>
        </p:nvGrpSpPr>
        <p:grpSpPr>
          <a:xfrm>
            <a:off x="4923397" y="3189371"/>
            <a:ext cx="2399126" cy="533102"/>
            <a:chOff x="4500562" y="3571877"/>
            <a:chExt cx="2214578" cy="533102"/>
          </a:xfrm>
        </p:grpSpPr>
        <p:sp>
          <p:nvSpPr>
            <p:cNvPr id="37" name="矩形 36"/>
            <p:cNvSpPr/>
            <p:nvPr/>
          </p:nvSpPr>
          <p:spPr>
            <a:xfrm>
              <a:off x="5286380" y="3643314"/>
              <a:ext cx="328789" cy="461665"/>
            </a:xfrm>
            <a:prstGeom prst="rect">
              <a:avLst/>
            </a:prstGeom>
          </p:spPr>
          <p:txBody>
            <a:bodyPr wrap="none">
              <a:spAutoFit/>
            </a:bodyPr>
            <a:lstStyle/>
            <a:p>
              <a:r>
                <a:rPr lang="en-US" altLang="zh-CN" sz="2400" dirty="0" smtClean="0"/>
                <a:t>3</a:t>
              </a:r>
              <a:endParaRPr lang="zh-CN" altLang="en-US" sz="2400" dirty="0"/>
            </a:p>
          </p:txBody>
        </p:sp>
        <p:sp>
          <p:nvSpPr>
            <p:cNvPr id="40" name="任意多边形 39"/>
            <p:cNvSpPr/>
            <p:nvPr/>
          </p:nvSpPr>
          <p:spPr>
            <a:xfrm flipV="1">
              <a:off x="4500562" y="3571877"/>
              <a:ext cx="2214578" cy="71438"/>
            </a:xfrm>
            <a:custGeom>
              <a:avLst/>
              <a:gdLst>
                <a:gd name="connsiteX0" fmla="*/ 0 w 2419643"/>
                <a:gd name="connsiteY0" fmla="*/ 28136 h 553330"/>
                <a:gd name="connsiteX1" fmla="*/ 759655 w 2419643"/>
                <a:gd name="connsiteY1" fmla="*/ 450166 h 553330"/>
                <a:gd name="connsiteX2" fmla="*/ 1294228 w 2419643"/>
                <a:gd name="connsiteY2" fmla="*/ 478302 h 553330"/>
                <a:gd name="connsiteX3" fmla="*/ 2419643 w 2419643"/>
                <a:gd name="connsiteY3" fmla="*/ 0 h 553330"/>
              </a:gdLst>
              <a:ahLst/>
              <a:cxnLst>
                <a:cxn ang="0">
                  <a:pos x="connsiteX0" y="connsiteY0"/>
                </a:cxn>
                <a:cxn ang="0">
                  <a:pos x="connsiteX1" y="connsiteY1"/>
                </a:cxn>
                <a:cxn ang="0">
                  <a:pos x="connsiteX2" y="connsiteY2"/>
                </a:cxn>
                <a:cxn ang="0">
                  <a:pos x="connsiteX3" y="connsiteY3"/>
                </a:cxn>
              </a:cxnLst>
              <a:rect l="l" t="t" r="r" b="b"/>
              <a:pathLst>
                <a:path w="2419643" h="553330">
                  <a:moveTo>
                    <a:pt x="0" y="28136"/>
                  </a:moveTo>
                  <a:cubicBezTo>
                    <a:pt x="271975" y="201637"/>
                    <a:pt x="543950" y="375138"/>
                    <a:pt x="759655" y="450166"/>
                  </a:cubicBezTo>
                  <a:cubicBezTo>
                    <a:pt x="975360" y="525194"/>
                    <a:pt x="1017563" y="553330"/>
                    <a:pt x="1294228" y="478302"/>
                  </a:cubicBezTo>
                  <a:cubicBezTo>
                    <a:pt x="1570893" y="403274"/>
                    <a:pt x="1995268" y="201637"/>
                    <a:pt x="2419643" y="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6" name="圆角矩形标注 35"/>
          <p:cNvSpPr/>
          <p:nvPr/>
        </p:nvSpPr>
        <p:spPr>
          <a:xfrm>
            <a:off x="928659" y="2357430"/>
            <a:ext cx="2708691" cy="571504"/>
          </a:xfrm>
          <a:prstGeom prst="wedgeRoundRectCallout">
            <a:avLst>
              <a:gd name="adj1" fmla="val 17847"/>
              <a:gd name="adj2" fmla="val -1193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66"/>
                </a:solidFill>
              </a:rPr>
              <a:t>也有到</a:t>
            </a:r>
            <a:r>
              <a:rPr lang="en-US" altLang="zh-CN" sz="2400" dirty="0" smtClean="0">
                <a:solidFill>
                  <a:srgbClr val="000066"/>
                </a:solidFill>
              </a:rPr>
              <a:t>N2</a:t>
            </a:r>
            <a:r>
              <a:rPr lang="zh-CN" altLang="en-US" sz="2400" dirty="0" smtClean="0">
                <a:solidFill>
                  <a:srgbClr val="000066"/>
                </a:solidFill>
              </a:rPr>
              <a:t>的路由</a:t>
            </a:r>
            <a:endParaRPr lang="zh-CN" altLang="en-US" sz="2400" dirty="0">
              <a:solidFill>
                <a:srgbClr val="000066"/>
              </a:solidFill>
            </a:endParaRPr>
          </a:p>
        </p:txBody>
      </p:sp>
      <p:sp>
        <p:nvSpPr>
          <p:cNvPr id="38" name="圆角矩形标注 37"/>
          <p:cNvSpPr/>
          <p:nvPr/>
        </p:nvSpPr>
        <p:spPr>
          <a:xfrm>
            <a:off x="6471220" y="3689436"/>
            <a:ext cx="2166953" cy="428628"/>
          </a:xfrm>
          <a:prstGeom prst="wedgeRoundRectCallout">
            <a:avLst>
              <a:gd name="adj1" fmla="val -35437"/>
              <a:gd name="adj2" fmla="val -1456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000066"/>
                </a:solidFill>
              </a:rPr>
              <a:t>原距离为</a:t>
            </a:r>
            <a:r>
              <a:rPr lang="en-US" altLang="zh-CN" sz="2400" dirty="0" smtClean="0">
                <a:solidFill>
                  <a:srgbClr val="000066"/>
                </a:solidFill>
              </a:rPr>
              <a:t>3</a:t>
            </a:r>
            <a:endParaRPr lang="zh-CN" altLang="en-US" sz="2400" dirty="0">
              <a:solidFill>
                <a:srgbClr val="000066"/>
              </a:solidFill>
            </a:endParaRPr>
          </a:p>
        </p:txBody>
      </p:sp>
      <p:sp>
        <p:nvSpPr>
          <p:cNvPr id="43" name="矩形 42"/>
          <p:cNvSpPr/>
          <p:nvPr/>
        </p:nvSpPr>
        <p:spPr>
          <a:xfrm>
            <a:off x="2012138" y="1428741"/>
            <a:ext cx="619129" cy="461665"/>
          </a:xfrm>
          <a:prstGeom prst="rect">
            <a:avLst/>
          </a:prstGeom>
          <a:solidFill>
            <a:srgbClr val="FFCCCC"/>
          </a:solidFill>
        </p:spPr>
        <p:txBody>
          <a:bodyPr wrap="square">
            <a:spAutoFit/>
          </a:bodyPr>
          <a:lstStyle/>
          <a:p>
            <a:pPr lvl="0" algn="ctr"/>
            <a:r>
              <a:rPr kumimoji="1" lang="en-US" altLang="zh-CN" sz="2400" dirty="0" smtClean="0">
                <a:solidFill>
                  <a:srgbClr val="333399"/>
                </a:solidFill>
                <a:latin typeface="Arial"/>
                <a:ea typeface="黑体"/>
              </a:rPr>
              <a:t>5</a:t>
            </a:r>
            <a:endParaRPr lang="zh-CN" altLang="en-US" sz="2400" dirty="0">
              <a:solidFill>
                <a:srgbClr val="000066"/>
              </a:solidFill>
              <a:latin typeface="Arial"/>
              <a:ea typeface="黑体"/>
            </a:endParaRPr>
          </a:p>
        </p:txBody>
      </p:sp>
      <p:sp>
        <p:nvSpPr>
          <p:cNvPr id="46" name="矩形 45"/>
          <p:cNvSpPr/>
          <p:nvPr/>
        </p:nvSpPr>
        <p:spPr>
          <a:xfrm>
            <a:off x="6471223" y="3046494"/>
            <a:ext cx="766800" cy="369332"/>
          </a:xfrm>
          <a:prstGeom prst="rect">
            <a:avLst/>
          </a:prstGeom>
        </p:spPr>
        <p:txBody>
          <a:bodyPr wrap="square">
            <a:spAutoFit/>
          </a:bodyPr>
          <a:lstStyle/>
          <a:p>
            <a:r>
              <a:rPr lang="en-US" altLang="zh-CN" dirty="0" smtClean="0"/>
              <a:t>×</a:t>
            </a:r>
            <a:endParaRPr lang="zh-CN" altLang="en-US" dirty="0"/>
          </a:p>
        </p:txBody>
      </p:sp>
      <p:sp>
        <p:nvSpPr>
          <p:cNvPr id="41" name="下箭头 40"/>
          <p:cNvSpPr/>
          <p:nvPr/>
        </p:nvSpPr>
        <p:spPr>
          <a:xfrm rot="10800000">
            <a:off x="0" y="3140968"/>
            <a:ext cx="541703" cy="1073850"/>
          </a:xfrm>
          <a:prstGeom prst="downArrow">
            <a:avLst>
              <a:gd name="adj1" fmla="val 50000"/>
              <a:gd name="adj2" fmla="val 73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 Box 44"/>
          <p:cNvSpPr txBox="1">
            <a:spLocks noChangeArrowheads="1"/>
          </p:cNvSpPr>
          <p:nvPr/>
        </p:nvSpPr>
        <p:spPr bwMode="auto">
          <a:xfrm>
            <a:off x="5854400" y="4442058"/>
            <a:ext cx="3139001" cy="461665"/>
          </a:xfrm>
          <a:prstGeom prst="rect">
            <a:avLst/>
          </a:prstGeom>
          <a:solidFill>
            <a:schemeClr val="accent2"/>
          </a:solid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R6</a:t>
            </a:r>
            <a:r>
              <a:rPr kumimoji="1" lang="zh-CN" altLang="en-US" sz="2400" b="1" dirty="0" smtClean="0">
                <a:solidFill>
                  <a:srgbClr val="333399"/>
                </a:solidFill>
                <a:latin typeface="Arial" charset="0"/>
              </a:rPr>
              <a:t>经过</a:t>
            </a:r>
            <a:r>
              <a:rPr kumimoji="1" lang="en-US" altLang="zh-CN" sz="2400" b="1" dirty="0" smtClean="0">
                <a:solidFill>
                  <a:srgbClr val="333399"/>
                </a:solidFill>
                <a:latin typeface="Arial" charset="0"/>
              </a:rPr>
              <a:t>R4</a:t>
            </a:r>
            <a:r>
              <a:rPr kumimoji="1" lang="zh-CN" altLang="en-US" sz="2400" b="1" dirty="0" smtClean="0">
                <a:solidFill>
                  <a:srgbClr val="333399"/>
                </a:solidFill>
              </a:rPr>
              <a:t>的路由信息</a:t>
            </a:r>
            <a:endParaRPr kumimoji="1" lang="en-US" altLang="zh-CN" sz="2400" b="1" dirty="0">
              <a:solidFill>
                <a:srgbClr val="333399"/>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9" grpId="0" animBg="1"/>
      <p:bldP spid="36" grpId="0" animBg="1"/>
      <p:bldP spid="38" grpId="0" animBg="1"/>
      <p:bldP spid="43" grpId="0" animBg="1"/>
      <p:bldP spid="46" grpId="0"/>
    </p:bld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7"/>
          <p:cNvSpPr>
            <a:spLocks noChangeArrowheads="1"/>
          </p:cNvSpPr>
          <p:nvPr/>
        </p:nvSpPr>
        <p:spPr bwMode="auto">
          <a:xfrm>
            <a:off x="581295" y="1206462"/>
            <a:ext cx="3589205" cy="1579596"/>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 name="Text Box 38"/>
          <p:cNvSpPr txBox="1">
            <a:spLocks noChangeArrowheads="1"/>
          </p:cNvSpPr>
          <p:nvPr/>
        </p:nvSpPr>
        <p:spPr bwMode="auto">
          <a:xfrm>
            <a:off x="581293" y="1131853"/>
            <a:ext cx="3666596" cy="2431435"/>
          </a:xfrm>
          <a:prstGeom prst="rect">
            <a:avLst/>
          </a:prstGeom>
          <a:noFill/>
          <a:ln w="9525">
            <a:noFill/>
            <a:miter lim="800000"/>
            <a:headEnd/>
            <a:tailEnd/>
          </a:ln>
          <a:effectLst/>
        </p:spPr>
        <p:txBody>
          <a:bodyPr wrap="square">
            <a:spAutoFit/>
          </a:bodyPr>
          <a:lstStyle/>
          <a:p>
            <a:pPr>
              <a:lnSpc>
                <a:spcPct val="120000"/>
              </a:lnSpc>
            </a:pPr>
            <a:r>
              <a:rPr lang="zh-CN" altLang="en-US" sz="2000" dirty="0">
                <a:solidFill>
                  <a:schemeClr val="folHlink"/>
                </a:solidFill>
                <a:latin typeface="Arial" charset="0"/>
              </a:rPr>
              <a:t>目的网络  距离     下一跳</a:t>
            </a:r>
          </a:p>
          <a:p>
            <a:pPr>
              <a:lnSpc>
                <a:spcPct val="120000"/>
              </a:lnSpc>
            </a:pPr>
            <a:r>
              <a:rPr lang="zh-CN" altLang="en-US" sz="2000" dirty="0">
                <a:solidFill>
                  <a:schemeClr val="folHlink"/>
                </a:solidFill>
                <a:latin typeface="Arial" charset="0"/>
              </a:rPr>
              <a:t>    </a:t>
            </a:r>
            <a:r>
              <a:rPr lang="zh-CN" altLang="en-US" sz="2000" dirty="0" smtClean="0">
                <a:solidFill>
                  <a:schemeClr val="folHlink"/>
                </a:solidFill>
              </a:rPr>
              <a:t>  </a:t>
            </a:r>
            <a:r>
              <a:rPr lang="en-US" altLang="zh-CN" sz="2000" dirty="0" smtClean="0">
                <a:solidFill>
                  <a:schemeClr val="folHlink"/>
                </a:solidFill>
              </a:rPr>
              <a:t>N2         3         R4</a:t>
            </a:r>
          </a:p>
          <a:p>
            <a:pPr>
              <a:lnSpc>
                <a:spcPct val="120000"/>
              </a:lnSpc>
            </a:pPr>
            <a:r>
              <a:rPr lang="en-US" altLang="zh-CN" sz="2000" dirty="0" smtClean="0">
                <a:solidFill>
                  <a:schemeClr val="folHlink"/>
                </a:solidFill>
              </a:rPr>
              <a:t>      N3     </a:t>
            </a:r>
            <a:r>
              <a:rPr lang="en-US" altLang="zh-CN" sz="1000" dirty="0" smtClean="0">
                <a:solidFill>
                  <a:schemeClr val="folHlink"/>
                </a:solidFill>
              </a:rPr>
              <a:t>   </a:t>
            </a:r>
            <a:r>
              <a:rPr lang="en-US" altLang="zh-CN" sz="2000" dirty="0" smtClean="0">
                <a:solidFill>
                  <a:schemeClr val="folHlink"/>
                </a:solidFill>
              </a:rPr>
              <a:t>   4         R5</a:t>
            </a:r>
            <a:endParaRPr lang="en-US" altLang="zh-CN" sz="2000" baseline="-25000" dirty="0" smtClean="0">
              <a:solidFill>
                <a:schemeClr val="folHlink"/>
              </a:solidFill>
            </a:endParaRPr>
          </a:p>
          <a:p>
            <a:pPr>
              <a:lnSpc>
                <a:spcPct val="120000"/>
              </a:lnSpc>
            </a:pPr>
            <a:r>
              <a:rPr lang="en-US" altLang="zh-CN" sz="2000" dirty="0" smtClean="0">
                <a:solidFill>
                  <a:schemeClr val="folHlink"/>
                </a:solidFill>
              </a:rPr>
              <a:t>      ….</a:t>
            </a:r>
            <a:r>
              <a:rPr kumimoji="1" lang="en-US" altLang="zh-CN" sz="2000" dirty="0" smtClean="0">
                <a:solidFill>
                  <a:srgbClr val="333399"/>
                </a:solidFill>
              </a:rPr>
              <a:t>      </a:t>
            </a:r>
            <a:endParaRPr lang="zh-CN" altLang="en-US" sz="2000" dirty="0" smtClean="0"/>
          </a:p>
          <a:p>
            <a:pPr>
              <a:lnSpc>
                <a:spcPct val="120000"/>
              </a:lnSpc>
            </a:pPr>
            <a:endParaRPr lang="en-US" altLang="zh-CN" sz="2000" dirty="0" smtClean="0">
              <a:solidFill>
                <a:schemeClr val="hlink"/>
              </a:solidFill>
              <a:latin typeface="Arial" charset="0"/>
            </a:endParaRPr>
          </a:p>
          <a:p>
            <a:pPr>
              <a:lnSpc>
                <a:spcPct val="120000"/>
              </a:lnSpc>
            </a:pPr>
            <a:endParaRPr lang="en-US" altLang="zh-CN" sz="2000" baseline="-25000" dirty="0" smtClean="0">
              <a:solidFill>
                <a:schemeClr val="hlink"/>
              </a:solidFill>
            </a:endParaRPr>
          </a:p>
          <a:p>
            <a:pPr>
              <a:lnSpc>
                <a:spcPct val="120000"/>
              </a:lnSpc>
            </a:pPr>
            <a:endParaRPr lang="en-US" altLang="zh-CN" sz="2000" baseline="-25000" dirty="0">
              <a:solidFill>
                <a:schemeClr val="hlink"/>
              </a:solidFill>
              <a:latin typeface="Arial" charset="0"/>
            </a:endParaRPr>
          </a:p>
        </p:txBody>
      </p:sp>
      <p:sp>
        <p:nvSpPr>
          <p:cNvPr id="7" name="Text Box 44"/>
          <p:cNvSpPr txBox="1">
            <a:spLocks noChangeArrowheads="1"/>
          </p:cNvSpPr>
          <p:nvPr/>
        </p:nvSpPr>
        <p:spPr bwMode="auto">
          <a:xfrm>
            <a:off x="696486" y="704811"/>
            <a:ext cx="2733441" cy="461665"/>
          </a:xfrm>
          <a:prstGeom prst="rect">
            <a:avLst/>
          </a:prstGeom>
          <a:noFill/>
          <a:ln w="9525">
            <a:noFill/>
            <a:miter lim="800000"/>
            <a:headEnd/>
            <a:tailEnd/>
          </a:ln>
          <a:effectLst/>
        </p:spPr>
        <p:txBody>
          <a:bodyPr wrap="none">
            <a:spAutoFit/>
          </a:bodyPr>
          <a:lstStyle/>
          <a:p>
            <a:r>
              <a:rPr kumimoji="1" lang="en-US" altLang="zh-CN" sz="2400" dirty="0" smtClean="0">
                <a:solidFill>
                  <a:srgbClr val="333399"/>
                </a:solidFill>
                <a:latin typeface="Arial" charset="0"/>
              </a:rPr>
              <a:t>R6</a:t>
            </a:r>
            <a:r>
              <a:rPr kumimoji="1" lang="zh-CN" altLang="en-US" sz="2400" dirty="0">
                <a:solidFill>
                  <a:srgbClr val="333399"/>
                </a:solidFill>
              </a:rPr>
              <a:t>的（旧）路由</a:t>
            </a:r>
            <a:r>
              <a:rPr kumimoji="1" lang="zh-CN" altLang="en-US" sz="2400" dirty="0" smtClean="0">
                <a:solidFill>
                  <a:srgbClr val="333399"/>
                </a:solidFill>
              </a:rPr>
              <a:t>表</a:t>
            </a:r>
            <a:endParaRPr kumimoji="1" lang="en-US" altLang="zh-CN" sz="2400" dirty="0">
              <a:solidFill>
                <a:srgbClr val="333399"/>
              </a:solidFill>
            </a:endParaRPr>
          </a:p>
        </p:txBody>
      </p:sp>
      <p:sp>
        <p:nvSpPr>
          <p:cNvPr id="8" name="Rectangle 45"/>
          <p:cNvSpPr>
            <a:spLocks noChangeArrowheads="1"/>
          </p:cNvSpPr>
          <p:nvPr/>
        </p:nvSpPr>
        <p:spPr bwMode="auto">
          <a:xfrm>
            <a:off x="696489" y="5347665"/>
            <a:ext cx="3587485" cy="1500197"/>
          </a:xfrm>
          <a:prstGeom prst="rect">
            <a:avLst/>
          </a:prstGeom>
          <a:solidFill>
            <a:srgbClr val="FFFFCC"/>
          </a:solidFill>
          <a:ln w="19050">
            <a:solidFill>
              <a:schemeClr val="tx1"/>
            </a:solidFill>
            <a:miter lim="800000"/>
            <a:headEnd/>
            <a:tailEnd/>
          </a:ln>
          <a:effectLst/>
        </p:spPr>
        <p:txBody>
          <a:bodyPr wrap="none" anchor="ctr"/>
          <a:lstStyle/>
          <a:p>
            <a:endParaRPr lang="zh-CN" altLang="en-US" b="1"/>
          </a:p>
        </p:txBody>
      </p:sp>
      <p:sp>
        <p:nvSpPr>
          <p:cNvPr id="9" name="Text Box 46"/>
          <p:cNvSpPr txBox="1">
            <a:spLocks noChangeArrowheads="1"/>
          </p:cNvSpPr>
          <p:nvPr/>
        </p:nvSpPr>
        <p:spPr bwMode="auto">
          <a:xfrm>
            <a:off x="696486" y="4990470"/>
            <a:ext cx="3743986" cy="1938992"/>
          </a:xfrm>
          <a:prstGeom prst="rect">
            <a:avLst/>
          </a:prstGeom>
          <a:noFill/>
          <a:ln w="9525">
            <a:noFill/>
            <a:miter lim="800000"/>
            <a:headEnd/>
            <a:tailEnd/>
          </a:ln>
          <a:effectLst/>
        </p:spPr>
        <p:txBody>
          <a:bodyPr>
            <a:spAutoFit/>
          </a:bodyPr>
          <a:lstStyle/>
          <a:p>
            <a:pPr>
              <a:lnSpc>
                <a:spcPct val="120000"/>
              </a:lnSpc>
            </a:pPr>
            <a:r>
              <a:rPr lang="zh-CN" altLang="en-US" sz="2000" b="1" dirty="0">
                <a:solidFill>
                  <a:schemeClr val="folHlink"/>
                </a:solidFill>
                <a:latin typeface="Arial" charset="0"/>
              </a:rPr>
              <a:t>目的网络  距离     下一跳</a:t>
            </a:r>
          </a:p>
          <a:p>
            <a:pPr>
              <a:lnSpc>
                <a:spcPct val="120000"/>
              </a:lnSpc>
            </a:pPr>
            <a:r>
              <a:rPr lang="en-US" altLang="zh-CN" sz="2000" b="1" dirty="0" smtClean="0">
                <a:solidFill>
                  <a:srgbClr val="0070C0"/>
                </a:solidFill>
              </a:rPr>
              <a:t>      </a:t>
            </a:r>
            <a:r>
              <a:rPr lang="en-US" altLang="zh-CN" sz="2000" b="1" dirty="0" smtClean="0">
                <a:solidFill>
                  <a:schemeClr val="folHlink"/>
                </a:solidFill>
              </a:rPr>
              <a:t>N1         3         R1</a:t>
            </a:r>
          </a:p>
          <a:p>
            <a:pPr>
              <a:lnSpc>
                <a:spcPct val="120000"/>
              </a:lnSpc>
            </a:pPr>
            <a:r>
              <a:rPr lang="en-US" altLang="zh-CN" sz="2000" b="1" dirty="0" smtClean="0">
                <a:solidFill>
                  <a:schemeClr val="folHlink"/>
                </a:solidFill>
              </a:rPr>
              <a:t>      N2     </a:t>
            </a:r>
            <a:r>
              <a:rPr lang="en-US" altLang="zh-CN" sz="1000" b="1" dirty="0" smtClean="0">
                <a:solidFill>
                  <a:schemeClr val="folHlink"/>
                </a:solidFill>
              </a:rPr>
              <a:t>   </a:t>
            </a:r>
            <a:r>
              <a:rPr lang="en-US" altLang="zh-CN" sz="2000" b="1" dirty="0" smtClean="0">
                <a:solidFill>
                  <a:schemeClr val="folHlink"/>
                </a:solidFill>
              </a:rPr>
              <a:t>   4         R2</a:t>
            </a:r>
          </a:p>
          <a:p>
            <a:pPr>
              <a:lnSpc>
                <a:spcPct val="120000"/>
              </a:lnSpc>
            </a:pPr>
            <a:r>
              <a:rPr lang="en-US" altLang="zh-CN" sz="2000" b="1" dirty="0" smtClean="0">
                <a:solidFill>
                  <a:schemeClr val="folHlink"/>
                </a:solidFill>
              </a:rPr>
              <a:t>      N3         1         </a:t>
            </a:r>
            <a:r>
              <a:rPr lang="zh-CN" altLang="en-US" sz="2000" b="1" dirty="0" smtClean="0">
                <a:solidFill>
                  <a:schemeClr val="folHlink"/>
                </a:solidFill>
              </a:rPr>
              <a:t>直接交付</a:t>
            </a:r>
            <a:endParaRPr lang="en-US" altLang="zh-CN" sz="2000" b="1" dirty="0" smtClean="0">
              <a:solidFill>
                <a:schemeClr val="folHlink"/>
              </a:solidFill>
            </a:endParaRPr>
          </a:p>
          <a:p>
            <a:pPr>
              <a:lnSpc>
                <a:spcPct val="120000"/>
              </a:lnSpc>
            </a:pPr>
            <a:r>
              <a:rPr lang="en-US" altLang="zh-CN" sz="2000" b="1" dirty="0" smtClean="0">
                <a:solidFill>
                  <a:schemeClr val="folHlink"/>
                </a:solidFill>
                <a:latin typeface="Arial" charset="0"/>
              </a:rPr>
              <a:t>       </a:t>
            </a:r>
            <a:endParaRPr lang="en-US" altLang="zh-CN" sz="2000" b="1" dirty="0">
              <a:solidFill>
                <a:schemeClr val="folHlink"/>
              </a:solidFill>
              <a:latin typeface="Arial" charset="0"/>
            </a:endParaRPr>
          </a:p>
        </p:txBody>
      </p:sp>
      <p:sp>
        <p:nvSpPr>
          <p:cNvPr id="10" name="Text Box 47"/>
          <p:cNvSpPr txBox="1">
            <a:spLocks noChangeArrowheads="1"/>
          </p:cNvSpPr>
          <p:nvPr/>
        </p:nvSpPr>
        <p:spPr bwMode="auto">
          <a:xfrm>
            <a:off x="773877" y="4561846"/>
            <a:ext cx="3714776" cy="461665"/>
          </a:xfrm>
          <a:prstGeom prst="rect">
            <a:avLst/>
          </a:prstGeom>
          <a:noFill/>
          <a:ln w="9525">
            <a:noFill/>
            <a:miter lim="800000"/>
            <a:headEnd/>
            <a:tailEnd/>
          </a:ln>
          <a:effectLst/>
        </p:spPr>
        <p:txBody>
          <a:bodyPr wrap="square">
            <a:spAutoFit/>
          </a:bodyPr>
          <a:lstStyle/>
          <a:p>
            <a:pPr>
              <a:spcBef>
                <a:spcPct val="50000"/>
              </a:spcBef>
            </a:pPr>
            <a:r>
              <a:rPr lang="zh-CN" altLang="en-US" sz="2400" dirty="0" smtClean="0"/>
              <a:t>收到</a:t>
            </a:r>
            <a:r>
              <a:rPr lang="en-US" altLang="zh-CN" sz="2400" dirty="0" smtClean="0"/>
              <a:t>R4 </a:t>
            </a:r>
            <a:r>
              <a:rPr lang="zh-CN" altLang="en-US" sz="2400" dirty="0"/>
              <a:t>发给</a:t>
            </a:r>
            <a:r>
              <a:rPr lang="en-US" altLang="zh-CN" sz="2400" dirty="0" smtClean="0"/>
              <a:t>R6</a:t>
            </a:r>
            <a:r>
              <a:rPr lang="zh-CN" altLang="en-US" sz="2400" dirty="0" smtClean="0"/>
              <a:t>信息</a:t>
            </a:r>
            <a:endParaRPr lang="zh-CN" altLang="en-US" sz="2400" dirty="0"/>
          </a:p>
        </p:txBody>
      </p:sp>
      <p:sp>
        <p:nvSpPr>
          <p:cNvPr id="14" name="Rectangle 45"/>
          <p:cNvSpPr>
            <a:spLocks noChangeArrowheads="1"/>
          </p:cNvSpPr>
          <p:nvPr/>
        </p:nvSpPr>
        <p:spPr bwMode="auto">
          <a:xfrm>
            <a:off x="5959085" y="5415931"/>
            <a:ext cx="3173038" cy="1431926"/>
          </a:xfrm>
          <a:prstGeom prst="rect">
            <a:avLst/>
          </a:prstGeom>
          <a:solidFill>
            <a:srgbClr val="FFFFCC"/>
          </a:solidFill>
          <a:ln w="19050">
            <a:solidFill>
              <a:schemeClr val="tx1"/>
            </a:solidFill>
            <a:miter lim="800000"/>
            <a:headEnd/>
            <a:tailEnd/>
          </a:ln>
          <a:effectLst/>
        </p:spPr>
        <p:txBody>
          <a:bodyPr wrap="none" anchor="ctr"/>
          <a:lstStyle/>
          <a:p>
            <a:pPr>
              <a:lnSpc>
                <a:spcPct val="150000"/>
              </a:lnSpc>
            </a:pPr>
            <a:endParaRPr lang="zh-CN" altLang="en-US" b="1" dirty="0"/>
          </a:p>
        </p:txBody>
      </p:sp>
      <p:sp>
        <p:nvSpPr>
          <p:cNvPr id="15" name="Text Box 46"/>
          <p:cNvSpPr txBox="1">
            <a:spLocks noChangeArrowheads="1"/>
          </p:cNvSpPr>
          <p:nvPr/>
        </p:nvSpPr>
        <p:spPr bwMode="auto">
          <a:xfrm>
            <a:off x="5726914" y="4959068"/>
            <a:ext cx="3637385" cy="1643527"/>
          </a:xfrm>
          <a:prstGeom prst="rect">
            <a:avLst/>
          </a:prstGeom>
          <a:noFill/>
          <a:ln w="9525">
            <a:noFill/>
            <a:miter lim="800000"/>
            <a:headEnd/>
            <a:tailEnd/>
          </a:ln>
          <a:effectLst/>
        </p:spPr>
        <p:txBody>
          <a:bodyPr wrap="square">
            <a:spAutoFit/>
          </a:bodyPr>
          <a:lstStyle/>
          <a:p>
            <a:pPr>
              <a:lnSpc>
                <a:spcPct val="120000"/>
              </a:lnSpc>
            </a:pPr>
            <a:r>
              <a:rPr lang="zh-CN" altLang="en-US" sz="2000" b="1" dirty="0" smtClean="0">
                <a:solidFill>
                  <a:schemeClr val="folHlink"/>
                </a:solidFill>
                <a:latin typeface="Arial" charset="0"/>
              </a:rPr>
              <a:t> 目的网络   距离   下</a:t>
            </a:r>
            <a:r>
              <a:rPr lang="zh-CN" altLang="en-US" sz="2000" b="1" dirty="0">
                <a:solidFill>
                  <a:schemeClr val="folHlink"/>
                </a:solidFill>
                <a:latin typeface="Arial" charset="0"/>
              </a:rPr>
              <a:t>一跳</a:t>
            </a:r>
          </a:p>
          <a:p>
            <a:pPr>
              <a:lnSpc>
                <a:spcPct val="120000"/>
              </a:lnSpc>
            </a:pPr>
            <a:r>
              <a:rPr lang="en-US" altLang="zh-CN" sz="2000" b="1" dirty="0" smtClean="0">
                <a:solidFill>
                  <a:schemeClr val="folHlink"/>
                </a:solidFill>
              </a:rPr>
              <a:t>      N1</a:t>
            </a:r>
            <a:r>
              <a:rPr lang="en-US" altLang="zh-CN" sz="2000" b="1" dirty="0" smtClean="0">
                <a:solidFill>
                  <a:schemeClr val="hlink"/>
                </a:solidFill>
              </a:rPr>
              <a:t>      </a:t>
            </a:r>
            <a:r>
              <a:rPr lang="en-US" altLang="zh-CN" sz="2400" dirty="0" smtClean="0">
                <a:solidFill>
                  <a:schemeClr val="folHlink"/>
                </a:solidFill>
              </a:rPr>
              <a:t>3</a:t>
            </a:r>
            <a:r>
              <a:rPr lang="en-US" altLang="zh-CN" sz="2000" b="1" dirty="0" smtClean="0">
                <a:solidFill>
                  <a:schemeClr val="hlink"/>
                </a:solidFill>
              </a:rPr>
              <a:t> +1       </a:t>
            </a:r>
            <a:r>
              <a:rPr lang="en-US" altLang="zh-CN" sz="2000" b="1" dirty="0" smtClean="0"/>
              <a:t>R4 </a:t>
            </a:r>
            <a:endParaRPr lang="en-US" altLang="zh-CN" sz="2000" b="1" dirty="0" smtClean="0">
              <a:solidFill>
                <a:schemeClr val="hlink"/>
              </a:solidFill>
            </a:endParaRPr>
          </a:p>
          <a:p>
            <a:pPr>
              <a:lnSpc>
                <a:spcPct val="120000"/>
              </a:lnSpc>
            </a:pPr>
            <a:r>
              <a:rPr lang="en-US" altLang="zh-CN" sz="2000" b="1" dirty="0" smtClean="0">
                <a:solidFill>
                  <a:schemeClr val="folHlink"/>
                </a:solidFill>
              </a:rPr>
              <a:t>      N2      4</a:t>
            </a:r>
            <a:r>
              <a:rPr lang="en-US" altLang="zh-CN" sz="2000" b="1" dirty="0" smtClean="0">
                <a:solidFill>
                  <a:schemeClr val="hlink"/>
                </a:solidFill>
              </a:rPr>
              <a:t> +1</a:t>
            </a:r>
            <a:r>
              <a:rPr lang="en-US" altLang="zh-CN" sz="2000" b="1" dirty="0" smtClean="0">
                <a:solidFill>
                  <a:schemeClr val="folHlink"/>
                </a:solidFill>
              </a:rPr>
              <a:t>       </a:t>
            </a:r>
            <a:r>
              <a:rPr lang="en-US" altLang="zh-CN" sz="2000" b="1" dirty="0" smtClean="0"/>
              <a:t>R4 </a:t>
            </a:r>
            <a:endParaRPr lang="en-US" altLang="zh-CN" sz="2000" b="1" dirty="0" smtClean="0">
              <a:solidFill>
                <a:schemeClr val="folHlink"/>
              </a:solidFill>
            </a:endParaRPr>
          </a:p>
          <a:p>
            <a:pPr>
              <a:lnSpc>
                <a:spcPct val="120000"/>
              </a:lnSpc>
            </a:pPr>
            <a:r>
              <a:rPr lang="en-US" altLang="zh-CN" sz="2000" b="1" dirty="0" smtClean="0">
                <a:solidFill>
                  <a:schemeClr val="folHlink"/>
                </a:solidFill>
              </a:rPr>
              <a:t>      N3      1 </a:t>
            </a:r>
            <a:r>
              <a:rPr lang="en-US" altLang="zh-CN" sz="2000" b="1" dirty="0" smtClean="0">
                <a:solidFill>
                  <a:schemeClr val="hlink"/>
                </a:solidFill>
              </a:rPr>
              <a:t>+1</a:t>
            </a:r>
            <a:r>
              <a:rPr lang="en-US" altLang="zh-CN" sz="2000" b="1" dirty="0" smtClean="0">
                <a:solidFill>
                  <a:schemeClr val="folHlink"/>
                </a:solidFill>
              </a:rPr>
              <a:t>       </a:t>
            </a:r>
            <a:r>
              <a:rPr lang="en-US" altLang="zh-CN" sz="2000" b="1" dirty="0" smtClean="0"/>
              <a:t>R4</a:t>
            </a:r>
            <a:r>
              <a:rPr lang="en-US" altLang="zh-CN" sz="2000" b="1" dirty="0" smtClean="0">
                <a:solidFill>
                  <a:schemeClr val="folHlink"/>
                </a:solidFill>
                <a:latin typeface="Arial" charset="0"/>
              </a:rPr>
              <a:t>       </a:t>
            </a:r>
            <a:endParaRPr lang="en-US" altLang="zh-CN" sz="2000" b="1" dirty="0">
              <a:solidFill>
                <a:schemeClr val="folHlink"/>
              </a:solidFill>
              <a:latin typeface="Arial" charset="0"/>
            </a:endParaRPr>
          </a:p>
        </p:txBody>
      </p:sp>
      <p:sp>
        <p:nvSpPr>
          <p:cNvPr id="21" name="右箭头 20"/>
          <p:cNvSpPr/>
          <p:nvPr/>
        </p:nvSpPr>
        <p:spPr>
          <a:xfrm>
            <a:off x="4411264" y="5915997"/>
            <a:ext cx="1393041"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4" name="矩形 23"/>
          <p:cNvSpPr/>
          <p:nvPr/>
        </p:nvSpPr>
        <p:spPr>
          <a:xfrm>
            <a:off x="4411262" y="5558812"/>
            <a:ext cx="1197764" cy="461665"/>
          </a:xfrm>
          <a:prstGeom prst="rect">
            <a:avLst/>
          </a:prstGeom>
        </p:spPr>
        <p:txBody>
          <a:bodyPr wrap="none">
            <a:spAutoFit/>
          </a:bodyPr>
          <a:lstStyle/>
          <a:p>
            <a:r>
              <a:rPr lang="zh-CN" altLang="en-US" sz="2400" b="1" kern="0" dirty="0" smtClean="0">
                <a:solidFill>
                  <a:srgbClr val="000066"/>
                </a:solidFill>
                <a:latin typeface="Arial"/>
                <a:ea typeface="黑体"/>
              </a:rPr>
              <a:t>修改</a:t>
            </a:r>
            <a:r>
              <a:rPr lang="en-US" altLang="zh-CN" sz="2400" b="1" kern="0" dirty="0" smtClean="0">
                <a:solidFill>
                  <a:srgbClr val="000066"/>
                </a:solidFill>
                <a:latin typeface="Arial"/>
                <a:ea typeface="黑体"/>
              </a:rPr>
              <a:t>R4</a:t>
            </a:r>
            <a:endParaRPr lang="zh-CN" altLang="en-US" sz="1600" b="1" dirty="0">
              <a:solidFill>
                <a:srgbClr val="000066"/>
              </a:solidFill>
            </a:endParaRPr>
          </a:p>
        </p:txBody>
      </p:sp>
      <p:sp>
        <p:nvSpPr>
          <p:cNvPr id="19" name="椭圆 18"/>
          <p:cNvSpPr/>
          <p:nvPr/>
        </p:nvSpPr>
        <p:spPr>
          <a:xfrm>
            <a:off x="5881694" y="6130311"/>
            <a:ext cx="332778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6" name="椭圆 15"/>
          <p:cNvSpPr/>
          <p:nvPr/>
        </p:nvSpPr>
        <p:spPr>
          <a:xfrm>
            <a:off x="773877" y="1928802"/>
            <a:ext cx="332778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txBox="1">
            <a:spLocks/>
          </p:cNvSpPr>
          <p:nvPr/>
        </p:nvSpPr>
        <p:spPr bwMode="auto">
          <a:xfrm>
            <a:off x="706804" y="-24"/>
            <a:ext cx="8899984" cy="78581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algn="ctr" eaLnBrk="0" hangingPunct="0">
              <a:defRPr/>
            </a:pPr>
            <a:r>
              <a:rPr lang="en-US" altLang="zh-CN" sz="3200" dirty="0" smtClean="0">
                <a:solidFill>
                  <a:srgbClr val="C00000"/>
                </a:solidFill>
              </a:rPr>
              <a:t>R6</a:t>
            </a:r>
            <a:r>
              <a:rPr lang="zh-CN" altLang="en-US" sz="3200" dirty="0" smtClean="0">
                <a:solidFill>
                  <a:srgbClr val="C00000"/>
                </a:solidFill>
              </a:rPr>
              <a:t>针对</a:t>
            </a:r>
            <a:r>
              <a:rPr lang="zh-CN" altLang="en-US" sz="3200" dirty="0" smtClean="0"/>
              <a:t>修改后</a:t>
            </a:r>
            <a:r>
              <a:rPr lang="en-US" altLang="zh-CN" sz="3200" dirty="0" smtClean="0"/>
              <a:t>R4</a:t>
            </a:r>
            <a:r>
              <a:rPr lang="zh-CN" altLang="en-US" sz="3200" dirty="0" smtClean="0"/>
              <a:t>表</a:t>
            </a:r>
            <a:r>
              <a:rPr lang="zh-CN" altLang="en-US" sz="3200" dirty="0" smtClean="0">
                <a:solidFill>
                  <a:srgbClr val="C00000"/>
                </a:solidFill>
              </a:rPr>
              <a:t>第</a:t>
            </a:r>
            <a:r>
              <a:rPr lang="en-US" altLang="zh-CN" sz="3200" dirty="0" smtClean="0">
                <a:solidFill>
                  <a:srgbClr val="C00000"/>
                </a:solidFill>
              </a:rPr>
              <a:t>3</a:t>
            </a:r>
            <a:r>
              <a:rPr lang="zh-CN" altLang="en-US" sz="3200" dirty="0" smtClean="0">
                <a:solidFill>
                  <a:srgbClr val="C00000"/>
                </a:solidFill>
              </a:rPr>
              <a:t>条进行操作</a:t>
            </a:r>
            <a:endParaRPr kumimoji="0" lang="zh-C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22" name="圆角矩形标注 21"/>
          <p:cNvSpPr/>
          <p:nvPr/>
        </p:nvSpPr>
        <p:spPr>
          <a:xfrm>
            <a:off x="4256479" y="1124744"/>
            <a:ext cx="3411165" cy="785818"/>
          </a:xfrm>
          <a:prstGeom prst="wedgeRoundRectCallout">
            <a:avLst>
              <a:gd name="adj1" fmla="val -62669"/>
              <a:gd name="adj2" fmla="val 5462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000066"/>
                </a:solidFill>
              </a:rPr>
              <a:t>结论：到</a:t>
            </a:r>
            <a:r>
              <a:rPr lang="en-US" altLang="zh-CN" sz="2400" dirty="0" smtClean="0">
                <a:solidFill>
                  <a:srgbClr val="000066"/>
                </a:solidFill>
              </a:rPr>
              <a:t>N3</a:t>
            </a:r>
            <a:r>
              <a:rPr lang="zh-CN" altLang="en-US" sz="2400" dirty="0" smtClean="0">
                <a:solidFill>
                  <a:srgbClr val="000066"/>
                </a:solidFill>
              </a:rPr>
              <a:t>选最短路由</a:t>
            </a:r>
            <a:endParaRPr lang="zh-CN" altLang="en-US" sz="2400" dirty="0">
              <a:solidFill>
                <a:srgbClr val="000066"/>
              </a:solidFill>
            </a:endParaRPr>
          </a:p>
        </p:txBody>
      </p:sp>
      <p:sp>
        <p:nvSpPr>
          <p:cNvPr id="39" name="圆角矩形标注 38"/>
          <p:cNvSpPr/>
          <p:nvPr/>
        </p:nvSpPr>
        <p:spPr>
          <a:xfrm>
            <a:off x="5339956" y="2124876"/>
            <a:ext cx="2631300" cy="428628"/>
          </a:xfrm>
          <a:prstGeom prst="wedgeRoundRectCallout">
            <a:avLst>
              <a:gd name="adj1" fmla="val -32896"/>
              <a:gd name="adj2" fmla="val 1448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66"/>
                </a:solidFill>
              </a:rPr>
              <a:t>此路径距离更短</a:t>
            </a:r>
            <a:endParaRPr lang="zh-CN" altLang="en-US" sz="2400" dirty="0">
              <a:solidFill>
                <a:srgbClr val="000066"/>
              </a:solidFill>
            </a:endParaRPr>
          </a:p>
        </p:txBody>
      </p:sp>
      <p:grpSp>
        <p:nvGrpSpPr>
          <p:cNvPr id="2" name="组合 36"/>
          <p:cNvGrpSpPr/>
          <p:nvPr/>
        </p:nvGrpSpPr>
        <p:grpSpPr>
          <a:xfrm>
            <a:off x="4101697" y="2982132"/>
            <a:ext cx="3792167" cy="857256"/>
            <a:chOff x="3786182" y="3143248"/>
            <a:chExt cx="3500462" cy="857256"/>
          </a:xfrm>
        </p:grpSpPr>
        <p:sp>
          <p:nvSpPr>
            <p:cNvPr id="30" name="椭圆 29"/>
            <p:cNvSpPr/>
            <p:nvPr/>
          </p:nvSpPr>
          <p:spPr>
            <a:xfrm>
              <a:off x="3786182" y="3429000"/>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R6</a:t>
              </a:r>
              <a:endParaRPr lang="zh-CN" altLang="en-US" dirty="0"/>
            </a:p>
          </p:txBody>
        </p:sp>
        <p:sp>
          <p:nvSpPr>
            <p:cNvPr id="31" name="椭圆 30"/>
            <p:cNvSpPr/>
            <p:nvPr/>
          </p:nvSpPr>
          <p:spPr>
            <a:xfrm>
              <a:off x="5072098" y="3143248"/>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R4</a:t>
              </a:r>
              <a:endParaRPr lang="zh-CN" altLang="en-US" dirty="0"/>
            </a:p>
          </p:txBody>
        </p:sp>
        <p:sp>
          <p:nvSpPr>
            <p:cNvPr id="32" name="矩形 31"/>
            <p:cNvSpPr/>
            <p:nvPr/>
          </p:nvSpPr>
          <p:spPr>
            <a:xfrm>
              <a:off x="6715140" y="3429000"/>
              <a:ext cx="57150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N3</a:t>
              </a:r>
              <a:endParaRPr lang="zh-CN" altLang="en-US" dirty="0"/>
            </a:p>
          </p:txBody>
        </p:sp>
        <p:cxnSp>
          <p:nvCxnSpPr>
            <p:cNvPr id="34" name="直接箭头连接符 33"/>
            <p:cNvCxnSpPr>
              <a:stCxn id="31" idx="6"/>
              <a:endCxn id="32" idx="1"/>
            </p:cNvCxnSpPr>
            <p:nvPr/>
          </p:nvCxnSpPr>
          <p:spPr>
            <a:xfrm>
              <a:off x="5786478" y="3429000"/>
              <a:ext cx="928662" cy="214314"/>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35" name="矩形 34"/>
            <p:cNvSpPr/>
            <p:nvPr/>
          </p:nvSpPr>
          <p:spPr>
            <a:xfrm>
              <a:off x="4643438" y="3143248"/>
              <a:ext cx="355423" cy="523220"/>
            </a:xfrm>
            <a:prstGeom prst="rect">
              <a:avLst/>
            </a:prstGeom>
          </p:spPr>
          <p:txBody>
            <a:bodyPr wrap="none">
              <a:spAutoFit/>
            </a:bodyPr>
            <a:lstStyle/>
            <a:p>
              <a:r>
                <a:rPr lang="en-US" altLang="zh-CN" sz="2800" dirty="0" smtClean="0">
                  <a:solidFill>
                    <a:srgbClr val="3333CC"/>
                  </a:solidFill>
                </a:rPr>
                <a:t>1</a:t>
              </a:r>
              <a:endParaRPr lang="zh-CN" altLang="en-US" sz="2400" dirty="0"/>
            </a:p>
          </p:txBody>
        </p:sp>
        <p:sp>
          <p:nvSpPr>
            <p:cNvPr id="36" name="矩形 35"/>
            <p:cNvSpPr/>
            <p:nvPr/>
          </p:nvSpPr>
          <p:spPr>
            <a:xfrm>
              <a:off x="6000760" y="3214686"/>
              <a:ext cx="328789" cy="461665"/>
            </a:xfrm>
            <a:prstGeom prst="rect">
              <a:avLst/>
            </a:prstGeom>
          </p:spPr>
          <p:txBody>
            <a:bodyPr wrap="none">
              <a:spAutoFit/>
            </a:bodyPr>
            <a:lstStyle/>
            <a:p>
              <a:r>
                <a:rPr lang="en-US" altLang="zh-CN" sz="2400" dirty="0" smtClean="0"/>
                <a:t>1</a:t>
              </a:r>
              <a:endParaRPr lang="zh-CN" altLang="en-US" sz="2400" dirty="0"/>
            </a:p>
          </p:txBody>
        </p:sp>
        <p:cxnSp>
          <p:nvCxnSpPr>
            <p:cNvPr id="45" name="直接箭头连接符 44"/>
            <p:cNvCxnSpPr>
              <a:endCxn id="31" idx="2"/>
            </p:cNvCxnSpPr>
            <p:nvPr/>
          </p:nvCxnSpPr>
          <p:spPr>
            <a:xfrm flipV="1">
              <a:off x="4429124" y="3429000"/>
              <a:ext cx="642974" cy="142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 name="组合 41"/>
          <p:cNvGrpSpPr/>
          <p:nvPr/>
        </p:nvGrpSpPr>
        <p:grpSpPr>
          <a:xfrm>
            <a:off x="4754883" y="3481628"/>
            <a:ext cx="2621280" cy="962306"/>
            <a:chOff x="4389120" y="3642739"/>
            <a:chExt cx="2419643" cy="962306"/>
          </a:xfrm>
        </p:grpSpPr>
        <p:sp>
          <p:nvSpPr>
            <p:cNvPr id="38" name="矩形 37"/>
            <p:cNvSpPr/>
            <p:nvPr/>
          </p:nvSpPr>
          <p:spPr>
            <a:xfrm>
              <a:off x="5786446" y="4143380"/>
              <a:ext cx="328789" cy="461665"/>
            </a:xfrm>
            <a:prstGeom prst="rect">
              <a:avLst/>
            </a:prstGeom>
          </p:spPr>
          <p:txBody>
            <a:bodyPr wrap="none">
              <a:spAutoFit/>
            </a:bodyPr>
            <a:lstStyle/>
            <a:p>
              <a:r>
                <a:rPr lang="en-US" altLang="zh-CN" sz="2400" dirty="0" smtClean="0"/>
                <a:t>4</a:t>
              </a:r>
              <a:endParaRPr lang="zh-CN" altLang="en-US" sz="2400" dirty="0"/>
            </a:p>
          </p:txBody>
        </p:sp>
        <p:grpSp>
          <p:nvGrpSpPr>
            <p:cNvPr id="4" name="组合 39"/>
            <p:cNvGrpSpPr/>
            <p:nvPr/>
          </p:nvGrpSpPr>
          <p:grpSpPr>
            <a:xfrm>
              <a:off x="4389120" y="3642739"/>
              <a:ext cx="2419643" cy="786393"/>
              <a:chOff x="4389120" y="3642739"/>
              <a:chExt cx="2419643" cy="786393"/>
            </a:xfrm>
          </p:grpSpPr>
          <p:sp>
            <p:nvSpPr>
              <p:cNvPr id="43" name="椭圆 42"/>
              <p:cNvSpPr/>
              <p:nvPr/>
            </p:nvSpPr>
            <p:spPr>
              <a:xfrm>
                <a:off x="5072066" y="3857628"/>
                <a:ext cx="714380"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R5</a:t>
                </a:r>
                <a:endParaRPr lang="zh-CN" altLang="en-US" dirty="0"/>
              </a:p>
            </p:txBody>
          </p:sp>
          <p:cxnSp>
            <p:nvCxnSpPr>
              <p:cNvPr id="33" name="直接箭头连接符 32"/>
              <p:cNvCxnSpPr>
                <a:stCxn id="30" idx="6"/>
                <a:endCxn id="43" idx="1"/>
              </p:cNvCxnSpPr>
              <p:nvPr/>
            </p:nvCxnSpPr>
            <p:spPr>
              <a:xfrm>
                <a:off x="4500559" y="3642739"/>
                <a:ext cx="676125" cy="2985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43" idx="6"/>
              </p:cNvCxnSpPr>
              <p:nvPr/>
            </p:nvCxnSpPr>
            <p:spPr>
              <a:xfrm flipV="1">
                <a:off x="5786446" y="3786190"/>
                <a:ext cx="928694" cy="35719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57" name="任意多边形 56"/>
              <p:cNvSpPr/>
              <p:nvPr/>
            </p:nvSpPr>
            <p:spPr>
              <a:xfrm>
                <a:off x="4389120" y="3742006"/>
                <a:ext cx="2419643" cy="615688"/>
              </a:xfrm>
              <a:custGeom>
                <a:avLst/>
                <a:gdLst>
                  <a:gd name="connsiteX0" fmla="*/ 0 w 2419643"/>
                  <a:gd name="connsiteY0" fmla="*/ 28136 h 553330"/>
                  <a:gd name="connsiteX1" fmla="*/ 759655 w 2419643"/>
                  <a:gd name="connsiteY1" fmla="*/ 450166 h 553330"/>
                  <a:gd name="connsiteX2" fmla="*/ 1294228 w 2419643"/>
                  <a:gd name="connsiteY2" fmla="*/ 478302 h 553330"/>
                  <a:gd name="connsiteX3" fmla="*/ 2419643 w 2419643"/>
                  <a:gd name="connsiteY3" fmla="*/ 0 h 553330"/>
                </a:gdLst>
                <a:ahLst/>
                <a:cxnLst>
                  <a:cxn ang="0">
                    <a:pos x="connsiteX0" y="connsiteY0"/>
                  </a:cxn>
                  <a:cxn ang="0">
                    <a:pos x="connsiteX1" y="connsiteY1"/>
                  </a:cxn>
                  <a:cxn ang="0">
                    <a:pos x="connsiteX2" y="connsiteY2"/>
                  </a:cxn>
                  <a:cxn ang="0">
                    <a:pos x="connsiteX3" y="connsiteY3"/>
                  </a:cxn>
                </a:cxnLst>
                <a:rect l="l" t="t" r="r" b="b"/>
                <a:pathLst>
                  <a:path w="2419643" h="553330">
                    <a:moveTo>
                      <a:pt x="0" y="28136"/>
                    </a:moveTo>
                    <a:cubicBezTo>
                      <a:pt x="271975" y="201637"/>
                      <a:pt x="543950" y="375138"/>
                      <a:pt x="759655" y="450166"/>
                    </a:cubicBezTo>
                    <a:cubicBezTo>
                      <a:pt x="975360" y="525194"/>
                      <a:pt x="1017563" y="553330"/>
                      <a:pt x="1294228" y="478302"/>
                    </a:cubicBezTo>
                    <a:cubicBezTo>
                      <a:pt x="1570893" y="403274"/>
                      <a:pt x="1995268" y="201637"/>
                      <a:pt x="2419643" y="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41" name="圆角矩形标注 40"/>
          <p:cNvSpPr/>
          <p:nvPr/>
        </p:nvSpPr>
        <p:spPr>
          <a:xfrm>
            <a:off x="386921" y="2643182"/>
            <a:ext cx="2708691" cy="571504"/>
          </a:xfrm>
          <a:prstGeom prst="wedgeRoundRectCallout">
            <a:avLst>
              <a:gd name="adj1" fmla="val 17847"/>
              <a:gd name="adj2" fmla="val -1193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66"/>
                </a:solidFill>
              </a:rPr>
              <a:t>也有到</a:t>
            </a:r>
            <a:r>
              <a:rPr lang="en-US" altLang="zh-CN" sz="2400" dirty="0" smtClean="0">
                <a:solidFill>
                  <a:srgbClr val="000066"/>
                </a:solidFill>
              </a:rPr>
              <a:t>N3</a:t>
            </a:r>
            <a:r>
              <a:rPr lang="zh-CN" altLang="en-US" sz="2400" dirty="0" smtClean="0">
                <a:solidFill>
                  <a:srgbClr val="000066"/>
                </a:solidFill>
              </a:rPr>
              <a:t>的路由</a:t>
            </a:r>
            <a:endParaRPr lang="zh-CN" altLang="en-US" sz="2400" dirty="0">
              <a:solidFill>
                <a:srgbClr val="000066"/>
              </a:solidFill>
            </a:endParaRPr>
          </a:p>
        </p:txBody>
      </p:sp>
      <p:sp>
        <p:nvSpPr>
          <p:cNvPr id="44" name="矩形 43"/>
          <p:cNvSpPr/>
          <p:nvPr/>
        </p:nvSpPr>
        <p:spPr>
          <a:xfrm>
            <a:off x="1857353" y="1857365"/>
            <a:ext cx="1857388" cy="461665"/>
          </a:xfrm>
          <a:prstGeom prst="rect">
            <a:avLst/>
          </a:prstGeom>
          <a:solidFill>
            <a:srgbClr val="FFCCCC"/>
          </a:solidFill>
        </p:spPr>
        <p:txBody>
          <a:bodyPr wrap="square">
            <a:spAutoFit/>
          </a:bodyPr>
          <a:lstStyle/>
          <a:p>
            <a:pPr lvl="0" algn="ctr"/>
            <a:r>
              <a:rPr kumimoji="1" lang="en-US" altLang="zh-CN" sz="2400" dirty="0" smtClean="0">
                <a:solidFill>
                  <a:srgbClr val="333399"/>
                </a:solidFill>
                <a:latin typeface="Arial"/>
                <a:ea typeface="黑体"/>
              </a:rPr>
              <a:t>2,      R4</a:t>
            </a:r>
            <a:endParaRPr lang="zh-CN" altLang="en-US" sz="2400" dirty="0">
              <a:solidFill>
                <a:srgbClr val="000066"/>
              </a:solidFill>
              <a:latin typeface="Arial"/>
              <a:ea typeface="黑体"/>
            </a:endParaRPr>
          </a:p>
        </p:txBody>
      </p:sp>
      <p:sp>
        <p:nvSpPr>
          <p:cNvPr id="37" name="下箭头 36"/>
          <p:cNvSpPr/>
          <p:nvPr/>
        </p:nvSpPr>
        <p:spPr>
          <a:xfrm rot="10800000">
            <a:off x="0" y="3140968"/>
            <a:ext cx="541703" cy="1073850"/>
          </a:xfrm>
          <a:prstGeom prst="downArrow">
            <a:avLst>
              <a:gd name="adj1" fmla="val 50000"/>
              <a:gd name="adj2" fmla="val 73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 Box 44"/>
          <p:cNvSpPr txBox="1">
            <a:spLocks noChangeArrowheads="1"/>
          </p:cNvSpPr>
          <p:nvPr/>
        </p:nvSpPr>
        <p:spPr bwMode="auto">
          <a:xfrm>
            <a:off x="5851833" y="4583724"/>
            <a:ext cx="3139001" cy="461665"/>
          </a:xfrm>
          <a:prstGeom prst="rect">
            <a:avLst/>
          </a:prstGeom>
          <a:solidFill>
            <a:schemeClr val="accent2"/>
          </a:solid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R6</a:t>
            </a:r>
            <a:r>
              <a:rPr kumimoji="1" lang="zh-CN" altLang="en-US" sz="2400" b="1" dirty="0" smtClean="0">
                <a:solidFill>
                  <a:srgbClr val="333399"/>
                </a:solidFill>
                <a:latin typeface="Arial" charset="0"/>
              </a:rPr>
              <a:t>经过</a:t>
            </a:r>
            <a:r>
              <a:rPr kumimoji="1" lang="en-US" altLang="zh-CN" sz="2400" b="1" dirty="0" smtClean="0">
                <a:solidFill>
                  <a:srgbClr val="333399"/>
                </a:solidFill>
                <a:latin typeface="Arial" charset="0"/>
              </a:rPr>
              <a:t>R4</a:t>
            </a:r>
            <a:r>
              <a:rPr kumimoji="1" lang="zh-CN" altLang="en-US" sz="2400" b="1" dirty="0" smtClean="0">
                <a:solidFill>
                  <a:srgbClr val="333399"/>
                </a:solidFill>
              </a:rPr>
              <a:t>的路由信息</a:t>
            </a:r>
            <a:endParaRPr kumimoji="1" lang="en-US" altLang="zh-CN" sz="2400" b="1" dirty="0">
              <a:solidFill>
                <a:srgbClr val="333399"/>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39" grpId="0" animBg="1"/>
      <p:bldP spid="44"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algn="ctr"/>
            <a:r>
              <a:rPr lang="zh-CN" altLang="en-US" dirty="0"/>
              <a:t>路由表的</a:t>
            </a:r>
            <a:r>
              <a:rPr lang="zh-CN" altLang="en-US" dirty="0" smtClean="0"/>
              <a:t>建立</a:t>
            </a:r>
            <a:r>
              <a:rPr lang="en-US" altLang="zh-CN" dirty="0" smtClean="0"/>
              <a:t>p154</a:t>
            </a:r>
            <a:r>
              <a:rPr lang="zh-CN" altLang="en-US" dirty="0" smtClean="0"/>
              <a:t> </a:t>
            </a:r>
            <a:endParaRPr lang="zh-CN" altLang="en-US" dirty="0"/>
          </a:p>
        </p:txBody>
      </p:sp>
      <p:sp>
        <p:nvSpPr>
          <p:cNvPr id="560131" name="Rectangle 3"/>
          <p:cNvSpPr>
            <a:spLocks noGrp="1" noChangeArrowheads="1"/>
          </p:cNvSpPr>
          <p:nvPr>
            <p:ph idx="1"/>
          </p:nvPr>
        </p:nvSpPr>
        <p:spPr>
          <a:noFill/>
        </p:spPr>
        <p:txBody>
          <a:bodyPr/>
          <a:lstStyle/>
          <a:p>
            <a:pPr algn="just"/>
            <a:r>
              <a:rPr lang="zh-CN" altLang="en-US" sz="2800" dirty="0"/>
              <a:t>路由器在</a:t>
            </a:r>
            <a:r>
              <a:rPr lang="zh-CN" altLang="en-US" sz="2800" dirty="0">
                <a:solidFill>
                  <a:srgbClr val="FF0000"/>
                </a:solidFill>
              </a:rPr>
              <a:t>刚刚开始工作</a:t>
            </a:r>
            <a:r>
              <a:rPr lang="zh-CN" altLang="en-US" sz="2800" dirty="0"/>
              <a:t>时，只知道</a:t>
            </a:r>
            <a:r>
              <a:rPr lang="zh-CN" altLang="en-US" sz="2800" dirty="0">
                <a:solidFill>
                  <a:srgbClr val="FF0000"/>
                </a:solidFill>
              </a:rPr>
              <a:t>到直接连接</a:t>
            </a:r>
            <a:r>
              <a:rPr lang="zh-CN" altLang="en-US" sz="2800" dirty="0"/>
              <a:t>的网络的距离（此距离定义为</a:t>
            </a:r>
            <a:r>
              <a:rPr lang="en-US" altLang="zh-CN" sz="2800" dirty="0"/>
              <a:t>1</a:t>
            </a:r>
            <a:r>
              <a:rPr lang="zh-CN" altLang="en-US" sz="2800" dirty="0"/>
              <a:t>）</a:t>
            </a:r>
            <a:r>
              <a:rPr lang="zh-CN" altLang="en-US" sz="2800" dirty="0" smtClean="0"/>
              <a:t>。</a:t>
            </a:r>
            <a:r>
              <a:rPr lang="zh-CN" altLang="zh-CN" sz="2800" dirty="0"/>
              <a:t>它的</a:t>
            </a:r>
            <a:r>
              <a:rPr lang="zh-CN" altLang="zh-CN" sz="2800" dirty="0">
                <a:solidFill>
                  <a:srgbClr val="FF0000"/>
                </a:solidFill>
              </a:rPr>
              <a:t>路由表是空的。</a:t>
            </a:r>
            <a:endParaRPr lang="zh-CN" altLang="en-US" sz="2800" dirty="0">
              <a:solidFill>
                <a:srgbClr val="FF0000"/>
              </a:solidFill>
            </a:endParaRPr>
          </a:p>
          <a:p>
            <a:pPr algn="just"/>
            <a:r>
              <a:rPr lang="zh-CN" altLang="en-US" sz="2800" dirty="0"/>
              <a:t>以后，每一个路由器也只和数目非常有限的相邻路由器交换并更新路由信息。</a:t>
            </a:r>
          </a:p>
          <a:p>
            <a:pPr algn="just"/>
            <a:r>
              <a:rPr lang="zh-CN" altLang="en-US" sz="2800" dirty="0"/>
              <a:t>经过若干次更新后，所有的路由器最终都会知道到达本自治系统中任何一个网络的最短距离和下一跳路由器的地址</a:t>
            </a:r>
            <a:r>
              <a:rPr lang="zh-CN" altLang="en-US" sz="2800" dirty="0" smtClean="0"/>
              <a:t>。</a:t>
            </a:r>
            <a:endParaRPr lang="zh-CN" altLang="en-US" sz="2800" dirty="0"/>
          </a:p>
        </p:txBody>
      </p:sp>
    </p:spTree>
    <p:extLst>
      <p:ext uri="{BB962C8B-B14F-4D97-AF65-F5344CB8AC3E}">
        <p14:creationId xmlns:p14="http://schemas.microsoft.com/office/powerpoint/2010/main" val="31967866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1" uiExpand="1" build="p"/>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46" name="AutoShape 54"/>
          <p:cNvSpPr>
            <a:spLocks noChangeArrowheads="1"/>
          </p:cNvSpPr>
          <p:nvPr/>
        </p:nvSpPr>
        <p:spPr bwMode="auto">
          <a:xfrm rot="5400000">
            <a:off x="658416" y="4376474"/>
            <a:ext cx="241300" cy="502179"/>
          </a:xfrm>
          <a:prstGeom prst="downArrow">
            <a:avLst>
              <a:gd name="adj1" fmla="val 50000"/>
              <a:gd name="adj2" fmla="val 48026"/>
            </a:avLst>
          </a:prstGeom>
          <a:solidFill>
            <a:schemeClr val="hlink"/>
          </a:solidFill>
          <a:ln w="9525">
            <a:solidFill>
              <a:srgbClr val="333399"/>
            </a:solidFill>
            <a:miter lim="800000"/>
            <a:headEnd/>
            <a:tailEnd/>
          </a:ln>
          <a:effectLst/>
        </p:spPr>
        <p:txBody>
          <a:bodyPr vert="eaVert" wrap="none" anchor="ctr"/>
          <a:lstStyle/>
          <a:p>
            <a:endParaRPr lang="zh-CN" altLang="en-US"/>
          </a:p>
        </p:txBody>
      </p:sp>
      <p:sp>
        <p:nvSpPr>
          <p:cNvPr id="571396" name="Rectangle 4"/>
          <p:cNvSpPr>
            <a:spLocks noChangeArrowheads="1"/>
          </p:cNvSpPr>
          <p:nvPr/>
        </p:nvSpPr>
        <p:spPr bwMode="auto">
          <a:xfrm>
            <a:off x="1009518" y="4310061"/>
            <a:ext cx="6260042" cy="64770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571397" name="Line 5"/>
          <p:cNvSpPr>
            <a:spLocks noChangeShapeType="1"/>
          </p:cNvSpPr>
          <p:nvPr/>
        </p:nvSpPr>
        <p:spPr bwMode="auto">
          <a:xfrm>
            <a:off x="3083587" y="4006848"/>
            <a:ext cx="4179094" cy="14288"/>
          </a:xfrm>
          <a:prstGeom prst="line">
            <a:avLst/>
          </a:prstGeom>
          <a:noFill/>
          <a:ln w="19050">
            <a:solidFill>
              <a:srgbClr val="333399"/>
            </a:solidFill>
            <a:round/>
            <a:headEnd type="triangle" w="sm" len="med"/>
            <a:tailEnd type="triangle" w="sm" len="med"/>
          </a:ln>
          <a:effectLst/>
        </p:spPr>
        <p:txBody>
          <a:bodyPr wrap="none" anchor="ctr"/>
          <a:lstStyle/>
          <a:p>
            <a:endParaRPr lang="zh-CN" altLang="en-US"/>
          </a:p>
        </p:txBody>
      </p:sp>
      <p:sp>
        <p:nvSpPr>
          <p:cNvPr id="571398" name="Text Box 6"/>
          <p:cNvSpPr txBox="1">
            <a:spLocks noChangeArrowheads="1"/>
          </p:cNvSpPr>
          <p:nvPr/>
        </p:nvSpPr>
        <p:spPr bwMode="auto">
          <a:xfrm>
            <a:off x="4521335" y="3776662"/>
            <a:ext cx="119154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RIP </a:t>
            </a:r>
            <a:r>
              <a:rPr kumimoji="1" lang="zh-CN" altLang="en-US" sz="2000">
                <a:solidFill>
                  <a:srgbClr val="333399"/>
                </a:solidFill>
                <a:latin typeface="Arial" charset="0"/>
              </a:rPr>
              <a:t>报文</a:t>
            </a:r>
          </a:p>
        </p:txBody>
      </p:sp>
      <p:sp>
        <p:nvSpPr>
          <p:cNvPr id="571399" name="Rectangle 7"/>
          <p:cNvSpPr>
            <a:spLocks noGrp="1" noChangeArrowheads="1"/>
          </p:cNvSpPr>
          <p:nvPr>
            <p:ph type="title"/>
          </p:nvPr>
        </p:nvSpPr>
        <p:spPr/>
        <p:txBody>
          <a:bodyPr/>
          <a:lstStyle/>
          <a:p>
            <a:pPr algn="ctr"/>
            <a:r>
              <a:rPr lang="en-US" altLang="zh-CN" sz="4000" dirty="0"/>
              <a:t>3. RIP2 </a:t>
            </a:r>
            <a:r>
              <a:rPr lang="zh-CN" altLang="en-US" sz="4000" dirty="0"/>
              <a:t>协议的报文格式 </a:t>
            </a:r>
          </a:p>
        </p:txBody>
      </p:sp>
      <p:sp>
        <p:nvSpPr>
          <p:cNvPr id="55" name="内容占位符 54"/>
          <p:cNvSpPr>
            <a:spLocks noGrp="1"/>
          </p:cNvSpPr>
          <p:nvPr>
            <p:ph idx="1"/>
          </p:nvPr>
        </p:nvSpPr>
        <p:spPr/>
        <p:txBody>
          <a:bodyPr/>
          <a:lstStyle/>
          <a:p>
            <a:r>
              <a:rPr lang="en-US" altLang="zh-CN" dirty="0" smtClean="0"/>
              <a:t>RIP</a:t>
            </a:r>
            <a:r>
              <a:rPr lang="zh-CN" altLang="en-US" dirty="0" smtClean="0"/>
              <a:t>报文以</a:t>
            </a:r>
            <a:r>
              <a:rPr lang="en-US" altLang="zh-CN" dirty="0" smtClean="0"/>
              <a:t>UDP</a:t>
            </a:r>
            <a:r>
              <a:rPr lang="zh-CN" altLang="en-US" dirty="0" smtClean="0"/>
              <a:t>形式传送</a:t>
            </a:r>
            <a:endParaRPr lang="zh-CN" altLang="en-US" dirty="0"/>
          </a:p>
        </p:txBody>
      </p:sp>
      <p:sp>
        <p:nvSpPr>
          <p:cNvPr id="571402" name="Line 10"/>
          <p:cNvSpPr>
            <a:spLocks noChangeShapeType="1"/>
          </p:cNvSpPr>
          <p:nvPr/>
        </p:nvSpPr>
        <p:spPr bwMode="auto">
          <a:xfrm>
            <a:off x="2297641" y="5218111"/>
            <a:ext cx="5002875" cy="6350"/>
          </a:xfrm>
          <a:prstGeom prst="line">
            <a:avLst/>
          </a:prstGeom>
          <a:noFill/>
          <a:ln w="19050">
            <a:solidFill>
              <a:srgbClr val="333399"/>
            </a:solidFill>
            <a:round/>
            <a:headEnd type="triangle" w="sm" len="med"/>
            <a:tailEnd type="triangle" w="sm" len="med"/>
          </a:ln>
          <a:effectLst/>
        </p:spPr>
        <p:txBody>
          <a:bodyPr wrap="none" anchor="ctr"/>
          <a:lstStyle/>
          <a:p>
            <a:endParaRPr lang="zh-CN" altLang="en-US"/>
          </a:p>
        </p:txBody>
      </p:sp>
      <p:sp>
        <p:nvSpPr>
          <p:cNvPr id="571404" name="Rectangle 12"/>
          <p:cNvSpPr>
            <a:spLocks noChangeArrowheads="1"/>
          </p:cNvSpPr>
          <p:nvPr/>
        </p:nvSpPr>
        <p:spPr bwMode="auto">
          <a:xfrm>
            <a:off x="3095627" y="3159126"/>
            <a:ext cx="4160177" cy="620713"/>
          </a:xfrm>
          <a:prstGeom prst="rect">
            <a:avLst/>
          </a:prstGeom>
          <a:solidFill>
            <a:srgbClr val="CCECFF"/>
          </a:solidFill>
          <a:ln w="9525">
            <a:noFill/>
            <a:miter lim="800000"/>
            <a:headEnd/>
            <a:tailEnd/>
          </a:ln>
          <a:effectLst/>
        </p:spPr>
        <p:txBody>
          <a:bodyPr wrap="none" anchor="ctr"/>
          <a:lstStyle/>
          <a:p>
            <a:endParaRPr lang="zh-CN" altLang="en-US"/>
          </a:p>
        </p:txBody>
      </p:sp>
      <p:sp>
        <p:nvSpPr>
          <p:cNvPr id="571406" name="Rectangle 14"/>
          <p:cNvSpPr>
            <a:spLocks noChangeArrowheads="1"/>
          </p:cNvSpPr>
          <p:nvPr/>
        </p:nvSpPr>
        <p:spPr bwMode="auto">
          <a:xfrm>
            <a:off x="3095628" y="3146426"/>
            <a:ext cx="4173935" cy="646113"/>
          </a:xfrm>
          <a:prstGeom prst="rect">
            <a:avLst/>
          </a:prstGeom>
          <a:noFill/>
          <a:ln w="19050">
            <a:solidFill>
              <a:schemeClr val="tx1"/>
            </a:solidFill>
            <a:miter lim="800000"/>
            <a:headEnd/>
            <a:tailEnd/>
          </a:ln>
          <a:effectLst/>
        </p:spPr>
        <p:txBody>
          <a:bodyPr wrap="none" anchor="ctr"/>
          <a:lstStyle/>
          <a:p>
            <a:endParaRPr lang="zh-CN" altLang="en-US"/>
          </a:p>
        </p:txBody>
      </p:sp>
      <p:sp>
        <p:nvSpPr>
          <p:cNvPr id="571407" name="Line 15"/>
          <p:cNvSpPr>
            <a:spLocks noChangeShapeType="1"/>
          </p:cNvSpPr>
          <p:nvPr/>
        </p:nvSpPr>
        <p:spPr bwMode="auto">
          <a:xfrm flipH="1">
            <a:off x="994039" y="5019673"/>
            <a:ext cx="15479" cy="655638"/>
          </a:xfrm>
          <a:prstGeom prst="line">
            <a:avLst/>
          </a:prstGeom>
          <a:noFill/>
          <a:ln w="9525">
            <a:solidFill>
              <a:schemeClr val="tx1"/>
            </a:solidFill>
            <a:round/>
            <a:headEnd/>
            <a:tailEnd/>
          </a:ln>
          <a:effectLst/>
        </p:spPr>
        <p:txBody>
          <a:bodyPr wrap="none" anchor="ctr"/>
          <a:lstStyle/>
          <a:p>
            <a:endParaRPr lang="zh-CN" altLang="en-US"/>
          </a:p>
        </p:txBody>
      </p:sp>
      <p:sp>
        <p:nvSpPr>
          <p:cNvPr id="571408" name="Rectangle 16"/>
          <p:cNvSpPr>
            <a:spLocks noChangeArrowheads="1"/>
          </p:cNvSpPr>
          <p:nvPr/>
        </p:nvSpPr>
        <p:spPr bwMode="auto">
          <a:xfrm>
            <a:off x="4139542" y="5213348"/>
            <a:ext cx="1551252" cy="279400"/>
          </a:xfrm>
          <a:prstGeom prst="rect">
            <a:avLst/>
          </a:prstGeom>
          <a:solidFill>
            <a:schemeClr val="bg1"/>
          </a:solidFill>
          <a:ln w="9525">
            <a:noFill/>
            <a:miter lim="800000"/>
            <a:headEnd/>
            <a:tailEnd/>
          </a:ln>
          <a:effectLst/>
        </p:spPr>
        <p:txBody>
          <a:bodyPr wrap="none" anchor="ctr"/>
          <a:lstStyle/>
          <a:p>
            <a:endParaRPr lang="zh-CN" altLang="en-US"/>
          </a:p>
        </p:txBody>
      </p:sp>
      <p:sp>
        <p:nvSpPr>
          <p:cNvPr id="571409" name="Line 17"/>
          <p:cNvSpPr>
            <a:spLocks noChangeShapeType="1"/>
          </p:cNvSpPr>
          <p:nvPr/>
        </p:nvSpPr>
        <p:spPr bwMode="auto">
          <a:xfrm>
            <a:off x="1009518" y="5553073"/>
            <a:ext cx="6260042" cy="0"/>
          </a:xfrm>
          <a:prstGeom prst="line">
            <a:avLst/>
          </a:prstGeom>
          <a:noFill/>
          <a:ln w="19050">
            <a:solidFill>
              <a:srgbClr val="333399"/>
            </a:solidFill>
            <a:round/>
            <a:headEnd type="triangle" w="sm" len="med"/>
            <a:tailEnd type="triangle" w="sm" len="med"/>
          </a:ln>
          <a:effectLst/>
        </p:spPr>
        <p:txBody>
          <a:bodyPr wrap="none" anchor="ctr"/>
          <a:lstStyle/>
          <a:p>
            <a:endParaRPr lang="zh-CN" altLang="en-US"/>
          </a:p>
        </p:txBody>
      </p:sp>
      <p:sp>
        <p:nvSpPr>
          <p:cNvPr id="571410" name="Text Box 18"/>
          <p:cNvSpPr txBox="1">
            <a:spLocks noChangeArrowheads="1"/>
          </p:cNvSpPr>
          <p:nvPr/>
        </p:nvSpPr>
        <p:spPr bwMode="auto">
          <a:xfrm>
            <a:off x="3252128" y="5332412"/>
            <a:ext cx="1262077"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IP </a:t>
            </a:r>
            <a:r>
              <a:rPr kumimoji="1" lang="zh-CN" altLang="en-US" sz="2000">
                <a:solidFill>
                  <a:srgbClr val="333399"/>
                </a:solidFill>
                <a:latin typeface="Arial" charset="0"/>
              </a:rPr>
              <a:t>数据报</a:t>
            </a:r>
          </a:p>
        </p:txBody>
      </p:sp>
      <p:sp>
        <p:nvSpPr>
          <p:cNvPr id="571420" name="Rectangle 28"/>
          <p:cNvSpPr>
            <a:spLocks noChangeArrowheads="1"/>
          </p:cNvSpPr>
          <p:nvPr/>
        </p:nvSpPr>
        <p:spPr bwMode="auto">
          <a:xfrm>
            <a:off x="3095627" y="4322761"/>
            <a:ext cx="4160177" cy="622300"/>
          </a:xfrm>
          <a:prstGeom prst="rect">
            <a:avLst/>
          </a:prstGeom>
          <a:solidFill>
            <a:srgbClr val="CCECFF"/>
          </a:solidFill>
          <a:ln w="9525">
            <a:noFill/>
            <a:miter lim="800000"/>
            <a:headEnd/>
            <a:tailEnd/>
          </a:ln>
          <a:effectLst/>
        </p:spPr>
        <p:txBody>
          <a:bodyPr wrap="none" anchor="ctr"/>
          <a:lstStyle/>
          <a:p>
            <a:endParaRPr lang="zh-CN" altLang="en-US"/>
          </a:p>
        </p:txBody>
      </p:sp>
      <p:sp>
        <p:nvSpPr>
          <p:cNvPr id="571421" name="Line 29"/>
          <p:cNvSpPr>
            <a:spLocks noChangeShapeType="1"/>
          </p:cNvSpPr>
          <p:nvPr/>
        </p:nvSpPr>
        <p:spPr bwMode="auto">
          <a:xfrm>
            <a:off x="2313120" y="4310061"/>
            <a:ext cx="0" cy="647700"/>
          </a:xfrm>
          <a:prstGeom prst="line">
            <a:avLst/>
          </a:prstGeom>
          <a:noFill/>
          <a:ln w="9525">
            <a:solidFill>
              <a:schemeClr val="tx1"/>
            </a:solidFill>
            <a:round/>
            <a:headEnd/>
            <a:tailEnd/>
          </a:ln>
          <a:effectLst/>
        </p:spPr>
        <p:txBody>
          <a:bodyPr wrap="none" anchor="ctr"/>
          <a:lstStyle/>
          <a:p>
            <a:endParaRPr lang="zh-CN" altLang="en-US"/>
          </a:p>
        </p:txBody>
      </p:sp>
      <p:sp>
        <p:nvSpPr>
          <p:cNvPr id="571422" name="Text Box 30"/>
          <p:cNvSpPr txBox="1">
            <a:spLocks noChangeArrowheads="1"/>
          </p:cNvSpPr>
          <p:nvPr/>
        </p:nvSpPr>
        <p:spPr bwMode="auto">
          <a:xfrm>
            <a:off x="1281247" y="4340227"/>
            <a:ext cx="697627" cy="646331"/>
          </a:xfrm>
          <a:prstGeom prst="rect">
            <a:avLst/>
          </a:prstGeom>
          <a:noFill/>
          <a:ln w="9525">
            <a:noFill/>
            <a:miter lim="800000"/>
            <a:headEnd/>
            <a:tailEnd/>
          </a:ln>
          <a:effectLst/>
        </p:spPr>
        <p:txBody>
          <a:bodyPr wrap="none">
            <a:spAutoFit/>
          </a:bodyPr>
          <a:lstStyle/>
          <a:p>
            <a:pPr>
              <a:lnSpc>
                <a:spcPct val="90000"/>
              </a:lnSpc>
            </a:pPr>
            <a:r>
              <a:rPr kumimoji="1" lang="en-US" altLang="zh-CN" sz="2000">
                <a:solidFill>
                  <a:srgbClr val="333399"/>
                </a:solidFill>
                <a:latin typeface="Arial" charset="0"/>
              </a:rPr>
              <a:t>  IP </a:t>
            </a:r>
          </a:p>
          <a:p>
            <a:pPr>
              <a:lnSpc>
                <a:spcPct val="90000"/>
              </a:lnSpc>
            </a:pPr>
            <a:r>
              <a:rPr kumimoji="1" lang="zh-CN" altLang="en-US" sz="2000">
                <a:solidFill>
                  <a:srgbClr val="333399"/>
                </a:solidFill>
                <a:latin typeface="Arial" charset="0"/>
              </a:rPr>
              <a:t>首部</a:t>
            </a:r>
          </a:p>
        </p:txBody>
      </p:sp>
      <p:sp>
        <p:nvSpPr>
          <p:cNvPr id="571423" name="Line 31"/>
          <p:cNvSpPr>
            <a:spLocks noChangeShapeType="1"/>
          </p:cNvSpPr>
          <p:nvPr/>
        </p:nvSpPr>
        <p:spPr bwMode="auto">
          <a:xfrm>
            <a:off x="7269560" y="5019678"/>
            <a:ext cx="0" cy="619125"/>
          </a:xfrm>
          <a:prstGeom prst="line">
            <a:avLst/>
          </a:prstGeom>
          <a:noFill/>
          <a:ln w="9525">
            <a:solidFill>
              <a:schemeClr val="tx1"/>
            </a:solidFill>
            <a:round/>
            <a:headEnd/>
            <a:tailEnd/>
          </a:ln>
          <a:effectLst/>
        </p:spPr>
        <p:txBody>
          <a:bodyPr wrap="none" anchor="ctr"/>
          <a:lstStyle/>
          <a:p>
            <a:endParaRPr lang="zh-CN" altLang="en-US"/>
          </a:p>
        </p:txBody>
      </p:sp>
      <p:sp>
        <p:nvSpPr>
          <p:cNvPr id="571424" name="AutoShape 32"/>
          <p:cNvSpPr>
            <a:spLocks noChangeArrowheads="1"/>
          </p:cNvSpPr>
          <p:nvPr/>
        </p:nvSpPr>
        <p:spPr bwMode="auto">
          <a:xfrm>
            <a:off x="4922044" y="4217986"/>
            <a:ext cx="261408" cy="463550"/>
          </a:xfrm>
          <a:prstGeom prst="downArrow">
            <a:avLst>
              <a:gd name="adj1" fmla="val 50000"/>
              <a:gd name="adj2" fmla="val 48026"/>
            </a:avLst>
          </a:prstGeom>
          <a:solidFill>
            <a:schemeClr val="accent1"/>
          </a:solidFill>
          <a:ln w="9525">
            <a:solidFill>
              <a:srgbClr val="333399"/>
            </a:solidFill>
            <a:miter lim="800000"/>
            <a:headEnd/>
            <a:tailEnd/>
          </a:ln>
          <a:effectLst/>
        </p:spPr>
        <p:txBody>
          <a:bodyPr vert="eaVert" wrap="none" anchor="ctr"/>
          <a:lstStyle/>
          <a:p>
            <a:endParaRPr lang="zh-CN" altLang="en-US"/>
          </a:p>
        </p:txBody>
      </p:sp>
      <p:sp>
        <p:nvSpPr>
          <p:cNvPr id="571425" name="Text Box 33"/>
          <p:cNvSpPr txBox="1">
            <a:spLocks noChangeArrowheads="1"/>
          </p:cNvSpPr>
          <p:nvPr/>
        </p:nvSpPr>
        <p:spPr bwMode="auto">
          <a:xfrm>
            <a:off x="2371593" y="4340227"/>
            <a:ext cx="794000" cy="646331"/>
          </a:xfrm>
          <a:prstGeom prst="rect">
            <a:avLst/>
          </a:prstGeom>
          <a:noFill/>
          <a:ln w="9525">
            <a:noFill/>
            <a:miter lim="800000"/>
            <a:headEnd/>
            <a:tailEnd/>
          </a:ln>
          <a:effectLst/>
        </p:spPr>
        <p:txBody>
          <a:bodyPr wrap="none">
            <a:spAutoFit/>
          </a:bodyPr>
          <a:lstStyle/>
          <a:p>
            <a:pPr>
              <a:lnSpc>
                <a:spcPct val="90000"/>
              </a:lnSpc>
            </a:pPr>
            <a:r>
              <a:rPr kumimoji="1" lang="en-US" altLang="zh-CN" sz="2000">
                <a:solidFill>
                  <a:srgbClr val="333399"/>
                </a:solidFill>
                <a:latin typeface="Arial" charset="0"/>
              </a:rPr>
              <a:t>UDP </a:t>
            </a:r>
          </a:p>
          <a:p>
            <a:pPr>
              <a:lnSpc>
                <a:spcPct val="90000"/>
              </a:lnSpc>
            </a:pPr>
            <a:r>
              <a:rPr kumimoji="1" lang="zh-CN" altLang="en-US" sz="2000">
                <a:solidFill>
                  <a:srgbClr val="333399"/>
                </a:solidFill>
                <a:latin typeface="Arial" charset="0"/>
              </a:rPr>
              <a:t>首部</a:t>
            </a:r>
          </a:p>
        </p:txBody>
      </p:sp>
      <p:sp>
        <p:nvSpPr>
          <p:cNvPr id="571426" name="Line 34"/>
          <p:cNvSpPr>
            <a:spLocks noChangeShapeType="1"/>
          </p:cNvSpPr>
          <p:nvPr/>
        </p:nvSpPr>
        <p:spPr bwMode="auto">
          <a:xfrm>
            <a:off x="3095625" y="4322761"/>
            <a:ext cx="0" cy="646112"/>
          </a:xfrm>
          <a:prstGeom prst="line">
            <a:avLst/>
          </a:prstGeom>
          <a:noFill/>
          <a:ln w="9525">
            <a:solidFill>
              <a:schemeClr val="tx1"/>
            </a:solidFill>
            <a:round/>
            <a:headEnd/>
            <a:tailEnd/>
          </a:ln>
          <a:effectLst/>
        </p:spPr>
        <p:txBody>
          <a:bodyPr wrap="none" anchor="ctr"/>
          <a:lstStyle/>
          <a:p>
            <a:endParaRPr lang="zh-CN" altLang="en-US"/>
          </a:p>
        </p:txBody>
      </p:sp>
      <p:sp>
        <p:nvSpPr>
          <p:cNvPr id="571428" name="Line 36"/>
          <p:cNvSpPr>
            <a:spLocks noChangeShapeType="1"/>
          </p:cNvSpPr>
          <p:nvPr/>
        </p:nvSpPr>
        <p:spPr bwMode="auto">
          <a:xfrm>
            <a:off x="3831696" y="3143248"/>
            <a:ext cx="0" cy="646113"/>
          </a:xfrm>
          <a:prstGeom prst="line">
            <a:avLst/>
          </a:prstGeom>
          <a:noFill/>
          <a:ln w="19050">
            <a:solidFill>
              <a:schemeClr val="tx1"/>
            </a:solidFill>
            <a:round/>
            <a:headEnd/>
            <a:tailEnd/>
          </a:ln>
          <a:effectLst/>
        </p:spPr>
        <p:txBody>
          <a:bodyPr wrap="none" anchor="ctr"/>
          <a:lstStyle/>
          <a:p>
            <a:endParaRPr lang="zh-CN" altLang="en-US"/>
          </a:p>
        </p:txBody>
      </p:sp>
      <p:sp>
        <p:nvSpPr>
          <p:cNvPr id="571429" name="Line 37"/>
          <p:cNvSpPr>
            <a:spLocks noChangeShapeType="1"/>
          </p:cNvSpPr>
          <p:nvPr/>
        </p:nvSpPr>
        <p:spPr bwMode="auto">
          <a:xfrm>
            <a:off x="3095625" y="3863973"/>
            <a:ext cx="0" cy="322263"/>
          </a:xfrm>
          <a:prstGeom prst="line">
            <a:avLst/>
          </a:prstGeom>
          <a:noFill/>
          <a:ln w="9525">
            <a:solidFill>
              <a:schemeClr val="tx1"/>
            </a:solidFill>
            <a:round/>
            <a:headEnd/>
            <a:tailEnd/>
          </a:ln>
          <a:effectLst/>
        </p:spPr>
        <p:txBody>
          <a:bodyPr wrap="none" anchor="ctr"/>
          <a:lstStyle/>
          <a:p>
            <a:endParaRPr lang="zh-CN" altLang="en-US"/>
          </a:p>
        </p:txBody>
      </p:sp>
      <p:sp>
        <p:nvSpPr>
          <p:cNvPr id="571430" name="Line 38"/>
          <p:cNvSpPr>
            <a:spLocks noChangeShapeType="1"/>
          </p:cNvSpPr>
          <p:nvPr/>
        </p:nvSpPr>
        <p:spPr bwMode="auto">
          <a:xfrm>
            <a:off x="7274719" y="3833811"/>
            <a:ext cx="0" cy="322262"/>
          </a:xfrm>
          <a:prstGeom prst="line">
            <a:avLst/>
          </a:prstGeom>
          <a:noFill/>
          <a:ln w="9525">
            <a:solidFill>
              <a:schemeClr val="tx1"/>
            </a:solidFill>
            <a:round/>
            <a:headEnd/>
            <a:tailEnd/>
          </a:ln>
          <a:effectLst/>
        </p:spPr>
        <p:txBody>
          <a:bodyPr wrap="none" anchor="ctr"/>
          <a:lstStyle/>
          <a:p>
            <a:endParaRPr lang="zh-CN" altLang="en-US"/>
          </a:p>
        </p:txBody>
      </p:sp>
      <p:sp>
        <p:nvSpPr>
          <p:cNvPr id="571431" name="Text Box 39"/>
          <p:cNvSpPr txBox="1">
            <a:spLocks noChangeArrowheads="1"/>
          </p:cNvSpPr>
          <p:nvPr/>
        </p:nvSpPr>
        <p:spPr bwMode="auto">
          <a:xfrm>
            <a:off x="3078430" y="3209924"/>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a:t>
            </a:r>
          </a:p>
        </p:txBody>
      </p:sp>
      <p:sp>
        <p:nvSpPr>
          <p:cNvPr id="571432" name="Text Box 40"/>
          <p:cNvSpPr txBox="1">
            <a:spLocks noChangeArrowheads="1"/>
          </p:cNvSpPr>
          <p:nvPr/>
        </p:nvSpPr>
        <p:spPr bwMode="auto">
          <a:xfrm>
            <a:off x="4765543" y="3209924"/>
            <a:ext cx="1210588"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路由部分</a:t>
            </a:r>
          </a:p>
        </p:txBody>
      </p:sp>
      <p:sp>
        <p:nvSpPr>
          <p:cNvPr id="571443" name="Text Box 51"/>
          <p:cNvSpPr txBox="1">
            <a:spLocks noChangeArrowheads="1"/>
          </p:cNvSpPr>
          <p:nvPr/>
        </p:nvSpPr>
        <p:spPr bwMode="auto">
          <a:xfrm>
            <a:off x="3864372" y="4968874"/>
            <a:ext cx="2076402"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UDP </a:t>
            </a:r>
            <a:r>
              <a:rPr kumimoji="1" lang="zh-CN" altLang="en-US" sz="2000">
                <a:solidFill>
                  <a:srgbClr val="333399"/>
                </a:solidFill>
                <a:latin typeface="Arial" charset="0"/>
              </a:rPr>
              <a:t>用户数据报</a:t>
            </a:r>
          </a:p>
        </p:txBody>
      </p:sp>
      <p:sp>
        <p:nvSpPr>
          <p:cNvPr id="571444" name="Line 52"/>
          <p:cNvSpPr>
            <a:spLocks noChangeShapeType="1"/>
          </p:cNvSpPr>
          <p:nvPr/>
        </p:nvSpPr>
        <p:spPr bwMode="auto">
          <a:xfrm>
            <a:off x="2316560" y="5019678"/>
            <a:ext cx="0" cy="322263"/>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lgn="ctr"/>
            <a:r>
              <a:rPr lang="en-US" altLang="zh-CN" dirty="0"/>
              <a:t>RIP </a:t>
            </a:r>
            <a:r>
              <a:rPr lang="zh-CN" altLang="en-US" dirty="0"/>
              <a:t>协议的</a:t>
            </a:r>
            <a:r>
              <a:rPr lang="zh-CN" altLang="en-US" dirty="0" smtClean="0"/>
              <a:t>优缺点（自己看） </a:t>
            </a:r>
            <a:endParaRPr lang="zh-CN" altLang="en-US" dirty="0"/>
          </a:p>
        </p:txBody>
      </p:sp>
      <p:sp>
        <p:nvSpPr>
          <p:cNvPr id="573443" name="Rectangle 3"/>
          <p:cNvSpPr>
            <a:spLocks noGrp="1" noChangeArrowheads="1"/>
          </p:cNvSpPr>
          <p:nvPr>
            <p:ph idx="1"/>
          </p:nvPr>
        </p:nvSpPr>
        <p:spPr>
          <a:xfrm>
            <a:off x="2" y="1398590"/>
            <a:ext cx="9905999" cy="4244988"/>
          </a:xfrm>
          <a:noFill/>
        </p:spPr>
        <p:txBody>
          <a:bodyPr/>
          <a:lstStyle/>
          <a:p>
            <a:r>
              <a:rPr lang="zh-CN" altLang="en-US" dirty="0" smtClean="0">
                <a:solidFill>
                  <a:srgbClr val="FF0000"/>
                </a:solidFill>
              </a:rPr>
              <a:t>优点：</a:t>
            </a:r>
            <a:endParaRPr lang="en-US" altLang="zh-CN" dirty="0" smtClean="0">
              <a:solidFill>
                <a:srgbClr val="FF0000"/>
              </a:solidFill>
            </a:endParaRPr>
          </a:p>
          <a:p>
            <a:pPr lvl="1"/>
            <a:r>
              <a:rPr lang="zh-CN" altLang="en-US" dirty="0" smtClean="0"/>
              <a:t>实现</a:t>
            </a:r>
            <a:r>
              <a:rPr lang="zh-CN" altLang="en-US" dirty="0"/>
              <a:t>简单，开销较小</a:t>
            </a:r>
            <a:r>
              <a:rPr lang="zh-CN" altLang="en-US" dirty="0" smtClean="0"/>
              <a:t>。</a:t>
            </a:r>
            <a:r>
              <a:rPr lang="en-US" altLang="zh-CN" dirty="0" smtClean="0"/>
              <a:t>RIP </a:t>
            </a:r>
            <a:r>
              <a:rPr lang="zh-CN" altLang="en-US" dirty="0" smtClean="0"/>
              <a:t>协议的</a:t>
            </a:r>
            <a:r>
              <a:rPr lang="zh-CN" altLang="en-US" dirty="0" smtClean="0">
                <a:solidFill>
                  <a:srgbClr val="FF0000"/>
                </a:solidFill>
              </a:rPr>
              <a:t>收敛 </a:t>
            </a:r>
            <a:r>
              <a:rPr lang="zh-CN" altLang="en-US" dirty="0" smtClean="0"/>
              <a:t>过程较快。</a:t>
            </a:r>
            <a:endParaRPr lang="en-US" altLang="zh-CN" dirty="0" smtClean="0"/>
          </a:p>
          <a:p>
            <a:r>
              <a:rPr lang="zh-CN" altLang="en-US" dirty="0" smtClean="0">
                <a:solidFill>
                  <a:srgbClr val="0000FF"/>
                </a:solidFill>
              </a:rPr>
              <a:t>缺点：</a:t>
            </a:r>
            <a:endParaRPr lang="zh-CN" altLang="en-US" dirty="0">
              <a:solidFill>
                <a:srgbClr val="0000FF"/>
              </a:solidFill>
            </a:endParaRPr>
          </a:p>
          <a:p>
            <a:pPr lvl="1"/>
            <a:r>
              <a:rPr lang="en-US" altLang="zh-CN" dirty="0"/>
              <a:t>RIP </a:t>
            </a:r>
            <a:r>
              <a:rPr lang="zh-CN" altLang="en-US" dirty="0"/>
              <a:t>限制了网络的规模，它能使用的最大距离为 </a:t>
            </a:r>
            <a:r>
              <a:rPr lang="en-US" altLang="zh-CN" dirty="0"/>
              <a:t>15</a:t>
            </a:r>
            <a:r>
              <a:rPr lang="zh-CN" altLang="en-US" dirty="0"/>
              <a:t>（</a:t>
            </a:r>
            <a:r>
              <a:rPr lang="en-US" altLang="zh-CN" dirty="0"/>
              <a:t>16 </a:t>
            </a:r>
            <a:r>
              <a:rPr lang="zh-CN" altLang="en-US" dirty="0"/>
              <a:t>表示不可达）。</a:t>
            </a:r>
          </a:p>
          <a:p>
            <a:pPr lvl="1"/>
            <a:r>
              <a:rPr lang="zh-CN" altLang="en-US" dirty="0"/>
              <a:t>路由器之间交换的路由信息是路由器中的完整路由表，因而随着网络规模的扩大，开销也就增加。 </a:t>
            </a:r>
          </a:p>
          <a:p>
            <a:pPr lvl="1"/>
            <a:r>
              <a:rPr lang="zh-CN" altLang="zh-CN" dirty="0" smtClean="0"/>
              <a:t>好消息传播得快，坏消息传播得慢。</a:t>
            </a:r>
            <a:endParaRPr lang="en-US" altLang="zh-CN" dirty="0" smtClean="0"/>
          </a:p>
          <a:p>
            <a:pPr lvl="1"/>
            <a:r>
              <a:rPr lang="en-US" altLang="zh-CN" dirty="0" smtClean="0">
                <a:solidFill>
                  <a:srgbClr val="FF0000"/>
                </a:solidFill>
              </a:rPr>
              <a:t>RIP</a:t>
            </a:r>
            <a:r>
              <a:rPr lang="zh-CN" altLang="zh-CN" dirty="0" smtClean="0">
                <a:solidFill>
                  <a:srgbClr val="FF0000"/>
                </a:solidFill>
              </a:rPr>
              <a:t>存在的一个问题</a:t>
            </a:r>
            <a:r>
              <a:rPr lang="zh-CN" altLang="en-US" dirty="0" smtClean="0">
                <a:solidFill>
                  <a:srgbClr val="FF0000"/>
                </a:solidFill>
              </a:rPr>
              <a:t>：</a:t>
            </a:r>
            <a:r>
              <a:rPr lang="zh-CN" altLang="zh-CN" dirty="0" smtClean="0"/>
              <a:t>当网络出现故障时，要经过比较长的时间</a:t>
            </a:r>
            <a:r>
              <a:rPr lang="en-US" altLang="zh-CN" dirty="0" smtClean="0"/>
              <a:t> (</a:t>
            </a:r>
            <a:r>
              <a:rPr lang="zh-CN" altLang="zh-CN" dirty="0" smtClean="0"/>
              <a:t>例如数分钟</a:t>
            </a:r>
            <a:r>
              <a:rPr lang="en-US" altLang="zh-CN" dirty="0" smtClean="0"/>
              <a:t>) </a:t>
            </a:r>
            <a:r>
              <a:rPr lang="zh-CN" altLang="zh-CN" dirty="0" smtClean="0"/>
              <a:t>才能将此信息传送到所有的路由器。</a:t>
            </a:r>
            <a:endParaRPr lang="zh-CN" altLang="en-US" dirty="0" smtClean="0"/>
          </a:p>
          <a:p>
            <a:pPr lvl="2"/>
            <a:endParaRPr lang="zh-CN" altLang="en-US" dirty="0"/>
          </a:p>
        </p:txBody>
      </p:sp>
      <p:sp>
        <p:nvSpPr>
          <p:cNvPr id="4" name="灯片编号占位符 3"/>
          <p:cNvSpPr>
            <a:spLocks noGrp="1"/>
          </p:cNvSpPr>
          <p:nvPr>
            <p:ph type="sldNum" sz="quarter" idx="4294967295"/>
          </p:nvPr>
        </p:nvSpPr>
        <p:spPr>
          <a:xfrm>
            <a:off x="7594600" y="6400800"/>
            <a:ext cx="2311400" cy="457200"/>
          </a:xfrm>
          <a:prstGeom prst="rect">
            <a:avLst/>
          </a:prstGeom>
        </p:spPr>
        <p:txBody>
          <a:bodyPr/>
          <a:lstStyle/>
          <a:p>
            <a:fld id="{7AC79822-BC0D-4DE8-A7E5-90A3732A2B82}" type="slidenum">
              <a:rPr lang="zh-CN" altLang="en-US" smtClean="0"/>
              <a:pPr/>
              <a:t>185</a:t>
            </a:fld>
            <a:endParaRPr lang="en-US" altLang="zh-CN" dirty="0"/>
          </a:p>
        </p:txBody>
      </p:sp>
    </p:spTree>
    <p:extLst>
      <p:ext uri="{BB962C8B-B14F-4D97-AF65-F5344CB8AC3E}">
        <p14:creationId xmlns:p14="http://schemas.microsoft.com/office/powerpoint/2010/main" val="1319699084"/>
      </p:ext>
    </p:extLst>
  </p:cSld>
  <p:clrMapOvr>
    <a:masterClrMapping/>
  </p:clrMapOvr>
  <p:transition>
    <p:wipe dir="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gn="ctr"/>
            <a:r>
              <a:rPr lang="en-US" altLang="zh-CN" sz="4000" dirty="0"/>
              <a:t>4.5.3  </a:t>
            </a:r>
            <a:r>
              <a:rPr lang="zh-CN" altLang="en-US" sz="4000" dirty="0"/>
              <a:t>内部网关协议 </a:t>
            </a:r>
            <a:r>
              <a:rPr lang="en-US" altLang="zh-CN" sz="4000" dirty="0"/>
              <a:t>OSPF</a:t>
            </a:r>
            <a:br>
              <a:rPr lang="en-US" altLang="zh-CN" sz="4000" dirty="0"/>
            </a:br>
            <a:r>
              <a:rPr lang="en-US" altLang="zh-CN" sz="4000" dirty="0"/>
              <a:t> </a:t>
            </a:r>
            <a:r>
              <a:rPr lang="en-US" altLang="zh-CN" sz="3200" dirty="0"/>
              <a:t>(Open Shortest Path First)</a:t>
            </a:r>
          </a:p>
        </p:txBody>
      </p:sp>
      <p:sp>
        <p:nvSpPr>
          <p:cNvPr id="580611" name="Rectangle 3"/>
          <p:cNvSpPr>
            <a:spLocks noGrp="1" noChangeArrowheads="1"/>
          </p:cNvSpPr>
          <p:nvPr>
            <p:ph idx="1"/>
          </p:nvPr>
        </p:nvSpPr>
        <p:spPr>
          <a:noFill/>
        </p:spPr>
        <p:txBody>
          <a:bodyPr/>
          <a:lstStyle/>
          <a:p>
            <a:pPr>
              <a:lnSpc>
                <a:spcPct val="90000"/>
              </a:lnSpc>
              <a:buFont typeface="Wingdings" pitchFamily="2" charset="2"/>
              <a:buNone/>
            </a:pPr>
            <a:r>
              <a:rPr lang="en-US" altLang="zh-CN" sz="2800" dirty="0"/>
              <a:t>1.  OSPF </a:t>
            </a:r>
            <a:r>
              <a:rPr lang="zh-CN" altLang="en-US" sz="2800" dirty="0"/>
              <a:t>协议的基本特点</a:t>
            </a:r>
          </a:p>
          <a:p>
            <a:pPr>
              <a:lnSpc>
                <a:spcPct val="90000"/>
              </a:lnSpc>
            </a:pPr>
            <a:r>
              <a:rPr lang="zh-CN" altLang="en-US" sz="2800" dirty="0"/>
              <a:t>“开放”表明 </a:t>
            </a:r>
            <a:r>
              <a:rPr lang="en-US" altLang="zh-CN" sz="2800" dirty="0"/>
              <a:t>OSPF </a:t>
            </a:r>
            <a:r>
              <a:rPr lang="zh-CN" altLang="en-US" sz="2800" dirty="0"/>
              <a:t>协议不是受某一家厂商控制，而是公开发表的。</a:t>
            </a:r>
          </a:p>
          <a:p>
            <a:pPr>
              <a:lnSpc>
                <a:spcPct val="90000"/>
              </a:lnSpc>
            </a:pPr>
            <a:r>
              <a:rPr lang="zh-CN" altLang="en-US" sz="2800" dirty="0"/>
              <a:t>“最短路径优先”是因为使用了 </a:t>
            </a:r>
            <a:r>
              <a:rPr lang="en-US" altLang="zh-CN" sz="2800" dirty="0" err="1"/>
              <a:t>Dijkstra</a:t>
            </a:r>
            <a:r>
              <a:rPr lang="en-US" altLang="zh-CN" sz="2800" dirty="0"/>
              <a:t> </a:t>
            </a:r>
            <a:r>
              <a:rPr lang="zh-CN" altLang="en-US" sz="2800" dirty="0"/>
              <a:t>提出的最短路径算法</a:t>
            </a:r>
            <a:r>
              <a:rPr lang="en-US" altLang="zh-CN" sz="2800" dirty="0"/>
              <a:t>SPF</a:t>
            </a:r>
          </a:p>
          <a:p>
            <a:pPr>
              <a:lnSpc>
                <a:spcPct val="90000"/>
              </a:lnSpc>
            </a:pPr>
            <a:r>
              <a:rPr lang="en-US" altLang="zh-CN" sz="2800" dirty="0"/>
              <a:t>OSPF </a:t>
            </a:r>
            <a:r>
              <a:rPr lang="zh-CN" altLang="en-US" sz="2800" dirty="0"/>
              <a:t>只是一个协议的名字，它并不表示其他的路由选择协议不是“最短路径优先”。</a:t>
            </a:r>
          </a:p>
          <a:p>
            <a:pPr>
              <a:lnSpc>
                <a:spcPct val="90000"/>
              </a:lnSpc>
            </a:pPr>
            <a:r>
              <a:rPr lang="zh-CN" altLang="en-US" sz="2800" dirty="0"/>
              <a:t>是分布式的</a:t>
            </a:r>
            <a:r>
              <a:rPr lang="zh-CN" altLang="en-US" sz="2800" dirty="0">
                <a:solidFill>
                  <a:schemeClr val="hlink"/>
                </a:solidFill>
              </a:rPr>
              <a:t>链路状态协议</a:t>
            </a:r>
            <a:r>
              <a:rPr lang="zh-CN" altLang="en-US" sz="2800" dirty="0"/>
              <a:t>。</a:t>
            </a:r>
            <a:r>
              <a:rPr lang="zh-CN" altLang="en-US" sz="2400" dirty="0"/>
              <a:t>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186</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协议简介</a:t>
            </a:r>
            <a:endParaRPr lang="zh-CN" altLang="en-US" dirty="0"/>
          </a:p>
        </p:txBody>
      </p:sp>
      <p:sp>
        <p:nvSpPr>
          <p:cNvPr id="3" name="内容占位符 2"/>
          <p:cNvSpPr>
            <a:spLocks noGrp="1"/>
          </p:cNvSpPr>
          <p:nvPr>
            <p:ph idx="1"/>
          </p:nvPr>
        </p:nvSpPr>
        <p:spPr>
          <a:xfrm>
            <a:off x="523844" y="1500174"/>
            <a:ext cx="8853518" cy="4244988"/>
          </a:xfrm>
        </p:spPr>
        <p:txBody>
          <a:bodyPr/>
          <a:lstStyle/>
          <a:p>
            <a:r>
              <a:rPr lang="en-US" altLang="zh-CN" dirty="0" smtClean="0"/>
              <a:t>OSPF</a:t>
            </a:r>
            <a:r>
              <a:rPr lang="zh-CN" altLang="en-US" dirty="0" smtClean="0"/>
              <a:t>一般用于同一个路由域内（自治系统，即</a:t>
            </a:r>
            <a:r>
              <a:rPr lang="en-US" altLang="zh-CN" dirty="0" smtClean="0"/>
              <a:t>AS</a:t>
            </a:r>
            <a:r>
              <a:rPr lang="zh-CN" altLang="en-US" dirty="0" smtClean="0"/>
              <a:t>）</a:t>
            </a:r>
            <a:endParaRPr lang="en-US" altLang="zh-CN" dirty="0" smtClean="0"/>
          </a:p>
          <a:p>
            <a:r>
              <a:rPr lang="zh-CN" altLang="en-US" dirty="0" smtClean="0"/>
              <a:t>在这个</a:t>
            </a:r>
            <a:r>
              <a:rPr lang="en-US" altLang="zh-CN" dirty="0" smtClean="0"/>
              <a:t>AS</a:t>
            </a:r>
            <a:r>
              <a:rPr lang="zh-CN" altLang="en-US" dirty="0" smtClean="0"/>
              <a:t>中，所有的</a:t>
            </a:r>
            <a:r>
              <a:rPr lang="en-US" altLang="zh-CN" dirty="0" smtClean="0"/>
              <a:t>OSPF</a:t>
            </a:r>
            <a:r>
              <a:rPr lang="zh-CN" altLang="en-US" dirty="0" smtClean="0"/>
              <a:t>路由器都维护一个相同的</a:t>
            </a:r>
            <a:r>
              <a:rPr lang="zh-CN" altLang="en-US" dirty="0" smtClean="0">
                <a:solidFill>
                  <a:srgbClr val="FF0000"/>
                </a:solidFill>
              </a:rPr>
              <a:t>链路的状态信息</a:t>
            </a:r>
            <a:r>
              <a:rPr lang="zh-CN" altLang="en-US" dirty="0" smtClean="0"/>
              <a:t>数据库</a:t>
            </a:r>
            <a:endParaRPr lang="en-US" altLang="zh-CN" dirty="0" smtClean="0"/>
          </a:p>
          <a:p>
            <a:pPr lvl="1"/>
            <a:r>
              <a:rPr lang="zh-CN" altLang="en-US" dirty="0" smtClean="0">
                <a:solidFill>
                  <a:srgbClr val="0000FF"/>
                </a:solidFill>
                <a:latin typeface="Arial" charset="0"/>
              </a:rPr>
              <a:t>“链路状态”就是说明本路由器都和哪些路由器相邻，以及该链路的“</a:t>
            </a:r>
            <a:r>
              <a:rPr lang="zh-CN" altLang="en-US" dirty="0" smtClean="0">
                <a:solidFill>
                  <a:srgbClr val="FF0000"/>
                </a:solidFill>
                <a:latin typeface="Arial" charset="0"/>
              </a:rPr>
              <a:t>度量</a:t>
            </a:r>
            <a:r>
              <a:rPr lang="zh-CN" altLang="en-US" dirty="0" smtClean="0">
                <a:solidFill>
                  <a:srgbClr val="0000FF"/>
                </a:solidFill>
                <a:latin typeface="Arial" charset="0"/>
              </a:rPr>
              <a:t>”</a:t>
            </a:r>
            <a:r>
              <a:rPr lang="en-US" altLang="zh-CN" dirty="0" smtClean="0">
                <a:solidFill>
                  <a:srgbClr val="0000FF"/>
                </a:solidFill>
                <a:latin typeface="Arial" charset="0"/>
              </a:rPr>
              <a:t>(metric)</a:t>
            </a:r>
            <a:r>
              <a:rPr lang="zh-CN" altLang="en-US" dirty="0" smtClean="0">
                <a:solidFill>
                  <a:srgbClr val="0000FF"/>
                </a:solidFill>
                <a:latin typeface="Arial" charset="0"/>
              </a:rPr>
              <a:t>。</a:t>
            </a:r>
            <a:r>
              <a:rPr lang="zh-CN" altLang="en-US" dirty="0" smtClean="0">
                <a:solidFill>
                  <a:srgbClr val="0000FF"/>
                </a:solidFill>
              </a:rPr>
              <a:t> </a:t>
            </a:r>
            <a:endParaRPr lang="en-US" altLang="zh-CN" dirty="0" smtClean="0">
              <a:solidFill>
                <a:srgbClr val="0000FF"/>
              </a:solidFill>
            </a:endParaRPr>
          </a:p>
          <a:p>
            <a:pPr lvl="1"/>
            <a:r>
              <a:rPr lang="zh-CN" altLang="en-US" dirty="0" smtClean="0"/>
              <a:t>链路状态数据库实际上就是</a:t>
            </a:r>
            <a:r>
              <a:rPr lang="zh-CN" altLang="en-US" dirty="0" smtClean="0">
                <a:solidFill>
                  <a:srgbClr val="FF0000"/>
                </a:solidFill>
              </a:rPr>
              <a:t>全网的拓扑结构图，它在全网范围内是一致的</a:t>
            </a:r>
            <a:endParaRPr lang="zh-CN" altLang="en-US" dirty="0" smtClean="0">
              <a:solidFill>
                <a:srgbClr val="0000FF"/>
              </a:solidFill>
            </a:endParaRPr>
          </a:p>
          <a:p>
            <a:r>
              <a:rPr lang="en-US" altLang="zh-CN" dirty="0" smtClean="0"/>
              <a:t>OSPF</a:t>
            </a:r>
            <a:r>
              <a:rPr lang="zh-CN" altLang="en-US" dirty="0" smtClean="0"/>
              <a:t>路由器正是通过这个数据库计算出其</a:t>
            </a:r>
            <a:r>
              <a:rPr lang="en-US" altLang="zh-CN" dirty="0" smtClean="0"/>
              <a:t>OSPF</a:t>
            </a:r>
            <a:r>
              <a:rPr lang="zh-CN" altLang="en-US" dirty="0" smtClean="0"/>
              <a:t>路由表的。</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187</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所有的</a:t>
            </a:r>
            <a:r>
              <a:rPr lang="en-US" altLang="zh-CN" sz="3600" dirty="0" smtClean="0"/>
              <a:t>OSPF</a:t>
            </a:r>
            <a:r>
              <a:rPr lang="zh-CN" altLang="en-US" sz="3600" dirty="0" smtClean="0"/>
              <a:t>路由器都维护</a:t>
            </a:r>
            <a:r>
              <a:rPr lang="en-US" altLang="zh-CN" sz="3600" dirty="0" smtClean="0"/>
              <a:t/>
            </a:r>
            <a:br>
              <a:rPr lang="en-US" altLang="zh-CN" sz="3600" dirty="0" smtClean="0"/>
            </a:br>
            <a:r>
              <a:rPr lang="zh-CN" altLang="en-US" sz="3600" dirty="0" smtClean="0"/>
              <a:t>一个相同的</a:t>
            </a:r>
            <a:r>
              <a:rPr lang="zh-CN" altLang="en-US" sz="3600" dirty="0" smtClean="0">
                <a:solidFill>
                  <a:srgbClr val="FF0000"/>
                </a:solidFill>
              </a:rPr>
              <a:t>链路的状态信息</a:t>
            </a:r>
            <a:r>
              <a:rPr lang="zh-CN" altLang="en-US" sz="3600" dirty="0" smtClean="0"/>
              <a:t>数据库</a:t>
            </a:r>
            <a:endParaRPr lang="zh-CN" altLang="en-US" sz="3600" dirty="0"/>
          </a:p>
        </p:txBody>
      </p:sp>
      <p:sp>
        <p:nvSpPr>
          <p:cNvPr id="3" name="内容占位符 2"/>
          <p:cNvSpPr>
            <a:spLocks noGrp="1"/>
          </p:cNvSpPr>
          <p:nvPr>
            <p:ph idx="1"/>
          </p:nvPr>
        </p:nvSpPr>
        <p:spPr/>
        <p:txBody>
          <a:bodyPr/>
          <a:lstStyle/>
          <a:p>
            <a:r>
              <a:rPr lang="zh-CN" altLang="en-US" dirty="0" smtClean="0"/>
              <a:t>最短路径算法</a:t>
            </a:r>
            <a:r>
              <a:rPr lang="en-US" altLang="zh-CN" dirty="0" smtClean="0"/>
              <a:t>SPF</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188</a:t>
            </a:fld>
            <a:endParaRPr lang="zh-CN" altLang="en-US" kern="0" dirty="0">
              <a:solidFill>
                <a:sysClr val="windowText" lastClr="000000"/>
              </a:solidFill>
            </a:endParaRPr>
          </a:p>
        </p:txBody>
      </p:sp>
      <p:pic>
        <p:nvPicPr>
          <p:cNvPr id="1623042" name="Picture 2" descr="https://images2015.cnblogs.com/blog/381412/201610/381412-20161023151951295-1955119384.png"/>
          <p:cNvPicPr>
            <a:picLocks noChangeAspect="1" noChangeArrowheads="1"/>
          </p:cNvPicPr>
          <p:nvPr/>
        </p:nvPicPr>
        <p:blipFill>
          <a:blip r:embed="rId2"/>
          <a:srcRect/>
          <a:stretch>
            <a:fillRect/>
          </a:stretch>
        </p:blipFill>
        <p:spPr bwMode="auto">
          <a:xfrm>
            <a:off x="1023910" y="1643050"/>
            <a:ext cx="7143800" cy="5025658"/>
          </a:xfrm>
          <a:prstGeom prst="rect">
            <a:avLst/>
          </a:prstGeom>
          <a:noFill/>
        </p:spPr>
      </p:pic>
      <p:sp>
        <p:nvSpPr>
          <p:cNvPr id="6" name="矩形 5"/>
          <p:cNvSpPr/>
          <p:nvPr/>
        </p:nvSpPr>
        <p:spPr>
          <a:xfrm>
            <a:off x="5024438" y="1571612"/>
            <a:ext cx="2629246" cy="461665"/>
          </a:xfrm>
          <a:prstGeom prst="rect">
            <a:avLst/>
          </a:prstGeom>
          <a:solidFill>
            <a:schemeClr val="accent2"/>
          </a:solidFill>
        </p:spPr>
        <p:txBody>
          <a:bodyPr wrap="none">
            <a:spAutoFit/>
          </a:bodyPr>
          <a:lstStyle/>
          <a:p>
            <a:r>
              <a:rPr lang="zh-CN" altLang="en-US" sz="2400" dirty="0" smtClean="0"/>
              <a:t>最短路径算法</a:t>
            </a:r>
            <a:r>
              <a:rPr lang="en-US" altLang="zh-CN" sz="2400" dirty="0" smtClean="0"/>
              <a:t>SPF</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的简化原理：</a:t>
            </a:r>
            <a:endParaRPr lang="zh-CN" altLang="en-US" dirty="0"/>
          </a:p>
        </p:txBody>
      </p:sp>
      <p:sp>
        <p:nvSpPr>
          <p:cNvPr id="3" name="内容占位符 2"/>
          <p:cNvSpPr>
            <a:spLocks noGrp="1"/>
          </p:cNvSpPr>
          <p:nvPr>
            <p:ph idx="1"/>
          </p:nvPr>
        </p:nvSpPr>
        <p:spPr/>
        <p:txBody>
          <a:bodyPr/>
          <a:lstStyle/>
          <a:p>
            <a:r>
              <a:rPr lang="zh-CN" altLang="en-US" dirty="0" smtClean="0"/>
              <a:t>发</a:t>
            </a:r>
            <a:r>
              <a:rPr lang="en-US" altLang="zh-CN" dirty="0" smtClean="0"/>
              <a:t>Hello</a:t>
            </a:r>
            <a:r>
              <a:rPr lang="zh-CN" altLang="en-US" dirty="0" smtClean="0"/>
              <a:t>报文</a:t>
            </a:r>
            <a:r>
              <a:rPr lang="en-US" altLang="zh-CN" dirty="0" smtClean="0"/>
              <a:t>――</a:t>
            </a:r>
            <a:r>
              <a:rPr lang="zh-CN" altLang="en-US" dirty="0" smtClean="0"/>
              <a:t>建立邻接关系</a:t>
            </a:r>
            <a:r>
              <a:rPr lang="en-US" altLang="zh-CN" dirty="0" smtClean="0"/>
              <a:t>――</a:t>
            </a:r>
            <a:r>
              <a:rPr lang="zh-CN" altLang="en-US" dirty="0" smtClean="0"/>
              <a:t>形成链路状态数据库</a:t>
            </a:r>
            <a:r>
              <a:rPr lang="en-US" altLang="zh-CN" dirty="0" smtClean="0"/>
              <a:t>――SPF(</a:t>
            </a:r>
            <a:r>
              <a:rPr lang="zh-CN" altLang="en-US" dirty="0" smtClean="0"/>
              <a:t>最短路径优先</a:t>
            </a:r>
            <a:r>
              <a:rPr lang="en-US" altLang="zh-CN" dirty="0" smtClean="0"/>
              <a:t>)</a:t>
            </a:r>
            <a:r>
              <a:rPr lang="zh-CN" altLang="en-US" dirty="0" smtClean="0"/>
              <a:t>算法</a:t>
            </a:r>
            <a:r>
              <a:rPr lang="en-US" altLang="zh-CN" dirty="0" smtClean="0"/>
              <a:t>――</a:t>
            </a:r>
            <a:r>
              <a:rPr lang="zh-CN" altLang="en-US" dirty="0" smtClean="0"/>
              <a:t>形成路由表。</a:t>
            </a:r>
            <a:endParaRPr lang="en-US" altLang="zh-CN" dirty="0" smtClean="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189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p:txBody>
          <a:bodyPr/>
          <a:lstStyle/>
          <a:p>
            <a:pPr algn="ctr"/>
            <a:r>
              <a:rPr lang="zh-CN" altLang="en-US"/>
              <a:t>网络互连使用路由器 </a:t>
            </a:r>
          </a:p>
        </p:txBody>
      </p:sp>
      <p:sp>
        <p:nvSpPr>
          <p:cNvPr id="352258" name="Rectangle 2"/>
          <p:cNvSpPr>
            <a:spLocks noGrp="1" noChangeArrowheads="1"/>
          </p:cNvSpPr>
          <p:nvPr>
            <p:ph idx="1"/>
          </p:nvPr>
        </p:nvSpPr>
        <p:spPr/>
        <p:txBody>
          <a:bodyPr/>
          <a:lstStyle/>
          <a:p>
            <a:r>
              <a:rPr lang="zh-CN" altLang="en-US" dirty="0"/>
              <a:t>当中继系统是转发器或网桥时，一般并不称之为网络互连，因为这仅仅是把一个网络扩大了，而这仍然是一个网络。 </a:t>
            </a:r>
          </a:p>
          <a:p>
            <a:r>
              <a:rPr lang="zh-CN" altLang="en-US" dirty="0"/>
              <a:t>网关由于比较复杂，目前使用得较少。</a:t>
            </a:r>
          </a:p>
          <a:p>
            <a:r>
              <a:rPr lang="zh-CN" altLang="zh-CN" dirty="0">
                <a:solidFill>
                  <a:srgbClr val="FF0000"/>
                </a:solidFill>
              </a:rPr>
              <a:t>网络互连</a:t>
            </a:r>
            <a:r>
              <a:rPr lang="zh-CN" altLang="en-US" dirty="0">
                <a:solidFill>
                  <a:srgbClr val="FF0000"/>
                </a:solidFill>
              </a:rPr>
              <a:t>都</a:t>
            </a:r>
            <a:r>
              <a:rPr lang="zh-CN" altLang="en-US" dirty="0" smtClean="0">
                <a:solidFill>
                  <a:srgbClr val="FF0000"/>
                </a:solidFill>
              </a:rPr>
              <a:t>是</a:t>
            </a:r>
            <a:r>
              <a:rPr lang="zh-CN" altLang="en-US" dirty="0">
                <a:solidFill>
                  <a:srgbClr val="FF0000"/>
                </a:solidFill>
              </a:rPr>
              <a:t>指用路由器</a:t>
            </a:r>
            <a:r>
              <a:rPr lang="zh-CN" altLang="en-US" dirty="0" smtClean="0">
                <a:solidFill>
                  <a:srgbClr val="FF0000"/>
                </a:solidFill>
              </a:rPr>
              <a:t>进行</a:t>
            </a:r>
            <a:r>
              <a:rPr lang="zh-CN" altLang="zh-CN" dirty="0">
                <a:solidFill>
                  <a:srgbClr val="FF0000"/>
                </a:solidFill>
              </a:rPr>
              <a:t>网络互连和路由选择</a:t>
            </a:r>
            <a:r>
              <a:rPr lang="zh-CN" altLang="en-US" dirty="0">
                <a:solidFill>
                  <a:srgbClr val="FF0000"/>
                </a:solidFill>
              </a:rPr>
              <a:t>。</a:t>
            </a:r>
          </a:p>
          <a:p>
            <a:r>
              <a:rPr lang="zh-CN" altLang="en-US" dirty="0"/>
              <a:t>由于历史的原因，许多有关 </a:t>
            </a:r>
            <a:r>
              <a:rPr lang="en-US" altLang="zh-CN" dirty="0"/>
              <a:t>TCP/IP</a:t>
            </a:r>
            <a:r>
              <a:rPr lang="en-US" altLang="zh-CN" b="1" dirty="0"/>
              <a:t> </a:t>
            </a:r>
            <a:r>
              <a:rPr lang="zh-CN" altLang="en-US" dirty="0"/>
              <a:t>的文献将网络层使用的路由器称为</a:t>
            </a:r>
            <a:r>
              <a:rPr lang="zh-CN" altLang="en-US" dirty="0">
                <a:solidFill>
                  <a:srgbClr val="FF0000"/>
                </a:solidFill>
              </a:rPr>
              <a:t>网关。 </a:t>
            </a:r>
            <a:r>
              <a:rPr lang="zh-CN" altLang="en-US" dirty="0"/>
              <a:t>  </a:t>
            </a:r>
          </a:p>
          <a:p>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19</a:t>
            </a:fld>
            <a:endParaRPr lang="en-US" altLang="zh-CN"/>
          </a:p>
        </p:txBody>
      </p:sp>
    </p:spTree>
    <p:extLst>
      <p:ext uri="{BB962C8B-B14F-4D97-AF65-F5344CB8AC3E}">
        <p14:creationId xmlns:p14="http://schemas.microsoft.com/office/powerpoint/2010/main" val="106266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3"/>
          <p:cNvSpPr>
            <a:spLocks noGrp="1" noChangeArrowheads="1"/>
          </p:cNvSpPr>
          <p:nvPr>
            <p:ph type="title"/>
          </p:nvPr>
        </p:nvSpPr>
        <p:spPr>
          <a:xfrm>
            <a:off x="238092" y="357166"/>
            <a:ext cx="9667908" cy="1143000"/>
          </a:xfrm>
        </p:spPr>
        <p:txBody>
          <a:bodyPr/>
          <a:lstStyle/>
          <a:p>
            <a:pPr marL="342900" lvl="0" indent="-342900" algn="l">
              <a:spcBef>
                <a:spcPct val="20000"/>
              </a:spcBef>
            </a:pPr>
            <a:r>
              <a:rPr lang="zh-CN" altLang="en-US" sz="3200" dirty="0" smtClean="0">
                <a:solidFill>
                  <a:srgbClr val="000066"/>
                </a:solidFill>
                <a:latin typeface="Times New Roman" pitchFamily="18" charset="0"/>
                <a:cs typeface="Times New Roman" pitchFamily="18" charset="0"/>
              </a:rPr>
              <a:t>   一台运行了</a:t>
            </a:r>
            <a:r>
              <a:rPr lang="en-US" altLang="zh-CN" sz="3200" dirty="0" smtClean="0">
                <a:solidFill>
                  <a:srgbClr val="000066"/>
                </a:solidFill>
                <a:latin typeface="Times New Roman" pitchFamily="18" charset="0"/>
                <a:cs typeface="Times New Roman" pitchFamily="18" charset="0"/>
              </a:rPr>
              <a:t>OSPF</a:t>
            </a:r>
            <a:r>
              <a:rPr lang="zh-CN" altLang="en-US" sz="3200" dirty="0" smtClean="0">
                <a:solidFill>
                  <a:srgbClr val="000066"/>
                </a:solidFill>
                <a:latin typeface="Times New Roman" pitchFamily="18" charset="0"/>
                <a:cs typeface="Times New Roman" pitchFamily="18" charset="0"/>
              </a:rPr>
              <a:t>协议的路由器，</a:t>
            </a:r>
            <a:r>
              <a:rPr lang="en-US" altLang="zh-CN" sz="3200" dirty="0" smtClean="0">
                <a:solidFill>
                  <a:srgbClr val="000066"/>
                </a:solidFill>
                <a:latin typeface="Times New Roman" pitchFamily="18" charset="0"/>
                <a:cs typeface="Times New Roman" pitchFamily="18" charset="0"/>
              </a:rPr>
              <a:t/>
            </a:r>
            <a:br>
              <a:rPr lang="en-US" altLang="zh-CN" sz="3200" dirty="0" smtClean="0">
                <a:solidFill>
                  <a:srgbClr val="000066"/>
                </a:solidFill>
                <a:latin typeface="Times New Roman" pitchFamily="18" charset="0"/>
                <a:cs typeface="Times New Roman" pitchFamily="18" charset="0"/>
              </a:rPr>
            </a:br>
            <a:r>
              <a:rPr lang="zh-CN" altLang="en-US" sz="3200" dirty="0" smtClean="0">
                <a:solidFill>
                  <a:srgbClr val="000066"/>
                </a:solidFill>
                <a:latin typeface="Times New Roman" pitchFamily="18" charset="0"/>
                <a:cs typeface="Times New Roman" pitchFamily="18" charset="0"/>
              </a:rPr>
              <a:t>最终都会存储三张表：邻居表、拓扑表、路由表。有</a:t>
            </a:r>
            <a:r>
              <a:rPr lang="en-US" altLang="zh-CN" sz="3200" dirty="0" smtClean="0">
                <a:solidFill>
                  <a:srgbClr val="000066"/>
                </a:solidFill>
                <a:latin typeface="Times New Roman" pitchFamily="18" charset="0"/>
                <a:cs typeface="Times New Roman" pitchFamily="18" charset="0"/>
              </a:rPr>
              <a:t>5</a:t>
            </a:r>
            <a:r>
              <a:rPr lang="zh-CN" altLang="en-US" sz="3200" dirty="0" smtClean="0">
                <a:solidFill>
                  <a:srgbClr val="000066"/>
                </a:solidFill>
                <a:latin typeface="Times New Roman" pitchFamily="18" charset="0"/>
                <a:cs typeface="Times New Roman" pitchFamily="18" charset="0"/>
              </a:rPr>
              <a:t>种不同的</a:t>
            </a:r>
            <a:r>
              <a:rPr lang="en-US" altLang="zh-CN" sz="3200" dirty="0" err="1" smtClean="0">
                <a:solidFill>
                  <a:srgbClr val="000066"/>
                </a:solidFill>
                <a:latin typeface="Times New Roman" pitchFamily="18" charset="0"/>
                <a:cs typeface="Times New Roman" pitchFamily="18" charset="0"/>
              </a:rPr>
              <a:t>ospf</a:t>
            </a:r>
            <a:r>
              <a:rPr lang="zh-CN" altLang="en-US" sz="3200" dirty="0" smtClean="0">
                <a:solidFill>
                  <a:srgbClr val="000066"/>
                </a:solidFill>
                <a:latin typeface="Times New Roman" pitchFamily="18" charset="0"/>
                <a:cs typeface="Times New Roman" pitchFamily="18" charset="0"/>
              </a:rPr>
              <a:t>分组</a:t>
            </a:r>
            <a:endParaRPr lang="zh-CN" altLang="en-US" sz="3200" dirty="0">
              <a:solidFill>
                <a:srgbClr val="000066"/>
              </a:solidFill>
              <a:latin typeface="Times New Roman" pitchFamily="18" charset="0"/>
              <a:cs typeface="Times New Roman" pitchFamily="18" charset="0"/>
            </a:endParaRPr>
          </a:p>
        </p:txBody>
      </p:sp>
      <p:sp>
        <p:nvSpPr>
          <p:cNvPr id="592898" name="Rectangle 2"/>
          <p:cNvSpPr>
            <a:spLocks noChangeArrowheads="1"/>
          </p:cNvSpPr>
          <p:nvPr/>
        </p:nvSpPr>
        <p:spPr bwMode="auto">
          <a:xfrm>
            <a:off x="95216" y="3046432"/>
            <a:ext cx="9633520" cy="175418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0" name="Line 4"/>
          <p:cNvSpPr>
            <a:spLocks noChangeShapeType="1"/>
          </p:cNvSpPr>
          <p:nvPr/>
        </p:nvSpPr>
        <p:spPr bwMode="auto">
          <a:xfrm>
            <a:off x="1679144" y="2036781"/>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01" name="Rectangle 5"/>
          <p:cNvSpPr>
            <a:spLocks noChangeArrowheads="1"/>
          </p:cNvSpPr>
          <p:nvPr/>
        </p:nvSpPr>
        <p:spPr bwMode="auto">
          <a:xfrm>
            <a:off x="927594" y="2341582"/>
            <a:ext cx="1547813" cy="325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2" name="AutoShape 6"/>
          <p:cNvSpPr>
            <a:spLocks noChangeArrowheads="1"/>
          </p:cNvSpPr>
          <p:nvPr/>
        </p:nvSpPr>
        <p:spPr bwMode="auto">
          <a:xfrm rot="-5400000">
            <a:off x="5587106" y="-100059"/>
            <a:ext cx="96837" cy="4211769"/>
          </a:xfrm>
          <a:prstGeom prst="can">
            <a:avLst>
              <a:gd name="adj" fmla="val 105945"/>
            </a:avLst>
          </a:prstGeom>
          <a:solidFill>
            <a:srgbClr val="C00000"/>
          </a:solidFill>
          <a:ln w="9525">
            <a:solidFill>
              <a:schemeClr val="tx1"/>
            </a:solidFill>
            <a:round/>
            <a:headEnd/>
            <a:tailEnd/>
          </a:ln>
          <a:effectLst/>
        </p:spPr>
        <p:txBody>
          <a:bodyPr wrap="none" anchor="ctr"/>
          <a:lstStyle/>
          <a:p>
            <a:endParaRPr lang="zh-CN" altLang="en-US" b="1">
              <a:solidFill>
                <a:srgbClr val="0000CC"/>
              </a:solidFill>
              <a:latin typeface="+mn-lt"/>
              <a:ea typeface="黑体" pitchFamily="2" charset="-122"/>
            </a:endParaRPr>
          </a:p>
        </p:txBody>
      </p:sp>
      <p:pic>
        <p:nvPicPr>
          <p:cNvPr id="592903"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889" y="1798657"/>
            <a:ext cx="82378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2904"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5035" y="1798657"/>
            <a:ext cx="82206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 name="Group 9"/>
          <p:cNvGrpSpPr>
            <a:grpSpLocks/>
          </p:cNvGrpSpPr>
          <p:nvPr/>
        </p:nvGrpSpPr>
        <p:grpSpPr bwMode="auto">
          <a:xfrm>
            <a:off x="3631107" y="2114572"/>
            <a:ext cx="4213490" cy="400051"/>
            <a:chOff x="2056" y="1482"/>
            <a:chExt cx="2450" cy="252"/>
          </a:xfrm>
        </p:grpSpPr>
        <p:sp>
          <p:nvSpPr>
            <p:cNvPr id="592906" name="Text Box 10"/>
            <p:cNvSpPr txBox="1">
              <a:spLocks noChangeArrowheads="1"/>
            </p:cNvSpPr>
            <p:nvPr/>
          </p:nvSpPr>
          <p:spPr bwMode="auto">
            <a:xfrm>
              <a:off x="2991" y="1482"/>
              <a:ext cx="7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CC"/>
                  </a:solidFill>
                  <a:latin typeface="+mn-lt"/>
                  <a:ea typeface="黑体" pitchFamily="2" charset="-122"/>
                </a:rPr>
                <a:t>问候</a:t>
              </a:r>
              <a:r>
                <a:rPr kumimoji="1" lang="en-US" altLang="zh-CN" sz="2000" b="1" dirty="0" smtClean="0">
                  <a:solidFill>
                    <a:srgbClr val="0000CC"/>
                  </a:solidFill>
                  <a:latin typeface="+mn-lt"/>
                  <a:ea typeface="黑体" pitchFamily="2" charset="-122"/>
                </a:rPr>
                <a:t>(10S)</a:t>
              </a:r>
              <a:endParaRPr kumimoji="1" lang="zh-CN" altLang="en-US" sz="2000" b="1" dirty="0">
                <a:solidFill>
                  <a:srgbClr val="0000CC"/>
                </a:solidFill>
                <a:latin typeface="+mn-lt"/>
                <a:ea typeface="黑体" pitchFamily="2" charset="-122"/>
              </a:endParaRPr>
            </a:p>
          </p:txBody>
        </p:sp>
        <p:sp>
          <p:nvSpPr>
            <p:cNvPr id="592907"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3" name="Group 12"/>
          <p:cNvGrpSpPr>
            <a:grpSpLocks/>
          </p:cNvGrpSpPr>
          <p:nvPr/>
        </p:nvGrpSpPr>
        <p:grpSpPr bwMode="auto">
          <a:xfrm>
            <a:off x="3631107" y="2497157"/>
            <a:ext cx="4213490" cy="407987"/>
            <a:chOff x="2056" y="1723"/>
            <a:chExt cx="2450" cy="257"/>
          </a:xfrm>
        </p:grpSpPr>
        <p:sp>
          <p:nvSpPr>
            <p:cNvPr id="592909"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0" name="Text Box 14"/>
            <p:cNvSpPr txBox="1">
              <a:spLocks noChangeArrowheads="1"/>
            </p:cNvSpPr>
            <p:nvPr/>
          </p:nvSpPr>
          <p:spPr bwMode="auto">
            <a:xfrm>
              <a:off x="2987" y="1723"/>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grpSp>
      <p:grpSp>
        <p:nvGrpSpPr>
          <p:cNvPr id="4" name="Group 15"/>
          <p:cNvGrpSpPr>
            <a:grpSpLocks/>
          </p:cNvGrpSpPr>
          <p:nvPr/>
        </p:nvGrpSpPr>
        <p:grpSpPr bwMode="auto">
          <a:xfrm>
            <a:off x="3631107" y="3060719"/>
            <a:ext cx="4213490" cy="400050"/>
            <a:chOff x="2056" y="2078"/>
            <a:chExt cx="2450" cy="252"/>
          </a:xfrm>
        </p:grpSpPr>
        <p:sp>
          <p:nvSpPr>
            <p:cNvPr id="592912"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3" name="Text Box 17"/>
            <p:cNvSpPr txBox="1">
              <a:spLocks noChangeArrowheads="1"/>
            </p:cNvSpPr>
            <p:nvPr/>
          </p:nvSpPr>
          <p:spPr bwMode="auto">
            <a:xfrm>
              <a:off x="2713" y="207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 name="Group 18"/>
          <p:cNvGrpSpPr>
            <a:grpSpLocks/>
          </p:cNvGrpSpPr>
          <p:nvPr/>
        </p:nvGrpSpPr>
        <p:grpSpPr bwMode="auto">
          <a:xfrm>
            <a:off x="3631107" y="3444893"/>
            <a:ext cx="4213490" cy="407988"/>
            <a:chOff x="2056" y="2320"/>
            <a:chExt cx="2450" cy="257"/>
          </a:xfrm>
        </p:grpSpPr>
        <p:sp>
          <p:nvSpPr>
            <p:cNvPr id="592915"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6" name="Text Box 20"/>
            <p:cNvSpPr txBox="1">
              <a:spLocks noChangeArrowheads="1"/>
            </p:cNvSpPr>
            <p:nvPr/>
          </p:nvSpPr>
          <p:spPr bwMode="auto">
            <a:xfrm>
              <a:off x="2713" y="232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6" name="Group 21"/>
          <p:cNvGrpSpPr>
            <a:grpSpLocks/>
          </p:cNvGrpSpPr>
          <p:nvPr/>
        </p:nvGrpSpPr>
        <p:grpSpPr bwMode="auto">
          <a:xfrm>
            <a:off x="3631107" y="3840181"/>
            <a:ext cx="4213490" cy="406400"/>
            <a:chOff x="2056" y="2569"/>
            <a:chExt cx="2450" cy="256"/>
          </a:xfrm>
        </p:grpSpPr>
        <p:sp>
          <p:nvSpPr>
            <p:cNvPr id="592918"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9" name="Text Box 23"/>
            <p:cNvSpPr txBox="1">
              <a:spLocks noChangeArrowheads="1"/>
            </p:cNvSpPr>
            <p:nvPr/>
          </p:nvSpPr>
          <p:spPr bwMode="auto">
            <a:xfrm>
              <a:off x="2713" y="256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7" name="Group 24"/>
          <p:cNvGrpSpPr>
            <a:grpSpLocks/>
          </p:cNvGrpSpPr>
          <p:nvPr/>
        </p:nvGrpSpPr>
        <p:grpSpPr bwMode="auto">
          <a:xfrm>
            <a:off x="3631107" y="4225944"/>
            <a:ext cx="4213490" cy="417513"/>
            <a:chOff x="2056" y="2812"/>
            <a:chExt cx="2450" cy="263"/>
          </a:xfrm>
        </p:grpSpPr>
        <p:sp>
          <p:nvSpPr>
            <p:cNvPr id="592921"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2" name="Text Box 26"/>
            <p:cNvSpPr txBox="1">
              <a:spLocks noChangeArrowheads="1"/>
            </p:cNvSpPr>
            <p:nvPr/>
          </p:nvSpPr>
          <p:spPr bwMode="auto">
            <a:xfrm>
              <a:off x="2713" y="2812"/>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8" name="Group 27"/>
          <p:cNvGrpSpPr>
            <a:grpSpLocks/>
          </p:cNvGrpSpPr>
          <p:nvPr/>
        </p:nvGrpSpPr>
        <p:grpSpPr bwMode="auto">
          <a:xfrm>
            <a:off x="3631107" y="4813319"/>
            <a:ext cx="4213490" cy="400050"/>
            <a:chOff x="2056" y="3182"/>
            <a:chExt cx="2450" cy="252"/>
          </a:xfrm>
        </p:grpSpPr>
        <p:sp>
          <p:nvSpPr>
            <p:cNvPr id="592924"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5" name="Text Box 29"/>
            <p:cNvSpPr txBox="1">
              <a:spLocks noChangeArrowheads="1"/>
            </p:cNvSpPr>
            <p:nvPr/>
          </p:nvSpPr>
          <p:spPr bwMode="auto">
            <a:xfrm>
              <a:off x="2624" y="318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链路状态请求</a:t>
              </a:r>
            </a:p>
          </p:txBody>
        </p:sp>
      </p:grpSp>
      <p:grpSp>
        <p:nvGrpSpPr>
          <p:cNvPr id="9" name="Group 30"/>
          <p:cNvGrpSpPr>
            <a:grpSpLocks/>
          </p:cNvGrpSpPr>
          <p:nvPr/>
        </p:nvGrpSpPr>
        <p:grpSpPr bwMode="auto">
          <a:xfrm>
            <a:off x="3631107" y="5210200"/>
            <a:ext cx="4213490" cy="400051"/>
            <a:chOff x="2056" y="3432"/>
            <a:chExt cx="2450" cy="252"/>
          </a:xfrm>
        </p:grpSpPr>
        <p:sp>
          <p:nvSpPr>
            <p:cNvPr id="592927"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8" name="Text Box 32"/>
            <p:cNvSpPr txBox="1">
              <a:spLocks noChangeArrowheads="1"/>
            </p:cNvSpPr>
            <p:nvPr/>
          </p:nvSpPr>
          <p:spPr bwMode="auto">
            <a:xfrm>
              <a:off x="2629" y="343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链路状态更新</a:t>
              </a:r>
            </a:p>
          </p:txBody>
        </p:sp>
      </p:grpSp>
      <p:sp>
        <p:nvSpPr>
          <p:cNvPr id="592929" name="Line 33"/>
          <p:cNvSpPr>
            <a:spLocks noChangeShapeType="1"/>
          </p:cNvSpPr>
          <p:nvPr/>
        </p:nvSpPr>
        <p:spPr bwMode="auto">
          <a:xfrm>
            <a:off x="513125" y="4813318"/>
            <a:ext cx="8358188"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0" name="Line 34"/>
          <p:cNvSpPr>
            <a:spLocks noChangeShapeType="1"/>
          </p:cNvSpPr>
          <p:nvPr/>
        </p:nvSpPr>
        <p:spPr bwMode="auto">
          <a:xfrm>
            <a:off x="547521" y="3063893"/>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10" name="Group 35"/>
          <p:cNvGrpSpPr>
            <a:grpSpLocks/>
          </p:cNvGrpSpPr>
          <p:nvPr/>
        </p:nvGrpSpPr>
        <p:grpSpPr bwMode="auto">
          <a:xfrm>
            <a:off x="3631107" y="5603900"/>
            <a:ext cx="4213490" cy="400051"/>
            <a:chOff x="2056" y="3680"/>
            <a:chExt cx="2450" cy="252"/>
          </a:xfrm>
        </p:grpSpPr>
        <p:sp>
          <p:nvSpPr>
            <p:cNvPr id="592932"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3" name="Text Box 37"/>
            <p:cNvSpPr txBox="1">
              <a:spLocks noChangeArrowheads="1"/>
            </p:cNvSpPr>
            <p:nvPr/>
          </p:nvSpPr>
          <p:spPr bwMode="auto">
            <a:xfrm>
              <a:off x="2629" y="3680"/>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链路状态确认</a:t>
              </a:r>
            </a:p>
          </p:txBody>
        </p:sp>
      </p:grpSp>
      <p:sp>
        <p:nvSpPr>
          <p:cNvPr id="592934" name="Text Box 38"/>
          <p:cNvSpPr txBox="1">
            <a:spLocks noChangeArrowheads="1"/>
          </p:cNvSpPr>
          <p:nvPr/>
        </p:nvSpPr>
        <p:spPr bwMode="auto">
          <a:xfrm>
            <a:off x="898358" y="2287606"/>
            <a:ext cx="146706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确定可达性</a:t>
            </a:r>
          </a:p>
        </p:txBody>
      </p:sp>
      <p:grpSp>
        <p:nvGrpSpPr>
          <p:cNvPr id="11" name="Group 39"/>
          <p:cNvGrpSpPr>
            <a:grpSpLocks/>
          </p:cNvGrpSpPr>
          <p:nvPr/>
        </p:nvGrpSpPr>
        <p:grpSpPr bwMode="auto">
          <a:xfrm>
            <a:off x="464971" y="3063894"/>
            <a:ext cx="2235729" cy="1738313"/>
            <a:chOff x="215" y="2080"/>
            <a:chExt cx="1300" cy="1095"/>
          </a:xfrm>
        </p:grpSpPr>
        <p:sp>
          <p:nvSpPr>
            <p:cNvPr id="592936"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7" name="Text Box 41"/>
            <p:cNvSpPr txBox="1">
              <a:spLocks noChangeArrowheads="1"/>
            </p:cNvSpPr>
            <p:nvPr/>
          </p:nvSpPr>
          <p:spPr bwMode="auto">
            <a:xfrm>
              <a:off x="215" y="2469"/>
              <a:ext cx="1300" cy="25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达到数据库的同步</a:t>
              </a:r>
            </a:p>
          </p:txBody>
        </p:sp>
      </p:grpSp>
      <p:sp>
        <p:nvSpPr>
          <p:cNvPr id="592938" name="Line 42"/>
          <p:cNvSpPr>
            <a:spLocks noChangeShapeType="1"/>
          </p:cNvSpPr>
          <p:nvPr/>
        </p:nvSpPr>
        <p:spPr bwMode="auto">
          <a:xfrm>
            <a:off x="547521" y="6143643"/>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9" name="Line 43"/>
          <p:cNvSpPr>
            <a:spLocks noChangeShapeType="1"/>
          </p:cNvSpPr>
          <p:nvPr/>
        </p:nvSpPr>
        <p:spPr bwMode="auto">
          <a:xfrm>
            <a:off x="547521" y="2036781"/>
            <a:ext cx="2467901"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12" name="Group 44"/>
          <p:cNvGrpSpPr>
            <a:grpSpLocks/>
          </p:cNvGrpSpPr>
          <p:nvPr/>
        </p:nvGrpSpPr>
        <p:grpSpPr bwMode="auto">
          <a:xfrm>
            <a:off x="662747" y="4802207"/>
            <a:ext cx="1979480" cy="1341437"/>
            <a:chOff x="330" y="3175"/>
            <a:chExt cx="1151" cy="845"/>
          </a:xfrm>
        </p:grpSpPr>
        <p:sp>
          <p:nvSpPr>
            <p:cNvPr id="592941"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42" name="Text Box 46"/>
            <p:cNvSpPr txBox="1">
              <a:spLocks noChangeArrowheads="1"/>
            </p:cNvSpPr>
            <p:nvPr/>
          </p:nvSpPr>
          <p:spPr bwMode="auto">
            <a:xfrm>
              <a:off x="330" y="3414"/>
              <a:ext cx="115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新情况下的同步</a:t>
              </a:r>
            </a:p>
          </p:txBody>
        </p:sp>
      </p:grpSp>
      <p:pic>
        <p:nvPicPr>
          <p:cNvPr id="47" name="Picture 2" descr="https://images2015.cnblogs.com/blog/381412/201610/381412-20161023151951295-1955119384.png"/>
          <p:cNvPicPr>
            <a:picLocks noChangeAspect="1" noChangeArrowheads="1"/>
          </p:cNvPicPr>
          <p:nvPr/>
        </p:nvPicPr>
        <p:blipFill>
          <a:blip r:embed="rId4"/>
          <a:srcRect l="23000" t="4264" r="43000" b="65885"/>
          <a:stretch>
            <a:fillRect/>
          </a:stretch>
        </p:blipFill>
        <p:spPr bwMode="auto">
          <a:xfrm>
            <a:off x="7881958" y="3143248"/>
            <a:ext cx="2024042" cy="1500198"/>
          </a:xfrm>
          <a:prstGeom prst="rect">
            <a:avLst/>
          </a:prstGeom>
          <a:noFill/>
        </p:spPr>
      </p:pic>
    </p:spTree>
    <p:extLst>
      <p:ext uri="{BB962C8B-B14F-4D97-AF65-F5344CB8AC3E}">
        <p14:creationId xmlns:p14="http://schemas.microsoft.com/office/powerpoint/2010/main" val="4288463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900"/>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par>
                          <p:cTn id="13" fill="hold" nodeType="afterGroup">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nodeType="afterGroup">
                            <p:stCondLst>
                              <p:cond delay="0"/>
                            </p:stCondLst>
                            <p:childTnLst>
                              <p:par>
                                <p:cTn id="26" presetID="22" presetClass="entr" presetSubtype="8" fill="hold" nodeType="after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2000"/>
                                        <p:tgtEl>
                                          <p:spTgt spid="4"/>
                                        </p:tgtEl>
                                      </p:cBhvr>
                                    </p:animEffect>
                                  </p:childTnLst>
                                </p:cTn>
                              </p:par>
                            </p:childTnLst>
                          </p:cTn>
                        </p:par>
                        <p:par>
                          <p:cTn id="29" fill="hold" nodeType="afterGroup">
                            <p:stCondLst>
                              <p:cond delay="2500"/>
                            </p:stCondLst>
                            <p:childTnLst>
                              <p:par>
                                <p:cTn id="30" presetID="22" presetClass="entr" presetSubtype="2" fill="hold" nodeType="afterEffect">
                                  <p:stCondLst>
                                    <p:cond delay="50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2000"/>
                                        <p:tgtEl>
                                          <p:spTgt spid="5"/>
                                        </p:tgtEl>
                                      </p:cBhvr>
                                    </p:animEffect>
                                  </p:childTnLst>
                                </p:cTn>
                              </p:par>
                            </p:childTnLst>
                          </p:cTn>
                        </p:par>
                        <p:par>
                          <p:cTn id="33" fill="hold" nodeType="afterGroup">
                            <p:stCondLst>
                              <p:cond delay="5000"/>
                            </p:stCondLst>
                            <p:childTnLst>
                              <p:par>
                                <p:cTn id="34" presetID="22" presetClass="entr" presetSubtype="8" fill="hold" nodeType="afterEffect">
                                  <p:stCondLst>
                                    <p:cond delay="50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2000"/>
                                        <p:tgtEl>
                                          <p:spTgt spid="6"/>
                                        </p:tgtEl>
                                      </p:cBhvr>
                                    </p:animEffect>
                                  </p:childTnLst>
                                </p:cTn>
                              </p:par>
                            </p:childTnLst>
                          </p:cTn>
                        </p:par>
                        <p:par>
                          <p:cTn id="37" fill="hold" nodeType="afterGroup">
                            <p:stCondLst>
                              <p:cond delay="7500"/>
                            </p:stCondLst>
                            <p:childTnLst>
                              <p:par>
                                <p:cTn id="38" presetID="22" presetClass="entr" presetSubtype="2" fill="hold" nodeType="after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20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8" fill="hold" nodeType="afterEffect">
                                  <p:stCondLst>
                                    <p:cond delay="50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2000"/>
                                        <p:tgtEl>
                                          <p:spTgt spid="8"/>
                                        </p:tgtEl>
                                      </p:cBhvr>
                                    </p:animEffect>
                                  </p:childTnLst>
                                </p:cTn>
                              </p:par>
                            </p:childTnLst>
                          </p:cTn>
                        </p:par>
                        <p:par>
                          <p:cTn id="49" fill="hold" nodeType="afterGroup">
                            <p:stCondLst>
                              <p:cond delay="2500"/>
                            </p:stCondLst>
                            <p:childTnLst>
                              <p:par>
                                <p:cTn id="50" presetID="22" presetClass="entr" presetSubtype="2" fill="hold" nodeType="afterEffect">
                                  <p:stCondLst>
                                    <p:cond delay="50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2000"/>
                                        <p:tgtEl>
                                          <p:spTgt spid="9"/>
                                        </p:tgtEl>
                                      </p:cBhvr>
                                    </p:animEffect>
                                  </p:childTnLst>
                                </p:cTn>
                              </p:par>
                            </p:childTnLst>
                          </p:cTn>
                        </p:par>
                        <p:par>
                          <p:cTn id="53" fill="hold" nodeType="afterGroup">
                            <p:stCondLst>
                              <p:cond delay="5000"/>
                            </p:stCondLst>
                            <p:childTnLst>
                              <p:par>
                                <p:cTn id="54" presetID="22" presetClass="entr" presetSubtype="8" fill="hold" nodeType="afterEffect">
                                  <p:stCondLst>
                                    <p:cond delay="50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34"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zh-CN" sz="4000" dirty="0" smtClean="0"/>
              <a:t>OSPF </a:t>
            </a:r>
            <a:r>
              <a:rPr lang="zh-CN" altLang="en-US" sz="4000" dirty="0" smtClean="0"/>
              <a:t>的特点</a:t>
            </a:r>
            <a:r>
              <a:rPr lang="zh-CN" altLang="en-US" dirty="0" smtClean="0"/>
              <a:t>（自学） </a:t>
            </a:r>
            <a:endParaRPr lang="en-US" altLang="zh-CN" sz="4000" dirty="0"/>
          </a:p>
        </p:txBody>
      </p:sp>
      <p:sp>
        <p:nvSpPr>
          <p:cNvPr id="582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dirty="0" smtClean="0"/>
              <a:t>OSPF </a:t>
            </a:r>
            <a:r>
              <a:rPr lang="zh-CN" altLang="en-US" dirty="0"/>
              <a:t>的链路状态数据库能</a:t>
            </a:r>
            <a:r>
              <a:rPr lang="zh-CN" altLang="en-US" dirty="0">
                <a:solidFill>
                  <a:srgbClr val="FF0000"/>
                </a:solidFill>
              </a:rPr>
              <a:t>较快地进行更新，</a:t>
            </a:r>
            <a:r>
              <a:rPr lang="zh-CN" altLang="en-US" dirty="0"/>
              <a:t>使各个路由器能及时更新其路由表</a:t>
            </a:r>
            <a:r>
              <a:rPr lang="zh-CN" altLang="en-US" dirty="0" smtClean="0"/>
              <a:t>。</a:t>
            </a:r>
            <a:endParaRPr lang="en-US" altLang="zh-CN" dirty="0" smtClean="0"/>
          </a:p>
          <a:p>
            <a:pPr>
              <a:lnSpc>
                <a:spcPct val="100000"/>
              </a:lnSpc>
            </a:pPr>
            <a:r>
              <a:rPr lang="en-US" altLang="zh-CN" dirty="0" smtClean="0">
                <a:solidFill>
                  <a:srgbClr val="0000FF"/>
                </a:solidFill>
              </a:rPr>
              <a:t>OSPF </a:t>
            </a:r>
            <a:r>
              <a:rPr lang="zh-CN" altLang="en-US" dirty="0">
                <a:solidFill>
                  <a:srgbClr val="0000FF"/>
                </a:solidFill>
              </a:rPr>
              <a:t>的更新过程收敛得快是其重要优点</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28554984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dirty="0"/>
              <a:t>OSPF </a:t>
            </a:r>
            <a:r>
              <a:rPr lang="zh-CN" altLang="en-US" dirty="0"/>
              <a:t>的其他</a:t>
            </a:r>
            <a:r>
              <a:rPr lang="zh-CN" altLang="en-US" dirty="0" smtClean="0"/>
              <a:t>特点（自学） </a:t>
            </a:r>
            <a:endParaRPr lang="zh-CN" altLang="en-US" dirty="0"/>
          </a:p>
        </p:txBody>
      </p:sp>
      <p:sp>
        <p:nvSpPr>
          <p:cNvPr id="594947" name="Rectangle 3"/>
          <p:cNvSpPr>
            <a:spLocks noGrp="1" noChangeArrowheads="1"/>
          </p:cNvSpPr>
          <p:nvPr>
            <p:ph idx="1"/>
          </p:nvPr>
        </p:nvSpPr>
        <p:spPr>
          <a:xfrm>
            <a:off x="541703" y="1571612"/>
            <a:ext cx="8853518" cy="4244988"/>
          </a:xfrm>
          <a:noFill/>
        </p:spPr>
        <p:txBody>
          <a:bodyPr/>
          <a:lstStyle/>
          <a:p>
            <a:pPr>
              <a:spcBef>
                <a:spcPts val="0"/>
              </a:spcBef>
            </a:pPr>
            <a:r>
              <a:rPr lang="en-US" altLang="zh-CN" sz="2800" dirty="0"/>
              <a:t>OSPF </a:t>
            </a:r>
            <a:r>
              <a:rPr lang="zh-CN" altLang="en-US" sz="2800" dirty="0"/>
              <a:t>还规定每隔一段时间，如 </a:t>
            </a:r>
            <a:r>
              <a:rPr lang="en-US" altLang="zh-CN" sz="2800" dirty="0"/>
              <a:t>30 </a:t>
            </a:r>
            <a:r>
              <a:rPr lang="zh-CN" altLang="en-US" sz="2800" dirty="0"/>
              <a:t>分钟，要刷新一次数据库中的链路状态。 </a:t>
            </a:r>
          </a:p>
          <a:p>
            <a:pPr>
              <a:spcBef>
                <a:spcPts val="0"/>
              </a:spcBef>
            </a:pPr>
            <a:r>
              <a:rPr lang="zh-CN" altLang="en-US" sz="2800" dirty="0"/>
              <a:t>由于一个路由器的链路状态只涉及到与相邻路由器的连通状态，因而与整个互联网的规模并无直接关系。</a:t>
            </a:r>
            <a:r>
              <a:rPr lang="zh-CN" altLang="en-US" sz="2800" dirty="0">
                <a:solidFill>
                  <a:srgbClr val="FF0000"/>
                </a:solidFill>
              </a:rPr>
              <a:t>因此当互联网规模很大时，</a:t>
            </a:r>
            <a:r>
              <a:rPr lang="en-US" altLang="zh-CN" sz="2800" dirty="0">
                <a:solidFill>
                  <a:srgbClr val="FF0000"/>
                </a:solidFill>
              </a:rPr>
              <a:t>OSPF </a:t>
            </a:r>
            <a:r>
              <a:rPr lang="zh-CN" altLang="en-US" sz="2800" dirty="0">
                <a:solidFill>
                  <a:srgbClr val="FF0000"/>
                </a:solidFill>
              </a:rPr>
              <a:t>协议要比距离向量协议 </a:t>
            </a:r>
            <a:r>
              <a:rPr lang="en-US" altLang="zh-CN" sz="2800" dirty="0">
                <a:solidFill>
                  <a:srgbClr val="FF0000"/>
                </a:solidFill>
              </a:rPr>
              <a:t>RIP </a:t>
            </a:r>
            <a:r>
              <a:rPr lang="zh-CN" altLang="en-US" sz="2800" dirty="0">
                <a:solidFill>
                  <a:srgbClr val="FF0000"/>
                </a:solidFill>
              </a:rPr>
              <a:t>好得多。 </a:t>
            </a:r>
          </a:p>
          <a:p>
            <a:pPr>
              <a:spcBef>
                <a:spcPts val="0"/>
              </a:spcBef>
            </a:pPr>
            <a:r>
              <a:rPr lang="en-US" altLang="zh-CN" sz="2800" dirty="0"/>
              <a:t>OSPF </a:t>
            </a:r>
            <a:r>
              <a:rPr lang="zh-CN" altLang="en-US" sz="2800" dirty="0"/>
              <a:t>没有“坏消息传播得慢”的</a:t>
            </a:r>
            <a:r>
              <a:rPr lang="zh-CN" altLang="en-US" sz="2800" dirty="0" smtClean="0"/>
              <a:t>问题。</a:t>
            </a:r>
            <a:endParaRPr lang="en-US" altLang="zh-CN" sz="2800" dirty="0" smtClean="0"/>
          </a:p>
          <a:p>
            <a:pPr>
              <a:spcBef>
                <a:spcPts val="0"/>
              </a:spcBef>
            </a:pPr>
            <a:r>
              <a:rPr lang="zh-CN" altLang="en-US" sz="2800" dirty="0" smtClean="0"/>
              <a:t>一般大型企业内部用</a:t>
            </a:r>
            <a:r>
              <a:rPr lang="en-US" altLang="zh-CN" sz="2800" dirty="0" smtClean="0"/>
              <a:t>OSPF</a:t>
            </a:r>
            <a:r>
              <a:rPr lang="zh-CN" altLang="en-US" sz="2800" dirty="0" smtClean="0"/>
              <a:t> </a:t>
            </a:r>
            <a:endParaRPr lang="zh-CN" altLang="en-US" sz="28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pPr algn="ctr"/>
            <a:r>
              <a:rPr lang="en-US" altLang="zh-CN"/>
              <a:t>4.5.4  </a:t>
            </a:r>
            <a:r>
              <a:rPr lang="zh-CN" altLang="en-US"/>
              <a:t>外部网关协议 </a:t>
            </a:r>
            <a:r>
              <a:rPr lang="en-US" altLang="zh-CN"/>
              <a:t>BGP</a:t>
            </a:r>
          </a:p>
        </p:txBody>
      </p:sp>
      <p:sp>
        <p:nvSpPr>
          <p:cNvPr id="600067" name="Rectangle 3"/>
          <p:cNvSpPr>
            <a:spLocks noGrp="1" noChangeArrowheads="1"/>
          </p:cNvSpPr>
          <p:nvPr>
            <p:ph idx="1"/>
          </p:nvPr>
        </p:nvSpPr>
        <p:spPr>
          <a:noFill/>
        </p:spPr>
        <p:txBody>
          <a:bodyPr/>
          <a:lstStyle/>
          <a:p>
            <a:r>
              <a:rPr lang="en-US" altLang="zh-CN" dirty="0" smtClean="0"/>
              <a:t>BGP(</a:t>
            </a:r>
            <a:r>
              <a:rPr lang="zh-CN" altLang="en-US" dirty="0" smtClean="0"/>
              <a:t>边界网关协议 </a:t>
            </a:r>
            <a:r>
              <a:rPr lang="en-US" altLang="zh-CN" dirty="0" smtClean="0"/>
              <a:t>) </a:t>
            </a:r>
            <a:r>
              <a:rPr lang="zh-CN" altLang="en-US" dirty="0"/>
              <a:t>是不同自治系统的路由器之间交换路由信息的协议。 </a:t>
            </a:r>
          </a:p>
          <a:p>
            <a:r>
              <a:rPr lang="en-US" altLang="zh-CN" dirty="0"/>
              <a:t>BGP </a:t>
            </a:r>
            <a:r>
              <a:rPr lang="zh-CN" altLang="en-US" dirty="0"/>
              <a:t>较新版本是 </a:t>
            </a:r>
            <a:r>
              <a:rPr lang="en-US" altLang="zh-CN" dirty="0"/>
              <a:t>2006 </a:t>
            </a:r>
            <a:r>
              <a:rPr lang="zh-CN" altLang="en-US" dirty="0"/>
              <a:t>年 </a:t>
            </a:r>
            <a:r>
              <a:rPr lang="en-US" altLang="zh-CN" dirty="0"/>
              <a:t>1 </a:t>
            </a:r>
            <a:r>
              <a:rPr lang="zh-CN" altLang="en-US" dirty="0"/>
              <a:t>月发表的 </a:t>
            </a:r>
            <a:r>
              <a:rPr lang="en-US" altLang="zh-CN" dirty="0"/>
              <a:t>BGP-4</a:t>
            </a:r>
            <a:r>
              <a:rPr lang="zh-CN" altLang="en-US" dirty="0"/>
              <a:t>（</a:t>
            </a:r>
            <a:r>
              <a:rPr lang="en-US" altLang="zh-CN" dirty="0"/>
              <a:t>BGP </a:t>
            </a:r>
            <a:r>
              <a:rPr lang="zh-CN" altLang="en-US" dirty="0"/>
              <a:t>第 </a:t>
            </a:r>
            <a:r>
              <a:rPr lang="en-US" altLang="zh-CN" dirty="0"/>
              <a:t>4 </a:t>
            </a:r>
            <a:r>
              <a:rPr lang="zh-CN" altLang="en-US" dirty="0"/>
              <a:t>个版本</a:t>
            </a:r>
            <a:r>
              <a:rPr lang="zh-CN" altLang="en-US" dirty="0" smtClean="0"/>
              <a:t>），可以</a:t>
            </a:r>
            <a:r>
              <a:rPr lang="zh-CN" altLang="en-US" dirty="0"/>
              <a:t>将 </a:t>
            </a:r>
            <a:r>
              <a:rPr lang="en-US" altLang="zh-CN" dirty="0"/>
              <a:t>BGP-4 </a:t>
            </a:r>
            <a:r>
              <a:rPr lang="zh-CN" altLang="en-US" dirty="0"/>
              <a:t>简写为 </a:t>
            </a:r>
            <a:r>
              <a:rPr lang="en-US" altLang="zh-CN" dirty="0"/>
              <a:t>BGP</a:t>
            </a:r>
            <a:r>
              <a:rPr lang="zh-CN" altLang="en-US" dirty="0" smtClean="0"/>
              <a:t>。</a:t>
            </a:r>
            <a:endParaRPr lang="en-US" altLang="zh-CN" dirty="0" smtClean="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193</a:t>
            </a:fld>
            <a:endParaRPr lang="zh-CN" altLang="en-US" kern="0" dirty="0">
              <a:solidFill>
                <a:sysClr val="windowText" lastClr="000000"/>
              </a:solidFill>
            </a:endParaRPr>
          </a:p>
        </p:txBody>
      </p:sp>
      <p:grpSp>
        <p:nvGrpSpPr>
          <p:cNvPr id="2" name="Group 136"/>
          <p:cNvGrpSpPr>
            <a:grpSpLocks/>
          </p:cNvGrpSpPr>
          <p:nvPr/>
        </p:nvGrpSpPr>
        <p:grpSpPr bwMode="auto">
          <a:xfrm>
            <a:off x="388676" y="4629157"/>
            <a:ext cx="2997597" cy="1727200"/>
            <a:chOff x="912" y="768"/>
            <a:chExt cx="2400" cy="1584"/>
          </a:xfrm>
        </p:grpSpPr>
        <p:sp>
          <p:nvSpPr>
            <p:cNvPr id="6" name="Oval 13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7" name="Oval 13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8" name="Oval 13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9" name="Oval 14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10" name="Oval 14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11" name="Oval 14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12" name="Oval 14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13" name="Oval 14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14" name="Oval 14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3" name="Group 146"/>
            <p:cNvGrpSpPr>
              <a:grpSpLocks/>
            </p:cNvGrpSpPr>
            <p:nvPr/>
          </p:nvGrpSpPr>
          <p:grpSpPr bwMode="auto">
            <a:xfrm>
              <a:off x="912" y="768"/>
              <a:ext cx="2386" cy="1553"/>
              <a:chOff x="912" y="768"/>
              <a:chExt cx="2386" cy="1553"/>
            </a:xfrm>
          </p:grpSpPr>
          <p:sp>
            <p:nvSpPr>
              <p:cNvPr id="16" name="Oval 14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17" name="Oval 14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18" name="Oval 14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19" name="Oval 15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0" name="Oval 15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1" name="Oval 15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2" name="Oval 15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3" name="Oval 15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4" name="Oval 15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pSp>
        <p:nvGrpSpPr>
          <p:cNvPr id="5" name="Group 156"/>
          <p:cNvGrpSpPr>
            <a:grpSpLocks/>
          </p:cNvGrpSpPr>
          <p:nvPr/>
        </p:nvGrpSpPr>
        <p:grpSpPr bwMode="auto">
          <a:xfrm>
            <a:off x="6617758" y="4500570"/>
            <a:ext cx="3288242" cy="1987550"/>
            <a:chOff x="912" y="768"/>
            <a:chExt cx="2400" cy="1584"/>
          </a:xfrm>
        </p:grpSpPr>
        <p:sp>
          <p:nvSpPr>
            <p:cNvPr id="26" name="Oval 15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7" name="Oval 15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8" name="Oval 15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9" name="Oval 16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30" name="Oval 16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31" name="Oval 16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32" name="Oval 16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33" name="Oval 16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34" name="Oval 16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15" name="Group 166"/>
            <p:cNvGrpSpPr>
              <a:grpSpLocks/>
            </p:cNvGrpSpPr>
            <p:nvPr/>
          </p:nvGrpSpPr>
          <p:grpSpPr bwMode="auto">
            <a:xfrm>
              <a:off x="912" y="768"/>
              <a:ext cx="2386" cy="1553"/>
              <a:chOff x="912" y="768"/>
              <a:chExt cx="2386" cy="1553"/>
            </a:xfrm>
          </p:grpSpPr>
          <p:sp>
            <p:nvSpPr>
              <p:cNvPr id="36" name="Oval 16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37" name="Oval 16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38" name="Oval 16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39" name="Oval 17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40" name="Oval 17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41" name="Oval 17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42" name="Oval 17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43" name="Oval 17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44" name="Oval 17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sp>
        <p:nvSpPr>
          <p:cNvPr id="45" name="Text Box 176"/>
          <p:cNvSpPr txBox="1">
            <a:spLocks noChangeArrowheads="1"/>
          </p:cNvSpPr>
          <p:nvPr/>
        </p:nvSpPr>
        <p:spPr bwMode="auto">
          <a:xfrm>
            <a:off x="813434" y="5032382"/>
            <a:ext cx="2424061" cy="830997"/>
          </a:xfrm>
          <a:prstGeom prst="rect">
            <a:avLst/>
          </a:prstGeom>
          <a:noFill/>
          <a:ln w="9525">
            <a:noFill/>
            <a:miter lim="800000"/>
            <a:headEnd/>
            <a:tailEnd/>
          </a:ln>
          <a:effectLst/>
        </p:spPr>
        <p:txBody>
          <a:bodyPr wrap="none">
            <a:spAutoFit/>
          </a:bodyPr>
          <a:lstStyle/>
          <a:p>
            <a:pPr algn="ctr"/>
            <a:r>
              <a:rPr kumimoji="1" lang="en-US" altLang="zh-CN" sz="2400" dirty="0">
                <a:solidFill>
                  <a:schemeClr val="folHlink"/>
                </a:solidFill>
                <a:latin typeface="Arial" charset="0"/>
              </a:rPr>
              <a:t> </a:t>
            </a:r>
            <a:r>
              <a:rPr kumimoji="1" lang="zh-CN" altLang="en-US" sz="2400" dirty="0">
                <a:solidFill>
                  <a:schemeClr val="folHlink"/>
                </a:solidFill>
                <a:latin typeface="Arial" charset="0"/>
              </a:rPr>
              <a:t>用内部网关协议</a:t>
            </a:r>
          </a:p>
          <a:p>
            <a:pPr algn="ctr"/>
            <a:endParaRPr kumimoji="1" lang="zh-CN" altLang="en-US" sz="2400" dirty="0">
              <a:solidFill>
                <a:schemeClr val="folHlink"/>
              </a:solidFill>
              <a:latin typeface="Arial" charset="0"/>
            </a:endParaRPr>
          </a:p>
        </p:txBody>
      </p:sp>
      <p:sp>
        <p:nvSpPr>
          <p:cNvPr id="46" name="Text Box 177"/>
          <p:cNvSpPr txBox="1">
            <a:spLocks noChangeArrowheads="1"/>
          </p:cNvSpPr>
          <p:nvPr/>
        </p:nvSpPr>
        <p:spPr bwMode="auto">
          <a:xfrm>
            <a:off x="7546466" y="4032245"/>
            <a:ext cx="1959191" cy="523220"/>
          </a:xfrm>
          <a:prstGeom prst="rect">
            <a:avLst/>
          </a:prstGeom>
          <a:noFill/>
          <a:ln w="9525">
            <a:noFill/>
            <a:miter lim="800000"/>
            <a:headEnd/>
            <a:tailEnd/>
          </a:ln>
          <a:effectLst/>
        </p:spPr>
        <p:txBody>
          <a:bodyPr wrap="none">
            <a:spAutoFit/>
          </a:bodyPr>
          <a:lstStyle/>
          <a:p>
            <a:r>
              <a:rPr kumimoji="1" lang="zh-CN" altLang="en-US" sz="2800" dirty="0">
                <a:solidFill>
                  <a:schemeClr val="folHlink"/>
                </a:solidFill>
                <a:latin typeface="Arial" charset="0"/>
              </a:rPr>
              <a:t>自治系统 </a:t>
            </a:r>
            <a:r>
              <a:rPr kumimoji="1" lang="en-US" altLang="zh-CN" sz="2800" dirty="0">
                <a:solidFill>
                  <a:schemeClr val="folHlink"/>
                </a:solidFill>
                <a:latin typeface="Arial" charset="0"/>
              </a:rPr>
              <a:t>B</a:t>
            </a:r>
          </a:p>
        </p:txBody>
      </p:sp>
      <p:sp>
        <p:nvSpPr>
          <p:cNvPr id="47" name="Text Box 178"/>
          <p:cNvSpPr txBox="1">
            <a:spLocks noChangeArrowheads="1"/>
          </p:cNvSpPr>
          <p:nvPr/>
        </p:nvSpPr>
        <p:spPr bwMode="auto">
          <a:xfrm>
            <a:off x="813434" y="4103683"/>
            <a:ext cx="1939377" cy="523220"/>
          </a:xfrm>
          <a:prstGeom prst="rect">
            <a:avLst/>
          </a:prstGeom>
          <a:noFill/>
          <a:ln w="9525">
            <a:noFill/>
            <a:miter lim="800000"/>
            <a:headEnd/>
            <a:tailEnd/>
          </a:ln>
          <a:effectLst/>
        </p:spPr>
        <p:txBody>
          <a:bodyPr wrap="none">
            <a:spAutoFit/>
          </a:bodyPr>
          <a:lstStyle/>
          <a:p>
            <a:r>
              <a:rPr kumimoji="1" lang="zh-CN" altLang="en-US" sz="2800" dirty="0">
                <a:solidFill>
                  <a:schemeClr val="folHlink"/>
                </a:solidFill>
                <a:latin typeface="Arial" charset="0"/>
              </a:rPr>
              <a:t>自治系统 </a:t>
            </a:r>
            <a:r>
              <a:rPr kumimoji="1" lang="en-US" altLang="zh-CN" sz="2800" dirty="0">
                <a:solidFill>
                  <a:schemeClr val="folHlink"/>
                </a:solidFill>
                <a:latin typeface="Arial" charset="0"/>
              </a:rPr>
              <a:t>A</a:t>
            </a:r>
          </a:p>
        </p:txBody>
      </p:sp>
      <p:pic>
        <p:nvPicPr>
          <p:cNvPr id="48" name="Picture 179"/>
          <p:cNvPicPr>
            <a:picLocks noChangeArrowheads="1"/>
          </p:cNvPicPr>
          <p:nvPr/>
        </p:nvPicPr>
        <p:blipFill>
          <a:blip r:embed="rId3"/>
          <a:srcRect/>
          <a:stretch>
            <a:fillRect/>
          </a:stretch>
        </p:blipFill>
        <p:spPr bwMode="auto">
          <a:xfrm>
            <a:off x="3095625" y="5027625"/>
            <a:ext cx="715433" cy="447675"/>
          </a:xfrm>
          <a:prstGeom prst="rect">
            <a:avLst/>
          </a:prstGeom>
          <a:noFill/>
          <a:ln w="12699">
            <a:noFill/>
            <a:miter lim="800000"/>
            <a:headEnd/>
            <a:tailEnd/>
          </a:ln>
          <a:effectLst/>
        </p:spPr>
      </p:pic>
      <p:pic>
        <p:nvPicPr>
          <p:cNvPr id="49" name="Picture 180"/>
          <p:cNvPicPr>
            <a:picLocks noChangeArrowheads="1"/>
          </p:cNvPicPr>
          <p:nvPr/>
        </p:nvPicPr>
        <p:blipFill>
          <a:blip r:embed="rId3"/>
          <a:srcRect/>
          <a:stretch>
            <a:fillRect/>
          </a:stretch>
        </p:blipFill>
        <p:spPr bwMode="auto">
          <a:xfrm>
            <a:off x="6327114" y="5027620"/>
            <a:ext cx="715433" cy="450850"/>
          </a:xfrm>
          <a:prstGeom prst="rect">
            <a:avLst/>
          </a:prstGeom>
          <a:noFill/>
          <a:ln w="12699">
            <a:noFill/>
            <a:miter lim="800000"/>
            <a:headEnd/>
            <a:tailEnd/>
          </a:ln>
          <a:effectLst/>
        </p:spPr>
      </p:pic>
      <p:sp>
        <p:nvSpPr>
          <p:cNvPr id="50" name="Text Box 181"/>
          <p:cNvSpPr txBox="1">
            <a:spLocks noChangeArrowheads="1"/>
          </p:cNvSpPr>
          <p:nvPr/>
        </p:nvSpPr>
        <p:spPr bwMode="auto">
          <a:xfrm>
            <a:off x="3831687" y="4460878"/>
            <a:ext cx="2646878" cy="830997"/>
          </a:xfrm>
          <a:prstGeom prst="rect">
            <a:avLst/>
          </a:prstGeom>
          <a:noFill/>
          <a:ln w="9525">
            <a:noFill/>
            <a:miter lim="800000"/>
            <a:headEnd/>
            <a:tailEnd/>
          </a:ln>
          <a:effectLst/>
        </p:spPr>
        <p:txBody>
          <a:bodyPr wrap="none">
            <a:spAutoFit/>
          </a:bodyPr>
          <a:lstStyle/>
          <a:p>
            <a:pPr algn="ctr"/>
            <a:r>
              <a:rPr kumimoji="1" lang="zh-CN" altLang="en-US" sz="2400" dirty="0">
                <a:solidFill>
                  <a:schemeClr val="folHlink"/>
                </a:solidFill>
                <a:latin typeface="Arial" charset="0"/>
              </a:rPr>
              <a:t>用外部网关协议</a:t>
            </a:r>
          </a:p>
          <a:p>
            <a:pPr algn="ctr"/>
            <a:r>
              <a:rPr kumimoji="1" lang="zh-CN" altLang="en-US" sz="2400" dirty="0">
                <a:solidFill>
                  <a:schemeClr val="folHlink"/>
                </a:solidFill>
                <a:latin typeface="Arial" charset="0"/>
              </a:rPr>
              <a:t>（例如，</a:t>
            </a:r>
            <a:r>
              <a:rPr kumimoji="1" lang="en-US" altLang="zh-CN" sz="2400" dirty="0">
                <a:solidFill>
                  <a:schemeClr val="folHlink"/>
                </a:solidFill>
                <a:latin typeface="Arial" charset="0"/>
              </a:rPr>
              <a:t>BGP-4</a:t>
            </a:r>
            <a:r>
              <a:rPr kumimoji="1" lang="zh-CN" altLang="en-US" sz="2400" dirty="0">
                <a:solidFill>
                  <a:schemeClr val="folHlink"/>
                </a:solidFill>
                <a:latin typeface="Arial" charset="0"/>
              </a:rPr>
              <a:t>）</a:t>
            </a:r>
          </a:p>
        </p:txBody>
      </p:sp>
      <p:sp>
        <p:nvSpPr>
          <p:cNvPr id="51" name="Text Box 182"/>
          <p:cNvSpPr txBox="1">
            <a:spLocks noChangeArrowheads="1"/>
          </p:cNvSpPr>
          <p:nvPr/>
        </p:nvSpPr>
        <p:spPr bwMode="auto">
          <a:xfrm>
            <a:off x="3095625" y="4622808"/>
            <a:ext cx="465192" cy="400110"/>
          </a:xfrm>
          <a:prstGeom prst="rect">
            <a:avLst/>
          </a:prstGeom>
          <a:noFill/>
          <a:ln w="9525">
            <a:noFill/>
            <a:miter lim="800000"/>
            <a:headEnd/>
            <a:tailEnd/>
          </a:ln>
          <a:effectLst/>
        </p:spPr>
        <p:txBody>
          <a:bodyPr wrap="none">
            <a:spAutoFit/>
          </a:bodyPr>
          <a:lstStyle/>
          <a:p>
            <a:r>
              <a:rPr kumimoji="1" lang="en-US" altLang="zh-CN" sz="2000">
                <a:solidFill>
                  <a:schemeClr val="folHlink"/>
                </a:solidFill>
                <a:latin typeface="Arial" charset="0"/>
              </a:rPr>
              <a:t>R</a:t>
            </a:r>
            <a:r>
              <a:rPr kumimoji="1" lang="en-US" altLang="zh-CN" sz="2000" baseline="-25000">
                <a:solidFill>
                  <a:schemeClr val="folHlink"/>
                </a:solidFill>
                <a:latin typeface="Arial" charset="0"/>
              </a:rPr>
              <a:t>1</a:t>
            </a:r>
          </a:p>
        </p:txBody>
      </p:sp>
      <p:sp>
        <p:nvSpPr>
          <p:cNvPr id="52" name="Text Box 183"/>
          <p:cNvSpPr txBox="1">
            <a:spLocks noChangeArrowheads="1"/>
          </p:cNvSpPr>
          <p:nvPr/>
        </p:nvSpPr>
        <p:spPr bwMode="auto">
          <a:xfrm>
            <a:off x="6579923" y="4649796"/>
            <a:ext cx="465192" cy="400110"/>
          </a:xfrm>
          <a:prstGeom prst="rect">
            <a:avLst/>
          </a:prstGeom>
          <a:noFill/>
          <a:ln w="9525">
            <a:noFill/>
            <a:miter lim="800000"/>
            <a:headEnd/>
            <a:tailEnd/>
          </a:ln>
          <a:effectLst/>
        </p:spPr>
        <p:txBody>
          <a:bodyPr wrap="none">
            <a:spAutoFit/>
          </a:bodyPr>
          <a:lstStyle/>
          <a:p>
            <a:r>
              <a:rPr kumimoji="1" lang="en-US" altLang="zh-CN" sz="2000">
                <a:solidFill>
                  <a:schemeClr val="folHlink"/>
                </a:solidFill>
                <a:latin typeface="Arial" charset="0"/>
              </a:rPr>
              <a:t>R</a:t>
            </a:r>
            <a:r>
              <a:rPr kumimoji="1" lang="en-US" altLang="zh-CN" sz="2000" baseline="-25000">
                <a:solidFill>
                  <a:schemeClr val="folHlink"/>
                </a:solidFill>
                <a:latin typeface="Arial" charset="0"/>
              </a:rPr>
              <a:t>2</a:t>
            </a:r>
          </a:p>
        </p:txBody>
      </p:sp>
      <p:sp>
        <p:nvSpPr>
          <p:cNvPr id="53" name="Text Box 184"/>
          <p:cNvSpPr txBox="1">
            <a:spLocks noChangeArrowheads="1"/>
          </p:cNvSpPr>
          <p:nvPr/>
        </p:nvSpPr>
        <p:spPr bwMode="auto">
          <a:xfrm>
            <a:off x="7004726" y="4960944"/>
            <a:ext cx="2424061" cy="461665"/>
          </a:xfrm>
          <a:prstGeom prst="rect">
            <a:avLst/>
          </a:prstGeom>
          <a:noFill/>
          <a:ln w="9525">
            <a:noFill/>
            <a:miter lim="800000"/>
            <a:headEnd/>
            <a:tailEnd/>
          </a:ln>
          <a:effectLst/>
        </p:spPr>
        <p:txBody>
          <a:bodyPr wrap="none">
            <a:spAutoFit/>
          </a:bodyPr>
          <a:lstStyle/>
          <a:p>
            <a:pPr algn="ctr"/>
            <a:r>
              <a:rPr kumimoji="1" lang="en-US" altLang="zh-CN" sz="2400" dirty="0">
                <a:solidFill>
                  <a:schemeClr val="folHlink"/>
                </a:solidFill>
                <a:latin typeface="Arial" charset="0"/>
              </a:rPr>
              <a:t> </a:t>
            </a:r>
            <a:r>
              <a:rPr kumimoji="1" lang="zh-CN" altLang="en-US" sz="2400" dirty="0">
                <a:solidFill>
                  <a:schemeClr val="folHlink"/>
                </a:solidFill>
                <a:latin typeface="Arial" charset="0"/>
              </a:rPr>
              <a:t>用内部网关</a:t>
            </a:r>
            <a:r>
              <a:rPr kumimoji="1" lang="zh-CN" altLang="en-US" sz="2400" dirty="0" smtClean="0">
                <a:solidFill>
                  <a:schemeClr val="folHlink"/>
                </a:solidFill>
                <a:latin typeface="Arial" charset="0"/>
              </a:rPr>
              <a:t>协议</a:t>
            </a:r>
            <a:endParaRPr kumimoji="1" lang="zh-CN" altLang="en-US" sz="2400" dirty="0">
              <a:solidFill>
                <a:schemeClr val="folHlink"/>
              </a:solidFill>
              <a:latin typeface="Arial" charset="0"/>
            </a:endParaRPr>
          </a:p>
        </p:txBody>
      </p:sp>
      <p:sp>
        <p:nvSpPr>
          <p:cNvPr id="54" name="Line 185"/>
          <p:cNvSpPr>
            <a:spLocks noChangeShapeType="1"/>
          </p:cNvSpPr>
          <p:nvPr/>
        </p:nvSpPr>
        <p:spPr bwMode="auto">
          <a:xfrm>
            <a:off x="3762907" y="5259400"/>
            <a:ext cx="2633002" cy="3175"/>
          </a:xfrm>
          <a:prstGeom prst="line">
            <a:avLst/>
          </a:prstGeom>
          <a:noFill/>
          <a:ln w="57150">
            <a:solidFill>
              <a:schemeClr val="hlink"/>
            </a:solidFill>
            <a:round/>
            <a:headEnd type="triangle" w="med" len="lg"/>
            <a:tailEnd type="triangle" w="med" len="lg"/>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pPr algn="ctr"/>
            <a:r>
              <a:rPr lang="en-US" altLang="zh-CN"/>
              <a:t>4.5.4  </a:t>
            </a:r>
            <a:r>
              <a:rPr lang="zh-CN" altLang="en-US"/>
              <a:t>外部网关协议 </a:t>
            </a:r>
            <a:r>
              <a:rPr lang="en-US" altLang="zh-CN"/>
              <a:t>BGP</a:t>
            </a:r>
          </a:p>
        </p:txBody>
      </p:sp>
      <p:sp>
        <p:nvSpPr>
          <p:cNvPr id="600067" name="Rectangle 3"/>
          <p:cNvSpPr>
            <a:spLocks noGrp="1" noChangeArrowheads="1"/>
          </p:cNvSpPr>
          <p:nvPr>
            <p:ph idx="1"/>
          </p:nvPr>
        </p:nvSpPr>
        <p:spPr>
          <a:noFill/>
        </p:spPr>
        <p:txBody>
          <a:bodyPr/>
          <a:lstStyle/>
          <a:p>
            <a:r>
              <a:rPr lang="en-US" altLang="zh-CN" dirty="0" smtClean="0"/>
              <a:t>BGP </a:t>
            </a:r>
            <a:r>
              <a:rPr lang="zh-CN" altLang="en-US" dirty="0" smtClean="0"/>
              <a:t>用在不同运行商之间和跨省 之间</a:t>
            </a:r>
            <a:endParaRPr lang="en-US" altLang="zh-CN" dirty="0" smtClean="0"/>
          </a:p>
          <a:p>
            <a:r>
              <a:rPr lang="en-US" altLang="zh-CN" dirty="0" smtClean="0"/>
              <a:t>BGP </a:t>
            </a:r>
            <a:r>
              <a:rPr lang="zh-CN" altLang="en-US" dirty="0" smtClean="0"/>
              <a:t>只能是力求寻找一条能够到达目的网络且</a:t>
            </a:r>
            <a:r>
              <a:rPr lang="zh-CN" altLang="en-US" dirty="0" smtClean="0">
                <a:solidFill>
                  <a:srgbClr val="FF0000"/>
                </a:solidFill>
              </a:rPr>
              <a:t>比较好的路由</a:t>
            </a:r>
            <a:r>
              <a:rPr lang="zh-CN" altLang="en-US" dirty="0" smtClean="0"/>
              <a:t>（不能兜圈子），而</a:t>
            </a:r>
            <a:r>
              <a:rPr lang="zh-CN" altLang="en-US" dirty="0" smtClean="0">
                <a:solidFill>
                  <a:srgbClr val="FF0000"/>
                </a:solidFill>
              </a:rPr>
              <a:t>并非要寻找一条最佳路由</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194</a:t>
            </a:fld>
            <a:endParaRPr lang="zh-CN" altLang="en-US" kern="0" dirty="0">
              <a:solidFill>
                <a:sysClr val="windowText" lastClr="000000"/>
              </a:solidFill>
            </a:endParaRPr>
          </a:p>
        </p:txBody>
      </p:sp>
      <p:grpSp>
        <p:nvGrpSpPr>
          <p:cNvPr id="2" name="Group 136"/>
          <p:cNvGrpSpPr>
            <a:grpSpLocks/>
          </p:cNvGrpSpPr>
          <p:nvPr/>
        </p:nvGrpSpPr>
        <p:grpSpPr bwMode="auto">
          <a:xfrm>
            <a:off x="3" y="4597416"/>
            <a:ext cx="2997597" cy="1727200"/>
            <a:chOff x="912" y="768"/>
            <a:chExt cx="2400" cy="1584"/>
          </a:xfrm>
        </p:grpSpPr>
        <p:sp>
          <p:nvSpPr>
            <p:cNvPr id="6" name="Oval 13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7" name="Oval 13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8" name="Oval 13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9" name="Oval 14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10" name="Oval 14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11" name="Oval 14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12" name="Oval 14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13" name="Oval 14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14" name="Oval 14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3" name="Group 146"/>
            <p:cNvGrpSpPr>
              <a:grpSpLocks/>
            </p:cNvGrpSpPr>
            <p:nvPr/>
          </p:nvGrpSpPr>
          <p:grpSpPr bwMode="auto">
            <a:xfrm>
              <a:off x="912" y="768"/>
              <a:ext cx="2386" cy="1553"/>
              <a:chOff x="912" y="768"/>
              <a:chExt cx="2386" cy="1553"/>
            </a:xfrm>
          </p:grpSpPr>
          <p:sp>
            <p:nvSpPr>
              <p:cNvPr id="16" name="Oval 14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17" name="Oval 14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18" name="Oval 14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19" name="Oval 15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20" name="Oval 15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21" name="Oval 15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22" name="Oval 15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23" name="Oval 15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24" name="Oval 15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grpSp>
        <p:nvGrpSpPr>
          <p:cNvPr id="5" name="Group 156"/>
          <p:cNvGrpSpPr>
            <a:grpSpLocks/>
          </p:cNvGrpSpPr>
          <p:nvPr/>
        </p:nvGrpSpPr>
        <p:grpSpPr bwMode="auto">
          <a:xfrm>
            <a:off x="6229085" y="4468829"/>
            <a:ext cx="3288242" cy="1987550"/>
            <a:chOff x="912" y="768"/>
            <a:chExt cx="2400" cy="1584"/>
          </a:xfrm>
        </p:grpSpPr>
        <p:sp>
          <p:nvSpPr>
            <p:cNvPr id="26" name="Oval 15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27" name="Oval 15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28" name="Oval 15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29" name="Oval 16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30" name="Oval 16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31" name="Oval 16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32" name="Oval 16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33" name="Oval 16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34" name="Oval 16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15" name="Group 166"/>
            <p:cNvGrpSpPr>
              <a:grpSpLocks/>
            </p:cNvGrpSpPr>
            <p:nvPr/>
          </p:nvGrpSpPr>
          <p:grpSpPr bwMode="auto">
            <a:xfrm>
              <a:off x="912" y="768"/>
              <a:ext cx="2386" cy="1553"/>
              <a:chOff x="912" y="768"/>
              <a:chExt cx="2386" cy="1553"/>
            </a:xfrm>
          </p:grpSpPr>
          <p:sp>
            <p:nvSpPr>
              <p:cNvPr id="36" name="Oval 16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37" name="Oval 16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38" name="Oval 16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39" name="Oval 17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40" name="Oval 17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41" name="Oval 17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42" name="Oval 17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43" name="Oval 17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44" name="Oval 17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sp>
        <p:nvSpPr>
          <p:cNvPr id="45" name="Text Box 176"/>
          <p:cNvSpPr txBox="1">
            <a:spLocks noChangeArrowheads="1"/>
          </p:cNvSpPr>
          <p:nvPr/>
        </p:nvSpPr>
        <p:spPr bwMode="auto">
          <a:xfrm>
            <a:off x="424761" y="5000641"/>
            <a:ext cx="2424061" cy="461665"/>
          </a:xfrm>
          <a:prstGeom prst="rect">
            <a:avLst/>
          </a:prstGeom>
          <a:noFill/>
          <a:ln w="9525">
            <a:noFill/>
            <a:miter lim="800000"/>
            <a:headEnd/>
            <a:tailEnd/>
          </a:ln>
          <a:effectLst/>
        </p:spPr>
        <p:txBody>
          <a:bodyPr wrap="none">
            <a:spAutoFit/>
          </a:bodyPr>
          <a:lstStyle/>
          <a:p>
            <a:pPr algn="ctr"/>
            <a:r>
              <a:rPr kumimoji="1" lang="en-US" altLang="zh-CN" sz="2400" dirty="0">
                <a:solidFill>
                  <a:schemeClr val="folHlink"/>
                </a:solidFill>
                <a:latin typeface="Arial" charset="0"/>
              </a:rPr>
              <a:t> </a:t>
            </a:r>
            <a:r>
              <a:rPr kumimoji="1" lang="zh-CN" altLang="en-US" sz="2400" dirty="0">
                <a:solidFill>
                  <a:schemeClr val="folHlink"/>
                </a:solidFill>
                <a:latin typeface="Arial" charset="0"/>
              </a:rPr>
              <a:t>用内部网关</a:t>
            </a:r>
            <a:r>
              <a:rPr kumimoji="1" lang="zh-CN" altLang="en-US" sz="2400" dirty="0" smtClean="0">
                <a:solidFill>
                  <a:schemeClr val="folHlink"/>
                </a:solidFill>
                <a:latin typeface="Arial" charset="0"/>
              </a:rPr>
              <a:t>协议</a:t>
            </a:r>
            <a:endParaRPr kumimoji="1" lang="zh-CN" altLang="en-US" sz="2400" dirty="0">
              <a:solidFill>
                <a:schemeClr val="folHlink"/>
              </a:solidFill>
              <a:latin typeface="Arial" charset="0"/>
            </a:endParaRPr>
          </a:p>
        </p:txBody>
      </p:sp>
      <p:sp>
        <p:nvSpPr>
          <p:cNvPr id="46" name="Text Box 177"/>
          <p:cNvSpPr txBox="1">
            <a:spLocks noChangeArrowheads="1"/>
          </p:cNvSpPr>
          <p:nvPr/>
        </p:nvSpPr>
        <p:spPr bwMode="auto">
          <a:xfrm>
            <a:off x="7157793" y="4000504"/>
            <a:ext cx="1959191" cy="523220"/>
          </a:xfrm>
          <a:prstGeom prst="rect">
            <a:avLst/>
          </a:prstGeom>
          <a:noFill/>
          <a:ln w="9525">
            <a:noFill/>
            <a:miter lim="800000"/>
            <a:headEnd/>
            <a:tailEnd/>
          </a:ln>
          <a:effectLst/>
        </p:spPr>
        <p:txBody>
          <a:bodyPr wrap="none">
            <a:spAutoFit/>
          </a:bodyPr>
          <a:lstStyle/>
          <a:p>
            <a:r>
              <a:rPr kumimoji="1" lang="zh-CN" altLang="en-US" sz="2800" dirty="0">
                <a:solidFill>
                  <a:schemeClr val="folHlink"/>
                </a:solidFill>
                <a:latin typeface="Arial" charset="0"/>
              </a:rPr>
              <a:t>自治系统 </a:t>
            </a:r>
            <a:r>
              <a:rPr kumimoji="1" lang="en-US" altLang="zh-CN" sz="2800" dirty="0">
                <a:solidFill>
                  <a:schemeClr val="folHlink"/>
                </a:solidFill>
                <a:latin typeface="Arial" charset="0"/>
              </a:rPr>
              <a:t>B</a:t>
            </a:r>
          </a:p>
        </p:txBody>
      </p:sp>
      <p:sp>
        <p:nvSpPr>
          <p:cNvPr id="47" name="Text Box 178"/>
          <p:cNvSpPr txBox="1">
            <a:spLocks noChangeArrowheads="1"/>
          </p:cNvSpPr>
          <p:nvPr/>
        </p:nvSpPr>
        <p:spPr bwMode="auto">
          <a:xfrm>
            <a:off x="424761" y="4071942"/>
            <a:ext cx="1939377" cy="523220"/>
          </a:xfrm>
          <a:prstGeom prst="rect">
            <a:avLst/>
          </a:prstGeom>
          <a:noFill/>
          <a:ln w="9525">
            <a:noFill/>
            <a:miter lim="800000"/>
            <a:headEnd/>
            <a:tailEnd/>
          </a:ln>
          <a:effectLst/>
        </p:spPr>
        <p:txBody>
          <a:bodyPr wrap="none">
            <a:spAutoFit/>
          </a:bodyPr>
          <a:lstStyle/>
          <a:p>
            <a:r>
              <a:rPr kumimoji="1" lang="zh-CN" altLang="en-US" sz="2800" dirty="0">
                <a:solidFill>
                  <a:schemeClr val="folHlink"/>
                </a:solidFill>
                <a:latin typeface="Arial" charset="0"/>
              </a:rPr>
              <a:t>自治系统 </a:t>
            </a:r>
            <a:r>
              <a:rPr kumimoji="1" lang="en-US" altLang="zh-CN" sz="2800" dirty="0">
                <a:solidFill>
                  <a:schemeClr val="folHlink"/>
                </a:solidFill>
                <a:latin typeface="Arial" charset="0"/>
              </a:rPr>
              <a:t>A</a:t>
            </a:r>
          </a:p>
        </p:txBody>
      </p:sp>
      <p:pic>
        <p:nvPicPr>
          <p:cNvPr id="48" name="Picture 179"/>
          <p:cNvPicPr>
            <a:picLocks noChangeArrowheads="1"/>
          </p:cNvPicPr>
          <p:nvPr/>
        </p:nvPicPr>
        <p:blipFill>
          <a:blip r:embed="rId3"/>
          <a:srcRect/>
          <a:stretch>
            <a:fillRect/>
          </a:stretch>
        </p:blipFill>
        <p:spPr bwMode="auto">
          <a:xfrm>
            <a:off x="2706952" y="4995884"/>
            <a:ext cx="715433" cy="447675"/>
          </a:xfrm>
          <a:prstGeom prst="rect">
            <a:avLst/>
          </a:prstGeom>
          <a:noFill/>
          <a:ln w="12699">
            <a:noFill/>
            <a:miter lim="800000"/>
            <a:headEnd/>
            <a:tailEnd/>
          </a:ln>
          <a:effectLst/>
        </p:spPr>
      </p:pic>
      <p:pic>
        <p:nvPicPr>
          <p:cNvPr id="49" name="Picture 180"/>
          <p:cNvPicPr>
            <a:picLocks noChangeArrowheads="1"/>
          </p:cNvPicPr>
          <p:nvPr/>
        </p:nvPicPr>
        <p:blipFill>
          <a:blip r:embed="rId3"/>
          <a:srcRect/>
          <a:stretch>
            <a:fillRect/>
          </a:stretch>
        </p:blipFill>
        <p:spPr bwMode="auto">
          <a:xfrm>
            <a:off x="5938441" y="4995879"/>
            <a:ext cx="715433" cy="450850"/>
          </a:xfrm>
          <a:prstGeom prst="rect">
            <a:avLst/>
          </a:prstGeom>
          <a:noFill/>
          <a:ln w="12699">
            <a:noFill/>
            <a:miter lim="800000"/>
            <a:headEnd/>
            <a:tailEnd/>
          </a:ln>
          <a:effectLst/>
        </p:spPr>
      </p:pic>
      <p:sp>
        <p:nvSpPr>
          <p:cNvPr id="50" name="Text Box 181"/>
          <p:cNvSpPr txBox="1">
            <a:spLocks noChangeArrowheads="1"/>
          </p:cNvSpPr>
          <p:nvPr/>
        </p:nvSpPr>
        <p:spPr bwMode="auto">
          <a:xfrm>
            <a:off x="3443014" y="4429137"/>
            <a:ext cx="2646878" cy="830997"/>
          </a:xfrm>
          <a:prstGeom prst="rect">
            <a:avLst/>
          </a:prstGeom>
          <a:noFill/>
          <a:ln w="9525">
            <a:noFill/>
            <a:miter lim="800000"/>
            <a:headEnd/>
            <a:tailEnd/>
          </a:ln>
          <a:effectLst/>
        </p:spPr>
        <p:txBody>
          <a:bodyPr wrap="none">
            <a:spAutoFit/>
          </a:bodyPr>
          <a:lstStyle/>
          <a:p>
            <a:pPr algn="ctr"/>
            <a:r>
              <a:rPr kumimoji="1" lang="zh-CN" altLang="en-US" sz="2400" dirty="0">
                <a:solidFill>
                  <a:schemeClr val="folHlink"/>
                </a:solidFill>
                <a:latin typeface="Arial" charset="0"/>
              </a:rPr>
              <a:t>用外部网关协议</a:t>
            </a:r>
          </a:p>
          <a:p>
            <a:pPr algn="ctr"/>
            <a:r>
              <a:rPr kumimoji="1" lang="zh-CN" altLang="en-US" sz="2400" dirty="0">
                <a:solidFill>
                  <a:schemeClr val="folHlink"/>
                </a:solidFill>
                <a:latin typeface="Arial" charset="0"/>
              </a:rPr>
              <a:t>（例如，</a:t>
            </a:r>
            <a:r>
              <a:rPr kumimoji="1" lang="en-US" altLang="zh-CN" sz="2400" dirty="0">
                <a:solidFill>
                  <a:schemeClr val="folHlink"/>
                </a:solidFill>
                <a:latin typeface="Arial" charset="0"/>
              </a:rPr>
              <a:t>BGP-4</a:t>
            </a:r>
            <a:r>
              <a:rPr kumimoji="1" lang="zh-CN" altLang="en-US" sz="2400" dirty="0">
                <a:solidFill>
                  <a:schemeClr val="folHlink"/>
                </a:solidFill>
                <a:latin typeface="Arial" charset="0"/>
              </a:rPr>
              <a:t>）</a:t>
            </a:r>
          </a:p>
        </p:txBody>
      </p:sp>
      <p:sp>
        <p:nvSpPr>
          <p:cNvPr id="51" name="Text Box 182"/>
          <p:cNvSpPr txBox="1">
            <a:spLocks noChangeArrowheads="1"/>
          </p:cNvSpPr>
          <p:nvPr/>
        </p:nvSpPr>
        <p:spPr bwMode="auto">
          <a:xfrm>
            <a:off x="2706952" y="4591067"/>
            <a:ext cx="465192" cy="400110"/>
          </a:xfrm>
          <a:prstGeom prst="rect">
            <a:avLst/>
          </a:prstGeom>
          <a:noFill/>
          <a:ln w="9525">
            <a:noFill/>
            <a:miter lim="800000"/>
            <a:headEnd/>
            <a:tailEnd/>
          </a:ln>
          <a:effectLst/>
        </p:spPr>
        <p:txBody>
          <a:bodyPr wrap="none">
            <a:spAutoFit/>
          </a:bodyPr>
          <a:lstStyle/>
          <a:p>
            <a:r>
              <a:rPr kumimoji="1" lang="en-US" altLang="zh-CN" sz="2000">
                <a:solidFill>
                  <a:schemeClr val="folHlink"/>
                </a:solidFill>
                <a:latin typeface="Arial" charset="0"/>
              </a:rPr>
              <a:t>R</a:t>
            </a:r>
            <a:r>
              <a:rPr kumimoji="1" lang="en-US" altLang="zh-CN" sz="2000" baseline="-25000">
                <a:solidFill>
                  <a:schemeClr val="folHlink"/>
                </a:solidFill>
                <a:latin typeface="Arial" charset="0"/>
              </a:rPr>
              <a:t>1</a:t>
            </a:r>
          </a:p>
        </p:txBody>
      </p:sp>
      <p:sp>
        <p:nvSpPr>
          <p:cNvPr id="52" name="Text Box 183"/>
          <p:cNvSpPr txBox="1">
            <a:spLocks noChangeArrowheads="1"/>
          </p:cNvSpPr>
          <p:nvPr/>
        </p:nvSpPr>
        <p:spPr bwMode="auto">
          <a:xfrm>
            <a:off x="6191250" y="4618055"/>
            <a:ext cx="465192" cy="400110"/>
          </a:xfrm>
          <a:prstGeom prst="rect">
            <a:avLst/>
          </a:prstGeom>
          <a:noFill/>
          <a:ln w="9525">
            <a:noFill/>
            <a:miter lim="800000"/>
            <a:headEnd/>
            <a:tailEnd/>
          </a:ln>
          <a:effectLst/>
        </p:spPr>
        <p:txBody>
          <a:bodyPr wrap="none">
            <a:spAutoFit/>
          </a:bodyPr>
          <a:lstStyle/>
          <a:p>
            <a:r>
              <a:rPr kumimoji="1" lang="en-US" altLang="zh-CN" sz="2000">
                <a:solidFill>
                  <a:schemeClr val="folHlink"/>
                </a:solidFill>
                <a:latin typeface="Arial" charset="0"/>
              </a:rPr>
              <a:t>R</a:t>
            </a:r>
            <a:r>
              <a:rPr kumimoji="1" lang="en-US" altLang="zh-CN" sz="2000" baseline="-25000">
                <a:solidFill>
                  <a:schemeClr val="folHlink"/>
                </a:solidFill>
                <a:latin typeface="Arial" charset="0"/>
              </a:rPr>
              <a:t>2</a:t>
            </a:r>
          </a:p>
        </p:txBody>
      </p:sp>
      <p:sp>
        <p:nvSpPr>
          <p:cNvPr id="53" name="Text Box 184"/>
          <p:cNvSpPr txBox="1">
            <a:spLocks noChangeArrowheads="1"/>
          </p:cNvSpPr>
          <p:nvPr/>
        </p:nvSpPr>
        <p:spPr bwMode="auto">
          <a:xfrm>
            <a:off x="6616053" y="4929203"/>
            <a:ext cx="2424061" cy="461665"/>
          </a:xfrm>
          <a:prstGeom prst="rect">
            <a:avLst/>
          </a:prstGeom>
          <a:noFill/>
          <a:ln w="9525">
            <a:noFill/>
            <a:miter lim="800000"/>
            <a:headEnd/>
            <a:tailEnd/>
          </a:ln>
          <a:effectLst/>
        </p:spPr>
        <p:txBody>
          <a:bodyPr wrap="none">
            <a:spAutoFit/>
          </a:bodyPr>
          <a:lstStyle/>
          <a:p>
            <a:pPr algn="ctr"/>
            <a:r>
              <a:rPr kumimoji="1" lang="en-US" altLang="zh-CN" sz="2400" dirty="0">
                <a:solidFill>
                  <a:schemeClr val="folHlink"/>
                </a:solidFill>
                <a:latin typeface="Arial" charset="0"/>
              </a:rPr>
              <a:t> </a:t>
            </a:r>
            <a:r>
              <a:rPr kumimoji="1" lang="zh-CN" altLang="en-US" sz="2400" dirty="0">
                <a:solidFill>
                  <a:schemeClr val="folHlink"/>
                </a:solidFill>
                <a:latin typeface="Arial" charset="0"/>
              </a:rPr>
              <a:t>用内部网关</a:t>
            </a:r>
            <a:r>
              <a:rPr kumimoji="1" lang="zh-CN" altLang="en-US" sz="2400" dirty="0" smtClean="0">
                <a:solidFill>
                  <a:schemeClr val="folHlink"/>
                </a:solidFill>
                <a:latin typeface="Arial" charset="0"/>
              </a:rPr>
              <a:t>协议</a:t>
            </a:r>
            <a:endParaRPr kumimoji="1" lang="zh-CN" altLang="en-US" sz="2400" dirty="0">
              <a:solidFill>
                <a:schemeClr val="folHlink"/>
              </a:solidFill>
              <a:latin typeface="Arial" charset="0"/>
            </a:endParaRPr>
          </a:p>
        </p:txBody>
      </p:sp>
      <p:sp>
        <p:nvSpPr>
          <p:cNvPr id="54" name="Line 185"/>
          <p:cNvSpPr>
            <a:spLocks noChangeShapeType="1"/>
          </p:cNvSpPr>
          <p:nvPr/>
        </p:nvSpPr>
        <p:spPr bwMode="auto">
          <a:xfrm>
            <a:off x="3374234" y="5227659"/>
            <a:ext cx="2633002" cy="3175"/>
          </a:xfrm>
          <a:prstGeom prst="line">
            <a:avLst/>
          </a:prstGeom>
          <a:noFill/>
          <a:ln w="57150">
            <a:solidFill>
              <a:schemeClr val="hlink"/>
            </a:solidFill>
            <a:round/>
            <a:headEnd type="triangle" w="med" len="lg"/>
            <a:tailEnd type="triangle" w="med" len="lg"/>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60833" y="642918"/>
            <a:ext cx="7427780" cy="768350"/>
          </a:xfrm>
        </p:spPr>
        <p:txBody>
          <a:bodyPr/>
          <a:lstStyle/>
          <a:p>
            <a:r>
              <a:rPr lang="en-US" altLang="zh-CN" dirty="0" smtClean="0">
                <a:ea typeface="Arial Unicode MS" pitchFamily="34" charset="-122"/>
                <a:cs typeface="Arial Unicode MS" pitchFamily="34" charset="-122"/>
              </a:rPr>
              <a:t>4.6 </a:t>
            </a:r>
            <a:r>
              <a:rPr lang="en-US" altLang="zh-CN" dirty="0" smtClean="0"/>
              <a:t>IPv6</a:t>
            </a:r>
            <a:endParaRPr lang="zh-CN" altLang="en-US" dirty="0"/>
          </a:p>
        </p:txBody>
      </p:sp>
      <p:sp>
        <p:nvSpPr>
          <p:cNvPr id="121859" name="Rectangle 3"/>
          <p:cNvSpPr>
            <a:spLocks noGrp="1" noChangeArrowheads="1"/>
          </p:cNvSpPr>
          <p:nvPr>
            <p:ph type="body" idx="1"/>
          </p:nvPr>
        </p:nvSpPr>
        <p:spPr>
          <a:xfrm>
            <a:off x="818621" y="2017714"/>
            <a:ext cx="8887883" cy="4003675"/>
          </a:xfrm>
        </p:spPr>
        <p:txBody>
          <a:bodyPr/>
          <a:lstStyle/>
          <a:p>
            <a:pPr>
              <a:spcBef>
                <a:spcPct val="0"/>
              </a:spcBef>
              <a:buFont typeface="Wingdings" pitchFamily="2" charset="2"/>
              <a:buNone/>
            </a:pPr>
            <a:r>
              <a:rPr lang="en-US" altLang="zh-CN" dirty="0" smtClean="0"/>
              <a:t>4.6.1 </a:t>
            </a:r>
            <a:r>
              <a:rPr lang="en-US" altLang="zh-CN" dirty="0"/>
              <a:t>IPv6 </a:t>
            </a:r>
            <a:r>
              <a:rPr lang="zh-CN" altLang="en-US" dirty="0"/>
              <a:t>的基本首部</a:t>
            </a:r>
          </a:p>
          <a:p>
            <a:pPr>
              <a:spcBef>
                <a:spcPct val="0"/>
              </a:spcBef>
              <a:buFont typeface="Wingdings" pitchFamily="2" charset="2"/>
              <a:buNone/>
            </a:pPr>
            <a:r>
              <a:rPr lang="en-US" altLang="zh-CN" dirty="0" smtClean="0"/>
              <a:t>4.6.2 </a:t>
            </a:r>
            <a:r>
              <a:rPr lang="en-US" altLang="zh-CN" dirty="0" smtClean="0">
                <a:solidFill>
                  <a:srgbClr val="FF0000"/>
                </a:solidFill>
              </a:rPr>
              <a:t>IPv6 </a:t>
            </a:r>
            <a:r>
              <a:rPr lang="zh-CN" altLang="en-US" dirty="0">
                <a:solidFill>
                  <a:srgbClr val="FF0000"/>
                </a:solidFill>
              </a:rPr>
              <a:t>的地址空间</a:t>
            </a:r>
          </a:p>
          <a:p>
            <a:pPr marL="0" indent="0">
              <a:spcBef>
                <a:spcPct val="0"/>
              </a:spcBef>
              <a:buFont typeface="Wingdings" pitchFamily="2" charset="2"/>
              <a:buNone/>
            </a:pPr>
            <a:r>
              <a:rPr lang="en-US" altLang="zh-CN" dirty="0" smtClean="0">
                <a:solidFill>
                  <a:srgbClr val="FF0000"/>
                </a:solidFill>
              </a:rPr>
              <a:t>4.6.3 </a:t>
            </a:r>
            <a:r>
              <a:rPr lang="zh-CN" altLang="en-US" dirty="0">
                <a:solidFill>
                  <a:srgbClr val="FF0000"/>
                </a:solidFill>
              </a:rPr>
              <a:t>从 </a:t>
            </a:r>
            <a:r>
              <a:rPr lang="en-US" altLang="zh-CN" dirty="0">
                <a:solidFill>
                  <a:srgbClr val="FF0000"/>
                </a:solidFill>
              </a:rPr>
              <a:t>IPv6 </a:t>
            </a:r>
            <a:r>
              <a:rPr lang="zh-CN" altLang="en-US" dirty="0">
                <a:solidFill>
                  <a:srgbClr val="FF0000"/>
                </a:solidFill>
              </a:rPr>
              <a:t>向 </a:t>
            </a:r>
            <a:r>
              <a:rPr lang="en-US" altLang="zh-CN" dirty="0">
                <a:solidFill>
                  <a:srgbClr val="FF0000"/>
                </a:solidFill>
              </a:rPr>
              <a:t>IPv4 </a:t>
            </a:r>
            <a:r>
              <a:rPr lang="zh-CN" altLang="en-US" dirty="0">
                <a:solidFill>
                  <a:srgbClr val="FF0000"/>
                </a:solidFill>
              </a:rPr>
              <a:t>过渡</a:t>
            </a:r>
          </a:p>
          <a:p>
            <a:pPr>
              <a:spcBef>
                <a:spcPct val="0"/>
              </a:spcBef>
              <a:buFont typeface="Wingdings" pitchFamily="2" charset="2"/>
              <a:buNone/>
            </a:pPr>
            <a:r>
              <a:rPr lang="en-US" altLang="zh-CN" dirty="0" smtClean="0"/>
              <a:t>4.6.4  ICMPv6</a:t>
            </a:r>
            <a:endParaRPr lang="en-US" altLang="zh-CN"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Grp="1" noChangeArrowheads="1"/>
          </p:cNvSpPr>
          <p:nvPr>
            <p:ph type="body" idx="1"/>
          </p:nvPr>
        </p:nvSpPr>
        <p:spPr>
          <a:xfrm>
            <a:off x="666720" y="1571612"/>
            <a:ext cx="8929750" cy="4114800"/>
          </a:xfrm>
        </p:spPr>
        <p:txBody>
          <a:bodyPr/>
          <a:lstStyle/>
          <a:p>
            <a:r>
              <a:rPr lang="zh-CN" altLang="en-US" dirty="0"/>
              <a:t>从计算机本身发展以及从因特网规模和网络传输速率来看，现在 </a:t>
            </a:r>
            <a:r>
              <a:rPr lang="en-US" altLang="zh-CN" dirty="0"/>
              <a:t>IPv4 </a:t>
            </a:r>
            <a:r>
              <a:rPr lang="zh-CN" altLang="en-US" dirty="0"/>
              <a:t>已很不适用。</a:t>
            </a:r>
          </a:p>
          <a:p>
            <a:r>
              <a:rPr lang="zh-CN" altLang="en-US" dirty="0"/>
              <a:t>最主要的问题就是 </a:t>
            </a:r>
            <a:r>
              <a:rPr lang="en-US" altLang="zh-CN" dirty="0"/>
              <a:t>32 </a:t>
            </a:r>
            <a:r>
              <a:rPr lang="zh-CN" altLang="en-US" dirty="0"/>
              <a:t>位的 </a:t>
            </a:r>
            <a:r>
              <a:rPr lang="en-US" altLang="zh-CN" dirty="0"/>
              <a:t>IP </a:t>
            </a:r>
            <a:r>
              <a:rPr lang="zh-CN" altLang="en-US" dirty="0"/>
              <a:t>地址不够用。</a:t>
            </a:r>
          </a:p>
          <a:p>
            <a:r>
              <a:rPr lang="zh-CN" altLang="en-US" dirty="0"/>
              <a:t>要解决 </a:t>
            </a:r>
            <a:r>
              <a:rPr lang="en-US" altLang="zh-CN" dirty="0"/>
              <a:t>IP </a:t>
            </a:r>
            <a:r>
              <a:rPr lang="zh-CN" altLang="en-US" dirty="0"/>
              <a:t>地址耗尽的问题的措施：</a:t>
            </a:r>
          </a:p>
          <a:p>
            <a:pPr lvl="1"/>
            <a:r>
              <a:rPr lang="zh-CN" altLang="en-US" dirty="0">
                <a:solidFill>
                  <a:srgbClr val="333399"/>
                </a:solidFill>
                <a:latin typeface="Arial" charset="0"/>
                <a:ea typeface="黑体" pitchFamily="2" charset="-122"/>
              </a:rPr>
              <a:t>采用无类别编址 </a:t>
            </a:r>
            <a:r>
              <a:rPr lang="en-US" altLang="zh-CN" dirty="0">
                <a:solidFill>
                  <a:srgbClr val="333399"/>
                </a:solidFill>
                <a:latin typeface="Arial" charset="0"/>
                <a:ea typeface="黑体" pitchFamily="2" charset="-122"/>
              </a:rPr>
              <a:t>CIDR</a:t>
            </a:r>
            <a:r>
              <a:rPr lang="zh-CN" altLang="en-US" dirty="0">
                <a:solidFill>
                  <a:srgbClr val="333399"/>
                </a:solidFill>
                <a:latin typeface="Arial" charset="0"/>
                <a:ea typeface="黑体" pitchFamily="2" charset="-122"/>
              </a:rPr>
              <a:t>，使 </a:t>
            </a:r>
            <a:r>
              <a:rPr lang="en-US" altLang="zh-CN" dirty="0">
                <a:solidFill>
                  <a:srgbClr val="333399"/>
                </a:solidFill>
                <a:latin typeface="Arial" charset="0"/>
                <a:ea typeface="黑体" pitchFamily="2" charset="-122"/>
              </a:rPr>
              <a:t>IP </a:t>
            </a:r>
            <a:r>
              <a:rPr lang="zh-CN" altLang="en-US" dirty="0">
                <a:solidFill>
                  <a:srgbClr val="333399"/>
                </a:solidFill>
                <a:latin typeface="Arial" charset="0"/>
                <a:ea typeface="黑体" pitchFamily="2" charset="-122"/>
              </a:rPr>
              <a:t>地址的分配更加合理。</a:t>
            </a:r>
          </a:p>
          <a:p>
            <a:pPr lvl="1"/>
            <a:r>
              <a:rPr lang="zh-CN" altLang="en-US" dirty="0">
                <a:solidFill>
                  <a:srgbClr val="333399"/>
                </a:solidFill>
                <a:latin typeface="Arial" charset="0"/>
                <a:ea typeface="黑体" pitchFamily="2" charset="-122"/>
              </a:rPr>
              <a:t>采用网络地址转换 </a:t>
            </a:r>
            <a:r>
              <a:rPr lang="en-US" altLang="zh-CN" dirty="0">
                <a:solidFill>
                  <a:srgbClr val="333399"/>
                </a:solidFill>
                <a:latin typeface="Arial" charset="0"/>
                <a:ea typeface="黑体" pitchFamily="2" charset="-122"/>
              </a:rPr>
              <a:t>NAT </a:t>
            </a:r>
            <a:r>
              <a:rPr lang="zh-CN" altLang="en-US" dirty="0">
                <a:solidFill>
                  <a:srgbClr val="333399"/>
                </a:solidFill>
                <a:latin typeface="Arial" charset="0"/>
                <a:ea typeface="黑体" pitchFamily="2" charset="-122"/>
              </a:rPr>
              <a:t>方法以节省全球 </a:t>
            </a:r>
            <a:r>
              <a:rPr lang="en-US" altLang="zh-CN" dirty="0">
                <a:solidFill>
                  <a:srgbClr val="333399"/>
                </a:solidFill>
                <a:latin typeface="Arial" charset="0"/>
                <a:ea typeface="黑体" pitchFamily="2" charset="-122"/>
              </a:rPr>
              <a:t>IP </a:t>
            </a:r>
            <a:r>
              <a:rPr lang="zh-CN" altLang="en-US" dirty="0">
                <a:solidFill>
                  <a:srgbClr val="333399"/>
                </a:solidFill>
                <a:latin typeface="Arial" charset="0"/>
                <a:ea typeface="黑体" pitchFamily="2" charset="-122"/>
              </a:rPr>
              <a:t>地址。</a:t>
            </a:r>
          </a:p>
          <a:p>
            <a:pPr lvl="1"/>
            <a:r>
              <a:rPr lang="zh-CN" altLang="en-US" dirty="0">
                <a:solidFill>
                  <a:srgbClr val="333399"/>
                </a:solidFill>
                <a:latin typeface="Arial" charset="0"/>
                <a:ea typeface="黑体" pitchFamily="2" charset="-122"/>
              </a:rPr>
              <a:t>采用具有更大地址空间的新版本的 </a:t>
            </a:r>
            <a:r>
              <a:rPr lang="en-US" altLang="zh-CN" dirty="0">
                <a:solidFill>
                  <a:srgbClr val="333399"/>
                </a:solidFill>
                <a:latin typeface="Arial" charset="0"/>
                <a:ea typeface="黑体" pitchFamily="2" charset="-122"/>
              </a:rPr>
              <a:t>IP </a:t>
            </a:r>
            <a:r>
              <a:rPr lang="zh-CN" altLang="en-US" dirty="0">
                <a:solidFill>
                  <a:srgbClr val="333399"/>
                </a:solidFill>
                <a:latin typeface="Arial" charset="0"/>
                <a:ea typeface="黑体" pitchFamily="2" charset="-122"/>
              </a:rPr>
              <a:t>协议 </a:t>
            </a:r>
            <a:r>
              <a:rPr lang="en-US" altLang="zh-CN" dirty="0">
                <a:solidFill>
                  <a:srgbClr val="333399"/>
                </a:solidFill>
                <a:latin typeface="Arial" charset="0"/>
                <a:ea typeface="黑体" pitchFamily="2" charset="-122"/>
              </a:rPr>
              <a:t>IPv6</a:t>
            </a:r>
            <a:r>
              <a:rPr lang="zh-CN" altLang="en-US" dirty="0">
                <a:solidFill>
                  <a:srgbClr val="333399"/>
                </a:solidFill>
                <a:latin typeface="Arial" charset="0"/>
                <a:ea typeface="黑体" pitchFamily="2" charset="-122"/>
              </a:rPr>
              <a:t>。</a:t>
            </a:r>
            <a:r>
              <a:rPr lang="zh-CN" altLang="en-US" dirty="0"/>
              <a:t>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196</a:t>
            </a:fld>
            <a:endParaRPr lang="zh-CN" altLang="en-US" kern="0" dirty="0">
              <a:solidFill>
                <a:sysClr val="windowText" lastClr="000000"/>
              </a:solidFill>
            </a:endParaRPr>
          </a:p>
        </p:txBody>
      </p:sp>
      <p:sp>
        <p:nvSpPr>
          <p:cNvPr id="6" name="Rectangle 2"/>
          <p:cNvSpPr>
            <a:spLocks noGrp="1" noChangeArrowheads="1"/>
          </p:cNvSpPr>
          <p:nvPr>
            <p:ph type="title"/>
          </p:nvPr>
        </p:nvSpPr>
        <p:spPr>
          <a:xfrm>
            <a:off x="1160833" y="642918"/>
            <a:ext cx="7427780" cy="768350"/>
          </a:xfrm>
        </p:spPr>
        <p:txBody>
          <a:bodyPr/>
          <a:lstStyle/>
          <a:p>
            <a:r>
              <a:rPr lang="en-US" altLang="zh-CN" dirty="0" smtClean="0">
                <a:ea typeface="Arial Unicode MS" pitchFamily="34" charset="-122"/>
                <a:cs typeface="Arial Unicode MS" pitchFamily="34" charset="-122"/>
              </a:rPr>
              <a:t>4.6 </a:t>
            </a:r>
            <a:r>
              <a:rPr lang="en-US" altLang="zh-CN" dirty="0" smtClean="0"/>
              <a:t>IPv6</a:t>
            </a:r>
            <a:r>
              <a:rPr lang="zh-CN" altLang="en-US" dirty="0" smtClean="0"/>
              <a:t>（了解）</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07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07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7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ltLang="zh-CN" dirty="0" smtClean="0"/>
              <a:t>4.6.1  </a:t>
            </a:r>
            <a:r>
              <a:rPr lang="en-US" altLang="zh-CN" dirty="0"/>
              <a:t>IPv6 </a:t>
            </a:r>
            <a:r>
              <a:rPr lang="zh-CN" altLang="en-US" dirty="0"/>
              <a:t>的基本首部 </a:t>
            </a:r>
          </a:p>
        </p:txBody>
      </p:sp>
      <p:sp>
        <p:nvSpPr>
          <p:cNvPr id="631811" name="Rectangle 3"/>
          <p:cNvSpPr>
            <a:spLocks noGrp="1" noChangeArrowheads="1"/>
          </p:cNvSpPr>
          <p:nvPr>
            <p:ph idx="1"/>
          </p:nvPr>
        </p:nvSpPr>
        <p:spPr/>
        <p:txBody>
          <a:bodyPr/>
          <a:lstStyle/>
          <a:p>
            <a:pPr>
              <a:buNone/>
            </a:pPr>
            <a:r>
              <a:rPr lang="en-US" altLang="zh-CN" sz="2600" dirty="0"/>
              <a:t>IPv6 </a:t>
            </a:r>
            <a:r>
              <a:rPr lang="zh-CN" altLang="en-US" sz="2600" dirty="0"/>
              <a:t>仍支持</a:t>
            </a:r>
            <a:r>
              <a:rPr lang="zh-CN" altLang="en-US" sz="2600" dirty="0">
                <a:solidFill>
                  <a:srgbClr val="FF0000"/>
                </a:solidFill>
              </a:rPr>
              <a:t>无连接的传送</a:t>
            </a:r>
            <a:r>
              <a:rPr lang="zh-CN" altLang="en-US" sz="2600" dirty="0"/>
              <a:t>所引进的主要变化</a:t>
            </a:r>
            <a:r>
              <a:rPr lang="zh-CN" altLang="en-US" sz="2600" dirty="0" smtClean="0"/>
              <a:t>如下：</a:t>
            </a:r>
            <a:endParaRPr lang="zh-CN" altLang="en-US" sz="2600" dirty="0"/>
          </a:p>
          <a:p>
            <a:r>
              <a:rPr lang="zh-CN" altLang="en-US" sz="2600" dirty="0"/>
              <a:t>更大的地址空间。</a:t>
            </a:r>
            <a:r>
              <a:rPr lang="en-US" altLang="zh-CN" sz="2600" dirty="0"/>
              <a:t>IPv6 </a:t>
            </a:r>
            <a:r>
              <a:rPr lang="zh-CN" altLang="en-US" sz="2600" dirty="0"/>
              <a:t>将地址从 </a:t>
            </a:r>
            <a:r>
              <a:rPr lang="en-US" altLang="zh-CN" sz="2600" dirty="0"/>
              <a:t>IPv4 </a:t>
            </a:r>
            <a:r>
              <a:rPr lang="zh-CN" altLang="en-US" sz="2600" dirty="0"/>
              <a:t>的 </a:t>
            </a:r>
            <a:r>
              <a:rPr lang="en-US" altLang="zh-CN" sz="2600" dirty="0"/>
              <a:t>32 </a:t>
            </a:r>
            <a:r>
              <a:rPr lang="zh-CN" altLang="en-US" sz="2600" dirty="0"/>
              <a:t>位 增大到了 </a:t>
            </a:r>
            <a:r>
              <a:rPr lang="en-US" altLang="zh-CN" sz="2600" dirty="0">
                <a:solidFill>
                  <a:srgbClr val="FF0000"/>
                </a:solidFill>
              </a:rPr>
              <a:t>128 </a:t>
            </a:r>
            <a:r>
              <a:rPr lang="zh-CN" altLang="en-US" sz="2600" dirty="0" smtClean="0">
                <a:solidFill>
                  <a:srgbClr val="FF0000"/>
                </a:solidFill>
              </a:rPr>
              <a:t>位（</a:t>
            </a:r>
            <a:r>
              <a:rPr lang="en-US" altLang="zh-CN" sz="2600" dirty="0" smtClean="0">
                <a:solidFill>
                  <a:srgbClr val="FF0000"/>
                </a:solidFill>
              </a:rPr>
              <a:t>16</a:t>
            </a:r>
            <a:r>
              <a:rPr lang="zh-CN" altLang="en-US" sz="2600" dirty="0" smtClean="0">
                <a:solidFill>
                  <a:srgbClr val="FF0000"/>
                </a:solidFill>
              </a:rPr>
              <a:t>字节）</a:t>
            </a:r>
            <a:r>
              <a:rPr lang="zh-CN" altLang="en-US" sz="2600" dirty="0" smtClean="0"/>
              <a:t>。 </a:t>
            </a:r>
            <a:endParaRPr lang="zh-CN" altLang="en-US" sz="2600" dirty="0"/>
          </a:p>
          <a:p>
            <a:r>
              <a:rPr lang="zh-CN" altLang="en-US" sz="2600" dirty="0"/>
              <a:t>扩展的地址层次结构。 </a:t>
            </a:r>
          </a:p>
          <a:p>
            <a:r>
              <a:rPr lang="zh-CN" altLang="en-US" sz="2600" dirty="0"/>
              <a:t>灵活的首部格式。 </a:t>
            </a:r>
          </a:p>
          <a:p>
            <a:r>
              <a:rPr lang="zh-CN" altLang="en-US" sz="2600" dirty="0"/>
              <a:t>改进的选项。 </a:t>
            </a:r>
          </a:p>
          <a:p>
            <a:r>
              <a:rPr lang="zh-CN" altLang="en-US" sz="2600" dirty="0"/>
              <a:t>允许协议继续扩充。 </a:t>
            </a:r>
          </a:p>
          <a:p>
            <a:r>
              <a:rPr lang="zh-CN" altLang="en-US" sz="2600" dirty="0"/>
              <a:t>支持即插即用（即自动配置） </a:t>
            </a:r>
          </a:p>
          <a:p>
            <a:r>
              <a:rPr lang="zh-CN" altLang="en-US" sz="2600" dirty="0"/>
              <a:t>支持资源的预分配。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197</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lgn="ctr"/>
            <a:r>
              <a:rPr lang="en-US" altLang="zh-CN"/>
              <a:t>IPv6 </a:t>
            </a:r>
            <a:r>
              <a:rPr lang="zh-CN" altLang="en-US"/>
              <a:t>数据报的一般形式 </a:t>
            </a:r>
          </a:p>
        </p:txBody>
      </p:sp>
      <p:sp>
        <p:nvSpPr>
          <p:cNvPr id="29" name="内容占位符 28"/>
          <p:cNvSpPr>
            <a:spLocks noGrp="1"/>
          </p:cNvSpPr>
          <p:nvPr>
            <p:ph idx="1"/>
          </p:nvPr>
        </p:nvSpPr>
        <p:spPr/>
        <p:txBody>
          <a:bodyPr/>
          <a:lstStyle/>
          <a:p>
            <a:pPr>
              <a:lnSpc>
                <a:spcPct val="90000"/>
              </a:lnSpc>
            </a:pPr>
            <a:r>
              <a:rPr lang="zh-CN" altLang="en-US" dirty="0" smtClean="0"/>
              <a:t>在基本首部的后面允许有零个或多个扩展首部。</a:t>
            </a:r>
          </a:p>
          <a:p>
            <a:pPr>
              <a:lnSpc>
                <a:spcPct val="90000"/>
              </a:lnSpc>
            </a:pPr>
            <a:r>
              <a:rPr lang="zh-CN" altLang="en-US" dirty="0" smtClean="0"/>
              <a:t>所有的扩展首部和数据合起来叫做数据报的</a:t>
            </a:r>
            <a:r>
              <a:rPr lang="zh-CN" altLang="en-US" dirty="0" smtClean="0">
                <a:solidFill>
                  <a:srgbClr val="FF0000"/>
                </a:solidFill>
              </a:rPr>
              <a:t>有效载荷</a:t>
            </a:r>
            <a:r>
              <a:rPr lang="en-US" altLang="zh-CN" dirty="0" smtClean="0"/>
              <a:t>(payload)</a:t>
            </a:r>
            <a:r>
              <a:rPr lang="zh-CN" altLang="en-US" dirty="0" smtClean="0"/>
              <a:t>或</a:t>
            </a:r>
            <a:r>
              <a:rPr lang="zh-CN" altLang="en-US" dirty="0" smtClean="0">
                <a:solidFill>
                  <a:srgbClr val="FF0000"/>
                </a:solidFill>
              </a:rPr>
              <a:t>净负荷</a:t>
            </a:r>
            <a:r>
              <a:rPr lang="zh-CN" altLang="en-US" dirty="0" smtClean="0"/>
              <a:t>。    </a:t>
            </a:r>
          </a:p>
          <a:p>
            <a:endParaRPr lang="zh-CN" altLang="en-US" dirty="0"/>
          </a:p>
        </p:txBody>
      </p:sp>
      <p:sp>
        <p:nvSpPr>
          <p:cNvPr id="27" name="灯片编号占位符 26"/>
          <p:cNvSpPr>
            <a:spLocks noGrp="1"/>
          </p:cNvSpPr>
          <p:nvPr>
            <p:ph type="sldNum" sz="quarter" idx="4"/>
          </p:nvPr>
        </p:nvSpPr>
        <p:spPr/>
        <p:txBody>
          <a:bodyPr/>
          <a:lstStyle/>
          <a:p>
            <a:pPr>
              <a:defRPr/>
            </a:pPr>
            <a:fld id="{5F0FB070-C24E-4DD1-980C-64FB3D867102}" type="slidenum">
              <a:rPr lang="en-US" altLang="zh-CN" smtClean="0"/>
              <a:pPr>
                <a:defRPr/>
              </a:pPr>
              <a:t>198</a:t>
            </a:fld>
            <a:endParaRPr lang="en-US" altLang="zh-CN"/>
          </a:p>
        </p:txBody>
      </p:sp>
      <p:sp>
        <p:nvSpPr>
          <p:cNvPr id="633859" name="Rectangle 3"/>
          <p:cNvSpPr>
            <a:spLocks noChangeArrowheads="1"/>
          </p:cNvSpPr>
          <p:nvPr/>
        </p:nvSpPr>
        <p:spPr bwMode="auto">
          <a:xfrm>
            <a:off x="271726" y="5064128"/>
            <a:ext cx="9421019" cy="773112"/>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3860" name="Rectangle 4"/>
          <p:cNvSpPr>
            <a:spLocks noChangeArrowheads="1"/>
          </p:cNvSpPr>
          <p:nvPr/>
        </p:nvSpPr>
        <p:spPr bwMode="auto">
          <a:xfrm>
            <a:off x="1910688" y="5070479"/>
            <a:ext cx="7782057" cy="752475"/>
          </a:xfrm>
          <a:prstGeom prst="rect">
            <a:avLst/>
          </a:prstGeom>
          <a:solidFill>
            <a:srgbClr val="CCECFF"/>
          </a:solidFill>
          <a:ln w="9525">
            <a:solidFill>
              <a:srgbClr val="0000CC"/>
            </a:solidFill>
            <a:miter lim="800000"/>
            <a:headEnd/>
            <a:tailEnd/>
          </a:ln>
          <a:effectLst/>
        </p:spPr>
        <p:txBody>
          <a:bodyPr wrap="none" anchor="ctr"/>
          <a:lstStyle/>
          <a:p>
            <a:endParaRPr lang="zh-CN" altLang="en-US"/>
          </a:p>
        </p:txBody>
      </p:sp>
      <p:sp>
        <p:nvSpPr>
          <p:cNvPr id="633861" name="Line 5"/>
          <p:cNvSpPr>
            <a:spLocks noChangeShapeType="1"/>
          </p:cNvSpPr>
          <p:nvPr/>
        </p:nvSpPr>
        <p:spPr bwMode="auto">
          <a:xfrm>
            <a:off x="1900369"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633862" name="Line 6"/>
          <p:cNvSpPr>
            <a:spLocks noChangeShapeType="1"/>
          </p:cNvSpPr>
          <p:nvPr/>
        </p:nvSpPr>
        <p:spPr bwMode="auto">
          <a:xfrm>
            <a:off x="3529011"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633863" name="Line 7"/>
          <p:cNvSpPr>
            <a:spLocks noChangeShapeType="1"/>
          </p:cNvSpPr>
          <p:nvPr/>
        </p:nvSpPr>
        <p:spPr bwMode="auto">
          <a:xfrm>
            <a:off x="4340753"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633864" name="Line 8"/>
          <p:cNvSpPr>
            <a:spLocks noChangeShapeType="1"/>
          </p:cNvSpPr>
          <p:nvPr/>
        </p:nvSpPr>
        <p:spPr bwMode="auto">
          <a:xfrm>
            <a:off x="5971116"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633865" name="Text Box 9"/>
          <p:cNvSpPr txBox="1">
            <a:spLocks noChangeArrowheads="1"/>
          </p:cNvSpPr>
          <p:nvPr/>
        </p:nvSpPr>
        <p:spPr bwMode="auto">
          <a:xfrm>
            <a:off x="655240" y="5056190"/>
            <a:ext cx="800219" cy="757130"/>
          </a:xfrm>
          <a:prstGeom prst="rect">
            <a:avLst/>
          </a:prstGeom>
          <a:noFill/>
          <a:ln w="9525">
            <a:noFill/>
            <a:miter lim="800000"/>
            <a:headEnd/>
            <a:tailEnd/>
          </a:ln>
          <a:effectLst/>
        </p:spPr>
        <p:txBody>
          <a:bodyPr wrap="none">
            <a:spAutoFit/>
          </a:bodyPr>
          <a:lstStyle/>
          <a:p>
            <a:pPr algn="ctr">
              <a:lnSpc>
                <a:spcPct val="90000"/>
              </a:lnSpc>
            </a:pPr>
            <a:r>
              <a:rPr kumimoji="1" lang="zh-CN" altLang="en-US" sz="2400">
                <a:solidFill>
                  <a:srgbClr val="333399"/>
                </a:solidFill>
                <a:latin typeface="Arial" charset="0"/>
              </a:rPr>
              <a:t>基本</a:t>
            </a:r>
          </a:p>
          <a:p>
            <a:pPr algn="ctr">
              <a:lnSpc>
                <a:spcPct val="90000"/>
              </a:lnSpc>
            </a:pPr>
            <a:r>
              <a:rPr kumimoji="1" lang="zh-CN" altLang="en-US" sz="2400">
                <a:solidFill>
                  <a:srgbClr val="333399"/>
                </a:solidFill>
                <a:latin typeface="Arial" charset="0"/>
              </a:rPr>
              <a:t>首部</a:t>
            </a:r>
          </a:p>
        </p:txBody>
      </p:sp>
      <p:sp>
        <p:nvSpPr>
          <p:cNvPr id="633866" name="Text Box 10"/>
          <p:cNvSpPr txBox="1">
            <a:spLocks noChangeArrowheads="1"/>
          </p:cNvSpPr>
          <p:nvPr/>
        </p:nvSpPr>
        <p:spPr bwMode="auto">
          <a:xfrm>
            <a:off x="2142859" y="5129215"/>
            <a:ext cx="1056700" cy="757130"/>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 </a:t>
            </a:r>
            <a:r>
              <a:rPr kumimoji="1" lang="zh-CN" altLang="en-US" sz="2400">
                <a:solidFill>
                  <a:srgbClr val="333399"/>
                </a:solidFill>
                <a:latin typeface="Arial" charset="0"/>
              </a:rPr>
              <a:t>扩展</a:t>
            </a:r>
          </a:p>
          <a:p>
            <a:pPr algn="ctr">
              <a:lnSpc>
                <a:spcPct val="90000"/>
              </a:lnSpc>
            </a:pPr>
            <a:r>
              <a:rPr kumimoji="1" lang="zh-CN" altLang="en-US" sz="2400">
                <a:solidFill>
                  <a:srgbClr val="333399"/>
                </a:solidFill>
                <a:latin typeface="Arial" charset="0"/>
              </a:rPr>
              <a:t>首部 </a:t>
            </a:r>
            <a:r>
              <a:rPr kumimoji="1" lang="en-US" altLang="zh-CN" sz="2400">
                <a:solidFill>
                  <a:srgbClr val="333399"/>
                </a:solidFill>
                <a:latin typeface="Arial" charset="0"/>
              </a:rPr>
              <a:t>1</a:t>
            </a:r>
          </a:p>
        </p:txBody>
      </p:sp>
      <p:sp>
        <p:nvSpPr>
          <p:cNvPr id="633867" name="Text Box 11"/>
          <p:cNvSpPr txBox="1">
            <a:spLocks noChangeArrowheads="1"/>
          </p:cNvSpPr>
          <p:nvPr/>
        </p:nvSpPr>
        <p:spPr bwMode="auto">
          <a:xfrm>
            <a:off x="4474897" y="5129215"/>
            <a:ext cx="1107996" cy="757130"/>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 </a:t>
            </a:r>
            <a:r>
              <a:rPr kumimoji="1" lang="zh-CN" altLang="en-US" sz="2400">
                <a:solidFill>
                  <a:srgbClr val="333399"/>
                </a:solidFill>
                <a:latin typeface="Arial" charset="0"/>
              </a:rPr>
              <a:t>扩展</a:t>
            </a:r>
          </a:p>
          <a:p>
            <a:pPr algn="ctr">
              <a:lnSpc>
                <a:spcPct val="90000"/>
              </a:lnSpc>
            </a:pPr>
            <a:r>
              <a:rPr kumimoji="1" lang="zh-CN" altLang="en-US" sz="2400">
                <a:solidFill>
                  <a:srgbClr val="333399"/>
                </a:solidFill>
                <a:latin typeface="Arial" charset="0"/>
              </a:rPr>
              <a:t>首部 </a:t>
            </a:r>
            <a:r>
              <a:rPr kumimoji="1" lang="en-US" altLang="zh-CN" sz="2400">
                <a:solidFill>
                  <a:srgbClr val="333399"/>
                </a:solidFill>
                <a:latin typeface="Arial" charset="0"/>
              </a:rPr>
              <a:t>N</a:t>
            </a:r>
          </a:p>
        </p:txBody>
      </p:sp>
      <p:sp>
        <p:nvSpPr>
          <p:cNvPr id="633868" name="Text Box 12"/>
          <p:cNvSpPr txBox="1">
            <a:spLocks noChangeArrowheads="1"/>
          </p:cNvSpPr>
          <p:nvPr/>
        </p:nvSpPr>
        <p:spPr bwMode="auto">
          <a:xfrm>
            <a:off x="3551370" y="5110166"/>
            <a:ext cx="479618" cy="369332"/>
          </a:xfrm>
          <a:prstGeom prst="rect">
            <a:avLst/>
          </a:prstGeom>
          <a:noFill/>
          <a:ln w="9525">
            <a:noFill/>
            <a:miter lim="800000"/>
            <a:headEnd/>
            <a:tailEnd/>
          </a:ln>
          <a:effectLst/>
        </p:spPr>
        <p:txBody>
          <a:bodyPr wrap="none">
            <a:spAutoFit/>
          </a:bodyPr>
          <a:lstStyle/>
          <a:p>
            <a:r>
              <a:rPr kumimoji="1" lang="en-US" altLang="zh-CN" b="1">
                <a:solidFill>
                  <a:srgbClr val="333399"/>
                </a:solidFill>
                <a:latin typeface="Arial" charset="0"/>
              </a:rPr>
              <a:t> …</a:t>
            </a:r>
          </a:p>
        </p:txBody>
      </p:sp>
      <p:sp>
        <p:nvSpPr>
          <p:cNvPr id="633869" name="Text Box 13"/>
          <p:cNvSpPr txBox="1">
            <a:spLocks noChangeArrowheads="1"/>
          </p:cNvSpPr>
          <p:nvPr/>
        </p:nvSpPr>
        <p:spPr bwMode="auto">
          <a:xfrm>
            <a:off x="6512851" y="5214941"/>
            <a:ext cx="1685077" cy="369332"/>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charset="0"/>
              </a:rPr>
              <a:t>数   据   部   分</a:t>
            </a:r>
          </a:p>
        </p:txBody>
      </p:sp>
      <p:sp>
        <p:nvSpPr>
          <p:cNvPr id="633870" name="Line 14"/>
          <p:cNvSpPr>
            <a:spLocks noChangeShapeType="1"/>
          </p:cNvSpPr>
          <p:nvPr/>
        </p:nvSpPr>
        <p:spPr bwMode="auto">
          <a:xfrm>
            <a:off x="1900369" y="4003679"/>
            <a:ext cx="0" cy="973137"/>
          </a:xfrm>
          <a:prstGeom prst="line">
            <a:avLst/>
          </a:prstGeom>
          <a:noFill/>
          <a:ln w="9525">
            <a:solidFill>
              <a:schemeClr val="tx1"/>
            </a:solidFill>
            <a:round/>
            <a:headEnd/>
            <a:tailEnd/>
          </a:ln>
          <a:effectLst/>
        </p:spPr>
        <p:txBody>
          <a:bodyPr wrap="none" anchor="ctr"/>
          <a:lstStyle/>
          <a:p>
            <a:endParaRPr lang="zh-CN" altLang="en-US"/>
          </a:p>
        </p:txBody>
      </p:sp>
      <p:sp>
        <p:nvSpPr>
          <p:cNvPr id="633871" name="Line 15"/>
          <p:cNvSpPr>
            <a:spLocks noChangeShapeType="1"/>
          </p:cNvSpPr>
          <p:nvPr/>
        </p:nvSpPr>
        <p:spPr bwMode="auto">
          <a:xfrm>
            <a:off x="5971116" y="4484691"/>
            <a:ext cx="0" cy="474663"/>
          </a:xfrm>
          <a:prstGeom prst="line">
            <a:avLst/>
          </a:prstGeom>
          <a:noFill/>
          <a:ln w="9525">
            <a:solidFill>
              <a:schemeClr val="tx1"/>
            </a:solidFill>
            <a:round/>
            <a:headEnd/>
            <a:tailEnd/>
          </a:ln>
          <a:effectLst/>
        </p:spPr>
        <p:txBody>
          <a:bodyPr wrap="none" anchor="ctr"/>
          <a:lstStyle/>
          <a:p>
            <a:endParaRPr lang="zh-CN" altLang="en-US"/>
          </a:p>
        </p:txBody>
      </p:sp>
      <p:sp>
        <p:nvSpPr>
          <p:cNvPr id="633872" name="Line 16"/>
          <p:cNvSpPr>
            <a:spLocks noChangeShapeType="1"/>
          </p:cNvSpPr>
          <p:nvPr/>
        </p:nvSpPr>
        <p:spPr bwMode="auto">
          <a:xfrm>
            <a:off x="1900369" y="4713290"/>
            <a:ext cx="4070746"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633873" name="Rectangle 17"/>
          <p:cNvSpPr>
            <a:spLocks noChangeArrowheads="1"/>
          </p:cNvSpPr>
          <p:nvPr/>
        </p:nvSpPr>
        <p:spPr bwMode="auto">
          <a:xfrm>
            <a:off x="3460220" y="4484691"/>
            <a:ext cx="883973" cy="411163"/>
          </a:xfrm>
          <a:prstGeom prst="rect">
            <a:avLst/>
          </a:prstGeom>
          <a:solidFill>
            <a:schemeClr val="bg1"/>
          </a:solidFill>
          <a:ln w="9525">
            <a:noFill/>
            <a:miter lim="800000"/>
            <a:headEnd/>
            <a:tailEnd/>
          </a:ln>
          <a:effectLst/>
        </p:spPr>
        <p:txBody>
          <a:bodyPr wrap="none" anchor="ctr"/>
          <a:lstStyle/>
          <a:p>
            <a:endParaRPr lang="zh-CN" altLang="en-US"/>
          </a:p>
        </p:txBody>
      </p:sp>
      <p:sp>
        <p:nvSpPr>
          <p:cNvPr id="633874" name="Text Box 18"/>
          <p:cNvSpPr txBox="1">
            <a:spLocks noChangeArrowheads="1"/>
          </p:cNvSpPr>
          <p:nvPr/>
        </p:nvSpPr>
        <p:spPr bwMode="auto">
          <a:xfrm>
            <a:off x="3393149" y="4362454"/>
            <a:ext cx="1005403" cy="584775"/>
          </a:xfrm>
          <a:prstGeom prst="rect">
            <a:avLst/>
          </a:prstGeom>
          <a:noFill/>
          <a:ln w="9525">
            <a:noFill/>
            <a:miter lim="800000"/>
            <a:headEnd/>
            <a:tailEnd/>
          </a:ln>
          <a:effectLst/>
        </p:spPr>
        <p:txBody>
          <a:bodyPr wrap="none">
            <a:spAutoFit/>
          </a:bodyPr>
          <a:lstStyle/>
          <a:p>
            <a:r>
              <a:rPr kumimoji="1" lang="zh-CN" altLang="en-US" sz="3200">
                <a:solidFill>
                  <a:srgbClr val="333399"/>
                </a:solidFill>
                <a:latin typeface="Arial" charset="0"/>
              </a:rPr>
              <a:t>选项</a:t>
            </a:r>
          </a:p>
        </p:txBody>
      </p:sp>
      <p:sp>
        <p:nvSpPr>
          <p:cNvPr id="633875" name="Line 19"/>
          <p:cNvSpPr>
            <a:spLocks noChangeShapeType="1"/>
          </p:cNvSpPr>
          <p:nvPr/>
        </p:nvSpPr>
        <p:spPr bwMode="auto">
          <a:xfrm>
            <a:off x="271726" y="5921378"/>
            <a:ext cx="0" cy="493712"/>
          </a:xfrm>
          <a:prstGeom prst="line">
            <a:avLst/>
          </a:prstGeom>
          <a:noFill/>
          <a:ln w="9525">
            <a:solidFill>
              <a:schemeClr val="tx1"/>
            </a:solidFill>
            <a:round/>
            <a:headEnd/>
            <a:tailEnd/>
          </a:ln>
          <a:effectLst/>
        </p:spPr>
        <p:txBody>
          <a:bodyPr wrap="none" anchor="ctr"/>
          <a:lstStyle/>
          <a:p>
            <a:endParaRPr lang="zh-CN" altLang="en-US"/>
          </a:p>
        </p:txBody>
      </p:sp>
      <p:sp>
        <p:nvSpPr>
          <p:cNvPr id="633876" name="Line 20"/>
          <p:cNvSpPr>
            <a:spLocks noChangeShapeType="1"/>
          </p:cNvSpPr>
          <p:nvPr/>
        </p:nvSpPr>
        <p:spPr bwMode="auto">
          <a:xfrm>
            <a:off x="9692745" y="5932491"/>
            <a:ext cx="0" cy="492125"/>
          </a:xfrm>
          <a:prstGeom prst="line">
            <a:avLst/>
          </a:prstGeom>
          <a:noFill/>
          <a:ln w="9525">
            <a:solidFill>
              <a:schemeClr val="tx1"/>
            </a:solidFill>
            <a:round/>
            <a:headEnd/>
            <a:tailEnd/>
          </a:ln>
          <a:effectLst/>
        </p:spPr>
        <p:txBody>
          <a:bodyPr wrap="none" anchor="ctr"/>
          <a:lstStyle/>
          <a:p>
            <a:endParaRPr lang="zh-CN" altLang="en-US"/>
          </a:p>
        </p:txBody>
      </p:sp>
      <p:sp>
        <p:nvSpPr>
          <p:cNvPr id="633877" name="Line 21"/>
          <p:cNvSpPr>
            <a:spLocks noChangeShapeType="1"/>
          </p:cNvSpPr>
          <p:nvPr/>
        </p:nvSpPr>
        <p:spPr bwMode="auto">
          <a:xfrm>
            <a:off x="271726" y="6221415"/>
            <a:ext cx="9421019"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633878" name="Rectangle 22"/>
          <p:cNvSpPr>
            <a:spLocks noChangeArrowheads="1"/>
          </p:cNvSpPr>
          <p:nvPr/>
        </p:nvSpPr>
        <p:spPr bwMode="auto">
          <a:xfrm>
            <a:off x="3635639" y="5991228"/>
            <a:ext cx="1876293" cy="423862"/>
          </a:xfrm>
          <a:prstGeom prst="rect">
            <a:avLst/>
          </a:prstGeom>
          <a:solidFill>
            <a:schemeClr val="bg1"/>
          </a:solidFill>
          <a:ln w="9525">
            <a:noFill/>
            <a:miter lim="800000"/>
            <a:headEnd/>
            <a:tailEnd/>
          </a:ln>
          <a:effectLst/>
        </p:spPr>
        <p:txBody>
          <a:bodyPr wrap="none" anchor="ctr"/>
          <a:lstStyle/>
          <a:p>
            <a:endParaRPr lang="zh-CN" altLang="en-US"/>
          </a:p>
        </p:txBody>
      </p:sp>
      <p:sp>
        <p:nvSpPr>
          <p:cNvPr id="633879" name="Text Box 23"/>
          <p:cNvSpPr txBox="1">
            <a:spLocks noChangeArrowheads="1"/>
          </p:cNvSpPr>
          <p:nvPr/>
        </p:nvSpPr>
        <p:spPr bwMode="auto">
          <a:xfrm>
            <a:off x="3549649" y="5946779"/>
            <a:ext cx="2350323" cy="584775"/>
          </a:xfrm>
          <a:prstGeom prst="rect">
            <a:avLst/>
          </a:prstGeom>
          <a:solidFill>
            <a:schemeClr val="bg1"/>
          </a:solidFill>
          <a:ln w="9525">
            <a:noFill/>
            <a:miter lim="800000"/>
            <a:headEnd/>
            <a:tailEnd/>
          </a:ln>
          <a:effectLst/>
        </p:spPr>
        <p:txBody>
          <a:bodyPr wrap="none">
            <a:spAutoFit/>
          </a:bodyPr>
          <a:lstStyle/>
          <a:p>
            <a:r>
              <a:rPr kumimoji="1" lang="en-US" altLang="zh-CN" sz="3200">
                <a:solidFill>
                  <a:srgbClr val="333399"/>
                </a:solidFill>
                <a:latin typeface="Arial" charset="0"/>
              </a:rPr>
              <a:t>IPv6 </a:t>
            </a:r>
            <a:r>
              <a:rPr kumimoji="1" lang="zh-CN" altLang="en-US" sz="3200">
                <a:solidFill>
                  <a:srgbClr val="333399"/>
                </a:solidFill>
                <a:latin typeface="Arial" charset="0"/>
              </a:rPr>
              <a:t>数据报</a:t>
            </a:r>
          </a:p>
        </p:txBody>
      </p:sp>
      <p:sp>
        <p:nvSpPr>
          <p:cNvPr id="633880" name="Line 24"/>
          <p:cNvSpPr>
            <a:spLocks noChangeShapeType="1"/>
          </p:cNvSpPr>
          <p:nvPr/>
        </p:nvSpPr>
        <p:spPr bwMode="auto">
          <a:xfrm>
            <a:off x="9692745" y="4003679"/>
            <a:ext cx="0" cy="973137"/>
          </a:xfrm>
          <a:prstGeom prst="line">
            <a:avLst/>
          </a:prstGeom>
          <a:noFill/>
          <a:ln w="9525">
            <a:solidFill>
              <a:schemeClr val="tx1"/>
            </a:solidFill>
            <a:round/>
            <a:headEnd/>
            <a:tailEnd/>
          </a:ln>
          <a:effectLst/>
        </p:spPr>
        <p:txBody>
          <a:bodyPr wrap="none" anchor="ctr"/>
          <a:lstStyle/>
          <a:p>
            <a:endParaRPr lang="zh-CN" altLang="en-US"/>
          </a:p>
        </p:txBody>
      </p:sp>
      <p:sp>
        <p:nvSpPr>
          <p:cNvPr id="633881" name="Line 25"/>
          <p:cNvSpPr>
            <a:spLocks noChangeShapeType="1"/>
          </p:cNvSpPr>
          <p:nvPr/>
        </p:nvSpPr>
        <p:spPr bwMode="auto">
          <a:xfrm>
            <a:off x="1900369" y="4195765"/>
            <a:ext cx="7792376"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633882" name="Text Box 26"/>
          <p:cNvSpPr txBox="1">
            <a:spLocks noChangeArrowheads="1"/>
          </p:cNvSpPr>
          <p:nvPr/>
        </p:nvSpPr>
        <p:spPr bwMode="auto">
          <a:xfrm>
            <a:off x="4875609" y="3857629"/>
            <a:ext cx="1826141" cy="584775"/>
          </a:xfrm>
          <a:prstGeom prst="rect">
            <a:avLst/>
          </a:prstGeom>
          <a:solidFill>
            <a:schemeClr val="bg1"/>
          </a:solidFill>
          <a:ln w="9525">
            <a:noFill/>
            <a:miter lim="800000"/>
            <a:headEnd/>
            <a:tailEnd/>
          </a:ln>
          <a:effectLst/>
        </p:spPr>
        <p:txBody>
          <a:bodyPr wrap="none">
            <a:spAutoFit/>
          </a:bodyPr>
          <a:lstStyle/>
          <a:p>
            <a:r>
              <a:rPr kumimoji="1" lang="zh-CN" altLang="en-US" sz="3200">
                <a:solidFill>
                  <a:srgbClr val="333399"/>
                </a:solidFill>
                <a:latin typeface="Arial" charset="0"/>
              </a:rPr>
              <a:t>有效载荷</a:t>
            </a:r>
          </a:p>
        </p:txBody>
      </p:sp>
      <p:sp>
        <p:nvSpPr>
          <p:cNvPr id="28" name="矩形 27"/>
          <p:cNvSpPr/>
          <p:nvPr/>
        </p:nvSpPr>
        <p:spPr>
          <a:xfrm>
            <a:off x="309529" y="4444996"/>
            <a:ext cx="1402948" cy="523220"/>
          </a:xfrm>
          <a:prstGeom prst="rect">
            <a:avLst/>
          </a:prstGeom>
        </p:spPr>
        <p:txBody>
          <a:bodyPr wrap="none">
            <a:spAutoFit/>
          </a:bodyPr>
          <a:lstStyle/>
          <a:p>
            <a:r>
              <a:rPr lang="en-US" altLang="zh-CN" sz="2800" kern="0" dirty="0" smtClean="0">
                <a:solidFill>
                  <a:srgbClr val="333399"/>
                </a:solidFill>
                <a:latin typeface="Arial"/>
                <a:ea typeface="黑体"/>
              </a:rPr>
              <a:t>40 </a:t>
            </a:r>
            <a:r>
              <a:rPr lang="zh-CN" altLang="en-US" sz="2800" kern="0" dirty="0" smtClean="0">
                <a:solidFill>
                  <a:srgbClr val="333399"/>
                </a:solidFill>
                <a:latin typeface="Arial"/>
                <a:ea typeface="黑体"/>
              </a:rPr>
              <a:t>字节</a:t>
            </a:r>
            <a:endParaRPr lang="zh-CN" altLang="en-US" dirty="0"/>
          </a:p>
        </p:txBody>
      </p:sp>
    </p:spTree>
  </p:cSld>
  <p:clrMapOvr>
    <a:masterClrMapping/>
  </p:clrMapOvr>
  <p:transition>
    <p:wipe dir="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lgn="ctr"/>
            <a:r>
              <a:rPr lang="en-US" altLang="zh-CN"/>
              <a:t>IPv6 </a:t>
            </a:r>
            <a:r>
              <a:rPr lang="zh-CN" altLang="en-US"/>
              <a:t>数据报的首部</a:t>
            </a:r>
          </a:p>
        </p:txBody>
      </p:sp>
      <p:sp>
        <p:nvSpPr>
          <p:cNvPr id="632835" name="Rectangle 3"/>
          <p:cNvSpPr>
            <a:spLocks noGrp="1" noChangeArrowheads="1"/>
          </p:cNvSpPr>
          <p:nvPr>
            <p:ph idx="1"/>
          </p:nvPr>
        </p:nvSpPr>
        <p:spPr>
          <a:xfrm>
            <a:off x="523844" y="1571612"/>
            <a:ext cx="8853518" cy="4244988"/>
          </a:xfrm>
        </p:spPr>
        <p:txBody>
          <a:bodyPr/>
          <a:lstStyle/>
          <a:p>
            <a:pPr>
              <a:lnSpc>
                <a:spcPct val="90000"/>
              </a:lnSpc>
            </a:pPr>
            <a:r>
              <a:rPr lang="en-US" altLang="zh-CN" sz="2800" dirty="0"/>
              <a:t>IPv6 </a:t>
            </a:r>
            <a:r>
              <a:rPr lang="zh-CN" altLang="en-US" sz="2800" dirty="0"/>
              <a:t>将首部长度变为固定的 </a:t>
            </a:r>
            <a:r>
              <a:rPr lang="en-US" altLang="zh-CN" sz="2800" dirty="0"/>
              <a:t>40 </a:t>
            </a:r>
            <a:r>
              <a:rPr lang="zh-CN" altLang="en-US" sz="2800" dirty="0"/>
              <a:t>字节，称为</a:t>
            </a:r>
            <a:r>
              <a:rPr lang="zh-CN" altLang="en-US" sz="2800" dirty="0">
                <a:solidFill>
                  <a:srgbClr val="FF0000"/>
                </a:solidFill>
              </a:rPr>
              <a:t>基本首部</a:t>
            </a:r>
            <a:r>
              <a:rPr lang="en-US" altLang="zh-CN" sz="2800" dirty="0"/>
              <a:t>(base header)</a:t>
            </a:r>
            <a:r>
              <a:rPr lang="zh-CN" altLang="en-US" sz="2800" dirty="0" smtClean="0"/>
              <a:t>。</a:t>
            </a:r>
            <a:endParaRPr lang="zh-CN" altLang="en-US" sz="28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199</a:t>
            </a:fld>
            <a:endParaRPr lang="zh-CN" altLang="en-US" kern="0" dirty="0">
              <a:solidFill>
                <a:sysClr val="windowText" lastClr="000000"/>
              </a:solidFill>
            </a:endParaRPr>
          </a:p>
        </p:txBody>
      </p:sp>
      <p:sp>
        <p:nvSpPr>
          <p:cNvPr id="5" name="Rectangle 3"/>
          <p:cNvSpPr>
            <a:spLocks noChangeArrowheads="1"/>
          </p:cNvSpPr>
          <p:nvPr/>
        </p:nvSpPr>
        <p:spPr bwMode="auto">
          <a:xfrm>
            <a:off x="271726" y="5064128"/>
            <a:ext cx="9421019" cy="773112"/>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 name="Rectangle 4"/>
          <p:cNvSpPr>
            <a:spLocks noChangeArrowheads="1"/>
          </p:cNvSpPr>
          <p:nvPr/>
        </p:nvSpPr>
        <p:spPr bwMode="auto">
          <a:xfrm>
            <a:off x="1910688" y="5070479"/>
            <a:ext cx="7782057" cy="752475"/>
          </a:xfrm>
          <a:prstGeom prst="rect">
            <a:avLst/>
          </a:prstGeom>
          <a:solidFill>
            <a:srgbClr val="CCECFF"/>
          </a:solidFill>
          <a:ln w="9525">
            <a:solidFill>
              <a:srgbClr val="0000CC"/>
            </a:solidFill>
            <a:miter lim="800000"/>
            <a:headEnd/>
            <a:tailEnd/>
          </a:ln>
          <a:effectLst/>
        </p:spPr>
        <p:txBody>
          <a:bodyPr wrap="none" anchor="ctr"/>
          <a:lstStyle/>
          <a:p>
            <a:endParaRPr lang="zh-CN" altLang="en-US"/>
          </a:p>
        </p:txBody>
      </p:sp>
      <p:sp>
        <p:nvSpPr>
          <p:cNvPr id="7" name="Line 5"/>
          <p:cNvSpPr>
            <a:spLocks noChangeShapeType="1"/>
          </p:cNvSpPr>
          <p:nvPr/>
        </p:nvSpPr>
        <p:spPr bwMode="auto">
          <a:xfrm>
            <a:off x="1900369"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8" name="Line 6"/>
          <p:cNvSpPr>
            <a:spLocks noChangeShapeType="1"/>
          </p:cNvSpPr>
          <p:nvPr/>
        </p:nvSpPr>
        <p:spPr bwMode="auto">
          <a:xfrm>
            <a:off x="3529011"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9" name="Line 7"/>
          <p:cNvSpPr>
            <a:spLocks noChangeShapeType="1"/>
          </p:cNvSpPr>
          <p:nvPr/>
        </p:nvSpPr>
        <p:spPr bwMode="auto">
          <a:xfrm>
            <a:off x="4340753"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10" name="Line 8"/>
          <p:cNvSpPr>
            <a:spLocks noChangeShapeType="1"/>
          </p:cNvSpPr>
          <p:nvPr/>
        </p:nvSpPr>
        <p:spPr bwMode="auto">
          <a:xfrm>
            <a:off x="5971116" y="5064128"/>
            <a:ext cx="0" cy="773112"/>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9"/>
          <p:cNvSpPr txBox="1">
            <a:spLocks noChangeArrowheads="1"/>
          </p:cNvSpPr>
          <p:nvPr/>
        </p:nvSpPr>
        <p:spPr bwMode="auto">
          <a:xfrm>
            <a:off x="655240" y="5056190"/>
            <a:ext cx="800219" cy="757130"/>
          </a:xfrm>
          <a:prstGeom prst="rect">
            <a:avLst/>
          </a:prstGeom>
          <a:noFill/>
          <a:ln w="9525">
            <a:noFill/>
            <a:miter lim="800000"/>
            <a:headEnd/>
            <a:tailEnd/>
          </a:ln>
          <a:effectLst/>
        </p:spPr>
        <p:txBody>
          <a:bodyPr wrap="none">
            <a:spAutoFit/>
          </a:bodyPr>
          <a:lstStyle/>
          <a:p>
            <a:pPr algn="ctr">
              <a:lnSpc>
                <a:spcPct val="90000"/>
              </a:lnSpc>
            </a:pPr>
            <a:r>
              <a:rPr kumimoji="1" lang="zh-CN" altLang="en-US" sz="2400">
                <a:solidFill>
                  <a:srgbClr val="333399"/>
                </a:solidFill>
                <a:latin typeface="Arial" charset="0"/>
              </a:rPr>
              <a:t>基本</a:t>
            </a:r>
          </a:p>
          <a:p>
            <a:pPr algn="ctr">
              <a:lnSpc>
                <a:spcPct val="90000"/>
              </a:lnSpc>
            </a:pPr>
            <a:r>
              <a:rPr kumimoji="1" lang="zh-CN" altLang="en-US" sz="2400">
                <a:solidFill>
                  <a:srgbClr val="333399"/>
                </a:solidFill>
                <a:latin typeface="Arial" charset="0"/>
              </a:rPr>
              <a:t>首部</a:t>
            </a:r>
          </a:p>
        </p:txBody>
      </p:sp>
      <p:sp>
        <p:nvSpPr>
          <p:cNvPr id="12" name="Text Box 10"/>
          <p:cNvSpPr txBox="1">
            <a:spLocks noChangeArrowheads="1"/>
          </p:cNvSpPr>
          <p:nvPr/>
        </p:nvSpPr>
        <p:spPr bwMode="auto">
          <a:xfrm>
            <a:off x="2142859" y="5129215"/>
            <a:ext cx="1056700" cy="757130"/>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 </a:t>
            </a:r>
            <a:r>
              <a:rPr kumimoji="1" lang="zh-CN" altLang="en-US" sz="2400">
                <a:solidFill>
                  <a:srgbClr val="333399"/>
                </a:solidFill>
                <a:latin typeface="Arial" charset="0"/>
              </a:rPr>
              <a:t>扩展</a:t>
            </a:r>
          </a:p>
          <a:p>
            <a:pPr algn="ctr">
              <a:lnSpc>
                <a:spcPct val="90000"/>
              </a:lnSpc>
            </a:pPr>
            <a:r>
              <a:rPr kumimoji="1" lang="zh-CN" altLang="en-US" sz="2400">
                <a:solidFill>
                  <a:srgbClr val="333399"/>
                </a:solidFill>
                <a:latin typeface="Arial" charset="0"/>
              </a:rPr>
              <a:t>首部 </a:t>
            </a:r>
            <a:r>
              <a:rPr kumimoji="1" lang="en-US" altLang="zh-CN" sz="2400">
                <a:solidFill>
                  <a:srgbClr val="333399"/>
                </a:solidFill>
                <a:latin typeface="Arial" charset="0"/>
              </a:rPr>
              <a:t>1</a:t>
            </a:r>
          </a:p>
        </p:txBody>
      </p:sp>
      <p:sp>
        <p:nvSpPr>
          <p:cNvPr id="13" name="Text Box 11"/>
          <p:cNvSpPr txBox="1">
            <a:spLocks noChangeArrowheads="1"/>
          </p:cNvSpPr>
          <p:nvPr/>
        </p:nvSpPr>
        <p:spPr bwMode="auto">
          <a:xfrm>
            <a:off x="4474897" y="5129215"/>
            <a:ext cx="1107996" cy="757130"/>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 </a:t>
            </a:r>
            <a:r>
              <a:rPr kumimoji="1" lang="zh-CN" altLang="en-US" sz="2400">
                <a:solidFill>
                  <a:srgbClr val="333399"/>
                </a:solidFill>
                <a:latin typeface="Arial" charset="0"/>
              </a:rPr>
              <a:t>扩展</a:t>
            </a:r>
          </a:p>
          <a:p>
            <a:pPr algn="ctr">
              <a:lnSpc>
                <a:spcPct val="90000"/>
              </a:lnSpc>
            </a:pPr>
            <a:r>
              <a:rPr kumimoji="1" lang="zh-CN" altLang="en-US" sz="2400">
                <a:solidFill>
                  <a:srgbClr val="333399"/>
                </a:solidFill>
                <a:latin typeface="Arial" charset="0"/>
              </a:rPr>
              <a:t>首部 </a:t>
            </a:r>
            <a:r>
              <a:rPr kumimoji="1" lang="en-US" altLang="zh-CN" sz="2400">
                <a:solidFill>
                  <a:srgbClr val="333399"/>
                </a:solidFill>
                <a:latin typeface="Arial" charset="0"/>
              </a:rPr>
              <a:t>N</a:t>
            </a:r>
          </a:p>
        </p:txBody>
      </p:sp>
      <p:sp>
        <p:nvSpPr>
          <p:cNvPr id="14" name="Text Box 12"/>
          <p:cNvSpPr txBox="1">
            <a:spLocks noChangeArrowheads="1"/>
          </p:cNvSpPr>
          <p:nvPr/>
        </p:nvSpPr>
        <p:spPr bwMode="auto">
          <a:xfrm>
            <a:off x="3551370" y="5110166"/>
            <a:ext cx="479618" cy="369332"/>
          </a:xfrm>
          <a:prstGeom prst="rect">
            <a:avLst/>
          </a:prstGeom>
          <a:noFill/>
          <a:ln w="9525">
            <a:noFill/>
            <a:miter lim="800000"/>
            <a:headEnd/>
            <a:tailEnd/>
          </a:ln>
          <a:effectLst/>
        </p:spPr>
        <p:txBody>
          <a:bodyPr wrap="none">
            <a:spAutoFit/>
          </a:bodyPr>
          <a:lstStyle/>
          <a:p>
            <a:r>
              <a:rPr kumimoji="1" lang="en-US" altLang="zh-CN" b="1">
                <a:solidFill>
                  <a:srgbClr val="333399"/>
                </a:solidFill>
                <a:latin typeface="Arial" charset="0"/>
              </a:rPr>
              <a:t> …</a:t>
            </a:r>
          </a:p>
        </p:txBody>
      </p:sp>
      <p:sp>
        <p:nvSpPr>
          <p:cNvPr id="15" name="Text Box 13"/>
          <p:cNvSpPr txBox="1">
            <a:spLocks noChangeArrowheads="1"/>
          </p:cNvSpPr>
          <p:nvPr/>
        </p:nvSpPr>
        <p:spPr bwMode="auto">
          <a:xfrm>
            <a:off x="6512851" y="5214941"/>
            <a:ext cx="1685077" cy="369332"/>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charset="0"/>
              </a:rPr>
              <a:t>数   据   部   分</a:t>
            </a:r>
          </a:p>
        </p:txBody>
      </p:sp>
      <p:sp>
        <p:nvSpPr>
          <p:cNvPr id="16" name="Line 14"/>
          <p:cNvSpPr>
            <a:spLocks noChangeShapeType="1"/>
          </p:cNvSpPr>
          <p:nvPr/>
        </p:nvSpPr>
        <p:spPr bwMode="auto">
          <a:xfrm>
            <a:off x="1900369" y="4003679"/>
            <a:ext cx="0" cy="973137"/>
          </a:xfrm>
          <a:prstGeom prst="line">
            <a:avLst/>
          </a:prstGeom>
          <a:noFill/>
          <a:ln w="9525">
            <a:solidFill>
              <a:schemeClr val="tx1"/>
            </a:solidFill>
            <a:round/>
            <a:headEnd/>
            <a:tailEnd/>
          </a:ln>
          <a:effectLst/>
        </p:spPr>
        <p:txBody>
          <a:bodyPr wrap="none" anchor="ctr"/>
          <a:lstStyle/>
          <a:p>
            <a:endParaRPr lang="zh-CN" altLang="en-US"/>
          </a:p>
        </p:txBody>
      </p:sp>
      <p:sp>
        <p:nvSpPr>
          <p:cNvPr id="17" name="Line 15"/>
          <p:cNvSpPr>
            <a:spLocks noChangeShapeType="1"/>
          </p:cNvSpPr>
          <p:nvPr/>
        </p:nvSpPr>
        <p:spPr bwMode="auto">
          <a:xfrm>
            <a:off x="5971116" y="4484691"/>
            <a:ext cx="0" cy="474663"/>
          </a:xfrm>
          <a:prstGeom prst="line">
            <a:avLst/>
          </a:prstGeom>
          <a:noFill/>
          <a:ln w="9525">
            <a:solidFill>
              <a:schemeClr val="tx1"/>
            </a:solidFill>
            <a:round/>
            <a:headEnd/>
            <a:tailEnd/>
          </a:ln>
          <a:effectLst/>
        </p:spPr>
        <p:txBody>
          <a:bodyPr wrap="none" anchor="ctr"/>
          <a:lstStyle/>
          <a:p>
            <a:endParaRPr lang="zh-CN" altLang="en-US"/>
          </a:p>
        </p:txBody>
      </p:sp>
      <p:sp>
        <p:nvSpPr>
          <p:cNvPr id="18" name="Line 16"/>
          <p:cNvSpPr>
            <a:spLocks noChangeShapeType="1"/>
          </p:cNvSpPr>
          <p:nvPr/>
        </p:nvSpPr>
        <p:spPr bwMode="auto">
          <a:xfrm>
            <a:off x="1900369" y="4713290"/>
            <a:ext cx="4070746"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19" name="Rectangle 17"/>
          <p:cNvSpPr>
            <a:spLocks noChangeArrowheads="1"/>
          </p:cNvSpPr>
          <p:nvPr/>
        </p:nvSpPr>
        <p:spPr bwMode="auto">
          <a:xfrm>
            <a:off x="3460220" y="4484691"/>
            <a:ext cx="883973" cy="411163"/>
          </a:xfrm>
          <a:prstGeom prst="rect">
            <a:avLst/>
          </a:prstGeom>
          <a:solidFill>
            <a:schemeClr val="bg1"/>
          </a:solidFill>
          <a:ln w="9525">
            <a:noFill/>
            <a:miter lim="800000"/>
            <a:headEnd/>
            <a:tailEnd/>
          </a:ln>
          <a:effectLst/>
        </p:spPr>
        <p:txBody>
          <a:bodyPr wrap="none" anchor="ctr"/>
          <a:lstStyle/>
          <a:p>
            <a:endParaRPr lang="zh-CN" altLang="en-US"/>
          </a:p>
        </p:txBody>
      </p:sp>
      <p:sp>
        <p:nvSpPr>
          <p:cNvPr id="20" name="Text Box 18"/>
          <p:cNvSpPr txBox="1">
            <a:spLocks noChangeArrowheads="1"/>
          </p:cNvSpPr>
          <p:nvPr/>
        </p:nvSpPr>
        <p:spPr bwMode="auto">
          <a:xfrm>
            <a:off x="3393149" y="4362454"/>
            <a:ext cx="1005403" cy="584775"/>
          </a:xfrm>
          <a:prstGeom prst="rect">
            <a:avLst/>
          </a:prstGeom>
          <a:noFill/>
          <a:ln w="9525">
            <a:noFill/>
            <a:miter lim="800000"/>
            <a:headEnd/>
            <a:tailEnd/>
          </a:ln>
          <a:effectLst/>
        </p:spPr>
        <p:txBody>
          <a:bodyPr wrap="none">
            <a:spAutoFit/>
          </a:bodyPr>
          <a:lstStyle/>
          <a:p>
            <a:r>
              <a:rPr kumimoji="1" lang="zh-CN" altLang="en-US" sz="3200">
                <a:solidFill>
                  <a:srgbClr val="333399"/>
                </a:solidFill>
                <a:latin typeface="Arial" charset="0"/>
              </a:rPr>
              <a:t>选项</a:t>
            </a:r>
          </a:p>
        </p:txBody>
      </p:sp>
      <p:sp>
        <p:nvSpPr>
          <p:cNvPr id="21" name="Line 19"/>
          <p:cNvSpPr>
            <a:spLocks noChangeShapeType="1"/>
          </p:cNvSpPr>
          <p:nvPr/>
        </p:nvSpPr>
        <p:spPr bwMode="auto">
          <a:xfrm>
            <a:off x="271726" y="5921378"/>
            <a:ext cx="0" cy="493712"/>
          </a:xfrm>
          <a:prstGeom prst="line">
            <a:avLst/>
          </a:prstGeom>
          <a:noFill/>
          <a:ln w="9525">
            <a:solidFill>
              <a:schemeClr val="tx1"/>
            </a:solidFill>
            <a:round/>
            <a:headEnd/>
            <a:tailEnd/>
          </a:ln>
          <a:effectLst/>
        </p:spPr>
        <p:txBody>
          <a:bodyPr wrap="none" anchor="ctr"/>
          <a:lstStyle/>
          <a:p>
            <a:endParaRPr lang="zh-CN" altLang="en-US"/>
          </a:p>
        </p:txBody>
      </p:sp>
      <p:sp>
        <p:nvSpPr>
          <p:cNvPr id="22" name="Line 20"/>
          <p:cNvSpPr>
            <a:spLocks noChangeShapeType="1"/>
          </p:cNvSpPr>
          <p:nvPr/>
        </p:nvSpPr>
        <p:spPr bwMode="auto">
          <a:xfrm>
            <a:off x="9692745" y="5932491"/>
            <a:ext cx="0" cy="492125"/>
          </a:xfrm>
          <a:prstGeom prst="line">
            <a:avLst/>
          </a:prstGeom>
          <a:noFill/>
          <a:ln w="9525">
            <a:solidFill>
              <a:schemeClr val="tx1"/>
            </a:solidFill>
            <a:round/>
            <a:headEnd/>
            <a:tailEnd/>
          </a:ln>
          <a:effectLst/>
        </p:spPr>
        <p:txBody>
          <a:bodyPr wrap="none" anchor="ctr"/>
          <a:lstStyle/>
          <a:p>
            <a:endParaRPr lang="zh-CN" altLang="en-US"/>
          </a:p>
        </p:txBody>
      </p:sp>
      <p:sp>
        <p:nvSpPr>
          <p:cNvPr id="23" name="Line 21"/>
          <p:cNvSpPr>
            <a:spLocks noChangeShapeType="1"/>
          </p:cNvSpPr>
          <p:nvPr/>
        </p:nvSpPr>
        <p:spPr bwMode="auto">
          <a:xfrm>
            <a:off x="271726" y="6221415"/>
            <a:ext cx="9421019"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24" name="Rectangle 22"/>
          <p:cNvSpPr>
            <a:spLocks noChangeArrowheads="1"/>
          </p:cNvSpPr>
          <p:nvPr/>
        </p:nvSpPr>
        <p:spPr bwMode="auto">
          <a:xfrm>
            <a:off x="3635639" y="5991228"/>
            <a:ext cx="1876293" cy="423862"/>
          </a:xfrm>
          <a:prstGeom prst="rect">
            <a:avLst/>
          </a:prstGeom>
          <a:solidFill>
            <a:schemeClr val="bg1"/>
          </a:solidFill>
          <a:ln w="9525">
            <a:noFill/>
            <a:miter lim="800000"/>
            <a:headEnd/>
            <a:tailEnd/>
          </a:ln>
          <a:effectLst/>
        </p:spPr>
        <p:txBody>
          <a:bodyPr wrap="none" anchor="ctr"/>
          <a:lstStyle/>
          <a:p>
            <a:endParaRPr lang="zh-CN" altLang="en-US"/>
          </a:p>
        </p:txBody>
      </p:sp>
      <p:sp>
        <p:nvSpPr>
          <p:cNvPr id="25" name="Text Box 23"/>
          <p:cNvSpPr txBox="1">
            <a:spLocks noChangeArrowheads="1"/>
          </p:cNvSpPr>
          <p:nvPr/>
        </p:nvSpPr>
        <p:spPr bwMode="auto">
          <a:xfrm>
            <a:off x="3549649" y="5946779"/>
            <a:ext cx="2350323" cy="584775"/>
          </a:xfrm>
          <a:prstGeom prst="rect">
            <a:avLst/>
          </a:prstGeom>
          <a:solidFill>
            <a:schemeClr val="bg1"/>
          </a:solidFill>
          <a:ln w="9525">
            <a:noFill/>
            <a:miter lim="800000"/>
            <a:headEnd/>
            <a:tailEnd/>
          </a:ln>
          <a:effectLst/>
        </p:spPr>
        <p:txBody>
          <a:bodyPr wrap="none">
            <a:spAutoFit/>
          </a:bodyPr>
          <a:lstStyle/>
          <a:p>
            <a:r>
              <a:rPr kumimoji="1" lang="en-US" altLang="zh-CN" sz="3200">
                <a:solidFill>
                  <a:srgbClr val="333399"/>
                </a:solidFill>
                <a:latin typeface="Arial" charset="0"/>
              </a:rPr>
              <a:t>IPv6 </a:t>
            </a:r>
            <a:r>
              <a:rPr kumimoji="1" lang="zh-CN" altLang="en-US" sz="3200">
                <a:solidFill>
                  <a:srgbClr val="333399"/>
                </a:solidFill>
                <a:latin typeface="Arial" charset="0"/>
              </a:rPr>
              <a:t>数据报</a:t>
            </a:r>
          </a:p>
        </p:txBody>
      </p:sp>
      <p:sp>
        <p:nvSpPr>
          <p:cNvPr id="26" name="Line 24"/>
          <p:cNvSpPr>
            <a:spLocks noChangeShapeType="1"/>
          </p:cNvSpPr>
          <p:nvPr/>
        </p:nvSpPr>
        <p:spPr bwMode="auto">
          <a:xfrm>
            <a:off x="9692745" y="4003679"/>
            <a:ext cx="0" cy="973137"/>
          </a:xfrm>
          <a:prstGeom prst="line">
            <a:avLst/>
          </a:prstGeom>
          <a:noFill/>
          <a:ln w="9525">
            <a:solidFill>
              <a:schemeClr val="tx1"/>
            </a:solidFill>
            <a:round/>
            <a:headEnd/>
            <a:tailEnd/>
          </a:ln>
          <a:effectLst/>
        </p:spPr>
        <p:txBody>
          <a:bodyPr wrap="none" anchor="ctr"/>
          <a:lstStyle/>
          <a:p>
            <a:endParaRPr lang="zh-CN" altLang="en-US"/>
          </a:p>
        </p:txBody>
      </p:sp>
      <p:sp>
        <p:nvSpPr>
          <p:cNvPr id="27" name="Line 25"/>
          <p:cNvSpPr>
            <a:spLocks noChangeShapeType="1"/>
          </p:cNvSpPr>
          <p:nvPr/>
        </p:nvSpPr>
        <p:spPr bwMode="auto">
          <a:xfrm>
            <a:off x="1900369" y="4195765"/>
            <a:ext cx="7792376"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28" name="Text Box 26"/>
          <p:cNvSpPr txBox="1">
            <a:spLocks noChangeArrowheads="1"/>
          </p:cNvSpPr>
          <p:nvPr/>
        </p:nvSpPr>
        <p:spPr bwMode="auto">
          <a:xfrm>
            <a:off x="4875609" y="3857629"/>
            <a:ext cx="1826141" cy="584775"/>
          </a:xfrm>
          <a:prstGeom prst="rect">
            <a:avLst/>
          </a:prstGeom>
          <a:solidFill>
            <a:schemeClr val="bg1"/>
          </a:solidFill>
          <a:ln w="9525">
            <a:noFill/>
            <a:miter lim="800000"/>
            <a:headEnd/>
            <a:tailEnd/>
          </a:ln>
          <a:effectLst/>
        </p:spPr>
        <p:txBody>
          <a:bodyPr wrap="none">
            <a:spAutoFit/>
          </a:bodyPr>
          <a:lstStyle/>
          <a:p>
            <a:r>
              <a:rPr kumimoji="1" lang="zh-CN" altLang="en-US" sz="3200">
                <a:solidFill>
                  <a:srgbClr val="333399"/>
                </a:solidFill>
                <a:latin typeface="Arial" charset="0"/>
              </a:rPr>
              <a:t>有效载荷</a:t>
            </a:r>
          </a:p>
        </p:txBody>
      </p:sp>
      <p:sp>
        <p:nvSpPr>
          <p:cNvPr id="29" name="矩形 28"/>
          <p:cNvSpPr/>
          <p:nvPr/>
        </p:nvSpPr>
        <p:spPr>
          <a:xfrm>
            <a:off x="309529" y="4444996"/>
            <a:ext cx="1402948" cy="523220"/>
          </a:xfrm>
          <a:prstGeom prst="rect">
            <a:avLst/>
          </a:prstGeom>
        </p:spPr>
        <p:txBody>
          <a:bodyPr wrap="none">
            <a:spAutoFit/>
          </a:bodyPr>
          <a:lstStyle/>
          <a:p>
            <a:r>
              <a:rPr lang="en-US" altLang="zh-CN" sz="2800" kern="0" dirty="0" smtClean="0">
                <a:solidFill>
                  <a:srgbClr val="333399"/>
                </a:solidFill>
                <a:latin typeface="Arial"/>
                <a:ea typeface="黑体"/>
              </a:rPr>
              <a:t>40 </a:t>
            </a:r>
            <a:r>
              <a:rPr lang="zh-CN" altLang="en-US" sz="2800" kern="0" dirty="0" smtClean="0">
                <a:solidFill>
                  <a:srgbClr val="333399"/>
                </a:solidFill>
                <a:latin typeface="Arial"/>
                <a:ea typeface="黑体"/>
              </a:rPr>
              <a:t>字节</a:t>
            </a:r>
            <a:endParaRPr lang="zh-CN" alt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8" y="2852936"/>
            <a:ext cx="9066212" cy="3277991"/>
          </a:xfrm>
        </p:spPr>
        <p:txBody>
          <a:bodyPr/>
          <a:lstStyle/>
          <a:p>
            <a:r>
              <a:rPr lang="zh-CN" altLang="en-US" dirty="0" smtClean="0"/>
              <a:t>网络层主要作用就是在复杂的网络环境中将数据包发给最终的目标地址。</a:t>
            </a:r>
            <a:endParaRPr lang="en-US" altLang="zh-CN" dirty="0" smtClean="0"/>
          </a:p>
          <a:p>
            <a:pPr lvl="1"/>
            <a:r>
              <a:rPr lang="en-US" altLang="zh-CN" dirty="0" smtClean="0"/>
              <a:t>IP</a:t>
            </a:r>
            <a:r>
              <a:rPr lang="zh-CN" altLang="en-US" dirty="0" smtClean="0"/>
              <a:t>地址</a:t>
            </a:r>
            <a:endParaRPr lang="en-US" altLang="zh-CN" dirty="0" smtClean="0"/>
          </a:p>
          <a:p>
            <a:pPr lvl="1"/>
            <a:r>
              <a:rPr lang="zh-CN" altLang="en-US" dirty="0" smtClean="0"/>
              <a:t>分组封装</a:t>
            </a:r>
            <a:endParaRPr lang="en-US" altLang="zh-CN" dirty="0" smtClean="0"/>
          </a:p>
          <a:p>
            <a:pPr lvl="1"/>
            <a:r>
              <a:rPr lang="zh-CN" altLang="en-US" dirty="0" smtClean="0"/>
              <a:t>路由协议</a:t>
            </a:r>
            <a:endParaRPr lang="en-US" altLang="zh-CN" dirty="0" smtClean="0"/>
          </a:p>
          <a:p>
            <a:pPr lvl="1"/>
            <a:r>
              <a:rPr lang="zh-CN" altLang="en-US" dirty="0" smtClean="0"/>
              <a:t>其他</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a:t>
            </a:fld>
            <a:endParaRPr lang="en-US" altLang="zh-CN"/>
          </a:p>
        </p:txBody>
      </p:sp>
      <p:sp>
        <p:nvSpPr>
          <p:cNvPr id="5" name="Line 4"/>
          <p:cNvSpPr>
            <a:spLocks noChangeShapeType="1"/>
          </p:cNvSpPr>
          <p:nvPr/>
        </p:nvSpPr>
        <p:spPr bwMode="auto">
          <a:xfrm flipH="1" flipV="1">
            <a:off x="8422682" y="2159918"/>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 name="Line 5"/>
          <p:cNvSpPr>
            <a:spLocks noChangeShapeType="1"/>
          </p:cNvSpPr>
          <p:nvPr/>
        </p:nvSpPr>
        <p:spPr bwMode="auto">
          <a:xfrm flipH="1" flipV="1">
            <a:off x="7239465" y="1855118"/>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flipV="1">
            <a:off x="6276382" y="1842418"/>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 name="Line 7"/>
          <p:cNvSpPr>
            <a:spLocks noChangeShapeType="1"/>
          </p:cNvSpPr>
          <p:nvPr/>
        </p:nvSpPr>
        <p:spPr bwMode="auto">
          <a:xfrm flipV="1">
            <a:off x="5120682" y="1918618"/>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3964982" y="1994818"/>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2726732" y="1766218"/>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1" name="Freeform 10"/>
          <p:cNvSpPr>
            <a:spLocks/>
          </p:cNvSpPr>
          <p:nvPr/>
        </p:nvSpPr>
        <p:spPr bwMode="auto">
          <a:xfrm>
            <a:off x="773048" y="1804318"/>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nvGrpSpPr>
          <p:cNvPr id="12" name="Group 11"/>
          <p:cNvGrpSpPr>
            <a:grpSpLocks/>
          </p:cNvGrpSpPr>
          <p:nvPr/>
        </p:nvGrpSpPr>
        <p:grpSpPr bwMode="auto">
          <a:xfrm>
            <a:off x="1158283" y="1613818"/>
            <a:ext cx="1222773" cy="781050"/>
            <a:chOff x="1680" y="240"/>
            <a:chExt cx="2529" cy="1270"/>
          </a:xfrm>
        </p:grpSpPr>
        <p:sp>
          <p:nvSpPr>
            <p:cNvPr id="517"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8"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9"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0"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1"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2"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3"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4"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5"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 name="Group 28"/>
          <p:cNvGrpSpPr>
            <a:grpSpLocks/>
          </p:cNvGrpSpPr>
          <p:nvPr/>
        </p:nvGrpSpPr>
        <p:grpSpPr bwMode="auto">
          <a:xfrm>
            <a:off x="3222033" y="1613818"/>
            <a:ext cx="1222773" cy="781050"/>
            <a:chOff x="1680" y="240"/>
            <a:chExt cx="2529" cy="1270"/>
          </a:xfrm>
        </p:grpSpPr>
        <p:sp>
          <p:nvSpPr>
            <p:cNvPr id="508"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9"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0"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1"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2"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3"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4"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5"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6"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14" name="Text Box 38"/>
          <p:cNvSpPr txBox="1">
            <a:spLocks noChangeArrowheads="1"/>
          </p:cNvSpPr>
          <p:nvPr/>
        </p:nvSpPr>
        <p:spPr bwMode="auto">
          <a:xfrm>
            <a:off x="3428407" y="180273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局域网</a:t>
            </a:r>
          </a:p>
        </p:txBody>
      </p:sp>
      <p:pic>
        <p:nvPicPr>
          <p:cNvPr id="15"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0039" y="1645569"/>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 name="Picture 8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0482" y="1842419"/>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5432" y="1905918"/>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6782" y="1693194"/>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 name="Group 90"/>
          <p:cNvGrpSpPr>
            <a:grpSpLocks/>
          </p:cNvGrpSpPr>
          <p:nvPr/>
        </p:nvGrpSpPr>
        <p:grpSpPr bwMode="auto">
          <a:xfrm>
            <a:off x="5533433" y="1613818"/>
            <a:ext cx="1222773" cy="781050"/>
            <a:chOff x="1680" y="240"/>
            <a:chExt cx="2529" cy="1270"/>
          </a:xfrm>
        </p:grpSpPr>
        <p:sp>
          <p:nvSpPr>
            <p:cNvPr id="499"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0"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1"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2"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3"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4"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5"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6"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7"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20" name="Text Box 100"/>
          <p:cNvSpPr txBox="1">
            <a:spLocks noChangeArrowheads="1"/>
          </p:cNvSpPr>
          <p:nvPr/>
        </p:nvSpPr>
        <p:spPr bwMode="auto">
          <a:xfrm>
            <a:off x="5712290" y="180273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广域网</a:t>
            </a:r>
          </a:p>
        </p:txBody>
      </p:sp>
      <p:sp>
        <p:nvSpPr>
          <p:cNvPr id="21" name="Text Box 101"/>
          <p:cNvSpPr txBox="1">
            <a:spLocks noChangeArrowheads="1"/>
          </p:cNvSpPr>
          <p:nvPr/>
        </p:nvSpPr>
        <p:spPr bwMode="auto">
          <a:xfrm>
            <a:off x="279469" y="1467768"/>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22" name="Text Box 102"/>
          <p:cNvSpPr txBox="1">
            <a:spLocks noChangeArrowheads="1"/>
          </p:cNvSpPr>
          <p:nvPr/>
        </p:nvSpPr>
        <p:spPr bwMode="auto">
          <a:xfrm>
            <a:off x="8627337" y="1586831"/>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23" name="Text Box 103"/>
          <p:cNvSpPr txBox="1">
            <a:spLocks noChangeArrowheads="1"/>
          </p:cNvSpPr>
          <p:nvPr/>
        </p:nvSpPr>
        <p:spPr bwMode="auto">
          <a:xfrm>
            <a:off x="2152321" y="1283618"/>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24" name="Text Box 104"/>
          <p:cNvSpPr txBox="1">
            <a:spLocks noChangeArrowheads="1"/>
          </p:cNvSpPr>
          <p:nvPr/>
        </p:nvSpPr>
        <p:spPr bwMode="auto">
          <a:xfrm>
            <a:off x="4491238" y="1480468"/>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25" name="Text Box 105"/>
          <p:cNvSpPr txBox="1">
            <a:spLocks noChangeArrowheads="1"/>
          </p:cNvSpPr>
          <p:nvPr/>
        </p:nvSpPr>
        <p:spPr bwMode="auto">
          <a:xfrm>
            <a:off x="6597984" y="1340768"/>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26" name="Text Box 106"/>
          <p:cNvSpPr txBox="1">
            <a:spLocks noChangeArrowheads="1"/>
          </p:cNvSpPr>
          <p:nvPr/>
        </p:nvSpPr>
        <p:spPr bwMode="auto">
          <a:xfrm>
            <a:off x="1323382" y="181543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电话网</a:t>
            </a:r>
          </a:p>
        </p:txBody>
      </p:sp>
      <p:grpSp>
        <p:nvGrpSpPr>
          <p:cNvPr id="27" name="Group 114"/>
          <p:cNvGrpSpPr>
            <a:grpSpLocks/>
          </p:cNvGrpSpPr>
          <p:nvPr/>
        </p:nvGrpSpPr>
        <p:grpSpPr bwMode="auto">
          <a:xfrm>
            <a:off x="332781" y="1842415"/>
            <a:ext cx="720592" cy="546099"/>
            <a:chOff x="624" y="2968"/>
            <a:chExt cx="1331" cy="920"/>
          </a:xfrm>
        </p:grpSpPr>
        <p:sp>
          <p:nvSpPr>
            <p:cNvPr id="47"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0"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1"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2"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3"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4"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5"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6"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7"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58"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nvGrpSpPr>
            <p:cNvPr id="59" name="Group 127"/>
            <p:cNvGrpSpPr>
              <a:grpSpLocks/>
            </p:cNvGrpSpPr>
            <p:nvPr/>
          </p:nvGrpSpPr>
          <p:grpSpPr bwMode="auto">
            <a:xfrm>
              <a:off x="700" y="3526"/>
              <a:ext cx="515" cy="270"/>
              <a:chOff x="700" y="3526"/>
              <a:chExt cx="515" cy="270"/>
            </a:xfrm>
          </p:grpSpPr>
          <p:grpSp>
            <p:nvGrpSpPr>
              <p:cNvPr id="85" name="Group 128"/>
              <p:cNvGrpSpPr>
                <a:grpSpLocks/>
              </p:cNvGrpSpPr>
              <p:nvPr/>
            </p:nvGrpSpPr>
            <p:grpSpPr bwMode="auto">
              <a:xfrm>
                <a:off x="737" y="3534"/>
                <a:ext cx="49" cy="23"/>
                <a:chOff x="737" y="3534"/>
                <a:chExt cx="49" cy="23"/>
              </a:xfrm>
            </p:grpSpPr>
            <p:sp>
              <p:nvSpPr>
                <p:cNvPr id="496"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7"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8"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86" name="Group 132"/>
              <p:cNvGrpSpPr>
                <a:grpSpLocks/>
              </p:cNvGrpSpPr>
              <p:nvPr/>
            </p:nvGrpSpPr>
            <p:grpSpPr bwMode="auto">
              <a:xfrm>
                <a:off x="748" y="3547"/>
                <a:ext cx="50" cy="23"/>
                <a:chOff x="748" y="3547"/>
                <a:chExt cx="50" cy="23"/>
              </a:xfrm>
            </p:grpSpPr>
            <p:sp>
              <p:nvSpPr>
                <p:cNvPr id="493"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4"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5"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87"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8"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9"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90"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nvGrpSpPr>
              <p:cNvPr id="91" name="Group 140"/>
              <p:cNvGrpSpPr>
                <a:grpSpLocks/>
              </p:cNvGrpSpPr>
              <p:nvPr/>
            </p:nvGrpSpPr>
            <p:grpSpPr bwMode="auto">
              <a:xfrm>
                <a:off x="872" y="3547"/>
                <a:ext cx="50" cy="23"/>
                <a:chOff x="872" y="3547"/>
                <a:chExt cx="50" cy="23"/>
              </a:xfrm>
            </p:grpSpPr>
            <p:sp>
              <p:nvSpPr>
                <p:cNvPr id="490"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1"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92"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92" name="Group 144"/>
              <p:cNvGrpSpPr>
                <a:grpSpLocks/>
              </p:cNvGrpSpPr>
              <p:nvPr/>
            </p:nvGrpSpPr>
            <p:grpSpPr bwMode="auto">
              <a:xfrm>
                <a:off x="885" y="3559"/>
                <a:ext cx="50" cy="23"/>
                <a:chOff x="885" y="3559"/>
                <a:chExt cx="50" cy="23"/>
              </a:xfrm>
            </p:grpSpPr>
            <p:sp>
              <p:nvSpPr>
                <p:cNvPr id="487"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8"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9"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93" name="Group 148"/>
              <p:cNvGrpSpPr>
                <a:grpSpLocks/>
              </p:cNvGrpSpPr>
              <p:nvPr/>
            </p:nvGrpSpPr>
            <p:grpSpPr bwMode="auto">
              <a:xfrm>
                <a:off x="898" y="3571"/>
                <a:ext cx="49" cy="23"/>
                <a:chOff x="898" y="3571"/>
                <a:chExt cx="49" cy="23"/>
              </a:xfrm>
            </p:grpSpPr>
            <p:sp>
              <p:nvSpPr>
                <p:cNvPr id="484"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5"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6"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94" name="Group 152"/>
              <p:cNvGrpSpPr>
                <a:grpSpLocks/>
              </p:cNvGrpSpPr>
              <p:nvPr/>
            </p:nvGrpSpPr>
            <p:grpSpPr bwMode="auto">
              <a:xfrm>
                <a:off x="911" y="3585"/>
                <a:ext cx="49" cy="23"/>
                <a:chOff x="911" y="3585"/>
                <a:chExt cx="49" cy="23"/>
              </a:xfrm>
            </p:grpSpPr>
            <p:sp>
              <p:nvSpPr>
                <p:cNvPr id="481"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2"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3"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95" name="Group 156"/>
              <p:cNvGrpSpPr>
                <a:grpSpLocks/>
              </p:cNvGrpSpPr>
              <p:nvPr/>
            </p:nvGrpSpPr>
            <p:grpSpPr bwMode="auto">
              <a:xfrm>
                <a:off x="923" y="3600"/>
                <a:ext cx="99" cy="73"/>
                <a:chOff x="923" y="3600"/>
                <a:chExt cx="99" cy="73"/>
              </a:xfrm>
            </p:grpSpPr>
            <p:grpSp>
              <p:nvGrpSpPr>
                <p:cNvPr id="461" name="Group 157"/>
                <p:cNvGrpSpPr>
                  <a:grpSpLocks/>
                </p:cNvGrpSpPr>
                <p:nvPr/>
              </p:nvGrpSpPr>
              <p:grpSpPr bwMode="auto">
                <a:xfrm>
                  <a:off x="923" y="3600"/>
                  <a:ext cx="49" cy="23"/>
                  <a:chOff x="923" y="3600"/>
                  <a:chExt cx="49" cy="23"/>
                </a:xfrm>
              </p:grpSpPr>
              <p:sp>
                <p:nvSpPr>
                  <p:cNvPr id="478"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9"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80"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62" name="Group 161"/>
                <p:cNvGrpSpPr>
                  <a:grpSpLocks/>
                </p:cNvGrpSpPr>
                <p:nvPr/>
              </p:nvGrpSpPr>
              <p:grpSpPr bwMode="auto">
                <a:xfrm>
                  <a:off x="935" y="3612"/>
                  <a:ext cx="48" cy="23"/>
                  <a:chOff x="935" y="3612"/>
                  <a:chExt cx="48" cy="23"/>
                </a:xfrm>
              </p:grpSpPr>
              <p:sp>
                <p:nvSpPr>
                  <p:cNvPr id="475"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6"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7"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63" name="Group 165"/>
                <p:cNvGrpSpPr>
                  <a:grpSpLocks/>
                </p:cNvGrpSpPr>
                <p:nvPr/>
              </p:nvGrpSpPr>
              <p:grpSpPr bwMode="auto">
                <a:xfrm>
                  <a:off x="947" y="3625"/>
                  <a:ext cx="50" cy="22"/>
                  <a:chOff x="947" y="3625"/>
                  <a:chExt cx="50" cy="22"/>
                </a:xfrm>
              </p:grpSpPr>
              <p:sp>
                <p:nvSpPr>
                  <p:cNvPr id="472"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3"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4"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64" name="Group 169"/>
                <p:cNvGrpSpPr>
                  <a:grpSpLocks/>
                </p:cNvGrpSpPr>
                <p:nvPr/>
              </p:nvGrpSpPr>
              <p:grpSpPr bwMode="auto">
                <a:xfrm>
                  <a:off x="960" y="3637"/>
                  <a:ext cx="50" cy="23"/>
                  <a:chOff x="960" y="3637"/>
                  <a:chExt cx="50" cy="23"/>
                </a:xfrm>
              </p:grpSpPr>
              <p:sp>
                <p:nvSpPr>
                  <p:cNvPr id="469"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0"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71"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65" name="Group 173"/>
                <p:cNvGrpSpPr>
                  <a:grpSpLocks/>
                </p:cNvGrpSpPr>
                <p:nvPr/>
              </p:nvGrpSpPr>
              <p:grpSpPr bwMode="auto">
                <a:xfrm>
                  <a:off x="973" y="3650"/>
                  <a:ext cx="49" cy="23"/>
                  <a:chOff x="973" y="3650"/>
                  <a:chExt cx="49" cy="23"/>
                </a:xfrm>
              </p:grpSpPr>
              <p:sp>
                <p:nvSpPr>
                  <p:cNvPr id="466"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67"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68"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96" name="Group 177"/>
              <p:cNvGrpSpPr>
                <a:grpSpLocks/>
              </p:cNvGrpSpPr>
              <p:nvPr/>
            </p:nvGrpSpPr>
            <p:grpSpPr bwMode="auto">
              <a:xfrm>
                <a:off x="985" y="3665"/>
                <a:ext cx="100" cy="73"/>
                <a:chOff x="985" y="3665"/>
                <a:chExt cx="100" cy="73"/>
              </a:xfrm>
            </p:grpSpPr>
            <p:grpSp>
              <p:nvGrpSpPr>
                <p:cNvPr id="441" name="Group 178"/>
                <p:cNvGrpSpPr>
                  <a:grpSpLocks/>
                </p:cNvGrpSpPr>
                <p:nvPr/>
              </p:nvGrpSpPr>
              <p:grpSpPr bwMode="auto">
                <a:xfrm>
                  <a:off x="985" y="3665"/>
                  <a:ext cx="50" cy="23"/>
                  <a:chOff x="985" y="3665"/>
                  <a:chExt cx="50" cy="23"/>
                </a:xfrm>
              </p:grpSpPr>
              <p:sp>
                <p:nvSpPr>
                  <p:cNvPr id="458"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9"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60"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42" name="Group 182"/>
                <p:cNvGrpSpPr>
                  <a:grpSpLocks/>
                </p:cNvGrpSpPr>
                <p:nvPr/>
              </p:nvGrpSpPr>
              <p:grpSpPr bwMode="auto">
                <a:xfrm>
                  <a:off x="997" y="3677"/>
                  <a:ext cx="49" cy="23"/>
                  <a:chOff x="997" y="3677"/>
                  <a:chExt cx="49" cy="23"/>
                </a:xfrm>
              </p:grpSpPr>
              <p:sp>
                <p:nvSpPr>
                  <p:cNvPr id="455"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6"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7"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43" name="Group 186"/>
                <p:cNvGrpSpPr>
                  <a:grpSpLocks/>
                </p:cNvGrpSpPr>
                <p:nvPr/>
              </p:nvGrpSpPr>
              <p:grpSpPr bwMode="auto">
                <a:xfrm>
                  <a:off x="1010" y="3690"/>
                  <a:ext cx="48" cy="23"/>
                  <a:chOff x="1010" y="3690"/>
                  <a:chExt cx="48" cy="23"/>
                </a:xfrm>
              </p:grpSpPr>
              <p:sp>
                <p:nvSpPr>
                  <p:cNvPr id="452"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3"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4"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44" name="Group 190"/>
                <p:cNvGrpSpPr>
                  <a:grpSpLocks/>
                </p:cNvGrpSpPr>
                <p:nvPr/>
              </p:nvGrpSpPr>
              <p:grpSpPr bwMode="auto">
                <a:xfrm>
                  <a:off x="1023" y="3703"/>
                  <a:ext cx="49" cy="22"/>
                  <a:chOff x="1023" y="3703"/>
                  <a:chExt cx="49" cy="22"/>
                </a:xfrm>
              </p:grpSpPr>
              <p:sp>
                <p:nvSpPr>
                  <p:cNvPr id="449"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0"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1"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45" name="Group 194"/>
                <p:cNvGrpSpPr>
                  <a:grpSpLocks/>
                </p:cNvGrpSpPr>
                <p:nvPr/>
              </p:nvGrpSpPr>
              <p:grpSpPr bwMode="auto">
                <a:xfrm>
                  <a:off x="1036" y="3716"/>
                  <a:ext cx="49" cy="22"/>
                  <a:chOff x="1036" y="3716"/>
                  <a:chExt cx="49" cy="22"/>
                </a:xfrm>
              </p:grpSpPr>
              <p:sp>
                <p:nvSpPr>
                  <p:cNvPr id="446"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47"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48"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97" name="Group 198"/>
              <p:cNvGrpSpPr>
                <a:grpSpLocks/>
              </p:cNvGrpSpPr>
              <p:nvPr/>
            </p:nvGrpSpPr>
            <p:grpSpPr bwMode="auto">
              <a:xfrm>
                <a:off x="1046" y="3727"/>
                <a:ext cx="49" cy="23"/>
                <a:chOff x="1046" y="3727"/>
                <a:chExt cx="49" cy="23"/>
              </a:xfrm>
            </p:grpSpPr>
            <p:sp>
              <p:nvSpPr>
                <p:cNvPr id="438"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9"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40"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98" name="Group 202"/>
              <p:cNvGrpSpPr>
                <a:grpSpLocks/>
              </p:cNvGrpSpPr>
              <p:nvPr/>
            </p:nvGrpSpPr>
            <p:grpSpPr bwMode="auto">
              <a:xfrm>
                <a:off x="1058" y="3739"/>
                <a:ext cx="50" cy="23"/>
                <a:chOff x="1058" y="3739"/>
                <a:chExt cx="50" cy="23"/>
              </a:xfrm>
            </p:grpSpPr>
            <p:sp>
              <p:nvSpPr>
                <p:cNvPr id="435"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6"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7"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99" name="Group 206"/>
              <p:cNvGrpSpPr>
                <a:grpSpLocks/>
              </p:cNvGrpSpPr>
              <p:nvPr/>
            </p:nvGrpSpPr>
            <p:grpSpPr bwMode="auto">
              <a:xfrm>
                <a:off x="1072" y="3753"/>
                <a:ext cx="48" cy="22"/>
                <a:chOff x="1072" y="3753"/>
                <a:chExt cx="48" cy="22"/>
              </a:xfrm>
            </p:grpSpPr>
            <p:sp>
              <p:nvSpPr>
                <p:cNvPr id="432"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3"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4"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100"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01"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02"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nvGrpSpPr>
              <p:cNvPr id="103" name="Group 213"/>
              <p:cNvGrpSpPr>
                <a:grpSpLocks/>
              </p:cNvGrpSpPr>
              <p:nvPr/>
            </p:nvGrpSpPr>
            <p:grpSpPr bwMode="auto">
              <a:xfrm>
                <a:off x="832" y="3547"/>
                <a:ext cx="49" cy="23"/>
                <a:chOff x="832" y="3547"/>
                <a:chExt cx="49" cy="23"/>
              </a:xfrm>
            </p:grpSpPr>
            <p:sp>
              <p:nvSpPr>
                <p:cNvPr id="429"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0"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1"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04" name="Group 217"/>
              <p:cNvGrpSpPr>
                <a:grpSpLocks/>
              </p:cNvGrpSpPr>
              <p:nvPr/>
            </p:nvGrpSpPr>
            <p:grpSpPr bwMode="auto">
              <a:xfrm>
                <a:off x="844" y="3560"/>
                <a:ext cx="49" cy="22"/>
                <a:chOff x="844" y="3560"/>
                <a:chExt cx="49" cy="22"/>
              </a:xfrm>
            </p:grpSpPr>
            <p:sp>
              <p:nvSpPr>
                <p:cNvPr id="426"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7"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8"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05" name="Group 221"/>
              <p:cNvGrpSpPr>
                <a:grpSpLocks/>
              </p:cNvGrpSpPr>
              <p:nvPr/>
            </p:nvGrpSpPr>
            <p:grpSpPr bwMode="auto">
              <a:xfrm>
                <a:off x="857" y="3572"/>
                <a:ext cx="50" cy="23"/>
                <a:chOff x="857" y="3572"/>
                <a:chExt cx="50" cy="23"/>
              </a:xfrm>
            </p:grpSpPr>
            <p:sp>
              <p:nvSpPr>
                <p:cNvPr id="423"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4"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5"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06" name="Group 225"/>
              <p:cNvGrpSpPr>
                <a:grpSpLocks/>
              </p:cNvGrpSpPr>
              <p:nvPr/>
            </p:nvGrpSpPr>
            <p:grpSpPr bwMode="auto">
              <a:xfrm>
                <a:off x="870" y="3585"/>
                <a:ext cx="48" cy="23"/>
                <a:chOff x="870" y="3585"/>
                <a:chExt cx="48" cy="23"/>
              </a:xfrm>
            </p:grpSpPr>
            <p:sp>
              <p:nvSpPr>
                <p:cNvPr id="42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07" name="Group 229"/>
              <p:cNvGrpSpPr>
                <a:grpSpLocks/>
              </p:cNvGrpSpPr>
              <p:nvPr/>
            </p:nvGrpSpPr>
            <p:grpSpPr bwMode="auto">
              <a:xfrm>
                <a:off x="882" y="3600"/>
                <a:ext cx="100" cy="73"/>
                <a:chOff x="882" y="3600"/>
                <a:chExt cx="100" cy="73"/>
              </a:xfrm>
            </p:grpSpPr>
            <p:grpSp>
              <p:nvGrpSpPr>
                <p:cNvPr id="400" name="Group 230"/>
                <p:cNvGrpSpPr>
                  <a:grpSpLocks/>
                </p:cNvGrpSpPr>
                <p:nvPr/>
              </p:nvGrpSpPr>
              <p:grpSpPr bwMode="auto">
                <a:xfrm>
                  <a:off x="882" y="3600"/>
                  <a:ext cx="49" cy="23"/>
                  <a:chOff x="882" y="3600"/>
                  <a:chExt cx="49" cy="23"/>
                </a:xfrm>
              </p:grpSpPr>
              <p:sp>
                <p:nvSpPr>
                  <p:cNvPr id="417"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8"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9"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01" name="Group 234"/>
                <p:cNvGrpSpPr>
                  <a:grpSpLocks/>
                </p:cNvGrpSpPr>
                <p:nvPr/>
              </p:nvGrpSpPr>
              <p:grpSpPr bwMode="auto">
                <a:xfrm>
                  <a:off x="894" y="3612"/>
                  <a:ext cx="49" cy="23"/>
                  <a:chOff x="894" y="3612"/>
                  <a:chExt cx="49" cy="23"/>
                </a:xfrm>
              </p:grpSpPr>
              <p:sp>
                <p:nvSpPr>
                  <p:cNvPr id="414"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5"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6"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02" name="Group 238"/>
                <p:cNvGrpSpPr>
                  <a:grpSpLocks/>
                </p:cNvGrpSpPr>
                <p:nvPr/>
              </p:nvGrpSpPr>
              <p:grpSpPr bwMode="auto">
                <a:xfrm>
                  <a:off x="907" y="3625"/>
                  <a:ext cx="49" cy="23"/>
                  <a:chOff x="907" y="3625"/>
                  <a:chExt cx="49" cy="23"/>
                </a:xfrm>
              </p:grpSpPr>
              <p:sp>
                <p:nvSpPr>
                  <p:cNvPr id="411"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2"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3"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03" name="Group 242"/>
                <p:cNvGrpSpPr>
                  <a:grpSpLocks/>
                </p:cNvGrpSpPr>
                <p:nvPr/>
              </p:nvGrpSpPr>
              <p:grpSpPr bwMode="auto">
                <a:xfrm>
                  <a:off x="919" y="3638"/>
                  <a:ext cx="49" cy="22"/>
                  <a:chOff x="919" y="3638"/>
                  <a:chExt cx="49" cy="22"/>
                </a:xfrm>
              </p:grpSpPr>
              <p:sp>
                <p:nvSpPr>
                  <p:cNvPr id="408"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09"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0"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404" name="Group 246"/>
                <p:cNvGrpSpPr>
                  <a:grpSpLocks/>
                </p:cNvGrpSpPr>
                <p:nvPr/>
              </p:nvGrpSpPr>
              <p:grpSpPr bwMode="auto">
                <a:xfrm>
                  <a:off x="932" y="3651"/>
                  <a:ext cx="50" cy="22"/>
                  <a:chOff x="932" y="3651"/>
                  <a:chExt cx="50" cy="22"/>
                </a:xfrm>
              </p:grpSpPr>
              <p:sp>
                <p:nvSpPr>
                  <p:cNvPr id="405"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06"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07"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08" name="Group 250"/>
              <p:cNvGrpSpPr>
                <a:grpSpLocks/>
              </p:cNvGrpSpPr>
              <p:nvPr/>
            </p:nvGrpSpPr>
            <p:grpSpPr bwMode="auto">
              <a:xfrm>
                <a:off x="944" y="3665"/>
                <a:ext cx="99" cy="74"/>
                <a:chOff x="944" y="3665"/>
                <a:chExt cx="99" cy="74"/>
              </a:xfrm>
            </p:grpSpPr>
            <p:grpSp>
              <p:nvGrpSpPr>
                <p:cNvPr id="380" name="Group 251"/>
                <p:cNvGrpSpPr>
                  <a:grpSpLocks/>
                </p:cNvGrpSpPr>
                <p:nvPr/>
              </p:nvGrpSpPr>
              <p:grpSpPr bwMode="auto">
                <a:xfrm>
                  <a:off x="944" y="3665"/>
                  <a:ext cx="49" cy="23"/>
                  <a:chOff x="944" y="3665"/>
                  <a:chExt cx="49" cy="23"/>
                </a:xfrm>
              </p:grpSpPr>
              <p:sp>
                <p:nvSpPr>
                  <p:cNvPr id="397"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8"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9"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81" name="Group 255"/>
                <p:cNvGrpSpPr>
                  <a:grpSpLocks/>
                </p:cNvGrpSpPr>
                <p:nvPr/>
              </p:nvGrpSpPr>
              <p:grpSpPr bwMode="auto">
                <a:xfrm>
                  <a:off x="957" y="3678"/>
                  <a:ext cx="48" cy="23"/>
                  <a:chOff x="957" y="3678"/>
                  <a:chExt cx="48" cy="23"/>
                </a:xfrm>
              </p:grpSpPr>
              <p:sp>
                <p:nvSpPr>
                  <p:cNvPr id="394"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5"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6"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82" name="Group 259"/>
                <p:cNvGrpSpPr>
                  <a:grpSpLocks/>
                </p:cNvGrpSpPr>
                <p:nvPr/>
              </p:nvGrpSpPr>
              <p:grpSpPr bwMode="auto">
                <a:xfrm>
                  <a:off x="969" y="3690"/>
                  <a:ext cx="49" cy="23"/>
                  <a:chOff x="969" y="3690"/>
                  <a:chExt cx="49" cy="23"/>
                </a:xfrm>
              </p:grpSpPr>
              <p:sp>
                <p:nvSpPr>
                  <p:cNvPr id="391"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2"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3"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83" name="Group 263"/>
                <p:cNvGrpSpPr>
                  <a:grpSpLocks/>
                </p:cNvGrpSpPr>
                <p:nvPr/>
              </p:nvGrpSpPr>
              <p:grpSpPr bwMode="auto">
                <a:xfrm>
                  <a:off x="982" y="3703"/>
                  <a:ext cx="49" cy="23"/>
                  <a:chOff x="982" y="3703"/>
                  <a:chExt cx="49" cy="23"/>
                </a:xfrm>
              </p:grpSpPr>
              <p:sp>
                <p:nvSpPr>
                  <p:cNvPr id="38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8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84" name="Group 267"/>
                <p:cNvGrpSpPr>
                  <a:grpSpLocks/>
                </p:cNvGrpSpPr>
                <p:nvPr/>
              </p:nvGrpSpPr>
              <p:grpSpPr bwMode="auto">
                <a:xfrm>
                  <a:off x="995" y="3716"/>
                  <a:ext cx="48" cy="23"/>
                  <a:chOff x="995" y="3716"/>
                  <a:chExt cx="48" cy="23"/>
                </a:xfrm>
              </p:grpSpPr>
              <p:sp>
                <p:nvSpPr>
                  <p:cNvPr id="385"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86"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87"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09" name="Group 271"/>
              <p:cNvGrpSpPr>
                <a:grpSpLocks/>
              </p:cNvGrpSpPr>
              <p:nvPr/>
            </p:nvGrpSpPr>
            <p:grpSpPr bwMode="auto">
              <a:xfrm>
                <a:off x="1005" y="3727"/>
                <a:ext cx="49" cy="23"/>
                <a:chOff x="1005" y="3727"/>
                <a:chExt cx="49" cy="23"/>
              </a:xfrm>
            </p:grpSpPr>
            <p:sp>
              <p:nvSpPr>
                <p:cNvPr id="377"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8"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9"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10" name="Group 275"/>
              <p:cNvGrpSpPr>
                <a:grpSpLocks/>
              </p:cNvGrpSpPr>
              <p:nvPr/>
            </p:nvGrpSpPr>
            <p:grpSpPr bwMode="auto">
              <a:xfrm>
                <a:off x="1018" y="3740"/>
                <a:ext cx="49" cy="22"/>
                <a:chOff x="1018" y="3740"/>
                <a:chExt cx="49" cy="22"/>
              </a:xfrm>
            </p:grpSpPr>
            <p:sp>
              <p:nvSpPr>
                <p:cNvPr id="374"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5"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6"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11" name="Group 279"/>
              <p:cNvGrpSpPr>
                <a:grpSpLocks/>
              </p:cNvGrpSpPr>
              <p:nvPr/>
            </p:nvGrpSpPr>
            <p:grpSpPr bwMode="auto">
              <a:xfrm>
                <a:off x="1030" y="3753"/>
                <a:ext cx="49" cy="23"/>
                <a:chOff x="1030" y="3753"/>
                <a:chExt cx="49" cy="23"/>
              </a:xfrm>
            </p:grpSpPr>
            <p:sp>
              <p:nvSpPr>
                <p:cNvPr id="371"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2"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3"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112"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13"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14"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nvGrpSpPr>
              <p:cNvPr id="115" name="Group 286"/>
              <p:cNvGrpSpPr>
                <a:grpSpLocks/>
              </p:cNvGrpSpPr>
              <p:nvPr/>
            </p:nvGrpSpPr>
            <p:grpSpPr bwMode="auto">
              <a:xfrm>
                <a:off x="790" y="3547"/>
                <a:ext cx="49" cy="23"/>
                <a:chOff x="790" y="3547"/>
                <a:chExt cx="49" cy="23"/>
              </a:xfrm>
            </p:grpSpPr>
            <p:sp>
              <p:nvSpPr>
                <p:cNvPr id="368"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9"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70"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16" name="Group 290"/>
              <p:cNvGrpSpPr>
                <a:grpSpLocks/>
              </p:cNvGrpSpPr>
              <p:nvPr/>
            </p:nvGrpSpPr>
            <p:grpSpPr bwMode="auto">
              <a:xfrm>
                <a:off x="803" y="3560"/>
                <a:ext cx="49" cy="22"/>
                <a:chOff x="803" y="3560"/>
                <a:chExt cx="49" cy="22"/>
              </a:xfrm>
            </p:grpSpPr>
            <p:sp>
              <p:nvSpPr>
                <p:cNvPr id="36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17" name="Group 294"/>
              <p:cNvGrpSpPr>
                <a:grpSpLocks/>
              </p:cNvGrpSpPr>
              <p:nvPr/>
            </p:nvGrpSpPr>
            <p:grpSpPr bwMode="auto">
              <a:xfrm>
                <a:off x="815" y="3572"/>
                <a:ext cx="50" cy="23"/>
                <a:chOff x="815" y="3572"/>
                <a:chExt cx="50" cy="23"/>
              </a:xfrm>
            </p:grpSpPr>
            <p:sp>
              <p:nvSpPr>
                <p:cNvPr id="362"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3"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4"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18" name="Group 298"/>
              <p:cNvGrpSpPr>
                <a:grpSpLocks/>
              </p:cNvGrpSpPr>
              <p:nvPr/>
            </p:nvGrpSpPr>
            <p:grpSpPr bwMode="auto">
              <a:xfrm>
                <a:off x="828" y="3585"/>
                <a:ext cx="49" cy="23"/>
                <a:chOff x="828" y="3585"/>
                <a:chExt cx="49" cy="23"/>
              </a:xfrm>
            </p:grpSpPr>
            <p:sp>
              <p:nvSpPr>
                <p:cNvPr id="359"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0"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61"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19" name="Group 302"/>
              <p:cNvGrpSpPr>
                <a:grpSpLocks/>
              </p:cNvGrpSpPr>
              <p:nvPr/>
            </p:nvGrpSpPr>
            <p:grpSpPr bwMode="auto">
              <a:xfrm>
                <a:off x="840" y="3600"/>
                <a:ext cx="100" cy="73"/>
                <a:chOff x="840" y="3600"/>
                <a:chExt cx="100" cy="73"/>
              </a:xfrm>
            </p:grpSpPr>
            <p:grpSp>
              <p:nvGrpSpPr>
                <p:cNvPr id="339" name="Group 303"/>
                <p:cNvGrpSpPr>
                  <a:grpSpLocks/>
                </p:cNvGrpSpPr>
                <p:nvPr/>
              </p:nvGrpSpPr>
              <p:grpSpPr bwMode="auto">
                <a:xfrm>
                  <a:off x="840" y="3600"/>
                  <a:ext cx="49" cy="23"/>
                  <a:chOff x="840" y="3600"/>
                  <a:chExt cx="49" cy="23"/>
                </a:xfrm>
              </p:grpSpPr>
              <p:sp>
                <p:nvSpPr>
                  <p:cNvPr id="356"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57"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58"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40" name="Group 307"/>
                <p:cNvGrpSpPr>
                  <a:grpSpLocks/>
                </p:cNvGrpSpPr>
                <p:nvPr/>
              </p:nvGrpSpPr>
              <p:grpSpPr bwMode="auto">
                <a:xfrm>
                  <a:off x="853" y="3612"/>
                  <a:ext cx="48" cy="23"/>
                  <a:chOff x="853" y="3612"/>
                  <a:chExt cx="48" cy="23"/>
                </a:xfrm>
              </p:grpSpPr>
              <p:sp>
                <p:nvSpPr>
                  <p:cNvPr id="353"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54"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55"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41" name="Group 311"/>
                <p:cNvGrpSpPr>
                  <a:grpSpLocks/>
                </p:cNvGrpSpPr>
                <p:nvPr/>
              </p:nvGrpSpPr>
              <p:grpSpPr bwMode="auto">
                <a:xfrm>
                  <a:off x="865" y="3625"/>
                  <a:ext cx="49" cy="23"/>
                  <a:chOff x="865" y="3625"/>
                  <a:chExt cx="49" cy="23"/>
                </a:xfrm>
              </p:grpSpPr>
              <p:sp>
                <p:nvSpPr>
                  <p:cNvPr id="350"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51"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52"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42" name="Group 315"/>
                <p:cNvGrpSpPr>
                  <a:grpSpLocks/>
                </p:cNvGrpSpPr>
                <p:nvPr/>
              </p:nvGrpSpPr>
              <p:grpSpPr bwMode="auto">
                <a:xfrm>
                  <a:off x="878" y="3638"/>
                  <a:ext cx="49" cy="22"/>
                  <a:chOff x="878" y="3638"/>
                  <a:chExt cx="49" cy="22"/>
                </a:xfrm>
              </p:grpSpPr>
              <p:sp>
                <p:nvSpPr>
                  <p:cNvPr id="347"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48"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49"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43" name="Group 319"/>
                <p:cNvGrpSpPr>
                  <a:grpSpLocks/>
                </p:cNvGrpSpPr>
                <p:nvPr/>
              </p:nvGrpSpPr>
              <p:grpSpPr bwMode="auto">
                <a:xfrm>
                  <a:off x="890" y="3651"/>
                  <a:ext cx="50" cy="22"/>
                  <a:chOff x="890" y="3651"/>
                  <a:chExt cx="50" cy="22"/>
                </a:xfrm>
              </p:grpSpPr>
              <p:sp>
                <p:nvSpPr>
                  <p:cNvPr id="34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4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4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20" name="Group 323"/>
              <p:cNvGrpSpPr>
                <a:grpSpLocks/>
              </p:cNvGrpSpPr>
              <p:nvPr/>
            </p:nvGrpSpPr>
            <p:grpSpPr bwMode="auto">
              <a:xfrm>
                <a:off x="903" y="3665"/>
                <a:ext cx="99" cy="74"/>
                <a:chOff x="903" y="3665"/>
                <a:chExt cx="99" cy="74"/>
              </a:xfrm>
            </p:grpSpPr>
            <p:grpSp>
              <p:nvGrpSpPr>
                <p:cNvPr id="319" name="Group 324"/>
                <p:cNvGrpSpPr>
                  <a:grpSpLocks/>
                </p:cNvGrpSpPr>
                <p:nvPr/>
              </p:nvGrpSpPr>
              <p:grpSpPr bwMode="auto">
                <a:xfrm>
                  <a:off x="903" y="3665"/>
                  <a:ext cx="49" cy="23"/>
                  <a:chOff x="903" y="3665"/>
                  <a:chExt cx="49" cy="23"/>
                </a:xfrm>
              </p:grpSpPr>
              <p:sp>
                <p:nvSpPr>
                  <p:cNvPr id="336"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7"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8"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20" name="Group 328"/>
                <p:cNvGrpSpPr>
                  <a:grpSpLocks/>
                </p:cNvGrpSpPr>
                <p:nvPr/>
              </p:nvGrpSpPr>
              <p:grpSpPr bwMode="auto">
                <a:xfrm>
                  <a:off x="914" y="3678"/>
                  <a:ext cx="49" cy="23"/>
                  <a:chOff x="914" y="3678"/>
                  <a:chExt cx="49" cy="23"/>
                </a:xfrm>
              </p:grpSpPr>
              <p:sp>
                <p:nvSpPr>
                  <p:cNvPr id="33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21" name="Group 332"/>
                <p:cNvGrpSpPr>
                  <a:grpSpLocks/>
                </p:cNvGrpSpPr>
                <p:nvPr/>
              </p:nvGrpSpPr>
              <p:grpSpPr bwMode="auto">
                <a:xfrm>
                  <a:off x="928" y="3690"/>
                  <a:ext cx="48" cy="23"/>
                  <a:chOff x="928" y="3690"/>
                  <a:chExt cx="48" cy="23"/>
                </a:xfrm>
              </p:grpSpPr>
              <p:sp>
                <p:nvSpPr>
                  <p:cNvPr id="330"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1"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2"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22" name="Group 336"/>
                <p:cNvGrpSpPr>
                  <a:grpSpLocks/>
                </p:cNvGrpSpPr>
                <p:nvPr/>
              </p:nvGrpSpPr>
              <p:grpSpPr bwMode="auto">
                <a:xfrm>
                  <a:off x="940" y="3703"/>
                  <a:ext cx="49" cy="23"/>
                  <a:chOff x="940" y="3703"/>
                  <a:chExt cx="49" cy="23"/>
                </a:xfrm>
              </p:grpSpPr>
              <p:sp>
                <p:nvSpPr>
                  <p:cNvPr id="327"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28"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29"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323" name="Group 340"/>
                <p:cNvGrpSpPr>
                  <a:grpSpLocks/>
                </p:cNvGrpSpPr>
                <p:nvPr/>
              </p:nvGrpSpPr>
              <p:grpSpPr bwMode="auto">
                <a:xfrm>
                  <a:off x="953" y="3716"/>
                  <a:ext cx="49" cy="23"/>
                  <a:chOff x="953" y="3716"/>
                  <a:chExt cx="49" cy="23"/>
                </a:xfrm>
              </p:grpSpPr>
              <p:sp>
                <p:nvSpPr>
                  <p:cNvPr id="324"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25"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26"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21" name="Group 344"/>
              <p:cNvGrpSpPr>
                <a:grpSpLocks/>
              </p:cNvGrpSpPr>
              <p:nvPr/>
            </p:nvGrpSpPr>
            <p:grpSpPr bwMode="auto">
              <a:xfrm>
                <a:off x="963" y="3727"/>
                <a:ext cx="49" cy="23"/>
                <a:chOff x="963" y="3727"/>
                <a:chExt cx="49" cy="23"/>
              </a:xfrm>
            </p:grpSpPr>
            <p:sp>
              <p:nvSpPr>
                <p:cNvPr id="316"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7"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8"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22" name="Group 348"/>
              <p:cNvGrpSpPr>
                <a:grpSpLocks/>
              </p:cNvGrpSpPr>
              <p:nvPr/>
            </p:nvGrpSpPr>
            <p:grpSpPr bwMode="auto">
              <a:xfrm>
                <a:off x="976" y="3740"/>
                <a:ext cx="50" cy="22"/>
                <a:chOff x="976" y="3740"/>
                <a:chExt cx="50" cy="22"/>
              </a:xfrm>
            </p:grpSpPr>
            <p:sp>
              <p:nvSpPr>
                <p:cNvPr id="31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23" name="Group 352"/>
              <p:cNvGrpSpPr>
                <a:grpSpLocks/>
              </p:cNvGrpSpPr>
              <p:nvPr/>
            </p:nvGrpSpPr>
            <p:grpSpPr bwMode="auto">
              <a:xfrm>
                <a:off x="761" y="3560"/>
                <a:ext cx="50" cy="22"/>
                <a:chOff x="761" y="3560"/>
                <a:chExt cx="50" cy="22"/>
              </a:xfrm>
            </p:grpSpPr>
            <p:sp>
              <p:nvSpPr>
                <p:cNvPr id="310"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1"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2"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24" name="Group 356"/>
              <p:cNvGrpSpPr>
                <a:grpSpLocks/>
              </p:cNvGrpSpPr>
              <p:nvPr/>
            </p:nvGrpSpPr>
            <p:grpSpPr bwMode="auto">
              <a:xfrm>
                <a:off x="774" y="3572"/>
                <a:ext cx="49" cy="23"/>
                <a:chOff x="774" y="3572"/>
                <a:chExt cx="49" cy="23"/>
              </a:xfrm>
            </p:grpSpPr>
            <p:sp>
              <p:nvSpPr>
                <p:cNvPr id="307"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8"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9"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25" name="Group 360"/>
              <p:cNvGrpSpPr>
                <a:grpSpLocks/>
              </p:cNvGrpSpPr>
              <p:nvPr/>
            </p:nvGrpSpPr>
            <p:grpSpPr bwMode="auto">
              <a:xfrm>
                <a:off x="787" y="3585"/>
                <a:ext cx="49" cy="23"/>
                <a:chOff x="787" y="3585"/>
                <a:chExt cx="49" cy="23"/>
              </a:xfrm>
            </p:grpSpPr>
            <p:sp>
              <p:nvSpPr>
                <p:cNvPr id="304"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5"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6"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26" name="Group 364"/>
              <p:cNvGrpSpPr>
                <a:grpSpLocks/>
              </p:cNvGrpSpPr>
              <p:nvPr/>
            </p:nvGrpSpPr>
            <p:grpSpPr bwMode="auto">
              <a:xfrm>
                <a:off x="799" y="3600"/>
                <a:ext cx="99" cy="73"/>
                <a:chOff x="799" y="3600"/>
                <a:chExt cx="99" cy="73"/>
              </a:xfrm>
            </p:grpSpPr>
            <p:grpSp>
              <p:nvGrpSpPr>
                <p:cNvPr id="284" name="Group 365"/>
                <p:cNvGrpSpPr>
                  <a:grpSpLocks/>
                </p:cNvGrpSpPr>
                <p:nvPr/>
              </p:nvGrpSpPr>
              <p:grpSpPr bwMode="auto">
                <a:xfrm>
                  <a:off x="799" y="3600"/>
                  <a:ext cx="48" cy="23"/>
                  <a:chOff x="799" y="3600"/>
                  <a:chExt cx="48" cy="23"/>
                </a:xfrm>
              </p:grpSpPr>
              <p:sp>
                <p:nvSpPr>
                  <p:cNvPr id="301"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2"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3"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85" name="Group 369"/>
                <p:cNvGrpSpPr>
                  <a:grpSpLocks/>
                </p:cNvGrpSpPr>
                <p:nvPr/>
              </p:nvGrpSpPr>
              <p:grpSpPr bwMode="auto">
                <a:xfrm>
                  <a:off x="811" y="3612"/>
                  <a:ext cx="48" cy="23"/>
                  <a:chOff x="811" y="3612"/>
                  <a:chExt cx="48" cy="23"/>
                </a:xfrm>
              </p:grpSpPr>
              <p:sp>
                <p:nvSpPr>
                  <p:cNvPr id="298"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9"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00"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86" name="Group 373"/>
                <p:cNvGrpSpPr>
                  <a:grpSpLocks/>
                </p:cNvGrpSpPr>
                <p:nvPr/>
              </p:nvGrpSpPr>
              <p:grpSpPr bwMode="auto">
                <a:xfrm>
                  <a:off x="823" y="3625"/>
                  <a:ext cx="49" cy="23"/>
                  <a:chOff x="823" y="3625"/>
                  <a:chExt cx="49" cy="23"/>
                </a:xfrm>
              </p:grpSpPr>
              <p:sp>
                <p:nvSpPr>
                  <p:cNvPr id="295"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6"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7"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87" name="Group 377"/>
                <p:cNvGrpSpPr>
                  <a:grpSpLocks/>
                </p:cNvGrpSpPr>
                <p:nvPr/>
              </p:nvGrpSpPr>
              <p:grpSpPr bwMode="auto">
                <a:xfrm>
                  <a:off x="836" y="3638"/>
                  <a:ext cx="50" cy="22"/>
                  <a:chOff x="836" y="3638"/>
                  <a:chExt cx="50" cy="22"/>
                </a:xfrm>
              </p:grpSpPr>
              <p:sp>
                <p:nvSpPr>
                  <p:cNvPr id="29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88" name="Group 381"/>
                <p:cNvGrpSpPr>
                  <a:grpSpLocks/>
                </p:cNvGrpSpPr>
                <p:nvPr/>
              </p:nvGrpSpPr>
              <p:grpSpPr bwMode="auto">
                <a:xfrm>
                  <a:off x="849" y="3651"/>
                  <a:ext cx="49" cy="22"/>
                  <a:chOff x="849" y="3651"/>
                  <a:chExt cx="49" cy="22"/>
                </a:xfrm>
              </p:grpSpPr>
              <p:sp>
                <p:nvSpPr>
                  <p:cNvPr id="289"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0"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91"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27" name="Group 385"/>
              <p:cNvGrpSpPr>
                <a:grpSpLocks/>
              </p:cNvGrpSpPr>
              <p:nvPr/>
            </p:nvGrpSpPr>
            <p:grpSpPr bwMode="auto">
              <a:xfrm>
                <a:off x="861" y="3665"/>
                <a:ext cx="99" cy="74"/>
                <a:chOff x="861" y="3665"/>
                <a:chExt cx="99" cy="74"/>
              </a:xfrm>
            </p:grpSpPr>
            <p:grpSp>
              <p:nvGrpSpPr>
                <p:cNvPr id="264" name="Group 386"/>
                <p:cNvGrpSpPr>
                  <a:grpSpLocks/>
                </p:cNvGrpSpPr>
                <p:nvPr/>
              </p:nvGrpSpPr>
              <p:grpSpPr bwMode="auto">
                <a:xfrm>
                  <a:off x="861" y="3665"/>
                  <a:ext cx="50" cy="23"/>
                  <a:chOff x="861" y="3665"/>
                  <a:chExt cx="50" cy="23"/>
                </a:xfrm>
              </p:grpSpPr>
              <p:sp>
                <p:nvSpPr>
                  <p:cNvPr id="28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8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8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65" name="Group 390"/>
                <p:cNvGrpSpPr>
                  <a:grpSpLocks/>
                </p:cNvGrpSpPr>
                <p:nvPr/>
              </p:nvGrpSpPr>
              <p:grpSpPr bwMode="auto">
                <a:xfrm>
                  <a:off x="873" y="3678"/>
                  <a:ext cx="49" cy="23"/>
                  <a:chOff x="873" y="3678"/>
                  <a:chExt cx="49" cy="23"/>
                </a:xfrm>
              </p:grpSpPr>
              <p:sp>
                <p:nvSpPr>
                  <p:cNvPr id="278"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9"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80"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66" name="Group 394"/>
                <p:cNvGrpSpPr>
                  <a:grpSpLocks/>
                </p:cNvGrpSpPr>
                <p:nvPr/>
              </p:nvGrpSpPr>
              <p:grpSpPr bwMode="auto">
                <a:xfrm>
                  <a:off x="886" y="3690"/>
                  <a:ext cx="49" cy="23"/>
                  <a:chOff x="886" y="3690"/>
                  <a:chExt cx="49" cy="23"/>
                </a:xfrm>
              </p:grpSpPr>
              <p:sp>
                <p:nvSpPr>
                  <p:cNvPr id="275"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6"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7"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67" name="Group 398"/>
                <p:cNvGrpSpPr>
                  <a:grpSpLocks/>
                </p:cNvGrpSpPr>
                <p:nvPr/>
              </p:nvGrpSpPr>
              <p:grpSpPr bwMode="auto">
                <a:xfrm>
                  <a:off x="899" y="3703"/>
                  <a:ext cx="48" cy="23"/>
                  <a:chOff x="899" y="3703"/>
                  <a:chExt cx="48" cy="23"/>
                </a:xfrm>
              </p:grpSpPr>
              <p:sp>
                <p:nvSpPr>
                  <p:cNvPr id="272"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3"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4"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68" name="Group 402"/>
                <p:cNvGrpSpPr>
                  <a:grpSpLocks/>
                </p:cNvGrpSpPr>
                <p:nvPr/>
              </p:nvGrpSpPr>
              <p:grpSpPr bwMode="auto">
                <a:xfrm>
                  <a:off x="912" y="3716"/>
                  <a:ext cx="48" cy="23"/>
                  <a:chOff x="912" y="3716"/>
                  <a:chExt cx="48" cy="23"/>
                </a:xfrm>
              </p:grpSpPr>
              <p:sp>
                <p:nvSpPr>
                  <p:cNvPr id="269"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0"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71"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28" name="Group 406"/>
              <p:cNvGrpSpPr>
                <a:grpSpLocks/>
              </p:cNvGrpSpPr>
              <p:nvPr/>
            </p:nvGrpSpPr>
            <p:grpSpPr bwMode="auto">
              <a:xfrm>
                <a:off x="922" y="3727"/>
                <a:ext cx="49" cy="23"/>
                <a:chOff x="922" y="3727"/>
                <a:chExt cx="49" cy="23"/>
              </a:xfrm>
            </p:grpSpPr>
            <p:sp>
              <p:nvSpPr>
                <p:cNvPr id="26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6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6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29" name="Group 410"/>
              <p:cNvGrpSpPr>
                <a:grpSpLocks/>
              </p:cNvGrpSpPr>
              <p:nvPr/>
            </p:nvGrpSpPr>
            <p:grpSpPr bwMode="auto">
              <a:xfrm>
                <a:off x="895" y="3526"/>
                <a:ext cx="44" cy="23"/>
                <a:chOff x="895" y="3526"/>
                <a:chExt cx="44" cy="23"/>
              </a:xfrm>
            </p:grpSpPr>
            <p:sp>
              <p:nvSpPr>
                <p:cNvPr id="258"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9"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60"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0" name="Group 414"/>
              <p:cNvGrpSpPr>
                <a:grpSpLocks/>
              </p:cNvGrpSpPr>
              <p:nvPr/>
            </p:nvGrpSpPr>
            <p:grpSpPr bwMode="auto">
              <a:xfrm>
                <a:off x="907" y="3540"/>
                <a:ext cx="45" cy="22"/>
                <a:chOff x="907" y="3540"/>
                <a:chExt cx="45" cy="22"/>
              </a:xfrm>
            </p:grpSpPr>
            <p:sp>
              <p:nvSpPr>
                <p:cNvPr id="255"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6"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7"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1" name="Group 418"/>
              <p:cNvGrpSpPr>
                <a:grpSpLocks/>
              </p:cNvGrpSpPr>
              <p:nvPr/>
            </p:nvGrpSpPr>
            <p:grpSpPr bwMode="auto">
              <a:xfrm>
                <a:off x="920" y="3553"/>
                <a:ext cx="45" cy="23"/>
                <a:chOff x="920" y="3553"/>
                <a:chExt cx="45" cy="23"/>
              </a:xfrm>
            </p:grpSpPr>
            <p:sp>
              <p:nvSpPr>
                <p:cNvPr id="252"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3"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4"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2" name="Group 422"/>
              <p:cNvGrpSpPr>
                <a:grpSpLocks/>
              </p:cNvGrpSpPr>
              <p:nvPr/>
            </p:nvGrpSpPr>
            <p:grpSpPr bwMode="auto">
              <a:xfrm>
                <a:off x="934" y="3566"/>
                <a:ext cx="44" cy="23"/>
                <a:chOff x="934" y="3566"/>
                <a:chExt cx="44" cy="23"/>
              </a:xfrm>
            </p:grpSpPr>
            <p:sp>
              <p:nvSpPr>
                <p:cNvPr id="249"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0"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51"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3" name="Group 426"/>
              <p:cNvGrpSpPr>
                <a:grpSpLocks/>
              </p:cNvGrpSpPr>
              <p:nvPr/>
            </p:nvGrpSpPr>
            <p:grpSpPr bwMode="auto">
              <a:xfrm>
                <a:off x="949" y="3579"/>
                <a:ext cx="83" cy="63"/>
                <a:chOff x="949" y="3579"/>
                <a:chExt cx="83" cy="63"/>
              </a:xfrm>
            </p:grpSpPr>
            <p:grpSp>
              <p:nvGrpSpPr>
                <p:cNvPr id="233" name="Group 427"/>
                <p:cNvGrpSpPr>
                  <a:grpSpLocks/>
                </p:cNvGrpSpPr>
                <p:nvPr/>
              </p:nvGrpSpPr>
              <p:grpSpPr bwMode="auto">
                <a:xfrm>
                  <a:off x="949" y="3579"/>
                  <a:ext cx="44" cy="23"/>
                  <a:chOff x="949" y="3579"/>
                  <a:chExt cx="44" cy="23"/>
                </a:xfrm>
              </p:grpSpPr>
              <p:sp>
                <p:nvSpPr>
                  <p:cNvPr id="246"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47"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48"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34" name="Group 431"/>
                <p:cNvGrpSpPr>
                  <a:grpSpLocks/>
                </p:cNvGrpSpPr>
                <p:nvPr/>
              </p:nvGrpSpPr>
              <p:grpSpPr bwMode="auto">
                <a:xfrm>
                  <a:off x="961" y="3592"/>
                  <a:ext cx="45" cy="23"/>
                  <a:chOff x="961" y="3592"/>
                  <a:chExt cx="45" cy="23"/>
                </a:xfrm>
              </p:grpSpPr>
              <p:sp>
                <p:nvSpPr>
                  <p:cNvPr id="243"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44"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45"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35" name="Group 435"/>
                <p:cNvGrpSpPr>
                  <a:grpSpLocks/>
                </p:cNvGrpSpPr>
                <p:nvPr/>
              </p:nvGrpSpPr>
              <p:grpSpPr bwMode="auto">
                <a:xfrm>
                  <a:off x="974" y="3606"/>
                  <a:ext cx="44" cy="23"/>
                  <a:chOff x="974" y="3606"/>
                  <a:chExt cx="44" cy="23"/>
                </a:xfrm>
              </p:grpSpPr>
              <p:sp>
                <p:nvSpPr>
                  <p:cNvPr id="24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4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4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36" name="Group 439"/>
                <p:cNvGrpSpPr>
                  <a:grpSpLocks/>
                </p:cNvGrpSpPr>
                <p:nvPr/>
              </p:nvGrpSpPr>
              <p:grpSpPr bwMode="auto">
                <a:xfrm>
                  <a:off x="987" y="3619"/>
                  <a:ext cx="45" cy="23"/>
                  <a:chOff x="987" y="3619"/>
                  <a:chExt cx="45" cy="23"/>
                </a:xfrm>
              </p:grpSpPr>
              <p:sp>
                <p:nvSpPr>
                  <p:cNvPr id="237"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38"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39"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34" name="Group 443"/>
              <p:cNvGrpSpPr>
                <a:grpSpLocks/>
              </p:cNvGrpSpPr>
              <p:nvPr/>
            </p:nvGrpSpPr>
            <p:grpSpPr bwMode="auto">
              <a:xfrm>
                <a:off x="1002" y="3632"/>
                <a:ext cx="83" cy="63"/>
                <a:chOff x="1002" y="3632"/>
                <a:chExt cx="83" cy="63"/>
              </a:xfrm>
            </p:grpSpPr>
            <p:grpSp>
              <p:nvGrpSpPr>
                <p:cNvPr id="217" name="Group 444"/>
                <p:cNvGrpSpPr>
                  <a:grpSpLocks/>
                </p:cNvGrpSpPr>
                <p:nvPr/>
              </p:nvGrpSpPr>
              <p:grpSpPr bwMode="auto">
                <a:xfrm>
                  <a:off x="1002" y="3632"/>
                  <a:ext cx="44" cy="22"/>
                  <a:chOff x="1002" y="3632"/>
                  <a:chExt cx="44" cy="22"/>
                </a:xfrm>
              </p:grpSpPr>
              <p:sp>
                <p:nvSpPr>
                  <p:cNvPr id="230"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31"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32"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18" name="Group 448"/>
                <p:cNvGrpSpPr>
                  <a:grpSpLocks/>
                </p:cNvGrpSpPr>
                <p:nvPr/>
              </p:nvGrpSpPr>
              <p:grpSpPr bwMode="auto">
                <a:xfrm>
                  <a:off x="1014" y="3645"/>
                  <a:ext cx="44" cy="23"/>
                  <a:chOff x="1014" y="3645"/>
                  <a:chExt cx="44" cy="23"/>
                </a:xfrm>
              </p:grpSpPr>
              <p:sp>
                <p:nvSpPr>
                  <p:cNvPr id="227"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28"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29"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19" name="Group 452"/>
                <p:cNvGrpSpPr>
                  <a:grpSpLocks/>
                </p:cNvGrpSpPr>
                <p:nvPr/>
              </p:nvGrpSpPr>
              <p:grpSpPr bwMode="auto">
                <a:xfrm>
                  <a:off x="1027" y="3659"/>
                  <a:ext cx="45" cy="23"/>
                  <a:chOff x="1027" y="3659"/>
                  <a:chExt cx="45" cy="23"/>
                </a:xfrm>
              </p:grpSpPr>
              <p:sp>
                <p:nvSpPr>
                  <p:cNvPr id="224"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25"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26"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220" name="Group 456"/>
                <p:cNvGrpSpPr>
                  <a:grpSpLocks/>
                </p:cNvGrpSpPr>
                <p:nvPr/>
              </p:nvGrpSpPr>
              <p:grpSpPr bwMode="auto">
                <a:xfrm>
                  <a:off x="1040" y="3672"/>
                  <a:ext cx="45" cy="23"/>
                  <a:chOff x="1040" y="3672"/>
                  <a:chExt cx="45" cy="23"/>
                </a:xfrm>
              </p:grpSpPr>
              <p:sp>
                <p:nvSpPr>
                  <p:cNvPr id="22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2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2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135" name="Group 460"/>
              <p:cNvGrpSpPr>
                <a:grpSpLocks/>
              </p:cNvGrpSpPr>
              <p:nvPr/>
            </p:nvGrpSpPr>
            <p:grpSpPr bwMode="auto">
              <a:xfrm>
                <a:off x="1054" y="3685"/>
                <a:ext cx="45" cy="23"/>
                <a:chOff x="1054" y="3685"/>
                <a:chExt cx="45" cy="23"/>
              </a:xfrm>
            </p:grpSpPr>
            <p:sp>
              <p:nvSpPr>
                <p:cNvPr id="214"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15"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16"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6" name="Group 464"/>
              <p:cNvGrpSpPr>
                <a:grpSpLocks/>
              </p:cNvGrpSpPr>
              <p:nvPr/>
            </p:nvGrpSpPr>
            <p:grpSpPr bwMode="auto">
              <a:xfrm>
                <a:off x="1067" y="3698"/>
                <a:ext cx="45" cy="23"/>
                <a:chOff x="1067" y="3698"/>
                <a:chExt cx="45" cy="23"/>
              </a:xfrm>
            </p:grpSpPr>
            <p:sp>
              <p:nvSpPr>
                <p:cNvPr id="211"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12"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13"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7" name="Group 468"/>
              <p:cNvGrpSpPr>
                <a:grpSpLocks/>
              </p:cNvGrpSpPr>
              <p:nvPr/>
            </p:nvGrpSpPr>
            <p:grpSpPr bwMode="auto">
              <a:xfrm>
                <a:off x="1079" y="3712"/>
                <a:ext cx="44" cy="23"/>
                <a:chOff x="1079" y="3712"/>
                <a:chExt cx="44" cy="23"/>
              </a:xfrm>
            </p:grpSpPr>
            <p:sp>
              <p:nvSpPr>
                <p:cNvPr id="208"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9"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10"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8" name="Group 472"/>
              <p:cNvGrpSpPr>
                <a:grpSpLocks/>
              </p:cNvGrpSpPr>
              <p:nvPr/>
            </p:nvGrpSpPr>
            <p:grpSpPr bwMode="auto">
              <a:xfrm>
                <a:off x="1093" y="3725"/>
                <a:ext cx="45" cy="23"/>
                <a:chOff x="1093" y="3725"/>
                <a:chExt cx="45" cy="23"/>
              </a:xfrm>
            </p:grpSpPr>
            <p:sp>
              <p:nvSpPr>
                <p:cNvPr id="205"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6"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7"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39" name="Group 476"/>
              <p:cNvGrpSpPr>
                <a:grpSpLocks/>
              </p:cNvGrpSpPr>
              <p:nvPr/>
            </p:nvGrpSpPr>
            <p:grpSpPr bwMode="auto">
              <a:xfrm>
                <a:off x="1108" y="3739"/>
                <a:ext cx="44" cy="23"/>
                <a:chOff x="1108" y="3739"/>
                <a:chExt cx="44" cy="23"/>
              </a:xfrm>
            </p:grpSpPr>
            <p:sp>
              <p:nvSpPr>
                <p:cNvPr id="202"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3"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4"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40" name="Group 480"/>
              <p:cNvGrpSpPr>
                <a:grpSpLocks/>
              </p:cNvGrpSpPr>
              <p:nvPr/>
            </p:nvGrpSpPr>
            <p:grpSpPr bwMode="auto">
              <a:xfrm>
                <a:off x="1121" y="3753"/>
                <a:ext cx="45" cy="23"/>
                <a:chOff x="1121" y="3753"/>
                <a:chExt cx="45" cy="23"/>
              </a:xfrm>
            </p:grpSpPr>
            <p:sp>
              <p:nvSpPr>
                <p:cNvPr id="199"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0"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201"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41" name="Group 484"/>
              <p:cNvGrpSpPr>
                <a:grpSpLocks/>
              </p:cNvGrpSpPr>
              <p:nvPr/>
            </p:nvGrpSpPr>
            <p:grpSpPr bwMode="auto">
              <a:xfrm>
                <a:off x="1133" y="3767"/>
                <a:ext cx="44" cy="23"/>
                <a:chOff x="1133" y="3767"/>
                <a:chExt cx="44" cy="23"/>
              </a:xfrm>
            </p:grpSpPr>
            <p:sp>
              <p:nvSpPr>
                <p:cNvPr id="196"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97"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98"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14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4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5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5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5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nvGrpSpPr>
              <p:cNvPr id="153" name="Group 499"/>
              <p:cNvGrpSpPr>
                <a:grpSpLocks/>
              </p:cNvGrpSpPr>
              <p:nvPr/>
            </p:nvGrpSpPr>
            <p:grpSpPr bwMode="auto">
              <a:xfrm>
                <a:off x="700" y="3535"/>
                <a:ext cx="49" cy="24"/>
                <a:chOff x="700" y="3535"/>
                <a:chExt cx="49" cy="24"/>
              </a:xfrm>
            </p:grpSpPr>
            <p:sp>
              <p:nvSpPr>
                <p:cNvPr id="193"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94"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95"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54" name="Group 503"/>
              <p:cNvGrpSpPr>
                <a:grpSpLocks/>
              </p:cNvGrpSpPr>
              <p:nvPr/>
            </p:nvGrpSpPr>
            <p:grpSpPr bwMode="auto">
              <a:xfrm>
                <a:off x="714" y="3551"/>
                <a:ext cx="49" cy="22"/>
                <a:chOff x="714" y="3551"/>
                <a:chExt cx="49" cy="22"/>
              </a:xfrm>
            </p:grpSpPr>
            <p:sp>
              <p:nvSpPr>
                <p:cNvPr id="190"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91"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92"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55" name="Group 507"/>
              <p:cNvGrpSpPr>
                <a:grpSpLocks/>
              </p:cNvGrpSpPr>
              <p:nvPr/>
            </p:nvGrpSpPr>
            <p:grpSpPr bwMode="auto">
              <a:xfrm>
                <a:off x="728" y="3564"/>
                <a:ext cx="48" cy="23"/>
                <a:chOff x="728" y="3564"/>
                <a:chExt cx="48" cy="23"/>
              </a:xfrm>
            </p:grpSpPr>
            <p:sp>
              <p:nvSpPr>
                <p:cNvPr id="187"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8"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9"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56" name="Group 511"/>
              <p:cNvGrpSpPr>
                <a:grpSpLocks/>
              </p:cNvGrpSpPr>
              <p:nvPr/>
            </p:nvGrpSpPr>
            <p:grpSpPr bwMode="auto">
              <a:xfrm>
                <a:off x="742" y="3582"/>
                <a:ext cx="49" cy="23"/>
                <a:chOff x="742" y="3582"/>
                <a:chExt cx="49" cy="23"/>
              </a:xfrm>
            </p:grpSpPr>
            <p:sp>
              <p:nvSpPr>
                <p:cNvPr id="184"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5"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6"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57" name="Group 515"/>
              <p:cNvGrpSpPr>
                <a:grpSpLocks/>
              </p:cNvGrpSpPr>
              <p:nvPr/>
            </p:nvGrpSpPr>
            <p:grpSpPr bwMode="auto">
              <a:xfrm>
                <a:off x="752" y="3597"/>
                <a:ext cx="133" cy="106"/>
                <a:chOff x="752" y="3597"/>
                <a:chExt cx="133" cy="106"/>
              </a:xfrm>
            </p:grpSpPr>
            <p:sp>
              <p:nvSpPr>
                <p:cNvPr id="181"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2"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3"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58" name="Group 519"/>
              <p:cNvGrpSpPr>
                <a:grpSpLocks/>
              </p:cNvGrpSpPr>
              <p:nvPr/>
            </p:nvGrpSpPr>
            <p:grpSpPr bwMode="auto">
              <a:xfrm>
                <a:off x="844" y="3694"/>
                <a:ext cx="48" cy="23"/>
                <a:chOff x="844" y="3694"/>
                <a:chExt cx="48" cy="23"/>
              </a:xfrm>
            </p:grpSpPr>
            <p:sp>
              <p:nvSpPr>
                <p:cNvPr id="178"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9"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80"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59" name="Group 523"/>
              <p:cNvGrpSpPr>
                <a:grpSpLocks/>
              </p:cNvGrpSpPr>
              <p:nvPr/>
            </p:nvGrpSpPr>
            <p:grpSpPr bwMode="auto">
              <a:xfrm>
                <a:off x="857" y="3710"/>
                <a:ext cx="49" cy="22"/>
                <a:chOff x="857" y="3710"/>
                <a:chExt cx="49" cy="22"/>
              </a:xfrm>
            </p:grpSpPr>
            <p:sp>
              <p:nvSpPr>
                <p:cNvPr id="175"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6"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7"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60" name="Group 527"/>
              <p:cNvGrpSpPr>
                <a:grpSpLocks/>
              </p:cNvGrpSpPr>
              <p:nvPr/>
            </p:nvGrpSpPr>
            <p:grpSpPr bwMode="auto">
              <a:xfrm>
                <a:off x="1086" y="3766"/>
                <a:ext cx="49" cy="23"/>
                <a:chOff x="1086" y="3766"/>
                <a:chExt cx="49" cy="23"/>
              </a:xfrm>
            </p:grpSpPr>
            <p:sp>
              <p:nvSpPr>
                <p:cNvPr id="17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61" name="Group 531"/>
              <p:cNvGrpSpPr>
                <a:grpSpLocks/>
              </p:cNvGrpSpPr>
              <p:nvPr/>
            </p:nvGrpSpPr>
            <p:grpSpPr bwMode="auto">
              <a:xfrm>
                <a:off x="934" y="3740"/>
                <a:ext cx="48" cy="23"/>
                <a:chOff x="934" y="3740"/>
                <a:chExt cx="48" cy="23"/>
              </a:xfrm>
            </p:grpSpPr>
            <p:sp>
              <p:nvSpPr>
                <p:cNvPr id="169"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0"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71"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162" name="Group 535"/>
              <p:cNvGrpSpPr>
                <a:grpSpLocks/>
              </p:cNvGrpSpPr>
              <p:nvPr/>
            </p:nvGrpSpPr>
            <p:grpSpPr bwMode="auto">
              <a:xfrm>
                <a:off x="943" y="3754"/>
                <a:ext cx="49" cy="23"/>
                <a:chOff x="943" y="3754"/>
                <a:chExt cx="49" cy="23"/>
              </a:xfrm>
            </p:grpSpPr>
            <p:sp>
              <p:nvSpPr>
                <p:cNvPr id="166"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67"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68"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16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6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16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60" name="Group 542"/>
            <p:cNvGrpSpPr>
              <a:grpSpLocks/>
            </p:cNvGrpSpPr>
            <p:nvPr/>
          </p:nvGrpSpPr>
          <p:grpSpPr bwMode="auto">
            <a:xfrm>
              <a:off x="920" y="3821"/>
              <a:ext cx="413" cy="50"/>
              <a:chOff x="920" y="3821"/>
              <a:chExt cx="413" cy="50"/>
            </a:xfrm>
          </p:grpSpPr>
          <p:sp>
            <p:nvSpPr>
              <p:cNvPr id="81"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2"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3"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4"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nvGrpSpPr>
            <p:cNvPr id="61" name="Group 547"/>
            <p:cNvGrpSpPr>
              <a:grpSpLocks/>
            </p:cNvGrpSpPr>
            <p:nvPr/>
          </p:nvGrpSpPr>
          <p:grpSpPr bwMode="auto">
            <a:xfrm>
              <a:off x="1227" y="3477"/>
              <a:ext cx="508" cy="321"/>
              <a:chOff x="1227" y="3477"/>
              <a:chExt cx="508" cy="321"/>
            </a:xfrm>
          </p:grpSpPr>
          <p:sp>
            <p:nvSpPr>
              <p:cNvPr id="6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6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7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8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grpSp>
      <p:grpSp>
        <p:nvGrpSpPr>
          <p:cNvPr id="28" name="Group 567"/>
          <p:cNvGrpSpPr>
            <a:grpSpLocks/>
          </p:cNvGrpSpPr>
          <p:nvPr/>
        </p:nvGrpSpPr>
        <p:grpSpPr bwMode="auto">
          <a:xfrm>
            <a:off x="7514633" y="1690018"/>
            <a:ext cx="1222773" cy="781050"/>
            <a:chOff x="1680" y="240"/>
            <a:chExt cx="2529" cy="1270"/>
          </a:xfrm>
        </p:grpSpPr>
        <p:sp>
          <p:nvSpPr>
            <p:cNvPr id="38"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9"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0"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1"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2"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3"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4"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5"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46"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grpSp>
      <p:sp>
        <p:nvSpPr>
          <p:cNvPr id="29" name="Text Box 577"/>
          <p:cNvSpPr txBox="1">
            <a:spLocks noChangeArrowheads="1"/>
          </p:cNvSpPr>
          <p:nvPr/>
        </p:nvSpPr>
        <p:spPr bwMode="auto">
          <a:xfrm>
            <a:off x="7762282" y="187893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kumimoji="1" lang="zh-CN" altLang="en-US" sz="1800" b="1">
                <a:solidFill>
                  <a:srgbClr val="000099"/>
                </a:solidFill>
                <a:latin typeface="+mn-lt"/>
                <a:ea typeface="黑体" pitchFamily="2" charset="-122"/>
              </a:rPr>
              <a:t>局域网</a:t>
            </a:r>
          </a:p>
        </p:txBody>
      </p:sp>
      <p:sp>
        <p:nvSpPr>
          <p:cNvPr id="30" name="Line 578"/>
          <p:cNvSpPr>
            <a:spLocks noChangeShapeType="1"/>
          </p:cNvSpPr>
          <p:nvPr/>
        </p:nvSpPr>
        <p:spPr bwMode="auto">
          <a:xfrm flipV="1">
            <a:off x="1060254" y="1756693"/>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1" name="Line 579"/>
          <p:cNvSpPr>
            <a:spLocks noChangeShapeType="1"/>
          </p:cNvSpPr>
          <p:nvPr/>
        </p:nvSpPr>
        <p:spPr bwMode="auto">
          <a:xfrm flipV="1">
            <a:off x="5318459" y="1769394"/>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2" name="Line 580"/>
          <p:cNvSpPr>
            <a:spLocks noChangeShapeType="1"/>
          </p:cNvSpPr>
          <p:nvPr/>
        </p:nvSpPr>
        <p:spPr bwMode="auto">
          <a:xfrm>
            <a:off x="7492275" y="1815430"/>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sp>
        <p:nvSpPr>
          <p:cNvPr id="33" name="Line 581"/>
          <p:cNvSpPr>
            <a:spLocks noChangeShapeType="1"/>
          </p:cNvSpPr>
          <p:nvPr/>
        </p:nvSpPr>
        <p:spPr bwMode="auto">
          <a:xfrm>
            <a:off x="3082729" y="1726531"/>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b="1">
              <a:solidFill>
                <a:srgbClr val="000099"/>
              </a:solidFill>
              <a:latin typeface="+mn-lt"/>
              <a:ea typeface="黑体" pitchFamily="2" charset="-122"/>
            </a:endParaRPr>
          </a:p>
        </p:txBody>
      </p:sp>
      <p:cxnSp>
        <p:nvCxnSpPr>
          <p:cNvPr id="34" name="直接连接符 33"/>
          <p:cNvCxnSpPr/>
          <p:nvPr/>
        </p:nvCxnSpPr>
        <p:spPr bwMode="auto">
          <a:xfrm flipH="1" flipV="1">
            <a:off x="7800319" y="1146086"/>
            <a:ext cx="22241" cy="641588"/>
          </a:xfrm>
          <a:prstGeom prst="line">
            <a:avLst/>
          </a:prstGeom>
          <a:solidFill>
            <a:schemeClr val="accent1"/>
          </a:solidFill>
          <a:ln w="2857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flipH="1" flipV="1">
            <a:off x="8549493" y="1185034"/>
            <a:ext cx="22241" cy="641588"/>
          </a:xfrm>
          <a:prstGeom prst="line">
            <a:avLst/>
          </a:prstGeom>
          <a:solidFill>
            <a:schemeClr val="accent1"/>
          </a:solidFill>
          <a:ln w="2857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8117" y="747800"/>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5804" y="825625"/>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title"/>
          </p:nvPr>
        </p:nvSpPr>
        <p:spPr/>
        <p:txBody>
          <a:bodyPr/>
          <a:lstStyle/>
          <a:p>
            <a:pPr algn="ctr"/>
            <a:r>
              <a:rPr lang="zh-CN" altLang="en-US"/>
              <a:t>互连网络与虚拟互连网络 </a:t>
            </a:r>
          </a:p>
        </p:txBody>
      </p:sp>
      <p:sp>
        <p:nvSpPr>
          <p:cNvPr id="354316" name="Oval 12"/>
          <p:cNvSpPr>
            <a:spLocks noChangeArrowheads="1"/>
          </p:cNvSpPr>
          <p:nvPr/>
        </p:nvSpPr>
        <p:spPr bwMode="auto">
          <a:xfrm>
            <a:off x="3204864" y="3000731"/>
            <a:ext cx="1460104" cy="127000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7" name="Oval 13"/>
          <p:cNvSpPr>
            <a:spLocks noChangeArrowheads="1"/>
          </p:cNvSpPr>
          <p:nvPr/>
        </p:nvSpPr>
        <p:spPr bwMode="auto">
          <a:xfrm>
            <a:off x="472116" y="2594331"/>
            <a:ext cx="1432586" cy="127635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8" name="Oval 14"/>
          <p:cNvSpPr>
            <a:spLocks noChangeArrowheads="1"/>
          </p:cNvSpPr>
          <p:nvPr/>
        </p:nvSpPr>
        <p:spPr bwMode="auto">
          <a:xfrm>
            <a:off x="2976133" y="2148244"/>
            <a:ext cx="1458383" cy="1230313"/>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9" name="Oval 15"/>
          <p:cNvSpPr>
            <a:spLocks noChangeArrowheads="1"/>
          </p:cNvSpPr>
          <p:nvPr/>
        </p:nvSpPr>
        <p:spPr bwMode="auto">
          <a:xfrm>
            <a:off x="2210825" y="3243618"/>
            <a:ext cx="1458383" cy="1296988"/>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0" name="Oval 16"/>
          <p:cNvSpPr>
            <a:spLocks noChangeArrowheads="1"/>
          </p:cNvSpPr>
          <p:nvPr/>
        </p:nvSpPr>
        <p:spPr bwMode="auto">
          <a:xfrm>
            <a:off x="957097" y="3130906"/>
            <a:ext cx="1456663" cy="1230312"/>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1" name="Oval 17"/>
          <p:cNvSpPr>
            <a:spLocks noChangeArrowheads="1"/>
          </p:cNvSpPr>
          <p:nvPr/>
        </p:nvSpPr>
        <p:spPr bwMode="auto">
          <a:xfrm>
            <a:off x="2081841" y="1970444"/>
            <a:ext cx="1432586" cy="1273175"/>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2" name="Oval 18"/>
          <p:cNvSpPr>
            <a:spLocks noChangeArrowheads="1"/>
          </p:cNvSpPr>
          <p:nvPr/>
        </p:nvSpPr>
        <p:spPr bwMode="auto">
          <a:xfrm>
            <a:off x="1161752" y="1970443"/>
            <a:ext cx="1432587" cy="122555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3" name="Oval 19"/>
          <p:cNvSpPr>
            <a:spLocks noChangeArrowheads="1"/>
          </p:cNvSpPr>
          <p:nvPr/>
        </p:nvSpPr>
        <p:spPr bwMode="auto">
          <a:xfrm>
            <a:off x="855629" y="2259369"/>
            <a:ext cx="3475700" cy="1768475"/>
          </a:xfrm>
          <a:prstGeom prst="ellipse">
            <a:avLst/>
          </a:prstGeom>
          <a:solidFill>
            <a:srgbClr val="FFFF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b="1">
              <a:solidFill>
                <a:srgbClr val="000099"/>
              </a:solidFill>
              <a:latin typeface="+mn-lt"/>
              <a:ea typeface="黑体" pitchFamily="2" charset="-122"/>
            </a:endParaRPr>
          </a:p>
        </p:txBody>
      </p:sp>
      <p:sp>
        <p:nvSpPr>
          <p:cNvPr id="354324" name="Line 20"/>
          <p:cNvSpPr>
            <a:spLocks noChangeShapeType="1"/>
          </p:cNvSpPr>
          <p:nvPr/>
        </p:nvSpPr>
        <p:spPr bwMode="auto">
          <a:xfrm>
            <a:off x="2945177" y="1637068"/>
            <a:ext cx="221853" cy="712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5" name="Line 21"/>
          <p:cNvSpPr>
            <a:spLocks noChangeShapeType="1"/>
          </p:cNvSpPr>
          <p:nvPr/>
        </p:nvSpPr>
        <p:spPr bwMode="auto">
          <a:xfrm>
            <a:off x="2929698" y="3332519"/>
            <a:ext cx="373195" cy="365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6" name="Line 22"/>
          <p:cNvSpPr>
            <a:spLocks noChangeShapeType="1"/>
          </p:cNvSpPr>
          <p:nvPr/>
        </p:nvSpPr>
        <p:spPr bwMode="auto">
          <a:xfrm flipH="1" flipV="1">
            <a:off x="3971891" y="4213581"/>
            <a:ext cx="318162" cy="5889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7" name="Line 23"/>
          <p:cNvSpPr>
            <a:spLocks noChangeShapeType="1"/>
          </p:cNvSpPr>
          <p:nvPr/>
        </p:nvSpPr>
        <p:spPr bwMode="auto">
          <a:xfrm flipH="1">
            <a:off x="3634812" y="1932343"/>
            <a:ext cx="655241" cy="5159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8" name="Line 24"/>
          <p:cNvSpPr>
            <a:spLocks noChangeShapeType="1"/>
          </p:cNvSpPr>
          <p:nvPr/>
        </p:nvSpPr>
        <p:spPr bwMode="auto">
          <a:xfrm flipH="1" flipV="1">
            <a:off x="2697527" y="3527781"/>
            <a:ext cx="553773" cy="142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9" name="Line 25"/>
          <p:cNvSpPr>
            <a:spLocks noChangeShapeType="1"/>
          </p:cNvSpPr>
          <p:nvPr/>
        </p:nvSpPr>
        <p:spPr bwMode="auto">
          <a:xfrm flipH="1" flipV="1">
            <a:off x="1837630" y="4127857"/>
            <a:ext cx="294084" cy="6746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0" name="Line 26"/>
          <p:cNvSpPr>
            <a:spLocks noChangeShapeType="1"/>
          </p:cNvSpPr>
          <p:nvPr/>
        </p:nvSpPr>
        <p:spPr bwMode="auto">
          <a:xfrm flipV="1">
            <a:off x="1012130" y="4177068"/>
            <a:ext cx="411030" cy="700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1" name="Line 27"/>
          <p:cNvSpPr>
            <a:spLocks noChangeShapeType="1"/>
          </p:cNvSpPr>
          <p:nvPr/>
        </p:nvSpPr>
        <p:spPr bwMode="auto">
          <a:xfrm>
            <a:off x="1170351" y="1857732"/>
            <a:ext cx="266567" cy="3571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2" name="Freeform 28"/>
          <p:cNvSpPr>
            <a:spLocks/>
          </p:cNvSpPr>
          <p:nvPr/>
        </p:nvSpPr>
        <p:spPr bwMode="auto">
          <a:xfrm>
            <a:off x="2315733" y="2130782"/>
            <a:ext cx="189177" cy="173037"/>
          </a:xfrm>
          <a:custGeom>
            <a:avLst/>
            <a:gdLst>
              <a:gd name="T0" fmla="*/ 0 w 112"/>
              <a:gd name="T1" fmla="*/ 6 h 113"/>
              <a:gd name="T2" fmla="*/ 48 w 112"/>
              <a:gd name="T3" fmla="*/ 22 h 113"/>
              <a:gd name="T4" fmla="*/ 24 w 112"/>
              <a:gd name="T5" fmla="*/ 6 h 113"/>
              <a:gd name="T6" fmla="*/ 64 w 112"/>
              <a:gd name="T7" fmla="*/ 14 h 113"/>
              <a:gd name="T8" fmla="*/ 112 w 112"/>
              <a:gd name="T9" fmla="*/ 78 h 113"/>
              <a:gd name="T10" fmla="*/ 104 w 112"/>
              <a:gd name="T11" fmla="*/ 102 h 113"/>
              <a:gd name="T12" fmla="*/ 64 w 112"/>
              <a:gd name="T13" fmla="*/ 70 h 113"/>
              <a:gd name="T14" fmla="*/ 16 w 112"/>
              <a:gd name="T15" fmla="*/ 38 h 113"/>
              <a:gd name="T16" fmla="*/ 0 w 112"/>
              <a:gd name="T1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3" name="Freeform 29"/>
          <p:cNvSpPr>
            <a:spLocks/>
          </p:cNvSpPr>
          <p:nvPr/>
        </p:nvSpPr>
        <p:spPr bwMode="auto">
          <a:xfrm>
            <a:off x="871108" y="3454756"/>
            <a:ext cx="208094" cy="341312"/>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4" name="Line 30"/>
          <p:cNvSpPr>
            <a:spLocks noChangeShapeType="1"/>
          </p:cNvSpPr>
          <p:nvPr/>
        </p:nvSpPr>
        <p:spPr bwMode="auto">
          <a:xfrm>
            <a:off x="998373" y="3110268"/>
            <a:ext cx="319881" cy="5159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5" name="Line 31"/>
          <p:cNvSpPr>
            <a:spLocks noChangeShapeType="1"/>
          </p:cNvSpPr>
          <p:nvPr/>
        </p:nvSpPr>
        <p:spPr bwMode="auto">
          <a:xfrm flipV="1">
            <a:off x="1077483" y="2594331"/>
            <a:ext cx="318161" cy="3683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6" name="Line 32"/>
          <p:cNvSpPr>
            <a:spLocks noChangeShapeType="1"/>
          </p:cNvSpPr>
          <p:nvPr/>
        </p:nvSpPr>
        <p:spPr bwMode="auto">
          <a:xfrm>
            <a:off x="2117956" y="2594331"/>
            <a:ext cx="292365" cy="492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7" name="Line 33"/>
          <p:cNvSpPr>
            <a:spLocks noChangeShapeType="1"/>
          </p:cNvSpPr>
          <p:nvPr/>
        </p:nvSpPr>
        <p:spPr bwMode="auto">
          <a:xfrm flipV="1">
            <a:off x="2637333" y="2570519"/>
            <a:ext cx="386954" cy="61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8" name="Line 34"/>
          <p:cNvSpPr>
            <a:spLocks noChangeShapeType="1"/>
          </p:cNvSpPr>
          <p:nvPr/>
        </p:nvSpPr>
        <p:spPr bwMode="auto">
          <a:xfrm>
            <a:off x="3756918" y="2729269"/>
            <a:ext cx="240771" cy="2460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9" name="Line 35"/>
          <p:cNvSpPr>
            <a:spLocks noChangeShapeType="1"/>
          </p:cNvSpPr>
          <p:nvPr/>
        </p:nvSpPr>
        <p:spPr bwMode="auto">
          <a:xfrm flipH="1">
            <a:off x="3904820" y="3172182"/>
            <a:ext cx="158221" cy="490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0" name="Line 36"/>
          <p:cNvSpPr>
            <a:spLocks noChangeShapeType="1"/>
          </p:cNvSpPr>
          <p:nvPr/>
        </p:nvSpPr>
        <p:spPr bwMode="auto">
          <a:xfrm>
            <a:off x="3462833" y="3454756"/>
            <a:ext cx="227013" cy="1968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1" name="Line 37"/>
          <p:cNvSpPr>
            <a:spLocks noChangeShapeType="1"/>
          </p:cNvSpPr>
          <p:nvPr/>
        </p:nvSpPr>
        <p:spPr bwMode="auto">
          <a:xfrm>
            <a:off x="1877185" y="3845282"/>
            <a:ext cx="400712" cy="147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2" name="Line 38"/>
          <p:cNvSpPr>
            <a:spLocks noChangeShapeType="1"/>
          </p:cNvSpPr>
          <p:nvPr/>
        </p:nvSpPr>
        <p:spPr bwMode="auto">
          <a:xfrm flipV="1">
            <a:off x="2437837" y="3662719"/>
            <a:ext cx="199496" cy="257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3" name="Line 39"/>
          <p:cNvSpPr>
            <a:spLocks noChangeShapeType="1"/>
          </p:cNvSpPr>
          <p:nvPr/>
        </p:nvSpPr>
        <p:spPr bwMode="auto">
          <a:xfrm>
            <a:off x="3397481" y="2816582"/>
            <a:ext cx="27517" cy="454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4" name="Line 40"/>
          <p:cNvSpPr>
            <a:spLocks noChangeShapeType="1"/>
          </p:cNvSpPr>
          <p:nvPr/>
        </p:nvSpPr>
        <p:spPr bwMode="auto">
          <a:xfrm flipH="1">
            <a:off x="1677689" y="2668943"/>
            <a:ext cx="839258" cy="993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354345" name="Group 41"/>
          <p:cNvGrpSpPr>
            <a:grpSpLocks/>
          </p:cNvGrpSpPr>
          <p:nvPr/>
        </p:nvGrpSpPr>
        <p:grpSpPr bwMode="auto">
          <a:xfrm>
            <a:off x="2929698" y="2226032"/>
            <a:ext cx="961364" cy="663575"/>
            <a:chOff x="2949" y="196"/>
            <a:chExt cx="941" cy="598"/>
          </a:xfrm>
        </p:grpSpPr>
        <p:sp>
          <p:nvSpPr>
            <p:cNvPr id="354346" name="Oval 4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7"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8"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9" name="Oval 4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0" name="Oval 4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1"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2" name="Oval 4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3" name="Oval 4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4" name="Freeform 5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55" name="Freeform 5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56" name="Freeform 5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57" name="Group 53"/>
          <p:cNvGrpSpPr>
            <a:grpSpLocks/>
          </p:cNvGrpSpPr>
          <p:nvPr/>
        </p:nvGrpSpPr>
        <p:grpSpPr bwMode="auto">
          <a:xfrm>
            <a:off x="3411240" y="3553181"/>
            <a:ext cx="959644" cy="660400"/>
            <a:chOff x="2949" y="196"/>
            <a:chExt cx="941" cy="598"/>
          </a:xfrm>
        </p:grpSpPr>
        <p:sp>
          <p:nvSpPr>
            <p:cNvPr id="354358" name="Oval 5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9" name="Oval 5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0" name="Oval 5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1" name="Oval 5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2" name="Oval 5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3" name="Oval 5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4" name="Oval 6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5" name="Oval 6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6" name="Freeform 6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67" name="Freeform 6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68" name="Freeform 6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69" name="Group 65"/>
          <p:cNvGrpSpPr>
            <a:grpSpLocks/>
          </p:cNvGrpSpPr>
          <p:nvPr/>
        </p:nvGrpSpPr>
        <p:grpSpPr bwMode="auto">
          <a:xfrm>
            <a:off x="2050885" y="3037244"/>
            <a:ext cx="959644" cy="663575"/>
            <a:chOff x="2949" y="196"/>
            <a:chExt cx="941" cy="598"/>
          </a:xfrm>
        </p:grpSpPr>
        <p:sp>
          <p:nvSpPr>
            <p:cNvPr id="354370" name="Oval 6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1" name="Oval 6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2" name="Oval 6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3" name="Oval 6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4" name="Oval 7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5" name="Oval 7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6" name="Oval 7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7" name="Oval 7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8" name="Freeform 7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79" name="Freeform 7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80" name="Freeform 7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81" name="Group 77"/>
          <p:cNvGrpSpPr>
            <a:grpSpLocks/>
          </p:cNvGrpSpPr>
          <p:nvPr/>
        </p:nvGrpSpPr>
        <p:grpSpPr bwMode="auto">
          <a:xfrm>
            <a:off x="1012131" y="3553181"/>
            <a:ext cx="957923" cy="660400"/>
            <a:chOff x="2949" y="196"/>
            <a:chExt cx="941" cy="598"/>
          </a:xfrm>
        </p:grpSpPr>
        <p:sp>
          <p:nvSpPr>
            <p:cNvPr id="354382" name="Oval 7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3" name="Oval 7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4" name="Oval 8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5" name="Oval 8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6" name="Oval 8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7" name="Oval 8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8" name="Oval 8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9" name="Oval 8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0" name="Freeform 8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91" name="Freeform 8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92" name="Freeform 8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93" name="Group 89"/>
          <p:cNvGrpSpPr>
            <a:grpSpLocks/>
          </p:cNvGrpSpPr>
          <p:nvPr/>
        </p:nvGrpSpPr>
        <p:grpSpPr bwMode="auto">
          <a:xfrm>
            <a:off x="1249462" y="2079982"/>
            <a:ext cx="961363" cy="661987"/>
            <a:chOff x="2949" y="196"/>
            <a:chExt cx="941" cy="598"/>
          </a:xfrm>
        </p:grpSpPr>
        <p:sp>
          <p:nvSpPr>
            <p:cNvPr id="354394" name="Oval 9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5" name="Oval 9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6" name="Oval 9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7" name="Oval 9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8" name="Oval 9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9" name="Oval 9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0" name="Oval 9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1" name="Oval 9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2" name="Freeform 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403" name="Freeform 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404" name="Freeform 1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54405" name="Text Box 101"/>
          <p:cNvSpPr txBox="1">
            <a:spLocks noChangeArrowheads="1"/>
          </p:cNvSpPr>
          <p:nvPr/>
        </p:nvSpPr>
        <p:spPr bwMode="auto">
          <a:xfrm>
            <a:off x="3504108" y="3669069"/>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6" name="Text Box 102"/>
          <p:cNvSpPr txBox="1">
            <a:spLocks noChangeArrowheads="1"/>
          </p:cNvSpPr>
          <p:nvPr/>
        </p:nvSpPr>
        <p:spPr bwMode="auto">
          <a:xfrm>
            <a:off x="2112797" y="3180119"/>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7" name="Text Box 103"/>
          <p:cNvSpPr txBox="1">
            <a:spLocks noChangeArrowheads="1"/>
          </p:cNvSpPr>
          <p:nvPr/>
        </p:nvSpPr>
        <p:spPr bwMode="auto">
          <a:xfrm>
            <a:off x="1103279" y="368335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8" name="Text Box 104"/>
          <p:cNvSpPr txBox="1">
            <a:spLocks noChangeArrowheads="1"/>
          </p:cNvSpPr>
          <p:nvPr/>
        </p:nvSpPr>
        <p:spPr bwMode="auto">
          <a:xfrm>
            <a:off x="3007090" y="2359382"/>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9" name="Text Box 105"/>
          <p:cNvSpPr txBox="1">
            <a:spLocks noChangeArrowheads="1"/>
          </p:cNvSpPr>
          <p:nvPr/>
        </p:nvSpPr>
        <p:spPr bwMode="auto">
          <a:xfrm>
            <a:off x="1319973" y="217999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10" name="Text Box 106"/>
          <p:cNvSpPr txBox="1">
            <a:spLocks noChangeArrowheads="1"/>
          </p:cNvSpPr>
          <p:nvPr/>
        </p:nvSpPr>
        <p:spPr bwMode="auto">
          <a:xfrm>
            <a:off x="1784648" y="5373224"/>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itchFamily="2" charset="-122"/>
              </a:rPr>
              <a:t>(a) </a:t>
            </a:r>
            <a:r>
              <a:rPr kumimoji="1" lang="zh-CN" altLang="en-US" sz="2400" dirty="0">
                <a:latin typeface="+mn-lt"/>
                <a:ea typeface="黑体" pitchFamily="2" charset="-122"/>
              </a:rPr>
              <a:t>互连网络</a:t>
            </a:r>
          </a:p>
        </p:txBody>
      </p:sp>
      <p:pic>
        <p:nvPicPr>
          <p:cNvPr id="354412" name="Picture 10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360" y="1489431"/>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3"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1656" y="2448281"/>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19" name="Picture 1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529" y="4802543"/>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0"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0943" y="4729518"/>
            <a:ext cx="5520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1" name="Picture 1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360" y="4729518"/>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2" name="Picture 1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8927" y="1268768"/>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4" name="Picture 1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1002" y="4656494"/>
            <a:ext cx="55377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5"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91" y="1564044"/>
            <a:ext cx="552054"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6" name="Picture 1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4227" y="3184881"/>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7" name="Picture 1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1062" y="2889607"/>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8" name="Picture 1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1715" y="3773844"/>
            <a:ext cx="546894"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9" name="Picture 1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529" y="2889607"/>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4430" name="Text Box 126"/>
          <p:cNvSpPr txBox="1">
            <a:spLocks noChangeArrowheads="1"/>
          </p:cNvSpPr>
          <p:nvPr/>
        </p:nvSpPr>
        <p:spPr bwMode="auto">
          <a:xfrm>
            <a:off x="1588260" y="133226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路由器</a:t>
            </a:r>
          </a:p>
        </p:txBody>
      </p:sp>
      <p:sp>
        <p:nvSpPr>
          <p:cNvPr id="354431" name="Line 127"/>
          <p:cNvSpPr>
            <a:spLocks noChangeShapeType="1"/>
          </p:cNvSpPr>
          <p:nvPr/>
        </p:nvSpPr>
        <p:spPr bwMode="auto">
          <a:xfrm>
            <a:off x="2131714" y="1784707"/>
            <a:ext cx="398992" cy="6635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09" name="Line 5"/>
          <p:cNvSpPr>
            <a:spLocks noChangeShapeType="1"/>
          </p:cNvSpPr>
          <p:nvPr/>
        </p:nvSpPr>
        <p:spPr bwMode="auto">
          <a:xfrm>
            <a:off x="7814213" y="1710093"/>
            <a:ext cx="80831" cy="7381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0" name="Line 6"/>
          <p:cNvSpPr>
            <a:spLocks noChangeShapeType="1"/>
          </p:cNvSpPr>
          <p:nvPr/>
        </p:nvSpPr>
        <p:spPr bwMode="auto">
          <a:xfrm flipH="1" flipV="1">
            <a:off x="6720425" y="4140557"/>
            <a:ext cx="295804" cy="6746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1" name="Line 7"/>
          <p:cNvSpPr>
            <a:spLocks noChangeShapeType="1"/>
          </p:cNvSpPr>
          <p:nvPr/>
        </p:nvSpPr>
        <p:spPr bwMode="auto">
          <a:xfrm>
            <a:off x="6054866" y="1857732"/>
            <a:ext cx="479821" cy="6635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2" name="Line 8"/>
          <p:cNvSpPr>
            <a:spLocks noChangeShapeType="1"/>
          </p:cNvSpPr>
          <p:nvPr/>
        </p:nvSpPr>
        <p:spPr bwMode="auto">
          <a:xfrm flipH="1">
            <a:off x="8536525" y="1932343"/>
            <a:ext cx="638043" cy="661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3" name="Line 9"/>
          <p:cNvSpPr>
            <a:spLocks noChangeShapeType="1"/>
          </p:cNvSpPr>
          <p:nvPr/>
        </p:nvSpPr>
        <p:spPr bwMode="auto">
          <a:xfrm flipV="1">
            <a:off x="5894926" y="4065944"/>
            <a:ext cx="479822" cy="8112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4" name="Line 10"/>
          <p:cNvSpPr>
            <a:spLocks noChangeShapeType="1"/>
          </p:cNvSpPr>
          <p:nvPr/>
        </p:nvSpPr>
        <p:spPr bwMode="auto">
          <a:xfrm flipH="1" flipV="1">
            <a:off x="7975873" y="4140557"/>
            <a:ext cx="159941" cy="8096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5" name="Line 11"/>
          <p:cNvSpPr>
            <a:spLocks noChangeShapeType="1"/>
          </p:cNvSpPr>
          <p:nvPr/>
        </p:nvSpPr>
        <p:spPr bwMode="auto">
          <a:xfrm flipH="1" flipV="1">
            <a:off x="8775576" y="4065943"/>
            <a:ext cx="398992" cy="736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11" name="Text Box 107"/>
          <p:cNvSpPr txBox="1">
            <a:spLocks noChangeArrowheads="1"/>
          </p:cNvSpPr>
          <p:nvPr/>
        </p:nvSpPr>
        <p:spPr bwMode="auto">
          <a:xfrm>
            <a:off x="6532968" y="5373224"/>
            <a:ext cx="2492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itchFamily="2" charset="-122"/>
              </a:rPr>
              <a:t>(b) </a:t>
            </a:r>
            <a:r>
              <a:rPr kumimoji="1" lang="zh-CN" altLang="en-US" sz="2400" dirty="0">
                <a:latin typeface="+mn-lt"/>
                <a:ea typeface="黑体" pitchFamily="2" charset="-122"/>
              </a:rPr>
              <a:t>虚拟互连网络</a:t>
            </a:r>
          </a:p>
        </p:txBody>
      </p:sp>
      <p:pic>
        <p:nvPicPr>
          <p:cNvPr id="354414" name="Picture 1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043" y="4877156"/>
            <a:ext cx="55205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5" name="Picture 1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3797" y="1564044"/>
            <a:ext cx="555492"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6" name="Picture 1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4629" y="4729518"/>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7" name="Picture 1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5044" y="4729518"/>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8"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3265" y="1489431"/>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3" name="Picture 1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3797" y="4656494"/>
            <a:ext cx="555492"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32"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5162" y="1268768"/>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4433" name="Group 129"/>
          <p:cNvGrpSpPr>
            <a:grpSpLocks/>
          </p:cNvGrpSpPr>
          <p:nvPr/>
        </p:nvGrpSpPr>
        <p:grpSpPr bwMode="auto">
          <a:xfrm>
            <a:off x="5597402" y="2200631"/>
            <a:ext cx="3977878" cy="2381250"/>
            <a:chOff x="3134" y="1375"/>
            <a:chExt cx="2386" cy="1553"/>
          </a:xfrm>
        </p:grpSpPr>
        <p:sp>
          <p:nvSpPr>
            <p:cNvPr id="354434" name="Oval 130"/>
            <p:cNvSpPr>
              <a:spLocks noChangeArrowheads="1"/>
            </p:cNvSpPr>
            <p:nvPr/>
          </p:nvSpPr>
          <p:spPr bwMode="auto">
            <a:xfrm>
              <a:off x="3959" y="1375"/>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5" name="Oval 131"/>
            <p:cNvSpPr>
              <a:spLocks noChangeArrowheads="1"/>
            </p:cNvSpPr>
            <p:nvPr/>
          </p:nvSpPr>
          <p:spPr bwMode="auto">
            <a:xfrm>
              <a:off x="3380" y="1548"/>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6" name="Oval 132"/>
            <p:cNvSpPr>
              <a:spLocks noChangeArrowheads="1"/>
            </p:cNvSpPr>
            <p:nvPr/>
          </p:nvSpPr>
          <p:spPr bwMode="auto">
            <a:xfrm>
              <a:off x="3134" y="1940"/>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7" name="Oval 133"/>
            <p:cNvSpPr>
              <a:spLocks noChangeArrowheads="1"/>
            </p:cNvSpPr>
            <p:nvPr/>
          </p:nvSpPr>
          <p:spPr bwMode="auto">
            <a:xfrm>
              <a:off x="3293" y="2175"/>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8" name="Oval 134"/>
            <p:cNvSpPr>
              <a:spLocks noChangeArrowheads="1"/>
            </p:cNvSpPr>
            <p:nvPr/>
          </p:nvSpPr>
          <p:spPr bwMode="auto">
            <a:xfrm>
              <a:off x="3872" y="2269"/>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9" name="Oval 135"/>
            <p:cNvSpPr>
              <a:spLocks noChangeArrowheads="1"/>
            </p:cNvSpPr>
            <p:nvPr/>
          </p:nvSpPr>
          <p:spPr bwMode="auto">
            <a:xfrm>
              <a:off x="4653" y="1564"/>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0" name="Oval 136"/>
            <p:cNvSpPr>
              <a:spLocks noChangeArrowheads="1"/>
            </p:cNvSpPr>
            <p:nvPr/>
          </p:nvSpPr>
          <p:spPr bwMode="auto">
            <a:xfrm>
              <a:off x="4768" y="1893"/>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1" name="Oval 137"/>
            <p:cNvSpPr>
              <a:spLocks noChangeArrowheads="1"/>
            </p:cNvSpPr>
            <p:nvPr/>
          </p:nvSpPr>
          <p:spPr bwMode="auto">
            <a:xfrm>
              <a:off x="4696" y="2003"/>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2" name="Oval 138"/>
            <p:cNvSpPr>
              <a:spLocks noChangeArrowheads="1"/>
            </p:cNvSpPr>
            <p:nvPr/>
          </p:nvSpPr>
          <p:spPr bwMode="auto">
            <a:xfrm>
              <a:off x="3568" y="1752"/>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354443" name="Oval 139"/>
          <p:cNvSpPr>
            <a:spLocks noChangeArrowheads="1"/>
          </p:cNvSpPr>
          <p:nvPr/>
        </p:nvSpPr>
        <p:spPr bwMode="auto">
          <a:xfrm>
            <a:off x="6949158" y="2153007"/>
            <a:ext cx="1711192" cy="96202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4" name="Oval 140"/>
          <p:cNvSpPr>
            <a:spLocks noChangeArrowheads="1"/>
          </p:cNvSpPr>
          <p:nvPr/>
        </p:nvSpPr>
        <p:spPr bwMode="auto">
          <a:xfrm>
            <a:off x="5984355" y="2419707"/>
            <a:ext cx="1303602" cy="9604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5" name="Oval 141"/>
          <p:cNvSpPr>
            <a:spLocks noChangeArrowheads="1"/>
          </p:cNvSpPr>
          <p:nvPr/>
        </p:nvSpPr>
        <p:spPr bwMode="auto">
          <a:xfrm>
            <a:off x="5575044" y="3018193"/>
            <a:ext cx="866775" cy="7699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6" name="Oval 142"/>
          <p:cNvSpPr>
            <a:spLocks noChangeArrowheads="1"/>
          </p:cNvSpPr>
          <p:nvPr/>
        </p:nvSpPr>
        <p:spPr bwMode="auto">
          <a:xfrm>
            <a:off x="5839892" y="3380144"/>
            <a:ext cx="1324240" cy="84137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7" name="Oval 143"/>
          <p:cNvSpPr>
            <a:spLocks noChangeArrowheads="1"/>
          </p:cNvSpPr>
          <p:nvPr/>
        </p:nvSpPr>
        <p:spPr bwMode="auto">
          <a:xfrm>
            <a:off x="6802975" y="3524607"/>
            <a:ext cx="2000118" cy="10112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8" name="Oval 144"/>
          <p:cNvSpPr>
            <a:spLocks noChangeArrowheads="1"/>
          </p:cNvSpPr>
          <p:nvPr/>
        </p:nvSpPr>
        <p:spPr bwMode="auto">
          <a:xfrm>
            <a:off x="8106577" y="2441932"/>
            <a:ext cx="1252008" cy="7445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9" name="Oval 145"/>
          <p:cNvSpPr>
            <a:spLocks noChangeArrowheads="1"/>
          </p:cNvSpPr>
          <p:nvPr/>
        </p:nvSpPr>
        <p:spPr bwMode="auto">
          <a:xfrm>
            <a:off x="8299194" y="2946756"/>
            <a:ext cx="1252008" cy="74771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50" name="Oval 146"/>
          <p:cNvSpPr>
            <a:spLocks noChangeArrowheads="1"/>
          </p:cNvSpPr>
          <p:nvPr/>
        </p:nvSpPr>
        <p:spPr bwMode="auto">
          <a:xfrm>
            <a:off x="8177089" y="3115032"/>
            <a:ext cx="1253728" cy="12525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51" name="Oval 147"/>
          <p:cNvSpPr>
            <a:spLocks noChangeArrowheads="1"/>
          </p:cNvSpPr>
          <p:nvPr/>
        </p:nvSpPr>
        <p:spPr bwMode="auto">
          <a:xfrm>
            <a:off x="6299076" y="2729268"/>
            <a:ext cx="2577967" cy="1250950"/>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52" name="Text Box 148"/>
          <p:cNvSpPr txBox="1">
            <a:spLocks noChangeArrowheads="1"/>
          </p:cNvSpPr>
          <p:nvPr/>
        </p:nvSpPr>
        <p:spPr bwMode="auto">
          <a:xfrm>
            <a:off x="6434474" y="2957869"/>
            <a:ext cx="22108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黑体" pitchFamily="2" charset="-122"/>
              </a:rPr>
              <a:t>  </a:t>
            </a:r>
            <a:r>
              <a:rPr kumimoji="1" lang="zh-CN" altLang="en-US" sz="2400" b="1" dirty="0">
                <a:solidFill>
                  <a:srgbClr val="000099"/>
                </a:solidFill>
                <a:latin typeface="+mn-lt"/>
                <a:ea typeface="黑体" pitchFamily="2" charset="-122"/>
              </a:rPr>
              <a:t>虚拟互连网络</a:t>
            </a:r>
          </a:p>
          <a:p>
            <a:pPr algn="ctr"/>
            <a:r>
              <a:rPr kumimoji="1" lang="zh-CN" altLang="en-US" sz="2400" b="1" dirty="0" smtClean="0">
                <a:solidFill>
                  <a:srgbClr val="000099"/>
                </a:solidFill>
                <a:latin typeface="+mn-lt"/>
                <a:ea typeface="黑体" pitchFamily="2" charset="-122"/>
              </a:rPr>
              <a:t>（</a:t>
            </a:r>
            <a:r>
              <a:rPr lang="en-US" altLang="zh-CN" sz="2400" b="1" kern="0" dirty="0" smtClean="0">
                <a:solidFill>
                  <a:srgbClr val="000000"/>
                </a:solidFill>
                <a:latin typeface="Arial"/>
                <a:ea typeface="黑体" pitchFamily="2" charset="-122"/>
              </a:rPr>
              <a:t> IP </a:t>
            </a:r>
            <a:r>
              <a:rPr lang="zh-CN" altLang="en-US" sz="2400" b="1" kern="0" dirty="0" smtClean="0">
                <a:solidFill>
                  <a:srgbClr val="000000"/>
                </a:solidFill>
                <a:latin typeface="Arial"/>
                <a:ea typeface="黑体" pitchFamily="2" charset="-122"/>
              </a:rPr>
              <a:t>网</a:t>
            </a:r>
            <a:r>
              <a:rPr lang="en-US" altLang="zh-CN" sz="2400" b="1" kern="0" dirty="0" smtClean="0">
                <a:solidFill>
                  <a:srgbClr val="000000"/>
                </a:solidFill>
                <a:latin typeface="Arial"/>
                <a:ea typeface="黑体" pitchFamily="2" charset="-122"/>
              </a:rPr>
              <a:t>,</a:t>
            </a:r>
          </a:p>
          <a:p>
            <a:pPr algn="ctr"/>
            <a:r>
              <a:rPr kumimoji="1" lang="zh-CN" altLang="en-US" sz="2400" b="1" dirty="0" smtClean="0">
                <a:solidFill>
                  <a:srgbClr val="000099"/>
                </a:solidFill>
                <a:latin typeface="+mn-lt"/>
                <a:ea typeface="黑体" pitchFamily="2" charset="-122"/>
              </a:rPr>
              <a:t>互联网</a:t>
            </a:r>
            <a:r>
              <a:rPr kumimoji="1" lang="zh-CN" altLang="en-US" sz="2400" b="1" dirty="0">
                <a:solidFill>
                  <a:srgbClr val="000099"/>
                </a:solidFill>
                <a:latin typeface="+mn-lt"/>
                <a:ea typeface="黑体" pitchFamily="2" charset="-122"/>
              </a:rPr>
              <a:t>）</a:t>
            </a:r>
          </a:p>
        </p:txBody>
      </p:sp>
      <p:sp>
        <p:nvSpPr>
          <p:cNvPr id="2" name="矩形 1"/>
          <p:cNvSpPr/>
          <p:nvPr/>
        </p:nvSpPr>
        <p:spPr>
          <a:xfrm>
            <a:off x="3728863" y="5919723"/>
            <a:ext cx="2805823"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b="1" dirty="0" smtClean="0">
                <a:latin typeface="+mn-lt"/>
                <a:ea typeface="黑体" pitchFamily="2" charset="-122"/>
              </a:rPr>
              <a:t>IP </a:t>
            </a:r>
            <a:r>
              <a:rPr kumimoji="1" lang="zh-CN" altLang="zh-CN" sz="2400" b="1" dirty="0" smtClean="0">
                <a:latin typeface="+mn-lt"/>
                <a:ea typeface="黑体" pitchFamily="2" charset="-122"/>
              </a:rPr>
              <a:t>网</a:t>
            </a:r>
            <a:r>
              <a:rPr kumimoji="1" lang="zh-CN" altLang="zh-CN" sz="2400" b="1" dirty="0">
                <a:latin typeface="+mn-lt"/>
                <a:ea typeface="黑体" pitchFamily="2" charset="-122"/>
              </a:rPr>
              <a:t>的概念</a:t>
            </a:r>
            <a:endParaRPr kumimoji="1" lang="zh-CN" altLang="en-US" sz="2400" b="1" dirty="0">
              <a:latin typeface="+mn-lt"/>
              <a:ea typeface="黑体" pitchFamily="2" charset="-122"/>
            </a:endParaRPr>
          </a:p>
        </p:txBody>
      </p:sp>
      <p:sp>
        <p:nvSpPr>
          <p:cNvPr id="151" name="灯片编号占位符 150"/>
          <p:cNvSpPr>
            <a:spLocks noGrp="1"/>
          </p:cNvSpPr>
          <p:nvPr>
            <p:ph type="sldNum" sz="quarter" idx="12"/>
          </p:nvPr>
        </p:nvSpPr>
        <p:spPr/>
        <p:txBody>
          <a:bodyPr/>
          <a:lstStyle/>
          <a:p>
            <a:fld id="{14338B79-8FD5-46F1-8A19-651A319ADB19}" type="slidenum">
              <a:rPr lang="zh-CN" altLang="en-US" smtClean="0"/>
              <a:pPr/>
              <a:t>20</a:t>
            </a:fld>
            <a:endParaRPr lang="en-US" altLang="zh-CN"/>
          </a:p>
        </p:txBody>
      </p:sp>
      <p:sp>
        <p:nvSpPr>
          <p:cNvPr id="152" name="矩形 151"/>
          <p:cNvSpPr/>
          <p:nvPr/>
        </p:nvSpPr>
        <p:spPr>
          <a:xfrm>
            <a:off x="0" y="5266855"/>
            <a:ext cx="9906000" cy="1591205"/>
          </a:xfrm>
          <a:prstGeom prst="rect">
            <a:avLst/>
          </a:prstGeom>
          <a:solidFill>
            <a:srgbClr val="FFC000"/>
          </a:solidFill>
        </p:spPr>
        <p:txBody>
          <a:bodyPr wrap="square">
            <a:spAutoFit/>
          </a:bodyPr>
          <a:lstStyle/>
          <a:p>
            <a:pPr marL="342900" lvl="0" indent="-342900" algn="just" eaLnBrk="1" hangingPunct="1">
              <a:lnSpc>
                <a:spcPct val="110000"/>
              </a:lnSpc>
              <a:spcBef>
                <a:spcPts val="600"/>
              </a:spcBef>
              <a:buClr>
                <a:srgbClr val="333399"/>
              </a:buClr>
              <a:buSzPct val="75000"/>
              <a:buFont typeface="Wingdings" pitchFamily="2" charset="2"/>
              <a:buChar char="n"/>
            </a:pPr>
            <a:r>
              <a:rPr lang="zh-CN" altLang="en-US" sz="2800" b="1" kern="0" dirty="0" smtClean="0">
                <a:solidFill>
                  <a:srgbClr val="000000"/>
                </a:solidFill>
                <a:latin typeface="Arial"/>
                <a:ea typeface="黑体" pitchFamily="2" charset="-122"/>
              </a:rPr>
              <a:t>使用 </a:t>
            </a:r>
            <a:r>
              <a:rPr lang="en-US" altLang="zh-CN" sz="2800" b="1" kern="0" dirty="0" smtClean="0">
                <a:solidFill>
                  <a:srgbClr val="000000"/>
                </a:solidFill>
                <a:latin typeface="Arial"/>
                <a:ea typeface="黑体" pitchFamily="2" charset="-122"/>
              </a:rPr>
              <a:t>IP </a:t>
            </a:r>
            <a:r>
              <a:rPr lang="zh-CN" altLang="en-US" sz="2800" b="1" kern="0" dirty="0" smtClean="0">
                <a:solidFill>
                  <a:srgbClr val="000000"/>
                </a:solidFill>
                <a:latin typeface="Arial"/>
                <a:ea typeface="黑体" pitchFamily="2" charset="-122"/>
              </a:rPr>
              <a:t>协议的虚拟互连网络可简称为 </a:t>
            </a:r>
            <a:r>
              <a:rPr lang="en-US" altLang="zh-CN" sz="2800" b="1" kern="0" dirty="0" smtClean="0">
                <a:solidFill>
                  <a:srgbClr val="000000"/>
                </a:solidFill>
                <a:latin typeface="Arial"/>
                <a:ea typeface="黑体" pitchFamily="2" charset="-122"/>
              </a:rPr>
              <a:t>IP </a:t>
            </a:r>
            <a:r>
              <a:rPr lang="zh-CN" altLang="en-US" sz="2800" b="1" kern="0" dirty="0" smtClean="0">
                <a:solidFill>
                  <a:srgbClr val="000000"/>
                </a:solidFill>
                <a:latin typeface="Arial"/>
                <a:ea typeface="黑体" pitchFamily="2" charset="-122"/>
              </a:rPr>
              <a:t>网。</a:t>
            </a:r>
          </a:p>
          <a:p>
            <a:pPr marL="342900" lvl="0" indent="-342900" algn="just" eaLnBrk="1" hangingPunct="1">
              <a:lnSpc>
                <a:spcPct val="110000"/>
              </a:lnSpc>
              <a:spcBef>
                <a:spcPts val="600"/>
              </a:spcBef>
              <a:buClr>
                <a:srgbClr val="333399"/>
              </a:buClr>
              <a:buSzPct val="75000"/>
              <a:buFont typeface="Wingdings" pitchFamily="2" charset="2"/>
              <a:buChar char="n"/>
            </a:pPr>
            <a:r>
              <a:rPr lang="zh-CN" altLang="zh-CN" sz="2800" b="1" kern="0" dirty="0" smtClean="0">
                <a:solidFill>
                  <a:srgbClr val="000000"/>
                </a:solidFill>
                <a:latin typeface="Arial"/>
                <a:ea typeface="黑体" pitchFamily="2" charset="-122"/>
              </a:rPr>
              <a:t>如果在这种覆盖全球的</a:t>
            </a:r>
            <a:r>
              <a:rPr lang="en-US" altLang="zh-CN" sz="2800" b="1" kern="0" dirty="0" smtClean="0">
                <a:solidFill>
                  <a:srgbClr val="000000"/>
                </a:solidFill>
                <a:latin typeface="Arial"/>
                <a:ea typeface="黑体" pitchFamily="2" charset="-122"/>
              </a:rPr>
              <a:t> IP </a:t>
            </a:r>
            <a:r>
              <a:rPr lang="zh-CN" altLang="zh-CN" sz="2800" b="1" kern="0" dirty="0" smtClean="0">
                <a:solidFill>
                  <a:srgbClr val="000000"/>
                </a:solidFill>
                <a:latin typeface="Arial"/>
                <a:ea typeface="黑体" pitchFamily="2" charset="-122"/>
              </a:rPr>
              <a:t>网的上层使用</a:t>
            </a:r>
            <a:r>
              <a:rPr lang="en-US" altLang="zh-CN" sz="2800" b="1" kern="0" dirty="0" smtClean="0">
                <a:solidFill>
                  <a:srgbClr val="000000"/>
                </a:solidFill>
                <a:latin typeface="Arial"/>
                <a:ea typeface="黑体" pitchFamily="2" charset="-122"/>
              </a:rPr>
              <a:t> TCP </a:t>
            </a:r>
            <a:r>
              <a:rPr lang="zh-CN" altLang="zh-CN" sz="2800" b="1" kern="0" dirty="0" smtClean="0">
                <a:solidFill>
                  <a:srgbClr val="000000"/>
                </a:solidFill>
                <a:latin typeface="Arial"/>
                <a:ea typeface="黑体" pitchFamily="2" charset="-122"/>
              </a:rPr>
              <a:t>协议，那么就是现在的互联网</a:t>
            </a:r>
            <a:r>
              <a:rPr lang="en-US" altLang="zh-CN" sz="2800" b="1" kern="0" dirty="0" smtClean="0">
                <a:solidFill>
                  <a:srgbClr val="000000"/>
                </a:solidFill>
                <a:latin typeface="Arial"/>
                <a:ea typeface="黑体" pitchFamily="2" charset="-122"/>
              </a:rPr>
              <a:t> (Internet)</a:t>
            </a:r>
            <a:r>
              <a:rPr lang="zh-CN" altLang="zh-CN" sz="2800" b="1" kern="0" dirty="0" smtClean="0">
                <a:solidFill>
                  <a:srgbClr val="000000"/>
                </a:solidFill>
                <a:latin typeface="Arial"/>
                <a:ea typeface="黑体" pitchFamily="2" charset="-122"/>
              </a:rPr>
              <a:t>。</a:t>
            </a:r>
            <a:endParaRPr lang="zh-CN" altLang="en-US" sz="28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275247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allAtOnce"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786864" y="631825"/>
            <a:ext cx="7897283" cy="56769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5907" name="Line 3"/>
          <p:cNvSpPr>
            <a:spLocks noChangeShapeType="1"/>
          </p:cNvSpPr>
          <p:nvPr/>
        </p:nvSpPr>
        <p:spPr bwMode="auto">
          <a:xfrm>
            <a:off x="1795462" y="1012825"/>
            <a:ext cx="7911042" cy="0"/>
          </a:xfrm>
          <a:prstGeom prst="line">
            <a:avLst/>
          </a:prstGeom>
          <a:noFill/>
          <a:ln w="12700">
            <a:solidFill>
              <a:schemeClr val="tx1"/>
            </a:solidFill>
            <a:round/>
            <a:headEnd/>
            <a:tailEnd/>
          </a:ln>
          <a:effectLst/>
        </p:spPr>
        <p:txBody>
          <a:bodyPr wrap="none" anchor="ctr"/>
          <a:lstStyle/>
          <a:p>
            <a:endParaRPr lang="zh-CN" altLang="en-US"/>
          </a:p>
        </p:txBody>
      </p:sp>
      <p:sp>
        <p:nvSpPr>
          <p:cNvPr id="635908" name="Line 4"/>
          <p:cNvSpPr>
            <a:spLocks noChangeShapeType="1"/>
          </p:cNvSpPr>
          <p:nvPr/>
        </p:nvSpPr>
        <p:spPr bwMode="auto">
          <a:xfrm>
            <a:off x="2770585" y="633413"/>
            <a:ext cx="0" cy="381000"/>
          </a:xfrm>
          <a:prstGeom prst="line">
            <a:avLst/>
          </a:prstGeom>
          <a:noFill/>
          <a:ln w="12700">
            <a:solidFill>
              <a:schemeClr val="tx1"/>
            </a:solidFill>
            <a:round/>
            <a:headEnd/>
            <a:tailEnd/>
          </a:ln>
          <a:effectLst/>
        </p:spPr>
        <p:txBody>
          <a:bodyPr wrap="none" anchor="ctr"/>
          <a:lstStyle/>
          <a:p>
            <a:endParaRPr lang="zh-CN" altLang="en-US"/>
          </a:p>
        </p:txBody>
      </p:sp>
      <p:sp>
        <p:nvSpPr>
          <p:cNvPr id="635909" name="Line 5"/>
          <p:cNvSpPr>
            <a:spLocks noChangeShapeType="1"/>
          </p:cNvSpPr>
          <p:nvPr/>
        </p:nvSpPr>
        <p:spPr bwMode="auto">
          <a:xfrm>
            <a:off x="5738945" y="1012826"/>
            <a:ext cx="0" cy="422275"/>
          </a:xfrm>
          <a:prstGeom prst="line">
            <a:avLst/>
          </a:prstGeom>
          <a:noFill/>
          <a:ln w="12700">
            <a:solidFill>
              <a:schemeClr val="tx1"/>
            </a:solidFill>
            <a:round/>
            <a:headEnd/>
            <a:tailEnd/>
          </a:ln>
          <a:effectLst/>
        </p:spPr>
        <p:txBody>
          <a:bodyPr wrap="none" anchor="ctr"/>
          <a:lstStyle/>
          <a:p>
            <a:endParaRPr lang="zh-CN" altLang="en-US"/>
          </a:p>
        </p:txBody>
      </p:sp>
      <p:sp>
        <p:nvSpPr>
          <p:cNvPr id="635910" name="Rectangle 6"/>
          <p:cNvSpPr>
            <a:spLocks noChangeArrowheads="1"/>
          </p:cNvSpPr>
          <p:nvPr/>
        </p:nvSpPr>
        <p:spPr bwMode="auto">
          <a:xfrm>
            <a:off x="1704314" y="242888"/>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635911" name="Rectangle 7"/>
          <p:cNvSpPr>
            <a:spLocks noChangeArrowheads="1"/>
          </p:cNvSpPr>
          <p:nvPr/>
        </p:nvSpPr>
        <p:spPr bwMode="auto">
          <a:xfrm>
            <a:off x="2682876" y="242888"/>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635912" name="Rectangle 8"/>
          <p:cNvSpPr>
            <a:spLocks noChangeArrowheads="1"/>
          </p:cNvSpPr>
          <p:nvPr/>
        </p:nvSpPr>
        <p:spPr bwMode="auto">
          <a:xfrm>
            <a:off x="5640917" y="24288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635913" name="Rectangle 9"/>
          <p:cNvSpPr>
            <a:spLocks noChangeArrowheads="1"/>
          </p:cNvSpPr>
          <p:nvPr/>
        </p:nvSpPr>
        <p:spPr bwMode="auto">
          <a:xfrm>
            <a:off x="9321271" y="24288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635914" name="Rectangle 10"/>
          <p:cNvSpPr>
            <a:spLocks noChangeArrowheads="1"/>
          </p:cNvSpPr>
          <p:nvPr/>
        </p:nvSpPr>
        <p:spPr bwMode="auto">
          <a:xfrm>
            <a:off x="1915849" y="64770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635915" name="Rectangle 11"/>
          <p:cNvSpPr>
            <a:spLocks noChangeArrowheads="1"/>
          </p:cNvSpPr>
          <p:nvPr/>
        </p:nvSpPr>
        <p:spPr bwMode="auto">
          <a:xfrm>
            <a:off x="1035315" y="242888"/>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635916" name="Line 12"/>
          <p:cNvSpPr>
            <a:spLocks noChangeShapeType="1"/>
          </p:cNvSpPr>
          <p:nvPr/>
        </p:nvSpPr>
        <p:spPr bwMode="auto">
          <a:xfrm>
            <a:off x="1786864" y="1435100"/>
            <a:ext cx="7911042" cy="0"/>
          </a:xfrm>
          <a:prstGeom prst="line">
            <a:avLst/>
          </a:prstGeom>
          <a:noFill/>
          <a:ln w="12700">
            <a:solidFill>
              <a:schemeClr val="tx1"/>
            </a:solidFill>
            <a:round/>
            <a:headEnd/>
            <a:tailEnd/>
          </a:ln>
          <a:effectLst/>
        </p:spPr>
        <p:txBody>
          <a:bodyPr wrap="none" anchor="ctr"/>
          <a:lstStyle/>
          <a:p>
            <a:endParaRPr lang="zh-CN" altLang="en-US"/>
          </a:p>
        </p:txBody>
      </p:sp>
      <p:sp>
        <p:nvSpPr>
          <p:cNvPr id="635917" name="Line 13"/>
          <p:cNvSpPr>
            <a:spLocks noChangeShapeType="1"/>
          </p:cNvSpPr>
          <p:nvPr/>
        </p:nvSpPr>
        <p:spPr bwMode="auto">
          <a:xfrm>
            <a:off x="1788583" y="1857375"/>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18" name="Line 14"/>
          <p:cNvSpPr>
            <a:spLocks noChangeShapeType="1"/>
          </p:cNvSpPr>
          <p:nvPr/>
        </p:nvSpPr>
        <p:spPr bwMode="auto">
          <a:xfrm>
            <a:off x="1788583" y="2281238"/>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19" name="Line 15"/>
          <p:cNvSpPr>
            <a:spLocks noChangeShapeType="1"/>
          </p:cNvSpPr>
          <p:nvPr/>
        </p:nvSpPr>
        <p:spPr bwMode="auto">
          <a:xfrm>
            <a:off x="1788583" y="2705100"/>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20" name="Line 16"/>
          <p:cNvSpPr>
            <a:spLocks noChangeShapeType="1"/>
          </p:cNvSpPr>
          <p:nvPr/>
        </p:nvSpPr>
        <p:spPr bwMode="auto">
          <a:xfrm>
            <a:off x="1788583" y="3128963"/>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21" name="Line 17"/>
          <p:cNvSpPr>
            <a:spLocks noChangeShapeType="1"/>
          </p:cNvSpPr>
          <p:nvPr/>
        </p:nvSpPr>
        <p:spPr bwMode="auto">
          <a:xfrm>
            <a:off x="1788583" y="3551238"/>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22" name="Line 18"/>
          <p:cNvSpPr>
            <a:spLocks noChangeShapeType="1"/>
          </p:cNvSpPr>
          <p:nvPr/>
        </p:nvSpPr>
        <p:spPr bwMode="auto">
          <a:xfrm>
            <a:off x="1788583" y="3975100"/>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23" name="Line 19"/>
          <p:cNvSpPr>
            <a:spLocks noChangeShapeType="1"/>
          </p:cNvSpPr>
          <p:nvPr/>
        </p:nvSpPr>
        <p:spPr bwMode="auto">
          <a:xfrm>
            <a:off x="1788583" y="4397375"/>
            <a:ext cx="7912762" cy="0"/>
          </a:xfrm>
          <a:prstGeom prst="line">
            <a:avLst/>
          </a:prstGeom>
          <a:noFill/>
          <a:ln w="12700">
            <a:solidFill>
              <a:schemeClr val="tx1"/>
            </a:solidFill>
            <a:round/>
            <a:headEnd/>
            <a:tailEnd/>
          </a:ln>
          <a:effectLst/>
        </p:spPr>
        <p:txBody>
          <a:bodyPr wrap="none" anchor="ctr"/>
          <a:lstStyle/>
          <a:p>
            <a:endParaRPr lang="zh-CN" altLang="en-US"/>
          </a:p>
        </p:txBody>
      </p:sp>
      <p:sp>
        <p:nvSpPr>
          <p:cNvPr id="635924" name="Rectangle 20"/>
          <p:cNvSpPr>
            <a:spLocks noChangeArrowheads="1"/>
          </p:cNvSpPr>
          <p:nvPr/>
        </p:nvSpPr>
        <p:spPr bwMode="auto">
          <a:xfrm>
            <a:off x="2032794" y="3409951"/>
            <a:ext cx="7420902" cy="1128713"/>
          </a:xfrm>
          <a:prstGeom prst="rect">
            <a:avLst/>
          </a:prstGeom>
          <a:solidFill>
            <a:srgbClr val="FFFF99"/>
          </a:solidFill>
          <a:ln w="12700">
            <a:noFill/>
            <a:miter lim="800000"/>
            <a:headEnd/>
            <a:tailEnd/>
          </a:ln>
          <a:effectLst/>
        </p:spPr>
        <p:txBody>
          <a:bodyPr wrap="none" anchor="ctr"/>
          <a:lstStyle/>
          <a:p>
            <a:endParaRPr lang="zh-CN" altLang="en-US"/>
          </a:p>
        </p:txBody>
      </p:sp>
      <p:sp>
        <p:nvSpPr>
          <p:cNvPr id="635925" name="Rectangle 21"/>
          <p:cNvSpPr>
            <a:spLocks noChangeArrowheads="1"/>
          </p:cNvSpPr>
          <p:nvPr/>
        </p:nvSpPr>
        <p:spPr bwMode="auto">
          <a:xfrm>
            <a:off x="2032794" y="1716088"/>
            <a:ext cx="7420902" cy="1130300"/>
          </a:xfrm>
          <a:prstGeom prst="rect">
            <a:avLst/>
          </a:prstGeom>
          <a:solidFill>
            <a:srgbClr val="FFFF99"/>
          </a:solidFill>
          <a:ln w="12700">
            <a:noFill/>
            <a:miter lim="800000"/>
            <a:headEnd/>
            <a:tailEnd/>
          </a:ln>
          <a:effectLst/>
        </p:spPr>
        <p:txBody>
          <a:bodyPr wrap="none" anchor="ctr"/>
          <a:lstStyle/>
          <a:p>
            <a:endParaRPr lang="zh-CN" altLang="en-US"/>
          </a:p>
        </p:txBody>
      </p:sp>
      <p:sp>
        <p:nvSpPr>
          <p:cNvPr id="635926" name="Rectangle 22"/>
          <p:cNvSpPr>
            <a:spLocks noChangeArrowheads="1"/>
          </p:cNvSpPr>
          <p:nvPr/>
        </p:nvSpPr>
        <p:spPr bwMode="auto">
          <a:xfrm>
            <a:off x="4873890" y="362267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a:t>
            </a:r>
            <a:r>
              <a:rPr kumimoji="1" lang="zh-CN" altLang="en-US" sz="2000" b="1">
                <a:solidFill>
                  <a:srgbClr val="333399"/>
                </a:solidFill>
                <a:latin typeface="Arial" charset="0"/>
              </a:rPr>
              <a:t> </a:t>
            </a:r>
            <a:r>
              <a:rPr kumimoji="1" lang="zh-CN" altLang="en-US" sz="2000">
                <a:solidFill>
                  <a:srgbClr val="333399"/>
                </a:solidFill>
                <a:latin typeface="Arial" charset="0"/>
              </a:rPr>
              <a:t>  地   址</a:t>
            </a:r>
          </a:p>
        </p:txBody>
      </p:sp>
      <p:sp>
        <p:nvSpPr>
          <p:cNvPr id="635927" name="Rectangle 23"/>
          <p:cNvSpPr>
            <a:spLocks noChangeArrowheads="1"/>
          </p:cNvSpPr>
          <p:nvPr/>
        </p:nvSpPr>
        <p:spPr bwMode="auto">
          <a:xfrm>
            <a:off x="5083705" y="1928813"/>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635928" name="Line 24"/>
          <p:cNvSpPr>
            <a:spLocks noChangeShapeType="1"/>
          </p:cNvSpPr>
          <p:nvPr/>
        </p:nvSpPr>
        <p:spPr bwMode="auto">
          <a:xfrm>
            <a:off x="7721865" y="1012826"/>
            <a:ext cx="0" cy="422275"/>
          </a:xfrm>
          <a:prstGeom prst="line">
            <a:avLst/>
          </a:prstGeom>
          <a:noFill/>
          <a:ln w="12700">
            <a:solidFill>
              <a:schemeClr val="tx1"/>
            </a:solidFill>
            <a:round/>
            <a:headEnd/>
            <a:tailEnd/>
          </a:ln>
          <a:effectLst/>
        </p:spPr>
        <p:txBody>
          <a:bodyPr wrap="none" anchor="ctr"/>
          <a:lstStyle/>
          <a:p>
            <a:endParaRPr lang="zh-CN" altLang="en-US"/>
          </a:p>
        </p:txBody>
      </p:sp>
      <p:sp>
        <p:nvSpPr>
          <p:cNvPr id="635929" name="Rectangle 25"/>
          <p:cNvSpPr>
            <a:spLocks noChangeArrowheads="1"/>
          </p:cNvSpPr>
          <p:nvPr/>
        </p:nvSpPr>
        <p:spPr bwMode="auto">
          <a:xfrm>
            <a:off x="5892007" y="1046163"/>
            <a:ext cx="174727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下 一 个 首 部</a:t>
            </a:r>
          </a:p>
        </p:txBody>
      </p:sp>
      <p:sp>
        <p:nvSpPr>
          <p:cNvPr id="635930" name="Rectangle 26"/>
          <p:cNvSpPr>
            <a:spLocks noChangeArrowheads="1"/>
          </p:cNvSpPr>
          <p:nvPr/>
        </p:nvSpPr>
        <p:spPr bwMode="auto">
          <a:xfrm>
            <a:off x="6106981" y="647700"/>
            <a:ext cx="165750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流     标     号</a:t>
            </a:r>
          </a:p>
        </p:txBody>
      </p:sp>
      <p:sp>
        <p:nvSpPr>
          <p:cNvPr id="635931" name="Rectangle 27"/>
          <p:cNvSpPr>
            <a:spLocks noChangeArrowheads="1"/>
          </p:cNvSpPr>
          <p:nvPr/>
        </p:nvSpPr>
        <p:spPr bwMode="auto">
          <a:xfrm>
            <a:off x="4590124" y="24288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12</a:t>
            </a:r>
          </a:p>
        </p:txBody>
      </p:sp>
      <p:sp>
        <p:nvSpPr>
          <p:cNvPr id="635932" name="Rectangle 28"/>
          <p:cNvSpPr>
            <a:spLocks noChangeArrowheads="1"/>
          </p:cNvSpPr>
          <p:nvPr/>
        </p:nvSpPr>
        <p:spPr bwMode="auto">
          <a:xfrm>
            <a:off x="3061230" y="64770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通 信 量 类</a:t>
            </a:r>
          </a:p>
        </p:txBody>
      </p:sp>
      <p:sp>
        <p:nvSpPr>
          <p:cNvPr id="635933" name="Rectangle 29"/>
          <p:cNvSpPr>
            <a:spLocks noChangeArrowheads="1"/>
          </p:cNvSpPr>
          <p:nvPr/>
        </p:nvSpPr>
        <p:spPr bwMode="auto">
          <a:xfrm>
            <a:off x="5059627" y="2263775"/>
            <a:ext cx="145071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a:t>
            </a:r>
            <a:r>
              <a:rPr kumimoji="1" lang="en-US" altLang="zh-CN" sz="2000">
                <a:solidFill>
                  <a:srgbClr val="333399"/>
                </a:solidFill>
                <a:latin typeface="Arial" charset="0"/>
              </a:rPr>
              <a:t>128 </a:t>
            </a:r>
            <a:r>
              <a:rPr kumimoji="1" lang="zh-CN" altLang="en-US" sz="2000">
                <a:solidFill>
                  <a:srgbClr val="333399"/>
                </a:solidFill>
                <a:latin typeface="Arial" charset="0"/>
              </a:rPr>
              <a:t>位）</a:t>
            </a:r>
          </a:p>
        </p:txBody>
      </p:sp>
      <p:sp>
        <p:nvSpPr>
          <p:cNvPr id="635934" name="Rectangle 30"/>
          <p:cNvSpPr>
            <a:spLocks noChangeArrowheads="1"/>
          </p:cNvSpPr>
          <p:nvPr/>
        </p:nvSpPr>
        <p:spPr bwMode="auto">
          <a:xfrm>
            <a:off x="5078546" y="3894138"/>
            <a:ext cx="145071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a:t>
            </a:r>
            <a:r>
              <a:rPr kumimoji="1" lang="en-US" altLang="zh-CN" sz="2000">
                <a:solidFill>
                  <a:srgbClr val="333399"/>
                </a:solidFill>
                <a:latin typeface="Arial" charset="0"/>
              </a:rPr>
              <a:t>128 </a:t>
            </a:r>
            <a:r>
              <a:rPr kumimoji="1" lang="zh-CN" altLang="en-US" sz="2000">
                <a:solidFill>
                  <a:srgbClr val="333399"/>
                </a:solidFill>
                <a:latin typeface="Arial" charset="0"/>
              </a:rPr>
              <a:t>位）</a:t>
            </a:r>
          </a:p>
        </p:txBody>
      </p:sp>
      <p:sp>
        <p:nvSpPr>
          <p:cNvPr id="635935" name="Rectangle 31"/>
          <p:cNvSpPr>
            <a:spLocks noChangeArrowheads="1"/>
          </p:cNvSpPr>
          <p:nvPr/>
        </p:nvSpPr>
        <p:spPr bwMode="auto">
          <a:xfrm>
            <a:off x="2562490" y="1038225"/>
            <a:ext cx="242694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有  效  载  荷  长  度</a:t>
            </a:r>
          </a:p>
        </p:txBody>
      </p:sp>
      <p:sp>
        <p:nvSpPr>
          <p:cNvPr id="635936" name="Rectangle 32"/>
          <p:cNvSpPr>
            <a:spLocks noChangeArrowheads="1"/>
          </p:cNvSpPr>
          <p:nvPr/>
        </p:nvSpPr>
        <p:spPr bwMode="auto">
          <a:xfrm>
            <a:off x="8029709" y="1057275"/>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跳 数 限 制</a:t>
            </a:r>
          </a:p>
        </p:txBody>
      </p:sp>
      <p:sp>
        <p:nvSpPr>
          <p:cNvPr id="635937" name="Line 33"/>
          <p:cNvSpPr>
            <a:spLocks noChangeShapeType="1"/>
          </p:cNvSpPr>
          <p:nvPr/>
        </p:nvSpPr>
        <p:spPr bwMode="auto">
          <a:xfrm>
            <a:off x="4739746" y="631825"/>
            <a:ext cx="6879" cy="382588"/>
          </a:xfrm>
          <a:prstGeom prst="line">
            <a:avLst/>
          </a:prstGeom>
          <a:noFill/>
          <a:ln w="12700">
            <a:solidFill>
              <a:schemeClr val="tx1"/>
            </a:solidFill>
            <a:round/>
            <a:headEnd/>
            <a:tailEnd/>
          </a:ln>
          <a:effectLst/>
        </p:spPr>
        <p:txBody>
          <a:bodyPr wrap="none" anchor="ctr"/>
          <a:lstStyle/>
          <a:p>
            <a:endParaRPr lang="zh-CN" altLang="en-US"/>
          </a:p>
        </p:txBody>
      </p:sp>
      <p:sp>
        <p:nvSpPr>
          <p:cNvPr id="635938" name="Rectangle 34"/>
          <p:cNvSpPr>
            <a:spLocks noChangeArrowheads="1"/>
          </p:cNvSpPr>
          <p:nvPr/>
        </p:nvSpPr>
        <p:spPr bwMode="auto">
          <a:xfrm>
            <a:off x="7608358" y="24288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635939" name="Line 35"/>
          <p:cNvSpPr>
            <a:spLocks noChangeShapeType="1"/>
          </p:cNvSpPr>
          <p:nvPr/>
        </p:nvSpPr>
        <p:spPr bwMode="auto">
          <a:xfrm>
            <a:off x="1786865" y="4827588"/>
            <a:ext cx="7914481" cy="0"/>
          </a:xfrm>
          <a:prstGeom prst="line">
            <a:avLst/>
          </a:prstGeom>
          <a:noFill/>
          <a:ln w="12700">
            <a:solidFill>
              <a:schemeClr val="tx1"/>
            </a:solidFill>
            <a:round/>
            <a:headEnd/>
            <a:tailEnd/>
          </a:ln>
          <a:effectLst/>
        </p:spPr>
        <p:txBody>
          <a:bodyPr/>
          <a:lstStyle/>
          <a:p>
            <a:endParaRPr lang="zh-CN" altLang="en-US"/>
          </a:p>
        </p:txBody>
      </p:sp>
      <p:sp>
        <p:nvSpPr>
          <p:cNvPr id="635940" name="Rectangle 36"/>
          <p:cNvSpPr>
            <a:spLocks noChangeArrowheads="1"/>
          </p:cNvSpPr>
          <p:nvPr/>
        </p:nvSpPr>
        <p:spPr bwMode="auto">
          <a:xfrm>
            <a:off x="1804063" y="4845051"/>
            <a:ext cx="7878365" cy="1463675"/>
          </a:xfrm>
          <a:prstGeom prst="rect">
            <a:avLst/>
          </a:prstGeom>
          <a:solidFill>
            <a:srgbClr val="CCECFF"/>
          </a:solidFill>
          <a:ln w="12700">
            <a:solidFill>
              <a:srgbClr val="0000CC"/>
            </a:solidFill>
            <a:miter lim="800000"/>
            <a:headEnd/>
            <a:tailEnd/>
          </a:ln>
          <a:effectLst/>
        </p:spPr>
        <p:txBody>
          <a:bodyPr wrap="none" anchor="ctr"/>
          <a:lstStyle/>
          <a:p>
            <a:endParaRPr lang="zh-CN" altLang="en-US"/>
          </a:p>
        </p:txBody>
      </p:sp>
      <p:sp>
        <p:nvSpPr>
          <p:cNvPr id="635941" name="Rectangle 37"/>
          <p:cNvSpPr>
            <a:spLocks noChangeArrowheads="1"/>
          </p:cNvSpPr>
          <p:nvPr/>
        </p:nvSpPr>
        <p:spPr bwMode="auto">
          <a:xfrm>
            <a:off x="3393150" y="4956176"/>
            <a:ext cx="4130940" cy="4591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400">
                <a:solidFill>
                  <a:srgbClr val="333399"/>
                </a:solidFill>
                <a:latin typeface="Arial" charset="0"/>
              </a:rPr>
              <a:t>有效载荷（扩展首部 </a:t>
            </a:r>
            <a:r>
              <a:rPr kumimoji="1" lang="en-US" altLang="zh-CN" sz="2400">
                <a:solidFill>
                  <a:srgbClr val="333399"/>
                </a:solidFill>
                <a:latin typeface="Arial" charset="0"/>
              </a:rPr>
              <a:t>/ </a:t>
            </a:r>
            <a:r>
              <a:rPr kumimoji="1" lang="zh-CN" altLang="en-US" sz="2400">
                <a:solidFill>
                  <a:srgbClr val="333399"/>
                </a:solidFill>
                <a:latin typeface="Arial" charset="0"/>
              </a:rPr>
              <a:t>数据）</a:t>
            </a:r>
          </a:p>
        </p:txBody>
      </p:sp>
      <p:sp>
        <p:nvSpPr>
          <p:cNvPr id="635942" name="Freeform 38"/>
          <p:cNvSpPr>
            <a:spLocks/>
          </p:cNvSpPr>
          <p:nvPr/>
        </p:nvSpPr>
        <p:spPr bwMode="auto">
          <a:xfrm>
            <a:off x="1697436" y="5492750"/>
            <a:ext cx="8208565" cy="312738"/>
          </a:xfrm>
          <a:custGeom>
            <a:avLst/>
            <a:gdLst/>
            <a:ahLst/>
            <a:cxnLst>
              <a:cxn ang="0">
                <a:pos x="0" y="203"/>
              </a:cxn>
              <a:cxn ang="0">
                <a:pos x="475" y="34"/>
              </a:cxn>
              <a:cxn ang="0">
                <a:pos x="926" y="214"/>
              </a:cxn>
              <a:cxn ang="0">
                <a:pos x="1265" y="113"/>
              </a:cxn>
              <a:cxn ang="0">
                <a:pos x="1717" y="214"/>
              </a:cxn>
              <a:cxn ang="0">
                <a:pos x="2056" y="68"/>
              </a:cxn>
              <a:cxn ang="0">
                <a:pos x="2361" y="169"/>
              </a:cxn>
              <a:cxn ang="0">
                <a:pos x="2677" y="68"/>
              </a:cxn>
              <a:cxn ang="0">
                <a:pos x="2869" y="180"/>
              </a:cxn>
              <a:cxn ang="0">
                <a:pos x="3332" y="11"/>
              </a:cxn>
              <a:cxn ang="0">
                <a:pos x="3818" y="192"/>
              </a:cxn>
              <a:cxn ang="0">
                <a:pos x="3908" y="11"/>
              </a:cxn>
              <a:cxn ang="0">
                <a:pos x="4089" y="180"/>
              </a:cxn>
              <a:cxn ang="0">
                <a:pos x="4303" y="11"/>
              </a:cxn>
              <a:cxn ang="0">
                <a:pos x="4507" y="135"/>
              </a:cxn>
              <a:cxn ang="0">
                <a:pos x="4778" y="0"/>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p:spPr>
        <p:txBody>
          <a:bodyPr/>
          <a:lstStyle/>
          <a:p>
            <a:endParaRPr lang="zh-CN" altLang="en-US"/>
          </a:p>
        </p:txBody>
      </p:sp>
      <p:sp>
        <p:nvSpPr>
          <p:cNvPr id="635943" name="AutoShape 39"/>
          <p:cNvSpPr>
            <a:spLocks/>
          </p:cNvSpPr>
          <p:nvPr/>
        </p:nvSpPr>
        <p:spPr bwMode="auto">
          <a:xfrm>
            <a:off x="1456664" y="665164"/>
            <a:ext cx="247650" cy="4162425"/>
          </a:xfrm>
          <a:prstGeom prst="leftBrace">
            <a:avLst>
              <a:gd name="adj1" fmla="val 151736"/>
              <a:gd name="adj2" fmla="val 50000"/>
            </a:avLst>
          </a:prstGeom>
          <a:noFill/>
          <a:ln w="12700">
            <a:solidFill>
              <a:srgbClr val="333399"/>
            </a:solidFill>
            <a:round/>
            <a:headEnd/>
            <a:tailEnd/>
          </a:ln>
          <a:effectLst/>
        </p:spPr>
        <p:txBody>
          <a:bodyPr wrap="none" anchor="ctr"/>
          <a:lstStyle/>
          <a:p>
            <a:endParaRPr lang="zh-CN" altLang="en-US"/>
          </a:p>
        </p:txBody>
      </p:sp>
      <p:sp>
        <p:nvSpPr>
          <p:cNvPr id="635944" name="Rectangle 40"/>
          <p:cNvSpPr>
            <a:spLocks noChangeArrowheads="1"/>
          </p:cNvSpPr>
          <p:nvPr/>
        </p:nvSpPr>
        <p:spPr bwMode="auto">
          <a:xfrm>
            <a:off x="37835" y="2276476"/>
            <a:ext cx="1431482" cy="1197764"/>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en-US" altLang="zh-CN" sz="2400">
                <a:solidFill>
                  <a:srgbClr val="333399"/>
                </a:solidFill>
                <a:latin typeface="Arial" charset="0"/>
              </a:rPr>
              <a:t>IPv6 </a:t>
            </a:r>
            <a:r>
              <a:rPr kumimoji="1" lang="zh-CN" altLang="en-US" sz="2400">
                <a:solidFill>
                  <a:srgbClr val="333399"/>
                </a:solidFill>
                <a:latin typeface="Arial" charset="0"/>
              </a:rPr>
              <a:t>的</a:t>
            </a:r>
          </a:p>
          <a:p>
            <a:pPr algn="ctr" defTabSz="762000" eaLnBrk="0" hangingPunct="0"/>
            <a:r>
              <a:rPr kumimoji="1" lang="zh-CN" altLang="en-US" sz="2400">
                <a:solidFill>
                  <a:srgbClr val="333399"/>
                </a:solidFill>
                <a:latin typeface="Arial" charset="0"/>
              </a:rPr>
              <a:t>基本首部</a:t>
            </a:r>
          </a:p>
          <a:p>
            <a:pPr algn="ctr" defTabSz="762000" eaLnBrk="0" hangingPunct="0"/>
            <a:r>
              <a:rPr kumimoji="1" lang="zh-CN" altLang="en-US" sz="2400">
                <a:solidFill>
                  <a:srgbClr val="333399"/>
                </a:solidFill>
                <a:latin typeface="Arial" charset="0"/>
              </a:rPr>
              <a:t>（</a:t>
            </a:r>
            <a:r>
              <a:rPr kumimoji="1" lang="en-US" altLang="zh-CN" sz="2400">
                <a:solidFill>
                  <a:srgbClr val="333399"/>
                </a:solidFill>
                <a:latin typeface="Arial" charset="0"/>
              </a:rPr>
              <a:t>40 B</a:t>
            </a:r>
            <a:r>
              <a:rPr kumimoji="1" lang="zh-CN" altLang="en-US" sz="2400">
                <a:solidFill>
                  <a:srgbClr val="333399"/>
                </a:solidFill>
                <a:latin typeface="Arial" charset="0"/>
              </a:rPr>
              <a:t>）</a:t>
            </a:r>
          </a:p>
        </p:txBody>
      </p:sp>
      <p:sp>
        <p:nvSpPr>
          <p:cNvPr id="635945" name="AutoShape 41"/>
          <p:cNvSpPr>
            <a:spLocks/>
          </p:cNvSpPr>
          <p:nvPr/>
        </p:nvSpPr>
        <p:spPr bwMode="auto">
          <a:xfrm>
            <a:off x="1496219" y="4864101"/>
            <a:ext cx="247650" cy="1444625"/>
          </a:xfrm>
          <a:prstGeom prst="leftBrace">
            <a:avLst>
              <a:gd name="adj1" fmla="val 52662"/>
              <a:gd name="adj2" fmla="val 50000"/>
            </a:avLst>
          </a:prstGeom>
          <a:noFill/>
          <a:ln w="12700">
            <a:solidFill>
              <a:schemeClr val="tx1"/>
            </a:solidFill>
            <a:round/>
            <a:headEnd/>
            <a:tailEnd/>
          </a:ln>
          <a:effectLst/>
        </p:spPr>
        <p:txBody>
          <a:bodyPr wrap="none" anchor="ctr"/>
          <a:lstStyle/>
          <a:p>
            <a:endParaRPr lang="zh-CN" altLang="en-US"/>
          </a:p>
        </p:txBody>
      </p:sp>
      <p:sp>
        <p:nvSpPr>
          <p:cNvPr id="635946" name="Rectangle 42"/>
          <p:cNvSpPr>
            <a:spLocks noChangeArrowheads="1"/>
          </p:cNvSpPr>
          <p:nvPr/>
        </p:nvSpPr>
        <p:spPr bwMode="auto">
          <a:xfrm>
            <a:off x="-273447" y="5013326"/>
            <a:ext cx="2029403" cy="1197764"/>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en-US" altLang="zh-CN" sz="2400">
                <a:solidFill>
                  <a:srgbClr val="333399"/>
                </a:solidFill>
                <a:latin typeface="Arial" charset="0"/>
              </a:rPr>
              <a:t>IPv6 </a:t>
            </a:r>
            <a:r>
              <a:rPr kumimoji="1" lang="zh-CN" altLang="en-US" sz="2400">
                <a:solidFill>
                  <a:srgbClr val="333399"/>
                </a:solidFill>
                <a:latin typeface="Arial" charset="0"/>
              </a:rPr>
              <a:t>的</a:t>
            </a:r>
          </a:p>
          <a:p>
            <a:pPr algn="ctr" defTabSz="762000" eaLnBrk="0" hangingPunct="0"/>
            <a:r>
              <a:rPr kumimoji="1" lang="zh-CN" altLang="en-US" sz="2400">
                <a:solidFill>
                  <a:srgbClr val="333399"/>
                </a:solidFill>
                <a:latin typeface="Arial" charset="0"/>
              </a:rPr>
              <a:t>有效载荷</a:t>
            </a:r>
          </a:p>
          <a:p>
            <a:pPr algn="ctr" defTabSz="762000" eaLnBrk="0" hangingPunct="0"/>
            <a:r>
              <a:rPr kumimoji="1" lang="zh-CN" altLang="en-US" sz="2400">
                <a:solidFill>
                  <a:srgbClr val="333399"/>
                </a:solidFill>
                <a:latin typeface="Arial" charset="0"/>
              </a:rPr>
              <a:t>（至 </a:t>
            </a:r>
            <a:r>
              <a:rPr kumimoji="1" lang="en-US" altLang="zh-CN" sz="2400">
                <a:solidFill>
                  <a:srgbClr val="333399"/>
                </a:solidFill>
                <a:latin typeface="Arial" charset="0"/>
              </a:rPr>
              <a:t>64 KB</a:t>
            </a:r>
            <a:r>
              <a:rPr kumimoji="1" lang="zh-CN" altLang="en-US" sz="2400">
                <a:solidFill>
                  <a:srgbClr val="333399"/>
                </a:solidFill>
                <a:latin typeface="Arial" charset="0"/>
              </a:rPr>
              <a:t>）</a:t>
            </a:r>
          </a:p>
        </p:txBody>
      </p:sp>
      <p:sp>
        <p:nvSpPr>
          <p:cNvPr id="635947" name="Rectangle 43"/>
          <p:cNvSpPr>
            <a:spLocks noChangeArrowheads="1"/>
          </p:cNvSpPr>
          <p:nvPr/>
        </p:nvSpPr>
        <p:spPr bwMode="auto">
          <a:xfrm>
            <a:off x="1754188" y="620713"/>
            <a:ext cx="7938558" cy="4248150"/>
          </a:xfrm>
          <a:prstGeom prst="rect">
            <a:avLst/>
          </a:prstGeom>
          <a:noFill/>
          <a:ln w="76200">
            <a:solidFill>
              <a:srgbClr val="FF0000"/>
            </a:solidFill>
            <a:miter lim="800000"/>
            <a:headEnd/>
            <a:tailEnd/>
          </a:ln>
          <a:effectLst/>
        </p:spPr>
        <p:txBody>
          <a:bodyPr wrap="none" anchor="ctr"/>
          <a:lstStyle/>
          <a:p>
            <a:endParaRPr lang="zh-CN" altLang="en-US"/>
          </a:p>
        </p:txBody>
      </p:sp>
      <p:sp>
        <p:nvSpPr>
          <p:cNvPr id="44" name="灯片编号占位符 43"/>
          <p:cNvSpPr>
            <a:spLocks noGrp="1"/>
          </p:cNvSpPr>
          <p:nvPr>
            <p:ph type="sldNum" sz="quarter" idx="11"/>
          </p:nvPr>
        </p:nvSpPr>
        <p:spPr>
          <a:xfrm>
            <a:off x="3482568" y="6400800"/>
            <a:ext cx="2063750" cy="457200"/>
          </a:xfrm>
        </p:spPr>
        <p:txBody>
          <a:bodyPr/>
          <a:lstStyle/>
          <a:p>
            <a:pPr>
              <a:defRPr/>
            </a:pPr>
            <a:fld id="{3CBC84D7-3AE1-4B77-B695-7A176C2F61CC}" type="slidenum">
              <a:rPr lang="en-US" altLang="zh-CN" smtClean="0"/>
              <a:pPr>
                <a:defRPr/>
              </a:pPr>
              <a:t>200</a:t>
            </a:fld>
            <a:endParaRPr lang="en-US" altLang="zh-CN" dirty="0"/>
          </a:p>
        </p:txBody>
      </p:sp>
      <p:sp>
        <p:nvSpPr>
          <p:cNvPr id="45" name="矩形 44"/>
          <p:cNvSpPr/>
          <p:nvPr/>
        </p:nvSpPr>
        <p:spPr>
          <a:xfrm>
            <a:off x="2166918" y="4429132"/>
            <a:ext cx="7453330" cy="1729704"/>
          </a:xfrm>
          <a:prstGeom prst="rect">
            <a:avLst/>
          </a:prstGeom>
          <a:solidFill>
            <a:schemeClr val="accent2"/>
          </a:solidFill>
        </p:spPr>
        <p:txBody>
          <a:bodyPr wrap="square">
            <a:spAutoFit/>
          </a:bodyPr>
          <a:lstStyle/>
          <a:p>
            <a:pPr marL="342900" lvl="0" indent="-342900">
              <a:lnSpc>
                <a:spcPct val="90000"/>
              </a:lnSpc>
              <a:spcBef>
                <a:spcPct val="2000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cs typeface="Times New Roman" pitchFamily="18" charset="0"/>
              </a:rPr>
              <a:t>将不必要的功能取消了，首部的字段数减少到只有 </a:t>
            </a:r>
            <a:r>
              <a:rPr lang="en-US" altLang="zh-CN" sz="2800" kern="0" dirty="0" smtClean="0">
                <a:solidFill>
                  <a:srgbClr val="000066"/>
                </a:solidFill>
                <a:latin typeface="Times New Roman" pitchFamily="18" charset="0"/>
                <a:cs typeface="Times New Roman" pitchFamily="18" charset="0"/>
              </a:rPr>
              <a:t>8 </a:t>
            </a:r>
            <a:r>
              <a:rPr lang="zh-CN" altLang="en-US" sz="2800" kern="0" dirty="0" smtClean="0">
                <a:solidFill>
                  <a:srgbClr val="000066"/>
                </a:solidFill>
                <a:latin typeface="Times New Roman" pitchFamily="18" charset="0"/>
                <a:cs typeface="Times New Roman" pitchFamily="18" charset="0"/>
              </a:rPr>
              <a:t>个。</a:t>
            </a:r>
          </a:p>
          <a:p>
            <a:pPr marL="342900" lvl="0" indent="-342900">
              <a:lnSpc>
                <a:spcPct val="90000"/>
              </a:lnSpc>
              <a:spcBef>
                <a:spcPct val="2000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cs typeface="Times New Roman" pitchFamily="18" charset="0"/>
              </a:rPr>
              <a:t>取消了首部的检验和字段，加快了路由器处理数据报的速度。</a:t>
            </a:r>
            <a:endParaRPr lang="zh-CN" altLang="en-US" sz="2800" kern="0" dirty="0">
              <a:solidFill>
                <a:srgbClr val="000066"/>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4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5947"/>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5944"/>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4" grpId="0"/>
      <p:bldP spid="635947" grpId="0" animBg="1"/>
      <p:bldP spid="635947" grpId="1" animBg="1"/>
      <p:bldP spid="45"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sz="4000" dirty="0" smtClean="0"/>
              <a:t>4.6.2  </a:t>
            </a:r>
            <a:r>
              <a:rPr lang="en-US" altLang="zh-CN" sz="4000" dirty="0"/>
              <a:t>IPv6 </a:t>
            </a:r>
            <a:r>
              <a:rPr lang="zh-CN" altLang="en-US" sz="4000" dirty="0"/>
              <a:t>的</a:t>
            </a:r>
            <a:r>
              <a:rPr lang="zh-CN" altLang="en-US" sz="4000" dirty="0" smtClean="0"/>
              <a:t>地址空间</a:t>
            </a:r>
            <a:endParaRPr lang="zh-CN" altLang="en-US" sz="4000" dirty="0"/>
          </a:p>
        </p:txBody>
      </p:sp>
      <p:sp>
        <p:nvSpPr>
          <p:cNvPr id="653315" name="Rectangle 3"/>
          <p:cNvSpPr>
            <a:spLocks noGrp="1" noChangeArrowheads="1"/>
          </p:cNvSpPr>
          <p:nvPr>
            <p:ph idx="1"/>
          </p:nvPr>
        </p:nvSpPr>
        <p:spPr/>
        <p:txBody>
          <a:bodyPr/>
          <a:lstStyle/>
          <a:p>
            <a:pPr>
              <a:lnSpc>
                <a:spcPct val="105000"/>
              </a:lnSpc>
              <a:buFont typeface="Wingdings" pitchFamily="2" charset="2"/>
              <a:buNone/>
            </a:pPr>
            <a:r>
              <a:rPr lang="en-US" altLang="zh-CN" sz="2800" dirty="0"/>
              <a:t>IPv6 </a:t>
            </a:r>
            <a:r>
              <a:rPr lang="zh-CN" altLang="en-US" sz="2800" dirty="0"/>
              <a:t>数据报的目的地址可以是以下三种基本类型地址之一：</a:t>
            </a:r>
          </a:p>
          <a:p>
            <a:pPr>
              <a:lnSpc>
                <a:spcPct val="105000"/>
              </a:lnSpc>
              <a:buFont typeface="Wingdings" pitchFamily="2" charset="2"/>
              <a:buNone/>
            </a:pPr>
            <a:r>
              <a:rPr lang="en-US" altLang="zh-CN" sz="2800" dirty="0"/>
              <a:t>(1) </a:t>
            </a:r>
            <a:r>
              <a:rPr lang="zh-CN" altLang="en-US" sz="2800" dirty="0">
                <a:solidFill>
                  <a:schemeClr val="hlink"/>
                </a:solidFill>
              </a:rPr>
              <a:t>单播</a:t>
            </a:r>
            <a:r>
              <a:rPr lang="en-US" altLang="zh-CN" sz="2800" dirty="0"/>
              <a:t>(</a:t>
            </a:r>
            <a:r>
              <a:rPr lang="en-US" altLang="zh-CN" sz="2800" dirty="0" err="1"/>
              <a:t>unicast</a:t>
            </a:r>
            <a:r>
              <a:rPr lang="en-US" altLang="zh-CN" sz="2800" dirty="0"/>
              <a:t>)     </a:t>
            </a:r>
            <a:r>
              <a:rPr lang="zh-CN" altLang="en-US" sz="2800" dirty="0"/>
              <a:t>单播就是传统的点对点通信。</a:t>
            </a:r>
          </a:p>
          <a:p>
            <a:pPr>
              <a:lnSpc>
                <a:spcPct val="105000"/>
              </a:lnSpc>
              <a:buFont typeface="Wingdings" pitchFamily="2" charset="2"/>
              <a:buNone/>
            </a:pPr>
            <a:r>
              <a:rPr lang="en-US" altLang="zh-CN" sz="2800" dirty="0"/>
              <a:t>(2) </a:t>
            </a:r>
            <a:r>
              <a:rPr lang="zh-CN" altLang="en-US" sz="2800" dirty="0">
                <a:solidFill>
                  <a:schemeClr val="hlink"/>
                </a:solidFill>
              </a:rPr>
              <a:t>多播</a:t>
            </a:r>
            <a:r>
              <a:rPr lang="en-US" altLang="zh-CN" sz="2800" dirty="0"/>
              <a:t>(multicast)   </a:t>
            </a:r>
            <a:r>
              <a:rPr lang="zh-CN" altLang="en-US" sz="2800" dirty="0"/>
              <a:t>多播是一点对多点的通信。</a:t>
            </a:r>
          </a:p>
          <a:p>
            <a:pPr>
              <a:lnSpc>
                <a:spcPct val="105000"/>
              </a:lnSpc>
              <a:buFont typeface="Wingdings" pitchFamily="2" charset="2"/>
              <a:buNone/>
            </a:pPr>
            <a:r>
              <a:rPr lang="en-US" altLang="zh-CN" sz="2800" dirty="0"/>
              <a:t>(3) </a:t>
            </a:r>
            <a:r>
              <a:rPr lang="zh-CN" altLang="en-US" sz="2800" dirty="0">
                <a:solidFill>
                  <a:schemeClr val="hlink"/>
                </a:solidFill>
              </a:rPr>
              <a:t>任播</a:t>
            </a:r>
            <a:r>
              <a:rPr lang="en-US" altLang="zh-CN" sz="2800" dirty="0"/>
              <a:t>(</a:t>
            </a:r>
            <a:r>
              <a:rPr lang="en-US" altLang="zh-CN" sz="2800" dirty="0" err="1"/>
              <a:t>anycast</a:t>
            </a:r>
            <a:r>
              <a:rPr lang="en-US" altLang="zh-CN" sz="2800" dirty="0"/>
              <a:t>)    </a:t>
            </a:r>
            <a:r>
              <a:rPr lang="zh-CN" altLang="en-US" sz="2800" dirty="0"/>
              <a:t>这是 </a:t>
            </a:r>
            <a:r>
              <a:rPr lang="en-US" altLang="zh-CN" sz="2800" dirty="0"/>
              <a:t>IPv6 </a:t>
            </a:r>
            <a:r>
              <a:rPr lang="zh-CN" altLang="en-US" sz="2800" dirty="0"/>
              <a:t>增加的一种类型。任播的目的站是一组计算机，但数据报在交付时只交付其中的一个，通常是距离最近的一个。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201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algn="ctr"/>
            <a:r>
              <a:rPr lang="zh-CN" altLang="en-US"/>
              <a:t>结点与接口</a:t>
            </a:r>
          </a:p>
        </p:txBody>
      </p:sp>
      <p:sp>
        <p:nvSpPr>
          <p:cNvPr id="654339" name="Rectangle 3"/>
          <p:cNvSpPr>
            <a:spLocks noGrp="1" noChangeArrowheads="1"/>
          </p:cNvSpPr>
          <p:nvPr>
            <p:ph idx="1"/>
          </p:nvPr>
        </p:nvSpPr>
        <p:spPr/>
        <p:txBody>
          <a:bodyPr/>
          <a:lstStyle/>
          <a:p>
            <a:r>
              <a:rPr lang="en-US" altLang="zh-CN" dirty="0"/>
              <a:t>IPv6 </a:t>
            </a:r>
            <a:r>
              <a:rPr lang="zh-CN" altLang="en-US" dirty="0"/>
              <a:t>将实现 </a:t>
            </a:r>
            <a:r>
              <a:rPr lang="en-US" altLang="zh-CN" dirty="0"/>
              <a:t>IPv6 </a:t>
            </a:r>
            <a:r>
              <a:rPr lang="zh-CN" altLang="en-US" dirty="0"/>
              <a:t>的主机和路由器均称为</a:t>
            </a:r>
            <a:r>
              <a:rPr lang="zh-CN" altLang="en-US" dirty="0">
                <a:solidFill>
                  <a:srgbClr val="FF0000"/>
                </a:solidFill>
              </a:rPr>
              <a:t>结点。</a:t>
            </a:r>
            <a:endParaRPr lang="en-US" altLang="zh-CN" dirty="0">
              <a:solidFill>
                <a:srgbClr val="FF0000"/>
              </a:solidFill>
            </a:endParaRPr>
          </a:p>
          <a:p>
            <a:r>
              <a:rPr lang="zh-CN" altLang="zh-CN" dirty="0"/>
              <a:t>一个结点就可能有多个与链路相连的</a:t>
            </a:r>
            <a:r>
              <a:rPr lang="zh-CN" altLang="zh-CN" dirty="0" smtClean="0"/>
              <a:t>接口</a:t>
            </a:r>
            <a:r>
              <a:rPr lang="zh-CN" altLang="en-US" dirty="0" smtClean="0"/>
              <a:t>。</a:t>
            </a:r>
            <a:endParaRPr lang="zh-CN" altLang="en-US" dirty="0"/>
          </a:p>
          <a:p>
            <a:r>
              <a:rPr lang="en-US" altLang="zh-CN" dirty="0"/>
              <a:t>IPv6 </a:t>
            </a:r>
            <a:r>
              <a:rPr lang="zh-CN" altLang="en-US" dirty="0"/>
              <a:t>地址是分配给结点上面的</a:t>
            </a:r>
            <a:r>
              <a:rPr lang="zh-CN" altLang="en-US" dirty="0" smtClean="0"/>
              <a:t>接口的。</a:t>
            </a:r>
            <a:endParaRPr lang="zh-CN" altLang="en-US" dirty="0"/>
          </a:p>
          <a:p>
            <a:pPr lvl="1"/>
            <a:r>
              <a:rPr lang="zh-CN" altLang="en-US" dirty="0">
                <a:solidFill>
                  <a:srgbClr val="0000FF"/>
                </a:solidFill>
                <a:latin typeface="黑体" pitchFamily="2" charset="-122"/>
                <a:ea typeface="黑体" pitchFamily="2" charset="-122"/>
              </a:rPr>
              <a:t>一个接口可以有多个单播地址。</a:t>
            </a:r>
          </a:p>
          <a:p>
            <a:pPr lvl="1"/>
            <a:r>
              <a:rPr lang="zh-CN" altLang="zh-CN" dirty="0">
                <a:solidFill>
                  <a:srgbClr val="0000FF"/>
                </a:solidFill>
              </a:rPr>
              <a:t>其中的任何一个地址都可以当作到达该结点的目的地址</a:t>
            </a:r>
            <a:r>
              <a:rPr lang="zh-CN" altLang="zh-CN" dirty="0" smtClean="0">
                <a:solidFill>
                  <a:srgbClr val="0000FF"/>
                </a:solidFill>
              </a:rPr>
              <a:t>。</a:t>
            </a:r>
            <a:r>
              <a:rPr lang="zh-CN" altLang="en-US" dirty="0" smtClean="0">
                <a:solidFill>
                  <a:srgbClr val="FF0000"/>
                </a:solidFill>
              </a:rPr>
              <a:t>即</a:t>
            </a:r>
            <a:r>
              <a:rPr lang="zh-CN" altLang="en-US" dirty="0" smtClean="0">
                <a:solidFill>
                  <a:srgbClr val="FF0000"/>
                </a:solidFill>
                <a:latin typeface="黑体" pitchFamily="2" charset="-122"/>
                <a:ea typeface="黑体" pitchFamily="2" charset="-122"/>
              </a:rPr>
              <a:t>一</a:t>
            </a:r>
            <a:r>
              <a:rPr lang="zh-CN" altLang="en-US" dirty="0">
                <a:solidFill>
                  <a:srgbClr val="FF0000"/>
                </a:solidFill>
                <a:latin typeface="黑体" pitchFamily="2" charset="-122"/>
                <a:ea typeface="黑体" pitchFamily="2" charset="-122"/>
              </a:rPr>
              <a:t>个结点接口的单播地址可用来唯一地标志该</a:t>
            </a:r>
            <a:r>
              <a:rPr lang="zh-CN" altLang="en-US" dirty="0" smtClean="0">
                <a:solidFill>
                  <a:srgbClr val="FF0000"/>
                </a:solidFill>
                <a:latin typeface="黑体" pitchFamily="2" charset="-122"/>
                <a:ea typeface="黑体" pitchFamily="2" charset="-122"/>
              </a:rPr>
              <a:t>结点</a:t>
            </a:r>
            <a:r>
              <a:rPr lang="zh-CN" altLang="en-US" dirty="0" smtClean="0">
                <a:solidFill>
                  <a:srgbClr val="FF0000"/>
                </a:solidFill>
                <a:latin typeface="黑体" pitchFamily="2" charset="-122"/>
              </a:rPr>
              <a:t>。</a:t>
            </a:r>
            <a:endParaRPr lang="en-US" altLang="zh-CN" dirty="0" smtClean="0">
              <a:solidFill>
                <a:srgbClr val="FF0000"/>
              </a:solidFill>
              <a:latin typeface="黑体" pitchFamily="2" charset="-122"/>
            </a:endParaRPr>
          </a:p>
        </p:txBody>
      </p:sp>
    </p:spTree>
    <p:extLst>
      <p:ext uri="{BB962C8B-B14F-4D97-AF65-F5344CB8AC3E}">
        <p14:creationId xmlns:p14="http://schemas.microsoft.com/office/powerpoint/2010/main" val="1732580847"/>
      </p:ext>
    </p:extLst>
  </p:cSld>
  <p:clrMapOvr>
    <a:masterClrMapping/>
  </p:clrMapOvr>
  <p:transition>
    <p:wipe dir="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en-US" sz="4000" dirty="0"/>
              <a:t>冒号十六进制记法</a:t>
            </a:r>
            <a:br>
              <a:rPr lang="zh-CN" altLang="en-US" sz="4000" dirty="0"/>
            </a:br>
            <a:r>
              <a:rPr lang="en-US" altLang="zh-CN" sz="3600" dirty="0"/>
              <a:t>(colon hexadecimal notation)</a:t>
            </a:r>
            <a:r>
              <a:rPr lang="en-US" altLang="zh-CN" sz="4000" dirty="0"/>
              <a:t> </a:t>
            </a:r>
          </a:p>
        </p:txBody>
      </p:sp>
      <p:sp>
        <p:nvSpPr>
          <p:cNvPr id="655363" name="Rectangle 3"/>
          <p:cNvSpPr>
            <a:spLocks noGrp="1" noChangeArrowheads="1"/>
          </p:cNvSpPr>
          <p:nvPr>
            <p:ph idx="1"/>
          </p:nvPr>
        </p:nvSpPr>
        <p:spPr/>
        <p:txBody>
          <a:bodyPr/>
          <a:lstStyle/>
          <a:p>
            <a:r>
              <a:rPr lang="zh-CN" altLang="en-US" dirty="0"/>
              <a:t>每个 </a:t>
            </a:r>
            <a:r>
              <a:rPr lang="en-US" altLang="zh-CN" dirty="0"/>
              <a:t>16 </a:t>
            </a:r>
            <a:r>
              <a:rPr lang="zh-CN" altLang="en-US" dirty="0"/>
              <a:t>位的值用十六进制值表示，各值之间用冒号分隔。</a:t>
            </a:r>
          </a:p>
          <a:p>
            <a:pPr>
              <a:buFont typeface="Wingdings" pitchFamily="2" charset="2"/>
              <a:buNone/>
            </a:pPr>
            <a:r>
              <a:rPr lang="en-US" altLang="zh-CN" dirty="0" smtClean="0"/>
              <a:t>68E6:8C64:FFFF:FFFF:0:1180:960A:FFFF</a:t>
            </a:r>
            <a:endParaRPr lang="en-US" altLang="zh-CN" dirty="0"/>
          </a:p>
          <a:p>
            <a:r>
              <a:rPr lang="zh-CN" altLang="en-US" dirty="0"/>
              <a:t>零压缩</a:t>
            </a:r>
            <a:r>
              <a:rPr lang="en-US" altLang="zh-CN" dirty="0"/>
              <a:t>(zero compression)</a:t>
            </a:r>
            <a:r>
              <a:rPr lang="zh-CN" altLang="en-US" dirty="0"/>
              <a:t>，即一连串连续的零可以为一对冒号所取代。 </a:t>
            </a:r>
          </a:p>
          <a:p>
            <a:pPr lvl="1"/>
            <a:r>
              <a:rPr lang="en-US" altLang="zh-CN" dirty="0"/>
              <a:t>FF05:</a:t>
            </a:r>
            <a:r>
              <a:rPr lang="en-US" altLang="zh-CN" dirty="0">
                <a:solidFill>
                  <a:srgbClr val="FF0000"/>
                </a:solidFill>
              </a:rPr>
              <a:t>0:0:0:0:0:0</a:t>
            </a:r>
            <a:r>
              <a:rPr lang="en-US" altLang="zh-CN" dirty="0"/>
              <a:t>:B3     </a:t>
            </a:r>
            <a:r>
              <a:rPr lang="zh-CN" altLang="en-US" dirty="0"/>
              <a:t>可以写成：</a:t>
            </a:r>
          </a:p>
          <a:p>
            <a:pPr lvl="1"/>
            <a:r>
              <a:rPr lang="en-US" altLang="zh-CN" dirty="0"/>
              <a:t>FF05</a:t>
            </a:r>
            <a:r>
              <a:rPr lang="en-US" altLang="zh-CN" dirty="0">
                <a:solidFill>
                  <a:srgbClr val="FF0000"/>
                </a:solidFill>
              </a:rPr>
              <a:t>::</a:t>
            </a:r>
            <a:r>
              <a:rPr lang="en-US" altLang="zh-CN" dirty="0"/>
              <a:t>B3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203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6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5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lgn="ctr"/>
            <a:r>
              <a:rPr lang="zh-CN" altLang="en-US"/>
              <a:t>点分十进制记法的后缀 </a:t>
            </a:r>
          </a:p>
        </p:txBody>
      </p:sp>
      <p:sp>
        <p:nvSpPr>
          <p:cNvPr id="656387" name="Rectangle 3"/>
          <p:cNvSpPr>
            <a:spLocks noGrp="1" noChangeArrowheads="1"/>
          </p:cNvSpPr>
          <p:nvPr>
            <p:ph idx="1"/>
          </p:nvPr>
        </p:nvSpPr>
        <p:spPr>
          <a:xfrm>
            <a:off x="541704" y="1643050"/>
            <a:ext cx="8899984" cy="4244988"/>
          </a:xfrm>
        </p:spPr>
        <p:txBody>
          <a:bodyPr/>
          <a:lstStyle/>
          <a:p>
            <a:r>
              <a:rPr lang="en-US" altLang="zh-CN" sz="2800" dirty="0"/>
              <a:t>0:0:0:0:0:0:128.10.2.1</a:t>
            </a:r>
          </a:p>
          <a:p>
            <a:pPr>
              <a:buFont typeface="Wingdings" pitchFamily="2" charset="2"/>
              <a:buNone/>
            </a:pPr>
            <a:r>
              <a:rPr lang="en-US" altLang="zh-CN" sz="2800" dirty="0"/>
              <a:t>    </a:t>
            </a:r>
            <a:r>
              <a:rPr lang="zh-CN" altLang="en-US" sz="2800" dirty="0"/>
              <a:t>再使用零压缩即可得出：  </a:t>
            </a:r>
            <a:r>
              <a:rPr lang="en-US" altLang="zh-CN" sz="2800" dirty="0"/>
              <a:t>::128.10.2.1</a:t>
            </a:r>
          </a:p>
          <a:p>
            <a:r>
              <a:rPr lang="en-US" altLang="zh-CN" sz="2800" dirty="0"/>
              <a:t>CIDR </a:t>
            </a:r>
            <a:r>
              <a:rPr lang="zh-CN" altLang="en-US" sz="2800" dirty="0"/>
              <a:t>的斜线表示法仍然可用。</a:t>
            </a:r>
          </a:p>
          <a:p>
            <a:r>
              <a:rPr lang="en-US" altLang="zh-CN" sz="2800" dirty="0"/>
              <a:t>60 </a:t>
            </a:r>
            <a:r>
              <a:rPr lang="zh-CN" altLang="en-US" sz="2800" dirty="0"/>
              <a:t>位的前缀 </a:t>
            </a:r>
            <a:r>
              <a:rPr lang="en-US" altLang="zh-CN" sz="2800" dirty="0" smtClean="0"/>
              <a:t>12AB00000000CD3 </a:t>
            </a:r>
            <a:r>
              <a:rPr lang="zh-CN" altLang="en-US" sz="2800" dirty="0"/>
              <a:t>可记为：</a:t>
            </a:r>
          </a:p>
          <a:p>
            <a:pPr>
              <a:buFont typeface="Wingdings" pitchFamily="2" charset="2"/>
              <a:buNone/>
            </a:pPr>
            <a:r>
              <a:rPr lang="zh-CN" altLang="en-US" sz="2800" dirty="0"/>
              <a:t>   </a:t>
            </a:r>
            <a:r>
              <a:rPr lang="en-US" altLang="zh-CN" sz="2800" dirty="0"/>
              <a:t>12AB:0000:0000:CD30:0000:0000:0000:0000/60</a:t>
            </a:r>
          </a:p>
          <a:p>
            <a:pPr>
              <a:buFont typeface="Wingdings" pitchFamily="2" charset="2"/>
              <a:buNone/>
            </a:pPr>
            <a:r>
              <a:rPr lang="zh-CN" altLang="en-US" sz="2800" dirty="0"/>
              <a:t>或</a:t>
            </a:r>
            <a:r>
              <a:rPr lang="en-US" altLang="zh-CN" sz="2800" dirty="0"/>
              <a:t>12AB::CD30:0:0:0:0/60</a:t>
            </a:r>
          </a:p>
          <a:p>
            <a:pPr>
              <a:buFont typeface="Wingdings" pitchFamily="2" charset="2"/>
              <a:buNone/>
            </a:pPr>
            <a:r>
              <a:rPr lang="zh-CN" altLang="en-US" sz="2800" dirty="0"/>
              <a:t>或</a:t>
            </a:r>
            <a:r>
              <a:rPr lang="en-US" altLang="zh-CN" sz="2800" dirty="0"/>
              <a:t>12AB:0:0:CD30::/60</a:t>
            </a:r>
            <a:r>
              <a:rPr lang="en-US" altLang="zh-CN" dirty="0"/>
              <a:t> </a:t>
            </a:r>
            <a:r>
              <a:rPr lang="en-US" altLang="zh-CN" sz="2800" dirty="0"/>
              <a:t>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204</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63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3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lgn="ctr"/>
            <a:r>
              <a:rPr lang="zh-CN" altLang="en-US" dirty="0" smtClean="0"/>
              <a:t>地址空间</a:t>
            </a:r>
            <a:r>
              <a:rPr lang="zh-CN" altLang="en-US" dirty="0"/>
              <a:t>的分配</a:t>
            </a:r>
          </a:p>
        </p:txBody>
      </p:sp>
      <p:sp>
        <p:nvSpPr>
          <p:cNvPr id="657411" name="Rectangle 3"/>
          <p:cNvSpPr>
            <a:spLocks noGrp="1" noChangeArrowheads="1"/>
          </p:cNvSpPr>
          <p:nvPr>
            <p:ph idx="1"/>
          </p:nvPr>
        </p:nvSpPr>
        <p:spPr/>
        <p:txBody>
          <a:bodyPr/>
          <a:lstStyle/>
          <a:p>
            <a:r>
              <a:rPr lang="en-US" altLang="zh-CN"/>
              <a:t>IPv6 </a:t>
            </a:r>
            <a:r>
              <a:rPr lang="zh-CN" altLang="en-US"/>
              <a:t>将 </a:t>
            </a:r>
            <a:r>
              <a:rPr lang="en-US" altLang="zh-CN"/>
              <a:t>128 </a:t>
            </a:r>
            <a:r>
              <a:rPr lang="zh-CN" altLang="en-US"/>
              <a:t>位地址空间分为两大部分。</a:t>
            </a:r>
          </a:p>
          <a:p>
            <a:pPr lvl="1"/>
            <a:r>
              <a:rPr lang="zh-CN" altLang="en-US">
                <a:solidFill>
                  <a:srgbClr val="333399"/>
                </a:solidFill>
                <a:ea typeface="黑体" pitchFamily="2" charset="-122"/>
              </a:rPr>
              <a:t>第一部分是可变长度的类型前缀，它定义了地址的目的。</a:t>
            </a:r>
          </a:p>
          <a:p>
            <a:pPr lvl="1"/>
            <a:r>
              <a:rPr lang="zh-CN" altLang="en-US">
                <a:solidFill>
                  <a:srgbClr val="333399"/>
                </a:solidFill>
                <a:ea typeface="黑体" pitchFamily="2" charset="-122"/>
              </a:rPr>
              <a:t>第二部分是地址的其余部分，其长度也是可变的。</a:t>
            </a:r>
            <a:r>
              <a:rPr lang="zh-CN" altLang="en-US"/>
              <a:t> 见</a:t>
            </a:r>
            <a:r>
              <a:rPr lang="en-US" altLang="zh-CN"/>
              <a:t>p361</a:t>
            </a:r>
            <a:r>
              <a:rPr lang="zh-CN" altLang="en-US"/>
              <a:t>表</a:t>
            </a:r>
          </a:p>
        </p:txBody>
      </p:sp>
      <p:sp>
        <p:nvSpPr>
          <p:cNvPr id="15" name="灯片编号占位符 1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205</a:t>
            </a:fld>
            <a:endParaRPr lang="zh-CN" altLang="en-US" kern="0" dirty="0">
              <a:solidFill>
                <a:sysClr val="windowText" lastClr="000000"/>
              </a:solidFill>
            </a:endParaRPr>
          </a:p>
        </p:txBody>
      </p:sp>
      <p:sp>
        <p:nvSpPr>
          <p:cNvPr id="657412" name="Rectangle 4"/>
          <p:cNvSpPr>
            <a:spLocks noChangeArrowheads="1"/>
          </p:cNvSpPr>
          <p:nvPr/>
        </p:nvSpPr>
        <p:spPr bwMode="auto">
          <a:xfrm>
            <a:off x="973402" y="5421313"/>
            <a:ext cx="2127383" cy="671512"/>
          </a:xfrm>
          <a:prstGeom prst="rect">
            <a:avLst/>
          </a:prstGeom>
          <a:solidFill>
            <a:srgbClr val="CCECFF"/>
          </a:solidFill>
          <a:ln w="9525">
            <a:solidFill>
              <a:schemeClr val="tx1"/>
            </a:solidFill>
            <a:miter lim="800000"/>
            <a:headEnd/>
            <a:tailEnd/>
          </a:ln>
          <a:effectLst/>
        </p:spPr>
        <p:txBody>
          <a:bodyPr wrap="none" anchor="ctr"/>
          <a:lstStyle/>
          <a:p>
            <a:pPr algn="ctr"/>
            <a:r>
              <a:rPr kumimoji="1" lang="zh-CN" altLang="en-US" sz="2000">
                <a:solidFill>
                  <a:srgbClr val="333399"/>
                </a:solidFill>
                <a:latin typeface="Arial" charset="0"/>
              </a:rPr>
              <a:t>类型前缀</a:t>
            </a:r>
          </a:p>
        </p:txBody>
      </p:sp>
      <p:sp>
        <p:nvSpPr>
          <p:cNvPr id="657413" name="Rectangle 5"/>
          <p:cNvSpPr>
            <a:spLocks noChangeArrowheads="1"/>
          </p:cNvSpPr>
          <p:nvPr/>
        </p:nvSpPr>
        <p:spPr bwMode="auto">
          <a:xfrm>
            <a:off x="2994158" y="5421313"/>
            <a:ext cx="6170613" cy="671512"/>
          </a:xfrm>
          <a:prstGeom prst="rect">
            <a:avLst/>
          </a:prstGeom>
          <a:solidFill>
            <a:srgbClr val="FFFF99"/>
          </a:solidFill>
          <a:ln w="9525">
            <a:solidFill>
              <a:schemeClr val="tx1"/>
            </a:solidFill>
            <a:miter lim="800000"/>
            <a:headEnd/>
            <a:tailEnd/>
          </a:ln>
          <a:effectLst/>
        </p:spPr>
        <p:txBody>
          <a:bodyPr wrap="none" anchor="ctr"/>
          <a:lstStyle/>
          <a:p>
            <a:pPr algn="ctr"/>
            <a:r>
              <a:rPr kumimoji="1" lang="zh-CN" altLang="en-US" sz="2000">
                <a:solidFill>
                  <a:srgbClr val="333399"/>
                </a:solidFill>
                <a:latin typeface="Arial" charset="0"/>
              </a:rPr>
              <a:t>地址的其他部分</a:t>
            </a:r>
          </a:p>
        </p:txBody>
      </p:sp>
      <p:sp>
        <p:nvSpPr>
          <p:cNvPr id="657414" name="Line 6"/>
          <p:cNvSpPr>
            <a:spLocks noChangeShapeType="1"/>
          </p:cNvSpPr>
          <p:nvPr/>
        </p:nvSpPr>
        <p:spPr bwMode="auto">
          <a:xfrm>
            <a:off x="973403" y="5156200"/>
            <a:ext cx="2020756"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15" name="Line 7"/>
          <p:cNvSpPr>
            <a:spLocks noChangeShapeType="1"/>
          </p:cNvSpPr>
          <p:nvPr/>
        </p:nvSpPr>
        <p:spPr bwMode="auto">
          <a:xfrm>
            <a:off x="2994158" y="5156200"/>
            <a:ext cx="6170613"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16" name="Text Box 8"/>
          <p:cNvSpPr txBox="1">
            <a:spLocks noChangeArrowheads="1"/>
          </p:cNvSpPr>
          <p:nvPr/>
        </p:nvSpPr>
        <p:spPr bwMode="auto">
          <a:xfrm>
            <a:off x="1339718" y="4956176"/>
            <a:ext cx="1210588" cy="400110"/>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latin typeface="Arial" charset="0"/>
              </a:rPr>
              <a:t>长度可变</a:t>
            </a:r>
          </a:p>
        </p:txBody>
      </p:sp>
      <p:sp>
        <p:nvSpPr>
          <p:cNvPr id="657417" name="Text Box 9"/>
          <p:cNvSpPr txBox="1">
            <a:spLocks noChangeArrowheads="1"/>
          </p:cNvSpPr>
          <p:nvPr/>
        </p:nvSpPr>
        <p:spPr bwMode="auto">
          <a:xfrm>
            <a:off x="5334794" y="4940301"/>
            <a:ext cx="1210588" cy="400110"/>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latin typeface="Arial" charset="0"/>
              </a:rPr>
              <a:t>长度可变</a:t>
            </a:r>
          </a:p>
        </p:txBody>
      </p:sp>
      <p:sp>
        <p:nvSpPr>
          <p:cNvPr id="657418" name="Line 10"/>
          <p:cNvSpPr>
            <a:spLocks noChangeShapeType="1"/>
          </p:cNvSpPr>
          <p:nvPr/>
        </p:nvSpPr>
        <p:spPr bwMode="auto">
          <a:xfrm>
            <a:off x="973402" y="4524375"/>
            <a:ext cx="0" cy="896938"/>
          </a:xfrm>
          <a:prstGeom prst="line">
            <a:avLst/>
          </a:prstGeom>
          <a:noFill/>
          <a:ln w="9525">
            <a:solidFill>
              <a:schemeClr val="tx1"/>
            </a:solidFill>
            <a:round/>
            <a:headEnd/>
            <a:tailEnd/>
          </a:ln>
          <a:effectLst/>
        </p:spPr>
        <p:txBody>
          <a:bodyPr/>
          <a:lstStyle/>
          <a:p>
            <a:endParaRPr lang="zh-CN" altLang="en-US"/>
          </a:p>
        </p:txBody>
      </p:sp>
      <p:sp>
        <p:nvSpPr>
          <p:cNvPr id="657419" name="Line 11"/>
          <p:cNvSpPr>
            <a:spLocks noChangeShapeType="1"/>
          </p:cNvSpPr>
          <p:nvPr/>
        </p:nvSpPr>
        <p:spPr bwMode="auto">
          <a:xfrm>
            <a:off x="9164770" y="4524375"/>
            <a:ext cx="0" cy="896938"/>
          </a:xfrm>
          <a:prstGeom prst="line">
            <a:avLst/>
          </a:prstGeom>
          <a:noFill/>
          <a:ln w="9525">
            <a:solidFill>
              <a:schemeClr val="tx1"/>
            </a:solidFill>
            <a:round/>
            <a:headEnd/>
            <a:tailEnd/>
          </a:ln>
          <a:effectLst/>
        </p:spPr>
        <p:txBody>
          <a:bodyPr/>
          <a:lstStyle/>
          <a:p>
            <a:endParaRPr lang="zh-CN" altLang="en-US"/>
          </a:p>
        </p:txBody>
      </p:sp>
      <p:sp>
        <p:nvSpPr>
          <p:cNvPr id="657420" name="Line 12"/>
          <p:cNvSpPr>
            <a:spLocks noChangeShapeType="1"/>
          </p:cNvSpPr>
          <p:nvPr/>
        </p:nvSpPr>
        <p:spPr bwMode="auto">
          <a:xfrm>
            <a:off x="2994158" y="4860925"/>
            <a:ext cx="0" cy="560388"/>
          </a:xfrm>
          <a:prstGeom prst="line">
            <a:avLst/>
          </a:prstGeom>
          <a:noFill/>
          <a:ln w="9525">
            <a:solidFill>
              <a:schemeClr val="tx1"/>
            </a:solidFill>
            <a:round/>
            <a:headEnd/>
            <a:tailEnd/>
          </a:ln>
          <a:effectLst/>
        </p:spPr>
        <p:txBody>
          <a:bodyPr/>
          <a:lstStyle/>
          <a:p>
            <a:endParaRPr lang="zh-CN" altLang="en-US"/>
          </a:p>
        </p:txBody>
      </p:sp>
      <p:sp>
        <p:nvSpPr>
          <p:cNvPr id="657421" name="Line 13"/>
          <p:cNvSpPr>
            <a:spLocks noChangeShapeType="1"/>
          </p:cNvSpPr>
          <p:nvPr/>
        </p:nvSpPr>
        <p:spPr bwMode="auto">
          <a:xfrm>
            <a:off x="973403" y="4637088"/>
            <a:ext cx="8191368"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22" name="Text Box 14"/>
          <p:cNvSpPr txBox="1">
            <a:spLocks noChangeArrowheads="1"/>
          </p:cNvSpPr>
          <p:nvPr/>
        </p:nvSpPr>
        <p:spPr bwMode="auto">
          <a:xfrm>
            <a:off x="4173935" y="4398964"/>
            <a:ext cx="939681"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128 </a:t>
            </a:r>
            <a:r>
              <a:rPr kumimoji="1" lang="zh-CN" altLang="en-US" sz="2000">
                <a:solidFill>
                  <a:srgbClr val="333399"/>
                </a:solidFill>
                <a:latin typeface="Arial" charset="0"/>
              </a:rPr>
              <a:t>位</a:t>
            </a:r>
          </a:p>
        </p:txBody>
      </p:sp>
    </p:spTree>
  </p:cSld>
  <p:clrMapOvr>
    <a:masterClrMapping/>
  </p:clrMapOvr>
  <p:transition>
    <p:wipe dir="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algn="ctr"/>
            <a:r>
              <a:rPr lang="en-US" altLang="zh-CN" dirty="0" smtClean="0"/>
              <a:t>4.6.3  </a:t>
            </a:r>
            <a:r>
              <a:rPr lang="zh-CN" altLang="en-US" dirty="0"/>
              <a:t>从 </a:t>
            </a:r>
            <a:r>
              <a:rPr lang="en-US" altLang="zh-CN" dirty="0"/>
              <a:t>IPv4 </a:t>
            </a:r>
            <a:r>
              <a:rPr lang="zh-CN" altLang="en-US" dirty="0"/>
              <a:t>向 </a:t>
            </a:r>
            <a:r>
              <a:rPr lang="en-US" altLang="zh-CN" dirty="0"/>
              <a:t>IPv6 </a:t>
            </a:r>
            <a:r>
              <a:rPr lang="zh-CN" altLang="en-US" dirty="0"/>
              <a:t>过渡 </a:t>
            </a:r>
          </a:p>
        </p:txBody>
      </p:sp>
      <p:sp>
        <p:nvSpPr>
          <p:cNvPr id="665603" name="Rectangle 3"/>
          <p:cNvSpPr>
            <a:spLocks noGrp="1" noChangeArrowheads="1"/>
          </p:cNvSpPr>
          <p:nvPr>
            <p:ph idx="1"/>
          </p:nvPr>
        </p:nvSpPr>
        <p:spPr/>
        <p:txBody>
          <a:bodyPr/>
          <a:lstStyle/>
          <a:p>
            <a:pPr algn="just">
              <a:lnSpc>
                <a:spcPct val="90000"/>
              </a:lnSpc>
            </a:pPr>
            <a:r>
              <a:rPr lang="zh-CN" altLang="en-US" dirty="0"/>
              <a:t>向 </a:t>
            </a:r>
            <a:r>
              <a:rPr lang="en-US" altLang="zh-CN" dirty="0"/>
              <a:t>IPv6 </a:t>
            </a:r>
            <a:r>
              <a:rPr lang="zh-CN" altLang="en-US" dirty="0"/>
              <a:t>过渡只能采用逐步演进的办法，同时，还必须使新安装的 </a:t>
            </a:r>
            <a:r>
              <a:rPr lang="en-US" altLang="zh-CN" dirty="0"/>
              <a:t>IPv6 </a:t>
            </a:r>
            <a:r>
              <a:rPr lang="zh-CN" altLang="en-US" dirty="0"/>
              <a:t>系统能够向后兼容。</a:t>
            </a:r>
          </a:p>
          <a:p>
            <a:pPr algn="just">
              <a:lnSpc>
                <a:spcPct val="90000"/>
              </a:lnSpc>
            </a:pPr>
            <a:r>
              <a:rPr lang="en-US" altLang="zh-CN" dirty="0"/>
              <a:t>IPv6 </a:t>
            </a:r>
            <a:r>
              <a:rPr lang="zh-CN" altLang="en-US" dirty="0"/>
              <a:t>系统必须能够接收和转发 </a:t>
            </a:r>
            <a:r>
              <a:rPr lang="en-US" altLang="zh-CN" dirty="0"/>
              <a:t>IPv4 </a:t>
            </a:r>
            <a:r>
              <a:rPr lang="zh-CN" altLang="en-US" dirty="0"/>
              <a:t>分组，并且能够为 </a:t>
            </a:r>
            <a:r>
              <a:rPr lang="en-US" altLang="zh-CN" dirty="0"/>
              <a:t>IPv4 </a:t>
            </a:r>
            <a:r>
              <a:rPr lang="zh-CN" altLang="en-US" dirty="0"/>
              <a:t>分组选择路由。</a:t>
            </a:r>
          </a:p>
          <a:p>
            <a:pPr algn="just">
              <a:lnSpc>
                <a:spcPct val="90000"/>
              </a:lnSpc>
            </a:pPr>
            <a:r>
              <a:rPr lang="zh-CN" altLang="en-US" dirty="0" smtClean="0"/>
              <a:t>从 </a:t>
            </a:r>
            <a:r>
              <a:rPr lang="en-US" altLang="zh-CN" dirty="0" smtClean="0"/>
              <a:t>IPv4 </a:t>
            </a:r>
            <a:r>
              <a:rPr lang="zh-CN" altLang="en-US" dirty="0" smtClean="0"/>
              <a:t>向 </a:t>
            </a:r>
            <a:r>
              <a:rPr lang="en-US" altLang="zh-CN" dirty="0" smtClean="0"/>
              <a:t>IPv6 </a:t>
            </a:r>
            <a:r>
              <a:rPr lang="zh-CN" altLang="en-US" dirty="0" smtClean="0"/>
              <a:t>过渡可采用</a:t>
            </a:r>
            <a:r>
              <a:rPr lang="en-US" altLang="zh-CN" dirty="0" smtClean="0"/>
              <a:t>2</a:t>
            </a:r>
            <a:r>
              <a:rPr lang="zh-CN" altLang="en-US" dirty="0" smtClean="0"/>
              <a:t>种方法：</a:t>
            </a:r>
            <a:endParaRPr lang="en-US" altLang="zh-CN" dirty="0" smtClean="0">
              <a:solidFill>
                <a:schemeClr val="hlink"/>
              </a:solidFill>
            </a:endParaRPr>
          </a:p>
          <a:p>
            <a:pPr lvl="1" algn="just">
              <a:lnSpc>
                <a:spcPct val="90000"/>
              </a:lnSpc>
            </a:pPr>
            <a:r>
              <a:rPr lang="zh-CN" altLang="en-US" dirty="0" smtClean="0">
                <a:solidFill>
                  <a:schemeClr val="hlink"/>
                </a:solidFill>
              </a:rPr>
              <a:t>双</a:t>
            </a:r>
            <a:r>
              <a:rPr lang="zh-CN" altLang="en-US" dirty="0">
                <a:solidFill>
                  <a:schemeClr val="hlink"/>
                </a:solidFill>
              </a:rPr>
              <a:t>协议栈</a:t>
            </a:r>
            <a:r>
              <a:rPr lang="en-US" altLang="zh-CN" dirty="0"/>
              <a:t>(dual stack</a:t>
            </a:r>
            <a:r>
              <a:rPr lang="en-US" altLang="zh-CN" dirty="0" smtClean="0"/>
              <a:t>)</a:t>
            </a:r>
          </a:p>
          <a:p>
            <a:pPr lvl="1" algn="just">
              <a:lnSpc>
                <a:spcPct val="90000"/>
              </a:lnSpc>
            </a:pPr>
            <a:r>
              <a:rPr lang="zh-CN" altLang="en-US" dirty="0" smtClean="0">
                <a:solidFill>
                  <a:srgbClr val="333399"/>
                </a:solidFill>
                <a:latin typeface="Arial" charset="0"/>
              </a:rPr>
              <a:t>使用</a:t>
            </a:r>
            <a:r>
              <a:rPr lang="zh-CN" altLang="en-US" dirty="0" smtClean="0">
                <a:solidFill>
                  <a:srgbClr val="FF0000"/>
                </a:solidFill>
                <a:latin typeface="Arial" charset="0"/>
              </a:rPr>
              <a:t>隧道技术</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206</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619094" y="214290"/>
            <a:ext cx="8992822" cy="1357312"/>
          </a:xfrm>
        </p:spPr>
        <p:txBody>
          <a:bodyPr/>
          <a:lstStyle/>
          <a:p>
            <a:pPr algn="ctr"/>
            <a:r>
              <a:rPr lang="en-US" altLang="zh-CN" sz="4000" dirty="0" smtClean="0"/>
              <a:t>1</a:t>
            </a:r>
            <a:r>
              <a:rPr lang="zh-CN" altLang="en-US" sz="4000" dirty="0" smtClean="0"/>
              <a:t>、用</a:t>
            </a:r>
            <a:r>
              <a:rPr lang="zh-CN" altLang="en-US" sz="4000" dirty="0">
                <a:solidFill>
                  <a:srgbClr val="FF0000"/>
                </a:solidFill>
              </a:rPr>
              <a:t>双协议栈</a:t>
            </a:r>
            <a:r>
              <a:rPr lang="zh-CN" altLang="en-US" sz="4000" dirty="0"/>
              <a:t>进行</a:t>
            </a:r>
            <a:br>
              <a:rPr lang="zh-CN" altLang="en-US" sz="4000" dirty="0"/>
            </a:br>
            <a:r>
              <a:rPr lang="zh-CN" altLang="en-US" sz="4000" dirty="0"/>
              <a:t>从 </a:t>
            </a:r>
            <a:r>
              <a:rPr lang="en-US" altLang="zh-CN" sz="4000" dirty="0"/>
              <a:t>IPv4 </a:t>
            </a:r>
            <a:r>
              <a:rPr lang="zh-CN" altLang="en-US" sz="4000" dirty="0"/>
              <a:t>到 </a:t>
            </a:r>
            <a:r>
              <a:rPr lang="en-US" altLang="zh-CN" sz="4000" dirty="0"/>
              <a:t>IPv6 </a:t>
            </a:r>
            <a:r>
              <a:rPr lang="zh-CN" altLang="en-US" sz="4000" dirty="0"/>
              <a:t>的过渡 </a:t>
            </a:r>
          </a:p>
        </p:txBody>
      </p:sp>
      <p:grpSp>
        <p:nvGrpSpPr>
          <p:cNvPr id="2" name="Group 3"/>
          <p:cNvGrpSpPr>
            <a:grpSpLocks/>
          </p:cNvGrpSpPr>
          <p:nvPr/>
        </p:nvGrpSpPr>
        <p:grpSpPr bwMode="auto">
          <a:xfrm>
            <a:off x="2825618" y="2141538"/>
            <a:ext cx="4368271" cy="1223962"/>
            <a:chOff x="912" y="768"/>
            <a:chExt cx="2400" cy="1584"/>
          </a:xfrm>
        </p:grpSpPr>
        <p:sp>
          <p:nvSpPr>
            <p:cNvPr id="667652"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p>
          </p:txBody>
        </p:sp>
        <p:sp>
          <p:nvSpPr>
            <p:cNvPr id="667653"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p>
          </p:txBody>
        </p:sp>
        <p:sp>
          <p:nvSpPr>
            <p:cNvPr id="667654"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p>
          </p:txBody>
        </p:sp>
        <p:sp>
          <p:nvSpPr>
            <p:cNvPr id="667655"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p>
          </p:txBody>
        </p:sp>
        <p:sp>
          <p:nvSpPr>
            <p:cNvPr id="667656"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p>
          </p:txBody>
        </p:sp>
        <p:sp>
          <p:nvSpPr>
            <p:cNvPr id="667657"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p>
          </p:txBody>
        </p:sp>
        <p:sp>
          <p:nvSpPr>
            <p:cNvPr id="667658"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p>
          </p:txBody>
        </p:sp>
        <p:sp>
          <p:nvSpPr>
            <p:cNvPr id="667659"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p>
          </p:txBody>
        </p:sp>
        <p:sp>
          <p:nvSpPr>
            <p:cNvPr id="667660"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p>
          </p:txBody>
        </p:sp>
        <p:grpSp>
          <p:nvGrpSpPr>
            <p:cNvPr id="3" name="Group 13"/>
            <p:cNvGrpSpPr>
              <a:grpSpLocks/>
            </p:cNvGrpSpPr>
            <p:nvPr/>
          </p:nvGrpSpPr>
          <p:grpSpPr bwMode="auto">
            <a:xfrm>
              <a:off x="912" y="768"/>
              <a:ext cx="2386" cy="1553"/>
              <a:chOff x="912" y="768"/>
              <a:chExt cx="2386" cy="1553"/>
            </a:xfrm>
          </p:grpSpPr>
          <p:sp>
            <p:nvSpPr>
              <p:cNvPr id="667662"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p>
            </p:txBody>
          </p:sp>
          <p:sp>
            <p:nvSpPr>
              <p:cNvPr id="667663"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p>
            </p:txBody>
          </p:sp>
          <p:sp>
            <p:nvSpPr>
              <p:cNvPr id="667664"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p>
            </p:txBody>
          </p:sp>
          <p:sp>
            <p:nvSpPr>
              <p:cNvPr id="667665"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p>
            </p:txBody>
          </p:sp>
          <p:sp>
            <p:nvSpPr>
              <p:cNvPr id="667666"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p>
            </p:txBody>
          </p:sp>
          <p:sp>
            <p:nvSpPr>
              <p:cNvPr id="667667"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p>
            </p:txBody>
          </p:sp>
          <p:sp>
            <p:nvSpPr>
              <p:cNvPr id="667668"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p>
            </p:txBody>
          </p:sp>
          <p:sp>
            <p:nvSpPr>
              <p:cNvPr id="667669"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p>
            </p:txBody>
          </p:sp>
          <p:sp>
            <p:nvSpPr>
              <p:cNvPr id="667670"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p>
            </p:txBody>
          </p:sp>
        </p:grpSp>
      </p:grpSp>
      <p:sp>
        <p:nvSpPr>
          <p:cNvPr id="667671" name="Freeform 23"/>
          <p:cNvSpPr>
            <a:spLocks/>
          </p:cNvSpPr>
          <p:nvPr/>
        </p:nvSpPr>
        <p:spPr bwMode="auto">
          <a:xfrm flipH="1">
            <a:off x="7236883" y="3519488"/>
            <a:ext cx="749829" cy="1200150"/>
          </a:xfrm>
          <a:custGeom>
            <a:avLst/>
            <a:gdLst/>
            <a:ahLst/>
            <a:cxnLst>
              <a:cxn ang="0">
                <a:pos x="0" y="0"/>
              </a:cxn>
              <a:cxn ang="0">
                <a:pos x="576" y="4"/>
              </a:cxn>
              <a:cxn ang="0">
                <a:pos x="576" y="564"/>
              </a:cxn>
              <a:cxn ang="0">
                <a:pos x="4" y="756"/>
              </a:cxn>
              <a:cxn ang="0">
                <a:pos x="0" y="0"/>
              </a:cxn>
            </a:cxnLst>
            <a:rect l="0" t="0" r="r" b="b"/>
            <a:pathLst>
              <a:path w="576" h="756">
                <a:moveTo>
                  <a:pt x="0" y="0"/>
                </a:moveTo>
                <a:lnTo>
                  <a:pt x="576" y="4"/>
                </a:lnTo>
                <a:lnTo>
                  <a:pt x="576" y="564"/>
                </a:lnTo>
                <a:lnTo>
                  <a:pt x="4" y="756"/>
                </a:lnTo>
                <a:lnTo>
                  <a:pt x="0" y="0"/>
                </a:lnTo>
                <a:close/>
              </a:path>
            </a:pathLst>
          </a:custGeom>
          <a:solidFill>
            <a:schemeClr val="accent2"/>
          </a:solidFill>
          <a:ln w="9525">
            <a:noFill/>
            <a:round/>
            <a:headEnd/>
            <a:tailEnd/>
          </a:ln>
          <a:effectLst/>
        </p:spPr>
        <p:txBody>
          <a:bodyPr/>
          <a:lstStyle/>
          <a:p>
            <a:endParaRPr lang="zh-CN" altLang="en-US"/>
          </a:p>
        </p:txBody>
      </p:sp>
      <p:sp>
        <p:nvSpPr>
          <p:cNvPr id="667672" name="Freeform 24"/>
          <p:cNvSpPr>
            <a:spLocks/>
          </p:cNvSpPr>
          <p:nvPr/>
        </p:nvSpPr>
        <p:spPr bwMode="auto">
          <a:xfrm>
            <a:off x="1857375" y="3525838"/>
            <a:ext cx="990600" cy="1200150"/>
          </a:xfrm>
          <a:custGeom>
            <a:avLst/>
            <a:gdLst/>
            <a:ahLst/>
            <a:cxnLst>
              <a:cxn ang="0">
                <a:pos x="0" y="0"/>
              </a:cxn>
              <a:cxn ang="0">
                <a:pos x="576" y="4"/>
              </a:cxn>
              <a:cxn ang="0">
                <a:pos x="576" y="564"/>
              </a:cxn>
              <a:cxn ang="0">
                <a:pos x="4" y="756"/>
              </a:cxn>
              <a:cxn ang="0">
                <a:pos x="0" y="0"/>
              </a:cxn>
            </a:cxnLst>
            <a:rect l="0" t="0" r="r" b="b"/>
            <a:pathLst>
              <a:path w="576" h="756">
                <a:moveTo>
                  <a:pt x="0" y="0"/>
                </a:moveTo>
                <a:lnTo>
                  <a:pt x="576" y="4"/>
                </a:lnTo>
                <a:lnTo>
                  <a:pt x="576" y="564"/>
                </a:lnTo>
                <a:lnTo>
                  <a:pt x="4" y="756"/>
                </a:lnTo>
                <a:lnTo>
                  <a:pt x="0" y="0"/>
                </a:lnTo>
                <a:close/>
              </a:path>
            </a:pathLst>
          </a:custGeom>
          <a:solidFill>
            <a:schemeClr val="accent2"/>
          </a:solidFill>
          <a:ln w="9525">
            <a:noFill/>
            <a:round/>
            <a:headEnd/>
            <a:tailEnd/>
          </a:ln>
          <a:effectLst/>
        </p:spPr>
        <p:txBody>
          <a:bodyPr/>
          <a:lstStyle/>
          <a:p>
            <a:endParaRPr lang="zh-CN" altLang="en-US"/>
          </a:p>
        </p:txBody>
      </p:sp>
      <p:sp>
        <p:nvSpPr>
          <p:cNvPr id="667673" name="Line 25"/>
          <p:cNvSpPr>
            <a:spLocks noChangeShapeType="1"/>
          </p:cNvSpPr>
          <p:nvPr/>
        </p:nvSpPr>
        <p:spPr bwMode="auto">
          <a:xfrm>
            <a:off x="722312" y="2897188"/>
            <a:ext cx="8750300" cy="0"/>
          </a:xfrm>
          <a:prstGeom prst="line">
            <a:avLst/>
          </a:prstGeom>
          <a:noFill/>
          <a:ln w="28575">
            <a:solidFill>
              <a:srgbClr val="333399"/>
            </a:solidFill>
            <a:round/>
            <a:headEnd/>
            <a:tailEnd/>
          </a:ln>
          <a:effectLst/>
        </p:spPr>
        <p:txBody>
          <a:bodyPr/>
          <a:lstStyle/>
          <a:p>
            <a:endParaRPr lang="zh-CN" altLang="en-US"/>
          </a:p>
        </p:txBody>
      </p:sp>
      <p:pic>
        <p:nvPicPr>
          <p:cNvPr id="667674" name="Picture 26"/>
          <p:cNvPicPr>
            <a:picLocks noChangeArrowheads="1"/>
          </p:cNvPicPr>
          <p:nvPr/>
        </p:nvPicPr>
        <p:blipFill>
          <a:blip r:embed="rId3"/>
          <a:srcRect/>
          <a:stretch>
            <a:fillRect/>
          </a:stretch>
        </p:blipFill>
        <p:spPr bwMode="auto">
          <a:xfrm>
            <a:off x="392112" y="2593976"/>
            <a:ext cx="570971" cy="531813"/>
          </a:xfrm>
          <a:prstGeom prst="rect">
            <a:avLst/>
          </a:prstGeom>
          <a:noFill/>
          <a:ln w="9525">
            <a:noFill/>
            <a:miter lim="800000"/>
            <a:headEnd/>
            <a:tailEnd/>
          </a:ln>
          <a:effectLst/>
        </p:spPr>
      </p:pic>
      <p:pic>
        <p:nvPicPr>
          <p:cNvPr id="667675" name="Picture 27"/>
          <p:cNvPicPr>
            <a:picLocks noChangeArrowheads="1"/>
          </p:cNvPicPr>
          <p:nvPr/>
        </p:nvPicPr>
        <p:blipFill>
          <a:blip r:embed="rId4"/>
          <a:srcRect/>
          <a:stretch>
            <a:fillRect/>
          </a:stretch>
        </p:blipFill>
        <p:spPr bwMode="auto">
          <a:xfrm>
            <a:off x="2600325" y="2668588"/>
            <a:ext cx="564092" cy="349250"/>
          </a:xfrm>
          <a:prstGeom prst="rect">
            <a:avLst/>
          </a:prstGeom>
          <a:noFill/>
          <a:ln w="12699">
            <a:noFill/>
            <a:miter lim="800000"/>
            <a:headEnd/>
            <a:tailEnd/>
          </a:ln>
          <a:effectLst/>
        </p:spPr>
      </p:pic>
      <p:sp>
        <p:nvSpPr>
          <p:cNvPr id="667676" name="Text Box 28"/>
          <p:cNvSpPr txBox="1">
            <a:spLocks noChangeArrowheads="1"/>
          </p:cNvSpPr>
          <p:nvPr/>
        </p:nvSpPr>
        <p:spPr bwMode="auto">
          <a:xfrm>
            <a:off x="2008716" y="2060575"/>
            <a:ext cx="1172116" cy="646331"/>
          </a:xfrm>
          <a:prstGeom prst="rect">
            <a:avLst/>
          </a:prstGeom>
          <a:noFill/>
          <a:ln w="9525">
            <a:noFill/>
            <a:miter lim="800000"/>
            <a:headEnd/>
            <a:tailEnd/>
          </a:ln>
          <a:effectLst/>
        </p:spPr>
        <p:txBody>
          <a:bodyPr wrap="none">
            <a:spAutoFit/>
          </a:bodyPr>
          <a:lstStyle/>
          <a:p>
            <a:pPr algn="ctr"/>
            <a:r>
              <a:rPr kumimoji="1" lang="zh-CN" altLang="en-US" sz="1800">
                <a:solidFill>
                  <a:srgbClr val="333399"/>
                </a:solidFill>
                <a:latin typeface="Arial" charset="0"/>
              </a:rPr>
              <a:t>双协议栈</a:t>
            </a:r>
          </a:p>
          <a:p>
            <a:pPr algn="ctr"/>
            <a:r>
              <a:rPr kumimoji="1" lang="en-US" altLang="zh-CN" sz="1800">
                <a:solidFill>
                  <a:srgbClr val="333399"/>
                </a:solidFill>
                <a:latin typeface="Arial" charset="0"/>
              </a:rPr>
              <a:t>IPv6/IPv4</a:t>
            </a:r>
          </a:p>
        </p:txBody>
      </p:sp>
      <p:pic>
        <p:nvPicPr>
          <p:cNvPr id="667677" name="Picture 29"/>
          <p:cNvPicPr>
            <a:picLocks noChangeArrowheads="1"/>
          </p:cNvPicPr>
          <p:nvPr/>
        </p:nvPicPr>
        <p:blipFill>
          <a:blip r:embed="rId4"/>
          <a:srcRect/>
          <a:stretch>
            <a:fillRect/>
          </a:stretch>
        </p:blipFill>
        <p:spPr bwMode="auto">
          <a:xfrm>
            <a:off x="4038071" y="2668588"/>
            <a:ext cx="564092" cy="349250"/>
          </a:xfrm>
          <a:prstGeom prst="rect">
            <a:avLst/>
          </a:prstGeom>
          <a:noFill/>
          <a:ln w="12699">
            <a:noFill/>
            <a:miter lim="800000"/>
            <a:headEnd/>
            <a:tailEnd/>
          </a:ln>
          <a:effectLst/>
        </p:spPr>
      </p:pic>
      <p:pic>
        <p:nvPicPr>
          <p:cNvPr id="667678" name="Picture 30"/>
          <p:cNvPicPr>
            <a:picLocks noChangeArrowheads="1"/>
          </p:cNvPicPr>
          <p:nvPr/>
        </p:nvPicPr>
        <p:blipFill>
          <a:blip r:embed="rId4"/>
          <a:srcRect/>
          <a:stretch>
            <a:fillRect/>
          </a:stretch>
        </p:blipFill>
        <p:spPr bwMode="auto">
          <a:xfrm>
            <a:off x="5523971" y="2668588"/>
            <a:ext cx="564092" cy="349250"/>
          </a:xfrm>
          <a:prstGeom prst="rect">
            <a:avLst/>
          </a:prstGeom>
          <a:noFill/>
          <a:ln w="12699">
            <a:noFill/>
            <a:miter lim="800000"/>
            <a:headEnd/>
            <a:tailEnd/>
          </a:ln>
          <a:effectLst/>
        </p:spPr>
      </p:pic>
      <p:pic>
        <p:nvPicPr>
          <p:cNvPr id="667679" name="Picture 31"/>
          <p:cNvPicPr>
            <a:picLocks noChangeArrowheads="1"/>
          </p:cNvPicPr>
          <p:nvPr/>
        </p:nvPicPr>
        <p:blipFill>
          <a:blip r:embed="rId4"/>
          <a:srcRect/>
          <a:stretch>
            <a:fillRect/>
          </a:stretch>
        </p:blipFill>
        <p:spPr bwMode="auto">
          <a:xfrm>
            <a:off x="6954837" y="2668588"/>
            <a:ext cx="564092" cy="349250"/>
          </a:xfrm>
          <a:prstGeom prst="rect">
            <a:avLst/>
          </a:prstGeom>
          <a:noFill/>
          <a:ln w="12699">
            <a:noFill/>
            <a:miter lim="800000"/>
            <a:headEnd/>
            <a:tailEnd/>
          </a:ln>
          <a:effectLst/>
        </p:spPr>
      </p:pic>
      <p:pic>
        <p:nvPicPr>
          <p:cNvPr id="667680" name="Picture 32"/>
          <p:cNvPicPr>
            <a:picLocks noChangeArrowheads="1"/>
          </p:cNvPicPr>
          <p:nvPr/>
        </p:nvPicPr>
        <p:blipFill>
          <a:blip r:embed="rId3"/>
          <a:srcRect/>
          <a:stretch>
            <a:fillRect/>
          </a:stretch>
        </p:blipFill>
        <p:spPr bwMode="auto">
          <a:xfrm>
            <a:off x="9231842" y="2593976"/>
            <a:ext cx="570971" cy="531813"/>
          </a:xfrm>
          <a:prstGeom prst="rect">
            <a:avLst/>
          </a:prstGeom>
          <a:noFill/>
          <a:ln w="9525">
            <a:noFill/>
            <a:miter lim="800000"/>
            <a:headEnd/>
            <a:tailEnd/>
          </a:ln>
          <a:effectLst/>
        </p:spPr>
      </p:pic>
      <p:sp>
        <p:nvSpPr>
          <p:cNvPr id="667681" name="Text Box 33"/>
          <p:cNvSpPr txBox="1">
            <a:spLocks noChangeArrowheads="1"/>
          </p:cNvSpPr>
          <p:nvPr/>
        </p:nvSpPr>
        <p:spPr bwMode="auto">
          <a:xfrm>
            <a:off x="392112" y="2276476"/>
            <a:ext cx="646331"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IPv6</a:t>
            </a:r>
          </a:p>
        </p:txBody>
      </p:sp>
      <p:sp>
        <p:nvSpPr>
          <p:cNvPr id="667682" name="Text Box 34"/>
          <p:cNvSpPr txBox="1">
            <a:spLocks noChangeArrowheads="1"/>
          </p:cNvSpPr>
          <p:nvPr/>
        </p:nvSpPr>
        <p:spPr bwMode="auto">
          <a:xfrm>
            <a:off x="9142412" y="2276476"/>
            <a:ext cx="646331"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IPv6</a:t>
            </a:r>
          </a:p>
        </p:txBody>
      </p:sp>
      <p:sp>
        <p:nvSpPr>
          <p:cNvPr id="667683" name="Text Box 35"/>
          <p:cNvSpPr txBox="1">
            <a:spLocks noChangeArrowheads="1"/>
          </p:cNvSpPr>
          <p:nvPr/>
        </p:nvSpPr>
        <p:spPr bwMode="auto">
          <a:xfrm>
            <a:off x="4564327" y="2109788"/>
            <a:ext cx="117211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IPv4 </a:t>
            </a:r>
            <a:r>
              <a:rPr kumimoji="1" lang="zh-CN" altLang="en-US" sz="1800">
                <a:solidFill>
                  <a:srgbClr val="333399"/>
                </a:solidFill>
                <a:latin typeface="Arial" charset="0"/>
              </a:rPr>
              <a:t>网络</a:t>
            </a:r>
          </a:p>
        </p:txBody>
      </p:sp>
      <p:sp>
        <p:nvSpPr>
          <p:cNvPr id="667684" name="Text Box 36"/>
          <p:cNvSpPr txBox="1">
            <a:spLocks noChangeArrowheads="1"/>
          </p:cNvSpPr>
          <p:nvPr/>
        </p:nvSpPr>
        <p:spPr bwMode="auto">
          <a:xfrm>
            <a:off x="116946" y="2601913"/>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A</a:t>
            </a:r>
          </a:p>
        </p:txBody>
      </p:sp>
      <p:sp>
        <p:nvSpPr>
          <p:cNvPr id="667685" name="Text Box 37"/>
          <p:cNvSpPr txBox="1">
            <a:spLocks noChangeArrowheads="1"/>
          </p:cNvSpPr>
          <p:nvPr/>
        </p:nvSpPr>
        <p:spPr bwMode="auto">
          <a:xfrm>
            <a:off x="2270125" y="2590800"/>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B</a:t>
            </a:r>
          </a:p>
        </p:txBody>
      </p:sp>
      <p:sp>
        <p:nvSpPr>
          <p:cNvPr id="667686" name="Text Box 38"/>
          <p:cNvSpPr txBox="1">
            <a:spLocks noChangeArrowheads="1"/>
          </p:cNvSpPr>
          <p:nvPr/>
        </p:nvSpPr>
        <p:spPr bwMode="auto">
          <a:xfrm>
            <a:off x="3678635" y="2579688"/>
            <a:ext cx="33214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C</a:t>
            </a:r>
          </a:p>
        </p:txBody>
      </p:sp>
      <p:sp>
        <p:nvSpPr>
          <p:cNvPr id="667687" name="Text Box 39"/>
          <p:cNvSpPr txBox="1">
            <a:spLocks noChangeArrowheads="1"/>
          </p:cNvSpPr>
          <p:nvPr/>
        </p:nvSpPr>
        <p:spPr bwMode="auto">
          <a:xfrm>
            <a:off x="5221287" y="2568575"/>
            <a:ext cx="33214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D</a:t>
            </a:r>
          </a:p>
        </p:txBody>
      </p:sp>
      <p:sp>
        <p:nvSpPr>
          <p:cNvPr id="667688" name="Text Box 40"/>
          <p:cNvSpPr txBox="1">
            <a:spLocks noChangeArrowheads="1"/>
          </p:cNvSpPr>
          <p:nvPr/>
        </p:nvSpPr>
        <p:spPr bwMode="auto">
          <a:xfrm>
            <a:off x="6638396" y="2557463"/>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E</a:t>
            </a:r>
          </a:p>
        </p:txBody>
      </p:sp>
      <p:sp>
        <p:nvSpPr>
          <p:cNvPr id="667689" name="Text Box 41"/>
          <p:cNvSpPr txBox="1">
            <a:spLocks noChangeArrowheads="1"/>
          </p:cNvSpPr>
          <p:nvPr/>
        </p:nvSpPr>
        <p:spPr bwMode="auto">
          <a:xfrm>
            <a:off x="8977313" y="2546350"/>
            <a:ext cx="309700"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F</a:t>
            </a:r>
          </a:p>
        </p:txBody>
      </p:sp>
      <p:sp>
        <p:nvSpPr>
          <p:cNvPr id="667690" name="Rectangle 42"/>
          <p:cNvSpPr>
            <a:spLocks noChangeArrowheads="1"/>
          </p:cNvSpPr>
          <p:nvPr/>
        </p:nvSpPr>
        <p:spPr bwMode="auto">
          <a:xfrm>
            <a:off x="455745" y="3517900"/>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7691" name="Rectangle 43"/>
          <p:cNvSpPr>
            <a:spLocks noChangeArrowheads="1"/>
          </p:cNvSpPr>
          <p:nvPr/>
        </p:nvSpPr>
        <p:spPr bwMode="auto">
          <a:xfrm>
            <a:off x="491861" y="3538539"/>
            <a:ext cx="1368954" cy="1177925"/>
          </a:xfrm>
          <a:prstGeom prst="rect">
            <a:avLst/>
          </a:prstGeom>
          <a:solidFill>
            <a:srgbClr val="CCECFF"/>
          </a:solidFill>
          <a:ln w="9525">
            <a:noFill/>
            <a:miter lim="800000"/>
            <a:headEnd/>
            <a:tailEnd/>
          </a:ln>
          <a:effectLst/>
        </p:spPr>
        <p:txBody>
          <a:bodyPr wrap="none" anchor="ctr"/>
          <a:lstStyle/>
          <a:p>
            <a:endParaRPr lang="zh-CN" altLang="en-US"/>
          </a:p>
        </p:txBody>
      </p:sp>
      <p:sp>
        <p:nvSpPr>
          <p:cNvPr id="667692" name="Text Box 44"/>
          <p:cNvSpPr txBox="1">
            <a:spLocks noChangeArrowheads="1"/>
          </p:cNvSpPr>
          <p:nvPr/>
        </p:nvSpPr>
        <p:spPr bwMode="auto">
          <a:xfrm>
            <a:off x="455745" y="3517900"/>
            <a:ext cx="1484180" cy="1803400"/>
          </a:xfrm>
          <a:prstGeom prst="rect">
            <a:avLst/>
          </a:prstGeom>
          <a:noFill/>
          <a:ln w="9525">
            <a:noFill/>
            <a:miter lim="800000"/>
            <a:headEnd/>
            <a:tailEnd/>
          </a:ln>
          <a:effectLst/>
        </p:spPr>
        <p:txBody>
          <a:bodyPr>
            <a:spAutoFit/>
          </a:bodyPr>
          <a:lstStyle/>
          <a:p>
            <a:r>
              <a:rPr kumimoji="1" lang="zh-CN" altLang="en-US" sz="1600" dirty="0">
                <a:solidFill>
                  <a:srgbClr val="333399"/>
                </a:solidFill>
                <a:latin typeface="Arial" charset="0"/>
              </a:rPr>
              <a:t>流标号：</a:t>
            </a:r>
            <a:r>
              <a:rPr kumimoji="1" lang="en-US" altLang="zh-CN" sz="1600" dirty="0">
                <a:solidFill>
                  <a:srgbClr val="333399"/>
                </a:solidFill>
                <a:latin typeface="Arial" charset="0"/>
              </a:rPr>
              <a:t>X</a:t>
            </a:r>
          </a:p>
          <a:p>
            <a:r>
              <a:rPr kumimoji="1" lang="zh-CN" altLang="en-US" sz="1600" dirty="0">
                <a:solidFill>
                  <a:srgbClr val="333399"/>
                </a:solidFill>
                <a:latin typeface="Arial" charset="0"/>
              </a:rPr>
              <a:t>源地址：</a:t>
            </a:r>
            <a:r>
              <a:rPr kumimoji="1" lang="en-US" altLang="zh-CN" sz="1600" dirty="0">
                <a:solidFill>
                  <a:srgbClr val="333399"/>
                </a:solidFill>
                <a:latin typeface="Arial" charset="0"/>
              </a:rPr>
              <a:t>A</a:t>
            </a:r>
          </a:p>
          <a:p>
            <a:r>
              <a:rPr kumimoji="1" lang="zh-CN" altLang="en-US" sz="1600" dirty="0">
                <a:solidFill>
                  <a:srgbClr val="333399"/>
                </a:solidFill>
                <a:latin typeface="Arial" charset="0"/>
              </a:rPr>
              <a:t>目的地址：</a:t>
            </a:r>
            <a:r>
              <a:rPr kumimoji="1" lang="en-US" altLang="zh-CN" sz="1600" dirty="0">
                <a:solidFill>
                  <a:srgbClr val="333399"/>
                </a:solidFill>
                <a:latin typeface="Arial" charset="0"/>
              </a:rPr>
              <a:t>F</a:t>
            </a:r>
          </a:p>
          <a:p>
            <a:r>
              <a:rPr kumimoji="1" lang="en-US" altLang="zh-CN" sz="1600" dirty="0">
                <a:solidFill>
                  <a:srgbClr val="333399"/>
                </a:solidFill>
                <a:latin typeface="Arial" charset="0"/>
              </a:rPr>
              <a:t>……</a:t>
            </a:r>
          </a:p>
          <a:p>
            <a:endParaRPr kumimoji="1" lang="en-US" altLang="zh-CN" sz="1600" dirty="0">
              <a:solidFill>
                <a:srgbClr val="333399"/>
              </a:solidFill>
              <a:latin typeface="Arial" charset="0"/>
            </a:endParaRPr>
          </a:p>
          <a:p>
            <a:endParaRPr kumimoji="1" lang="en-US" altLang="zh-CN" sz="1600" dirty="0">
              <a:solidFill>
                <a:srgbClr val="333399"/>
              </a:solidFill>
              <a:latin typeface="Arial" charset="0"/>
            </a:endParaRPr>
          </a:p>
          <a:p>
            <a:r>
              <a:rPr kumimoji="1" lang="en-US" altLang="zh-CN" sz="1600" dirty="0">
                <a:solidFill>
                  <a:srgbClr val="333399"/>
                </a:solidFill>
                <a:latin typeface="Arial" charset="0"/>
              </a:rPr>
              <a:t>   </a:t>
            </a:r>
            <a:r>
              <a:rPr kumimoji="1" lang="zh-CN" altLang="en-US" sz="1600" dirty="0">
                <a:solidFill>
                  <a:srgbClr val="333399"/>
                </a:solidFill>
                <a:latin typeface="Arial" charset="0"/>
              </a:rPr>
              <a:t>数据部分</a:t>
            </a:r>
          </a:p>
        </p:txBody>
      </p:sp>
      <p:sp>
        <p:nvSpPr>
          <p:cNvPr id="667693" name="Rectangle 45"/>
          <p:cNvSpPr>
            <a:spLocks noChangeArrowheads="1"/>
          </p:cNvSpPr>
          <p:nvPr/>
        </p:nvSpPr>
        <p:spPr bwMode="auto">
          <a:xfrm>
            <a:off x="7986713" y="3517900"/>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7694" name="Rectangle 46"/>
          <p:cNvSpPr>
            <a:spLocks noChangeArrowheads="1"/>
          </p:cNvSpPr>
          <p:nvPr/>
        </p:nvSpPr>
        <p:spPr bwMode="auto">
          <a:xfrm>
            <a:off x="8007350" y="3538539"/>
            <a:ext cx="1382713" cy="1177925"/>
          </a:xfrm>
          <a:prstGeom prst="rect">
            <a:avLst/>
          </a:prstGeom>
          <a:solidFill>
            <a:srgbClr val="CCECFF"/>
          </a:solidFill>
          <a:ln w="9525">
            <a:noFill/>
            <a:miter lim="800000"/>
            <a:headEnd/>
            <a:tailEnd/>
          </a:ln>
          <a:effectLst/>
        </p:spPr>
        <p:txBody>
          <a:bodyPr wrap="none" anchor="ctr"/>
          <a:lstStyle/>
          <a:p>
            <a:endParaRPr lang="zh-CN" altLang="en-US"/>
          </a:p>
        </p:txBody>
      </p:sp>
      <p:sp>
        <p:nvSpPr>
          <p:cNvPr id="667695" name="Text Box 47"/>
          <p:cNvSpPr txBox="1">
            <a:spLocks noChangeArrowheads="1"/>
          </p:cNvSpPr>
          <p:nvPr/>
        </p:nvSpPr>
        <p:spPr bwMode="auto">
          <a:xfrm>
            <a:off x="7986713" y="3517900"/>
            <a:ext cx="1504818" cy="1803400"/>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流标号：无</a:t>
            </a:r>
          </a:p>
          <a:p>
            <a:r>
              <a:rPr kumimoji="1" lang="zh-CN" altLang="en-US" sz="1600">
                <a:solidFill>
                  <a:srgbClr val="333399"/>
                </a:solidFill>
                <a:latin typeface="Arial" charset="0"/>
              </a:rPr>
              <a:t>源地址：</a:t>
            </a:r>
            <a:r>
              <a:rPr kumimoji="1" lang="en-US" altLang="zh-CN" sz="1600">
                <a:solidFill>
                  <a:srgbClr val="333399"/>
                </a:solidFill>
                <a:latin typeface="Arial" charset="0"/>
              </a:rPr>
              <a:t>A</a:t>
            </a:r>
          </a:p>
          <a:p>
            <a:r>
              <a:rPr kumimoji="1" lang="zh-CN" altLang="en-US" sz="1600">
                <a:solidFill>
                  <a:srgbClr val="333399"/>
                </a:solidFill>
                <a:latin typeface="Arial" charset="0"/>
              </a:rPr>
              <a:t>目的地址：</a:t>
            </a:r>
            <a:r>
              <a:rPr kumimoji="1" lang="en-US" altLang="zh-CN" sz="1600">
                <a:solidFill>
                  <a:srgbClr val="333399"/>
                </a:solidFill>
                <a:latin typeface="Arial" charset="0"/>
              </a:rPr>
              <a:t>F</a:t>
            </a:r>
          </a:p>
          <a:p>
            <a:r>
              <a:rPr kumimoji="1" lang="en-US" altLang="zh-CN" sz="1600">
                <a:solidFill>
                  <a:srgbClr val="333399"/>
                </a:solidFill>
                <a:latin typeface="Arial" charset="0"/>
              </a:rPr>
              <a:t>……</a:t>
            </a:r>
          </a:p>
          <a:p>
            <a:endParaRPr kumimoji="1" lang="en-US" altLang="zh-CN" sz="1600">
              <a:solidFill>
                <a:srgbClr val="333399"/>
              </a:solidFill>
              <a:latin typeface="Arial" charset="0"/>
            </a:endParaRPr>
          </a:p>
          <a:p>
            <a:endParaRPr kumimoji="1" lang="en-US" altLang="zh-CN" sz="1600">
              <a:solidFill>
                <a:srgbClr val="333399"/>
              </a:solidFill>
              <a:latin typeface="Arial" charset="0"/>
            </a:endParaRPr>
          </a:p>
          <a:p>
            <a:r>
              <a:rPr kumimoji="1" lang="en-US" altLang="zh-CN" sz="1600">
                <a:solidFill>
                  <a:srgbClr val="333399"/>
                </a:solidFill>
                <a:latin typeface="Arial" charset="0"/>
              </a:rPr>
              <a:t>   </a:t>
            </a:r>
            <a:r>
              <a:rPr kumimoji="1" lang="zh-CN" altLang="en-US" sz="1600">
                <a:solidFill>
                  <a:srgbClr val="333399"/>
                </a:solidFill>
                <a:latin typeface="Arial" charset="0"/>
              </a:rPr>
              <a:t>数据部分</a:t>
            </a:r>
          </a:p>
        </p:txBody>
      </p:sp>
      <p:sp>
        <p:nvSpPr>
          <p:cNvPr id="667696" name="Line 48"/>
          <p:cNvSpPr>
            <a:spLocks noChangeShapeType="1"/>
          </p:cNvSpPr>
          <p:nvPr/>
        </p:nvSpPr>
        <p:spPr bwMode="auto">
          <a:xfrm>
            <a:off x="639763" y="3365500"/>
            <a:ext cx="990600" cy="0"/>
          </a:xfrm>
          <a:prstGeom prst="line">
            <a:avLst/>
          </a:prstGeom>
          <a:noFill/>
          <a:ln w="57150">
            <a:solidFill>
              <a:srgbClr val="FF0000"/>
            </a:solidFill>
            <a:round/>
            <a:headEnd/>
            <a:tailEnd type="triangle" w="med" len="lg"/>
          </a:ln>
          <a:effectLst/>
        </p:spPr>
        <p:txBody>
          <a:bodyPr/>
          <a:lstStyle/>
          <a:p>
            <a:endParaRPr lang="zh-CN" altLang="en-US"/>
          </a:p>
        </p:txBody>
      </p:sp>
      <p:sp>
        <p:nvSpPr>
          <p:cNvPr id="667697" name="Line 49"/>
          <p:cNvSpPr>
            <a:spLocks noChangeShapeType="1"/>
          </p:cNvSpPr>
          <p:nvPr/>
        </p:nvSpPr>
        <p:spPr bwMode="auto">
          <a:xfrm>
            <a:off x="2951163" y="3365500"/>
            <a:ext cx="990600" cy="0"/>
          </a:xfrm>
          <a:prstGeom prst="line">
            <a:avLst/>
          </a:prstGeom>
          <a:noFill/>
          <a:ln w="57150">
            <a:solidFill>
              <a:srgbClr val="FF0000"/>
            </a:solidFill>
            <a:round/>
            <a:headEnd/>
            <a:tailEnd type="triangle" w="med" len="lg"/>
          </a:ln>
          <a:effectLst/>
        </p:spPr>
        <p:txBody>
          <a:bodyPr/>
          <a:lstStyle/>
          <a:p>
            <a:endParaRPr lang="zh-CN" altLang="en-US"/>
          </a:p>
        </p:txBody>
      </p:sp>
      <p:sp>
        <p:nvSpPr>
          <p:cNvPr id="667698" name="Line 50"/>
          <p:cNvSpPr>
            <a:spLocks noChangeShapeType="1"/>
          </p:cNvSpPr>
          <p:nvPr/>
        </p:nvSpPr>
        <p:spPr bwMode="auto">
          <a:xfrm>
            <a:off x="6005513" y="3365500"/>
            <a:ext cx="990600" cy="0"/>
          </a:xfrm>
          <a:prstGeom prst="line">
            <a:avLst/>
          </a:prstGeom>
          <a:noFill/>
          <a:ln w="57150">
            <a:solidFill>
              <a:srgbClr val="FF0000"/>
            </a:solidFill>
            <a:round/>
            <a:headEnd/>
            <a:tailEnd type="triangle" w="med" len="lg"/>
          </a:ln>
          <a:effectLst/>
        </p:spPr>
        <p:txBody>
          <a:bodyPr/>
          <a:lstStyle/>
          <a:p>
            <a:endParaRPr lang="zh-CN" altLang="en-US"/>
          </a:p>
        </p:txBody>
      </p:sp>
      <p:sp>
        <p:nvSpPr>
          <p:cNvPr id="667699" name="Line 51"/>
          <p:cNvSpPr>
            <a:spLocks noChangeShapeType="1"/>
          </p:cNvSpPr>
          <p:nvPr/>
        </p:nvSpPr>
        <p:spPr bwMode="auto">
          <a:xfrm>
            <a:off x="8234363" y="3365500"/>
            <a:ext cx="990600" cy="0"/>
          </a:xfrm>
          <a:prstGeom prst="line">
            <a:avLst/>
          </a:prstGeom>
          <a:noFill/>
          <a:ln w="57150">
            <a:solidFill>
              <a:srgbClr val="FF0000"/>
            </a:solidFill>
            <a:round/>
            <a:headEnd/>
            <a:tailEnd type="triangle" w="med" len="lg"/>
          </a:ln>
          <a:effectLst/>
        </p:spPr>
        <p:txBody>
          <a:bodyPr/>
          <a:lstStyle/>
          <a:p>
            <a:endParaRPr lang="zh-CN" altLang="en-US"/>
          </a:p>
        </p:txBody>
      </p:sp>
      <p:sp>
        <p:nvSpPr>
          <p:cNvPr id="667700" name="Text Box 52"/>
          <p:cNvSpPr txBox="1">
            <a:spLocks noChangeArrowheads="1"/>
          </p:cNvSpPr>
          <p:nvPr/>
        </p:nvSpPr>
        <p:spPr bwMode="auto">
          <a:xfrm>
            <a:off x="6872287" y="2060575"/>
            <a:ext cx="1172116" cy="646331"/>
          </a:xfrm>
          <a:prstGeom prst="rect">
            <a:avLst/>
          </a:prstGeom>
          <a:noFill/>
          <a:ln w="9525">
            <a:noFill/>
            <a:miter lim="800000"/>
            <a:headEnd/>
            <a:tailEnd/>
          </a:ln>
          <a:effectLst/>
        </p:spPr>
        <p:txBody>
          <a:bodyPr wrap="none">
            <a:spAutoFit/>
          </a:bodyPr>
          <a:lstStyle/>
          <a:p>
            <a:pPr algn="ctr"/>
            <a:r>
              <a:rPr kumimoji="1" lang="zh-CN" altLang="en-US" sz="1800">
                <a:solidFill>
                  <a:srgbClr val="333399"/>
                </a:solidFill>
                <a:latin typeface="Arial" charset="0"/>
              </a:rPr>
              <a:t>双协议栈</a:t>
            </a:r>
          </a:p>
          <a:p>
            <a:pPr algn="ctr"/>
            <a:r>
              <a:rPr kumimoji="1" lang="en-US" altLang="zh-CN" sz="1800">
                <a:solidFill>
                  <a:srgbClr val="333399"/>
                </a:solidFill>
                <a:latin typeface="Arial" charset="0"/>
              </a:rPr>
              <a:t>IPv6/IPv4</a:t>
            </a:r>
          </a:p>
        </p:txBody>
      </p:sp>
      <p:sp>
        <p:nvSpPr>
          <p:cNvPr id="667701" name="Text Box 53"/>
          <p:cNvSpPr txBox="1">
            <a:spLocks noChangeArrowheads="1"/>
          </p:cNvSpPr>
          <p:nvPr/>
        </p:nvSpPr>
        <p:spPr bwMode="auto">
          <a:xfrm>
            <a:off x="4796499" y="3789364"/>
            <a:ext cx="441146"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a:t>
            </a:r>
          </a:p>
        </p:txBody>
      </p:sp>
      <p:sp>
        <p:nvSpPr>
          <p:cNvPr id="667702" name="Text Box 54"/>
          <p:cNvSpPr txBox="1">
            <a:spLocks noChangeArrowheads="1"/>
          </p:cNvSpPr>
          <p:nvPr/>
        </p:nvSpPr>
        <p:spPr bwMode="auto">
          <a:xfrm>
            <a:off x="512498" y="5589588"/>
            <a:ext cx="1268296"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IPv6 </a:t>
            </a:r>
            <a:r>
              <a:rPr kumimoji="1" lang="zh-CN" altLang="en-US" sz="1600">
                <a:solidFill>
                  <a:srgbClr val="333399"/>
                </a:solidFill>
                <a:latin typeface="Arial" charset="0"/>
              </a:rPr>
              <a:t>数据报</a:t>
            </a:r>
          </a:p>
        </p:txBody>
      </p:sp>
      <p:sp>
        <p:nvSpPr>
          <p:cNvPr id="667703" name="Line 55"/>
          <p:cNvSpPr>
            <a:spLocks noChangeShapeType="1"/>
          </p:cNvSpPr>
          <p:nvPr/>
        </p:nvSpPr>
        <p:spPr bwMode="auto">
          <a:xfrm>
            <a:off x="2703512" y="3213100"/>
            <a:ext cx="0" cy="2590800"/>
          </a:xfrm>
          <a:prstGeom prst="line">
            <a:avLst/>
          </a:prstGeom>
          <a:noFill/>
          <a:ln w="9525">
            <a:solidFill>
              <a:schemeClr val="tx1"/>
            </a:solidFill>
            <a:prstDash val="dash"/>
            <a:round/>
            <a:headEnd/>
            <a:tailEnd/>
          </a:ln>
          <a:effectLst/>
        </p:spPr>
        <p:txBody>
          <a:bodyPr/>
          <a:lstStyle/>
          <a:p>
            <a:endParaRPr lang="zh-CN" altLang="en-US"/>
          </a:p>
        </p:txBody>
      </p:sp>
      <p:sp>
        <p:nvSpPr>
          <p:cNvPr id="667704" name="Line 56"/>
          <p:cNvSpPr>
            <a:spLocks noChangeShapeType="1"/>
          </p:cNvSpPr>
          <p:nvPr/>
        </p:nvSpPr>
        <p:spPr bwMode="auto">
          <a:xfrm>
            <a:off x="7326313" y="3213100"/>
            <a:ext cx="0" cy="2590800"/>
          </a:xfrm>
          <a:prstGeom prst="line">
            <a:avLst/>
          </a:prstGeom>
          <a:noFill/>
          <a:ln w="9525">
            <a:solidFill>
              <a:schemeClr val="tx1"/>
            </a:solidFill>
            <a:prstDash val="dash"/>
            <a:round/>
            <a:headEnd/>
            <a:tailEnd/>
          </a:ln>
          <a:effectLst/>
        </p:spPr>
        <p:txBody>
          <a:bodyPr/>
          <a:lstStyle/>
          <a:p>
            <a:endParaRPr lang="zh-CN" altLang="en-US"/>
          </a:p>
        </p:txBody>
      </p:sp>
      <p:sp>
        <p:nvSpPr>
          <p:cNvPr id="667705" name="Text Box 57"/>
          <p:cNvSpPr txBox="1">
            <a:spLocks noChangeArrowheads="1"/>
          </p:cNvSpPr>
          <p:nvPr/>
        </p:nvSpPr>
        <p:spPr bwMode="auto">
          <a:xfrm>
            <a:off x="8058944" y="5589588"/>
            <a:ext cx="1268296"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IPv6 </a:t>
            </a:r>
            <a:r>
              <a:rPr kumimoji="1" lang="zh-CN" altLang="en-US" sz="1600">
                <a:solidFill>
                  <a:srgbClr val="333399"/>
                </a:solidFill>
                <a:latin typeface="Arial" charset="0"/>
              </a:rPr>
              <a:t>数据报</a:t>
            </a:r>
          </a:p>
        </p:txBody>
      </p:sp>
      <p:sp>
        <p:nvSpPr>
          <p:cNvPr id="667706" name="Line 58"/>
          <p:cNvSpPr>
            <a:spLocks noChangeShapeType="1"/>
          </p:cNvSpPr>
          <p:nvPr/>
        </p:nvSpPr>
        <p:spPr bwMode="auto">
          <a:xfrm>
            <a:off x="474663" y="4725988"/>
            <a:ext cx="1403350" cy="0"/>
          </a:xfrm>
          <a:prstGeom prst="line">
            <a:avLst/>
          </a:prstGeom>
          <a:noFill/>
          <a:ln w="9525">
            <a:solidFill>
              <a:schemeClr val="tx1"/>
            </a:solidFill>
            <a:round/>
            <a:headEnd/>
            <a:tailEnd/>
          </a:ln>
          <a:effectLst/>
        </p:spPr>
        <p:txBody>
          <a:bodyPr/>
          <a:lstStyle/>
          <a:p>
            <a:endParaRPr lang="zh-CN" altLang="en-US"/>
          </a:p>
        </p:txBody>
      </p:sp>
      <p:sp>
        <p:nvSpPr>
          <p:cNvPr id="667707" name="Line 59"/>
          <p:cNvSpPr>
            <a:spLocks noChangeShapeType="1"/>
          </p:cNvSpPr>
          <p:nvPr/>
        </p:nvSpPr>
        <p:spPr bwMode="auto">
          <a:xfrm>
            <a:off x="7986713" y="4725988"/>
            <a:ext cx="1403350" cy="0"/>
          </a:xfrm>
          <a:prstGeom prst="line">
            <a:avLst/>
          </a:prstGeom>
          <a:noFill/>
          <a:ln w="9525">
            <a:solidFill>
              <a:schemeClr val="tx1"/>
            </a:solidFill>
            <a:round/>
            <a:headEnd/>
            <a:tailEnd/>
          </a:ln>
          <a:effectLst/>
        </p:spPr>
        <p:txBody>
          <a:bodyPr/>
          <a:lstStyle/>
          <a:p>
            <a:endParaRPr lang="zh-CN" altLang="en-US"/>
          </a:p>
        </p:txBody>
      </p:sp>
      <p:sp>
        <p:nvSpPr>
          <p:cNvPr id="667708" name="Rectangle 60"/>
          <p:cNvSpPr>
            <a:spLocks noChangeArrowheads="1"/>
          </p:cNvSpPr>
          <p:nvPr/>
        </p:nvSpPr>
        <p:spPr bwMode="auto">
          <a:xfrm>
            <a:off x="2849695" y="3517900"/>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7709" name="Rectangle 61"/>
          <p:cNvSpPr>
            <a:spLocks noChangeArrowheads="1"/>
          </p:cNvSpPr>
          <p:nvPr/>
        </p:nvSpPr>
        <p:spPr bwMode="auto">
          <a:xfrm>
            <a:off x="2863453" y="3527426"/>
            <a:ext cx="1382713" cy="885825"/>
          </a:xfrm>
          <a:prstGeom prst="rect">
            <a:avLst/>
          </a:prstGeom>
          <a:solidFill>
            <a:srgbClr val="CCECFF"/>
          </a:solidFill>
          <a:ln w="9525">
            <a:noFill/>
            <a:miter lim="800000"/>
            <a:headEnd/>
            <a:tailEnd/>
          </a:ln>
          <a:effectLst/>
        </p:spPr>
        <p:txBody>
          <a:bodyPr wrap="none" anchor="ctr"/>
          <a:lstStyle/>
          <a:p>
            <a:endParaRPr lang="zh-CN" altLang="en-US"/>
          </a:p>
        </p:txBody>
      </p:sp>
      <p:sp>
        <p:nvSpPr>
          <p:cNvPr id="667710" name="Text Box 62"/>
          <p:cNvSpPr txBox="1">
            <a:spLocks noChangeArrowheads="1"/>
          </p:cNvSpPr>
          <p:nvPr/>
        </p:nvSpPr>
        <p:spPr bwMode="auto">
          <a:xfrm>
            <a:off x="2849695" y="3517900"/>
            <a:ext cx="1504817" cy="1314450"/>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源地址：</a:t>
            </a:r>
            <a:r>
              <a:rPr kumimoji="1" lang="en-US" altLang="zh-CN" sz="1600">
                <a:solidFill>
                  <a:srgbClr val="333399"/>
                </a:solidFill>
                <a:latin typeface="Arial" charset="0"/>
              </a:rPr>
              <a:t>A</a:t>
            </a:r>
          </a:p>
          <a:p>
            <a:r>
              <a:rPr kumimoji="1" lang="zh-CN" altLang="en-US" sz="1600">
                <a:solidFill>
                  <a:srgbClr val="333399"/>
                </a:solidFill>
                <a:latin typeface="Arial" charset="0"/>
              </a:rPr>
              <a:t>目的地址：</a:t>
            </a:r>
            <a:r>
              <a:rPr kumimoji="1" lang="en-US" altLang="zh-CN" sz="1600">
                <a:solidFill>
                  <a:srgbClr val="333399"/>
                </a:solidFill>
                <a:latin typeface="Arial" charset="0"/>
              </a:rPr>
              <a:t>F</a:t>
            </a:r>
          </a:p>
          <a:p>
            <a:r>
              <a:rPr kumimoji="1" lang="en-US" altLang="zh-CN" sz="1600">
                <a:solidFill>
                  <a:srgbClr val="333399"/>
                </a:solidFill>
                <a:latin typeface="Arial" charset="0"/>
              </a:rPr>
              <a:t>……</a:t>
            </a:r>
          </a:p>
          <a:p>
            <a:endParaRPr kumimoji="1" lang="en-US" altLang="zh-CN" sz="1600">
              <a:solidFill>
                <a:srgbClr val="333399"/>
              </a:solidFill>
              <a:latin typeface="Arial" charset="0"/>
            </a:endParaRPr>
          </a:p>
          <a:p>
            <a:endParaRPr kumimoji="1" lang="en-US" altLang="zh-CN" sz="1600">
              <a:solidFill>
                <a:srgbClr val="333399"/>
              </a:solidFill>
              <a:latin typeface="Arial" charset="0"/>
            </a:endParaRPr>
          </a:p>
        </p:txBody>
      </p:sp>
      <p:sp>
        <p:nvSpPr>
          <p:cNvPr id="667711" name="Line 63"/>
          <p:cNvSpPr>
            <a:spLocks noChangeShapeType="1"/>
          </p:cNvSpPr>
          <p:nvPr/>
        </p:nvSpPr>
        <p:spPr bwMode="auto">
          <a:xfrm>
            <a:off x="2868613" y="4421188"/>
            <a:ext cx="1403350" cy="0"/>
          </a:xfrm>
          <a:prstGeom prst="line">
            <a:avLst/>
          </a:prstGeom>
          <a:noFill/>
          <a:ln w="9525">
            <a:solidFill>
              <a:schemeClr val="tx1"/>
            </a:solidFill>
            <a:round/>
            <a:headEnd/>
            <a:tailEnd/>
          </a:ln>
          <a:effectLst/>
        </p:spPr>
        <p:txBody>
          <a:bodyPr/>
          <a:lstStyle/>
          <a:p>
            <a:endParaRPr lang="zh-CN" altLang="en-US"/>
          </a:p>
        </p:txBody>
      </p:sp>
      <p:sp>
        <p:nvSpPr>
          <p:cNvPr id="667712" name="Text Box 64"/>
          <p:cNvSpPr txBox="1">
            <a:spLocks noChangeArrowheads="1"/>
          </p:cNvSpPr>
          <p:nvPr/>
        </p:nvSpPr>
        <p:spPr bwMode="auto">
          <a:xfrm>
            <a:off x="3052631" y="4664075"/>
            <a:ext cx="1005403" cy="338554"/>
          </a:xfrm>
          <a:prstGeom prst="rect">
            <a:avLst/>
          </a:prstGeom>
          <a:noFill/>
          <a:ln w="9525">
            <a:noFill/>
            <a:miter lim="800000"/>
            <a:headEnd/>
            <a:tailEnd/>
          </a:ln>
          <a:effectLst/>
        </p:spPr>
        <p:txBody>
          <a:bodyPr wrap="none">
            <a:spAutoFit/>
          </a:bodyPr>
          <a:lstStyle/>
          <a:p>
            <a:r>
              <a:rPr kumimoji="1" lang="zh-CN" altLang="en-US" sz="1600">
                <a:solidFill>
                  <a:srgbClr val="333399"/>
                </a:solidFill>
                <a:latin typeface="Arial" charset="0"/>
              </a:rPr>
              <a:t>数据部分</a:t>
            </a:r>
          </a:p>
        </p:txBody>
      </p:sp>
      <p:sp>
        <p:nvSpPr>
          <p:cNvPr id="667713" name="Rectangle 65"/>
          <p:cNvSpPr>
            <a:spLocks noChangeArrowheads="1"/>
          </p:cNvSpPr>
          <p:nvPr/>
        </p:nvSpPr>
        <p:spPr bwMode="auto">
          <a:xfrm>
            <a:off x="5821495" y="3517900"/>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7714" name="Rectangle 66"/>
          <p:cNvSpPr>
            <a:spLocks noChangeArrowheads="1"/>
          </p:cNvSpPr>
          <p:nvPr/>
        </p:nvSpPr>
        <p:spPr bwMode="auto">
          <a:xfrm>
            <a:off x="5845572" y="3533776"/>
            <a:ext cx="1367234" cy="885825"/>
          </a:xfrm>
          <a:prstGeom prst="rect">
            <a:avLst/>
          </a:prstGeom>
          <a:solidFill>
            <a:srgbClr val="CCECFF"/>
          </a:solidFill>
          <a:ln w="9525">
            <a:noFill/>
            <a:miter lim="800000"/>
            <a:headEnd/>
            <a:tailEnd/>
          </a:ln>
          <a:effectLst/>
        </p:spPr>
        <p:txBody>
          <a:bodyPr wrap="none" anchor="ctr"/>
          <a:lstStyle/>
          <a:p>
            <a:endParaRPr lang="zh-CN" altLang="en-US"/>
          </a:p>
        </p:txBody>
      </p:sp>
      <p:sp>
        <p:nvSpPr>
          <p:cNvPr id="667715" name="Text Box 67"/>
          <p:cNvSpPr txBox="1">
            <a:spLocks noChangeArrowheads="1"/>
          </p:cNvSpPr>
          <p:nvPr/>
        </p:nvSpPr>
        <p:spPr bwMode="auto">
          <a:xfrm>
            <a:off x="5821495" y="3517900"/>
            <a:ext cx="1504817" cy="1314450"/>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源地址：</a:t>
            </a:r>
            <a:r>
              <a:rPr kumimoji="1" lang="en-US" altLang="zh-CN" sz="1600">
                <a:solidFill>
                  <a:srgbClr val="333399"/>
                </a:solidFill>
                <a:latin typeface="Arial" charset="0"/>
              </a:rPr>
              <a:t>A</a:t>
            </a:r>
          </a:p>
          <a:p>
            <a:r>
              <a:rPr kumimoji="1" lang="zh-CN" altLang="en-US" sz="1600">
                <a:solidFill>
                  <a:srgbClr val="333399"/>
                </a:solidFill>
                <a:latin typeface="Arial" charset="0"/>
              </a:rPr>
              <a:t>目的地址：</a:t>
            </a:r>
            <a:r>
              <a:rPr kumimoji="1" lang="en-US" altLang="zh-CN" sz="1600">
                <a:solidFill>
                  <a:srgbClr val="333399"/>
                </a:solidFill>
                <a:latin typeface="Arial" charset="0"/>
              </a:rPr>
              <a:t>F</a:t>
            </a:r>
          </a:p>
          <a:p>
            <a:r>
              <a:rPr kumimoji="1" lang="en-US" altLang="zh-CN" sz="1600">
                <a:solidFill>
                  <a:srgbClr val="333399"/>
                </a:solidFill>
                <a:latin typeface="Arial" charset="0"/>
              </a:rPr>
              <a:t>……</a:t>
            </a:r>
          </a:p>
          <a:p>
            <a:endParaRPr kumimoji="1" lang="en-US" altLang="zh-CN" sz="1600">
              <a:solidFill>
                <a:srgbClr val="333399"/>
              </a:solidFill>
              <a:latin typeface="Arial" charset="0"/>
            </a:endParaRPr>
          </a:p>
          <a:p>
            <a:endParaRPr kumimoji="1" lang="en-US" altLang="zh-CN" sz="1600">
              <a:solidFill>
                <a:srgbClr val="333399"/>
              </a:solidFill>
              <a:latin typeface="Arial" charset="0"/>
            </a:endParaRPr>
          </a:p>
        </p:txBody>
      </p:sp>
      <p:sp>
        <p:nvSpPr>
          <p:cNvPr id="667716" name="Line 68"/>
          <p:cNvSpPr>
            <a:spLocks noChangeShapeType="1"/>
          </p:cNvSpPr>
          <p:nvPr/>
        </p:nvSpPr>
        <p:spPr bwMode="auto">
          <a:xfrm>
            <a:off x="5840413" y="4421188"/>
            <a:ext cx="1403350" cy="0"/>
          </a:xfrm>
          <a:prstGeom prst="line">
            <a:avLst/>
          </a:prstGeom>
          <a:noFill/>
          <a:ln w="9525">
            <a:solidFill>
              <a:schemeClr val="tx1"/>
            </a:solidFill>
            <a:round/>
            <a:headEnd/>
            <a:tailEnd/>
          </a:ln>
          <a:effectLst/>
        </p:spPr>
        <p:txBody>
          <a:bodyPr/>
          <a:lstStyle/>
          <a:p>
            <a:endParaRPr lang="zh-CN" altLang="en-US"/>
          </a:p>
        </p:txBody>
      </p:sp>
      <p:sp>
        <p:nvSpPr>
          <p:cNvPr id="667717" name="Text Box 69"/>
          <p:cNvSpPr txBox="1">
            <a:spLocks noChangeArrowheads="1"/>
          </p:cNvSpPr>
          <p:nvPr/>
        </p:nvSpPr>
        <p:spPr bwMode="auto">
          <a:xfrm>
            <a:off x="6024431" y="4664075"/>
            <a:ext cx="1005403" cy="338554"/>
          </a:xfrm>
          <a:prstGeom prst="rect">
            <a:avLst/>
          </a:prstGeom>
          <a:noFill/>
          <a:ln w="9525">
            <a:noFill/>
            <a:miter lim="800000"/>
            <a:headEnd/>
            <a:tailEnd/>
          </a:ln>
          <a:effectLst/>
        </p:spPr>
        <p:txBody>
          <a:bodyPr wrap="none">
            <a:spAutoFit/>
          </a:bodyPr>
          <a:lstStyle/>
          <a:p>
            <a:r>
              <a:rPr kumimoji="1" lang="zh-CN" altLang="en-US" sz="1600">
                <a:solidFill>
                  <a:srgbClr val="333399"/>
                </a:solidFill>
                <a:latin typeface="Arial" charset="0"/>
              </a:rPr>
              <a:t>数据部分</a:t>
            </a:r>
          </a:p>
        </p:txBody>
      </p:sp>
      <p:sp>
        <p:nvSpPr>
          <p:cNvPr id="667718" name="Line 70"/>
          <p:cNvSpPr>
            <a:spLocks noChangeShapeType="1"/>
          </p:cNvSpPr>
          <p:nvPr/>
        </p:nvSpPr>
        <p:spPr bwMode="auto">
          <a:xfrm>
            <a:off x="2703513" y="5516563"/>
            <a:ext cx="4622800" cy="0"/>
          </a:xfrm>
          <a:prstGeom prst="line">
            <a:avLst/>
          </a:prstGeom>
          <a:noFill/>
          <a:ln w="19050">
            <a:solidFill>
              <a:srgbClr val="333399"/>
            </a:solidFill>
            <a:round/>
            <a:headEnd type="triangle" w="med" len="lg"/>
            <a:tailEnd type="triangle" w="med" len="lg"/>
          </a:ln>
          <a:effectLst/>
        </p:spPr>
        <p:txBody>
          <a:bodyPr/>
          <a:lstStyle/>
          <a:p>
            <a:endParaRPr lang="zh-CN" altLang="en-US"/>
          </a:p>
        </p:txBody>
      </p:sp>
      <p:sp>
        <p:nvSpPr>
          <p:cNvPr id="667719" name="Text Box 71"/>
          <p:cNvSpPr txBox="1">
            <a:spLocks noChangeArrowheads="1"/>
          </p:cNvSpPr>
          <p:nvPr/>
        </p:nvSpPr>
        <p:spPr bwMode="auto">
          <a:xfrm>
            <a:off x="4430183" y="5334000"/>
            <a:ext cx="1268296" cy="338554"/>
          </a:xfrm>
          <a:prstGeom prst="rect">
            <a:avLst/>
          </a:prstGeom>
          <a:solidFill>
            <a:schemeClr val="bg1"/>
          </a:solidFill>
          <a:ln w="9525">
            <a:noFill/>
            <a:miter lim="800000"/>
            <a:headEnd/>
            <a:tailEnd/>
          </a:ln>
          <a:effectLst/>
        </p:spPr>
        <p:txBody>
          <a:bodyPr wrap="none">
            <a:spAutoFit/>
          </a:bodyPr>
          <a:lstStyle/>
          <a:p>
            <a:r>
              <a:rPr kumimoji="1" lang="en-US" altLang="zh-CN" sz="1600">
                <a:solidFill>
                  <a:srgbClr val="333399"/>
                </a:solidFill>
                <a:latin typeface="Arial" charset="0"/>
              </a:rPr>
              <a:t>IPv4 </a:t>
            </a:r>
            <a:r>
              <a:rPr kumimoji="1" lang="zh-CN" altLang="en-US" sz="1600">
                <a:solidFill>
                  <a:srgbClr val="333399"/>
                </a:solidFill>
                <a:latin typeface="Arial" charset="0"/>
              </a:rPr>
              <a:t>数据报</a:t>
            </a:r>
          </a:p>
        </p:txBody>
      </p:sp>
      <p:sp>
        <p:nvSpPr>
          <p:cNvPr id="73" name="灯片编号占位符 72"/>
          <p:cNvSpPr>
            <a:spLocks noGrp="1"/>
          </p:cNvSpPr>
          <p:nvPr>
            <p:ph type="sldNum" sz="quarter" idx="11"/>
          </p:nvPr>
        </p:nvSpPr>
        <p:spPr/>
        <p:txBody>
          <a:bodyPr/>
          <a:lstStyle/>
          <a:p>
            <a:pPr>
              <a:defRPr/>
            </a:pPr>
            <a:fld id="{5F0FB070-C24E-4DD1-980C-64FB3D867102}" type="slidenum">
              <a:rPr lang="en-US" altLang="zh-CN" smtClean="0"/>
              <a:pPr>
                <a:defRPr/>
              </a:pPr>
              <a:t>207</a:t>
            </a:fld>
            <a:endParaRPr lang="en-US" altLang="zh-CN"/>
          </a:p>
        </p:txBody>
      </p:sp>
      <p:sp>
        <p:nvSpPr>
          <p:cNvPr id="76" name="圆角矩形标注 75"/>
          <p:cNvSpPr/>
          <p:nvPr/>
        </p:nvSpPr>
        <p:spPr>
          <a:xfrm>
            <a:off x="3250394" y="2571744"/>
            <a:ext cx="1470432" cy="642942"/>
          </a:xfrm>
          <a:prstGeom prst="wedgeRoundRectCallout">
            <a:avLst>
              <a:gd name="adj1" fmla="val -25771"/>
              <a:gd name="adj2" fmla="val 1041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变成</a:t>
            </a:r>
            <a:r>
              <a:rPr lang="en-US" altLang="zh-CN" sz="2000" dirty="0" smtClean="0">
                <a:solidFill>
                  <a:schemeClr val="tx1"/>
                </a:solidFill>
              </a:rPr>
              <a:t>IPv4</a:t>
            </a:r>
            <a:r>
              <a:rPr lang="zh-CN" altLang="en-US" sz="2000" dirty="0" smtClean="0">
                <a:solidFill>
                  <a:schemeClr val="tx1"/>
                </a:solidFill>
              </a:rPr>
              <a:t>首部</a:t>
            </a:r>
          </a:p>
        </p:txBody>
      </p:sp>
      <p:sp>
        <p:nvSpPr>
          <p:cNvPr id="78" name="圆角矩形标注 77"/>
          <p:cNvSpPr/>
          <p:nvPr/>
        </p:nvSpPr>
        <p:spPr>
          <a:xfrm>
            <a:off x="7584300" y="2214554"/>
            <a:ext cx="2321700" cy="714380"/>
          </a:xfrm>
          <a:prstGeom prst="wedgeRoundRectCallout">
            <a:avLst>
              <a:gd name="adj1" fmla="val -8376"/>
              <a:gd name="adj2" fmla="val 130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还原成</a:t>
            </a:r>
            <a:r>
              <a:rPr lang="en-US" altLang="zh-CN" sz="2000" dirty="0" smtClean="0">
                <a:solidFill>
                  <a:schemeClr val="tx1"/>
                </a:solidFill>
              </a:rPr>
              <a:t>IPv6 </a:t>
            </a:r>
            <a:r>
              <a:rPr lang="zh-CN" altLang="en-US" sz="2000" dirty="0" smtClean="0">
                <a:solidFill>
                  <a:schemeClr val="tx1"/>
                </a:solidFill>
              </a:rPr>
              <a:t>数据报首部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25619" y="1341439"/>
            <a:ext cx="4213490" cy="1150937"/>
            <a:chOff x="912" y="768"/>
            <a:chExt cx="2400" cy="1584"/>
          </a:xfrm>
        </p:grpSpPr>
        <p:sp>
          <p:nvSpPr>
            <p:cNvPr id="668675" name="Oval 3"/>
            <p:cNvSpPr>
              <a:spLocks noChangeArrowheads="1"/>
            </p:cNvSpPr>
            <p:nvPr/>
          </p:nvSpPr>
          <p:spPr bwMode="auto">
            <a:xfrm>
              <a:off x="1751" y="799"/>
              <a:ext cx="1026" cy="628"/>
            </a:xfrm>
            <a:prstGeom prst="ellipse">
              <a:avLst/>
            </a:prstGeom>
            <a:solidFill>
              <a:srgbClr val="CCFFCC"/>
            </a:solidFill>
            <a:ln w="9525">
              <a:noFill/>
              <a:round/>
              <a:headEnd/>
              <a:tailEnd/>
            </a:ln>
          </p:spPr>
          <p:txBody>
            <a:bodyPr/>
            <a:lstStyle/>
            <a:p>
              <a:endParaRPr lang="zh-CN" altLang="en-US"/>
            </a:p>
          </p:txBody>
        </p:sp>
        <p:sp>
          <p:nvSpPr>
            <p:cNvPr id="668676" name="Oval 4"/>
            <p:cNvSpPr>
              <a:spLocks noChangeArrowheads="1"/>
            </p:cNvSpPr>
            <p:nvPr/>
          </p:nvSpPr>
          <p:spPr bwMode="auto">
            <a:xfrm>
              <a:off x="1172" y="972"/>
              <a:ext cx="781" cy="627"/>
            </a:xfrm>
            <a:prstGeom prst="ellipse">
              <a:avLst/>
            </a:prstGeom>
            <a:solidFill>
              <a:srgbClr val="CCFFCC"/>
            </a:solidFill>
            <a:ln w="9525">
              <a:noFill/>
              <a:round/>
              <a:headEnd/>
              <a:tailEnd/>
            </a:ln>
          </p:spPr>
          <p:txBody>
            <a:bodyPr/>
            <a:lstStyle/>
            <a:p>
              <a:endParaRPr lang="zh-CN" altLang="en-US"/>
            </a:p>
          </p:txBody>
        </p:sp>
        <p:sp>
          <p:nvSpPr>
            <p:cNvPr id="668677" name="Oval 5"/>
            <p:cNvSpPr>
              <a:spLocks noChangeArrowheads="1"/>
            </p:cNvSpPr>
            <p:nvPr/>
          </p:nvSpPr>
          <p:spPr bwMode="auto">
            <a:xfrm>
              <a:off x="926" y="1364"/>
              <a:ext cx="521" cy="502"/>
            </a:xfrm>
            <a:prstGeom prst="ellipse">
              <a:avLst/>
            </a:prstGeom>
            <a:solidFill>
              <a:srgbClr val="CCFFCC"/>
            </a:solidFill>
            <a:ln w="9525">
              <a:noFill/>
              <a:round/>
              <a:headEnd/>
              <a:tailEnd/>
            </a:ln>
          </p:spPr>
          <p:txBody>
            <a:bodyPr/>
            <a:lstStyle/>
            <a:p>
              <a:endParaRPr lang="zh-CN" altLang="en-US"/>
            </a:p>
          </p:txBody>
        </p:sp>
        <p:sp>
          <p:nvSpPr>
            <p:cNvPr id="668678" name="Oval 6"/>
            <p:cNvSpPr>
              <a:spLocks noChangeArrowheads="1"/>
            </p:cNvSpPr>
            <p:nvPr/>
          </p:nvSpPr>
          <p:spPr bwMode="auto">
            <a:xfrm>
              <a:off x="1085" y="1599"/>
              <a:ext cx="796" cy="549"/>
            </a:xfrm>
            <a:prstGeom prst="ellipse">
              <a:avLst/>
            </a:prstGeom>
            <a:solidFill>
              <a:srgbClr val="CCFFCC"/>
            </a:solidFill>
            <a:ln w="9525">
              <a:noFill/>
              <a:round/>
              <a:headEnd/>
              <a:tailEnd/>
            </a:ln>
          </p:spPr>
          <p:txBody>
            <a:bodyPr/>
            <a:lstStyle/>
            <a:p>
              <a:endParaRPr lang="zh-CN" altLang="en-US"/>
            </a:p>
          </p:txBody>
        </p:sp>
        <p:sp>
          <p:nvSpPr>
            <p:cNvPr id="668679" name="Oval 7"/>
            <p:cNvSpPr>
              <a:spLocks noChangeArrowheads="1"/>
            </p:cNvSpPr>
            <p:nvPr/>
          </p:nvSpPr>
          <p:spPr bwMode="auto">
            <a:xfrm>
              <a:off x="1664" y="1693"/>
              <a:ext cx="1200" cy="659"/>
            </a:xfrm>
            <a:prstGeom prst="ellipse">
              <a:avLst/>
            </a:prstGeom>
            <a:solidFill>
              <a:srgbClr val="CCFFCC"/>
            </a:solidFill>
            <a:ln w="9525">
              <a:noFill/>
              <a:round/>
              <a:headEnd/>
              <a:tailEnd/>
            </a:ln>
          </p:spPr>
          <p:txBody>
            <a:bodyPr/>
            <a:lstStyle/>
            <a:p>
              <a:endParaRPr lang="zh-CN" altLang="en-US"/>
            </a:p>
          </p:txBody>
        </p:sp>
        <p:sp>
          <p:nvSpPr>
            <p:cNvPr id="668680" name="Oval 8"/>
            <p:cNvSpPr>
              <a:spLocks noChangeArrowheads="1"/>
            </p:cNvSpPr>
            <p:nvPr/>
          </p:nvSpPr>
          <p:spPr bwMode="auto">
            <a:xfrm>
              <a:off x="2445" y="988"/>
              <a:ext cx="751" cy="486"/>
            </a:xfrm>
            <a:prstGeom prst="ellipse">
              <a:avLst/>
            </a:prstGeom>
            <a:solidFill>
              <a:srgbClr val="CCFFCC"/>
            </a:solidFill>
            <a:ln w="9525">
              <a:noFill/>
              <a:round/>
              <a:headEnd/>
              <a:tailEnd/>
            </a:ln>
          </p:spPr>
          <p:txBody>
            <a:bodyPr/>
            <a:lstStyle/>
            <a:p>
              <a:endParaRPr lang="zh-CN" altLang="en-US"/>
            </a:p>
          </p:txBody>
        </p:sp>
        <p:sp>
          <p:nvSpPr>
            <p:cNvPr id="668681" name="Oval 9"/>
            <p:cNvSpPr>
              <a:spLocks noChangeArrowheads="1"/>
            </p:cNvSpPr>
            <p:nvPr/>
          </p:nvSpPr>
          <p:spPr bwMode="auto">
            <a:xfrm>
              <a:off x="2560" y="1317"/>
              <a:ext cx="752" cy="486"/>
            </a:xfrm>
            <a:prstGeom prst="ellipse">
              <a:avLst/>
            </a:prstGeom>
            <a:solidFill>
              <a:srgbClr val="CCFFCC"/>
            </a:solidFill>
            <a:ln w="9525">
              <a:noFill/>
              <a:round/>
              <a:headEnd/>
              <a:tailEnd/>
            </a:ln>
          </p:spPr>
          <p:txBody>
            <a:bodyPr/>
            <a:lstStyle/>
            <a:p>
              <a:endParaRPr lang="zh-CN" altLang="en-US"/>
            </a:p>
          </p:txBody>
        </p:sp>
        <p:sp>
          <p:nvSpPr>
            <p:cNvPr id="668682" name="Oval 10"/>
            <p:cNvSpPr>
              <a:spLocks noChangeArrowheads="1"/>
            </p:cNvSpPr>
            <p:nvPr/>
          </p:nvSpPr>
          <p:spPr bwMode="auto">
            <a:xfrm>
              <a:off x="2488" y="1427"/>
              <a:ext cx="752" cy="815"/>
            </a:xfrm>
            <a:prstGeom prst="ellipse">
              <a:avLst/>
            </a:prstGeom>
            <a:solidFill>
              <a:srgbClr val="CCFFCC"/>
            </a:solidFill>
            <a:ln w="9525">
              <a:noFill/>
              <a:round/>
              <a:headEnd/>
              <a:tailEnd/>
            </a:ln>
          </p:spPr>
          <p:txBody>
            <a:bodyPr/>
            <a:lstStyle/>
            <a:p>
              <a:endParaRPr lang="zh-CN" altLang="en-US"/>
            </a:p>
          </p:txBody>
        </p:sp>
        <p:sp>
          <p:nvSpPr>
            <p:cNvPr id="668683" name="Oval 11"/>
            <p:cNvSpPr>
              <a:spLocks noChangeArrowheads="1"/>
            </p:cNvSpPr>
            <p:nvPr/>
          </p:nvSpPr>
          <p:spPr bwMode="auto">
            <a:xfrm>
              <a:off x="1360" y="1176"/>
              <a:ext cx="1547" cy="815"/>
            </a:xfrm>
            <a:prstGeom prst="ellipse">
              <a:avLst/>
            </a:prstGeom>
            <a:solidFill>
              <a:srgbClr val="CCFFCC"/>
            </a:solidFill>
            <a:ln w="9525">
              <a:noFill/>
              <a:round/>
              <a:headEnd/>
              <a:tailEnd/>
            </a:ln>
          </p:spPr>
          <p:txBody>
            <a:bodyPr/>
            <a:lstStyle/>
            <a:p>
              <a:endParaRPr lang="zh-CN" altLang="en-US"/>
            </a:p>
          </p:txBody>
        </p:sp>
        <p:grpSp>
          <p:nvGrpSpPr>
            <p:cNvPr id="3" name="Group 12"/>
            <p:cNvGrpSpPr>
              <a:grpSpLocks/>
            </p:cNvGrpSpPr>
            <p:nvPr/>
          </p:nvGrpSpPr>
          <p:grpSpPr bwMode="auto">
            <a:xfrm>
              <a:off x="912" y="768"/>
              <a:ext cx="2386" cy="1553"/>
              <a:chOff x="912" y="768"/>
              <a:chExt cx="2386" cy="1553"/>
            </a:xfrm>
          </p:grpSpPr>
          <p:sp>
            <p:nvSpPr>
              <p:cNvPr id="668685" name="Oval 13"/>
              <p:cNvSpPr>
                <a:spLocks noChangeArrowheads="1"/>
              </p:cNvSpPr>
              <p:nvPr/>
            </p:nvSpPr>
            <p:spPr bwMode="auto">
              <a:xfrm>
                <a:off x="1736" y="768"/>
                <a:ext cx="1027" cy="627"/>
              </a:xfrm>
              <a:prstGeom prst="ellipse">
                <a:avLst/>
              </a:prstGeom>
              <a:solidFill>
                <a:srgbClr val="CCFFCC"/>
              </a:solidFill>
              <a:ln w="9525">
                <a:noFill/>
                <a:round/>
                <a:headEnd/>
                <a:tailEnd/>
              </a:ln>
            </p:spPr>
            <p:txBody>
              <a:bodyPr/>
              <a:lstStyle/>
              <a:p>
                <a:endParaRPr lang="zh-CN" altLang="en-US"/>
              </a:p>
            </p:txBody>
          </p:sp>
          <p:sp>
            <p:nvSpPr>
              <p:cNvPr id="668686" name="Oval 14"/>
              <p:cNvSpPr>
                <a:spLocks noChangeArrowheads="1"/>
              </p:cNvSpPr>
              <p:nvPr/>
            </p:nvSpPr>
            <p:spPr bwMode="auto">
              <a:xfrm>
                <a:off x="1158" y="941"/>
                <a:ext cx="781" cy="627"/>
              </a:xfrm>
              <a:prstGeom prst="ellipse">
                <a:avLst/>
              </a:prstGeom>
              <a:solidFill>
                <a:srgbClr val="CCFFCC"/>
              </a:solidFill>
              <a:ln w="9525">
                <a:noFill/>
                <a:round/>
                <a:headEnd/>
                <a:tailEnd/>
              </a:ln>
            </p:spPr>
            <p:txBody>
              <a:bodyPr/>
              <a:lstStyle/>
              <a:p>
                <a:endParaRPr lang="zh-CN" altLang="en-US"/>
              </a:p>
            </p:txBody>
          </p:sp>
          <p:sp>
            <p:nvSpPr>
              <p:cNvPr id="668687" name="Oval 15"/>
              <p:cNvSpPr>
                <a:spLocks noChangeArrowheads="1"/>
              </p:cNvSpPr>
              <p:nvPr/>
            </p:nvSpPr>
            <p:spPr bwMode="auto">
              <a:xfrm>
                <a:off x="912" y="1333"/>
                <a:ext cx="520" cy="501"/>
              </a:xfrm>
              <a:prstGeom prst="ellipse">
                <a:avLst/>
              </a:prstGeom>
              <a:solidFill>
                <a:srgbClr val="CCFFCC"/>
              </a:solidFill>
              <a:ln w="9525">
                <a:noFill/>
                <a:round/>
                <a:headEnd/>
                <a:tailEnd/>
              </a:ln>
            </p:spPr>
            <p:txBody>
              <a:bodyPr/>
              <a:lstStyle/>
              <a:p>
                <a:endParaRPr lang="zh-CN" altLang="en-US"/>
              </a:p>
            </p:txBody>
          </p:sp>
          <p:sp>
            <p:nvSpPr>
              <p:cNvPr id="668688" name="Oval 16"/>
              <p:cNvSpPr>
                <a:spLocks noChangeArrowheads="1"/>
              </p:cNvSpPr>
              <p:nvPr/>
            </p:nvSpPr>
            <p:spPr bwMode="auto">
              <a:xfrm>
                <a:off x="1071" y="1568"/>
                <a:ext cx="795" cy="549"/>
              </a:xfrm>
              <a:prstGeom prst="ellipse">
                <a:avLst/>
              </a:prstGeom>
              <a:solidFill>
                <a:srgbClr val="CCFFCC"/>
              </a:solidFill>
              <a:ln w="9525">
                <a:noFill/>
                <a:round/>
                <a:headEnd/>
                <a:tailEnd/>
              </a:ln>
            </p:spPr>
            <p:txBody>
              <a:bodyPr/>
              <a:lstStyle/>
              <a:p>
                <a:endParaRPr lang="zh-CN" altLang="en-US"/>
              </a:p>
            </p:txBody>
          </p:sp>
          <p:sp>
            <p:nvSpPr>
              <p:cNvPr id="668689" name="Oval 17"/>
              <p:cNvSpPr>
                <a:spLocks noChangeArrowheads="1"/>
              </p:cNvSpPr>
              <p:nvPr/>
            </p:nvSpPr>
            <p:spPr bwMode="auto">
              <a:xfrm>
                <a:off x="1649" y="1662"/>
                <a:ext cx="1200" cy="659"/>
              </a:xfrm>
              <a:prstGeom prst="ellipse">
                <a:avLst/>
              </a:prstGeom>
              <a:solidFill>
                <a:srgbClr val="CCFFCC"/>
              </a:solidFill>
              <a:ln w="9525">
                <a:noFill/>
                <a:round/>
                <a:headEnd/>
                <a:tailEnd/>
              </a:ln>
            </p:spPr>
            <p:txBody>
              <a:bodyPr/>
              <a:lstStyle/>
              <a:p>
                <a:endParaRPr lang="zh-CN" altLang="en-US"/>
              </a:p>
            </p:txBody>
          </p:sp>
          <p:sp>
            <p:nvSpPr>
              <p:cNvPr id="668690" name="Oval 18"/>
              <p:cNvSpPr>
                <a:spLocks noChangeArrowheads="1"/>
              </p:cNvSpPr>
              <p:nvPr/>
            </p:nvSpPr>
            <p:spPr bwMode="auto">
              <a:xfrm>
                <a:off x="2430" y="956"/>
                <a:ext cx="752" cy="486"/>
              </a:xfrm>
              <a:prstGeom prst="ellipse">
                <a:avLst/>
              </a:prstGeom>
              <a:solidFill>
                <a:srgbClr val="CCFFCC"/>
              </a:solidFill>
              <a:ln w="9525">
                <a:noFill/>
                <a:round/>
                <a:headEnd/>
                <a:tailEnd/>
              </a:ln>
            </p:spPr>
            <p:txBody>
              <a:bodyPr/>
              <a:lstStyle/>
              <a:p>
                <a:endParaRPr lang="zh-CN" altLang="en-US"/>
              </a:p>
            </p:txBody>
          </p:sp>
          <p:sp>
            <p:nvSpPr>
              <p:cNvPr id="668691" name="Oval 19"/>
              <p:cNvSpPr>
                <a:spLocks noChangeArrowheads="1"/>
              </p:cNvSpPr>
              <p:nvPr/>
            </p:nvSpPr>
            <p:spPr bwMode="auto">
              <a:xfrm>
                <a:off x="2546" y="1286"/>
                <a:ext cx="752" cy="486"/>
              </a:xfrm>
              <a:prstGeom prst="ellipse">
                <a:avLst/>
              </a:prstGeom>
              <a:solidFill>
                <a:srgbClr val="CCFFCC"/>
              </a:solidFill>
              <a:ln w="9525">
                <a:noFill/>
                <a:round/>
                <a:headEnd/>
                <a:tailEnd/>
              </a:ln>
            </p:spPr>
            <p:txBody>
              <a:bodyPr/>
              <a:lstStyle/>
              <a:p>
                <a:endParaRPr lang="zh-CN" altLang="en-US"/>
              </a:p>
            </p:txBody>
          </p:sp>
          <p:sp>
            <p:nvSpPr>
              <p:cNvPr id="668692" name="Oval 20"/>
              <p:cNvSpPr>
                <a:spLocks noChangeArrowheads="1"/>
              </p:cNvSpPr>
              <p:nvPr/>
            </p:nvSpPr>
            <p:spPr bwMode="auto">
              <a:xfrm>
                <a:off x="2473" y="1395"/>
                <a:ext cx="752" cy="816"/>
              </a:xfrm>
              <a:prstGeom prst="ellipse">
                <a:avLst/>
              </a:prstGeom>
              <a:solidFill>
                <a:srgbClr val="CCFFCC"/>
              </a:solidFill>
              <a:ln w="9525">
                <a:noFill/>
                <a:round/>
                <a:headEnd/>
                <a:tailEnd/>
              </a:ln>
            </p:spPr>
            <p:txBody>
              <a:bodyPr/>
              <a:lstStyle/>
              <a:p>
                <a:endParaRPr lang="zh-CN" altLang="en-US"/>
              </a:p>
            </p:txBody>
          </p:sp>
          <p:sp>
            <p:nvSpPr>
              <p:cNvPr id="668693" name="Oval 21"/>
              <p:cNvSpPr>
                <a:spLocks noChangeArrowheads="1"/>
              </p:cNvSpPr>
              <p:nvPr/>
            </p:nvSpPr>
            <p:spPr bwMode="auto">
              <a:xfrm>
                <a:off x="1346" y="1144"/>
                <a:ext cx="1547" cy="816"/>
              </a:xfrm>
              <a:prstGeom prst="ellipse">
                <a:avLst/>
              </a:prstGeom>
              <a:solidFill>
                <a:srgbClr val="CCFFCC"/>
              </a:solidFill>
              <a:ln w="9525">
                <a:noFill/>
                <a:round/>
                <a:headEnd/>
                <a:tailEnd/>
              </a:ln>
            </p:spPr>
            <p:txBody>
              <a:bodyPr/>
              <a:lstStyle/>
              <a:p>
                <a:endParaRPr lang="zh-CN" altLang="en-US"/>
              </a:p>
            </p:txBody>
          </p:sp>
        </p:grpSp>
      </p:grpSp>
      <p:sp>
        <p:nvSpPr>
          <p:cNvPr id="668694" name="AutoShape 22"/>
          <p:cNvSpPr>
            <a:spLocks noChangeArrowheads="1"/>
          </p:cNvSpPr>
          <p:nvPr/>
        </p:nvSpPr>
        <p:spPr bwMode="auto">
          <a:xfrm>
            <a:off x="2455863" y="3689350"/>
            <a:ext cx="5118100" cy="3124200"/>
          </a:xfrm>
          <a:prstGeom prst="roundRect">
            <a:avLst>
              <a:gd name="adj" fmla="val 16667"/>
            </a:avLst>
          </a:prstGeom>
          <a:solidFill>
            <a:srgbClr val="CCECFF"/>
          </a:solidFill>
          <a:ln w="9525">
            <a:solidFill>
              <a:schemeClr val="tx1"/>
            </a:solidFill>
            <a:prstDash val="dash"/>
            <a:round/>
            <a:headEnd/>
            <a:tailEnd/>
          </a:ln>
          <a:effectLst/>
        </p:spPr>
        <p:txBody>
          <a:bodyPr wrap="none" anchor="ctr"/>
          <a:lstStyle/>
          <a:p>
            <a:endParaRPr lang="zh-CN" altLang="en-US"/>
          </a:p>
        </p:txBody>
      </p:sp>
      <p:grpSp>
        <p:nvGrpSpPr>
          <p:cNvPr id="4" name="Group 23"/>
          <p:cNvGrpSpPr>
            <a:grpSpLocks/>
          </p:cNvGrpSpPr>
          <p:nvPr/>
        </p:nvGrpSpPr>
        <p:grpSpPr bwMode="auto">
          <a:xfrm>
            <a:off x="2825619" y="2711451"/>
            <a:ext cx="4213490" cy="1006475"/>
            <a:chOff x="912" y="768"/>
            <a:chExt cx="2400" cy="1584"/>
          </a:xfrm>
        </p:grpSpPr>
        <p:sp>
          <p:nvSpPr>
            <p:cNvPr id="668696" name="Oval 24"/>
            <p:cNvSpPr>
              <a:spLocks noChangeArrowheads="1"/>
            </p:cNvSpPr>
            <p:nvPr/>
          </p:nvSpPr>
          <p:spPr bwMode="auto">
            <a:xfrm>
              <a:off x="1751" y="799"/>
              <a:ext cx="1026" cy="628"/>
            </a:xfrm>
            <a:prstGeom prst="ellipse">
              <a:avLst/>
            </a:prstGeom>
            <a:solidFill>
              <a:srgbClr val="CCFFCC"/>
            </a:solidFill>
            <a:ln w="9525">
              <a:noFill/>
              <a:round/>
              <a:headEnd/>
              <a:tailEnd/>
            </a:ln>
          </p:spPr>
          <p:txBody>
            <a:bodyPr/>
            <a:lstStyle/>
            <a:p>
              <a:endParaRPr lang="zh-CN" altLang="en-US"/>
            </a:p>
          </p:txBody>
        </p:sp>
        <p:sp>
          <p:nvSpPr>
            <p:cNvPr id="668697" name="Oval 25"/>
            <p:cNvSpPr>
              <a:spLocks noChangeArrowheads="1"/>
            </p:cNvSpPr>
            <p:nvPr/>
          </p:nvSpPr>
          <p:spPr bwMode="auto">
            <a:xfrm>
              <a:off x="1172" y="972"/>
              <a:ext cx="781" cy="627"/>
            </a:xfrm>
            <a:prstGeom prst="ellipse">
              <a:avLst/>
            </a:prstGeom>
            <a:solidFill>
              <a:srgbClr val="CCFFCC"/>
            </a:solidFill>
            <a:ln w="9525">
              <a:noFill/>
              <a:round/>
              <a:headEnd/>
              <a:tailEnd/>
            </a:ln>
          </p:spPr>
          <p:txBody>
            <a:bodyPr/>
            <a:lstStyle/>
            <a:p>
              <a:endParaRPr lang="zh-CN" altLang="en-US"/>
            </a:p>
          </p:txBody>
        </p:sp>
        <p:sp>
          <p:nvSpPr>
            <p:cNvPr id="668698" name="Oval 26"/>
            <p:cNvSpPr>
              <a:spLocks noChangeArrowheads="1"/>
            </p:cNvSpPr>
            <p:nvPr/>
          </p:nvSpPr>
          <p:spPr bwMode="auto">
            <a:xfrm>
              <a:off x="926" y="1364"/>
              <a:ext cx="521" cy="502"/>
            </a:xfrm>
            <a:prstGeom prst="ellipse">
              <a:avLst/>
            </a:prstGeom>
            <a:solidFill>
              <a:srgbClr val="CCFFCC"/>
            </a:solidFill>
            <a:ln w="9525">
              <a:noFill/>
              <a:round/>
              <a:headEnd/>
              <a:tailEnd/>
            </a:ln>
          </p:spPr>
          <p:txBody>
            <a:bodyPr/>
            <a:lstStyle/>
            <a:p>
              <a:endParaRPr lang="zh-CN" altLang="en-US"/>
            </a:p>
          </p:txBody>
        </p:sp>
        <p:sp>
          <p:nvSpPr>
            <p:cNvPr id="668699" name="Oval 27"/>
            <p:cNvSpPr>
              <a:spLocks noChangeArrowheads="1"/>
            </p:cNvSpPr>
            <p:nvPr/>
          </p:nvSpPr>
          <p:spPr bwMode="auto">
            <a:xfrm>
              <a:off x="1085" y="1599"/>
              <a:ext cx="796" cy="549"/>
            </a:xfrm>
            <a:prstGeom prst="ellipse">
              <a:avLst/>
            </a:prstGeom>
            <a:solidFill>
              <a:srgbClr val="CCFFCC"/>
            </a:solidFill>
            <a:ln w="9525">
              <a:noFill/>
              <a:round/>
              <a:headEnd/>
              <a:tailEnd/>
            </a:ln>
          </p:spPr>
          <p:txBody>
            <a:bodyPr/>
            <a:lstStyle/>
            <a:p>
              <a:endParaRPr lang="zh-CN" altLang="en-US"/>
            </a:p>
          </p:txBody>
        </p:sp>
        <p:sp>
          <p:nvSpPr>
            <p:cNvPr id="668700" name="Oval 28"/>
            <p:cNvSpPr>
              <a:spLocks noChangeArrowheads="1"/>
            </p:cNvSpPr>
            <p:nvPr/>
          </p:nvSpPr>
          <p:spPr bwMode="auto">
            <a:xfrm>
              <a:off x="1664" y="1693"/>
              <a:ext cx="1200" cy="659"/>
            </a:xfrm>
            <a:prstGeom prst="ellipse">
              <a:avLst/>
            </a:prstGeom>
            <a:solidFill>
              <a:srgbClr val="CCFFCC"/>
            </a:solidFill>
            <a:ln w="9525">
              <a:noFill/>
              <a:round/>
              <a:headEnd/>
              <a:tailEnd/>
            </a:ln>
          </p:spPr>
          <p:txBody>
            <a:bodyPr/>
            <a:lstStyle/>
            <a:p>
              <a:endParaRPr lang="zh-CN" altLang="en-US"/>
            </a:p>
          </p:txBody>
        </p:sp>
        <p:sp>
          <p:nvSpPr>
            <p:cNvPr id="668701" name="Oval 29"/>
            <p:cNvSpPr>
              <a:spLocks noChangeArrowheads="1"/>
            </p:cNvSpPr>
            <p:nvPr/>
          </p:nvSpPr>
          <p:spPr bwMode="auto">
            <a:xfrm>
              <a:off x="2445" y="988"/>
              <a:ext cx="751" cy="486"/>
            </a:xfrm>
            <a:prstGeom prst="ellipse">
              <a:avLst/>
            </a:prstGeom>
            <a:solidFill>
              <a:srgbClr val="CCFFCC"/>
            </a:solidFill>
            <a:ln w="9525">
              <a:noFill/>
              <a:round/>
              <a:headEnd/>
              <a:tailEnd/>
            </a:ln>
          </p:spPr>
          <p:txBody>
            <a:bodyPr/>
            <a:lstStyle/>
            <a:p>
              <a:endParaRPr lang="zh-CN" altLang="en-US"/>
            </a:p>
          </p:txBody>
        </p:sp>
        <p:sp>
          <p:nvSpPr>
            <p:cNvPr id="668702" name="Oval 30"/>
            <p:cNvSpPr>
              <a:spLocks noChangeArrowheads="1"/>
            </p:cNvSpPr>
            <p:nvPr/>
          </p:nvSpPr>
          <p:spPr bwMode="auto">
            <a:xfrm>
              <a:off x="2560" y="1317"/>
              <a:ext cx="752" cy="486"/>
            </a:xfrm>
            <a:prstGeom prst="ellipse">
              <a:avLst/>
            </a:prstGeom>
            <a:solidFill>
              <a:srgbClr val="CCFFCC"/>
            </a:solidFill>
            <a:ln w="9525">
              <a:noFill/>
              <a:round/>
              <a:headEnd/>
              <a:tailEnd/>
            </a:ln>
          </p:spPr>
          <p:txBody>
            <a:bodyPr/>
            <a:lstStyle/>
            <a:p>
              <a:endParaRPr lang="zh-CN" altLang="en-US"/>
            </a:p>
          </p:txBody>
        </p:sp>
        <p:sp>
          <p:nvSpPr>
            <p:cNvPr id="668703" name="Oval 31"/>
            <p:cNvSpPr>
              <a:spLocks noChangeArrowheads="1"/>
            </p:cNvSpPr>
            <p:nvPr/>
          </p:nvSpPr>
          <p:spPr bwMode="auto">
            <a:xfrm>
              <a:off x="2488" y="1427"/>
              <a:ext cx="752" cy="815"/>
            </a:xfrm>
            <a:prstGeom prst="ellipse">
              <a:avLst/>
            </a:prstGeom>
            <a:solidFill>
              <a:srgbClr val="CCFFCC"/>
            </a:solidFill>
            <a:ln w="9525">
              <a:noFill/>
              <a:round/>
              <a:headEnd/>
              <a:tailEnd/>
            </a:ln>
          </p:spPr>
          <p:txBody>
            <a:bodyPr/>
            <a:lstStyle/>
            <a:p>
              <a:endParaRPr lang="zh-CN" altLang="en-US"/>
            </a:p>
          </p:txBody>
        </p:sp>
        <p:sp>
          <p:nvSpPr>
            <p:cNvPr id="668704" name="Oval 32"/>
            <p:cNvSpPr>
              <a:spLocks noChangeArrowheads="1"/>
            </p:cNvSpPr>
            <p:nvPr/>
          </p:nvSpPr>
          <p:spPr bwMode="auto">
            <a:xfrm>
              <a:off x="1360" y="1176"/>
              <a:ext cx="1547" cy="815"/>
            </a:xfrm>
            <a:prstGeom prst="ellipse">
              <a:avLst/>
            </a:prstGeom>
            <a:solidFill>
              <a:srgbClr val="CCFFCC"/>
            </a:solidFill>
            <a:ln w="9525">
              <a:noFill/>
              <a:round/>
              <a:headEnd/>
              <a:tailEnd/>
            </a:ln>
          </p:spPr>
          <p:txBody>
            <a:bodyPr/>
            <a:lstStyle/>
            <a:p>
              <a:endParaRPr lang="zh-CN" altLang="en-US"/>
            </a:p>
          </p:txBody>
        </p:sp>
        <p:grpSp>
          <p:nvGrpSpPr>
            <p:cNvPr id="5" name="Group 33"/>
            <p:cNvGrpSpPr>
              <a:grpSpLocks/>
            </p:cNvGrpSpPr>
            <p:nvPr/>
          </p:nvGrpSpPr>
          <p:grpSpPr bwMode="auto">
            <a:xfrm>
              <a:off x="912" y="768"/>
              <a:ext cx="2386" cy="1553"/>
              <a:chOff x="912" y="768"/>
              <a:chExt cx="2386" cy="1553"/>
            </a:xfrm>
          </p:grpSpPr>
          <p:sp>
            <p:nvSpPr>
              <p:cNvPr id="668706" name="Oval 34"/>
              <p:cNvSpPr>
                <a:spLocks noChangeArrowheads="1"/>
              </p:cNvSpPr>
              <p:nvPr/>
            </p:nvSpPr>
            <p:spPr bwMode="auto">
              <a:xfrm>
                <a:off x="1736" y="768"/>
                <a:ext cx="1027" cy="627"/>
              </a:xfrm>
              <a:prstGeom prst="ellipse">
                <a:avLst/>
              </a:prstGeom>
              <a:solidFill>
                <a:srgbClr val="CCFFCC"/>
              </a:solidFill>
              <a:ln w="9525">
                <a:noFill/>
                <a:round/>
                <a:headEnd/>
                <a:tailEnd/>
              </a:ln>
            </p:spPr>
            <p:txBody>
              <a:bodyPr/>
              <a:lstStyle/>
              <a:p>
                <a:endParaRPr lang="zh-CN" altLang="en-US"/>
              </a:p>
            </p:txBody>
          </p:sp>
          <p:sp>
            <p:nvSpPr>
              <p:cNvPr id="668707" name="Oval 35"/>
              <p:cNvSpPr>
                <a:spLocks noChangeArrowheads="1"/>
              </p:cNvSpPr>
              <p:nvPr/>
            </p:nvSpPr>
            <p:spPr bwMode="auto">
              <a:xfrm>
                <a:off x="1158" y="941"/>
                <a:ext cx="781" cy="627"/>
              </a:xfrm>
              <a:prstGeom prst="ellipse">
                <a:avLst/>
              </a:prstGeom>
              <a:solidFill>
                <a:srgbClr val="CCFFCC"/>
              </a:solidFill>
              <a:ln w="9525">
                <a:noFill/>
                <a:round/>
                <a:headEnd/>
                <a:tailEnd/>
              </a:ln>
            </p:spPr>
            <p:txBody>
              <a:bodyPr/>
              <a:lstStyle/>
              <a:p>
                <a:endParaRPr lang="zh-CN" altLang="en-US"/>
              </a:p>
            </p:txBody>
          </p:sp>
          <p:sp>
            <p:nvSpPr>
              <p:cNvPr id="668708" name="Oval 36"/>
              <p:cNvSpPr>
                <a:spLocks noChangeArrowheads="1"/>
              </p:cNvSpPr>
              <p:nvPr/>
            </p:nvSpPr>
            <p:spPr bwMode="auto">
              <a:xfrm>
                <a:off x="912" y="1333"/>
                <a:ext cx="520" cy="501"/>
              </a:xfrm>
              <a:prstGeom prst="ellipse">
                <a:avLst/>
              </a:prstGeom>
              <a:solidFill>
                <a:srgbClr val="CCFFCC"/>
              </a:solidFill>
              <a:ln w="9525">
                <a:noFill/>
                <a:round/>
                <a:headEnd/>
                <a:tailEnd/>
              </a:ln>
            </p:spPr>
            <p:txBody>
              <a:bodyPr/>
              <a:lstStyle/>
              <a:p>
                <a:endParaRPr lang="zh-CN" altLang="en-US"/>
              </a:p>
            </p:txBody>
          </p:sp>
          <p:sp>
            <p:nvSpPr>
              <p:cNvPr id="668709" name="Oval 37"/>
              <p:cNvSpPr>
                <a:spLocks noChangeArrowheads="1"/>
              </p:cNvSpPr>
              <p:nvPr/>
            </p:nvSpPr>
            <p:spPr bwMode="auto">
              <a:xfrm>
                <a:off x="1071" y="1568"/>
                <a:ext cx="795" cy="549"/>
              </a:xfrm>
              <a:prstGeom prst="ellipse">
                <a:avLst/>
              </a:prstGeom>
              <a:solidFill>
                <a:srgbClr val="CCFFCC"/>
              </a:solidFill>
              <a:ln w="9525">
                <a:noFill/>
                <a:round/>
                <a:headEnd/>
                <a:tailEnd/>
              </a:ln>
            </p:spPr>
            <p:txBody>
              <a:bodyPr/>
              <a:lstStyle/>
              <a:p>
                <a:endParaRPr lang="zh-CN" altLang="en-US"/>
              </a:p>
            </p:txBody>
          </p:sp>
          <p:sp>
            <p:nvSpPr>
              <p:cNvPr id="668710" name="Oval 38"/>
              <p:cNvSpPr>
                <a:spLocks noChangeArrowheads="1"/>
              </p:cNvSpPr>
              <p:nvPr/>
            </p:nvSpPr>
            <p:spPr bwMode="auto">
              <a:xfrm>
                <a:off x="1649" y="1662"/>
                <a:ext cx="1200" cy="659"/>
              </a:xfrm>
              <a:prstGeom prst="ellipse">
                <a:avLst/>
              </a:prstGeom>
              <a:solidFill>
                <a:srgbClr val="CCFFCC"/>
              </a:solidFill>
              <a:ln w="9525">
                <a:noFill/>
                <a:round/>
                <a:headEnd/>
                <a:tailEnd/>
              </a:ln>
            </p:spPr>
            <p:txBody>
              <a:bodyPr/>
              <a:lstStyle/>
              <a:p>
                <a:endParaRPr lang="zh-CN" altLang="en-US"/>
              </a:p>
            </p:txBody>
          </p:sp>
          <p:sp>
            <p:nvSpPr>
              <p:cNvPr id="668711" name="Oval 39"/>
              <p:cNvSpPr>
                <a:spLocks noChangeArrowheads="1"/>
              </p:cNvSpPr>
              <p:nvPr/>
            </p:nvSpPr>
            <p:spPr bwMode="auto">
              <a:xfrm>
                <a:off x="2430" y="956"/>
                <a:ext cx="752" cy="486"/>
              </a:xfrm>
              <a:prstGeom prst="ellipse">
                <a:avLst/>
              </a:prstGeom>
              <a:solidFill>
                <a:srgbClr val="CCFFCC"/>
              </a:solidFill>
              <a:ln w="9525">
                <a:noFill/>
                <a:round/>
                <a:headEnd/>
                <a:tailEnd/>
              </a:ln>
            </p:spPr>
            <p:txBody>
              <a:bodyPr/>
              <a:lstStyle/>
              <a:p>
                <a:endParaRPr lang="zh-CN" altLang="en-US"/>
              </a:p>
            </p:txBody>
          </p:sp>
          <p:sp>
            <p:nvSpPr>
              <p:cNvPr id="668712" name="Oval 40"/>
              <p:cNvSpPr>
                <a:spLocks noChangeArrowheads="1"/>
              </p:cNvSpPr>
              <p:nvPr/>
            </p:nvSpPr>
            <p:spPr bwMode="auto">
              <a:xfrm>
                <a:off x="2546" y="1286"/>
                <a:ext cx="752" cy="486"/>
              </a:xfrm>
              <a:prstGeom prst="ellipse">
                <a:avLst/>
              </a:prstGeom>
              <a:solidFill>
                <a:srgbClr val="CCFFCC"/>
              </a:solidFill>
              <a:ln w="9525">
                <a:noFill/>
                <a:round/>
                <a:headEnd/>
                <a:tailEnd/>
              </a:ln>
            </p:spPr>
            <p:txBody>
              <a:bodyPr/>
              <a:lstStyle/>
              <a:p>
                <a:endParaRPr lang="zh-CN" altLang="en-US"/>
              </a:p>
            </p:txBody>
          </p:sp>
          <p:sp>
            <p:nvSpPr>
              <p:cNvPr id="668713" name="Oval 41"/>
              <p:cNvSpPr>
                <a:spLocks noChangeArrowheads="1"/>
              </p:cNvSpPr>
              <p:nvPr/>
            </p:nvSpPr>
            <p:spPr bwMode="auto">
              <a:xfrm>
                <a:off x="2473" y="1395"/>
                <a:ext cx="752" cy="816"/>
              </a:xfrm>
              <a:prstGeom prst="ellipse">
                <a:avLst/>
              </a:prstGeom>
              <a:solidFill>
                <a:srgbClr val="CCFFCC"/>
              </a:solidFill>
              <a:ln w="9525">
                <a:noFill/>
                <a:round/>
                <a:headEnd/>
                <a:tailEnd/>
              </a:ln>
            </p:spPr>
            <p:txBody>
              <a:bodyPr/>
              <a:lstStyle/>
              <a:p>
                <a:endParaRPr lang="zh-CN" altLang="en-US"/>
              </a:p>
            </p:txBody>
          </p:sp>
          <p:sp>
            <p:nvSpPr>
              <p:cNvPr id="668714" name="Oval 42"/>
              <p:cNvSpPr>
                <a:spLocks noChangeArrowheads="1"/>
              </p:cNvSpPr>
              <p:nvPr/>
            </p:nvSpPr>
            <p:spPr bwMode="auto">
              <a:xfrm>
                <a:off x="1346" y="1144"/>
                <a:ext cx="1547" cy="816"/>
              </a:xfrm>
              <a:prstGeom prst="ellipse">
                <a:avLst/>
              </a:prstGeom>
              <a:solidFill>
                <a:srgbClr val="CCFFCC"/>
              </a:solidFill>
              <a:ln w="9525">
                <a:noFill/>
                <a:round/>
                <a:headEnd/>
                <a:tailEnd/>
              </a:ln>
            </p:spPr>
            <p:txBody>
              <a:bodyPr/>
              <a:lstStyle/>
              <a:p>
                <a:endParaRPr lang="zh-CN" altLang="en-US"/>
              </a:p>
            </p:txBody>
          </p:sp>
        </p:grpSp>
      </p:grpSp>
      <p:sp>
        <p:nvSpPr>
          <p:cNvPr id="668715" name="Text Box 43"/>
          <p:cNvSpPr txBox="1">
            <a:spLocks noChangeArrowheads="1"/>
          </p:cNvSpPr>
          <p:nvPr/>
        </p:nvSpPr>
        <p:spPr bwMode="auto">
          <a:xfrm>
            <a:off x="4564327" y="2689226"/>
            <a:ext cx="117211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IPv4 </a:t>
            </a:r>
            <a:r>
              <a:rPr kumimoji="1" lang="zh-CN" altLang="en-US" sz="1800">
                <a:solidFill>
                  <a:srgbClr val="333399"/>
                </a:solidFill>
                <a:latin typeface="Arial" charset="0"/>
              </a:rPr>
              <a:t>网络</a:t>
            </a:r>
          </a:p>
        </p:txBody>
      </p:sp>
      <p:sp>
        <p:nvSpPr>
          <p:cNvPr id="668716" name="Line 44"/>
          <p:cNvSpPr>
            <a:spLocks noChangeShapeType="1"/>
          </p:cNvSpPr>
          <p:nvPr/>
        </p:nvSpPr>
        <p:spPr bwMode="auto">
          <a:xfrm>
            <a:off x="722312" y="3367088"/>
            <a:ext cx="8750300" cy="0"/>
          </a:xfrm>
          <a:prstGeom prst="line">
            <a:avLst/>
          </a:prstGeom>
          <a:noFill/>
          <a:ln w="28575">
            <a:solidFill>
              <a:srgbClr val="333399"/>
            </a:solidFill>
            <a:round/>
            <a:headEnd/>
            <a:tailEnd/>
          </a:ln>
          <a:effectLst/>
        </p:spPr>
        <p:txBody>
          <a:bodyPr/>
          <a:lstStyle/>
          <a:p>
            <a:endParaRPr lang="zh-CN" altLang="en-US"/>
          </a:p>
        </p:txBody>
      </p:sp>
      <p:pic>
        <p:nvPicPr>
          <p:cNvPr id="668717" name="Picture 45"/>
          <p:cNvPicPr>
            <a:picLocks noChangeArrowheads="1"/>
          </p:cNvPicPr>
          <p:nvPr/>
        </p:nvPicPr>
        <p:blipFill>
          <a:blip r:embed="rId3"/>
          <a:srcRect/>
          <a:stretch>
            <a:fillRect/>
          </a:stretch>
        </p:blipFill>
        <p:spPr bwMode="auto">
          <a:xfrm>
            <a:off x="392112" y="3063876"/>
            <a:ext cx="570971" cy="531813"/>
          </a:xfrm>
          <a:prstGeom prst="rect">
            <a:avLst/>
          </a:prstGeom>
          <a:noFill/>
          <a:ln w="9525">
            <a:noFill/>
            <a:miter lim="800000"/>
            <a:headEnd/>
            <a:tailEnd/>
          </a:ln>
          <a:effectLst/>
        </p:spPr>
      </p:pic>
      <p:pic>
        <p:nvPicPr>
          <p:cNvPr id="668718" name="Picture 46"/>
          <p:cNvPicPr>
            <a:picLocks noChangeArrowheads="1"/>
          </p:cNvPicPr>
          <p:nvPr/>
        </p:nvPicPr>
        <p:blipFill>
          <a:blip r:embed="rId4"/>
          <a:srcRect/>
          <a:stretch>
            <a:fillRect/>
          </a:stretch>
        </p:blipFill>
        <p:spPr bwMode="auto">
          <a:xfrm>
            <a:off x="2600325" y="3138488"/>
            <a:ext cx="564092" cy="349250"/>
          </a:xfrm>
          <a:prstGeom prst="rect">
            <a:avLst/>
          </a:prstGeom>
          <a:noFill/>
          <a:ln w="12699">
            <a:noFill/>
            <a:miter lim="800000"/>
            <a:headEnd/>
            <a:tailEnd/>
          </a:ln>
          <a:effectLst/>
        </p:spPr>
      </p:pic>
      <p:pic>
        <p:nvPicPr>
          <p:cNvPr id="668719" name="Picture 47"/>
          <p:cNvPicPr>
            <a:picLocks noChangeArrowheads="1"/>
          </p:cNvPicPr>
          <p:nvPr/>
        </p:nvPicPr>
        <p:blipFill>
          <a:blip r:embed="rId4"/>
          <a:srcRect/>
          <a:stretch>
            <a:fillRect/>
          </a:stretch>
        </p:blipFill>
        <p:spPr bwMode="auto">
          <a:xfrm>
            <a:off x="4038071" y="3138488"/>
            <a:ext cx="564092" cy="349250"/>
          </a:xfrm>
          <a:prstGeom prst="rect">
            <a:avLst/>
          </a:prstGeom>
          <a:noFill/>
          <a:ln w="12699">
            <a:noFill/>
            <a:miter lim="800000"/>
            <a:headEnd/>
            <a:tailEnd/>
          </a:ln>
          <a:effectLst/>
        </p:spPr>
      </p:pic>
      <p:pic>
        <p:nvPicPr>
          <p:cNvPr id="668720" name="Picture 48"/>
          <p:cNvPicPr>
            <a:picLocks noChangeArrowheads="1"/>
          </p:cNvPicPr>
          <p:nvPr/>
        </p:nvPicPr>
        <p:blipFill>
          <a:blip r:embed="rId4"/>
          <a:srcRect/>
          <a:stretch>
            <a:fillRect/>
          </a:stretch>
        </p:blipFill>
        <p:spPr bwMode="auto">
          <a:xfrm>
            <a:off x="5523971" y="3138488"/>
            <a:ext cx="564092" cy="349250"/>
          </a:xfrm>
          <a:prstGeom prst="rect">
            <a:avLst/>
          </a:prstGeom>
          <a:noFill/>
          <a:ln w="12699">
            <a:noFill/>
            <a:miter lim="800000"/>
            <a:headEnd/>
            <a:tailEnd/>
          </a:ln>
          <a:effectLst/>
        </p:spPr>
      </p:pic>
      <p:pic>
        <p:nvPicPr>
          <p:cNvPr id="668721" name="Picture 49"/>
          <p:cNvPicPr>
            <a:picLocks noChangeArrowheads="1"/>
          </p:cNvPicPr>
          <p:nvPr/>
        </p:nvPicPr>
        <p:blipFill>
          <a:blip r:embed="rId4"/>
          <a:srcRect/>
          <a:stretch>
            <a:fillRect/>
          </a:stretch>
        </p:blipFill>
        <p:spPr bwMode="auto">
          <a:xfrm>
            <a:off x="6954837" y="3138488"/>
            <a:ext cx="564092" cy="349250"/>
          </a:xfrm>
          <a:prstGeom prst="rect">
            <a:avLst/>
          </a:prstGeom>
          <a:noFill/>
          <a:ln w="12699">
            <a:noFill/>
            <a:miter lim="800000"/>
            <a:headEnd/>
            <a:tailEnd/>
          </a:ln>
          <a:effectLst/>
        </p:spPr>
      </p:pic>
      <p:pic>
        <p:nvPicPr>
          <p:cNvPr id="668722" name="Picture 50"/>
          <p:cNvPicPr>
            <a:picLocks noChangeArrowheads="1"/>
          </p:cNvPicPr>
          <p:nvPr/>
        </p:nvPicPr>
        <p:blipFill>
          <a:blip r:embed="rId3"/>
          <a:srcRect/>
          <a:stretch>
            <a:fillRect/>
          </a:stretch>
        </p:blipFill>
        <p:spPr bwMode="auto">
          <a:xfrm>
            <a:off x="9231842" y="3063876"/>
            <a:ext cx="570971" cy="531813"/>
          </a:xfrm>
          <a:prstGeom prst="rect">
            <a:avLst/>
          </a:prstGeom>
          <a:noFill/>
          <a:ln w="9525">
            <a:noFill/>
            <a:miter lim="800000"/>
            <a:headEnd/>
            <a:tailEnd/>
          </a:ln>
          <a:effectLst/>
        </p:spPr>
      </p:pic>
      <p:sp>
        <p:nvSpPr>
          <p:cNvPr id="668723" name="Text Box 51"/>
          <p:cNvSpPr txBox="1">
            <a:spLocks noChangeArrowheads="1"/>
          </p:cNvSpPr>
          <p:nvPr/>
        </p:nvSpPr>
        <p:spPr bwMode="auto">
          <a:xfrm>
            <a:off x="392112" y="2689226"/>
            <a:ext cx="646331"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IPv6</a:t>
            </a:r>
          </a:p>
        </p:txBody>
      </p:sp>
      <p:sp>
        <p:nvSpPr>
          <p:cNvPr id="668724" name="Text Box 52"/>
          <p:cNvSpPr txBox="1">
            <a:spLocks noChangeArrowheads="1"/>
          </p:cNvSpPr>
          <p:nvPr/>
        </p:nvSpPr>
        <p:spPr bwMode="auto">
          <a:xfrm>
            <a:off x="9142412" y="2689226"/>
            <a:ext cx="646331"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IPv6</a:t>
            </a:r>
          </a:p>
        </p:txBody>
      </p:sp>
      <p:sp>
        <p:nvSpPr>
          <p:cNvPr id="668725" name="Text Box 53"/>
          <p:cNvSpPr txBox="1">
            <a:spLocks noChangeArrowheads="1"/>
          </p:cNvSpPr>
          <p:nvPr/>
        </p:nvSpPr>
        <p:spPr bwMode="auto">
          <a:xfrm>
            <a:off x="116946" y="3071813"/>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A</a:t>
            </a:r>
          </a:p>
        </p:txBody>
      </p:sp>
      <p:sp>
        <p:nvSpPr>
          <p:cNvPr id="668726" name="Text Box 54"/>
          <p:cNvSpPr txBox="1">
            <a:spLocks noChangeArrowheads="1"/>
          </p:cNvSpPr>
          <p:nvPr/>
        </p:nvSpPr>
        <p:spPr bwMode="auto">
          <a:xfrm>
            <a:off x="2270125" y="3060700"/>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B</a:t>
            </a:r>
          </a:p>
        </p:txBody>
      </p:sp>
      <p:sp>
        <p:nvSpPr>
          <p:cNvPr id="668727" name="Text Box 55"/>
          <p:cNvSpPr txBox="1">
            <a:spLocks noChangeArrowheads="1"/>
          </p:cNvSpPr>
          <p:nvPr/>
        </p:nvSpPr>
        <p:spPr bwMode="auto">
          <a:xfrm>
            <a:off x="3678635" y="3049588"/>
            <a:ext cx="33214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C</a:t>
            </a:r>
          </a:p>
        </p:txBody>
      </p:sp>
      <p:sp>
        <p:nvSpPr>
          <p:cNvPr id="668728" name="Text Box 56"/>
          <p:cNvSpPr txBox="1">
            <a:spLocks noChangeArrowheads="1"/>
          </p:cNvSpPr>
          <p:nvPr/>
        </p:nvSpPr>
        <p:spPr bwMode="auto">
          <a:xfrm>
            <a:off x="5221287" y="3038475"/>
            <a:ext cx="33214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D</a:t>
            </a:r>
          </a:p>
        </p:txBody>
      </p:sp>
      <p:sp>
        <p:nvSpPr>
          <p:cNvPr id="668729" name="Text Box 57"/>
          <p:cNvSpPr txBox="1">
            <a:spLocks noChangeArrowheads="1"/>
          </p:cNvSpPr>
          <p:nvPr/>
        </p:nvSpPr>
        <p:spPr bwMode="auto">
          <a:xfrm>
            <a:off x="6638396" y="3027363"/>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E</a:t>
            </a:r>
          </a:p>
        </p:txBody>
      </p:sp>
      <p:sp>
        <p:nvSpPr>
          <p:cNvPr id="668730" name="Text Box 58"/>
          <p:cNvSpPr txBox="1">
            <a:spLocks noChangeArrowheads="1"/>
          </p:cNvSpPr>
          <p:nvPr/>
        </p:nvSpPr>
        <p:spPr bwMode="auto">
          <a:xfrm>
            <a:off x="8977313" y="3016250"/>
            <a:ext cx="309700"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F</a:t>
            </a:r>
          </a:p>
        </p:txBody>
      </p:sp>
      <p:sp>
        <p:nvSpPr>
          <p:cNvPr id="668731" name="Line 59"/>
          <p:cNvSpPr>
            <a:spLocks noChangeShapeType="1"/>
          </p:cNvSpPr>
          <p:nvPr/>
        </p:nvSpPr>
        <p:spPr bwMode="auto">
          <a:xfrm>
            <a:off x="639763" y="3824288"/>
            <a:ext cx="990600" cy="0"/>
          </a:xfrm>
          <a:prstGeom prst="line">
            <a:avLst/>
          </a:prstGeom>
          <a:noFill/>
          <a:ln w="57150">
            <a:solidFill>
              <a:schemeClr val="hlink"/>
            </a:solidFill>
            <a:round/>
            <a:headEnd/>
            <a:tailEnd type="triangle" w="med" len="lg"/>
          </a:ln>
          <a:effectLst/>
        </p:spPr>
        <p:txBody>
          <a:bodyPr/>
          <a:lstStyle/>
          <a:p>
            <a:endParaRPr lang="zh-CN" altLang="en-US"/>
          </a:p>
        </p:txBody>
      </p:sp>
      <p:sp>
        <p:nvSpPr>
          <p:cNvPr id="668732" name="Line 60"/>
          <p:cNvSpPr>
            <a:spLocks noChangeShapeType="1"/>
          </p:cNvSpPr>
          <p:nvPr/>
        </p:nvSpPr>
        <p:spPr bwMode="auto">
          <a:xfrm>
            <a:off x="2951163" y="3824288"/>
            <a:ext cx="990600" cy="0"/>
          </a:xfrm>
          <a:prstGeom prst="line">
            <a:avLst/>
          </a:prstGeom>
          <a:noFill/>
          <a:ln w="57150">
            <a:solidFill>
              <a:schemeClr val="hlink"/>
            </a:solidFill>
            <a:round/>
            <a:headEnd/>
            <a:tailEnd type="triangle" w="med" len="lg"/>
          </a:ln>
          <a:effectLst/>
        </p:spPr>
        <p:txBody>
          <a:bodyPr/>
          <a:lstStyle/>
          <a:p>
            <a:endParaRPr lang="zh-CN" altLang="en-US"/>
          </a:p>
        </p:txBody>
      </p:sp>
      <p:sp>
        <p:nvSpPr>
          <p:cNvPr id="668733" name="Line 61"/>
          <p:cNvSpPr>
            <a:spLocks noChangeShapeType="1"/>
          </p:cNvSpPr>
          <p:nvPr/>
        </p:nvSpPr>
        <p:spPr bwMode="auto">
          <a:xfrm>
            <a:off x="6005513" y="3824288"/>
            <a:ext cx="990600" cy="0"/>
          </a:xfrm>
          <a:prstGeom prst="line">
            <a:avLst/>
          </a:prstGeom>
          <a:noFill/>
          <a:ln w="57150">
            <a:solidFill>
              <a:schemeClr val="hlink"/>
            </a:solidFill>
            <a:round/>
            <a:headEnd/>
            <a:tailEnd type="triangle" w="med" len="lg"/>
          </a:ln>
          <a:effectLst/>
        </p:spPr>
        <p:txBody>
          <a:bodyPr/>
          <a:lstStyle/>
          <a:p>
            <a:endParaRPr lang="zh-CN" altLang="en-US"/>
          </a:p>
        </p:txBody>
      </p:sp>
      <p:sp>
        <p:nvSpPr>
          <p:cNvPr id="668734" name="Line 62"/>
          <p:cNvSpPr>
            <a:spLocks noChangeShapeType="1"/>
          </p:cNvSpPr>
          <p:nvPr/>
        </p:nvSpPr>
        <p:spPr bwMode="auto">
          <a:xfrm>
            <a:off x="8234363" y="3824288"/>
            <a:ext cx="990600" cy="0"/>
          </a:xfrm>
          <a:prstGeom prst="line">
            <a:avLst/>
          </a:prstGeom>
          <a:noFill/>
          <a:ln w="57150">
            <a:solidFill>
              <a:schemeClr val="hlink"/>
            </a:solidFill>
            <a:round/>
            <a:headEnd/>
            <a:tailEnd type="triangle" w="med" len="lg"/>
          </a:ln>
          <a:effectLst/>
        </p:spPr>
        <p:txBody>
          <a:bodyPr/>
          <a:lstStyle/>
          <a:p>
            <a:endParaRPr lang="zh-CN" altLang="en-US"/>
          </a:p>
        </p:txBody>
      </p:sp>
      <p:sp>
        <p:nvSpPr>
          <p:cNvPr id="668735" name="Text Box 63"/>
          <p:cNvSpPr txBox="1">
            <a:spLocks noChangeArrowheads="1"/>
          </p:cNvSpPr>
          <p:nvPr/>
        </p:nvSpPr>
        <p:spPr bwMode="auto">
          <a:xfrm>
            <a:off x="4842933" y="4433888"/>
            <a:ext cx="389850" cy="338554"/>
          </a:xfrm>
          <a:prstGeom prst="rect">
            <a:avLst/>
          </a:prstGeom>
          <a:noFill/>
          <a:ln w="9525">
            <a:noFill/>
            <a:miter lim="800000"/>
            <a:headEnd/>
            <a:tailEnd/>
          </a:ln>
          <a:effectLst/>
        </p:spPr>
        <p:txBody>
          <a:bodyPr wrap="none">
            <a:spAutoFit/>
          </a:bodyPr>
          <a:lstStyle/>
          <a:p>
            <a:r>
              <a:rPr kumimoji="1" lang="en-US" altLang="zh-CN" sz="1600" b="1">
                <a:solidFill>
                  <a:srgbClr val="333399"/>
                </a:solidFill>
                <a:latin typeface="Arial" charset="0"/>
              </a:rPr>
              <a:t>…</a:t>
            </a:r>
          </a:p>
        </p:txBody>
      </p:sp>
      <p:sp>
        <p:nvSpPr>
          <p:cNvPr id="668736" name="Text Box 64"/>
          <p:cNvSpPr txBox="1">
            <a:spLocks noChangeArrowheads="1"/>
          </p:cNvSpPr>
          <p:nvPr/>
        </p:nvSpPr>
        <p:spPr bwMode="auto">
          <a:xfrm>
            <a:off x="2706952" y="6350001"/>
            <a:ext cx="153760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IPv4 </a:t>
            </a:r>
            <a:r>
              <a:rPr kumimoji="1" lang="zh-CN" altLang="en-US" sz="2000">
                <a:solidFill>
                  <a:srgbClr val="333399"/>
                </a:solidFill>
                <a:latin typeface="Arial" charset="0"/>
              </a:rPr>
              <a:t>数据报</a:t>
            </a:r>
          </a:p>
        </p:txBody>
      </p:sp>
      <p:sp>
        <p:nvSpPr>
          <p:cNvPr id="668737" name="Text Box 65"/>
          <p:cNvSpPr txBox="1">
            <a:spLocks noChangeArrowheads="1"/>
          </p:cNvSpPr>
          <p:nvPr/>
        </p:nvSpPr>
        <p:spPr bwMode="auto">
          <a:xfrm>
            <a:off x="5668433" y="6350001"/>
            <a:ext cx="1537600"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IPv4 </a:t>
            </a:r>
            <a:r>
              <a:rPr kumimoji="1" lang="zh-CN" altLang="en-US" sz="2000" dirty="0">
                <a:solidFill>
                  <a:srgbClr val="333399"/>
                </a:solidFill>
                <a:latin typeface="Arial" charset="0"/>
              </a:rPr>
              <a:t>数据报</a:t>
            </a:r>
          </a:p>
        </p:txBody>
      </p:sp>
      <p:sp>
        <p:nvSpPr>
          <p:cNvPr id="668738" name="Text Box 66"/>
          <p:cNvSpPr txBox="1">
            <a:spLocks noChangeArrowheads="1"/>
          </p:cNvSpPr>
          <p:nvPr/>
        </p:nvSpPr>
        <p:spPr bwMode="auto">
          <a:xfrm>
            <a:off x="4732867" y="3763963"/>
            <a:ext cx="652743" cy="584775"/>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IPv4</a:t>
            </a:r>
          </a:p>
          <a:p>
            <a:r>
              <a:rPr kumimoji="1" lang="zh-CN" altLang="en-US" sz="1600">
                <a:solidFill>
                  <a:srgbClr val="333399"/>
                </a:solidFill>
                <a:latin typeface="Arial" charset="0"/>
              </a:rPr>
              <a:t>网络 </a:t>
            </a:r>
          </a:p>
        </p:txBody>
      </p:sp>
      <p:sp>
        <p:nvSpPr>
          <p:cNvPr id="668739" name="Line 67"/>
          <p:cNvSpPr>
            <a:spLocks noChangeShapeType="1"/>
          </p:cNvSpPr>
          <p:nvPr/>
        </p:nvSpPr>
        <p:spPr bwMode="auto">
          <a:xfrm>
            <a:off x="722312" y="2038350"/>
            <a:ext cx="8750300" cy="0"/>
          </a:xfrm>
          <a:prstGeom prst="line">
            <a:avLst/>
          </a:prstGeom>
          <a:noFill/>
          <a:ln w="28575">
            <a:solidFill>
              <a:srgbClr val="333399"/>
            </a:solidFill>
            <a:round/>
            <a:headEnd/>
            <a:tailEnd/>
          </a:ln>
          <a:effectLst/>
        </p:spPr>
        <p:txBody>
          <a:bodyPr/>
          <a:lstStyle/>
          <a:p>
            <a:endParaRPr lang="zh-CN" altLang="en-US"/>
          </a:p>
        </p:txBody>
      </p:sp>
      <p:pic>
        <p:nvPicPr>
          <p:cNvPr id="668740" name="Picture 68"/>
          <p:cNvPicPr>
            <a:picLocks noChangeArrowheads="1"/>
          </p:cNvPicPr>
          <p:nvPr/>
        </p:nvPicPr>
        <p:blipFill>
          <a:blip r:embed="rId3"/>
          <a:srcRect/>
          <a:stretch>
            <a:fillRect/>
          </a:stretch>
        </p:blipFill>
        <p:spPr bwMode="auto">
          <a:xfrm>
            <a:off x="392112" y="1735138"/>
            <a:ext cx="570971" cy="531812"/>
          </a:xfrm>
          <a:prstGeom prst="rect">
            <a:avLst/>
          </a:prstGeom>
          <a:noFill/>
          <a:ln w="9525">
            <a:noFill/>
            <a:miter lim="800000"/>
            <a:headEnd/>
            <a:tailEnd/>
          </a:ln>
          <a:effectLst/>
        </p:spPr>
      </p:pic>
      <p:pic>
        <p:nvPicPr>
          <p:cNvPr id="668741" name="Picture 69"/>
          <p:cNvPicPr>
            <a:picLocks noChangeArrowheads="1"/>
          </p:cNvPicPr>
          <p:nvPr/>
        </p:nvPicPr>
        <p:blipFill>
          <a:blip r:embed="rId3"/>
          <a:srcRect/>
          <a:stretch>
            <a:fillRect/>
          </a:stretch>
        </p:blipFill>
        <p:spPr bwMode="auto">
          <a:xfrm>
            <a:off x="9231842" y="1735138"/>
            <a:ext cx="570971" cy="531812"/>
          </a:xfrm>
          <a:prstGeom prst="rect">
            <a:avLst/>
          </a:prstGeom>
          <a:noFill/>
          <a:ln w="9525">
            <a:noFill/>
            <a:miter lim="800000"/>
            <a:headEnd/>
            <a:tailEnd/>
          </a:ln>
          <a:effectLst/>
        </p:spPr>
      </p:pic>
      <p:sp>
        <p:nvSpPr>
          <p:cNvPr id="668742" name="Text Box 70"/>
          <p:cNvSpPr txBox="1">
            <a:spLocks noChangeArrowheads="1"/>
          </p:cNvSpPr>
          <p:nvPr/>
        </p:nvSpPr>
        <p:spPr bwMode="auto">
          <a:xfrm>
            <a:off x="392112" y="1371601"/>
            <a:ext cx="646331"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IPv6</a:t>
            </a:r>
          </a:p>
        </p:txBody>
      </p:sp>
      <p:sp>
        <p:nvSpPr>
          <p:cNvPr id="668743" name="Text Box 71"/>
          <p:cNvSpPr txBox="1">
            <a:spLocks noChangeArrowheads="1"/>
          </p:cNvSpPr>
          <p:nvPr/>
        </p:nvSpPr>
        <p:spPr bwMode="auto">
          <a:xfrm>
            <a:off x="9142412" y="1371601"/>
            <a:ext cx="646331"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IPv6</a:t>
            </a:r>
          </a:p>
        </p:txBody>
      </p:sp>
      <p:sp>
        <p:nvSpPr>
          <p:cNvPr id="668744" name="Text Box 72"/>
          <p:cNvSpPr txBox="1">
            <a:spLocks noChangeArrowheads="1"/>
          </p:cNvSpPr>
          <p:nvPr/>
        </p:nvSpPr>
        <p:spPr bwMode="auto">
          <a:xfrm>
            <a:off x="116946" y="1743075"/>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A</a:t>
            </a:r>
          </a:p>
        </p:txBody>
      </p:sp>
      <p:sp>
        <p:nvSpPr>
          <p:cNvPr id="668745" name="Text Box 73"/>
          <p:cNvSpPr txBox="1">
            <a:spLocks noChangeArrowheads="1"/>
          </p:cNvSpPr>
          <p:nvPr/>
        </p:nvSpPr>
        <p:spPr bwMode="auto">
          <a:xfrm>
            <a:off x="2270125" y="1731963"/>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B</a:t>
            </a:r>
          </a:p>
        </p:txBody>
      </p:sp>
      <p:sp>
        <p:nvSpPr>
          <p:cNvPr id="668746" name="Text Box 74"/>
          <p:cNvSpPr txBox="1">
            <a:spLocks noChangeArrowheads="1"/>
          </p:cNvSpPr>
          <p:nvPr/>
        </p:nvSpPr>
        <p:spPr bwMode="auto">
          <a:xfrm>
            <a:off x="6638396" y="1698625"/>
            <a:ext cx="320922"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E</a:t>
            </a:r>
          </a:p>
        </p:txBody>
      </p:sp>
      <p:sp>
        <p:nvSpPr>
          <p:cNvPr id="668747" name="Text Box 75"/>
          <p:cNvSpPr txBox="1">
            <a:spLocks noChangeArrowheads="1"/>
          </p:cNvSpPr>
          <p:nvPr/>
        </p:nvSpPr>
        <p:spPr bwMode="auto">
          <a:xfrm>
            <a:off x="8977313" y="1687513"/>
            <a:ext cx="309700" cy="338554"/>
          </a:xfrm>
          <a:prstGeom prst="rect">
            <a:avLst/>
          </a:prstGeom>
          <a:noFill/>
          <a:ln w="9525">
            <a:noFill/>
            <a:miter lim="800000"/>
            <a:headEnd/>
            <a:tailEnd/>
          </a:ln>
          <a:effectLst/>
        </p:spPr>
        <p:txBody>
          <a:bodyPr wrap="none">
            <a:spAutoFit/>
          </a:bodyPr>
          <a:lstStyle/>
          <a:p>
            <a:r>
              <a:rPr kumimoji="1" lang="en-US" altLang="zh-CN" sz="1600">
                <a:solidFill>
                  <a:srgbClr val="333399"/>
                </a:solidFill>
                <a:latin typeface="Arial" charset="0"/>
              </a:rPr>
              <a:t>F</a:t>
            </a:r>
          </a:p>
        </p:txBody>
      </p:sp>
      <p:sp>
        <p:nvSpPr>
          <p:cNvPr id="668748" name="Line 76"/>
          <p:cNvSpPr>
            <a:spLocks noChangeShapeType="1"/>
          </p:cNvSpPr>
          <p:nvPr/>
        </p:nvSpPr>
        <p:spPr bwMode="auto">
          <a:xfrm flipV="1">
            <a:off x="2970081" y="2009775"/>
            <a:ext cx="4316677" cy="7938"/>
          </a:xfrm>
          <a:prstGeom prst="line">
            <a:avLst/>
          </a:prstGeom>
          <a:noFill/>
          <a:ln w="76200">
            <a:solidFill>
              <a:srgbClr val="FF0000"/>
            </a:solidFill>
            <a:round/>
            <a:headEnd/>
            <a:tailEnd/>
          </a:ln>
          <a:effectLst/>
        </p:spPr>
        <p:txBody>
          <a:bodyPr/>
          <a:lstStyle/>
          <a:p>
            <a:endParaRPr lang="zh-CN" altLang="en-US"/>
          </a:p>
        </p:txBody>
      </p:sp>
      <p:pic>
        <p:nvPicPr>
          <p:cNvPr id="668749" name="Picture 77"/>
          <p:cNvPicPr>
            <a:picLocks noChangeArrowheads="1"/>
          </p:cNvPicPr>
          <p:nvPr/>
        </p:nvPicPr>
        <p:blipFill>
          <a:blip r:embed="rId4"/>
          <a:srcRect/>
          <a:stretch>
            <a:fillRect/>
          </a:stretch>
        </p:blipFill>
        <p:spPr bwMode="auto">
          <a:xfrm>
            <a:off x="2600325" y="1809750"/>
            <a:ext cx="564092" cy="349250"/>
          </a:xfrm>
          <a:prstGeom prst="rect">
            <a:avLst/>
          </a:prstGeom>
          <a:noFill/>
          <a:ln w="12699">
            <a:noFill/>
            <a:miter lim="800000"/>
            <a:headEnd/>
            <a:tailEnd/>
          </a:ln>
          <a:effectLst/>
        </p:spPr>
      </p:pic>
      <p:pic>
        <p:nvPicPr>
          <p:cNvPr id="668750" name="Picture 78"/>
          <p:cNvPicPr>
            <a:picLocks noChangeArrowheads="1"/>
          </p:cNvPicPr>
          <p:nvPr/>
        </p:nvPicPr>
        <p:blipFill>
          <a:blip r:embed="rId4"/>
          <a:srcRect/>
          <a:stretch>
            <a:fillRect/>
          </a:stretch>
        </p:blipFill>
        <p:spPr bwMode="auto">
          <a:xfrm>
            <a:off x="6954837" y="1809750"/>
            <a:ext cx="564092" cy="349250"/>
          </a:xfrm>
          <a:prstGeom prst="rect">
            <a:avLst/>
          </a:prstGeom>
          <a:noFill/>
          <a:ln w="12699">
            <a:noFill/>
            <a:miter lim="800000"/>
            <a:headEnd/>
            <a:tailEnd/>
          </a:ln>
          <a:effectLst/>
        </p:spPr>
      </p:pic>
      <p:sp>
        <p:nvSpPr>
          <p:cNvPr id="668751" name="Text Box 79"/>
          <p:cNvSpPr txBox="1">
            <a:spLocks noChangeArrowheads="1"/>
          </p:cNvSpPr>
          <p:nvPr/>
        </p:nvSpPr>
        <p:spPr bwMode="auto">
          <a:xfrm>
            <a:off x="4643437" y="1652588"/>
            <a:ext cx="595035" cy="338554"/>
          </a:xfrm>
          <a:prstGeom prst="rect">
            <a:avLst/>
          </a:prstGeom>
          <a:noFill/>
          <a:ln w="9525">
            <a:noFill/>
            <a:miter lim="800000"/>
            <a:headEnd/>
            <a:tailEnd/>
          </a:ln>
          <a:effectLst/>
        </p:spPr>
        <p:txBody>
          <a:bodyPr wrap="none">
            <a:spAutoFit/>
          </a:bodyPr>
          <a:lstStyle/>
          <a:p>
            <a:pPr algn="ctr"/>
            <a:r>
              <a:rPr kumimoji="1" lang="zh-CN" altLang="en-US" sz="1600">
                <a:solidFill>
                  <a:srgbClr val="333399"/>
                </a:solidFill>
                <a:latin typeface="Arial" charset="0"/>
              </a:rPr>
              <a:t>隧道</a:t>
            </a:r>
          </a:p>
        </p:txBody>
      </p:sp>
      <p:sp>
        <p:nvSpPr>
          <p:cNvPr id="668752" name="Rectangle 80"/>
          <p:cNvSpPr>
            <a:spLocks noChangeArrowheads="1"/>
          </p:cNvSpPr>
          <p:nvPr/>
        </p:nvSpPr>
        <p:spPr bwMode="auto">
          <a:xfrm>
            <a:off x="2849695" y="3976688"/>
            <a:ext cx="1403350" cy="23796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8753" name="Text Box 81"/>
          <p:cNvSpPr txBox="1">
            <a:spLocks noChangeArrowheads="1"/>
          </p:cNvSpPr>
          <p:nvPr/>
        </p:nvSpPr>
        <p:spPr bwMode="auto">
          <a:xfrm>
            <a:off x="2849695" y="3976689"/>
            <a:ext cx="1504817" cy="1069975"/>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源地址：</a:t>
            </a:r>
            <a:r>
              <a:rPr kumimoji="1" lang="en-US" altLang="zh-CN" sz="1600">
                <a:solidFill>
                  <a:srgbClr val="333399"/>
                </a:solidFill>
                <a:latin typeface="Arial" charset="0"/>
              </a:rPr>
              <a:t>B</a:t>
            </a:r>
          </a:p>
          <a:p>
            <a:r>
              <a:rPr kumimoji="1" lang="zh-CN" altLang="en-US" sz="1600">
                <a:solidFill>
                  <a:srgbClr val="333399"/>
                </a:solidFill>
                <a:latin typeface="Arial" charset="0"/>
              </a:rPr>
              <a:t>目的地址：</a:t>
            </a:r>
            <a:r>
              <a:rPr kumimoji="1" lang="en-US" altLang="zh-CN" sz="1600">
                <a:solidFill>
                  <a:srgbClr val="333399"/>
                </a:solidFill>
                <a:latin typeface="Arial" charset="0"/>
              </a:rPr>
              <a:t>E</a:t>
            </a:r>
          </a:p>
          <a:p>
            <a:endParaRPr kumimoji="1" lang="en-US" altLang="zh-CN" sz="1600">
              <a:solidFill>
                <a:srgbClr val="333399"/>
              </a:solidFill>
              <a:latin typeface="Arial" charset="0"/>
            </a:endParaRPr>
          </a:p>
          <a:p>
            <a:endParaRPr kumimoji="1" lang="en-US" altLang="zh-CN" sz="1600">
              <a:solidFill>
                <a:srgbClr val="333399"/>
              </a:solidFill>
              <a:latin typeface="Arial" charset="0"/>
            </a:endParaRPr>
          </a:p>
        </p:txBody>
      </p:sp>
      <p:sp>
        <p:nvSpPr>
          <p:cNvPr id="668754" name="Rectangle 82"/>
          <p:cNvSpPr>
            <a:spLocks noChangeArrowheads="1"/>
          </p:cNvSpPr>
          <p:nvPr/>
        </p:nvSpPr>
        <p:spPr bwMode="auto">
          <a:xfrm>
            <a:off x="2863439" y="4575176"/>
            <a:ext cx="1393041" cy="1782783"/>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68755" name="Text Box 83"/>
          <p:cNvSpPr txBox="1">
            <a:spLocks noChangeArrowheads="1"/>
          </p:cNvSpPr>
          <p:nvPr/>
        </p:nvSpPr>
        <p:spPr bwMode="auto">
          <a:xfrm>
            <a:off x="3100785" y="5087939"/>
            <a:ext cx="800219" cy="584775"/>
          </a:xfrm>
          <a:prstGeom prst="rect">
            <a:avLst/>
          </a:prstGeom>
          <a:noFill/>
          <a:ln w="9525">
            <a:noFill/>
            <a:miter lim="800000"/>
            <a:headEnd/>
            <a:tailEnd/>
          </a:ln>
          <a:effectLst/>
        </p:spPr>
        <p:txBody>
          <a:bodyPr wrap="none">
            <a:spAutoFit/>
          </a:bodyPr>
          <a:lstStyle/>
          <a:p>
            <a:pPr algn="ctr"/>
            <a:r>
              <a:rPr kumimoji="1" lang="en-US" altLang="zh-CN" sz="1600">
                <a:solidFill>
                  <a:srgbClr val="333399"/>
                </a:solidFill>
                <a:latin typeface="Arial" charset="0"/>
              </a:rPr>
              <a:t>IPv6</a:t>
            </a:r>
          </a:p>
          <a:p>
            <a:pPr algn="ctr"/>
            <a:r>
              <a:rPr kumimoji="1" lang="zh-CN" altLang="en-US" sz="1600">
                <a:solidFill>
                  <a:srgbClr val="333399"/>
                </a:solidFill>
                <a:latin typeface="Arial" charset="0"/>
              </a:rPr>
              <a:t>数据报</a:t>
            </a:r>
          </a:p>
        </p:txBody>
      </p:sp>
      <p:sp>
        <p:nvSpPr>
          <p:cNvPr id="668756" name="AutoShape 84"/>
          <p:cNvSpPr>
            <a:spLocks noChangeArrowheads="1"/>
          </p:cNvSpPr>
          <p:nvPr/>
        </p:nvSpPr>
        <p:spPr bwMode="auto">
          <a:xfrm rot="1535474">
            <a:off x="1772713" y="4879091"/>
            <a:ext cx="1238250" cy="228600"/>
          </a:xfrm>
          <a:prstGeom prst="rightArrow">
            <a:avLst>
              <a:gd name="adj1" fmla="val 50000"/>
              <a:gd name="adj2" fmla="val 1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68757" name="Text Box 85"/>
          <p:cNvSpPr txBox="1">
            <a:spLocks noChangeArrowheads="1"/>
          </p:cNvSpPr>
          <p:nvPr/>
        </p:nvSpPr>
        <p:spPr bwMode="auto">
          <a:xfrm>
            <a:off x="2270125" y="1125538"/>
            <a:ext cx="1172116" cy="646331"/>
          </a:xfrm>
          <a:prstGeom prst="rect">
            <a:avLst/>
          </a:prstGeom>
          <a:noFill/>
          <a:ln w="9525">
            <a:noFill/>
            <a:miter lim="800000"/>
            <a:headEnd/>
            <a:tailEnd/>
          </a:ln>
          <a:effectLst/>
        </p:spPr>
        <p:txBody>
          <a:bodyPr wrap="none">
            <a:spAutoFit/>
          </a:bodyPr>
          <a:lstStyle/>
          <a:p>
            <a:pPr algn="ctr"/>
            <a:r>
              <a:rPr kumimoji="1" lang="zh-CN" altLang="en-US" sz="1800">
                <a:solidFill>
                  <a:srgbClr val="333399"/>
                </a:solidFill>
                <a:latin typeface="Arial" charset="0"/>
              </a:rPr>
              <a:t>双协议栈</a:t>
            </a:r>
          </a:p>
          <a:p>
            <a:pPr algn="ctr"/>
            <a:r>
              <a:rPr kumimoji="1" lang="en-US" altLang="zh-CN" sz="1800">
                <a:solidFill>
                  <a:srgbClr val="333399"/>
                </a:solidFill>
                <a:latin typeface="Arial" charset="0"/>
              </a:rPr>
              <a:t>IPv6/IPv4</a:t>
            </a:r>
          </a:p>
        </p:txBody>
      </p:sp>
      <p:sp>
        <p:nvSpPr>
          <p:cNvPr id="668758" name="Text Box 86"/>
          <p:cNvSpPr txBox="1">
            <a:spLocks noChangeArrowheads="1"/>
          </p:cNvSpPr>
          <p:nvPr/>
        </p:nvSpPr>
        <p:spPr bwMode="auto">
          <a:xfrm>
            <a:off x="6562725" y="1125538"/>
            <a:ext cx="1172116" cy="646331"/>
          </a:xfrm>
          <a:prstGeom prst="rect">
            <a:avLst/>
          </a:prstGeom>
          <a:noFill/>
          <a:ln w="9525">
            <a:noFill/>
            <a:miter lim="800000"/>
            <a:headEnd/>
            <a:tailEnd/>
          </a:ln>
          <a:effectLst/>
        </p:spPr>
        <p:txBody>
          <a:bodyPr wrap="none">
            <a:spAutoFit/>
          </a:bodyPr>
          <a:lstStyle/>
          <a:p>
            <a:pPr algn="ctr"/>
            <a:r>
              <a:rPr kumimoji="1" lang="zh-CN" altLang="en-US" sz="1800">
                <a:solidFill>
                  <a:srgbClr val="333399"/>
                </a:solidFill>
                <a:latin typeface="Arial" charset="0"/>
              </a:rPr>
              <a:t>双协议栈</a:t>
            </a:r>
          </a:p>
          <a:p>
            <a:pPr algn="ctr"/>
            <a:r>
              <a:rPr kumimoji="1" lang="en-US" altLang="zh-CN" sz="1800">
                <a:solidFill>
                  <a:srgbClr val="333399"/>
                </a:solidFill>
                <a:latin typeface="Arial" charset="0"/>
              </a:rPr>
              <a:t>IPv6/IPv4</a:t>
            </a:r>
          </a:p>
        </p:txBody>
      </p:sp>
      <p:sp>
        <p:nvSpPr>
          <p:cNvPr id="668759" name="Text Box 87"/>
          <p:cNvSpPr txBox="1">
            <a:spLocks noChangeArrowheads="1"/>
          </p:cNvSpPr>
          <p:nvPr/>
        </p:nvSpPr>
        <p:spPr bwMode="auto">
          <a:xfrm>
            <a:off x="2270125" y="2443163"/>
            <a:ext cx="1172116" cy="646331"/>
          </a:xfrm>
          <a:prstGeom prst="rect">
            <a:avLst/>
          </a:prstGeom>
          <a:noFill/>
          <a:ln w="9525">
            <a:noFill/>
            <a:miter lim="800000"/>
            <a:headEnd/>
            <a:tailEnd/>
          </a:ln>
          <a:effectLst/>
        </p:spPr>
        <p:txBody>
          <a:bodyPr wrap="none">
            <a:spAutoFit/>
          </a:bodyPr>
          <a:lstStyle/>
          <a:p>
            <a:pPr algn="ctr"/>
            <a:r>
              <a:rPr kumimoji="1" lang="zh-CN" altLang="en-US" sz="1800">
                <a:solidFill>
                  <a:srgbClr val="333399"/>
                </a:solidFill>
                <a:latin typeface="Arial" charset="0"/>
              </a:rPr>
              <a:t>双协议栈</a:t>
            </a:r>
          </a:p>
          <a:p>
            <a:pPr algn="ctr"/>
            <a:r>
              <a:rPr kumimoji="1" lang="en-US" altLang="zh-CN" sz="1800">
                <a:solidFill>
                  <a:srgbClr val="333399"/>
                </a:solidFill>
                <a:latin typeface="Arial" charset="0"/>
              </a:rPr>
              <a:t>IPv6/IPv4</a:t>
            </a:r>
          </a:p>
        </p:txBody>
      </p:sp>
      <p:sp>
        <p:nvSpPr>
          <p:cNvPr id="668760" name="Text Box 88"/>
          <p:cNvSpPr txBox="1">
            <a:spLocks noChangeArrowheads="1"/>
          </p:cNvSpPr>
          <p:nvPr/>
        </p:nvSpPr>
        <p:spPr bwMode="auto">
          <a:xfrm>
            <a:off x="6562725" y="2443163"/>
            <a:ext cx="1172116" cy="646331"/>
          </a:xfrm>
          <a:prstGeom prst="rect">
            <a:avLst/>
          </a:prstGeom>
          <a:noFill/>
          <a:ln w="9525">
            <a:noFill/>
            <a:miter lim="800000"/>
            <a:headEnd/>
            <a:tailEnd/>
          </a:ln>
          <a:effectLst/>
        </p:spPr>
        <p:txBody>
          <a:bodyPr wrap="none">
            <a:spAutoFit/>
          </a:bodyPr>
          <a:lstStyle/>
          <a:p>
            <a:pPr algn="ctr"/>
            <a:r>
              <a:rPr kumimoji="1" lang="zh-CN" altLang="en-US" sz="1800">
                <a:solidFill>
                  <a:srgbClr val="333399"/>
                </a:solidFill>
                <a:latin typeface="Arial" charset="0"/>
              </a:rPr>
              <a:t>双协议栈</a:t>
            </a:r>
          </a:p>
          <a:p>
            <a:pPr algn="ctr"/>
            <a:r>
              <a:rPr kumimoji="1" lang="en-US" altLang="zh-CN" sz="1800">
                <a:solidFill>
                  <a:srgbClr val="333399"/>
                </a:solidFill>
                <a:latin typeface="Arial" charset="0"/>
              </a:rPr>
              <a:t>IPv6/IPv4</a:t>
            </a:r>
          </a:p>
        </p:txBody>
      </p:sp>
      <p:sp>
        <p:nvSpPr>
          <p:cNvPr id="668761" name="Text Box 89"/>
          <p:cNvSpPr txBox="1">
            <a:spLocks noChangeArrowheads="1"/>
          </p:cNvSpPr>
          <p:nvPr/>
        </p:nvSpPr>
        <p:spPr bwMode="auto">
          <a:xfrm>
            <a:off x="4564327" y="1279526"/>
            <a:ext cx="117211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IPv4 </a:t>
            </a:r>
            <a:r>
              <a:rPr kumimoji="1" lang="zh-CN" altLang="en-US" sz="1800">
                <a:solidFill>
                  <a:srgbClr val="333399"/>
                </a:solidFill>
                <a:latin typeface="Arial" charset="0"/>
              </a:rPr>
              <a:t>网络</a:t>
            </a:r>
          </a:p>
        </p:txBody>
      </p:sp>
      <p:sp>
        <p:nvSpPr>
          <p:cNvPr id="668762" name="Rectangle 90"/>
          <p:cNvSpPr>
            <a:spLocks noChangeArrowheads="1"/>
          </p:cNvSpPr>
          <p:nvPr/>
        </p:nvSpPr>
        <p:spPr bwMode="auto">
          <a:xfrm>
            <a:off x="455745" y="3976688"/>
            <a:ext cx="1403350" cy="1617662"/>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8763" name="Text Box 91"/>
          <p:cNvSpPr txBox="1">
            <a:spLocks noChangeArrowheads="1"/>
          </p:cNvSpPr>
          <p:nvPr/>
        </p:nvSpPr>
        <p:spPr bwMode="auto">
          <a:xfrm>
            <a:off x="455745" y="3976689"/>
            <a:ext cx="1518576" cy="1558925"/>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流标号：</a:t>
            </a:r>
            <a:r>
              <a:rPr kumimoji="1" lang="en-US" altLang="zh-CN" sz="1600">
                <a:solidFill>
                  <a:srgbClr val="333399"/>
                </a:solidFill>
                <a:latin typeface="Arial" charset="0"/>
              </a:rPr>
              <a:t>X</a:t>
            </a:r>
          </a:p>
          <a:p>
            <a:r>
              <a:rPr kumimoji="1" lang="zh-CN" altLang="en-US" sz="1600">
                <a:solidFill>
                  <a:srgbClr val="333399"/>
                </a:solidFill>
                <a:latin typeface="Arial" charset="0"/>
              </a:rPr>
              <a:t>源地址：</a:t>
            </a:r>
            <a:r>
              <a:rPr kumimoji="1" lang="en-US" altLang="zh-CN" sz="1600">
                <a:solidFill>
                  <a:srgbClr val="333399"/>
                </a:solidFill>
                <a:latin typeface="Arial" charset="0"/>
              </a:rPr>
              <a:t>A</a:t>
            </a:r>
          </a:p>
          <a:p>
            <a:r>
              <a:rPr kumimoji="1" lang="zh-CN" altLang="en-US" sz="1600">
                <a:solidFill>
                  <a:srgbClr val="333399"/>
                </a:solidFill>
                <a:latin typeface="Arial" charset="0"/>
              </a:rPr>
              <a:t>目的地址：</a:t>
            </a:r>
            <a:r>
              <a:rPr kumimoji="1" lang="en-US" altLang="zh-CN" sz="1600">
                <a:solidFill>
                  <a:srgbClr val="333399"/>
                </a:solidFill>
                <a:latin typeface="Arial" charset="0"/>
              </a:rPr>
              <a:t>F</a:t>
            </a:r>
          </a:p>
          <a:p>
            <a:r>
              <a:rPr kumimoji="1" lang="en-US" altLang="zh-CN" sz="1600">
                <a:solidFill>
                  <a:srgbClr val="333399"/>
                </a:solidFill>
                <a:latin typeface="Arial" charset="0"/>
              </a:rPr>
              <a:t>……</a:t>
            </a:r>
          </a:p>
          <a:p>
            <a:endParaRPr kumimoji="1" lang="en-US" altLang="zh-CN" sz="1600">
              <a:solidFill>
                <a:srgbClr val="333399"/>
              </a:solidFill>
              <a:latin typeface="Arial" charset="0"/>
            </a:endParaRPr>
          </a:p>
          <a:p>
            <a:r>
              <a:rPr kumimoji="1" lang="en-US" altLang="zh-CN" sz="1600">
                <a:solidFill>
                  <a:srgbClr val="333399"/>
                </a:solidFill>
                <a:latin typeface="Arial" charset="0"/>
              </a:rPr>
              <a:t>   </a:t>
            </a:r>
            <a:r>
              <a:rPr kumimoji="1" lang="zh-CN" altLang="en-US" sz="1600">
                <a:solidFill>
                  <a:srgbClr val="333399"/>
                </a:solidFill>
                <a:latin typeface="Arial" charset="0"/>
              </a:rPr>
              <a:t>数据部分</a:t>
            </a:r>
          </a:p>
        </p:txBody>
      </p:sp>
      <p:sp>
        <p:nvSpPr>
          <p:cNvPr id="668764" name="Text Box 92"/>
          <p:cNvSpPr txBox="1">
            <a:spLocks noChangeArrowheads="1"/>
          </p:cNvSpPr>
          <p:nvPr/>
        </p:nvSpPr>
        <p:spPr bwMode="auto">
          <a:xfrm>
            <a:off x="350838" y="5613401"/>
            <a:ext cx="153760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IPv6 </a:t>
            </a:r>
            <a:r>
              <a:rPr kumimoji="1" lang="zh-CN" altLang="en-US" sz="2000">
                <a:solidFill>
                  <a:srgbClr val="333399"/>
                </a:solidFill>
                <a:latin typeface="Arial" charset="0"/>
              </a:rPr>
              <a:t>数据报</a:t>
            </a:r>
          </a:p>
        </p:txBody>
      </p:sp>
      <p:sp>
        <p:nvSpPr>
          <p:cNvPr id="668765" name="Line 93"/>
          <p:cNvSpPr>
            <a:spLocks noChangeShapeType="1"/>
          </p:cNvSpPr>
          <p:nvPr/>
        </p:nvSpPr>
        <p:spPr bwMode="auto">
          <a:xfrm>
            <a:off x="474663" y="5060950"/>
            <a:ext cx="1356916" cy="0"/>
          </a:xfrm>
          <a:prstGeom prst="line">
            <a:avLst/>
          </a:prstGeom>
          <a:noFill/>
          <a:ln w="9525">
            <a:solidFill>
              <a:schemeClr val="tx1"/>
            </a:solidFill>
            <a:round/>
            <a:headEnd/>
            <a:tailEnd/>
          </a:ln>
          <a:effectLst/>
        </p:spPr>
        <p:txBody>
          <a:bodyPr/>
          <a:lstStyle/>
          <a:p>
            <a:endParaRPr lang="zh-CN" altLang="en-US"/>
          </a:p>
        </p:txBody>
      </p:sp>
      <p:sp>
        <p:nvSpPr>
          <p:cNvPr id="668766" name="Line 94"/>
          <p:cNvSpPr>
            <a:spLocks noChangeShapeType="1"/>
          </p:cNvSpPr>
          <p:nvPr/>
        </p:nvSpPr>
        <p:spPr bwMode="auto">
          <a:xfrm>
            <a:off x="1878013" y="4016376"/>
            <a:ext cx="1090348" cy="574675"/>
          </a:xfrm>
          <a:prstGeom prst="line">
            <a:avLst/>
          </a:prstGeom>
          <a:noFill/>
          <a:ln w="9525">
            <a:solidFill>
              <a:schemeClr val="tx1"/>
            </a:solidFill>
            <a:prstDash val="dash"/>
            <a:round/>
            <a:headEnd/>
            <a:tailEnd/>
          </a:ln>
          <a:effectLst/>
        </p:spPr>
        <p:txBody>
          <a:bodyPr/>
          <a:lstStyle/>
          <a:p>
            <a:endParaRPr lang="zh-CN" altLang="en-US"/>
          </a:p>
        </p:txBody>
      </p:sp>
      <p:sp>
        <p:nvSpPr>
          <p:cNvPr id="668767" name="Line 95"/>
          <p:cNvSpPr>
            <a:spLocks noChangeShapeType="1"/>
          </p:cNvSpPr>
          <p:nvPr/>
        </p:nvSpPr>
        <p:spPr bwMode="auto">
          <a:xfrm>
            <a:off x="1878013" y="5629276"/>
            <a:ext cx="1090348" cy="574675"/>
          </a:xfrm>
          <a:prstGeom prst="line">
            <a:avLst/>
          </a:prstGeom>
          <a:noFill/>
          <a:ln w="9525">
            <a:solidFill>
              <a:schemeClr val="tx1"/>
            </a:solidFill>
            <a:prstDash val="dash"/>
            <a:round/>
            <a:headEnd/>
            <a:tailEnd/>
          </a:ln>
          <a:effectLst/>
        </p:spPr>
        <p:txBody>
          <a:bodyPr/>
          <a:lstStyle/>
          <a:p>
            <a:endParaRPr lang="zh-CN" altLang="en-US"/>
          </a:p>
        </p:txBody>
      </p:sp>
      <p:sp>
        <p:nvSpPr>
          <p:cNvPr id="668768" name="Rectangle 96"/>
          <p:cNvSpPr>
            <a:spLocks noChangeArrowheads="1"/>
          </p:cNvSpPr>
          <p:nvPr/>
        </p:nvSpPr>
        <p:spPr bwMode="auto">
          <a:xfrm>
            <a:off x="7986713" y="3976688"/>
            <a:ext cx="1403350" cy="1617662"/>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8769" name="Text Box 97"/>
          <p:cNvSpPr txBox="1">
            <a:spLocks noChangeArrowheads="1"/>
          </p:cNvSpPr>
          <p:nvPr/>
        </p:nvSpPr>
        <p:spPr bwMode="auto">
          <a:xfrm>
            <a:off x="7986713" y="3976689"/>
            <a:ext cx="1540933" cy="1558925"/>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流标号：</a:t>
            </a:r>
            <a:r>
              <a:rPr kumimoji="1" lang="en-US" altLang="zh-CN" sz="1600">
                <a:solidFill>
                  <a:srgbClr val="333399"/>
                </a:solidFill>
                <a:latin typeface="Arial" charset="0"/>
              </a:rPr>
              <a:t>X</a:t>
            </a:r>
          </a:p>
          <a:p>
            <a:r>
              <a:rPr kumimoji="1" lang="zh-CN" altLang="en-US" sz="1600">
                <a:solidFill>
                  <a:srgbClr val="333399"/>
                </a:solidFill>
                <a:latin typeface="Arial" charset="0"/>
              </a:rPr>
              <a:t>源地址：</a:t>
            </a:r>
            <a:r>
              <a:rPr kumimoji="1" lang="en-US" altLang="zh-CN" sz="1600">
                <a:solidFill>
                  <a:srgbClr val="333399"/>
                </a:solidFill>
                <a:latin typeface="Arial" charset="0"/>
              </a:rPr>
              <a:t>A</a:t>
            </a:r>
          </a:p>
          <a:p>
            <a:r>
              <a:rPr kumimoji="1" lang="zh-CN" altLang="en-US" sz="1600">
                <a:solidFill>
                  <a:srgbClr val="333399"/>
                </a:solidFill>
                <a:latin typeface="Arial" charset="0"/>
              </a:rPr>
              <a:t>目的地址：</a:t>
            </a:r>
            <a:r>
              <a:rPr kumimoji="1" lang="en-US" altLang="zh-CN" sz="1600">
                <a:solidFill>
                  <a:srgbClr val="333399"/>
                </a:solidFill>
                <a:latin typeface="Arial" charset="0"/>
              </a:rPr>
              <a:t>F</a:t>
            </a:r>
          </a:p>
          <a:p>
            <a:r>
              <a:rPr kumimoji="1" lang="en-US" altLang="zh-CN" sz="1600">
                <a:solidFill>
                  <a:srgbClr val="333399"/>
                </a:solidFill>
                <a:latin typeface="Arial" charset="0"/>
              </a:rPr>
              <a:t>……</a:t>
            </a:r>
          </a:p>
          <a:p>
            <a:endParaRPr kumimoji="1" lang="en-US" altLang="zh-CN" sz="1600">
              <a:solidFill>
                <a:srgbClr val="333399"/>
              </a:solidFill>
              <a:latin typeface="Arial" charset="0"/>
            </a:endParaRPr>
          </a:p>
          <a:p>
            <a:r>
              <a:rPr kumimoji="1" lang="en-US" altLang="zh-CN" sz="1600">
                <a:solidFill>
                  <a:srgbClr val="333399"/>
                </a:solidFill>
                <a:latin typeface="Arial" charset="0"/>
              </a:rPr>
              <a:t>   </a:t>
            </a:r>
            <a:r>
              <a:rPr kumimoji="1" lang="zh-CN" altLang="en-US" sz="1600">
                <a:solidFill>
                  <a:srgbClr val="333399"/>
                </a:solidFill>
                <a:latin typeface="Arial" charset="0"/>
              </a:rPr>
              <a:t>数据部分</a:t>
            </a:r>
          </a:p>
        </p:txBody>
      </p:sp>
      <p:sp>
        <p:nvSpPr>
          <p:cNvPr id="668770" name="Text Box 98"/>
          <p:cNvSpPr txBox="1">
            <a:spLocks noChangeArrowheads="1"/>
          </p:cNvSpPr>
          <p:nvPr/>
        </p:nvSpPr>
        <p:spPr bwMode="auto">
          <a:xfrm>
            <a:off x="7881806" y="5613401"/>
            <a:ext cx="153760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IPv6 </a:t>
            </a:r>
            <a:r>
              <a:rPr kumimoji="1" lang="zh-CN" altLang="en-US" sz="2000">
                <a:solidFill>
                  <a:srgbClr val="333399"/>
                </a:solidFill>
                <a:latin typeface="Arial" charset="0"/>
              </a:rPr>
              <a:t>数据报</a:t>
            </a:r>
          </a:p>
        </p:txBody>
      </p:sp>
      <p:sp>
        <p:nvSpPr>
          <p:cNvPr id="668771" name="Line 99"/>
          <p:cNvSpPr>
            <a:spLocks noChangeShapeType="1"/>
          </p:cNvSpPr>
          <p:nvPr/>
        </p:nvSpPr>
        <p:spPr bwMode="auto">
          <a:xfrm>
            <a:off x="8005631" y="5060950"/>
            <a:ext cx="1356915" cy="0"/>
          </a:xfrm>
          <a:prstGeom prst="line">
            <a:avLst/>
          </a:prstGeom>
          <a:noFill/>
          <a:ln w="9525">
            <a:solidFill>
              <a:schemeClr val="tx1"/>
            </a:solidFill>
            <a:round/>
            <a:headEnd/>
            <a:tailEnd/>
          </a:ln>
          <a:effectLst/>
        </p:spPr>
        <p:txBody>
          <a:bodyPr/>
          <a:lstStyle/>
          <a:p>
            <a:endParaRPr lang="zh-CN" altLang="en-US"/>
          </a:p>
        </p:txBody>
      </p:sp>
      <p:sp>
        <p:nvSpPr>
          <p:cNvPr id="668772" name="Rectangle 100"/>
          <p:cNvSpPr>
            <a:spLocks noChangeArrowheads="1"/>
          </p:cNvSpPr>
          <p:nvPr/>
        </p:nvSpPr>
        <p:spPr bwMode="auto">
          <a:xfrm>
            <a:off x="5738945" y="3976688"/>
            <a:ext cx="1403350" cy="23796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68773" name="Text Box 101"/>
          <p:cNvSpPr txBox="1">
            <a:spLocks noChangeArrowheads="1"/>
          </p:cNvSpPr>
          <p:nvPr/>
        </p:nvSpPr>
        <p:spPr bwMode="auto">
          <a:xfrm>
            <a:off x="5738945" y="3976689"/>
            <a:ext cx="1504817" cy="1069975"/>
          </a:xfrm>
          <a:prstGeom prst="rect">
            <a:avLst/>
          </a:prstGeom>
          <a:noFill/>
          <a:ln w="9525">
            <a:noFill/>
            <a:miter lim="800000"/>
            <a:headEnd/>
            <a:tailEnd/>
          </a:ln>
          <a:effectLst/>
        </p:spPr>
        <p:txBody>
          <a:bodyPr>
            <a:spAutoFit/>
          </a:bodyPr>
          <a:lstStyle/>
          <a:p>
            <a:r>
              <a:rPr kumimoji="1" lang="zh-CN" altLang="en-US" sz="1600">
                <a:solidFill>
                  <a:srgbClr val="333399"/>
                </a:solidFill>
                <a:latin typeface="Arial" charset="0"/>
              </a:rPr>
              <a:t>源地址：</a:t>
            </a:r>
            <a:r>
              <a:rPr kumimoji="1" lang="en-US" altLang="zh-CN" sz="1600">
                <a:solidFill>
                  <a:srgbClr val="333399"/>
                </a:solidFill>
                <a:latin typeface="Arial" charset="0"/>
              </a:rPr>
              <a:t>B</a:t>
            </a:r>
          </a:p>
          <a:p>
            <a:r>
              <a:rPr kumimoji="1" lang="zh-CN" altLang="en-US" sz="1600">
                <a:solidFill>
                  <a:srgbClr val="333399"/>
                </a:solidFill>
                <a:latin typeface="Arial" charset="0"/>
              </a:rPr>
              <a:t>目的地址：</a:t>
            </a:r>
            <a:r>
              <a:rPr kumimoji="1" lang="en-US" altLang="zh-CN" sz="1600">
                <a:solidFill>
                  <a:srgbClr val="333399"/>
                </a:solidFill>
                <a:latin typeface="Arial" charset="0"/>
              </a:rPr>
              <a:t>E</a:t>
            </a:r>
          </a:p>
          <a:p>
            <a:endParaRPr kumimoji="1" lang="en-US" altLang="zh-CN" sz="1600">
              <a:solidFill>
                <a:srgbClr val="333399"/>
              </a:solidFill>
              <a:latin typeface="Arial" charset="0"/>
            </a:endParaRPr>
          </a:p>
          <a:p>
            <a:endParaRPr kumimoji="1" lang="en-US" altLang="zh-CN" sz="1600">
              <a:solidFill>
                <a:srgbClr val="333399"/>
              </a:solidFill>
              <a:latin typeface="Arial" charset="0"/>
            </a:endParaRPr>
          </a:p>
        </p:txBody>
      </p:sp>
      <p:sp>
        <p:nvSpPr>
          <p:cNvPr id="668774" name="Rectangle 102"/>
          <p:cNvSpPr>
            <a:spLocks noChangeArrowheads="1"/>
          </p:cNvSpPr>
          <p:nvPr/>
        </p:nvSpPr>
        <p:spPr bwMode="auto">
          <a:xfrm>
            <a:off x="5754914" y="4575176"/>
            <a:ext cx="1365038" cy="1782783"/>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68775" name="Text Box 103"/>
          <p:cNvSpPr txBox="1">
            <a:spLocks noChangeArrowheads="1"/>
          </p:cNvSpPr>
          <p:nvPr/>
        </p:nvSpPr>
        <p:spPr bwMode="auto">
          <a:xfrm>
            <a:off x="5990035" y="5087939"/>
            <a:ext cx="800219" cy="584775"/>
          </a:xfrm>
          <a:prstGeom prst="rect">
            <a:avLst/>
          </a:prstGeom>
          <a:noFill/>
          <a:ln w="9525">
            <a:noFill/>
            <a:miter lim="800000"/>
            <a:headEnd/>
            <a:tailEnd/>
          </a:ln>
          <a:effectLst/>
        </p:spPr>
        <p:txBody>
          <a:bodyPr wrap="none">
            <a:spAutoFit/>
          </a:bodyPr>
          <a:lstStyle/>
          <a:p>
            <a:pPr algn="ctr"/>
            <a:r>
              <a:rPr kumimoji="1" lang="en-US" altLang="zh-CN" sz="1600" dirty="0">
                <a:solidFill>
                  <a:srgbClr val="333399"/>
                </a:solidFill>
                <a:latin typeface="Arial" charset="0"/>
              </a:rPr>
              <a:t>IPv6</a:t>
            </a:r>
          </a:p>
          <a:p>
            <a:pPr algn="ctr"/>
            <a:r>
              <a:rPr kumimoji="1" lang="zh-CN" altLang="en-US" sz="1600" dirty="0">
                <a:solidFill>
                  <a:srgbClr val="333399"/>
                </a:solidFill>
                <a:latin typeface="Arial" charset="0"/>
              </a:rPr>
              <a:t>数据报</a:t>
            </a:r>
          </a:p>
        </p:txBody>
      </p:sp>
      <p:sp>
        <p:nvSpPr>
          <p:cNvPr id="668776" name="Line 104"/>
          <p:cNvSpPr>
            <a:spLocks noChangeShapeType="1"/>
          </p:cNvSpPr>
          <p:nvPr/>
        </p:nvSpPr>
        <p:spPr bwMode="auto">
          <a:xfrm flipV="1">
            <a:off x="7039108" y="3990976"/>
            <a:ext cx="971682" cy="582613"/>
          </a:xfrm>
          <a:prstGeom prst="line">
            <a:avLst/>
          </a:prstGeom>
          <a:noFill/>
          <a:ln w="9525">
            <a:solidFill>
              <a:schemeClr val="tx1"/>
            </a:solidFill>
            <a:prstDash val="dash"/>
            <a:round/>
            <a:headEnd/>
            <a:tailEnd/>
          </a:ln>
          <a:effectLst/>
        </p:spPr>
        <p:txBody>
          <a:bodyPr/>
          <a:lstStyle/>
          <a:p>
            <a:endParaRPr lang="zh-CN" altLang="en-US"/>
          </a:p>
        </p:txBody>
      </p:sp>
      <p:sp>
        <p:nvSpPr>
          <p:cNvPr id="668777" name="Line 105"/>
          <p:cNvSpPr>
            <a:spLocks noChangeShapeType="1"/>
          </p:cNvSpPr>
          <p:nvPr/>
        </p:nvSpPr>
        <p:spPr bwMode="auto">
          <a:xfrm flipV="1">
            <a:off x="6996112" y="5621338"/>
            <a:ext cx="971683" cy="582612"/>
          </a:xfrm>
          <a:prstGeom prst="line">
            <a:avLst/>
          </a:prstGeom>
          <a:noFill/>
          <a:ln w="9525">
            <a:solidFill>
              <a:schemeClr val="tx1"/>
            </a:solidFill>
            <a:prstDash val="dash"/>
            <a:round/>
            <a:headEnd/>
            <a:tailEnd/>
          </a:ln>
          <a:effectLst/>
        </p:spPr>
        <p:txBody>
          <a:bodyPr/>
          <a:lstStyle/>
          <a:p>
            <a:endParaRPr lang="zh-CN" altLang="en-US"/>
          </a:p>
        </p:txBody>
      </p:sp>
      <p:sp>
        <p:nvSpPr>
          <p:cNvPr id="668778" name="AutoShape 106"/>
          <p:cNvSpPr>
            <a:spLocks noChangeArrowheads="1"/>
          </p:cNvSpPr>
          <p:nvPr/>
        </p:nvSpPr>
        <p:spPr bwMode="auto">
          <a:xfrm rot="-1824532">
            <a:off x="7187010" y="4892675"/>
            <a:ext cx="982001" cy="228600"/>
          </a:xfrm>
          <a:prstGeom prst="rightArrow">
            <a:avLst>
              <a:gd name="adj1" fmla="val 50000"/>
              <a:gd name="adj2" fmla="val 99132"/>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68779" name="Text Box 107"/>
          <p:cNvSpPr txBox="1">
            <a:spLocks noChangeArrowheads="1"/>
          </p:cNvSpPr>
          <p:nvPr/>
        </p:nvSpPr>
        <p:spPr bwMode="auto">
          <a:xfrm>
            <a:off x="1052512" y="195263"/>
            <a:ext cx="8007320" cy="646331"/>
          </a:xfrm>
          <a:prstGeom prst="rect">
            <a:avLst/>
          </a:prstGeom>
          <a:noFill/>
          <a:ln w="9525">
            <a:noFill/>
            <a:miter lim="800000"/>
            <a:headEnd/>
            <a:tailEnd/>
          </a:ln>
          <a:effectLst/>
        </p:spPr>
        <p:txBody>
          <a:bodyPr wrap="none">
            <a:spAutoFit/>
          </a:bodyPr>
          <a:lstStyle/>
          <a:p>
            <a:r>
              <a:rPr lang="en-US" altLang="zh-CN" sz="3600" dirty="0" smtClean="0">
                <a:solidFill>
                  <a:srgbClr val="333399"/>
                </a:solidFill>
                <a:latin typeface="Arial" charset="0"/>
              </a:rPr>
              <a:t>2</a:t>
            </a:r>
            <a:r>
              <a:rPr lang="zh-CN" altLang="en-US" sz="3600" dirty="0" smtClean="0">
                <a:solidFill>
                  <a:srgbClr val="333399"/>
                </a:solidFill>
                <a:latin typeface="Arial" charset="0"/>
              </a:rPr>
              <a:t>、使用</a:t>
            </a:r>
            <a:r>
              <a:rPr lang="zh-CN" altLang="en-US" sz="3600" dirty="0">
                <a:solidFill>
                  <a:srgbClr val="FF0000"/>
                </a:solidFill>
                <a:latin typeface="Arial" charset="0"/>
              </a:rPr>
              <a:t>隧道技术</a:t>
            </a:r>
            <a:r>
              <a:rPr lang="zh-CN" altLang="en-US" sz="3600" dirty="0">
                <a:solidFill>
                  <a:srgbClr val="333399"/>
                </a:solidFill>
                <a:latin typeface="Arial" charset="0"/>
              </a:rPr>
              <a:t>从 </a:t>
            </a:r>
            <a:r>
              <a:rPr lang="en-US" altLang="zh-CN" sz="3600" dirty="0">
                <a:solidFill>
                  <a:srgbClr val="333399"/>
                </a:solidFill>
                <a:latin typeface="Arial" charset="0"/>
              </a:rPr>
              <a:t>IPv4 </a:t>
            </a:r>
            <a:r>
              <a:rPr lang="zh-CN" altLang="en-US" sz="3600" dirty="0">
                <a:solidFill>
                  <a:srgbClr val="333399"/>
                </a:solidFill>
                <a:latin typeface="Arial" charset="0"/>
              </a:rPr>
              <a:t>到 </a:t>
            </a:r>
            <a:r>
              <a:rPr lang="en-US" altLang="zh-CN" sz="3600" dirty="0">
                <a:solidFill>
                  <a:srgbClr val="333399"/>
                </a:solidFill>
                <a:latin typeface="Arial" charset="0"/>
              </a:rPr>
              <a:t>IPv6 </a:t>
            </a:r>
            <a:r>
              <a:rPr lang="zh-CN" altLang="en-US" sz="3600" dirty="0">
                <a:solidFill>
                  <a:srgbClr val="333399"/>
                </a:solidFill>
                <a:latin typeface="Arial" charset="0"/>
              </a:rPr>
              <a:t>过渡 </a:t>
            </a:r>
          </a:p>
        </p:txBody>
      </p:sp>
      <p:sp>
        <p:nvSpPr>
          <p:cNvPr id="108" name="灯片编号占位符 107"/>
          <p:cNvSpPr>
            <a:spLocks noGrp="1"/>
          </p:cNvSpPr>
          <p:nvPr>
            <p:ph type="sldNum" sz="quarter" idx="11"/>
          </p:nvPr>
        </p:nvSpPr>
        <p:spPr/>
        <p:txBody>
          <a:bodyPr/>
          <a:lstStyle/>
          <a:p>
            <a:pPr>
              <a:defRPr/>
            </a:pPr>
            <a:fld id="{A8238B5B-B003-49CD-B3C1-17CA10EB5C17}" type="slidenum">
              <a:rPr lang="en-US" altLang="zh-CN" smtClean="0"/>
              <a:pPr>
                <a:defRPr/>
              </a:pPr>
              <a:t>208</a:t>
            </a:fld>
            <a:endParaRPr lang="en-US" altLang="zh-CN" dirty="0"/>
          </a:p>
        </p:txBody>
      </p:sp>
      <p:sp>
        <p:nvSpPr>
          <p:cNvPr id="109" name="圆角矩形标注 108"/>
          <p:cNvSpPr/>
          <p:nvPr/>
        </p:nvSpPr>
        <p:spPr>
          <a:xfrm>
            <a:off x="2786047" y="2928934"/>
            <a:ext cx="1470432" cy="642942"/>
          </a:xfrm>
          <a:prstGeom prst="wedgeRoundRectCallout">
            <a:avLst>
              <a:gd name="adj1" fmla="val -25771"/>
              <a:gd name="adj2" fmla="val 1041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加上新的</a:t>
            </a:r>
            <a:r>
              <a:rPr lang="en-US" altLang="zh-CN" sz="2000" dirty="0" smtClean="0">
                <a:solidFill>
                  <a:schemeClr val="tx1"/>
                </a:solidFill>
              </a:rPr>
              <a:t>IPv4</a:t>
            </a:r>
            <a:r>
              <a:rPr lang="zh-CN" altLang="en-US" sz="2000" dirty="0" smtClean="0">
                <a:solidFill>
                  <a:schemeClr val="tx1"/>
                </a:solidFill>
              </a:rPr>
              <a:t>首部</a:t>
            </a:r>
          </a:p>
        </p:txBody>
      </p:sp>
      <p:sp>
        <p:nvSpPr>
          <p:cNvPr id="112" name="圆角矩形标注 111"/>
          <p:cNvSpPr/>
          <p:nvPr/>
        </p:nvSpPr>
        <p:spPr>
          <a:xfrm>
            <a:off x="7971256" y="3000372"/>
            <a:ext cx="1470432" cy="642942"/>
          </a:xfrm>
          <a:prstGeom prst="wedgeRoundRectCallout">
            <a:avLst>
              <a:gd name="adj1" fmla="val -25771"/>
              <a:gd name="adj2" fmla="val 1041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去掉</a:t>
            </a:r>
            <a:r>
              <a:rPr lang="en-US" altLang="zh-CN" sz="2000" dirty="0" smtClean="0">
                <a:solidFill>
                  <a:schemeClr val="tx1"/>
                </a:solidFill>
              </a:rPr>
              <a:t>IPv4</a:t>
            </a:r>
            <a:r>
              <a:rPr lang="zh-CN" altLang="en-US" sz="2000" dirty="0" smtClean="0">
                <a:solidFill>
                  <a:schemeClr val="tx1"/>
                </a:solidFill>
              </a:rPr>
              <a:t>首部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2"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4.6.4  </a:t>
            </a:r>
            <a:r>
              <a:rPr lang="en-US" altLang="zh-CN" dirty="0" smtClean="0"/>
              <a:t>ICMPv6</a:t>
            </a:r>
            <a:endParaRPr lang="zh-CN" altLang="en-US" dirty="0"/>
          </a:p>
        </p:txBody>
      </p:sp>
      <p:sp>
        <p:nvSpPr>
          <p:cNvPr id="4" name="内容占位符 3"/>
          <p:cNvSpPr>
            <a:spLocks noGrp="1"/>
          </p:cNvSpPr>
          <p:nvPr>
            <p:ph idx="1"/>
          </p:nvPr>
        </p:nvSpPr>
        <p:spPr/>
        <p:txBody>
          <a:bodyPr/>
          <a:lstStyle/>
          <a:p>
            <a:r>
              <a:rPr lang="en-US" altLang="zh-CN" dirty="0" smtClean="0"/>
              <a:t>IPv6 </a:t>
            </a:r>
            <a:r>
              <a:rPr lang="zh-CN" altLang="zh-CN" dirty="0" smtClean="0"/>
              <a:t>也</a:t>
            </a:r>
            <a:r>
              <a:rPr lang="zh-CN" altLang="zh-CN" dirty="0"/>
              <a:t>不保证数据报的可靠交付，因为互联网中的路由器可能会丢弃数据报</a:t>
            </a:r>
            <a:r>
              <a:rPr lang="zh-CN" altLang="zh-CN" dirty="0" smtClean="0"/>
              <a:t>。</a:t>
            </a:r>
            <a:endParaRPr lang="en-US" altLang="zh-CN" dirty="0" smtClean="0"/>
          </a:p>
          <a:p>
            <a:r>
              <a:rPr lang="zh-CN" altLang="zh-CN" dirty="0" smtClean="0"/>
              <a:t>因此</a:t>
            </a:r>
            <a:r>
              <a:rPr lang="en-US" altLang="zh-CN" dirty="0" smtClean="0"/>
              <a:t> IPv6 </a:t>
            </a:r>
            <a:r>
              <a:rPr lang="zh-CN" altLang="zh-CN" dirty="0" smtClean="0"/>
              <a:t>也</a:t>
            </a:r>
            <a:r>
              <a:rPr lang="zh-CN" altLang="zh-CN" dirty="0"/>
              <a:t>需要</a:t>
            </a:r>
            <a:r>
              <a:rPr lang="zh-CN" altLang="zh-CN" dirty="0" smtClean="0"/>
              <a:t>使用</a:t>
            </a:r>
            <a:r>
              <a:rPr lang="en-US" altLang="zh-CN" dirty="0" smtClean="0"/>
              <a:t> ICMP </a:t>
            </a:r>
            <a:r>
              <a:rPr lang="zh-CN" altLang="zh-CN" dirty="0" smtClean="0"/>
              <a:t>来</a:t>
            </a:r>
            <a:r>
              <a:rPr lang="zh-CN" altLang="zh-CN" dirty="0"/>
              <a:t>反馈一些差错信息。新的版本</a:t>
            </a:r>
            <a:r>
              <a:rPr lang="zh-CN" altLang="zh-CN" dirty="0" smtClean="0"/>
              <a:t>称为</a:t>
            </a:r>
            <a:r>
              <a:rPr lang="en-US" altLang="zh-CN" dirty="0" smtClean="0"/>
              <a:t> ICMPv6</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922682043"/>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zh-CN" altLang="en-US"/>
              <a:t>虚拟互连网络的意义 </a:t>
            </a:r>
          </a:p>
        </p:txBody>
      </p:sp>
      <p:sp>
        <p:nvSpPr>
          <p:cNvPr id="353295" name="Rectangle 15"/>
          <p:cNvSpPr>
            <a:spLocks noGrp="1" noChangeArrowheads="1"/>
          </p:cNvSpPr>
          <p:nvPr>
            <p:ph idx="1"/>
          </p:nvPr>
        </p:nvSpPr>
        <p:spPr/>
        <p:txBody>
          <a:bodyPr/>
          <a:lstStyle/>
          <a:p>
            <a:pPr algn="just"/>
            <a:r>
              <a:rPr lang="zh-CN" altLang="en-US" sz="2800" dirty="0"/>
              <a:t>所谓虚拟互连网络也就是逻辑互连网络，它的意思就是互连起来的各种物理网络的异构性本来是客观存在的，但是我们利用 </a:t>
            </a:r>
            <a:r>
              <a:rPr lang="en-US" altLang="zh-CN" sz="2800" dirty="0"/>
              <a:t>IP </a:t>
            </a:r>
            <a:r>
              <a:rPr lang="zh-CN" altLang="en-US" sz="2800" dirty="0"/>
              <a:t>协议就可以使这些性能各异的网络从用户看起来好像是一个统一的网络</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21</a:t>
            </a:fld>
            <a:endParaRPr lang="en-US" altLang="zh-CN"/>
          </a:p>
        </p:txBody>
      </p:sp>
    </p:spTree>
    <p:extLst>
      <p:ext uri="{BB962C8B-B14F-4D97-AF65-F5344CB8AC3E}">
        <p14:creationId xmlns:p14="http://schemas.microsoft.com/office/powerpoint/2010/main" val="1544741694"/>
      </p:ext>
    </p:extLst>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zh-CN" dirty="0"/>
              <a:t>4.6.4  ICMPv6</a:t>
            </a:r>
          </a:p>
        </p:txBody>
      </p:sp>
      <p:sp>
        <p:nvSpPr>
          <p:cNvPr id="669699" name="Rectangle 3"/>
          <p:cNvSpPr>
            <a:spLocks noGrp="1" noChangeArrowheads="1"/>
          </p:cNvSpPr>
          <p:nvPr>
            <p:ph idx="1"/>
          </p:nvPr>
        </p:nvSpPr>
        <p:spPr>
          <a:xfrm>
            <a:off x="523844" y="1500174"/>
            <a:ext cx="8853518" cy="4244988"/>
          </a:xfrm>
        </p:spPr>
        <p:txBody>
          <a:bodyPr/>
          <a:lstStyle/>
          <a:p>
            <a:r>
              <a:rPr lang="zh-CN" altLang="en-US" dirty="0" smtClean="0"/>
              <a:t>地址</a:t>
            </a:r>
            <a:r>
              <a:rPr lang="zh-CN" altLang="en-US" dirty="0"/>
              <a:t>解析协议 </a:t>
            </a:r>
            <a:r>
              <a:rPr lang="en-US" altLang="zh-CN" dirty="0"/>
              <a:t>ARP </a:t>
            </a:r>
            <a:r>
              <a:rPr lang="zh-CN" altLang="en-US" dirty="0"/>
              <a:t>和网际组管理协议 </a:t>
            </a:r>
            <a:r>
              <a:rPr lang="en-US" altLang="zh-CN" dirty="0"/>
              <a:t>IGMP </a:t>
            </a:r>
            <a:r>
              <a:rPr lang="zh-CN" altLang="en-US" dirty="0"/>
              <a:t>协议的功能都已被合并到 </a:t>
            </a:r>
            <a:r>
              <a:rPr lang="en-US" altLang="zh-CN" dirty="0"/>
              <a:t>ICMPv6 </a:t>
            </a:r>
            <a:r>
              <a:rPr lang="zh-CN" altLang="en-US" dirty="0"/>
              <a:t>中。 </a:t>
            </a:r>
            <a:endParaRPr lang="en-US" altLang="zh-CN" dirty="0" smtClean="0"/>
          </a:p>
          <a:p>
            <a:r>
              <a:rPr lang="zh-CN" altLang="zh-CN" dirty="0" smtClean="0"/>
              <a:t>报告差错，获取信息，探测邻站或管理多播通信。</a:t>
            </a:r>
            <a:endParaRPr lang="en-US" altLang="zh-CN" dirty="0" smtClean="0"/>
          </a:p>
          <a:p>
            <a:endParaRPr lang="zh-CN" altLang="en-US" dirty="0"/>
          </a:p>
        </p:txBody>
      </p:sp>
      <p:sp>
        <p:nvSpPr>
          <p:cNvPr id="669700" name="Text Box 4"/>
          <p:cNvSpPr txBox="1">
            <a:spLocks noChangeArrowheads="1"/>
          </p:cNvSpPr>
          <p:nvPr/>
        </p:nvSpPr>
        <p:spPr bwMode="auto">
          <a:xfrm>
            <a:off x="1479568" y="5867250"/>
            <a:ext cx="269176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版本 </a:t>
            </a:r>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中的网络层</a:t>
            </a:r>
          </a:p>
        </p:txBody>
      </p:sp>
      <p:sp>
        <p:nvSpPr>
          <p:cNvPr id="669702" name="Rectangle 6"/>
          <p:cNvSpPr>
            <a:spLocks noChangeArrowheads="1"/>
          </p:cNvSpPr>
          <p:nvPr/>
        </p:nvSpPr>
        <p:spPr bwMode="auto">
          <a:xfrm>
            <a:off x="698459" y="3803501"/>
            <a:ext cx="4182533" cy="1978025"/>
          </a:xfrm>
          <a:prstGeom prst="rect">
            <a:avLst/>
          </a:prstGeom>
          <a:solidFill>
            <a:srgbClr val="FFFF66"/>
          </a:solidFill>
          <a:ln w="9525">
            <a:solidFill>
              <a:schemeClr val="tx1"/>
            </a:solidFill>
            <a:miter lim="800000"/>
            <a:headEnd/>
            <a:tailEnd/>
          </a:ln>
          <a:effectLst/>
        </p:spPr>
        <p:txBody>
          <a:bodyPr wrap="none" anchor="ctr"/>
          <a:lstStyle/>
          <a:p>
            <a:pPr algn="ctr"/>
            <a:endParaRPr kumimoji="1" lang="zh-CN" altLang="zh-CN" sz="2400" b="1">
              <a:solidFill>
                <a:srgbClr val="000099"/>
              </a:solidFill>
              <a:latin typeface="+mn-lt"/>
              <a:ea typeface="黑体" pitchFamily="2" charset="-122"/>
            </a:endParaRPr>
          </a:p>
        </p:txBody>
      </p:sp>
      <p:sp>
        <p:nvSpPr>
          <p:cNvPr id="669703" name="Rectangle 7"/>
          <p:cNvSpPr>
            <a:spLocks noChangeArrowheads="1"/>
          </p:cNvSpPr>
          <p:nvPr/>
        </p:nvSpPr>
        <p:spPr bwMode="auto">
          <a:xfrm>
            <a:off x="786169" y="3892400"/>
            <a:ext cx="997479" cy="487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ICMP</a:t>
            </a:r>
          </a:p>
        </p:txBody>
      </p:sp>
      <p:sp>
        <p:nvSpPr>
          <p:cNvPr id="669704" name="Text Box 8"/>
          <p:cNvSpPr txBox="1">
            <a:spLocks noChangeArrowheads="1"/>
          </p:cNvSpPr>
          <p:nvPr/>
        </p:nvSpPr>
        <p:spPr bwMode="auto">
          <a:xfrm>
            <a:off x="2476724" y="4643287"/>
            <a:ext cx="923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latin typeface="+mn-lt"/>
                <a:ea typeface="黑体" pitchFamily="2" charset="-122"/>
              </a:rPr>
              <a:t>IPv4</a:t>
            </a:r>
          </a:p>
        </p:txBody>
      </p:sp>
      <p:sp>
        <p:nvSpPr>
          <p:cNvPr id="669705" name="Rectangle 9"/>
          <p:cNvSpPr>
            <a:spLocks noChangeArrowheads="1"/>
          </p:cNvSpPr>
          <p:nvPr/>
        </p:nvSpPr>
        <p:spPr bwMode="auto">
          <a:xfrm>
            <a:off x="3885234" y="5292575"/>
            <a:ext cx="908050" cy="4889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ARP</a:t>
            </a:r>
          </a:p>
        </p:txBody>
      </p:sp>
      <p:sp>
        <p:nvSpPr>
          <p:cNvPr id="669706" name="Rectangle 10"/>
          <p:cNvSpPr>
            <a:spLocks noChangeArrowheads="1"/>
          </p:cNvSpPr>
          <p:nvPr/>
        </p:nvSpPr>
        <p:spPr bwMode="auto">
          <a:xfrm>
            <a:off x="1831802" y="3892400"/>
            <a:ext cx="995759" cy="487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IGMP</a:t>
            </a:r>
          </a:p>
        </p:txBody>
      </p:sp>
      <p:sp>
        <p:nvSpPr>
          <p:cNvPr id="669707" name="Text Box 11"/>
          <p:cNvSpPr txBox="1">
            <a:spLocks noChangeArrowheads="1"/>
          </p:cNvSpPr>
          <p:nvPr/>
        </p:nvSpPr>
        <p:spPr bwMode="auto">
          <a:xfrm>
            <a:off x="6183205" y="5859312"/>
            <a:ext cx="269176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版本 </a:t>
            </a:r>
            <a:r>
              <a:rPr kumimoji="1" lang="en-US" altLang="zh-CN" sz="2400" b="1" dirty="0">
                <a:solidFill>
                  <a:srgbClr val="000099"/>
                </a:solidFill>
                <a:latin typeface="+mn-lt"/>
                <a:ea typeface="黑体" pitchFamily="2" charset="-122"/>
              </a:rPr>
              <a:t>6 </a:t>
            </a:r>
            <a:r>
              <a:rPr kumimoji="1" lang="zh-CN" altLang="en-US" sz="2400" b="1" dirty="0">
                <a:solidFill>
                  <a:srgbClr val="000099"/>
                </a:solidFill>
                <a:latin typeface="+mn-lt"/>
                <a:ea typeface="黑体" pitchFamily="2" charset="-122"/>
              </a:rPr>
              <a:t>中的网络层</a:t>
            </a:r>
          </a:p>
        </p:txBody>
      </p:sp>
      <p:sp>
        <p:nvSpPr>
          <p:cNvPr id="669709" name="Rectangle 13"/>
          <p:cNvSpPr>
            <a:spLocks noChangeArrowheads="1"/>
          </p:cNvSpPr>
          <p:nvPr/>
        </p:nvSpPr>
        <p:spPr bwMode="auto">
          <a:xfrm>
            <a:off x="5313040" y="3803501"/>
            <a:ext cx="4182533" cy="1978025"/>
          </a:xfrm>
          <a:prstGeom prst="rect">
            <a:avLst/>
          </a:prstGeom>
          <a:solidFill>
            <a:srgbClr val="FF99FF"/>
          </a:solidFill>
          <a:ln w="9525">
            <a:solidFill>
              <a:schemeClr val="tx1"/>
            </a:solidFill>
            <a:miter lim="800000"/>
            <a:headEnd/>
            <a:tailEnd/>
          </a:ln>
          <a:effectLst/>
        </p:spPr>
        <p:txBody>
          <a:bodyPr wrap="none" anchor="ctr"/>
          <a:lstStyle/>
          <a:p>
            <a:pPr algn="ctr"/>
            <a:endParaRPr kumimoji="1" lang="zh-CN" altLang="zh-CN" sz="2400" b="1">
              <a:solidFill>
                <a:srgbClr val="000099"/>
              </a:solidFill>
              <a:latin typeface="+mn-lt"/>
              <a:ea typeface="黑体" pitchFamily="2" charset="-122"/>
            </a:endParaRPr>
          </a:p>
        </p:txBody>
      </p:sp>
      <p:sp>
        <p:nvSpPr>
          <p:cNvPr id="669710" name="Rectangle 14"/>
          <p:cNvSpPr>
            <a:spLocks noChangeArrowheads="1"/>
          </p:cNvSpPr>
          <p:nvPr/>
        </p:nvSpPr>
        <p:spPr bwMode="auto">
          <a:xfrm>
            <a:off x="5816939" y="3884463"/>
            <a:ext cx="1179777" cy="487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ICMPv6</a:t>
            </a:r>
          </a:p>
        </p:txBody>
      </p:sp>
      <p:sp>
        <p:nvSpPr>
          <p:cNvPr id="669711" name="Text Box 15"/>
          <p:cNvSpPr txBox="1">
            <a:spLocks noChangeArrowheads="1"/>
          </p:cNvSpPr>
          <p:nvPr/>
        </p:nvSpPr>
        <p:spPr bwMode="auto">
          <a:xfrm>
            <a:off x="7091305" y="4635350"/>
            <a:ext cx="923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mn-lt"/>
                <a:ea typeface="黑体" pitchFamily="2" charset="-122"/>
              </a:rPr>
              <a:t>IPv6</a:t>
            </a:r>
          </a:p>
        </p:txBody>
      </p:sp>
      <p:sp>
        <p:nvSpPr>
          <p:cNvPr id="2" name="矩形 1"/>
          <p:cNvSpPr/>
          <p:nvPr/>
        </p:nvSpPr>
        <p:spPr>
          <a:xfrm>
            <a:off x="2456162" y="6467797"/>
            <a:ext cx="4993675" cy="461665"/>
          </a:xfrm>
          <a:prstGeom prst="rect">
            <a:avLst/>
          </a:prstGeom>
        </p:spPr>
        <p:txBody>
          <a:bodyPr wrap="square">
            <a:spAutoFit/>
          </a:bodyPr>
          <a:lstStyle/>
          <a:p>
            <a:pPr algn="ctr"/>
            <a:r>
              <a:rPr lang="zh-CN" altLang="zh-CN" sz="2400" b="1" dirty="0" smtClean="0">
                <a:latin typeface="+mn-lt"/>
                <a:ea typeface="黑体" pitchFamily="2" charset="-122"/>
              </a:rPr>
              <a:t>新</a:t>
            </a:r>
            <a:r>
              <a:rPr lang="zh-CN" altLang="zh-CN" sz="2400" b="1" dirty="0">
                <a:latin typeface="+mn-lt"/>
                <a:ea typeface="黑体" pitchFamily="2" charset="-122"/>
              </a:rPr>
              <a:t>旧版本中的网络层的比较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2247380140"/>
      </p:ext>
    </p:extLst>
  </p:cSld>
  <p:clrMapOvr>
    <a:masterClrMapping/>
  </p:clrMapOvr>
  <p:transition>
    <p:wipe dir="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38224" y="642918"/>
            <a:ext cx="7427780" cy="768350"/>
          </a:xfrm>
        </p:spPr>
        <p:txBody>
          <a:bodyPr/>
          <a:lstStyle/>
          <a:p>
            <a:pPr algn="ctr"/>
            <a:r>
              <a:rPr lang="zh-CN" altLang="en-US" dirty="0" smtClean="0"/>
              <a:t>本章内容</a:t>
            </a:r>
            <a:endParaRPr lang="zh-CN" altLang="en-US" dirty="0"/>
          </a:p>
        </p:txBody>
      </p:sp>
      <p:graphicFrame>
        <p:nvGraphicFramePr>
          <p:cNvPr id="4" name="图示 3"/>
          <p:cNvGraphicFramePr/>
          <p:nvPr/>
        </p:nvGraphicFramePr>
        <p:xfrm>
          <a:off x="1160835" y="1857364"/>
          <a:ext cx="7739117"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211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4.7  IP </a:t>
            </a:r>
            <a:r>
              <a:rPr lang="zh-CN" altLang="en-US" dirty="0" smtClean="0"/>
              <a:t>多播</a:t>
            </a:r>
            <a:r>
              <a:rPr lang="en-US" altLang="zh-CN" dirty="0" smtClean="0"/>
              <a:t>(</a:t>
            </a:r>
            <a:r>
              <a:rPr lang="zh-CN" altLang="en-US" dirty="0"/>
              <a:t>了解</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多播：一对多（一组接收端）通信</a:t>
            </a:r>
          </a:p>
          <a:p>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212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599" name="Rectangle 127"/>
          <p:cNvSpPr>
            <a:spLocks noGrp="1" noChangeArrowheads="1"/>
          </p:cNvSpPr>
          <p:nvPr>
            <p:ph type="title"/>
          </p:nvPr>
        </p:nvSpPr>
        <p:spPr>
          <a:noFill/>
          <a:ln/>
        </p:spPr>
        <p:txBody>
          <a:bodyPr/>
          <a:lstStyle/>
          <a:p>
            <a:pPr algn="ctr"/>
            <a:r>
              <a:rPr lang="zh-CN" altLang="zh-CN" dirty="0" smtClean="0"/>
              <a:t>多</a:t>
            </a:r>
            <a:r>
              <a:rPr lang="zh-CN" altLang="zh-CN" dirty="0"/>
              <a:t>播可大大节约网络资源</a:t>
            </a:r>
            <a:endParaRPr lang="zh-CN" altLang="en-US" sz="4000" dirty="0"/>
          </a:p>
        </p:txBody>
      </p:sp>
      <p:grpSp>
        <p:nvGrpSpPr>
          <p:cNvPr id="2" name="组合 3"/>
          <p:cNvGrpSpPr/>
          <p:nvPr/>
        </p:nvGrpSpPr>
        <p:grpSpPr>
          <a:xfrm>
            <a:off x="560512" y="1500174"/>
            <a:ext cx="5914746" cy="5021495"/>
            <a:chOff x="704528" y="1196752"/>
            <a:chExt cx="5914746" cy="5021495"/>
          </a:xfrm>
        </p:grpSpPr>
        <p:sp>
          <p:nvSpPr>
            <p:cNvPr id="1001549" name="Line 77"/>
            <p:cNvSpPr>
              <a:spLocks noChangeShapeType="1"/>
            </p:cNvSpPr>
            <p:nvPr/>
          </p:nvSpPr>
          <p:spPr bwMode="auto">
            <a:xfrm>
              <a:off x="2355672"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5"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5917"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24" name="Line 52"/>
            <p:cNvSpPr>
              <a:spLocks noChangeShapeType="1"/>
            </p:cNvSpPr>
            <p:nvPr/>
          </p:nvSpPr>
          <p:spPr bwMode="auto">
            <a:xfrm flipV="1">
              <a:off x="2075345" y="3131914"/>
              <a:ext cx="1401631"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5" name="Line 53"/>
            <p:cNvSpPr>
              <a:spLocks noChangeShapeType="1"/>
            </p:cNvSpPr>
            <p:nvPr/>
          </p:nvSpPr>
          <p:spPr bwMode="auto">
            <a:xfrm flipV="1">
              <a:off x="3571564" y="1952401"/>
              <a:ext cx="0" cy="996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6" name="Line 54"/>
            <p:cNvSpPr>
              <a:spLocks noChangeShapeType="1"/>
            </p:cNvSpPr>
            <p:nvPr/>
          </p:nvSpPr>
          <p:spPr bwMode="auto">
            <a:xfrm flipH="1" flipV="1">
              <a:off x="3571564" y="3131914"/>
              <a:ext cx="0"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7" name="Line 55"/>
            <p:cNvSpPr>
              <a:spLocks noChangeShapeType="1"/>
            </p:cNvSpPr>
            <p:nvPr/>
          </p:nvSpPr>
          <p:spPr bwMode="auto">
            <a:xfrm>
              <a:off x="5349828"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8" name="Line 56"/>
            <p:cNvSpPr>
              <a:spLocks noChangeShapeType="1"/>
            </p:cNvSpPr>
            <p:nvPr/>
          </p:nvSpPr>
          <p:spPr bwMode="auto">
            <a:xfrm flipV="1">
              <a:off x="3571564"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9" name="Line 57"/>
            <p:cNvSpPr>
              <a:spLocks noChangeShapeType="1"/>
            </p:cNvSpPr>
            <p:nvPr/>
          </p:nvSpPr>
          <p:spPr bwMode="auto">
            <a:xfrm>
              <a:off x="1982476"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0" name="Line 58"/>
            <p:cNvSpPr>
              <a:spLocks noChangeShapeType="1"/>
            </p:cNvSpPr>
            <p:nvPr/>
          </p:nvSpPr>
          <p:spPr bwMode="auto">
            <a:xfrm>
              <a:off x="3760741" y="3131914"/>
              <a:ext cx="1589088"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1" name="Text Box 59"/>
            <p:cNvSpPr txBox="1">
              <a:spLocks noChangeArrowheads="1"/>
            </p:cNvSpPr>
            <p:nvPr/>
          </p:nvSpPr>
          <p:spPr bwMode="auto">
            <a:xfrm>
              <a:off x="1496616" y="5695027"/>
              <a:ext cx="47516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黑体" pitchFamily="2" charset="-122"/>
                </a:rPr>
                <a:t>共有 </a:t>
              </a:r>
              <a:r>
                <a:rPr kumimoji="1" lang="en-US" altLang="zh-CN" sz="2800" b="1" dirty="0">
                  <a:solidFill>
                    <a:srgbClr val="000099"/>
                  </a:solidFill>
                  <a:latin typeface="+mn-lt"/>
                  <a:ea typeface="黑体" pitchFamily="2" charset="-122"/>
                </a:rPr>
                <a:t>90 </a:t>
              </a:r>
              <a:r>
                <a:rPr kumimoji="1" lang="zh-CN" altLang="en-US" sz="2800" b="1" dirty="0">
                  <a:solidFill>
                    <a:srgbClr val="000099"/>
                  </a:solidFill>
                  <a:latin typeface="+mn-lt"/>
                  <a:ea typeface="黑体" pitchFamily="2" charset="-122"/>
                </a:rPr>
                <a:t>个主机接收视频节目</a:t>
              </a:r>
            </a:p>
          </p:txBody>
        </p:sp>
        <p:sp>
          <p:nvSpPr>
            <p:cNvPr id="1001532" name="AutoShape 60"/>
            <p:cNvSpPr>
              <a:spLocks noChangeArrowheads="1"/>
            </p:cNvSpPr>
            <p:nvPr/>
          </p:nvSpPr>
          <p:spPr bwMode="auto">
            <a:xfrm rot="5400000">
              <a:off x="3469634" y="2510210"/>
              <a:ext cx="504825" cy="211535"/>
            </a:xfrm>
            <a:prstGeom prst="rightArrow">
              <a:avLst>
                <a:gd name="adj1" fmla="val 37500"/>
                <a:gd name="adj2" fmla="val 10388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33" name="AutoShape 61"/>
            <p:cNvSpPr>
              <a:spLocks noChangeArrowheads="1"/>
            </p:cNvSpPr>
            <p:nvPr/>
          </p:nvSpPr>
          <p:spPr bwMode="auto">
            <a:xfrm rot="8740270">
              <a:off x="2446821" y="3362101"/>
              <a:ext cx="521097" cy="204788"/>
            </a:xfrm>
            <a:prstGeom prst="rightArrow">
              <a:avLst>
                <a:gd name="adj1" fmla="val 37500"/>
                <a:gd name="adj2" fmla="val 94377"/>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pic>
          <p:nvPicPr>
            <p:cNvPr id="1001534"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0475" y="2933476"/>
              <a:ext cx="53313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01535" name="Text Box 63"/>
            <p:cNvSpPr txBox="1">
              <a:spLocks noChangeArrowheads="1"/>
            </p:cNvSpPr>
            <p:nvPr/>
          </p:nvSpPr>
          <p:spPr bwMode="auto">
            <a:xfrm>
              <a:off x="2916324" y="249373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1</a:t>
              </a:r>
              <a:endParaRPr kumimoji="1" lang="en-US" altLang="zh-CN" sz="2400" b="1">
                <a:solidFill>
                  <a:srgbClr val="000099"/>
                </a:solidFill>
                <a:latin typeface="+mn-lt"/>
                <a:ea typeface="黑体" pitchFamily="2" charset="-122"/>
              </a:endParaRPr>
            </a:p>
          </p:txBody>
        </p:sp>
        <p:sp>
          <p:nvSpPr>
            <p:cNvPr id="1001536" name="Text Box 64"/>
            <p:cNvSpPr txBox="1">
              <a:spLocks noChangeArrowheads="1"/>
            </p:cNvSpPr>
            <p:nvPr/>
          </p:nvSpPr>
          <p:spPr bwMode="auto">
            <a:xfrm>
              <a:off x="2863010" y="364308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3</a:t>
              </a:r>
              <a:endParaRPr kumimoji="1" lang="en-US" altLang="zh-CN" sz="2400" b="1">
                <a:solidFill>
                  <a:srgbClr val="000099"/>
                </a:solidFill>
                <a:latin typeface="+mn-lt"/>
                <a:ea typeface="黑体" pitchFamily="2" charset="-122"/>
              </a:endParaRPr>
            </a:p>
          </p:txBody>
        </p:sp>
        <p:sp>
          <p:nvSpPr>
            <p:cNvPr id="1001537" name="Text Box 65"/>
            <p:cNvSpPr txBox="1">
              <a:spLocks noChangeArrowheads="1"/>
            </p:cNvSpPr>
            <p:nvPr/>
          </p:nvSpPr>
          <p:spPr bwMode="auto">
            <a:xfrm>
              <a:off x="4579362" y="371770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4</a:t>
              </a:r>
              <a:endParaRPr kumimoji="1" lang="en-US" altLang="zh-CN" sz="2400" b="1">
                <a:solidFill>
                  <a:srgbClr val="000099"/>
                </a:solidFill>
                <a:latin typeface="+mn-lt"/>
                <a:ea typeface="黑体" pitchFamily="2" charset="-122"/>
              </a:endParaRPr>
            </a:p>
          </p:txBody>
        </p:sp>
        <p:sp>
          <p:nvSpPr>
            <p:cNvPr id="1001538" name="Text Box 66"/>
            <p:cNvSpPr txBox="1">
              <a:spLocks noChangeArrowheads="1"/>
            </p:cNvSpPr>
            <p:nvPr/>
          </p:nvSpPr>
          <p:spPr bwMode="auto">
            <a:xfrm>
              <a:off x="1234368" y="367166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2</a:t>
              </a:r>
              <a:endParaRPr kumimoji="1" lang="en-US" altLang="zh-CN" sz="2400" b="1">
                <a:solidFill>
                  <a:srgbClr val="000099"/>
                </a:solidFill>
                <a:latin typeface="+mn-lt"/>
                <a:ea typeface="黑体" pitchFamily="2" charset="-122"/>
              </a:endParaRPr>
            </a:p>
          </p:txBody>
        </p:sp>
        <p:sp>
          <p:nvSpPr>
            <p:cNvPr id="1001539" name="Text Box 67"/>
            <p:cNvSpPr txBox="1">
              <a:spLocks noChangeArrowheads="1"/>
            </p:cNvSpPr>
            <p:nvPr/>
          </p:nvSpPr>
          <p:spPr bwMode="auto">
            <a:xfrm>
              <a:off x="704528" y="1196752"/>
              <a:ext cx="2387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黑体" pitchFamily="2" charset="-122"/>
                </a:rPr>
                <a:t>视频服务器 </a:t>
              </a:r>
              <a:r>
                <a:rPr kumimoji="1" lang="en-US" altLang="zh-CN" sz="2800" b="1" dirty="0">
                  <a:solidFill>
                    <a:srgbClr val="000099"/>
                  </a:solidFill>
                  <a:latin typeface="+mn-lt"/>
                  <a:ea typeface="黑体" pitchFamily="2" charset="-122"/>
                </a:rPr>
                <a:t>M</a:t>
              </a:r>
            </a:p>
          </p:txBody>
        </p:sp>
        <p:pic>
          <p:nvPicPr>
            <p:cNvPr id="1001540"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9503" y="3897090"/>
              <a:ext cx="53141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1"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0475" y="3897090"/>
              <a:ext cx="53313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2"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2151" y="3930427"/>
              <a:ext cx="53141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aphicFrame>
          <p:nvGraphicFramePr>
            <p:cNvPr id="1001543" name="Object 71">
              <a:hlinkClick r:id="" action="ppaction://ole?verb=0"/>
            </p:cNvPr>
            <p:cNvGraphicFramePr>
              <a:graphicFrameLocks/>
            </p:cNvGraphicFramePr>
            <p:nvPr>
              <p:extLst>
                <p:ext uri="{D42A27DB-BD31-4B8C-83A1-F6EECF244321}">
                  <p14:modId xmlns:p14="http://schemas.microsoft.com/office/powerpoint/2010/main" val="3800760376"/>
                </p:ext>
              </p:extLst>
            </p:nvPr>
          </p:nvGraphicFramePr>
          <p:xfrm>
            <a:off x="3200442" y="1233264"/>
            <a:ext cx="672438" cy="952500"/>
          </p:xfrm>
          <a:graphic>
            <a:graphicData uri="http://schemas.openxmlformats.org/presentationml/2006/ole">
              <mc:AlternateContent xmlns:mc="http://schemas.openxmlformats.org/markup-compatibility/2006">
                <mc:Choice xmlns:v="urn:schemas-microsoft-com:vml" Requires="v">
                  <p:oleObj spid="_x0000_s1088678" name="Microsoft ClipArt Gallery" r:id="rId6" imgW="2735263" imgH="3825875" progId="">
                    <p:embed/>
                  </p:oleObj>
                </mc:Choice>
                <mc:Fallback>
                  <p:oleObj name="Microsoft ClipArt Gallery" r:id="rId6" imgW="2735263" imgH="3825875" progId="">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42" y="1233264"/>
                          <a:ext cx="6724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1544" name="Line 72"/>
            <p:cNvSpPr>
              <a:spLocks noChangeShapeType="1"/>
            </p:cNvSpPr>
            <p:nvPr/>
          </p:nvSpPr>
          <p:spPr bwMode="auto">
            <a:xfrm>
              <a:off x="1138059"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5" name="Line 73"/>
            <p:cNvSpPr>
              <a:spLocks noChangeShapeType="1"/>
            </p:cNvSpPr>
            <p:nvPr/>
          </p:nvSpPr>
          <p:spPr bwMode="auto">
            <a:xfrm>
              <a:off x="2916324"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6" name="Line 74"/>
            <p:cNvSpPr>
              <a:spLocks noChangeShapeType="1"/>
            </p:cNvSpPr>
            <p:nvPr/>
          </p:nvSpPr>
          <p:spPr bwMode="auto">
            <a:xfrm>
              <a:off x="4694589" y="4854351"/>
              <a:ext cx="149621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7" name="AutoShape 75"/>
            <p:cNvSpPr>
              <a:spLocks noChangeArrowheads="1"/>
            </p:cNvSpPr>
            <p:nvPr/>
          </p:nvSpPr>
          <p:spPr bwMode="auto">
            <a:xfrm rot="1858546">
              <a:off x="4295596" y="3312889"/>
              <a:ext cx="522817" cy="206375"/>
            </a:xfrm>
            <a:prstGeom prst="rightArrow">
              <a:avLst>
                <a:gd name="adj1" fmla="val 37500"/>
                <a:gd name="adj2" fmla="val 9396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48" name="Line 76"/>
            <p:cNvSpPr>
              <a:spLocks noChangeShapeType="1"/>
            </p:cNvSpPr>
            <p:nvPr/>
          </p:nvSpPr>
          <p:spPr bwMode="auto">
            <a:xfrm>
              <a:off x="1421824"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0" name="Line 78"/>
            <p:cNvSpPr>
              <a:spLocks noChangeShapeType="1"/>
            </p:cNvSpPr>
            <p:nvPr/>
          </p:nvSpPr>
          <p:spPr bwMode="auto">
            <a:xfrm>
              <a:off x="3103780"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1" name="Line 79"/>
            <p:cNvSpPr>
              <a:spLocks noChangeShapeType="1"/>
            </p:cNvSpPr>
            <p:nvPr/>
          </p:nvSpPr>
          <p:spPr bwMode="auto">
            <a:xfrm>
              <a:off x="4133936"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2" name="Line 80"/>
            <p:cNvSpPr>
              <a:spLocks noChangeShapeType="1"/>
            </p:cNvSpPr>
            <p:nvPr/>
          </p:nvSpPr>
          <p:spPr bwMode="auto">
            <a:xfrm>
              <a:off x="4882045"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3" name="Line 81"/>
            <p:cNvSpPr>
              <a:spLocks noChangeShapeType="1"/>
            </p:cNvSpPr>
            <p:nvPr/>
          </p:nvSpPr>
          <p:spPr bwMode="auto">
            <a:xfrm>
              <a:off x="6003349"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4"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070"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6"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3900"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7"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5137"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8"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1846"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9"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1112"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60" name="Text Box 88"/>
            <p:cNvSpPr txBox="1">
              <a:spLocks noChangeArrowheads="1"/>
            </p:cNvSpPr>
            <p:nvPr/>
          </p:nvSpPr>
          <p:spPr bwMode="auto">
            <a:xfrm>
              <a:off x="1531891"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1" name="Text Box 89"/>
            <p:cNvSpPr txBox="1">
              <a:spLocks noChangeArrowheads="1"/>
            </p:cNvSpPr>
            <p:nvPr/>
          </p:nvSpPr>
          <p:spPr bwMode="auto">
            <a:xfrm>
              <a:off x="5069503"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2" name="Text Box 90"/>
            <p:cNvSpPr txBox="1">
              <a:spLocks noChangeArrowheads="1"/>
            </p:cNvSpPr>
            <p:nvPr/>
          </p:nvSpPr>
          <p:spPr bwMode="auto">
            <a:xfrm>
              <a:off x="3291239" y="4854351"/>
              <a:ext cx="636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99"/>
                  </a:solidFill>
                  <a:latin typeface="+mn-lt"/>
                  <a:ea typeface="黑体" pitchFamily="2" charset="-122"/>
                </a:rPr>
                <a:t>…</a:t>
              </a:r>
            </a:p>
          </p:txBody>
        </p:sp>
        <p:sp>
          <p:nvSpPr>
            <p:cNvPr id="1001563" name="Text Box 91"/>
            <p:cNvSpPr txBox="1">
              <a:spLocks noChangeArrowheads="1"/>
            </p:cNvSpPr>
            <p:nvPr/>
          </p:nvSpPr>
          <p:spPr bwMode="auto">
            <a:xfrm>
              <a:off x="2341913" y="4268564"/>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4" name="Text Box 92"/>
            <p:cNvSpPr txBox="1">
              <a:spLocks noChangeArrowheads="1"/>
            </p:cNvSpPr>
            <p:nvPr/>
          </p:nvSpPr>
          <p:spPr bwMode="auto">
            <a:xfrm>
              <a:off x="3877687" y="4220939"/>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5" name="Text Box 93"/>
            <p:cNvSpPr txBox="1">
              <a:spLocks noChangeArrowheads="1"/>
            </p:cNvSpPr>
            <p:nvPr/>
          </p:nvSpPr>
          <p:spPr bwMode="auto">
            <a:xfrm>
              <a:off x="5697227" y="4149501"/>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6" name="Text Box 94"/>
            <p:cNvSpPr txBox="1">
              <a:spLocks noChangeArrowheads="1"/>
            </p:cNvSpPr>
            <p:nvPr/>
          </p:nvSpPr>
          <p:spPr bwMode="auto">
            <a:xfrm>
              <a:off x="4735863" y="2925540"/>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7" name="Text Box 95"/>
            <p:cNvSpPr txBox="1">
              <a:spLocks noChangeArrowheads="1"/>
            </p:cNvSpPr>
            <p:nvPr/>
          </p:nvSpPr>
          <p:spPr bwMode="auto">
            <a:xfrm>
              <a:off x="3915523" y="3476401"/>
              <a:ext cx="835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a:t>
              </a:r>
              <a:r>
                <a:rPr kumimoji="1" lang="zh-CN" altLang="en-US" sz="2400" b="1">
                  <a:solidFill>
                    <a:srgbClr val="C00000"/>
                  </a:solidFill>
                  <a:latin typeface="+mn-lt"/>
                  <a:ea typeface="黑体" pitchFamily="2" charset="-122"/>
                </a:rPr>
                <a:t>个</a:t>
              </a:r>
            </a:p>
          </p:txBody>
        </p:sp>
        <p:sp>
          <p:nvSpPr>
            <p:cNvPr id="1001568" name="Text Box 96"/>
            <p:cNvSpPr txBox="1">
              <a:spLocks noChangeArrowheads="1"/>
            </p:cNvSpPr>
            <p:nvPr/>
          </p:nvSpPr>
          <p:spPr bwMode="auto">
            <a:xfrm>
              <a:off x="1693552" y="2925540"/>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30 </a:t>
              </a:r>
              <a:r>
                <a:rPr kumimoji="1" lang="zh-CN" altLang="en-US" sz="2400" b="1" dirty="0">
                  <a:solidFill>
                    <a:srgbClr val="C00000"/>
                  </a:solidFill>
                  <a:latin typeface="+mn-lt"/>
                  <a:ea typeface="黑体" pitchFamily="2" charset="-122"/>
                </a:rPr>
                <a:t>个</a:t>
              </a:r>
            </a:p>
          </p:txBody>
        </p:sp>
        <p:sp>
          <p:nvSpPr>
            <p:cNvPr id="1001569" name="Text Box 97"/>
            <p:cNvSpPr txBox="1">
              <a:spLocks noChangeArrowheads="1"/>
            </p:cNvSpPr>
            <p:nvPr/>
          </p:nvSpPr>
          <p:spPr bwMode="auto">
            <a:xfrm>
              <a:off x="3980875" y="2160364"/>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90 </a:t>
              </a:r>
              <a:r>
                <a:rPr kumimoji="1" lang="zh-CN" altLang="en-US" sz="2400" b="1" dirty="0">
                  <a:solidFill>
                    <a:srgbClr val="C00000"/>
                  </a:solidFill>
                  <a:latin typeface="+mn-lt"/>
                  <a:ea typeface="黑体" pitchFamily="2" charset="-122"/>
                </a:rPr>
                <a:t>个</a:t>
              </a:r>
            </a:p>
          </p:txBody>
        </p:sp>
        <p:sp>
          <p:nvSpPr>
            <p:cNvPr id="1001571" name="AutoShape 99"/>
            <p:cNvSpPr>
              <a:spLocks noChangeArrowheads="1"/>
            </p:cNvSpPr>
            <p:nvPr/>
          </p:nvSpPr>
          <p:spPr bwMode="auto">
            <a:xfrm rot="5400000">
              <a:off x="3569315" y="2573643"/>
              <a:ext cx="503238" cy="213254"/>
            </a:xfrm>
            <a:prstGeom prst="rightArrow">
              <a:avLst>
                <a:gd name="adj1" fmla="val 37500"/>
                <a:gd name="adj2" fmla="val 102720"/>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72" name="AutoShape 100"/>
            <p:cNvSpPr>
              <a:spLocks noChangeArrowheads="1"/>
            </p:cNvSpPr>
            <p:nvPr/>
          </p:nvSpPr>
          <p:spPr bwMode="auto">
            <a:xfrm rot="5400000">
              <a:off x="3668203" y="2636416"/>
              <a:ext cx="503237" cy="211534"/>
            </a:xfrm>
            <a:prstGeom prst="rightArrow">
              <a:avLst>
                <a:gd name="adj1" fmla="val 37500"/>
                <a:gd name="adj2" fmla="val 103555"/>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73" name="AutoShape 101"/>
            <p:cNvSpPr>
              <a:spLocks noChangeArrowheads="1"/>
            </p:cNvSpPr>
            <p:nvPr/>
          </p:nvSpPr>
          <p:spPr bwMode="auto">
            <a:xfrm rot="1858546">
              <a:off x="4414262" y="3287490"/>
              <a:ext cx="521097" cy="206375"/>
            </a:xfrm>
            <a:prstGeom prst="rightArrow">
              <a:avLst>
                <a:gd name="adj1" fmla="val 37500"/>
                <a:gd name="adj2" fmla="val 93652"/>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74" name="AutoShape 102"/>
            <p:cNvSpPr>
              <a:spLocks noChangeArrowheads="1"/>
            </p:cNvSpPr>
            <p:nvPr/>
          </p:nvSpPr>
          <p:spPr bwMode="auto">
            <a:xfrm rot="1858546">
              <a:off x="4531208" y="3262090"/>
              <a:ext cx="521097" cy="204787"/>
            </a:xfrm>
            <a:prstGeom prst="rightArrow">
              <a:avLst>
                <a:gd name="adj1" fmla="val 37500"/>
                <a:gd name="adj2" fmla="val 94378"/>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3" name="Group 103"/>
            <p:cNvGrpSpPr>
              <a:grpSpLocks/>
            </p:cNvGrpSpPr>
            <p:nvPr/>
          </p:nvGrpSpPr>
          <p:grpSpPr bwMode="auto">
            <a:xfrm>
              <a:off x="5396264" y="4235226"/>
              <a:ext cx="441986" cy="655638"/>
              <a:chOff x="2222" y="1578"/>
              <a:chExt cx="215" cy="328"/>
            </a:xfrm>
            <a:solidFill>
              <a:schemeClr val="accent2"/>
            </a:solidFill>
          </p:grpSpPr>
          <p:sp>
            <p:nvSpPr>
              <p:cNvPr id="1001576" name="AutoShape 104"/>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77" name="AutoShape 105"/>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78" name="AutoShape 106"/>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001579" name="AutoShape 107"/>
            <p:cNvSpPr>
              <a:spLocks noChangeArrowheads="1"/>
            </p:cNvSpPr>
            <p:nvPr/>
          </p:nvSpPr>
          <p:spPr bwMode="auto">
            <a:xfrm rot="5400000">
              <a:off x="3767091" y="2699056"/>
              <a:ext cx="503237" cy="213254"/>
            </a:xfrm>
            <a:prstGeom prst="rightArrow">
              <a:avLst>
                <a:gd name="adj1" fmla="val 37500"/>
                <a:gd name="adj2" fmla="val 102720"/>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0" name="AutoShape 108"/>
            <p:cNvSpPr>
              <a:spLocks noChangeArrowheads="1"/>
            </p:cNvSpPr>
            <p:nvPr/>
          </p:nvSpPr>
          <p:spPr bwMode="auto">
            <a:xfrm rot="5400000">
              <a:off x="3865979" y="2761828"/>
              <a:ext cx="503238" cy="211535"/>
            </a:xfrm>
            <a:prstGeom prst="rightArrow">
              <a:avLst>
                <a:gd name="adj1" fmla="val 37500"/>
                <a:gd name="adj2" fmla="val 103555"/>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1" name="AutoShape 109"/>
            <p:cNvSpPr>
              <a:spLocks noChangeArrowheads="1"/>
            </p:cNvSpPr>
            <p:nvPr/>
          </p:nvSpPr>
          <p:spPr bwMode="auto">
            <a:xfrm rot="5400000">
              <a:off x="3963147" y="2822881"/>
              <a:ext cx="503237" cy="213254"/>
            </a:xfrm>
            <a:prstGeom prst="rightArrow">
              <a:avLst>
                <a:gd name="adj1" fmla="val 37500"/>
                <a:gd name="adj2" fmla="val 102720"/>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2" name="AutoShape 110"/>
            <p:cNvSpPr>
              <a:spLocks noChangeArrowheads="1"/>
            </p:cNvSpPr>
            <p:nvPr/>
          </p:nvSpPr>
          <p:spPr bwMode="auto">
            <a:xfrm rot="8740270">
              <a:off x="2355672" y="3325590"/>
              <a:ext cx="521096" cy="206375"/>
            </a:xfrm>
            <a:prstGeom prst="rightArrow">
              <a:avLst>
                <a:gd name="adj1" fmla="val 37500"/>
                <a:gd name="adj2" fmla="val 93652"/>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3" name="AutoShape 111"/>
            <p:cNvSpPr>
              <a:spLocks noChangeArrowheads="1"/>
            </p:cNvSpPr>
            <p:nvPr/>
          </p:nvSpPr>
          <p:spPr bwMode="auto">
            <a:xfrm rot="8740270">
              <a:off x="2262803" y="3287490"/>
              <a:ext cx="521096" cy="206375"/>
            </a:xfrm>
            <a:prstGeom prst="rightArrow">
              <a:avLst>
                <a:gd name="adj1" fmla="val 37500"/>
                <a:gd name="adj2" fmla="val 93652"/>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4" name="Group 112"/>
            <p:cNvGrpSpPr>
              <a:grpSpLocks/>
            </p:cNvGrpSpPr>
            <p:nvPr/>
          </p:nvGrpSpPr>
          <p:grpSpPr bwMode="auto">
            <a:xfrm>
              <a:off x="3571564" y="4219351"/>
              <a:ext cx="443706" cy="655638"/>
              <a:chOff x="2222" y="1578"/>
              <a:chExt cx="215" cy="328"/>
            </a:xfrm>
            <a:solidFill>
              <a:schemeClr val="accent2"/>
            </a:solidFill>
          </p:grpSpPr>
          <p:sp>
            <p:nvSpPr>
              <p:cNvPr id="1001585" name="AutoShape 113"/>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6" name="AutoShape 114"/>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7" name="AutoShape 115"/>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5" name="Group 116"/>
            <p:cNvGrpSpPr>
              <a:grpSpLocks/>
            </p:cNvGrpSpPr>
            <p:nvPr/>
          </p:nvGrpSpPr>
          <p:grpSpPr bwMode="auto">
            <a:xfrm>
              <a:off x="2004835" y="4289201"/>
              <a:ext cx="443706" cy="655638"/>
              <a:chOff x="2222" y="1578"/>
              <a:chExt cx="215" cy="328"/>
            </a:xfrm>
            <a:solidFill>
              <a:schemeClr val="accent2"/>
            </a:solidFill>
          </p:grpSpPr>
          <p:sp>
            <p:nvSpPr>
              <p:cNvPr id="1001589" name="AutoShape 117"/>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0" name="AutoShape 118"/>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1" name="AutoShape 119"/>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6" name="Group 120"/>
            <p:cNvGrpSpPr>
              <a:grpSpLocks/>
            </p:cNvGrpSpPr>
            <p:nvPr/>
          </p:nvGrpSpPr>
          <p:grpSpPr bwMode="auto">
            <a:xfrm>
              <a:off x="3571564" y="3292251"/>
              <a:ext cx="443706" cy="655638"/>
              <a:chOff x="2222" y="1578"/>
              <a:chExt cx="215" cy="328"/>
            </a:xfrm>
            <a:solidFill>
              <a:schemeClr val="accent2"/>
            </a:solidFill>
          </p:grpSpPr>
          <p:sp>
            <p:nvSpPr>
              <p:cNvPr id="1001593" name="AutoShape 121"/>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4" name="AutoShape 122"/>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5" name="AutoShape 123"/>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sp>
        <p:nvSpPr>
          <p:cNvPr id="1001598" name="Text Box 126"/>
          <p:cNvSpPr txBox="1">
            <a:spLocks noChangeArrowheads="1"/>
          </p:cNvSpPr>
          <p:nvPr/>
        </p:nvSpPr>
        <p:spPr bwMode="auto">
          <a:xfrm>
            <a:off x="6177136" y="2132564"/>
            <a:ext cx="3647368" cy="181588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kumimoji="1" lang="zh-CN" altLang="en-US" sz="2800" b="1" dirty="0" smtClean="0">
                <a:solidFill>
                  <a:srgbClr val="000099"/>
                </a:solidFill>
                <a:ea typeface="黑体" pitchFamily="2" charset="-122"/>
              </a:rPr>
              <a:t>采用</a:t>
            </a:r>
            <a:r>
              <a:rPr kumimoji="1" lang="zh-CN" altLang="zh-CN" sz="2800" b="1" dirty="0" smtClean="0">
                <a:solidFill>
                  <a:srgbClr val="000099"/>
                </a:solidFill>
                <a:latin typeface="+mn-lt"/>
                <a:ea typeface="黑体" pitchFamily="2" charset="-122"/>
              </a:rPr>
              <a:t>单</a:t>
            </a:r>
            <a:r>
              <a:rPr kumimoji="1" lang="zh-CN" altLang="zh-CN" sz="2800" b="1" dirty="0">
                <a:solidFill>
                  <a:srgbClr val="000099"/>
                </a:solidFill>
                <a:latin typeface="+mn-lt"/>
                <a:ea typeface="黑体" pitchFamily="2" charset="-122"/>
              </a:rPr>
              <a:t>播</a:t>
            </a:r>
            <a:r>
              <a:rPr kumimoji="1" lang="zh-CN" altLang="zh-CN" sz="2800" b="1" dirty="0" smtClean="0">
                <a:solidFill>
                  <a:srgbClr val="000099"/>
                </a:solidFill>
                <a:latin typeface="+mn-lt"/>
                <a:ea typeface="黑体" pitchFamily="2" charset="-122"/>
              </a:rPr>
              <a:t>方式</a:t>
            </a:r>
            <a:r>
              <a:rPr kumimoji="1" lang="zh-CN" altLang="en-US" sz="2800" b="1" dirty="0" smtClean="0">
                <a:solidFill>
                  <a:srgbClr val="000099"/>
                </a:solidFill>
                <a:latin typeface="+mn-lt"/>
                <a:ea typeface="黑体" pitchFamily="2" charset="-122"/>
              </a:rPr>
              <a:t>，</a:t>
            </a:r>
            <a:endParaRPr kumimoji="1" lang="en-US" altLang="zh-CN" sz="2800" b="1" dirty="0" smtClean="0">
              <a:solidFill>
                <a:srgbClr val="000099"/>
              </a:solidFill>
              <a:latin typeface="+mn-lt"/>
              <a:ea typeface="黑体" pitchFamily="2" charset="-122"/>
            </a:endParaRPr>
          </a:p>
          <a:p>
            <a:pPr algn="ctr"/>
            <a:r>
              <a:rPr kumimoji="1" lang="zh-CN" altLang="zh-CN" sz="2800" b="1" dirty="0" smtClean="0">
                <a:solidFill>
                  <a:srgbClr val="000099"/>
                </a:solidFill>
                <a:latin typeface="+mn-lt"/>
                <a:ea typeface="黑体" pitchFamily="2" charset="-122"/>
              </a:rPr>
              <a:t>向</a:t>
            </a:r>
            <a:r>
              <a:rPr kumimoji="1" lang="en-US" altLang="zh-CN" sz="2800" b="1" dirty="0" smtClean="0">
                <a:solidFill>
                  <a:srgbClr val="000099"/>
                </a:solidFill>
                <a:latin typeface="+mn-lt"/>
                <a:ea typeface="黑体" pitchFamily="2" charset="-122"/>
              </a:rPr>
              <a:t> 90 </a:t>
            </a:r>
            <a:r>
              <a:rPr kumimoji="1" lang="zh-CN" altLang="zh-CN" sz="2800" b="1" dirty="0" smtClean="0">
                <a:solidFill>
                  <a:srgbClr val="000099"/>
                </a:solidFill>
                <a:latin typeface="+mn-lt"/>
                <a:ea typeface="黑体" pitchFamily="2" charset="-122"/>
              </a:rPr>
              <a:t>台</a:t>
            </a:r>
            <a:r>
              <a:rPr kumimoji="1" lang="zh-CN" altLang="zh-CN" sz="2800" b="1" dirty="0">
                <a:solidFill>
                  <a:srgbClr val="000099"/>
                </a:solidFill>
                <a:latin typeface="+mn-lt"/>
                <a:ea typeface="黑体" pitchFamily="2" charset="-122"/>
              </a:rPr>
              <a:t>主机</a:t>
            </a:r>
            <a:r>
              <a:rPr kumimoji="1" lang="zh-CN" altLang="zh-CN" sz="2800" b="1" dirty="0" smtClean="0">
                <a:solidFill>
                  <a:srgbClr val="000099"/>
                </a:solidFill>
                <a:latin typeface="+mn-lt"/>
                <a:ea typeface="黑体" pitchFamily="2" charset="-122"/>
              </a:rPr>
              <a:t>传送</a:t>
            </a:r>
            <a:endParaRPr kumimoji="1" lang="en-US" altLang="zh-CN" sz="2800" b="1" dirty="0" smtClean="0">
              <a:solidFill>
                <a:srgbClr val="000099"/>
              </a:solidFill>
              <a:latin typeface="+mn-lt"/>
              <a:ea typeface="黑体" pitchFamily="2" charset="-122"/>
            </a:endParaRPr>
          </a:p>
          <a:p>
            <a:pPr algn="ctr"/>
            <a:r>
              <a:rPr kumimoji="1" lang="zh-CN" altLang="zh-CN" sz="2800" b="1" dirty="0" smtClean="0">
                <a:solidFill>
                  <a:srgbClr val="000099"/>
                </a:solidFill>
                <a:latin typeface="+mn-lt"/>
                <a:ea typeface="黑体" pitchFamily="2" charset="-122"/>
              </a:rPr>
              <a:t>同样</a:t>
            </a:r>
            <a:r>
              <a:rPr kumimoji="1" lang="zh-CN" altLang="zh-CN" sz="2800" b="1" dirty="0">
                <a:solidFill>
                  <a:srgbClr val="000099"/>
                </a:solidFill>
                <a:latin typeface="+mn-lt"/>
                <a:ea typeface="黑体" pitchFamily="2" charset="-122"/>
              </a:rPr>
              <a:t>的视频</a:t>
            </a:r>
            <a:r>
              <a:rPr kumimoji="1" lang="zh-CN" altLang="zh-CN" sz="2800" b="1" dirty="0" smtClean="0">
                <a:solidFill>
                  <a:srgbClr val="000099"/>
                </a:solidFill>
                <a:latin typeface="+mn-lt"/>
                <a:ea typeface="黑体" pitchFamily="2" charset="-122"/>
              </a:rPr>
              <a:t>节目</a:t>
            </a:r>
            <a:endParaRPr kumimoji="1" lang="en-US" altLang="zh-CN" sz="2800" b="1" dirty="0" smtClean="0">
              <a:solidFill>
                <a:srgbClr val="000099"/>
              </a:solidFill>
              <a:latin typeface="+mn-lt"/>
              <a:ea typeface="黑体" pitchFamily="2" charset="-122"/>
            </a:endParaRPr>
          </a:p>
          <a:p>
            <a:pPr algn="ctr"/>
            <a:r>
              <a:rPr kumimoji="1" lang="zh-CN" altLang="zh-CN" sz="2800" b="1" dirty="0" smtClean="0">
                <a:solidFill>
                  <a:srgbClr val="000099"/>
                </a:solidFill>
                <a:latin typeface="+mn-lt"/>
                <a:ea typeface="黑体" pitchFamily="2" charset="-122"/>
              </a:rPr>
              <a:t>需要发送</a:t>
            </a:r>
            <a:r>
              <a:rPr kumimoji="1" lang="en-US" altLang="zh-CN" sz="2800" b="1" dirty="0" smtClean="0">
                <a:solidFill>
                  <a:srgbClr val="000099"/>
                </a:solidFill>
                <a:latin typeface="+mn-lt"/>
                <a:ea typeface="黑体" pitchFamily="2" charset="-122"/>
              </a:rPr>
              <a:t> 90 </a:t>
            </a:r>
            <a:r>
              <a:rPr kumimoji="1" lang="zh-CN" altLang="zh-CN" sz="2800" b="1" dirty="0" smtClean="0">
                <a:solidFill>
                  <a:srgbClr val="000099"/>
                </a:solidFill>
                <a:latin typeface="+mn-lt"/>
                <a:ea typeface="黑体" pitchFamily="2" charset="-122"/>
              </a:rPr>
              <a:t>个</a:t>
            </a:r>
            <a:r>
              <a:rPr kumimoji="1" lang="zh-CN" altLang="zh-CN" sz="2800" b="1" dirty="0">
                <a:solidFill>
                  <a:srgbClr val="000099"/>
                </a:solidFill>
                <a:latin typeface="+mn-lt"/>
                <a:ea typeface="黑体" pitchFamily="2" charset="-122"/>
              </a:rPr>
              <a:t>单</a:t>
            </a:r>
            <a:r>
              <a:rPr kumimoji="1" lang="zh-CN" altLang="zh-CN" sz="2800" b="1" dirty="0" smtClean="0">
                <a:solidFill>
                  <a:srgbClr val="000099"/>
                </a:solidFill>
                <a:latin typeface="+mn-lt"/>
                <a:ea typeface="黑体" pitchFamily="2" charset="-122"/>
              </a:rPr>
              <a:t>播</a:t>
            </a:r>
            <a:endParaRPr kumimoji="1" lang="zh-CN" altLang="en-US" sz="2800" b="1" dirty="0">
              <a:solidFill>
                <a:srgbClr val="000099"/>
              </a:solidFill>
              <a:latin typeface="+mn-lt"/>
              <a:ea typeface="黑体" pitchFamily="2" charset="-122"/>
            </a:endParaRPr>
          </a:p>
        </p:txBody>
      </p:sp>
      <p:sp>
        <p:nvSpPr>
          <p:cNvPr id="79" name="矩形 78"/>
          <p:cNvSpPr/>
          <p:nvPr/>
        </p:nvSpPr>
        <p:spPr>
          <a:xfrm>
            <a:off x="5167314" y="6396335"/>
            <a:ext cx="1872139" cy="461665"/>
          </a:xfrm>
          <a:prstGeom prst="rect">
            <a:avLst/>
          </a:prstGeom>
        </p:spPr>
        <p:txBody>
          <a:bodyPr wrap="square">
            <a:spAutoFit/>
          </a:bodyPr>
          <a:lstStyle/>
          <a:p>
            <a:pPr algn="ctr"/>
            <a:r>
              <a:rPr lang="zh-CN" altLang="zh-CN" sz="2400" b="1" dirty="0" smtClean="0">
                <a:latin typeface="+mn-lt"/>
                <a:ea typeface="黑体" pitchFamily="2" charset="-122"/>
              </a:rPr>
              <a:t>单播</a:t>
            </a:r>
            <a:endParaRPr lang="zh-CN" altLang="en-US" sz="2400" b="1" dirty="0">
              <a:latin typeface="+mn-lt"/>
              <a:ea typeface="黑体" pitchFamily="2" charset="-122"/>
            </a:endParaRPr>
          </a:p>
        </p:txBody>
      </p:sp>
    </p:spTree>
    <p:extLst>
      <p:ext uri="{BB962C8B-B14F-4D97-AF65-F5344CB8AC3E}">
        <p14:creationId xmlns:p14="http://schemas.microsoft.com/office/powerpoint/2010/main" val="3593064495"/>
      </p:ext>
    </p:extLst>
  </p:cSld>
  <p:clrMapOvr>
    <a:masterClrMapping/>
  </p:clrMapOvr>
  <p:transition>
    <p:wipe dir="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599" name="Rectangle 127"/>
          <p:cNvSpPr>
            <a:spLocks noGrp="1" noChangeArrowheads="1"/>
          </p:cNvSpPr>
          <p:nvPr>
            <p:ph type="title"/>
          </p:nvPr>
        </p:nvSpPr>
        <p:spPr>
          <a:noFill/>
          <a:ln/>
        </p:spPr>
        <p:txBody>
          <a:bodyPr/>
          <a:lstStyle/>
          <a:p>
            <a:pPr algn="ctr"/>
            <a:r>
              <a:rPr lang="zh-CN" altLang="zh-CN" dirty="0" smtClean="0"/>
              <a:t>多</a:t>
            </a:r>
            <a:r>
              <a:rPr lang="zh-CN" altLang="zh-CN" dirty="0"/>
              <a:t>播可大大节约网络资源</a:t>
            </a:r>
            <a:endParaRPr lang="zh-CN" altLang="en-US" sz="4000" dirty="0"/>
          </a:p>
        </p:txBody>
      </p:sp>
      <p:sp>
        <p:nvSpPr>
          <p:cNvPr id="1001598" name="Text Box 126"/>
          <p:cNvSpPr txBox="1">
            <a:spLocks noChangeArrowheads="1"/>
          </p:cNvSpPr>
          <p:nvPr/>
        </p:nvSpPr>
        <p:spPr bwMode="auto">
          <a:xfrm>
            <a:off x="5859333" y="1517274"/>
            <a:ext cx="3990211" cy="193899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kumimoji="1" lang="zh-CN" altLang="en-US" sz="2400" b="1" dirty="0">
                <a:solidFill>
                  <a:srgbClr val="000099"/>
                </a:solidFill>
                <a:latin typeface="+mn-lt"/>
                <a:ea typeface="黑体" pitchFamily="2" charset="-122"/>
              </a:rPr>
              <a:t>采用</a:t>
            </a:r>
            <a:r>
              <a:rPr kumimoji="1" lang="zh-CN" altLang="zh-CN" sz="2400" b="1" dirty="0">
                <a:solidFill>
                  <a:srgbClr val="000099"/>
                </a:solidFill>
                <a:latin typeface="+mn-lt"/>
                <a:ea typeface="黑体" pitchFamily="2" charset="-122"/>
              </a:rPr>
              <a:t>多播</a:t>
            </a:r>
            <a:r>
              <a:rPr kumimoji="1" lang="zh-CN" altLang="en-US" sz="2400" b="1" dirty="0">
                <a:solidFill>
                  <a:srgbClr val="000099"/>
                </a:solidFill>
                <a:latin typeface="+mn-lt"/>
                <a:ea typeface="黑体" pitchFamily="2" charset="-122"/>
              </a:rPr>
              <a:t>方式，</a:t>
            </a:r>
            <a:endParaRPr kumimoji="1" lang="en-US" altLang="zh-CN" sz="2400" b="1" dirty="0">
              <a:solidFill>
                <a:srgbClr val="000099"/>
              </a:solidFill>
              <a:latin typeface="+mn-lt"/>
              <a:ea typeface="黑体" pitchFamily="2" charset="-122"/>
            </a:endParaRPr>
          </a:p>
          <a:p>
            <a:pPr algn="ctr"/>
            <a:r>
              <a:rPr kumimoji="1" lang="zh-CN" altLang="zh-CN" sz="2400" b="1" dirty="0">
                <a:solidFill>
                  <a:srgbClr val="000099"/>
                </a:solidFill>
                <a:latin typeface="+mn-lt"/>
                <a:ea typeface="黑体" pitchFamily="2" charset="-122"/>
              </a:rPr>
              <a:t>只需发送一</a:t>
            </a:r>
            <a:r>
              <a:rPr kumimoji="1" lang="zh-CN" altLang="zh-CN" sz="2400" b="1" dirty="0" smtClean="0">
                <a:solidFill>
                  <a:srgbClr val="000099"/>
                </a:solidFill>
                <a:latin typeface="+mn-lt"/>
                <a:ea typeface="黑体" pitchFamily="2" charset="-122"/>
              </a:rPr>
              <a:t>次</a:t>
            </a:r>
            <a:r>
              <a:rPr kumimoji="1" lang="zh-CN" altLang="en-US" sz="2400" b="1" dirty="0" smtClean="0">
                <a:solidFill>
                  <a:srgbClr val="000099"/>
                </a:solidFill>
                <a:latin typeface="+mn-lt"/>
                <a:ea typeface="黑体" pitchFamily="2" charset="-122"/>
              </a:rPr>
              <a:t>到多播组</a:t>
            </a:r>
            <a:r>
              <a:rPr kumimoji="1" lang="zh-CN" altLang="zh-CN" sz="2400" b="1" dirty="0" smtClean="0">
                <a:solidFill>
                  <a:srgbClr val="000099"/>
                </a:solidFill>
                <a:latin typeface="+mn-lt"/>
                <a:ea typeface="黑体" pitchFamily="2" charset="-122"/>
              </a:rPr>
              <a:t>。</a:t>
            </a:r>
            <a:endParaRPr kumimoji="1" lang="en-US" altLang="zh-CN" sz="2400" b="1" dirty="0" smtClean="0">
              <a:solidFill>
                <a:srgbClr val="000099"/>
              </a:solidFill>
              <a:latin typeface="+mn-lt"/>
              <a:ea typeface="黑体" pitchFamily="2" charset="-122"/>
            </a:endParaRPr>
          </a:p>
          <a:p>
            <a:pPr algn="ctr"/>
            <a:r>
              <a:rPr kumimoji="1" lang="zh-CN" altLang="zh-CN" sz="2400" b="1" dirty="0">
                <a:solidFill>
                  <a:srgbClr val="000099"/>
                </a:solidFill>
                <a:latin typeface="+mn-lt"/>
                <a:ea typeface="黑体" pitchFamily="2" charset="-122"/>
              </a:rPr>
              <a:t>路由器复制</a:t>
            </a:r>
            <a:r>
              <a:rPr kumimoji="1" lang="zh-CN" altLang="en-US" sz="2400" b="1" dirty="0" smtClean="0">
                <a:solidFill>
                  <a:srgbClr val="000099"/>
                </a:solidFill>
                <a:latin typeface="+mn-lt"/>
                <a:ea typeface="黑体" pitchFamily="2" charset="-122"/>
              </a:rPr>
              <a:t>分组。</a:t>
            </a:r>
            <a:endParaRPr kumimoji="1" lang="en-US" altLang="zh-CN" sz="2400" b="1" dirty="0">
              <a:solidFill>
                <a:srgbClr val="000099"/>
              </a:solidFill>
              <a:latin typeface="+mn-lt"/>
              <a:ea typeface="黑体" pitchFamily="2" charset="-122"/>
            </a:endParaRPr>
          </a:p>
          <a:p>
            <a:pPr algn="ctr"/>
            <a:r>
              <a:rPr kumimoji="1" lang="zh-CN" altLang="zh-CN" sz="2400" b="1" dirty="0">
                <a:solidFill>
                  <a:srgbClr val="000099"/>
                </a:solidFill>
                <a:latin typeface="+mn-lt"/>
                <a:ea typeface="黑体" pitchFamily="2" charset="-122"/>
              </a:rPr>
              <a:t>局域网具有硬件多播功能，不需要复制</a:t>
            </a:r>
            <a:r>
              <a:rPr kumimoji="1" lang="zh-CN" altLang="zh-CN" sz="2400" b="1" dirty="0" smtClean="0">
                <a:solidFill>
                  <a:srgbClr val="000099"/>
                </a:solidFill>
                <a:latin typeface="+mn-lt"/>
                <a:ea typeface="黑体" pitchFamily="2" charset="-122"/>
              </a:rPr>
              <a:t>分组</a:t>
            </a:r>
            <a:r>
              <a:rPr kumimoji="1" lang="zh-CN" altLang="en-US" sz="2400" b="1" dirty="0" smtClean="0">
                <a:solidFill>
                  <a:srgbClr val="000099"/>
                </a:solidFill>
                <a:latin typeface="+mn-lt"/>
                <a:ea typeface="黑体" pitchFamily="2" charset="-122"/>
              </a:rPr>
              <a:t>。</a:t>
            </a:r>
            <a:endParaRPr kumimoji="1" lang="zh-CN" altLang="en-US" sz="2400" b="1" dirty="0">
              <a:solidFill>
                <a:srgbClr val="000099"/>
              </a:solidFill>
              <a:latin typeface="+mn-lt"/>
              <a:ea typeface="黑体" pitchFamily="2" charset="-122"/>
            </a:endParaRPr>
          </a:p>
        </p:txBody>
      </p:sp>
      <p:sp>
        <p:nvSpPr>
          <p:cNvPr id="81" name="Text Box 126"/>
          <p:cNvSpPr txBox="1">
            <a:spLocks noChangeArrowheads="1"/>
          </p:cNvSpPr>
          <p:nvPr/>
        </p:nvSpPr>
        <p:spPr bwMode="auto">
          <a:xfrm>
            <a:off x="6262816" y="3605506"/>
            <a:ext cx="3586728" cy="156966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kumimoji="1" lang="zh-CN" altLang="zh-CN" sz="2400" b="1" dirty="0" smtClean="0">
                <a:solidFill>
                  <a:srgbClr val="000099"/>
                </a:solidFill>
                <a:latin typeface="+mn-lt"/>
                <a:ea typeface="黑体" pitchFamily="2" charset="-122"/>
              </a:rPr>
              <a:t>当</a:t>
            </a:r>
            <a:r>
              <a:rPr kumimoji="1" lang="zh-CN" altLang="zh-CN" sz="2400" b="1" dirty="0">
                <a:solidFill>
                  <a:srgbClr val="000099"/>
                </a:solidFill>
                <a:latin typeface="+mn-lt"/>
                <a:ea typeface="黑体" pitchFamily="2" charset="-122"/>
              </a:rPr>
              <a:t>多播组的主机数很大时（如成千上万个），采用多播方式就可明显地减轻网络中各种资源的</a:t>
            </a:r>
            <a:r>
              <a:rPr kumimoji="1" lang="zh-CN" altLang="zh-CN" sz="2400" b="1" dirty="0" smtClean="0">
                <a:solidFill>
                  <a:srgbClr val="000099"/>
                </a:solidFill>
                <a:latin typeface="+mn-lt"/>
                <a:ea typeface="黑体" pitchFamily="2" charset="-122"/>
              </a:rPr>
              <a:t>消耗</a:t>
            </a:r>
            <a:r>
              <a:rPr kumimoji="1" lang="zh-CN" altLang="en-US" sz="2400" b="1" dirty="0" smtClean="0">
                <a:solidFill>
                  <a:srgbClr val="000099"/>
                </a:solidFill>
                <a:latin typeface="+mn-lt"/>
                <a:ea typeface="黑体" pitchFamily="2" charset="-122"/>
              </a:rPr>
              <a:t>。</a:t>
            </a:r>
            <a:endParaRPr kumimoji="1" lang="zh-CN" altLang="en-US" sz="2400" b="1" dirty="0">
              <a:solidFill>
                <a:srgbClr val="000099"/>
              </a:solidFill>
              <a:latin typeface="+mn-lt"/>
              <a:ea typeface="黑体" pitchFamily="2" charset="-122"/>
            </a:endParaRPr>
          </a:p>
        </p:txBody>
      </p:sp>
      <p:grpSp>
        <p:nvGrpSpPr>
          <p:cNvPr id="4" name="组合 4"/>
          <p:cNvGrpSpPr/>
          <p:nvPr/>
        </p:nvGrpSpPr>
        <p:grpSpPr>
          <a:xfrm>
            <a:off x="560512" y="1445266"/>
            <a:ext cx="5647070" cy="5412734"/>
            <a:chOff x="560512" y="1196752"/>
            <a:chExt cx="5647070" cy="5412734"/>
          </a:xfrm>
        </p:grpSpPr>
        <p:sp>
          <p:nvSpPr>
            <p:cNvPr id="1001549" name="Line 77"/>
            <p:cNvSpPr>
              <a:spLocks noChangeShapeType="1"/>
            </p:cNvSpPr>
            <p:nvPr/>
          </p:nvSpPr>
          <p:spPr bwMode="auto">
            <a:xfrm>
              <a:off x="2211656"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5"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901"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24" name="Line 52"/>
            <p:cNvSpPr>
              <a:spLocks noChangeShapeType="1"/>
            </p:cNvSpPr>
            <p:nvPr/>
          </p:nvSpPr>
          <p:spPr bwMode="auto">
            <a:xfrm flipV="1">
              <a:off x="1931329" y="3131914"/>
              <a:ext cx="1401631"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5" name="Line 53"/>
            <p:cNvSpPr>
              <a:spLocks noChangeShapeType="1"/>
            </p:cNvSpPr>
            <p:nvPr/>
          </p:nvSpPr>
          <p:spPr bwMode="auto">
            <a:xfrm flipV="1">
              <a:off x="3427548" y="1952401"/>
              <a:ext cx="0" cy="996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6" name="Line 54"/>
            <p:cNvSpPr>
              <a:spLocks noChangeShapeType="1"/>
            </p:cNvSpPr>
            <p:nvPr/>
          </p:nvSpPr>
          <p:spPr bwMode="auto">
            <a:xfrm flipH="1" flipV="1">
              <a:off x="3427548" y="3131914"/>
              <a:ext cx="0"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7" name="Line 55"/>
            <p:cNvSpPr>
              <a:spLocks noChangeShapeType="1"/>
            </p:cNvSpPr>
            <p:nvPr/>
          </p:nvSpPr>
          <p:spPr bwMode="auto">
            <a:xfrm>
              <a:off x="5205812"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8" name="Line 56"/>
            <p:cNvSpPr>
              <a:spLocks noChangeShapeType="1"/>
            </p:cNvSpPr>
            <p:nvPr/>
          </p:nvSpPr>
          <p:spPr bwMode="auto">
            <a:xfrm flipV="1">
              <a:off x="3427548"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9" name="Line 57"/>
            <p:cNvSpPr>
              <a:spLocks noChangeShapeType="1"/>
            </p:cNvSpPr>
            <p:nvPr/>
          </p:nvSpPr>
          <p:spPr bwMode="auto">
            <a:xfrm>
              <a:off x="1838460"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0" name="Line 58"/>
            <p:cNvSpPr>
              <a:spLocks noChangeShapeType="1"/>
            </p:cNvSpPr>
            <p:nvPr/>
          </p:nvSpPr>
          <p:spPr bwMode="auto">
            <a:xfrm>
              <a:off x="3616725" y="3131914"/>
              <a:ext cx="1589088"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1" name="Text Box 59"/>
            <p:cNvSpPr txBox="1">
              <a:spLocks noChangeArrowheads="1"/>
            </p:cNvSpPr>
            <p:nvPr/>
          </p:nvSpPr>
          <p:spPr bwMode="auto">
            <a:xfrm>
              <a:off x="1686480" y="5695027"/>
              <a:ext cx="3669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smtClean="0">
                  <a:solidFill>
                    <a:srgbClr val="000099"/>
                  </a:solidFill>
                  <a:ea typeface="黑体" pitchFamily="2" charset="-122"/>
                </a:rPr>
                <a:t>多</a:t>
              </a:r>
              <a:r>
                <a:rPr kumimoji="1" lang="zh-CN" altLang="en-US" sz="2800" b="1" dirty="0">
                  <a:solidFill>
                    <a:srgbClr val="000099"/>
                  </a:solidFill>
                  <a:ea typeface="黑体" pitchFamily="2" charset="-122"/>
                </a:rPr>
                <a:t>播组</a:t>
              </a:r>
              <a:r>
                <a:rPr kumimoji="1" lang="zh-CN" altLang="en-US" sz="2800" b="1" dirty="0" smtClean="0">
                  <a:solidFill>
                    <a:srgbClr val="000099"/>
                  </a:solidFill>
                  <a:ea typeface="黑体" pitchFamily="2" charset="-122"/>
                </a:rPr>
                <a:t>成员共有 </a:t>
              </a:r>
              <a:r>
                <a:rPr kumimoji="1" lang="en-US" altLang="zh-CN" sz="2800" b="1" dirty="0">
                  <a:solidFill>
                    <a:srgbClr val="000099"/>
                  </a:solidFill>
                  <a:ea typeface="黑体" pitchFamily="2" charset="-122"/>
                </a:rPr>
                <a:t>90 </a:t>
              </a:r>
              <a:r>
                <a:rPr kumimoji="1" lang="zh-CN" altLang="en-US" sz="2800" b="1" dirty="0">
                  <a:solidFill>
                    <a:srgbClr val="000099"/>
                  </a:solidFill>
                  <a:ea typeface="黑体" pitchFamily="2" charset="-122"/>
                </a:rPr>
                <a:t>个</a:t>
              </a:r>
              <a:endParaRPr kumimoji="1" lang="zh-CN" altLang="en-US" sz="2800" b="1" dirty="0">
                <a:solidFill>
                  <a:srgbClr val="000099"/>
                </a:solidFill>
                <a:latin typeface="+mn-lt"/>
                <a:ea typeface="黑体" pitchFamily="2" charset="-122"/>
              </a:endParaRPr>
            </a:p>
          </p:txBody>
        </p:sp>
        <p:sp>
          <p:nvSpPr>
            <p:cNvPr id="1001532" name="AutoShape 60"/>
            <p:cNvSpPr>
              <a:spLocks noChangeArrowheads="1"/>
            </p:cNvSpPr>
            <p:nvPr/>
          </p:nvSpPr>
          <p:spPr bwMode="auto">
            <a:xfrm rot="5400000">
              <a:off x="3325618" y="2510210"/>
              <a:ext cx="504825" cy="211535"/>
            </a:xfrm>
            <a:prstGeom prst="rightArrow">
              <a:avLst>
                <a:gd name="adj1" fmla="val 37500"/>
                <a:gd name="adj2" fmla="val 10388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33" name="AutoShape 61"/>
            <p:cNvSpPr>
              <a:spLocks noChangeArrowheads="1"/>
            </p:cNvSpPr>
            <p:nvPr/>
          </p:nvSpPr>
          <p:spPr bwMode="auto">
            <a:xfrm rot="8740270">
              <a:off x="2302805" y="3362101"/>
              <a:ext cx="521097" cy="204788"/>
            </a:xfrm>
            <a:prstGeom prst="rightArrow">
              <a:avLst>
                <a:gd name="adj1" fmla="val 37500"/>
                <a:gd name="adj2" fmla="val 94377"/>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pic>
          <p:nvPicPr>
            <p:cNvPr id="1001534"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6459" y="2933476"/>
              <a:ext cx="53313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01535" name="Text Box 63"/>
            <p:cNvSpPr txBox="1">
              <a:spLocks noChangeArrowheads="1"/>
            </p:cNvSpPr>
            <p:nvPr/>
          </p:nvSpPr>
          <p:spPr bwMode="auto">
            <a:xfrm>
              <a:off x="2772308" y="249373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1</a:t>
              </a:r>
              <a:endParaRPr kumimoji="1" lang="en-US" altLang="zh-CN" sz="2400" b="1">
                <a:solidFill>
                  <a:srgbClr val="000099"/>
                </a:solidFill>
                <a:latin typeface="+mn-lt"/>
                <a:ea typeface="黑体" pitchFamily="2" charset="-122"/>
              </a:endParaRPr>
            </a:p>
          </p:txBody>
        </p:sp>
        <p:sp>
          <p:nvSpPr>
            <p:cNvPr id="1001536" name="Text Box 64"/>
            <p:cNvSpPr txBox="1">
              <a:spLocks noChangeArrowheads="1"/>
            </p:cNvSpPr>
            <p:nvPr/>
          </p:nvSpPr>
          <p:spPr bwMode="auto">
            <a:xfrm>
              <a:off x="2718994" y="364308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3</a:t>
              </a:r>
              <a:endParaRPr kumimoji="1" lang="en-US" altLang="zh-CN" sz="2400" b="1">
                <a:solidFill>
                  <a:srgbClr val="000099"/>
                </a:solidFill>
                <a:latin typeface="+mn-lt"/>
                <a:ea typeface="黑体" pitchFamily="2" charset="-122"/>
              </a:endParaRPr>
            </a:p>
          </p:txBody>
        </p:sp>
        <p:sp>
          <p:nvSpPr>
            <p:cNvPr id="1001537" name="Text Box 65"/>
            <p:cNvSpPr txBox="1">
              <a:spLocks noChangeArrowheads="1"/>
            </p:cNvSpPr>
            <p:nvPr/>
          </p:nvSpPr>
          <p:spPr bwMode="auto">
            <a:xfrm>
              <a:off x="4435346" y="371770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4</a:t>
              </a:r>
              <a:endParaRPr kumimoji="1" lang="en-US" altLang="zh-CN" sz="2400" b="1">
                <a:solidFill>
                  <a:srgbClr val="000099"/>
                </a:solidFill>
                <a:latin typeface="+mn-lt"/>
                <a:ea typeface="黑体" pitchFamily="2" charset="-122"/>
              </a:endParaRPr>
            </a:p>
          </p:txBody>
        </p:sp>
        <p:sp>
          <p:nvSpPr>
            <p:cNvPr id="1001538" name="Text Box 66"/>
            <p:cNvSpPr txBox="1">
              <a:spLocks noChangeArrowheads="1"/>
            </p:cNvSpPr>
            <p:nvPr/>
          </p:nvSpPr>
          <p:spPr bwMode="auto">
            <a:xfrm>
              <a:off x="1090352" y="367166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2</a:t>
              </a:r>
              <a:endParaRPr kumimoji="1" lang="en-US" altLang="zh-CN" sz="2400" b="1">
                <a:solidFill>
                  <a:srgbClr val="000099"/>
                </a:solidFill>
                <a:latin typeface="+mn-lt"/>
                <a:ea typeface="黑体" pitchFamily="2" charset="-122"/>
              </a:endParaRPr>
            </a:p>
          </p:txBody>
        </p:sp>
        <p:sp>
          <p:nvSpPr>
            <p:cNvPr id="1001539" name="Text Box 67"/>
            <p:cNvSpPr txBox="1">
              <a:spLocks noChangeArrowheads="1"/>
            </p:cNvSpPr>
            <p:nvPr/>
          </p:nvSpPr>
          <p:spPr bwMode="auto">
            <a:xfrm>
              <a:off x="560512" y="1196752"/>
              <a:ext cx="2387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黑体" pitchFamily="2" charset="-122"/>
                </a:rPr>
                <a:t>视频服务器 </a:t>
              </a:r>
              <a:r>
                <a:rPr kumimoji="1" lang="en-US" altLang="zh-CN" sz="2800" b="1" dirty="0">
                  <a:solidFill>
                    <a:srgbClr val="000099"/>
                  </a:solidFill>
                  <a:latin typeface="+mn-lt"/>
                  <a:ea typeface="黑体" pitchFamily="2" charset="-122"/>
                </a:rPr>
                <a:t>M</a:t>
              </a:r>
            </a:p>
          </p:txBody>
        </p:sp>
        <p:pic>
          <p:nvPicPr>
            <p:cNvPr id="1001540"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5487" y="3897090"/>
              <a:ext cx="53141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1"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6459" y="3897090"/>
              <a:ext cx="53313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2"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8135" y="3930427"/>
              <a:ext cx="53141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aphicFrame>
          <p:nvGraphicFramePr>
            <p:cNvPr id="1001543" name="Object 71">
              <a:hlinkClick r:id="" action="ppaction://ole?verb=0"/>
            </p:cNvPr>
            <p:cNvGraphicFramePr>
              <a:graphicFrameLocks/>
            </p:cNvGraphicFramePr>
            <p:nvPr>
              <p:extLst>
                <p:ext uri="{D42A27DB-BD31-4B8C-83A1-F6EECF244321}">
                  <p14:modId xmlns:p14="http://schemas.microsoft.com/office/powerpoint/2010/main" val="1721317026"/>
                </p:ext>
              </p:extLst>
            </p:nvPr>
          </p:nvGraphicFramePr>
          <p:xfrm>
            <a:off x="3056426" y="1233264"/>
            <a:ext cx="672438" cy="952500"/>
          </p:xfrm>
          <a:graphic>
            <a:graphicData uri="http://schemas.openxmlformats.org/presentationml/2006/ole">
              <mc:AlternateContent xmlns:mc="http://schemas.openxmlformats.org/markup-compatibility/2006">
                <mc:Choice xmlns:v="urn:schemas-microsoft-com:vml" Requires="v">
                  <p:oleObj spid="_x0000_s1089702" name="Microsoft ClipArt Gallery" r:id="rId6" imgW="2735263" imgH="3825875" progId="">
                    <p:embed/>
                  </p:oleObj>
                </mc:Choice>
                <mc:Fallback>
                  <p:oleObj name="Microsoft ClipArt Gallery" r:id="rId6" imgW="2735263" imgH="3825875" progId="">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6426" y="1233264"/>
                          <a:ext cx="6724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1544" name="Line 72"/>
            <p:cNvSpPr>
              <a:spLocks noChangeShapeType="1"/>
            </p:cNvSpPr>
            <p:nvPr/>
          </p:nvSpPr>
          <p:spPr bwMode="auto">
            <a:xfrm>
              <a:off x="994043"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5" name="Line 73"/>
            <p:cNvSpPr>
              <a:spLocks noChangeShapeType="1"/>
            </p:cNvSpPr>
            <p:nvPr/>
          </p:nvSpPr>
          <p:spPr bwMode="auto">
            <a:xfrm>
              <a:off x="2772308"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6" name="Line 74"/>
            <p:cNvSpPr>
              <a:spLocks noChangeShapeType="1"/>
            </p:cNvSpPr>
            <p:nvPr/>
          </p:nvSpPr>
          <p:spPr bwMode="auto">
            <a:xfrm>
              <a:off x="4550573" y="4854351"/>
              <a:ext cx="149621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7" name="AutoShape 75"/>
            <p:cNvSpPr>
              <a:spLocks noChangeArrowheads="1"/>
            </p:cNvSpPr>
            <p:nvPr/>
          </p:nvSpPr>
          <p:spPr bwMode="auto">
            <a:xfrm rot="1858546">
              <a:off x="4151580" y="3312889"/>
              <a:ext cx="522817" cy="206375"/>
            </a:xfrm>
            <a:prstGeom prst="rightArrow">
              <a:avLst>
                <a:gd name="adj1" fmla="val 37500"/>
                <a:gd name="adj2" fmla="val 9396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48" name="Line 76"/>
            <p:cNvSpPr>
              <a:spLocks noChangeShapeType="1"/>
            </p:cNvSpPr>
            <p:nvPr/>
          </p:nvSpPr>
          <p:spPr bwMode="auto">
            <a:xfrm>
              <a:off x="1277808"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0" name="Line 78"/>
            <p:cNvSpPr>
              <a:spLocks noChangeShapeType="1"/>
            </p:cNvSpPr>
            <p:nvPr/>
          </p:nvSpPr>
          <p:spPr bwMode="auto">
            <a:xfrm>
              <a:off x="2959764"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1" name="Line 79"/>
            <p:cNvSpPr>
              <a:spLocks noChangeShapeType="1"/>
            </p:cNvSpPr>
            <p:nvPr/>
          </p:nvSpPr>
          <p:spPr bwMode="auto">
            <a:xfrm>
              <a:off x="3989920"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2" name="Line 80"/>
            <p:cNvSpPr>
              <a:spLocks noChangeShapeType="1"/>
            </p:cNvSpPr>
            <p:nvPr/>
          </p:nvSpPr>
          <p:spPr bwMode="auto">
            <a:xfrm>
              <a:off x="4738029"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3" name="Line 81"/>
            <p:cNvSpPr>
              <a:spLocks noChangeShapeType="1"/>
            </p:cNvSpPr>
            <p:nvPr/>
          </p:nvSpPr>
          <p:spPr bwMode="auto">
            <a:xfrm>
              <a:off x="5859333"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4"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8054"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6"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884"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7"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1121"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8"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7830"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9"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7096"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60" name="Text Box 88"/>
            <p:cNvSpPr txBox="1">
              <a:spLocks noChangeArrowheads="1"/>
            </p:cNvSpPr>
            <p:nvPr/>
          </p:nvSpPr>
          <p:spPr bwMode="auto">
            <a:xfrm>
              <a:off x="1387875"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1" name="Text Box 89"/>
            <p:cNvSpPr txBox="1">
              <a:spLocks noChangeArrowheads="1"/>
            </p:cNvSpPr>
            <p:nvPr/>
          </p:nvSpPr>
          <p:spPr bwMode="auto">
            <a:xfrm>
              <a:off x="4925487"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2" name="Text Box 90"/>
            <p:cNvSpPr txBox="1">
              <a:spLocks noChangeArrowheads="1"/>
            </p:cNvSpPr>
            <p:nvPr/>
          </p:nvSpPr>
          <p:spPr bwMode="auto">
            <a:xfrm>
              <a:off x="3147223" y="4854351"/>
              <a:ext cx="636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99"/>
                  </a:solidFill>
                  <a:latin typeface="+mn-lt"/>
                  <a:ea typeface="黑体" pitchFamily="2" charset="-122"/>
                </a:rPr>
                <a:t>…</a:t>
              </a:r>
            </a:p>
          </p:txBody>
        </p:sp>
        <p:sp>
          <p:nvSpPr>
            <p:cNvPr id="1001563" name="Text Box 91"/>
            <p:cNvSpPr txBox="1">
              <a:spLocks noChangeArrowheads="1"/>
            </p:cNvSpPr>
            <p:nvPr/>
          </p:nvSpPr>
          <p:spPr bwMode="auto">
            <a:xfrm>
              <a:off x="2072680" y="4268564"/>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4" name="Text Box 92"/>
            <p:cNvSpPr txBox="1">
              <a:spLocks noChangeArrowheads="1"/>
            </p:cNvSpPr>
            <p:nvPr/>
          </p:nvSpPr>
          <p:spPr bwMode="auto">
            <a:xfrm>
              <a:off x="3656856" y="4220939"/>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5" name="Text Box 93"/>
            <p:cNvSpPr txBox="1">
              <a:spLocks noChangeArrowheads="1"/>
            </p:cNvSpPr>
            <p:nvPr/>
          </p:nvSpPr>
          <p:spPr bwMode="auto">
            <a:xfrm>
              <a:off x="5457056" y="4191471"/>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6" name="Text Box 94"/>
            <p:cNvSpPr txBox="1">
              <a:spLocks noChangeArrowheads="1"/>
            </p:cNvSpPr>
            <p:nvPr/>
          </p:nvSpPr>
          <p:spPr bwMode="auto">
            <a:xfrm>
              <a:off x="4520952" y="3039343"/>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7" name="Text Box 95"/>
            <p:cNvSpPr txBox="1">
              <a:spLocks noChangeArrowheads="1"/>
            </p:cNvSpPr>
            <p:nvPr/>
          </p:nvSpPr>
          <p:spPr bwMode="auto">
            <a:xfrm>
              <a:off x="3626410" y="3429000"/>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smtClean="0">
                  <a:solidFill>
                    <a:srgbClr val="C00000"/>
                  </a:solidFill>
                  <a:latin typeface="+mn-lt"/>
                  <a:ea typeface="黑体" pitchFamily="2" charset="-122"/>
                </a:rPr>
                <a:t>个</a:t>
              </a:r>
              <a:endParaRPr kumimoji="1" lang="zh-CN" altLang="en-US" sz="2400" b="1" dirty="0">
                <a:solidFill>
                  <a:srgbClr val="C00000"/>
                </a:solidFill>
                <a:latin typeface="+mn-lt"/>
                <a:ea typeface="黑体" pitchFamily="2" charset="-122"/>
              </a:endParaRPr>
            </a:p>
          </p:txBody>
        </p:sp>
        <p:sp>
          <p:nvSpPr>
            <p:cNvPr id="1001568" name="Text Box 96"/>
            <p:cNvSpPr txBox="1">
              <a:spLocks noChangeArrowheads="1"/>
            </p:cNvSpPr>
            <p:nvPr/>
          </p:nvSpPr>
          <p:spPr bwMode="auto">
            <a:xfrm>
              <a:off x="1784648" y="3111351"/>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9" name="Text Box 97"/>
            <p:cNvSpPr txBox="1">
              <a:spLocks noChangeArrowheads="1"/>
            </p:cNvSpPr>
            <p:nvPr/>
          </p:nvSpPr>
          <p:spPr bwMode="auto">
            <a:xfrm>
              <a:off x="3698418" y="2319263"/>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C00000"/>
                  </a:solidFill>
                  <a:latin typeface="+mn-lt"/>
                  <a:ea typeface="黑体" pitchFamily="2" charset="-122"/>
                </a:rPr>
                <a:t>1 </a:t>
              </a:r>
              <a:r>
                <a:rPr kumimoji="1" lang="zh-CN" altLang="en-US" sz="2400" b="1" dirty="0" smtClean="0">
                  <a:solidFill>
                    <a:srgbClr val="C00000"/>
                  </a:solidFill>
                  <a:latin typeface="+mn-lt"/>
                  <a:ea typeface="黑体" pitchFamily="2" charset="-122"/>
                </a:rPr>
                <a:t>个</a:t>
              </a:r>
              <a:endParaRPr kumimoji="1" lang="en-US" altLang="zh-CN" sz="2400" b="1" dirty="0" smtClean="0">
                <a:solidFill>
                  <a:srgbClr val="C00000"/>
                </a:solidFill>
                <a:latin typeface="+mn-lt"/>
                <a:ea typeface="黑体" pitchFamily="2" charset="-122"/>
              </a:endParaRPr>
            </a:p>
          </p:txBody>
        </p:sp>
        <p:sp>
          <p:nvSpPr>
            <p:cNvPr id="1001576" name="AutoShape 104"/>
            <p:cNvSpPr>
              <a:spLocks noChangeArrowheads="1"/>
            </p:cNvSpPr>
            <p:nvPr/>
          </p:nvSpPr>
          <p:spPr bwMode="auto">
            <a:xfrm rot="5400000">
              <a:off x="5107286" y="4380216"/>
              <a:ext cx="503722" cy="211742"/>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5" name="AutoShape 113"/>
            <p:cNvSpPr>
              <a:spLocks noChangeArrowheads="1"/>
            </p:cNvSpPr>
            <p:nvPr/>
          </p:nvSpPr>
          <p:spPr bwMode="auto">
            <a:xfrm rot="5400000">
              <a:off x="3283002" y="4363929"/>
              <a:ext cx="503722" cy="212566"/>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9" name="AutoShape 117"/>
            <p:cNvSpPr>
              <a:spLocks noChangeArrowheads="1"/>
            </p:cNvSpPr>
            <p:nvPr/>
          </p:nvSpPr>
          <p:spPr bwMode="auto">
            <a:xfrm rot="5400000">
              <a:off x="1716273" y="4433779"/>
              <a:ext cx="503722" cy="212566"/>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3" name="AutoShape 121"/>
            <p:cNvSpPr>
              <a:spLocks noChangeArrowheads="1"/>
            </p:cNvSpPr>
            <p:nvPr/>
          </p:nvSpPr>
          <p:spPr bwMode="auto">
            <a:xfrm rot="5400000">
              <a:off x="3283002" y="3436829"/>
              <a:ext cx="503722" cy="212566"/>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3584848" y="2852936"/>
              <a:ext cx="649537" cy="369332"/>
            </a:xfrm>
            <a:prstGeom prst="rect">
              <a:avLst/>
            </a:prstGeom>
          </p:spPr>
          <p:txBody>
            <a:bodyPr wrap="none">
              <a:spAutoFit/>
            </a:bodyPr>
            <a:lstStyle/>
            <a:p>
              <a:r>
                <a:rPr kumimoji="1" lang="zh-CN" altLang="en-US" b="1" dirty="0">
                  <a:solidFill>
                    <a:srgbClr val="C00000"/>
                  </a:solidFill>
                  <a:ea typeface="黑体" pitchFamily="2" charset="-122"/>
                </a:rPr>
                <a:t>复制</a:t>
              </a:r>
            </a:p>
          </p:txBody>
        </p:sp>
        <p:sp>
          <p:nvSpPr>
            <p:cNvPr id="78" name="Text Box 105"/>
            <p:cNvSpPr txBox="1">
              <a:spLocks noChangeArrowheads="1"/>
            </p:cNvSpPr>
            <p:nvPr/>
          </p:nvSpPr>
          <p:spPr bwMode="auto">
            <a:xfrm>
              <a:off x="1064568" y="44690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C00000"/>
                  </a:solidFill>
                  <a:latin typeface="Arial" charset="0"/>
                </a:rPr>
                <a:t>多播</a:t>
              </a:r>
            </a:p>
          </p:txBody>
        </p:sp>
        <p:sp>
          <p:nvSpPr>
            <p:cNvPr id="79" name="Text Box 107"/>
            <p:cNvSpPr txBox="1">
              <a:spLocks noChangeArrowheads="1"/>
            </p:cNvSpPr>
            <p:nvPr/>
          </p:nvSpPr>
          <p:spPr bwMode="auto">
            <a:xfrm>
              <a:off x="4468191" y="44690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C00000"/>
                  </a:solidFill>
                  <a:latin typeface="Arial" charset="0"/>
                </a:rPr>
                <a:t>多播</a:t>
              </a:r>
            </a:p>
          </p:txBody>
        </p:sp>
        <p:sp>
          <p:nvSpPr>
            <p:cNvPr id="80" name="Text Box 106"/>
            <p:cNvSpPr txBox="1">
              <a:spLocks noChangeArrowheads="1"/>
            </p:cNvSpPr>
            <p:nvPr/>
          </p:nvSpPr>
          <p:spPr bwMode="auto">
            <a:xfrm>
              <a:off x="2720752" y="44690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C00000"/>
                  </a:solidFill>
                  <a:latin typeface="Arial" charset="0"/>
                </a:rPr>
                <a:t>多播</a:t>
              </a:r>
            </a:p>
          </p:txBody>
        </p:sp>
        <p:sp>
          <p:nvSpPr>
            <p:cNvPr id="3" name="矩形 2"/>
            <p:cNvSpPr/>
            <p:nvPr/>
          </p:nvSpPr>
          <p:spPr>
            <a:xfrm>
              <a:off x="4381496" y="6147821"/>
              <a:ext cx="1297266" cy="461665"/>
            </a:xfrm>
            <a:prstGeom prst="rect">
              <a:avLst/>
            </a:prstGeom>
          </p:spPr>
          <p:txBody>
            <a:bodyPr wrap="square">
              <a:spAutoFit/>
            </a:bodyPr>
            <a:lstStyle/>
            <a:p>
              <a:pPr algn="ctr"/>
              <a:r>
                <a:rPr lang="zh-CN" altLang="zh-CN" sz="2400" b="1" dirty="0" smtClean="0">
                  <a:latin typeface="+mn-lt"/>
                  <a:ea typeface="黑体" pitchFamily="2" charset="-122"/>
                </a:rPr>
                <a:t>多</a:t>
              </a:r>
              <a:r>
                <a:rPr lang="zh-CN" altLang="zh-CN" sz="2400" b="1" dirty="0">
                  <a:latin typeface="+mn-lt"/>
                  <a:ea typeface="黑体" pitchFamily="2" charset="-122"/>
                </a:rPr>
                <a:t>播</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1756978275"/>
      </p:ext>
    </p:extLst>
  </p:cSld>
  <p:clrMapOvr>
    <a:masterClrMapping/>
  </p:clrMapOvr>
  <p:transition>
    <p:wipe dir="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IP </a:t>
            </a:r>
            <a:r>
              <a:rPr lang="zh-CN" altLang="en-US" dirty="0" smtClean="0"/>
              <a:t>多播</a:t>
            </a:r>
            <a:endParaRPr lang="zh-CN" altLang="en-US" dirty="0"/>
          </a:p>
        </p:txBody>
      </p:sp>
      <p:sp>
        <p:nvSpPr>
          <p:cNvPr id="3" name="内容占位符 2"/>
          <p:cNvSpPr>
            <a:spLocks noGrp="1"/>
          </p:cNvSpPr>
          <p:nvPr>
            <p:ph idx="1"/>
          </p:nvPr>
        </p:nvSpPr>
        <p:spPr/>
        <p:txBody>
          <a:bodyPr/>
          <a:lstStyle/>
          <a:p>
            <a:pPr>
              <a:lnSpc>
                <a:spcPct val="100000"/>
              </a:lnSpc>
            </a:pPr>
            <a:r>
              <a:rPr lang="zh-CN" altLang="zh-CN" dirty="0"/>
              <a:t>在互联网上进行多播就</a:t>
            </a:r>
            <a:r>
              <a:rPr lang="zh-CN" altLang="zh-CN" dirty="0" smtClean="0"/>
              <a:t>叫</a:t>
            </a:r>
            <a:r>
              <a:rPr lang="zh-CN" altLang="en-US" dirty="0" smtClean="0"/>
              <a:t>作 </a:t>
            </a:r>
            <a:r>
              <a:rPr lang="en-US" altLang="zh-CN" dirty="0" smtClean="0">
                <a:solidFill>
                  <a:srgbClr val="FF0000"/>
                </a:solidFill>
              </a:rPr>
              <a:t>IP </a:t>
            </a:r>
            <a:r>
              <a:rPr lang="zh-CN" altLang="zh-CN" dirty="0" smtClean="0">
                <a:solidFill>
                  <a:srgbClr val="FF0000"/>
                </a:solidFill>
              </a:rPr>
              <a:t>多</a:t>
            </a:r>
            <a:r>
              <a:rPr lang="zh-CN" altLang="zh-CN" dirty="0">
                <a:solidFill>
                  <a:srgbClr val="FF0000"/>
                </a:solidFill>
              </a:rPr>
              <a:t>播</a:t>
            </a:r>
            <a:r>
              <a:rPr lang="zh-CN" altLang="en-US" dirty="0">
                <a:solidFill>
                  <a:srgbClr val="FF0000"/>
                </a:solidFill>
              </a:rPr>
              <a:t>。</a:t>
            </a:r>
            <a:endParaRPr lang="en-US" altLang="zh-CN" dirty="0">
              <a:solidFill>
                <a:srgbClr val="FF0000"/>
              </a:solidFill>
            </a:endParaRPr>
          </a:p>
          <a:p>
            <a:pPr>
              <a:lnSpc>
                <a:spcPct val="100000"/>
              </a:lnSpc>
            </a:pPr>
            <a:r>
              <a:rPr lang="zh-CN" altLang="zh-CN" dirty="0"/>
              <a:t>互联网范围的多播要靠路由器来</a:t>
            </a:r>
            <a:r>
              <a:rPr lang="zh-CN" altLang="zh-CN" dirty="0" smtClean="0"/>
              <a:t>实现。</a:t>
            </a:r>
            <a:endParaRPr lang="en-US" altLang="zh-CN" dirty="0" smtClean="0"/>
          </a:p>
          <a:p>
            <a:pPr>
              <a:lnSpc>
                <a:spcPct val="100000"/>
              </a:lnSpc>
            </a:pPr>
            <a:r>
              <a:rPr lang="zh-CN" altLang="zh-CN" dirty="0" smtClean="0"/>
              <a:t>能够</a:t>
            </a:r>
            <a:r>
              <a:rPr lang="zh-CN" altLang="zh-CN" dirty="0"/>
              <a:t>运行多播协议的路由器称为</a:t>
            </a:r>
            <a:r>
              <a:rPr lang="zh-CN" altLang="zh-CN" dirty="0">
                <a:solidFill>
                  <a:srgbClr val="FF0000"/>
                </a:solidFill>
              </a:rPr>
              <a:t>多播路由器</a:t>
            </a:r>
            <a:r>
              <a:rPr lang="en-US" altLang="zh-CN" dirty="0"/>
              <a:t>(multicast router)</a:t>
            </a:r>
            <a:r>
              <a:rPr lang="zh-CN" altLang="zh-CN" dirty="0" smtClean="0"/>
              <a:t>。当然</a:t>
            </a:r>
            <a:r>
              <a:rPr lang="zh-CN" altLang="en-US" dirty="0" smtClean="0"/>
              <a:t>它</a:t>
            </a:r>
            <a:r>
              <a:rPr lang="zh-CN" altLang="zh-CN" dirty="0" smtClean="0"/>
              <a:t>也</a:t>
            </a:r>
            <a:r>
              <a:rPr lang="zh-CN" altLang="zh-CN" dirty="0"/>
              <a:t>可以转发普通的单播</a:t>
            </a:r>
            <a:r>
              <a:rPr lang="en-US" altLang="zh-CN" dirty="0"/>
              <a:t>IP</a:t>
            </a:r>
            <a:r>
              <a:rPr lang="zh-CN" altLang="zh-CN" dirty="0"/>
              <a:t>数据报</a:t>
            </a:r>
            <a:r>
              <a:rPr lang="zh-CN" altLang="zh-CN" dirty="0" smtClean="0"/>
              <a:t>。</a:t>
            </a:r>
            <a:endParaRPr lang="en-US" altLang="zh-CN" dirty="0" smtClean="0"/>
          </a:p>
        </p:txBody>
      </p:sp>
    </p:spTree>
    <p:extLst>
      <p:ext uri="{BB962C8B-B14F-4D97-AF65-F5344CB8AC3E}">
        <p14:creationId xmlns:p14="http://schemas.microsoft.com/office/powerpoint/2010/main" val="12474702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多</a:t>
            </a:r>
            <a:r>
              <a:rPr lang="zh-CN" altLang="zh-CN" dirty="0" smtClean="0"/>
              <a:t>播</a:t>
            </a:r>
            <a:r>
              <a:rPr lang="en-US" altLang="zh-CN" dirty="0" smtClean="0"/>
              <a:t> IP </a:t>
            </a:r>
            <a:r>
              <a:rPr lang="zh-CN" altLang="zh-CN" dirty="0" smtClean="0"/>
              <a:t>地址</a:t>
            </a:r>
            <a:endParaRPr lang="zh-CN" altLang="en-US" dirty="0"/>
          </a:p>
        </p:txBody>
      </p:sp>
      <p:sp>
        <p:nvSpPr>
          <p:cNvPr id="3" name="内容占位符 2"/>
          <p:cNvSpPr>
            <a:spLocks noGrp="1"/>
          </p:cNvSpPr>
          <p:nvPr>
            <p:ph idx="1"/>
          </p:nvPr>
        </p:nvSpPr>
        <p:spPr/>
        <p:txBody>
          <a:bodyPr/>
          <a:lstStyle/>
          <a:p>
            <a:r>
              <a:rPr lang="zh-CN" altLang="zh-CN" dirty="0" smtClean="0"/>
              <a:t>在</a:t>
            </a:r>
            <a:r>
              <a:rPr lang="zh-CN" altLang="zh-CN" dirty="0"/>
              <a:t>多播数据报的目的地址写入的</a:t>
            </a:r>
            <a:r>
              <a:rPr lang="zh-CN" altLang="zh-CN" dirty="0" smtClean="0"/>
              <a:t>是</a:t>
            </a:r>
            <a:r>
              <a:rPr lang="en-US" altLang="zh-CN" dirty="0" smtClean="0">
                <a:solidFill>
                  <a:srgbClr val="FF0000"/>
                </a:solidFill>
              </a:rPr>
              <a:t> D </a:t>
            </a:r>
            <a:r>
              <a:rPr lang="zh-CN" altLang="zh-CN" dirty="0" smtClean="0">
                <a:solidFill>
                  <a:srgbClr val="FF0000"/>
                </a:solidFill>
              </a:rPr>
              <a:t>类地址</a:t>
            </a:r>
            <a:r>
              <a:rPr lang="zh-CN" altLang="en-US" dirty="0" smtClean="0">
                <a:solidFill>
                  <a:srgbClr val="0000FF"/>
                </a:solidFill>
              </a:rPr>
              <a:t>多播地址</a:t>
            </a:r>
            <a:r>
              <a:rPr lang="zh-CN" altLang="zh-CN" dirty="0" smtClean="0">
                <a:solidFill>
                  <a:srgbClr val="FF0000"/>
                </a:solidFill>
              </a:rPr>
              <a:t>。</a:t>
            </a:r>
            <a:endParaRPr lang="en-US" altLang="zh-CN" dirty="0" smtClean="0">
              <a:solidFill>
                <a:srgbClr val="FF0000"/>
              </a:solidFill>
            </a:endParaRPr>
          </a:p>
          <a:p>
            <a:r>
              <a:rPr lang="zh-CN" altLang="zh-CN" dirty="0" smtClean="0"/>
              <a:t>多</a:t>
            </a:r>
            <a:r>
              <a:rPr lang="zh-CN" altLang="zh-CN" dirty="0"/>
              <a:t>播地址</a:t>
            </a:r>
            <a:r>
              <a:rPr lang="zh-CN" altLang="zh-CN" dirty="0">
                <a:solidFill>
                  <a:srgbClr val="FF0000"/>
                </a:solidFill>
              </a:rPr>
              <a:t>只能</a:t>
            </a:r>
            <a:r>
              <a:rPr lang="zh-CN" altLang="zh-CN" dirty="0"/>
              <a:t>用于目的地址</a:t>
            </a:r>
            <a:r>
              <a:rPr lang="zh-CN" altLang="zh-CN" dirty="0" smtClean="0"/>
              <a:t>，</a:t>
            </a:r>
            <a:r>
              <a:rPr lang="zh-CN" altLang="zh-CN" dirty="0" smtClean="0">
                <a:solidFill>
                  <a:srgbClr val="FF0000"/>
                </a:solidFill>
              </a:rPr>
              <a:t>不能</a:t>
            </a:r>
            <a:r>
              <a:rPr lang="zh-CN" altLang="zh-CN" dirty="0"/>
              <a:t>用于源地址</a:t>
            </a:r>
            <a:r>
              <a:rPr lang="zh-CN" altLang="zh-CN" dirty="0" smtClean="0"/>
              <a:t>。</a:t>
            </a:r>
            <a:endParaRPr lang="en-US" altLang="zh-CN" dirty="0" smtClean="0"/>
          </a:p>
          <a:p>
            <a:pPr>
              <a:buNone/>
            </a:pPr>
            <a:endParaRPr lang="zh-CN" altLang="en-US" dirty="0"/>
          </a:p>
        </p:txBody>
      </p:sp>
    </p:spTree>
    <p:extLst>
      <p:ext uri="{BB962C8B-B14F-4D97-AF65-F5344CB8AC3E}">
        <p14:creationId xmlns:p14="http://schemas.microsoft.com/office/powerpoint/2010/main" val="21483075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多播数据报</a:t>
            </a:r>
            <a:endParaRPr lang="zh-CN" altLang="en-US" dirty="0"/>
          </a:p>
        </p:txBody>
      </p:sp>
      <p:sp>
        <p:nvSpPr>
          <p:cNvPr id="3" name="内容占位符 2"/>
          <p:cNvSpPr>
            <a:spLocks noGrp="1"/>
          </p:cNvSpPr>
          <p:nvPr>
            <p:ph idx="1"/>
          </p:nvPr>
        </p:nvSpPr>
        <p:spPr/>
        <p:txBody>
          <a:bodyPr/>
          <a:lstStyle/>
          <a:p>
            <a:r>
              <a:rPr lang="zh-CN" altLang="zh-CN" dirty="0"/>
              <a:t>多播数据报和一般</a:t>
            </a:r>
            <a:r>
              <a:rPr lang="zh-CN" altLang="zh-CN" dirty="0" smtClean="0"/>
              <a:t>的</a:t>
            </a:r>
            <a:r>
              <a:rPr lang="en-US" altLang="zh-CN" dirty="0" smtClean="0"/>
              <a:t> IP </a:t>
            </a:r>
            <a:r>
              <a:rPr lang="zh-CN" altLang="zh-CN" dirty="0" smtClean="0"/>
              <a:t>数据报是</a:t>
            </a:r>
            <a:r>
              <a:rPr lang="zh-CN" altLang="en-US" dirty="0" smtClean="0"/>
              <a:t>有区别的</a:t>
            </a:r>
            <a:r>
              <a:rPr lang="zh-CN" altLang="zh-CN" dirty="0" smtClean="0"/>
              <a:t>。</a:t>
            </a:r>
            <a:endParaRPr lang="en-US" altLang="zh-CN" dirty="0" smtClean="0"/>
          </a:p>
          <a:p>
            <a:r>
              <a:rPr lang="zh-CN" altLang="zh-CN" dirty="0"/>
              <a:t>多播数据报也是“</a:t>
            </a:r>
            <a:r>
              <a:rPr lang="zh-CN" altLang="zh-CN" dirty="0">
                <a:solidFill>
                  <a:srgbClr val="FF0000"/>
                </a:solidFill>
              </a:rPr>
              <a:t>尽最大努力交付</a:t>
            </a:r>
            <a:r>
              <a:rPr lang="zh-CN" altLang="zh-CN" dirty="0"/>
              <a:t>”，不保证一定能够交付多播组内的所有成员</a:t>
            </a:r>
            <a:r>
              <a:rPr lang="zh-CN" altLang="zh-CN" dirty="0" smtClean="0"/>
              <a:t>。</a:t>
            </a:r>
            <a:endParaRPr lang="en-US" altLang="zh-CN" dirty="0" smtClean="0"/>
          </a:p>
          <a:p>
            <a:r>
              <a:rPr lang="zh-CN" altLang="zh-CN" dirty="0"/>
              <a:t>对多播数据报</a:t>
            </a:r>
            <a:r>
              <a:rPr lang="zh-CN" altLang="zh-CN" dirty="0">
                <a:solidFill>
                  <a:srgbClr val="FF0000"/>
                </a:solidFill>
              </a:rPr>
              <a:t>不</a:t>
            </a:r>
            <a:r>
              <a:rPr lang="zh-CN" altLang="zh-CN" dirty="0" smtClean="0">
                <a:solidFill>
                  <a:srgbClr val="FF0000"/>
                </a:solidFill>
              </a:rPr>
              <a:t>产生</a:t>
            </a:r>
            <a:r>
              <a:rPr lang="en-US" altLang="zh-CN" dirty="0" smtClean="0">
                <a:solidFill>
                  <a:srgbClr val="FF0000"/>
                </a:solidFill>
              </a:rPr>
              <a:t> ICMP </a:t>
            </a:r>
            <a:r>
              <a:rPr lang="zh-CN" altLang="zh-CN" dirty="0" smtClean="0">
                <a:solidFill>
                  <a:srgbClr val="FF0000"/>
                </a:solidFill>
              </a:rPr>
              <a:t>差错</a:t>
            </a:r>
            <a:r>
              <a:rPr lang="zh-CN" altLang="zh-CN" dirty="0">
                <a:solidFill>
                  <a:srgbClr val="FF0000"/>
                </a:solidFill>
              </a:rPr>
              <a:t>报文。</a:t>
            </a:r>
            <a:r>
              <a:rPr lang="zh-CN" altLang="zh-CN" dirty="0"/>
              <a:t>因此，若</a:t>
            </a:r>
            <a:r>
              <a:rPr lang="zh-CN" altLang="zh-CN" dirty="0" smtClean="0"/>
              <a:t>在</a:t>
            </a:r>
            <a:r>
              <a:rPr lang="en-US" altLang="zh-CN" dirty="0" smtClean="0"/>
              <a:t> PING </a:t>
            </a:r>
            <a:r>
              <a:rPr lang="zh-CN" altLang="zh-CN" dirty="0" smtClean="0"/>
              <a:t>命令</a:t>
            </a:r>
            <a:r>
              <a:rPr lang="zh-CN" altLang="zh-CN" dirty="0"/>
              <a:t>后面键入多播地址，将永远不会收到响应。</a:t>
            </a:r>
            <a:endParaRPr lang="zh-CN" altLang="en-US" dirty="0"/>
          </a:p>
        </p:txBody>
      </p:sp>
    </p:spTree>
    <p:extLst>
      <p:ext uri="{BB962C8B-B14F-4D97-AF65-F5344CB8AC3E}">
        <p14:creationId xmlns:p14="http://schemas.microsoft.com/office/powerpoint/2010/main" val="1444416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541704" y="214290"/>
            <a:ext cx="8899984" cy="714380"/>
          </a:xfrm>
        </p:spPr>
        <p:txBody>
          <a:bodyPr/>
          <a:lstStyle/>
          <a:p>
            <a:pPr algn="ctr"/>
            <a:r>
              <a:rPr lang="en-US" altLang="zh-CN" sz="4000" dirty="0" smtClean="0"/>
              <a:t>4.7.3  IGMP </a:t>
            </a:r>
            <a:r>
              <a:rPr lang="zh-CN" altLang="en-US" sz="4000" dirty="0" smtClean="0"/>
              <a:t>和</a:t>
            </a:r>
            <a:r>
              <a:rPr lang="zh-CN" altLang="en-US" sz="4000" dirty="0"/>
              <a:t>多播路由选择协议</a:t>
            </a:r>
          </a:p>
        </p:txBody>
      </p:sp>
      <p:sp>
        <p:nvSpPr>
          <p:cNvPr id="615427" name="Rectangle 3"/>
          <p:cNvSpPr>
            <a:spLocks noGrp="1" noChangeArrowheads="1"/>
          </p:cNvSpPr>
          <p:nvPr>
            <p:ph idx="1"/>
          </p:nvPr>
        </p:nvSpPr>
        <p:spPr/>
        <p:txBody>
          <a:bodyPr/>
          <a:lstStyle/>
          <a:p>
            <a:pPr algn="just">
              <a:lnSpc>
                <a:spcPct val="90000"/>
              </a:lnSpc>
              <a:buFont typeface="Wingdings" pitchFamily="2" charset="2"/>
              <a:buNone/>
            </a:pPr>
            <a:r>
              <a:rPr lang="en-US" altLang="zh-CN" sz="4000" dirty="0"/>
              <a:t>          1.  IP</a:t>
            </a:r>
            <a:r>
              <a:rPr lang="zh-CN" altLang="en-US" sz="4000" dirty="0"/>
              <a:t>多播需要两种协议</a:t>
            </a:r>
          </a:p>
          <a:p>
            <a:r>
              <a:rPr lang="zh-CN" altLang="en-US" dirty="0" smtClean="0">
                <a:solidFill>
                  <a:srgbClr val="FF0000"/>
                </a:solidFill>
              </a:rPr>
              <a:t>网际组管理协议 </a:t>
            </a:r>
            <a:r>
              <a:rPr lang="en-US" altLang="zh-CN" dirty="0" smtClean="0">
                <a:solidFill>
                  <a:srgbClr val="FF0000"/>
                </a:solidFill>
              </a:rPr>
              <a:t>IGMP </a:t>
            </a:r>
            <a:r>
              <a:rPr lang="en-US" altLang="zh-CN" dirty="0" smtClean="0"/>
              <a:t>(Internet Group Management Protocol)</a:t>
            </a:r>
          </a:p>
          <a:p>
            <a:pPr lvl="1"/>
            <a:r>
              <a:rPr lang="zh-CN" altLang="en-US" dirty="0" smtClean="0"/>
              <a:t>为了使路由器知道多播组成员的信息</a:t>
            </a:r>
          </a:p>
          <a:p>
            <a:r>
              <a:rPr lang="zh-CN" altLang="en-US" dirty="0" smtClean="0">
                <a:solidFill>
                  <a:srgbClr val="FF0000"/>
                </a:solidFill>
              </a:rPr>
              <a:t>多播路由选择协议</a:t>
            </a:r>
            <a:endParaRPr lang="en-US" altLang="zh-CN" dirty="0" smtClean="0">
              <a:solidFill>
                <a:srgbClr val="FF0000"/>
              </a:solidFill>
            </a:endParaRPr>
          </a:p>
          <a:p>
            <a:pPr lvl="1"/>
            <a:r>
              <a:rPr lang="zh-CN" altLang="en-US" dirty="0" smtClean="0"/>
              <a:t>互联网上的多播路由器协同工作，以便把多播数据报用最小代价传送给所有的组成员</a:t>
            </a:r>
            <a:endParaRPr lang="zh-CN" altLang="en-US" dirty="0">
              <a:solidFill>
                <a:srgbClr val="FF0000"/>
              </a:solidFill>
            </a:endParaRP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218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38224" y="642918"/>
            <a:ext cx="7427780" cy="768350"/>
          </a:xfrm>
        </p:spPr>
        <p:txBody>
          <a:bodyPr/>
          <a:lstStyle/>
          <a:p>
            <a:pPr algn="ctr"/>
            <a:r>
              <a:rPr lang="zh-CN" altLang="en-US" dirty="0" smtClean="0"/>
              <a:t>本章内容</a:t>
            </a:r>
            <a:endParaRPr lang="zh-CN" altLang="en-US" dirty="0"/>
          </a:p>
        </p:txBody>
      </p:sp>
      <p:graphicFrame>
        <p:nvGraphicFramePr>
          <p:cNvPr id="4" name="图示 3"/>
          <p:cNvGraphicFramePr/>
          <p:nvPr/>
        </p:nvGraphicFramePr>
        <p:xfrm>
          <a:off x="1160835" y="1857364"/>
          <a:ext cx="7739117"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219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 name="组合 289"/>
          <p:cNvGrpSpPr/>
          <p:nvPr/>
        </p:nvGrpSpPr>
        <p:grpSpPr>
          <a:xfrm>
            <a:off x="606871" y="232494"/>
            <a:ext cx="8954641" cy="6292850"/>
            <a:chOff x="174824" y="148034"/>
            <a:chExt cx="8954640" cy="6292850"/>
          </a:xfrm>
        </p:grpSpPr>
        <p:sp>
          <p:nvSpPr>
            <p:cNvPr id="4" name="Rectangle 2"/>
            <p:cNvSpPr>
              <a:spLocks noChangeArrowheads="1"/>
            </p:cNvSpPr>
            <p:nvPr/>
          </p:nvSpPr>
          <p:spPr bwMode="auto">
            <a:xfrm>
              <a:off x="833189" y="562372"/>
              <a:ext cx="639762" cy="12144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 name="Rectangle 3"/>
            <p:cNvSpPr>
              <a:spLocks noChangeArrowheads="1"/>
            </p:cNvSpPr>
            <p:nvPr/>
          </p:nvSpPr>
          <p:spPr bwMode="auto">
            <a:xfrm>
              <a:off x="842714" y="1052909"/>
              <a:ext cx="623887" cy="257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 name="Text Box 4"/>
            <p:cNvSpPr txBox="1">
              <a:spLocks noChangeArrowheads="1"/>
            </p:cNvSpPr>
            <p:nvPr/>
          </p:nvSpPr>
          <p:spPr bwMode="auto">
            <a:xfrm>
              <a:off x="1012562" y="514747"/>
              <a:ext cx="2984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1</a:t>
              </a:r>
            </a:p>
          </p:txBody>
        </p:sp>
        <p:sp>
          <p:nvSpPr>
            <p:cNvPr id="7" name="Line 5"/>
            <p:cNvSpPr>
              <a:spLocks noChangeShapeType="1"/>
            </p:cNvSpPr>
            <p:nvPr/>
          </p:nvSpPr>
          <p:spPr bwMode="auto">
            <a:xfrm>
              <a:off x="833189" y="821134"/>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 name="Line 6"/>
            <p:cNvSpPr>
              <a:spLocks noChangeShapeType="1"/>
            </p:cNvSpPr>
            <p:nvPr/>
          </p:nvSpPr>
          <p:spPr bwMode="auto">
            <a:xfrm>
              <a:off x="833189" y="1060847"/>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 name="Line 7"/>
            <p:cNvSpPr>
              <a:spLocks noChangeShapeType="1"/>
            </p:cNvSpPr>
            <p:nvPr/>
          </p:nvSpPr>
          <p:spPr bwMode="auto">
            <a:xfrm>
              <a:off x="833189" y="1300559"/>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 name="Line 8"/>
            <p:cNvSpPr>
              <a:spLocks noChangeShapeType="1"/>
            </p:cNvSpPr>
            <p:nvPr/>
          </p:nvSpPr>
          <p:spPr bwMode="auto">
            <a:xfrm>
              <a:off x="833189" y="1541859"/>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 name="Freeform 9"/>
            <p:cNvSpPr>
              <a:spLocks/>
            </p:cNvSpPr>
            <p:nvPr/>
          </p:nvSpPr>
          <p:spPr bwMode="auto">
            <a:xfrm>
              <a:off x="8083301" y="2308622"/>
              <a:ext cx="312738" cy="1800225"/>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2" name="Group 10"/>
            <p:cNvGrpSpPr>
              <a:grpSpLocks/>
            </p:cNvGrpSpPr>
            <p:nvPr/>
          </p:nvGrpSpPr>
          <p:grpSpPr bwMode="auto">
            <a:xfrm>
              <a:off x="2777876" y="5020072"/>
              <a:ext cx="639763" cy="1323975"/>
              <a:chOff x="617" y="259"/>
              <a:chExt cx="403" cy="834"/>
            </a:xfrm>
          </p:grpSpPr>
          <p:sp>
            <p:nvSpPr>
              <p:cNvPr id="13" name="Rectangle 11"/>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 name="Text Box 12"/>
              <p:cNvSpPr txBox="1">
                <a:spLocks noChangeArrowheads="1"/>
              </p:cNvSpPr>
              <p:nvPr/>
            </p:nvSpPr>
            <p:spPr bwMode="auto">
              <a:xfrm>
                <a:off x="730" y="259"/>
                <a:ext cx="18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a:t>
                </a:r>
              </a:p>
            </p:txBody>
          </p:sp>
          <p:sp>
            <p:nvSpPr>
              <p:cNvPr id="15" name="Rectangle 13"/>
              <p:cNvSpPr>
                <a:spLocks noChangeArrowheads="1"/>
              </p:cNvSpPr>
              <p:nvPr/>
            </p:nvSpPr>
            <p:spPr bwMode="auto">
              <a:xfrm>
                <a:off x="617" y="289"/>
                <a:ext cx="403" cy="7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 name="Line 14"/>
              <p:cNvSpPr>
                <a:spLocks noChangeShapeType="1"/>
              </p:cNvSpPr>
              <p:nvPr/>
            </p:nvSpPr>
            <p:spPr bwMode="auto">
              <a:xfrm>
                <a:off x="617" y="452"/>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 name="Line 15"/>
              <p:cNvSpPr>
                <a:spLocks noChangeShapeType="1"/>
              </p:cNvSpPr>
              <p:nvPr/>
            </p:nvSpPr>
            <p:spPr bwMode="auto">
              <a:xfrm>
                <a:off x="617" y="603"/>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 name="Line 16"/>
              <p:cNvSpPr>
                <a:spLocks noChangeShapeType="1"/>
              </p:cNvSpPr>
              <p:nvPr/>
            </p:nvSpPr>
            <p:spPr bwMode="auto">
              <a:xfrm>
                <a:off x="617" y="754"/>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 name="Line 17"/>
              <p:cNvSpPr>
                <a:spLocks noChangeShapeType="1"/>
              </p:cNvSpPr>
              <p:nvPr/>
            </p:nvSpPr>
            <p:spPr bwMode="auto">
              <a:xfrm>
                <a:off x="617" y="906"/>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20" name="Line 18"/>
            <p:cNvSpPr>
              <a:spLocks noChangeShapeType="1"/>
            </p:cNvSpPr>
            <p:nvPr/>
          </p:nvSpPr>
          <p:spPr bwMode="auto">
            <a:xfrm flipV="1">
              <a:off x="3209676" y="2237184"/>
              <a:ext cx="5040313"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1" name="Line 19"/>
            <p:cNvSpPr>
              <a:spLocks noChangeShapeType="1"/>
            </p:cNvSpPr>
            <p:nvPr/>
          </p:nvSpPr>
          <p:spPr bwMode="auto">
            <a:xfrm flipV="1">
              <a:off x="3857376" y="4108847"/>
              <a:ext cx="865188"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2" name="Line 20"/>
            <p:cNvSpPr>
              <a:spLocks noChangeShapeType="1"/>
            </p:cNvSpPr>
            <p:nvPr/>
          </p:nvSpPr>
          <p:spPr bwMode="auto">
            <a:xfrm>
              <a:off x="977651" y="2237184"/>
              <a:ext cx="0" cy="360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101" y="396597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4" name="Group 22"/>
            <p:cNvGrpSpPr>
              <a:grpSpLocks/>
            </p:cNvGrpSpPr>
            <p:nvPr/>
          </p:nvGrpSpPr>
          <p:grpSpPr bwMode="auto">
            <a:xfrm>
              <a:off x="3714501" y="1876822"/>
              <a:ext cx="1439863" cy="863600"/>
              <a:chOff x="385" y="2795"/>
              <a:chExt cx="1769" cy="816"/>
            </a:xfrm>
          </p:grpSpPr>
          <p:sp>
            <p:nvSpPr>
              <p:cNvPr id="25" name="Oval 2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Oval 2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Oval 2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Oval 2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9" name="Oval 2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0" name="Oval 2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1" name="Oval 2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2" name="Oval 3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Oval 3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4" name="Oval 3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5" name="Oval 3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6" name="Oval 3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7" name="Oval 3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8" name="Oval 3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9" name="Oval 3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0" name="Oval 3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1" name="Freeform 3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42" name="Text Box 40"/>
            <p:cNvSpPr txBox="1">
              <a:spLocks noChangeArrowheads="1"/>
            </p:cNvSpPr>
            <p:nvPr/>
          </p:nvSpPr>
          <p:spPr bwMode="auto">
            <a:xfrm>
              <a:off x="174824" y="1872059"/>
              <a:ext cx="7008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C00000"/>
                  </a:solidFill>
                  <a:effectLst/>
                  <a:uLnTx/>
                  <a:uFillTx/>
                  <a:latin typeface="+mn-lt"/>
                  <a:ea typeface="黑体" pitchFamily="2" charset="-122"/>
                </a:rPr>
                <a:t>主机</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itchFamily="2" charset="-122"/>
                </a:rPr>
                <a:t>1</a:t>
              </a:r>
            </a:p>
          </p:txBody>
        </p:sp>
        <p:pic>
          <p:nvPicPr>
            <p:cNvPr id="4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1089"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4" name="Group 42"/>
            <p:cNvGrpSpPr>
              <a:grpSpLocks/>
            </p:cNvGrpSpPr>
            <p:nvPr/>
          </p:nvGrpSpPr>
          <p:grpSpPr bwMode="auto">
            <a:xfrm>
              <a:off x="6233864" y="1876822"/>
              <a:ext cx="1439862" cy="863600"/>
              <a:chOff x="385" y="2795"/>
              <a:chExt cx="1769" cy="816"/>
            </a:xfrm>
          </p:grpSpPr>
          <p:sp>
            <p:nvSpPr>
              <p:cNvPr id="45" name="Oval 4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6" name="Oval 4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7" name="Oval 4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8" name="Oval 4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9" name="Oval 4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0" name="Oval 4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1" name="Oval 4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2" name="Oval 5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3" name="Oval 5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4" name="Oval 5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5" name="Oval 5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6" name="Oval 5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7" name="Oval 5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8" name="Oval 5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9" name="Oval 5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0" name="Oval 5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1" name="Freeform 5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2" name="Group 60"/>
            <p:cNvGrpSpPr>
              <a:grpSpLocks/>
            </p:cNvGrpSpPr>
            <p:nvPr/>
          </p:nvGrpSpPr>
          <p:grpSpPr bwMode="auto">
            <a:xfrm>
              <a:off x="4649539" y="3532584"/>
              <a:ext cx="415925" cy="504825"/>
              <a:chOff x="4416" y="2717"/>
              <a:chExt cx="404" cy="577"/>
            </a:xfrm>
          </p:grpSpPr>
          <p:sp>
            <p:nvSpPr>
              <p:cNvPr id="63" name="AutoShape 61"/>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64" name="Group 62"/>
              <p:cNvGrpSpPr>
                <a:grpSpLocks/>
              </p:cNvGrpSpPr>
              <p:nvPr/>
            </p:nvGrpSpPr>
            <p:grpSpPr bwMode="auto">
              <a:xfrm>
                <a:off x="4562" y="3066"/>
                <a:ext cx="13" cy="70"/>
                <a:chOff x="4562" y="3066"/>
                <a:chExt cx="13" cy="70"/>
              </a:xfrm>
            </p:grpSpPr>
            <p:sp>
              <p:nvSpPr>
                <p:cNvPr id="109" name="Rectangle 63"/>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0" name="Line 64"/>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65" name="Rectangle 65"/>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6" name="Freeform 66"/>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7" name="Freeform 67"/>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8" name="Freeform 68"/>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9" name="Freeform 69"/>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0" name="Freeform 70"/>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1" name="Freeform 71"/>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2" name="Rectangle 72"/>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3" name="Line 73"/>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4" name="Freeform 74"/>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5" name="Freeform 75"/>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6" name="Freeform 76"/>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7" name="Rectangle 77"/>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8" name="Rectangle 78"/>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9" name="Rectangle 79"/>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Rectangle 80"/>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1" name="Oval 81"/>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Rectangle 82"/>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Freeform 83"/>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84" name="Group 84"/>
              <p:cNvGrpSpPr>
                <a:grpSpLocks/>
              </p:cNvGrpSpPr>
              <p:nvPr/>
            </p:nvGrpSpPr>
            <p:grpSpPr bwMode="auto">
              <a:xfrm>
                <a:off x="4455" y="2913"/>
                <a:ext cx="126" cy="116"/>
                <a:chOff x="4455" y="2913"/>
                <a:chExt cx="126" cy="116"/>
              </a:xfrm>
            </p:grpSpPr>
            <p:sp>
              <p:nvSpPr>
                <p:cNvPr id="107" name="Oval 85"/>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8" name="Oval 86"/>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85" name="Group 87"/>
              <p:cNvGrpSpPr>
                <a:grpSpLocks/>
              </p:cNvGrpSpPr>
              <p:nvPr/>
            </p:nvGrpSpPr>
            <p:grpSpPr bwMode="auto">
              <a:xfrm>
                <a:off x="4504" y="3136"/>
                <a:ext cx="43" cy="112"/>
                <a:chOff x="4504" y="3136"/>
                <a:chExt cx="43" cy="112"/>
              </a:xfrm>
            </p:grpSpPr>
            <p:sp>
              <p:nvSpPr>
                <p:cNvPr id="98" name="Rectangle 88"/>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99" name="Group 89"/>
                <p:cNvGrpSpPr>
                  <a:grpSpLocks/>
                </p:cNvGrpSpPr>
                <p:nvPr/>
              </p:nvGrpSpPr>
              <p:grpSpPr bwMode="auto">
                <a:xfrm>
                  <a:off x="4504" y="3149"/>
                  <a:ext cx="43" cy="87"/>
                  <a:chOff x="4504" y="3149"/>
                  <a:chExt cx="43" cy="87"/>
                </a:xfrm>
              </p:grpSpPr>
              <p:sp>
                <p:nvSpPr>
                  <p:cNvPr id="100" name="Line 90"/>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1" name="Line 91"/>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2" name="Line 92"/>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3" name="Line 93"/>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4" name="Line 94"/>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5" name="Line 95"/>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6" name="Line 96"/>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86" name="Rectangle 97"/>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Freeform 98"/>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Freeform 99"/>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Freeform 100"/>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Freeform 101"/>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Freeform 102"/>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2" name="Freeform 103"/>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3" name="Freeform 104"/>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4" name="Freeform 105"/>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5" name="Freeform 106"/>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Freeform 107"/>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Freeform 108"/>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pic>
          <p:nvPicPr>
            <p:cNvPr id="111"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2064" y="2956322"/>
              <a:ext cx="98901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2" name="Picture 1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7089" y="3964384"/>
              <a:ext cx="5207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 name="Picture 1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8701"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4" name="Group 112"/>
            <p:cNvGrpSpPr>
              <a:grpSpLocks/>
            </p:cNvGrpSpPr>
            <p:nvPr/>
          </p:nvGrpSpPr>
          <p:grpSpPr bwMode="auto">
            <a:xfrm flipH="1">
              <a:off x="8194426" y="3605609"/>
              <a:ext cx="415925" cy="504825"/>
              <a:chOff x="4416" y="2717"/>
              <a:chExt cx="404" cy="577"/>
            </a:xfrm>
          </p:grpSpPr>
          <p:sp>
            <p:nvSpPr>
              <p:cNvPr id="115" name="AutoShape 113"/>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16" name="Group 114"/>
              <p:cNvGrpSpPr>
                <a:grpSpLocks/>
              </p:cNvGrpSpPr>
              <p:nvPr/>
            </p:nvGrpSpPr>
            <p:grpSpPr bwMode="auto">
              <a:xfrm>
                <a:off x="4562" y="3066"/>
                <a:ext cx="13" cy="70"/>
                <a:chOff x="4562" y="3066"/>
                <a:chExt cx="13" cy="70"/>
              </a:xfrm>
            </p:grpSpPr>
            <p:sp>
              <p:nvSpPr>
                <p:cNvPr id="161" name="Rectangle 115"/>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2" name="Line 116"/>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17" name="Rectangle 117"/>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8" name="Freeform 118"/>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9" name="Freeform 119"/>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0" name="Freeform 120"/>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1" name="Freeform 121"/>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2" name="Freeform 122"/>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3" name="Freeform 123"/>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4" name="Rectangle 124"/>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5" name="Line 125"/>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6" name="Freeform 126"/>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7" name="Freeform 127"/>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8" name="Freeform 128"/>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9" name="Rectangle 129"/>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0" name="Rectangle 130"/>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1" name="Rectangle 131"/>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2" name="Rectangle 132"/>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3" name="Oval 133"/>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4" name="Rectangle 134"/>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5" name="Freeform 135"/>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36" name="Group 136"/>
              <p:cNvGrpSpPr>
                <a:grpSpLocks/>
              </p:cNvGrpSpPr>
              <p:nvPr/>
            </p:nvGrpSpPr>
            <p:grpSpPr bwMode="auto">
              <a:xfrm>
                <a:off x="4455" y="2913"/>
                <a:ext cx="126" cy="116"/>
                <a:chOff x="4455" y="2913"/>
                <a:chExt cx="126" cy="116"/>
              </a:xfrm>
            </p:grpSpPr>
            <p:sp>
              <p:nvSpPr>
                <p:cNvPr id="159" name="Oval 137"/>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0" name="Oval 138"/>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37" name="Group 139"/>
              <p:cNvGrpSpPr>
                <a:grpSpLocks/>
              </p:cNvGrpSpPr>
              <p:nvPr/>
            </p:nvGrpSpPr>
            <p:grpSpPr bwMode="auto">
              <a:xfrm>
                <a:off x="4504" y="3136"/>
                <a:ext cx="43" cy="112"/>
                <a:chOff x="4504" y="3136"/>
                <a:chExt cx="43" cy="112"/>
              </a:xfrm>
            </p:grpSpPr>
            <p:sp>
              <p:nvSpPr>
                <p:cNvPr id="150" name="Rectangle 140"/>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51" name="Group 141"/>
                <p:cNvGrpSpPr>
                  <a:grpSpLocks/>
                </p:cNvGrpSpPr>
                <p:nvPr/>
              </p:nvGrpSpPr>
              <p:grpSpPr bwMode="auto">
                <a:xfrm>
                  <a:off x="4504" y="3149"/>
                  <a:ext cx="43" cy="87"/>
                  <a:chOff x="4504" y="3149"/>
                  <a:chExt cx="43" cy="87"/>
                </a:xfrm>
              </p:grpSpPr>
              <p:sp>
                <p:nvSpPr>
                  <p:cNvPr id="152" name="Line 142"/>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3" name="Line 143"/>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4" name="Line 144"/>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5" name="Line 145"/>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6" name="Line 146"/>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7" name="Line 147"/>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8" name="Line 148"/>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138" name="Rectangle 149"/>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9" name="Freeform 150"/>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0" name="Freeform 151"/>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1" name="Freeform 152"/>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2" name="Freeform 153"/>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3" name="Freeform 154"/>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4" name="Freeform 155"/>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5" name="Freeform 156"/>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6" name="Freeform 157"/>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7" name="Freeform 158"/>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8" name="Freeform 159"/>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9" name="Freeform 160"/>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pic>
          <p:nvPicPr>
            <p:cNvPr id="163" name="Picture 161" descr="D-Link%20DI-713P%20Wireless%20Broadband%20ro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1739" y="3734197"/>
              <a:ext cx="749300" cy="623887"/>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oup 162"/>
            <p:cNvGrpSpPr>
              <a:grpSpLocks/>
            </p:cNvGrpSpPr>
            <p:nvPr/>
          </p:nvGrpSpPr>
          <p:grpSpPr bwMode="auto">
            <a:xfrm>
              <a:off x="2201614" y="3892947"/>
              <a:ext cx="671512" cy="495300"/>
              <a:chOff x="762" y="2391"/>
              <a:chExt cx="423" cy="312"/>
            </a:xfrm>
          </p:grpSpPr>
          <p:grpSp>
            <p:nvGrpSpPr>
              <p:cNvPr id="165" name="Group 163"/>
              <p:cNvGrpSpPr>
                <a:grpSpLocks/>
              </p:cNvGrpSpPr>
              <p:nvPr/>
            </p:nvGrpSpPr>
            <p:grpSpPr bwMode="auto">
              <a:xfrm>
                <a:off x="867" y="2432"/>
                <a:ext cx="318" cy="271"/>
                <a:chOff x="657" y="1570"/>
                <a:chExt cx="318" cy="311"/>
              </a:xfrm>
            </p:grpSpPr>
            <p:sp>
              <p:nvSpPr>
                <p:cNvPr id="173" name="Line 164"/>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74" name="Picture 165" descr="laptop cop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 name="Group 166"/>
              <p:cNvGrpSpPr>
                <a:grpSpLocks/>
              </p:cNvGrpSpPr>
              <p:nvPr/>
            </p:nvGrpSpPr>
            <p:grpSpPr bwMode="auto">
              <a:xfrm>
                <a:off x="762" y="2391"/>
                <a:ext cx="306" cy="90"/>
                <a:chOff x="748" y="2251"/>
                <a:chExt cx="306" cy="90"/>
              </a:xfrm>
            </p:grpSpPr>
            <p:sp>
              <p:nvSpPr>
                <p:cNvPr id="167" name="AutoShape 16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8" name="AutoShape 16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9" name="AutoShape 16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0" name="AutoShape 17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1" name="AutoShape 17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2" name="AutoShape 17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175" name="Freeform 173"/>
            <p:cNvSpPr>
              <a:spLocks/>
            </p:cNvSpPr>
            <p:nvPr/>
          </p:nvSpPr>
          <p:spPr bwMode="auto">
            <a:xfrm rot="1390605">
              <a:off x="3690689" y="3461147"/>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76" name="Group 174"/>
            <p:cNvGrpSpPr>
              <a:grpSpLocks/>
            </p:cNvGrpSpPr>
            <p:nvPr/>
          </p:nvGrpSpPr>
          <p:grpSpPr bwMode="auto">
            <a:xfrm>
              <a:off x="906214" y="2595959"/>
              <a:ext cx="503237" cy="684213"/>
              <a:chOff x="431" y="1479"/>
              <a:chExt cx="317" cy="431"/>
            </a:xfrm>
          </p:grpSpPr>
          <p:sp>
            <p:nvSpPr>
              <p:cNvPr id="177" name="Line 175"/>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78" name="Picture 17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9" name="Picture 17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751" y="1913334"/>
              <a:ext cx="50323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Line 178"/>
            <p:cNvSpPr>
              <a:spLocks noChangeShapeType="1"/>
            </p:cNvSpPr>
            <p:nvPr/>
          </p:nvSpPr>
          <p:spPr bwMode="auto">
            <a:xfrm flipV="1">
              <a:off x="472826" y="2595959"/>
              <a:ext cx="30257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1" name="Line 179"/>
            <p:cNvSpPr>
              <a:spLocks noChangeShapeType="1"/>
            </p:cNvSpPr>
            <p:nvPr/>
          </p:nvSpPr>
          <p:spPr bwMode="auto">
            <a:xfrm>
              <a:off x="3281114" y="2237184"/>
              <a:ext cx="0" cy="360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82" name="Picture 1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339"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83" name="Group 181"/>
            <p:cNvGrpSpPr>
              <a:grpSpLocks/>
            </p:cNvGrpSpPr>
            <p:nvPr/>
          </p:nvGrpSpPr>
          <p:grpSpPr bwMode="auto">
            <a:xfrm>
              <a:off x="1409451" y="4469209"/>
              <a:ext cx="671513" cy="495300"/>
              <a:chOff x="762" y="2391"/>
              <a:chExt cx="423" cy="312"/>
            </a:xfrm>
          </p:grpSpPr>
          <p:grpSp>
            <p:nvGrpSpPr>
              <p:cNvPr id="184" name="Group 182"/>
              <p:cNvGrpSpPr>
                <a:grpSpLocks/>
              </p:cNvGrpSpPr>
              <p:nvPr/>
            </p:nvGrpSpPr>
            <p:grpSpPr bwMode="auto">
              <a:xfrm>
                <a:off x="867" y="2432"/>
                <a:ext cx="318" cy="271"/>
                <a:chOff x="657" y="1570"/>
                <a:chExt cx="318" cy="311"/>
              </a:xfrm>
            </p:grpSpPr>
            <p:sp>
              <p:nvSpPr>
                <p:cNvPr id="192" name="Line 183"/>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93" name="Picture 184" descr="laptop cop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5" name="Group 185"/>
              <p:cNvGrpSpPr>
                <a:grpSpLocks/>
              </p:cNvGrpSpPr>
              <p:nvPr/>
            </p:nvGrpSpPr>
            <p:grpSpPr bwMode="auto">
              <a:xfrm>
                <a:off x="762" y="2391"/>
                <a:ext cx="306" cy="90"/>
                <a:chOff x="748" y="2251"/>
                <a:chExt cx="306" cy="90"/>
              </a:xfrm>
            </p:grpSpPr>
            <p:sp>
              <p:nvSpPr>
                <p:cNvPr id="186" name="AutoShape 1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7" name="AutoShape 1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8" name="AutoShape 1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9" name="AutoShape 1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0" name="AutoShape 1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1" name="AutoShape 1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grpSp>
          <p:nvGrpSpPr>
            <p:cNvPr id="194" name="Group 192"/>
            <p:cNvGrpSpPr>
              <a:grpSpLocks/>
            </p:cNvGrpSpPr>
            <p:nvPr/>
          </p:nvGrpSpPr>
          <p:grpSpPr bwMode="auto">
            <a:xfrm>
              <a:off x="2273051" y="4901009"/>
              <a:ext cx="671513" cy="495300"/>
              <a:chOff x="762" y="2391"/>
              <a:chExt cx="423" cy="312"/>
            </a:xfrm>
          </p:grpSpPr>
          <p:grpSp>
            <p:nvGrpSpPr>
              <p:cNvPr id="195" name="Group 193"/>
              <p:cNvGrpSpPr>
                <a:grpSpLocks/>
              </p:cNvGrpSpPr>
              <p:nvPr/>
            </p:nvGrpSpPr>
            <p:grpSpPr bwMode="auto">
              <a:xfrm>
                <a:off x="867" y="2432"/>
                <a:ext cx="318" cy="271"/>
                <a:chOff x="657" y="1570"/>
                <a:chExt cx="318" cy="311"/>
              </a:xfrm>
            </p:grpSpPr>
            <p:sp>
              <p:nvSpPr>
                <p:cNvPr id="203" name="Line 194"/>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04" name="Picture 195" descr="laptop cop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 name="Group 196"/>
              <p:cNvGrpSpPr>
                <a:grpSpLocks/>
              </p:cNvGrpSpPr>
              <p:nvPr/>
            </p:nvGrpSpPr>
            <p:grpSpPr bwMode="auto">
              <a:xfrm>
                <a:off x="762" y="2391"/>
                <a:ext cx="306" cy="90"/>
                <a:chOff x="748" y="2251"/>
                <a:chExt cx="306" cy="90"/>
              </a:xfrm>
            </p:grpSpPr>
            <p:sp>
              <p:nvSpPr>
                <p:cNvPr id="197" name="AutoShape 19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8" name="AutoShape 19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9" name="AutoShape 19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0" name="AutoShape 20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1" name="AutoShape 20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2" name="AutoShape 20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205" name="Line 203"/>
            <p:cNvSpPr>
              <a:spLocks noChangeShapeType="1"/>
            </p:cNvSpPr>
            <p:nvPr/>
          </p:nvSpPr>
          <p:spPr bwMode="auto">
            <a:xfrm>
              <a:off x="6738689" y="3172222"/>
              <a:ext cx="1511300" cy="649287"/>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6" name="Line 204"/>
            <p:cNvSpPr>
              <a:spLocks noChangeShapeType="1"/>
            </p:cNvSpPr>
            <p:nvPr/>
          </p:nvSpPr>
          <p:spPr bwMode="auto">
            <a:xfrm flipH="1">
              <a:off x="5081339" y="3245247"/>
              <a:ext cx="719137" cy="431800"/>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7" name="Freeform 205"/>
            <p:cNvSpPr>
              <a:spLocks/>
            </p:cNvSpPr>
            <p:nvPr/>
          </p:nvSpPr>
          <p:spPr bwMode="auto">
            <a:xfrm rot="1901313">
              <a:off x="2898526" y="3821509"/>
              <a:ext cx="203200" cy="300038"/>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8" name="Freeform 206"/>
            <p:cNvSpPr>
              <a:spLocks/>
            </p:cNvSpPr>
            <p:nvPr/>
          </p:nvSpPr>
          <p:spPr bwMode="auto">
            <a:xfrm rot="18818791" flipH="1">
              <a:off x="2897733" y="3582590"/>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9" name="Freeform 207"/>
            <p:cNvSpPr>
              <a:spLocks/>
            </p:cNvSpPr>
            <p:nvPr/>
          </p:nvSpPr>
          <p:spPr bwMode="auto">
            <a:xfrm rot="3575381">
              <a:off x="3739108" y="3641328"/>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10" name="Text Box 208"/>
            <p:cNvSpPr txBox="1">
              <a:spLocks noChangeArrowheads="1"/>
            </p:cNvSpPr>
            <p:nvPr/>
          </p:nvSpPr>
          <p:spPr bwMode="auto">
            <a:xfrm>
              <a:off x="1798959" y="5076473"/>
              <a:ext cx="8418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 </a:t>
              </a:r>
              <a:r>
                <a:rPr kumimoji="0" lang="zh-CN" altLang="en-US" sz="2000" b="1" i="0" u="none" strike="noStrike" kern="0" cap="none" spc="0" normalizeH="0" baseline="0" noProof="0" dirty="0">
                  <a:ln>
                    <a:noFill/>
                  </a:ln>
                  <a:solidFill>
                    <a:srgbClr val="C00000"/>
                  </a:solidFill>
                  <a:effectLst/>
                  <a:uLnTx/>
                  <a:uFillTx/>
                  <a:latin typeface="+mn-lt"/>
                  <a:ea typeface="黑体" pitchFamily="2" charset="-122"/>
                </a:rPr>
                <a:t>主机 </a:t>
              </a:r>
              <a:endParaRPr kumimoji="0" lang="en-US" altLang="zh-CN" sz="2000" b="1" i="0" u="none" strike="noStrike" kern="0" cap="none" spc="0" normalizeH="0" baseline="0" noProof="0" dirty="0" smtClean="0">
                <a:ln>
                  <a:noFill/>
                </a:ln>
                <a:solidFill>
                  <a:srgbClr val="C00000"/>
                </a:solidFill>
                <a:effectLst/>
                <a:uLnTx/>
                <a:uFillTx/>
                <a:latin typeface="+mn-lt"/>
                <a:ea typeface="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smtClean="0">
                  <a:ln>
                    <a:noFill/>
                  </a:ln>
                  <a:solidFill>
                    <a:srgbClr val="C00000"/>
                  </a:solidFill>
                  <a:effectLst/>
                  <a:uLnTx/>
                  <a:uFillTx/>
                  <a:latin typeface="+mn-lt"/>
                  <a:ea typeface="黑体" pitchFamily="2" charset="-122"/>
                </a:rPr>
                <a:t>2</a:t>
              </a:r>
              <a:endParaRPr kumimoji="0" lang="en-US" altLang="zh-CN" sz="2000" b="1" i="0" u="none" strike="noStrike" kern="0" cap="none" spc="0" normalizeH="0" baseline="-25000" noProof="0" dirty="0">
                <a:ln>
                  <a:noFill/>
                </a:ln>
                <a:solidFill>
                  <a:srgbClr val="C00000"/>
                </a:solidFill>
                <a:effectLst/>
                <a:uLnTx/>
                <a:uFillTx/>
                <a:latin typeface="+mn-lt"/>
                <a:ea typeface="黑体" pitchFamily="2" charset="-122"/>
              </a:endParaRPr>
            </a:p>
          </p:txBody>
        </p:sp>
        <p:grpSp>
          <p:nvGrpSpPr>
            <p:cNvPr id="211" name="Group 209"/>
            <p:cNvGrpSpPr>
              <a:grpSpLocks/>
            </p:cNvGrpSpPr>
            <p:nvPr/>
          </p:nvGrpSpPr>
          <p:grpSpPr bwMode="auto">
            <a:xfrm>
              <a:off x="1698376" y="2597547"/>
              <a:ext cx="503238" cy="684212"/>
              <a:chOff x="431" y="1479"/>
              <a:chExt cx="317" cy="431"/>
            </a:xfrm>
          </p:grpSpPr>
          <p:sp>
            <p:nvSpPr>
              <p:cNvPr id="212" name="Line 210"/>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13" name="Picture 21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4" name="Group 212"/>
            <p:cNvGrpSpPr>
              <a:grpSpLocks/>
            </p:cNvGrpSpPr>
            <p:nvPr/>
          </p:nvGrpSpPr>
          <p:grpSpPr bwMode="auto">
            <a:xfrm>
              <a:off x="2706439" y="2599134"/>
              <a:ext cx="503237" cy="684213"/>
              <a:chOff x="431" y="1479"/>
              <a:chExt cx="317" cy="431"/>
            </a:xfrm>
          </p:grpSpPr>
          <p:sp>
            <p:nvSpPr>
              <p:cNvPr id="215" name="Line 213"/>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16" name="Picture 21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7" name="Text Box 215"/>
            <p:cNvSpPr txBox="1">
              <a:spLocks noChangeArrowheads="1"/>
            </p:cNvSpPr>
            <p:nvPr/>
          </p:nvSpPr>
          <p:spPr bwMode="auto">
            <a:xfrm>
              <a:off x="2763589" y="1870472"/>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218" name="Text Box 216"/>
            <p:cNvSpPr txBox="1">
              <a:spLocks noChangeArrowheads="1"/>
            </p:cNvSpPr>
            <p:nvPr/>
          </p:nvSpPr>
          <p:spPr bwMode="auto">
            <a:xfrm>
              <a:off x="8019801" y="4197747"/>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4</a:t>
              </a:r>
            </a:p>
          </p:txBody>
        </p:sp>
        <p:sp>
          <p:nvSpPr>
            <p:cNvPr id="219" name="Text Box 217"/>
            <p:cNvSpPr txBox="1">
              <a:spLocks noChangeArrowheads="1"/>
            </p:cNvSpPr>
            <p:nvPr/>
          </p:nvSpPr>
          <p:spPr bwMode="auto">
            <a:xfrm>
              <a:off x="4289176" y="3694509"/>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5</a:t>
              </a:r>
            </a:p>
          </p:txBody>
        </p:sp>
        <p:sp>
          <p:nvSpPr>
            <p:cNvPr id="220" name="Text Box 218"/>
            <p:cNvSpPr txBox="1">
              <a:spLocks noChangeArrowheads="1"/>
            </p:cNvSpPr>
            <p:nvPr/>
          </p:nvSpPr>
          <p:spPr bwMode="auto">
            <a:xfrm>
              <a:off x="5211514" y="1870472"/>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2</a:t>
              </a:r>
            </a:p>
          </p:txBody>
        </p:sp>
        <p:sp>
          <p:nvSpPr>
            <p:cNvPr id="221" name="Text Box 219"/>
            <p:cNvSpPr txBox="1">
              <a:spLocks noChangeArrowheads="1"/>
            </p:cNvSpPr>
            <p:nvPr/>
          </p:nvSpPr>
          <p:spPr bwMode="auto">
            <a:xfrm>
              <a:off x="7803901" y="1894284"/>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3</a:t>
              </a:r>
            </a:p>
          </p:txBody>
        </p:sp>
        <p:sp>
          <p:nvSpPr>
            <p:cNvPr id="222" name="Text Box 220"/>
            <p:cNvSpPr txBox="1">
              <a:spLocks noChangeArrowheads="1"/>
            </p:cNvSpPr>
            <p:nvPr/>
          </p:nvSpPr>
          <p:spPr bwMode="auto">
            <a:xfrm>
              <a:off x="3138239" y="646509"/>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223" name="Text Box 221"/>
            <p:cNvSpPr txBox="1">
              <a:spLocks noChangeArrowheads="1"/>
            </p:cNvSpPr>
            <p:nvPr/>
          </p:nvSpPr>
          <p:spPr bwMode="auto">
            <a:xfrm>
              <a:off x="5643314" y="670322"/>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2</a:t>
              </a:r>
            </a:p>
          </p:txBody>
        </p:sp>
        <p:sp>
          <p:nvSpPr>
            <p:cNvPr id="224" name="Text Box 222"/>
            <p:cNvSpPr txBox="1">
              <a:spLocks noChangeArrowheads="1"/>
            </p:cNvSpPr>
            <p:nvPr/>
          </p:nvSpPr>
          <p:spPr bwMode="auto">
            <a:xfrm>
              <a:off x="8092826" y="670322"/>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3</a:t>
              </a:r>
            </a:p>
          </p:txBody>
        </p:sp>
        <p:sp>
          <p:nvSpPr>
            <p:cNvPr id="225" name="Text Box 223"/>
            <p:cNvSpPr txBox="1">
              <a:spLocks noChangeArrowheads="1"/>
            </p:cNvSpPr>
            <p:nvPr/>
          </p:nvSpPr>
          <p:spPr bwMode="auto">
            <a:xfrm>
              <a:off x="969714" y="213122"/>
              <a:ext cx="407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226" name="Text Box 224"/>
            <p:cNvSpPr txBox="1">
              <a:spLocks noChangeArrowheads="1"/>
            </p:cNvSpPr>
            <p:nvPr/>
          </p:nvSpPr>
          <p:spPr bwMode="auto">
            <a:xfrm>
              <a:off x="4649539" y="4197747"/>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5</a:t>
              </a:r>
            </a:p>
          </p:txBody>
        </p:sp>
        <p:sp>
          <p:nvSpPr>
            <p:cNvPr id="227" name="Text Box 225"/>
            <p:cNvSpPr txBox="1">
              <a:spLocks noChangeArrowheads="1"/>
            </p:cNvSpPr>
            <p:nvPr/>
          </p:nvSpPr>
          <p:spPr bwMode="auto">
            <a:xfrm>
              <a:off x="3354138" y="4894659"/>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2</a:t>
              </a:r>
            </a:p>
          </p:txBody>
        </p:sp>
        <p:grpSp>
          <p:nvGrpSpPr>
            <p:cNvPr id="228" name="Group 226"/>
            <p:cNvGrpSpPr>
              <a:grpSpLocks/>
            </p:cNvGrpSpPr>
            <p:nvPr/>
          </p:nvGrpSpPr>
          <p:grpSpPr bwMode="auto">
            <a:xfrm>
              <a:off x="7241926" y="2668984"/>
              <a:ext cx="1439863" cy="863600"/>
              <a:chOff x="385" y="2795"/>
              <a:chExt cx="1769" cy="816"/>
            </a:xfrm>
          </p:grpSpPr>
          <p:sp>
            <p:nvSpPr>
              <p:cNvPr id="229" name="Oval 227"/>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0" name="Oval 228"/>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1" name="Oval 229"/>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2" name="Oval 230"/>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3" name="Oval 231"/>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4" name="Oval 232"/>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5" name="Oval 233"/>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6" name="Oval 234"/>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7" name="Oval 235"/>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8" name="Oval 236"/>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9" name="Oval 237"/>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0" name="Oval 238"/>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1" name="Oval 239"/>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2" name="Oval 240"/>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3" name="Oval 241"/>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4" name="Oval 242"/>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5" name="Freeform 243"/>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246" name="Text Box 244"/>
            <p:cNvSpPr txBox="1">
              <a:spLocks noChangeArrowheads="1"/>
            </p:cNvSpPr>
            <p:nvPr/>
          </p:nvSpPr>
          <p:spPr bwMode="auto">
            <a:xfrm>
              <a:off x="7673726" y="3670697"/>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4</a:t>
              </a:r>
            </a:p>
          </p:txBody>
        </p:sp>
        <p:sp>
          <p:nvSpPr>
            <p:cNvPr id="247" name="AutoShape 245"/>
            <p:cNvSpPr>
              <a:spLocks noChangeArrowheads="1"/>
            </p:cNvSpPr>
            <p:nvPr/>
          </p:nvSpPr>
          <p:spPr bwMode="auto">
            <a:xfrm>
              <a:off x="3931989" y="2237184"/>
              <a:ext cx="1366837" cy="381000"/>
            </a:xfrm>
            <a:prstGeom prst="rightArrow">
              <a:avLst>
                <a:gd name="adj1" fmla="val 59778"/>
                <a:gd name="adj2" fmla="val 96979"/>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48" name="AutoShape 246"/>
            <p:cNvSpPr>
              <a:spLocks noChangeArrowheads="1"/>
            </p:cNvSpPr>
            <p:nvPr/>
          </p:nvSpPr>
          <p:spPr bwMode="auto">
            <a:xfrm>
              <a:off x="6233864" y="2281634"/>
              <a:ext cx="1584325" cy="387350"/>
            </a:xfrm>
            <a:prstGeom prst="rightArrow">
              <a:avLst>
                <a:gd name="adj1" fmla="val 59778"/>
                <a:gd name="adj2" fmla="val 1105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49" name="AutoShape 247"/>
            <p:cNvSpPr>
              <a:spLocks noChangeArrowheads="1"/>
            </p:cNvSpPr>
            <p:nvPr/>
          </p:nvSpPr>
          <p:spPr bwMode="auto">
            <a:xfrm>
              <a:off x="1480889" y="2019697"/>
              <a:ext cx="1227137" cy="360362"/>
            </a:xfrm>
            <a:prstGeom prst="rightArrow">
              <a:avLst>
                <a:gd name="adj1" fmla="val 59778"/>
                <a:gd name="adj2" fmla="val 92053"/>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50" name="AutoShape 248"/>
            <p:cNvSpPr>
              <a:spLocks noChangeArrowheads="1"/>
            </p:cNvSpPr>
            <p:nvPr/>
          </p:nvSpPr>
          <p:spPr bwMode="auto">
            <a:xfrm rot="6744589" flipV="1">
              <a:off x="7817395" y="2812653"/>
              <a:ext cx="1368425" cy="360363"/>
            </a:xfrm>
            <a:prstGeom prst="rightArrow">
              <a:avLst>
                <a:gd name="adj1" fmla="val 59778"/>
                <a:gd name="adj2" fmla="val 102652"/>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51" name="AutoShape 249"/>
            <p:cNvSpPr>
              <a:spLocks noChangeArrowheads="1"/>
            </p:cNvSpPr>
            <p:nvPr/>
          </p:nvSpPr>
          <p:spPr bwMode="auto">
            <a:xfrm flipH="1">
              <a:off x="5514726" y="3892947"/>
              <a:ext cx="2016125" cy="358775"/>
            </a:xfrm>
            <a:prstGeom prst="rightArrow">
              <a:avLst>
                <a:gd name="adj1" fmla="val 59778"/>
                <a:gd name="adj2" fmla="val 151908"/>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52" name="AutoShape 250"/>
            <p:cNvSpPr>
              <a:spLocks noChangeArrowheads="1"/>
            </p:cNvSpPr>
            <p:nvPr/>
          </p:nvSpPr>
          <p:spPr bwMode="auto">
            <a:xfrm rot="20314671" flipH="1">
              <a:off x="2922339" y="4396184"/>
              <a:ext cx="1511300" cy="358775"/>
            </a:xfrm>
            <a:prstGeom prst="rightArrow">
              <a:avLst>
                <a:gd name="adj1" fmla="val 59778"/>
                <a:gd name="adj2" fmla="val 113871"/>
              </a:avLst>
            </a:prstGeom>
            <a:solidFill>
              <a:srgbClr val="FFCCCC"/>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直接交付</a:t>
              </a:r>
            </a:p>
          </p:txBody>
        </p:sp>
        <p:grpSp>
          <p:nvGrpSpPr>
            <p:cNvPr id="253" name="Group 251"/>
            <p:cNvGrpSpPr>
              <a:grpSpLocks/>
            </p:cNvGrpSpPr>
            <p:nvPr/>
          </p:nvGrpSpPr>
          <p:grpSpPr bwMode="auto">
            <a:xfrm>
              <a:off x="2954089" y="989410"/>
              <a:ext cx="760412" cy="830263"/>
              <a:chOff x="1721" y="558"/>
              <a:chExt cx="479" cy="523"/>
            </a:xfrm>
          </p:grpSpPr>
          <p:sp>
            <p:nvSpPr>
              <p:cNvPr id="254" name="Rectangle 25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5" name="Rectangle 253"/>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6" name="Line 25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7" name="Line 25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8" name="Line 25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9" name="Text Box 257"/>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60" name="Group 258"/>
            <p:cNvGrpSpPr>
              <a:grpSpLocks/>
            </p:cNvGrpSpPr>
            <p:nvPr/>
          </p:nvGrpSpPr>
          <p:grpSpPr bwMode="auto">
            <a:xfrm>
              <a:off x="5473451" y="989410"/>
              <a:ext cx="760413" cy="830263"/>
              <a:chOff x="1721" y="558"/>
              <a:chExt cx="479" cy="523"/>
            </a:xfrm>
          </p:grpSpPr>
          <p:sp>
            <p:nvSpPr>
              <p:cNvPr id="261" name="Rectangle 25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2" name="Rectangle 260"/>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3" name="Line 26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4" name="Line 26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5" name="Line 26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6" name="Text Box 264"/>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67" name="Group 265"/>
            <p:cNvGrpSpPr>
              <a:grpSpLocks/>
            </p:cNvGrpSpPr>
            <p:nvPr/>
          </p:nvGrpSpPr>
          <p:grpSpPr bwMode="auto">
            <a:xfrm>
              <a:off x="8034089" y="989410"/>
              <a:ext cx="760412" cy="830263"/>
              <a:chOff x="1721" y="558"/>
              <a:chExt cx="479" cy="523"/>
            </a:xfrm>
          </p:grpSpPr>
          <p:sp>
            <p:nvSpPr>
              <p:cNvPr id="268" name="Rectangle 26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9" name="Rectangle 267"/>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0" name="Line 26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1" name="Line 26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2" name="Line 27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3" name="Text Box 271"/>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74" name="Group 272"/>
            <p:cNvGrpSpPr>
              <a:grpSpLocks/>
            </p:cNvGrpSpPr>
            <p:nvPr/>
          </p:nvGrpSpPr>
          <p:grpSpPr bwMode="auto">
            <a:xfrm>
              <a:off x="4465389" y="4500960"/>
              <a:ext cx="760412" cy="830263"/>
              <a:chOff x="1721" y="558"/>
              <a:chExt cx="479" cy="523"/>
            </a:xfrm>
          </p:grpSpPr>
          <p:sp>
            <p:nvSpPr>
              <p:cNvPr id="275" name="Rectangle 27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6" name="Rectangle 274"/>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7" name="Line 27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8" name="Line 27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9" name="Line 27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0" name="Text Box 278"/>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81" name="Group 279"/>
            <p:cNvGrpSpPr>
              <a:grpSpLocks/>
            </p:cNvGrpSpPr>
            <p:nvPr/>
          </p:nvGrpSpPr>
          <p:grpSpPr bwMode="auto">
            <a:xfrm>
              <a:off x="7849939" y="4500960"/>
              <a:ext cx="760412" cy="830263"/>
              <a:chOff x="1721" y="558"/>
              <a:chExt cx="479" cy="523"/>
            </a:xfrm>
          </p:grpSpPr>
          <p:sp>
            <p:nvSpPr>
              <p:cNvPr id="282" name="Rectangle 280"/>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3" name="Rectangle 281"/>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4" name="Line 282"/>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5" name="Line 283"/>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6" name="Line 284"/>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7" name="Text Box 285"/>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sp>
          <p:nvSpPr>
            <p:cNvPr id="288" name="Freeform 286"/>
            <p:cNvSpPr>
              <a:spLocks/>
            </p:cNvSpPr>
            <p:nvPr/>
          </p:nvSpPr>
          <p:spPr bwMode="auto">
            <a:xfrm>
              <a:off x="1338014" y="652859"/>
              <a:ext cx="7791450" cy="57880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9" name="Text Box 287"/>
            <p:cNvSpPr txBox="1">
              <a:spLocks noChangeArrowheads="1"/>
            </p:cNvSpPr>
            <p:nvPr/>
          </p:nvSpPr>
          <p:spPr bwMode="auto">
            <a:xfrm>
              <a:off x="2648744" y="148034"/>
              <a:ext cx="3890809" cy="523220"/>
            </a:xfrm>
            <a:prstGeom prst="rect">
              <a:avLst/>
            </a:prstGeom>
            <a:solidFill>
              <a:srgbClr val="CCE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分组在互联网中的传送 </a:t>
              </a:r>
            </a:p>
          </p:txBody>
        </p:sp>
      </p:grpSp>
      <p:sp>
        <p:nvSpPr>
          <p:cNvPr id="292" name="矩形 291"/>
          <p:cNvSpPr/>
          <p:nvPr/>
        </p:nvSpPr>
        <p:spPr>
          <a:xfrm>
            <a:off x="328025" y="3640956"/>
            <a:ext cx="1277511" cy="2308324"/>
          </a:xfrm>
          <a:prstGeom prst="rect">
            <a:avLst/>
          </a:prstGeom>
          <a:solidFill>
            <a:srgbClr val="99FF66"/>
          </a:solidFill>
          <a:ln>
            <a:solidFill>
              <a:srgbClr val="000099"/>
            </a:solidFill>
          </a:ln>
        </p:spPr>
        <p:txBody>
          <a:bodyPr wrap="square">
            <a:spAutoFit/>
          </a:bodyPr>
          <a:lstStyle/>
          <a:p>
            <a:r>
              <a:rPr lang="zh-CN" altLang="zh-CN" sz="2400" b="1" dirty="0">
                <a:solidFill>
                  <a:srgbClr val="000099"/>
                </a:solidFill>
                <a:latin typeface="+mn-lt"/>
                <a:ea typeface="黑体" pitchFamily="2" charset="-122"/>
              </a:rPr>
              <a:t>互联网可以由多种异构网络互连组成。</a:t>
            </a:r>
            <a:endParaRPr lang="zh-CN" altLang="en-US" sz="2400" b="1" dirty="0">
              <a:solidFill>
                <a:srgbClr val="000099"/>
              </a:solidFill>
              <a:latin typeface="+mn-lt"/>
              <a:ea typeface="黑体" pitchFamily="2" charset="-122"/>
            </a:endParaRPr>
          </a:p>
        </p:txBody>
      </p:sp>
      <p:sp>
        <p:nvSpPr>
          <p:cNvPr id="291" name="灯片编号占位符 290"/>
          <p:cNvSpPr>
            <a:spLocks noGrp="1"/>
          </p:cNvSpPr>
          <p:nvPr>
            <p:ph type="sldNum" sz="quarter" idx="12"/>
          </p:nvPr>
        </p:nvSpPr>
        <p:spPr/>
        <p:txBody>
          <a:bodyPr/>
          <a:lstStyle/>
          <a:p>
            <a:fld id="{137DC1DE-D772-415A-B75D-6C2A3BBF0EE5}" type="slidenum">
              <a:rPr lang="zh-CN" altLang="en-US" smtClean="0"/>
              <a:pPr/>
              <a:t>22</a:t>
            </a:fld>
            <a:endParaRPr lang="en-US" altLang="zh-CN"/>
          </a:p>
        </p:txBody>
      </p:sp>
    </p:spTree>
    <p:extLst>
      <p:ext uri="{BB962C8B-B14F-4D97-AF65-F5344CB8AC3E}">
        <p14:creationId xmlns:p14="http://schemas.microsoft.com/office/powerpoint/2010/main" val="3421301890"/>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0" y="549278"/>
            <a:ext cx="9906000" cy="950899"/>
          </a:xfrm>
        </p:spPr>
        <p:txBody>
          <a:bodyPr/>
          <a:lstStyle/>
          <a:p>
            <a:r>
              <a:rPr lang="en-US" altLang="zh-CN" sz="3600" dirty="0" smtClean="0"/>
              <a:t>4.8  </a:t>
            </a:r>
            <a:r>
              <a:rPr lang="zh-CN" altLang="en-US" sz="3600" dirty="0" smtClean="0"/>
              <a:t>虚拟专用网 </a:t>
            </a:r>
            <a:r>
              <a:rPr lang="en-US" altLang="zh-CN" sz="3600" dirty="0" smtClean="0"/>
              <a:t>VPN </a:t>
            </a:r>
            <a:r>
              <a:rPr lang="zh-CN" altLang="en-US" sz="3600" dirty="0" smtClean="0"/>
              <a:t>和网络地址转换 </a:t>
            </a:r>
            <a:r>
              <a:rPr lang="en-US" altLang="zh-CN" sz="3600" dirty="0" smtClean="0"/>
              <a:t>NAT 4.8.1</a:t>
            </a:r>
            <a:r>
              <a:rPr lang="zh-CN" altLang="en-US" sz="3600" dirty="0" smtClean="0"/>
              <a:t>虚拟专用网 </a:t>
            </a:r>
            <a:r>
              <a:rPr lang="en-US" altLang="zh-CN" sz="3600" dirty="0" smtClean="0"/>
              <a:t>VPN </a:t>
            </a:r>
            <a:endParaRPr lang="en-US" altLang="zh-CN" sz="3200" dirty="0"/>
          </a:p>
        </p:txBody>
      </p:sp>
      <p:sp>
        <p:nvSpPr>
          <p:cNvPr id="623619" name="Rectangle 3"/>
          <p:cNvSpPr>
            <a:spLocks noGrp="1" noChangeArrowheads="1"/>
          </p:cNvSpPr>
          <p:nvPr>
            <p:ph type="body" idx="1"/>
          </p:nvPr>
        </p:nvSpPr>
        <p:spPr>
          <a:xfrm>
            <a:off x="464312" y="1714488"/>
            <a:ext cx="8899984" cy="4114800"/>
          </a:xfrm>
        </p:spPr>
        <p:txBody>
          <a:bodyPr/>
          <a:lstStyle/>
          <a:p>
            <a:pPr>
              <a:buNone/>
            </a:pPr>
            <a:r>
              <a:rPr lang="zh-CN" altLang="en-US" dirty="0" smtClean="0"/>
              <a:t>为节省</a:t>
            </a:r>
            <a:r>
              <a:rPr lang="en-US" altLang="zh-CN" dirty="0" smtClean="0"/>
              <a:t>IP</a:t>
            </a:r>
            <a:r>
              <a:rPr lang="zh-CN" altLang="en-US" dirty="0" smtClean="0"/>
              <a:t>地址，将</a:t>
            </a:r>
            <a:r>
              <a:rPr lang="en-US" altLang="zh-CN" dirty="0" smtClean="0"/>
              <a:t>IP</a:t>
            </a:r>
            <a:r>
              <a:rPr lang="zh-CN" altLang="en-US" dirty="0" smtClean="0"/>
              <a:t>地址划分成以下２类：</a:t>
            </a:r>
            <a:endParaRPr lang="en-US" altLang="zh-CN" dirty="0" smtClean="0"/>
          </a:p>
          <a:p>
            <a:r>
              <a:rPr lang="zh-CN" altLang="en-US" dirty="0" smtClean="0">
                <a:solidFill>
                  <a:srgbClr val="FF0000"/>
                </a:solidFill>
              </a:rPr>
              <a:t>本地</a:t>
            </a:r>
            <a:r>
              <a:rPr lang="zh-CN" altLang="en-US" dirty="0">
                <a:solidFill>
                  <a:srgbClr val="FF0000"/>
                </a:solidFill>
              </a:rPr>
              <a:t>地址</a:t>
            </a:r>
            <a:r>
              <a:rPr lang="en-US" altLang="zh-CN" dirty="0"/>
              <a:t>——</a:t>
            </a:r>
            <a:r>
              <a:rPr lang="zh-CN" altLang="en-US" dirty="0"/>
              <a:t>仅在机构内部使用的 </a:t>
            </a:r>
            <a:r>
              <a:rPr lang="en-US" altLang="zh-CN" dirty="0"/>
              <a:t>IP </a:t>
            </a:r>
            <a:r>
              <a:rPr lang="zh-CN" altLang="en-US" dirty="0"/>
              <a:t>地址，可以由本机构自行分配，而不需要向因特网的管理机构申请。</a:t>
            </a:r>
          </a:p>
          <a:p>
            <a:r>
              <a:rPr lang="zh-CN" altLang="en-US" dirty="0">
                <a:solidFill>
                  <a:srgbClr val="FF0000"/>
                </a:solidFill>
              </a:rPr>
              <a:t>全球地址</a:t>
            </a:r>
            <a:r>
              <a:rPr lang="en-US" altLang="zh-CN" dirty="0"/>
              <a:t>——</a:t>
            </a:r>
            <a:r>
              <a:rPr lang="zh-CN" altLang="en-US" dirty="0"/>
              <a:t>全球唯一的</a:t>
            </a:r>
            <a:r>
              <a:rPr lang="en-US" altLang="zh-CN" dirty="0"/>
              <a:t>IP</a:t>
            </a:r>
            <a:r>
              <a:rPr lang="zh-CN" altLang="en-US" dirty="0"/>
              <a:t>地址，必须向因特网的管理机构申请。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220</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en-US" altLang="zh-CN" sz="4000" dirty="0"/>
              <a:t>RFC 1918 </a:t>
            </a:r>
            <a:r>
              <a:rPr lang="zh-CN" altLang="en-US" sz="4000" dirty="0"/>
              <a:t>指明的专用</a:t>
            </a:r>
            <a:r>
              <a:rPr lang="zh-CN" altLang="en-US" sz="4000" dirty="0" smtClean="0"/>
              <a:t>地址</a:t>
            </a:r>
            <a:r>
              <a:rPr lang="en-US" altLang="zh-CN" sz="4000" dirty="0" smtClean="0"/>
              <a:t/>
            </a:r>
            <a:br>
              <a:rPr lang="en-US" altLang="zh-CN" sz="4000" dirty="0" smtClean="0"/>
            </a:br>
            <a:r>
              <a:rPr lang="en-US" altLang="zh-CN" sz="3200" dirty="0" smtClean="0"/>
              <a:t>(</a:t>
            </a:r>
            <a:r>
              <a:rPr lang="en-US" altLang="zh-CN" sz="3200" dirty="0"/>
              <a:t>private address)</a:t>
            </a:r>
            <a:r>
              <a:rPr lang="en-US" altLang="zh-CN" sz="4000" dirty="0"/>
              <a:t> </a:t>
            </a:r>
          </a:p>
        </p:txBody>
      </p:sp>
      <p:sp>
        <p:nvSpPr>
          <p:cNvPr id="624643" name="Rectangle 3"/>
          <p:cNvSpPr>
            <a:spLocks noGrp="1" noChangeArrowheads="1"/>
          </p:cNvSpPr>
          <p:nvPr>
            <p:ph type="body" idx="1"/>
          </p:nvPr>
        </p:nvSpPr>
        <p:spPr>
          <a:xfrm>
            <a:off x="696486" y="1643055"/>
            <a:ext cx="8420100" cy="4535487"/>
          </a:xfrm>
        </p:spPr>
        <p:txBody>
          <a:bodyPr/>
          <a:lstStyle/>
          <a:p>
            <a:r>
              <a:rPr lang="en-US" altLang="zh-CN" dirty="0"/>
              <a:t>10.0.0.0 </a:t>
            </a:r>
            <a:r>
              <a:rPr lang="zh-CN" altLang="en-US" dirty="0"/>
              <a:t>到 </a:t>
            </a:r>
            <a:r>
              <a:rPr lang="en-US" altLang="zh-CN" dirty="0"/>
              <a:t>10.255.255.255</a:t>
            </a:r>
          </a:p>
          <a:p>
            <a:r>
              <a:rPr lang="en-US" altLang="zh-CN" dirty="0"/>
              <a:t>172.16.0.0 </a:t>
            </a:r>
            <a:r>
              <a:rPr lang="zh-CN" altLang="en-US" dirty="0"/>
              <a:t>到 </a:t>
            </a:r>
            <a:r>
              <a:rPr lang="en-US" altLang="zh-CN" dirty="0" smtClean="0"/>
              <a:t>172.31.255.255</a:t>
            </a:r>
            <a:endParaRPr lang="en-US" altLang="zh-CN" dirty="0"/>
          </a:p>
          <a:p>
            <a:r>
              <a:rPr lang="en-US" altLang="zh-CN" dirty="0"/>
              <a:t>192.168.0.0 </a:t>
            </a:r>
            <a:r>
              <a:rPr lang="zh-CN" altLang="en-US" dirty="0"/>
              <a:t>到 </a:t>
            </a:r>
            <a:r>
              <a:rPr lang="en-US" altLang="zh-CN" dirty="0" smtClean="0"/>
              <a:t>192.168.255.255</a:t>
            </a:r>
            <a:endParaRPr lang="en-US" altLang="zh-CN" dirty="0"/>
          </a:p>
          <a:p>
            <a:r>
              <a:rPr lang="zh-CN" altLang="en-US" dirty="0"/>
              <a:t>这些地址只能用于一个</a:t>
            </a:r>
            <a:r>
              <a:rPr lang="zh-CN" altLang="en-US" dirty="0">
                <a:solidFill>
                  <a:srgbClr val="FF0000"/>
                </a:solidFill>
              </a:rPr>
              <a:t>机构的内部通信</a:t>
            </a:r>
            <a:r>
              <a:rPr lang="zh-CN" altLang="en-US" dirty="0"/>
              <a:t>，而不能用于和因特网上的主机通信。</a:t>
            </a:r>
          </a:p>
          <a:p>
            <a:r>
              <a:rPr lang="zh-CN" altLang="en-US" dirty="0"/>
              <a:t>专用地址只能用作</a:t>
            </a:r>
            <a:r>
              <a:rPr lang="zh-CN" altLang="en-US" dirty="0">
                <a:solidFill>
                  <a:srgbClr val="FF0000"/>
                </a:solidFill>
              </a:rPr>
              <a:t>本地地址</a:t>
            </a:r>
            <a:r>
              <a:rPr lang="zh-CN" altLang="en-US" dirty="0"/>
              <a:t>而不能用作全球地址</a:t>
            </a:r>
            <a:r>
              <a:rPr lang="zh-CN" altLang="en-US" dirty="0" smtClean="0"/>
              <a:t>。</a:t>
            </a:r>
            <a:endParaRPr lang="en-US" altLang="zh-CN" dirty="0" smtClean="0"/>
          </a:p>
          <a:p>
            <a:r>
              <a:rPr lang="zh-CN" altLang="en-US" dirty="0" smtClean="0"/>
              <a:t>在</a:t>
            </a:r>
            <a:r>
              <a:rPr lang="zh-CN" altLang="en-US" dirty="0"/>
              <a:t>因特网中的所有路由器对目的地址是专用地址的数据报一律</a:t>
            </a:r>
            <a:r>
              <a:rPr lang="zh-CN" altLang="en-US" dirty="0">
                <a:solidFill>
                  <a:srgbClr val="FF0000"/>
                </a:solidFill>
              </a:rPr>
              <a:t>不进行转发</a:t>
            </a:r>
            <a:r>
              <a:rPr lang="zh-CN" altLang="en-US" dirty="0"/>
              <a:t>。 </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4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zh-CN" altLang="en-US" dirty="0" smtClean="0"/>
              <a:t>专用网</a:t>
            </a:r>
            <a:endParaRPr lang="en-US" altLang="zh-CN" dirty="0"/>
          </a:p>
        </p:txBody>
      </p:sp>
      <p:sp>
        <p:nvSpPr>
          <p:cNvPr id="2" name="内容占位符 1"/>
          <p:cNvSpPr>
            <a:spLocks noGrp="1"/>
          </p:cNvSpPr>
          <p:nvPr>
            <p:ph idx="1"/>
          </p:nvPr>
        </p:nvSpPr>
        <p:spPr/>
        <p:txBody>
          <a:bodyPr/>
          <a:lstStyle/>
          <a:p>
            <a:r>
              <a:rPr lang="zh-CN" altLang="zh-CN" dirty="0"/>
              <a:t>采用这样的</a:t>
            </a:r>
            <a:r>
              <a:rPr lang="zh-CN" altLang="zh-CN" dirty="0" smtClean="0"/>
              <a:t>专用</a:t>
            </a:r>
            <a:r>
              <a:rPr lang="en-US" altLang="zh-CN" dirty="0" smtClean="0"/>
              <a:t> IP </a:t>
            </a:r>
            <a:r>
              <a:rPr lang="zh-CN" altLang="zh-CN" dirty="0" smtClean="0"/>
              <a:t>地址</a:t>
            </a:r>
            <a:r>
              <a:rPr lang="zh-CN" altLang="zh-CN" dirty="0"/>
              <a:t>的互连网络称为</a:t>
            </a:r>
            <a:r>
              <a:rPr lang="zh-CN" altLang="zh-CN" dirty="0">
                <a:solidFill>
                  <a:srgbClr val="FF0000"/>
                </a:solidFill>
              </a:rPr>
              <a:t>专用互联网</a:t>
            </a:r>
            <a:r>
              <a:rPr lang="zh-CN" altLang="zh-CN" dirty="0"/>
              <a:t>或</a:t>
            </a:r>
            <a:r>
              <a:rPr lang="zh-CN" altLang="zh-CN" dirty="0">
                <a:solidFill>
                  <a:srgbClr val="FF0000"/>
                </a:solidFill>
              </a:rPr>
              <a:t>本地互联网，</a:t>
            </a:r>
            <a:r>
              <a:rPr lang="zh-CN" altLang="zh-CN" dirty="0"/>
              <a:t>或更简单些，就</a:t>
            </a:r>
            <a:r>
              <a:rPr lang="zh-CN" altLang="zh-CN" dirty="0" smtClean="0"/>
              <a:t>叫</a:t>
            </a:r>
            <a:r>
              <a:rPr lang="zh-CN" altLang="en-US" dirty="0" smtClean="0"/>
              <a:t>作</a:t>
            </a:r>
            <a:r>
              <a:rPr lang="zh-CN" altLang="zh-CN" dirty="0" smtClean="0">
                <a:solidFill>
                  <a:srgbClr val="FF0000"/>
                </a:solidFill>
              </a:rPr>
              <a:t>专用网</a:t>
            </a:r>
            <a:r>
              <a:rPr lang="zh-CN" altLang="zh-CN" dirty="0">
                <a:solidFill>
                  <a:srgbClr val="FF0000"/>
                </a:solidFill>
              </a:rPr>
              <a:t>。</a:t>
            </a:r>
            <a:endParaRPr lang="en-US" altLang="zh-CN" dirty="0">
              <a:solidFill>
                <a:srgbClr val="FF0000"/>
              </a:solidFill>
            </a:endParaRPr>
          </a:p>
          <a:p>
            <a:r>
              <a:rPr lang="zh-CN" altLang="zh-CN" dirty="0" smtClean="0"/>
              <a:t>因为</a:t>
            </a:r>
            <a:r>
              <a:rPr lang="zh-CN" altLang="zh-CN" dirty="0"/>
              <a:t>这些专用地址仅在本机构内部使用。专用</a:t>
            </a:r>
            <a:r>
              <a:rPr lang="en-US" altLang="zh-CN" dirty="0"/>
              <a:t>IP</a:t>
            </a:r>
            <a:r>
              <a:rPr lang="zh-CN" altLang="zh-CN" dirty="0"/>
              <a:t>地址也</a:t>
            </a:r>
            <a:r>
              <a:rPr lang="zh-CN" altLang="zh-CN" dirty="0" smtClean="0"/>
              <a:t>叫</a:t>
            </a:r>
            <a:r>
              <a:rPr lang="zh-CN" altLang="en-US" dirty="0" smtClean="0"/>
              <a:t>作</a:t>
            </a:r>
            <a:r>
              <a:rPr lang="zh-CN" altLang="zh-CN" dirty="0" smtClean="0">
                <a:solidFill>
                  <a:srgbClr val="FF0000"/>
                </a:solidFill>
              </a:rPr>
              <a:t>可</a:t>
            </a:r>
            <a:r>
              <a:rPr lang="zh-CN" altLang="zh-CN" dirty="0">
                <a:solidFill>
                  <a:srgbClr val="FF0000"/>
                </a:solidFill>
              </a:rPr>
              <a:t>重用地址</a:t>
            </a:r>
            <a:r>
              <a:rPr lang="en-US" altLang="zh-CN" dirty="0"/>
              <a:t>(reusable address)</a:t>
            </a:r>
            <a:r>
              <a:rPr lang="zh-CN" altLang="zh-CN" dirty="0"/>
              <a:t>。</a:t>
            </a:r>
            <a:endParaRPr lang="zh-CN" altLang="en-US" dirty="0"/>
          </a:p>
        </p:txBody>
      </p:sp>
    </p:spTree>
    <p:extLst>
      <p:ext uri="{BB962C8B-B14F-4D97-AF65-F5344CB8AC3E}">
        <p14:creationId xmlns:p14="http://schemas.microsoft.com/office/powerpoint/2010/main" val="2072229289"/>
      </p:ext>
    </p:extLst>
  </p:cSld>
  <p:clrMapOvr>
    <a:masterClrMapping/>
  </p:clrMapOvr>
  <p:transition>
    <p:wipe dir="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095" y="285728"/>
            <a:ext cx="8899984" cy="714380"/>
          </a:xfrm>
        </p:spPr>
        <p:txBody>
          <a:bodyPr/>
          <a:lstStyle/>
          <a:p>
            <a:r>
              <a:rPr lang="zh-CN" altLang="en-US" dirty="0" smtClean="0"/>
              <a:t>专用网</a:t>
            </a:r>
            <a:endParaRPr lang="zh-CN" altLang="en-US" dirty="0"/>
          </a:p>
        </p:txBody>
      </p:sp>
      <p:sp>
        <p:nvSpPr>
          <p:cNvPr id="3" name="内容占位符 2"/>
          <p:cNvSpPr>
            <a:spLocks noGrp="1"/>
          </p:cNvSpPr>
          <p:nvPr>
            <p:ph idx="1"/>
          </p:nvPr>
        </p:nvSpPr>
        <p:spPr>
          <a:xfrm>
            <a:off x="0" y="1500174"/>
            <a:ext cx="9519079" cy="2689239"/>
          </a:xfrm>
          <a:noFill/>
        </p:spPr>
        <p:txBody>
          <a:bodyPr/>
          <a:lstStyle/>
          <a:p>
            <a:r>
              <a:rPr lang="zh-CN" altLang="en-US" dirty="0" smtClean="0"/>
              <a:t>大机构的处在不同地点的一些专用网通信可以采用以下两种方式：</a:t>
            </a:r>
            <a:endParaRPr lang="en-US" altLang="zh-CN" dirty="0" smtClean="0"/>
          </a:p>
          <a:p>
            <a:pPr>
              <a:buNone/>
            </a:pPr>
            <a:r>
              <a:rPr lang="zh-CN" altLang="en-US" dirty="0" smtClean="0"/>
              <a:t>       １</a:t>
            </a:r>
            <a:r>
              <a:rPr lang="en-US" altLang="zh-CN" dirty="0" smtClean="0"/>
              <a:t>.</a:t>
            </a:r>
            <a:r>
              <a:rPr lang="zh-CN" altLang="en-US" dirty="0" smtClean="0"/>
              <a:t>租用专线</a:t>
            </a:r>
            <a:r>
              <a:rPr lang="en-US" altLang="zh-CN" dirty="0" smtClean="0"/>
              <a:t>;</a:t>
            </a:r>
          </a:p>
          <a:p>
            <a:pPr marL="814388">
              <a:buNone/>
            </a:pPr>
            <a:r>
              <a:rPr lang="en-US" altLang="zh-CN" dirty="0" smtClean="0"/>
              <a:t>    2.</a:t>
            </a:r>
            <a:r>
              <a:rPr lang="zh-CN" altLang="en-US" dirty="0" smtClean="0"/>
              <a:t>采用虚拟专用网</a:t>
            </a:r>
            <a:r>
              <a:rPr lang="en-US" altLang="zh-CN" dirty="0" smtClean="0"/>
              <a:t>VPN</a:t>
            </a:r>
          </a:p>
          <a:p>
            <a:pPr>
              <a:buNone/>
            </a:pPr>
            <a:endParaRPr lang="zh-CN" altLang="en-US" dirty="0"/>
          </a:p>
        </p:txBody>
      </p:sp>
      <p:sp>
        <p:nvSpPr>
          <p:cNvPr id="4" name="灯片编号占位符 3"/>
          <p:cNvSpPr>
            <a:spLocks noGrp="1"/>
          </p:cNvSpPr>
          <p:nvPr>
            <p:ph type="sldNum" sz="quarter" idx="4"/>
          </p:nvPr>
        </p:nvSpPr>
        <p:spPr>
          <a:xfrm>
            <a:off x="-3275" y="5634430"/>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223</a:t>
            </a:fld>
            <a:endParaRPr lang="zh-CN" altLang="en-US" kern="0" dirty="0">
              <a:solidFill>
                <a:sysClr val="windowText" lastClr="000000"/>
              </a:solidFill>
            </a:endParaRPr>
          </a:p>
        </p:txBody>
      </p:sp>
      <p:sp>
        <p:nvSpPr>
          <p:cNvPr id="6" name="AutoShape 85"/>
          <p:cNvSpPr>
            <a:spLocks noChangeArrowheads="1"/>
          </p:cNvSpPr>
          <p:nvPr/>
        </p:nvSpPr>
        <p:spPr bwMode="auto">
          <a:xfrm>
            <a:off x="53480" y="4077072"/>
            <a:ext cx="9410700" cy="2057400"/>
          </a:xfrm>
          <a:prstGeom prst="roundRect">
            <a:avLst>
              <a:gd name="adj" fmla="val 16667"/>
            </a:avLst>
          </a:prstGeom>
          <a:solidFill>
            <a:srgbClr val="FFCCFF"/>
          </a:solidFill>
          <a:ln w="9525" cap="rnd">
            <a:solidFill>
              <a:schemeClr val="tx1"/>
            </a:solidFill>
            <a:prstDash val="sysDot"/>
            <a:round/>
            <a:headEnd/>
            <a:tailEnd/>
          </a:ln>
          <a:effectLst/>
        </p:spPr>
        <p:txBody>
          <a:bodyPr wrap="none" anchor="ctr"/>
          <a:lstStyle/>
          <a:p>
            <a:endParaRPr lang="zh-CN" altLang="en-US"/>
          </a:p>
        </p:txBody>
      </p:sp>
      <p:sp>
        <p:nvSpPr>
          <p:cNvPr id="8" name="Line 87"/>
          <p:cNvSpPr>
            <a:spLocks noChangeShapeType="1"/>
          </p:cNvSpPr>
          <p:nvPr/>
        </p:nvSpPr>
        <p:spPr bwMode="auto">
          <a:xfrm flipV="1">
            <a:off x="1291730" y="5601072"/>
            <a:ext cx="412750" cy="304800"/>
          </a:xfrm>
          <a:prstGeom prst="line">
            <a:avLst/>
          </a:prstGeom>
          <a:noFill/>
          <a:ln w="9525">
            <a:solidFill>
              <a:schemeClr val="tx1"/>
            </a:solidFill>
            <a:round/>
            <a:headEnd/>
            <a:tailEnd/>
          </a:ln>
          <a:effectLst/>
        </p:spPr>
        <p:txBody>
          <a:bodyPr/>
          <a:lstStyle/>
          <a:p>
            <a:endParaRPr lang="zh-CN" altLang="en-US"/>
          </a:p>
        </p:txBody>
      </p:sp>
      <p:sp>
        <p:nvSpPr>
          <p:cNvPr id="9" name="Line 88"/>
          <p:cNvSpPr>
            <a:spLocks noChangeShapeType="1"/>
          </p:cNvSpPr>
          <p:nvPr/>
        </p:nvSpPr>
        <p:spPr bwMode="auto">
          <a:xfrm>
            <a:off x="961530" y="4534272"/>
            <a:ext cx="412750" cy="228600"/>
          </a:xfrm>
          <a:prstGeom prst="line">
            <a:avLst/>
          </a:prstGeom>
          <a:noFill/>
          <a:ln w="9525">
            <a:solidFill>
              <a:schemeClr val="tx1"/>
            </a:solidFill>
            <a:round/>
            <a:headEnd/>
            <a:tailEnd/>
          </a:ln>
          <a:effectLst/>
        </p:spPr>
        <p:txBody>
          <a:bodyPr/>
          <a:lstStyle/>
          <a:p>
            <a:endParaRPr lang="zh-CN" altLang="en-US"/>
          </a:p>
        </p:txBody>
      </p:sp>
      <p:sp>
        <p:nvSpPr>
          <p:cNvPr id="10" name="Line 89"/>
          <p:cNvSpPr>
            <a:spLocks noChangeShapeType="1"/>
          </p:cNvSpPr>
          <p:nvPr/>
        </p:nvSpPr>
        <p:spPr bwMode="auto">
          <a:xfrm flipV="1">
            <a:off x="631330" y="5154985"/>
            <a:ext cx="495300" cy="0"/>
          </a:xfrm>
          <a:prstGeom prst="line">
            <a:avLst/>
          </a:prstGeom>
          <a:noFill/>
          <a:ln w="9525">
            <a:solidFill>
              <a:schemeClr val="tx1"/>
            </a:solidFill>
            <a:round/>
            <a:headEnd/>
            <a:tailEnd/>
          </a:ln>
          <a:effectLst/>
        </p:spPr>
        <p:txBody>
          <a:bodyPr/>
          <a:lstStyle/>
          <a:p>
            <a:endParaRPr lang="zh-CN" altLang="en-US"/>
          </a:p>
        </p:txBody>
      </p:sp>
      <p:grpSp>
        <p:nvGrpSpPr>
          <p:cNvPr id="11" name="Group 90"/>
          <p:cNvGrpSpPr>
            <a:grpSpLocks/>
          </p:cNvGrpSpPr>
          <p:nvPr/>
        </p:nvGrpSpPr>
        <p:grpSpPr bwMode="auto">
          <a:xfrm>
            <a:off x="1021723" y="4429497"/>
            <a:ext cx="1637242" cy="1227138"/>
            <a:chOff x="385" y="2795"/>
            <a:chExt cx="1769" cy="816"/>
          </a:xfrm>
        </p:grpSpPr>
        <p:sp>
          <p:nvSpPr>
            <p:cNvPr id="54" name="Oval 91"/>
            <p:cNvSpPr>
              <a:spLocks noChangeArrowheads="1"/>
            </p:cNvSpPr>
            <p:nvPr/>
          </p:nvSpPr>
          <p:spPr bwMode="auto">
            <a:xfrm>
              <a:off x="1589" y="3060"/>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55" name="Oval 92"/>
            <p:cNvSpPr>
              <a:spLocks noChangeArrowheads="1"/>
            </p:cNvSpPr>
            <p:nvPr/>
          </p:nvSpPr>
          <p:spPr bwMode="auto">
            <a:xfrm>
              <a:off x="928" y="3274"/>
              <a:ext cx="884"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endParaRPr lang="zh-CN" altLang="en-US"/>
            </a:p>
          </p:txBody>
        </p:sp>
        <p:sp>
          <p:nvSpPr>
            <p:cNvPr id="56" name="Oval 93"/>
            <p:cNvSpPr>
              <a:spLocks noChangeArrowheads="1"/>
            </p:cNvSpPr>
            <p:nvPr/>
          </p:nvSpPr>
          <p:spPr bwMode="auto">
            <a:xfrm>
              <a:off x="502" y="3204"/>
              <a:ext cx="586"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57" name="Oval 94"/>
            <p:cNvSpPr>
              <a:spLocks noChangeArrowheads="1"/>
            </p:cNvSpPr>
            <p:nvPr/>
          </p:nvSpPr>
          <p:spPr bwMode="auto">
            <a:xfrm>
              <a:off x="385" y="3084"/>
              <a:ext cx="384" cy="256"/>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58" name="Oval 95"/>
            <p:cNvSpPr>
              <a:spLocks noChangeArrowheads="1"/>
            </p:cNvSpPr>
            <p:nvPr/>
          </p:nvSpPr>
          <p:spPr bwMode="auto">
            <a:xfrm>
              <a:off x="566"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59" name="Oval 96"/>
            <p:cNvSpPr>
              <a:spLocks noChangeArrowheads="1"/>
            </p:cNvSpPr>
            <p:nvPr/>
          </p:nvSpPr>
          <p:spPr bwMode="auto">
            <a:xfrm>
              <a:off x="992" y="2795"/>
              <a:ext cx="757"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0" name="Oval 97"/>
            <p:cNvSpPr>
              <a:spLocks noChangeArrowheads="1"/>
            </p:cNvSpPr>
            <p:nvPr/>
          </p:nvSpPr>
          <p:spPr bwMode="auto">
            <a:xfrm>
              <a:off x="1504" y="2891"/>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1" name="Oval 98"/>
            <p:cNvSpPr>
              <a:spLocks noChangeArrowheads="1"/>
            </p:cNvSpPr>
            <p:nvPr/>
          </p:nvSpPr>
          <p:spPr bwMode="auto">
            <a:xfrm>
              <a:off x="704"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2" name="Oval 99"/>
            <p:cNvSpPr>
              <a:spLocks noChangeArrowheads="1"/>
            </p:cNvSpPr>
            <p:nvPr/>
          </p:nvSpPr>
          <p:spPr bwMode="auto">
            <a:xfrm rot="1336630">
              <a:off x="1474" y="3067"/>
              <a:ext cx="555" cy="417"/>
            </a:xfrm>
            <a:prstGeom prst="ellipse">
              <a:avLst/>
            </a:prstGeom>
            <a:solidFill>
              <a:srgbClr val="DDDDDD"/>
            </a:solidFill>
            <a:ln w="9525">
              <a:noFill/>
              <a:round/>
              <a:headEnd/>
              <a:tailEnd/>
            </a:ln>
            <a:effectLst>
              <a:outerShdw dist="40161" dir="4293903" algn="ctr" rotWithShape="0">
                <a:schemeClr val="tx1"/>
              </a:outerShdw>
            </a:effectLst>
          </p:spPr>
          <p:txBody>
            <a:bodyPr/>
            <a:lstStyle/>
            <a:p>
              <a:endParaRPr lang="zh-CN" altLang="en-US"/>
            </a:p>
          </p:txBody>
        </p:sp>
        <p:sp>
          <p:nvSpPr>
            <p:cNvPr id="63" name="Oval 100"/>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4" name="Oval 101"/>
            <p:cNvSpPr>
              <a:spLocks noChangeArrowheads="1"/>
            </p:cNvSpPr>
            <p:nvPr/>
          </p:nvSpPr>
          <p:spPr bwMode="auto">
            <a:xfrm>
              <a:off x="577" y="2899"/>
              <a:ext cx="575"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5" name="Oval 102"/>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endParaRPr lang="zh-CN" altLang="en-US"/>
            </a:p>
          </p:txBody>
        </p:sp>
        <p:sp>
          <p:nvSpPr>
            <p:cNvPr id="66" name="Oval 103"/>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7" name="Oval 104"/>
            <p:cNvSpPr>
              <a:spLocks noChangeArrowheads="1"/>
            </p:cNvSpPr>
            <p:nvPr/>
          </p:nvSpPr>
          <p:spPr bwMode="auto">
            <a:xfrm>
              <a:off x="1599" y="3075"/>
              <a:ext cx="555" cy="249"/>
            </a:xfrm>
            <a:prstGeom prst="ellipse">
              <a:avLst/>
            </a:prstGeom>
            <a:solidFill>
              <a:srgbClr val="DDDDDD"/>
            </a:solidFill>
            <a:ln w="9525">
              <a:noFill/>
              <a:round/>
              <a:headEnd/>
              <a:tailEnd/>
            </a:ln>
            <a:effectLst>
              <a:outerShdw dist="35921" dir="2700000" algn="ctr" rotWithShape="0">
                <a:schemeClr val="tx1"/>
              </a:outerShdw>
            </a:effectLst>
          </p:spPr>
          <p:txBody>
            <a:bodyPr/>
            <a:lstStyle/>
            <a:p>
              <a:endParaRPr lang="zh-CN" altLang="en-US"/>
            </a:p>
          </p:txBody>
        </p:sp>
        <p:sp>
          <p:nvSpPr>
            <p:cNvPr id="68" name="Oval 105"/>
            <p:cNvSpPr>
              <a:spLocks noChangeArrowheads="1"/>
            </p:cNvSpPr>
            <p:nvPr/>
          </p:nvSpPr>
          <p:spPr bwMode="auto">
            <a:xfrm>
              <a:off x="715" y="3003"/>
              <a:ext cx="1141" cy="417"/>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69" name="Oval 106"/>
            <p:cNvSpPr>
              <a:spLocks noChangeArrowheads="1"/>
            </p:cNvSpPr>
            <p:nvPr/>
          </p:nvSpPr>
          <p:spPr bwMode="auto">
            <a:xfrm>
              <a:off x="513" y="3219"/>
              <a:ext cx="586"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endParaRPr lang="zh-CN" altLang="en-US"/>
            </a:p>
          </p:txBody>
        </p:sp>
        <p:sp>
          <p:nvSpPr>
            <p:cNvPr id="70" name="Freeform 107"/>
            <p:cNvSpPr>
              <a:spLocks/>
            </p:cNvSpPr>
            <p:nvPr/>
          </p:nvSpPr>
          <p:spPr bwMode="auto">
            <a:xfrm>
              <a:off x="567" y="2924"/>
              <a:ext cx="1451" cy="597"/>
            </a:xfrm>
            <a:custGeom>
              <a:avLst/>
              <a:gdLst/>
              <a:ahLst/>
              <a:cxnLst>
                <a:cxn ang="0">
                  <a:pos x="0" y="488"/>
                </a:cxn>
                <a:cxn ang="0">
                  <a:pos x="80" y="392"/>
                </a:cxn>
                <a:cxn ang="0">
                  <a:pos x="56" y="384"/>
                </a:cxn>
                <a:cxn ang="0">
                  <a:pos x="24" y="400"/>
                </a:cxn>
                <a:cxn ang="0">
                  <a:pos x="40" y="376"/>
                </a:cxn>
                <a:cxn ang="0">
                  <a:pos x="64" y="352"/>
                </a:cxn>
                <a:cxn ang="0">
                  <a:pos x="96" y="304"/>
                </a:cxn>
                <a:cxn ang="0">
                  <a:pos x="104" y="280"/>
                </a:cxn>
                <a:cxn ang="0">
                  <a:pos x="152" y="208"/>
                </a:cxn>
                <a:cxn ang="0">
                  <a:pos x="168" y="184"/>
                </a:cxn>
                <a:cxn ang="0">
                  <a:pos x="200" y="176"/>
                </a:cxn>
                <a:cxn ang="0">
                  <a:pos x="288" y="112"/>
                </a:cxn>
                <a:cxn ang="0">
                  <a:pos x="328" y="80"/>
                </a:cxn>
                <a:cxn ang="0">
                  <a:pos x="352" y="56"/>
                </a:cxn>
                <a:cxn ang="0">
                  <a:pos x="424" y="40"/>
                </a:cxn>
                <a:cxn ang="0">
                  <a:pos x="504" y="0"/>
                </a:cxn>
                <a:cxn ang="0">
                  <a:pos x="808" y="40"/>
                </a:cxn>
                <a:cxn ang="0">
                  <a:pos x="1056" y="176"/>
                </a:cxn>
                <a:cxn ang="0">
                  <a:pos x="1080" y="200"/>
                </a:cxn>
                <a:cxn ang="0">
                  <a:pos x="1104" y="216"/>
                </a:cxn>
                <a:cxn ang="0">
                  <a:pos x="1224" y="304"/>
                </a:cxn>
                <a:cxn ang="0">
                  <a:pos x="1296" y="368"/>
                </a:cxn>
                <a:cxn ang="0">
                  <a:pos x="1344" y="440"/>
                </a:cxn>
                <a:cxn ang="0">
                  <a:pos x="1360" y="488"/>
                </a:cxn>
                <a:cxn ang="0">
                  <a:pos x="1392" y="536"/>
                </a:cxn>
                <a:cxn ang="0">
                  <a:pos x="1416" y="608"/>
                </a:cxn>
                <a:cxn ang="0">
                  <a:pos x="1432" y="656"/>
                </a:cxn>
                <a:cxn ang="0">
                  <a:pos x="1432" y="856"/>
                </a:cxn>
                <a:cxn ang="0">
                  <a:pos x="1416" y="904"/>
                </a:cxn>
                <a:cxn ang="0">
                  <a:pos x="1368" y="920"/>
                </a:cxn>
                <a:cxn ang="0">
                  <a:pos x="1352" y="944"/>
                </a:cxn>
                <a:cxn ang="0">
                  <a:pos x="1304" y="976"/>
                </a:cxn>
                <a:cxn ang="0">
                  <a:pos x="1216" y="1040"/>
                </a:cxn>
                <a:cxn ang="0">
                  <a:pos x="1168" y="1072"/>
                </a:cxn>
                <a:cxn ang="0">
                  <a:pos x="1112" y="1128"/>
                </a:cxn>
                <a:cxn ang="0">
                  <a:pos x="440" y="1096"/>
                </a:cxn>
                <a:cxn ang="0">
                  <a:pos x="360" y="1072"/>
                </a:cxn>
                <a:cxn ang="0">
                  <a:pos x="304" y="976"/>
                </a:cxn>
                <a:cxn ang="0">
                  <a:pos x="240" y="880"/>
                </a:cxn>
                <a:cxn ang="0">
                  <a:pos x="200" y="800"/>
                </a:cxn>
                <a:cxn ang="0">
                  <a:pos x="120" y="704"/>
                </a:cxn>
                <a:cxn ang="0">
                  <a:pos x="56" y="624"/>
                </a:cxn>
                <a:cxn ang="0">
                  <a:pos x="16" y="544"/>
                </a:cxn>
                <a:cxn ang="0">
                  <a:pos x="8" y="512"/>
                </a:cxn>
                <a:cxn ang="0">
                  <a:pos x="0" y="488"/>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headEnd/>
              <a:tailEnd/>
            </a:ln>
            <a:effectLst/>
          </p:spPr>
          <p:txBody>
            <a:bodyPr/>
            <a:lstStyle/>
            <a:p>
              <a:endParaRPr lang="zh-CN" altLang="en-US"/>
            </a:p>
          </p:txBody>
        </p:sp>
      </p:grpSp>
      <p:sp>
        <p:nvSpPr>
          <p:cNvPr id="12" name="Line 108"/>
          <p:cNvSpPr>
            <a:spLocks noChangeShapeType="1"/>
          </p:cNvSpPr>
          <p:nvPr/>
        </p:nvSpPr>
        <p:spPr bwMode="auto">
          <a:xfrm flipH="1">
            <a:off x="8143380" y="4458072"/>
            <a:ext cx="412750" cy="152400"/>
          </a:xfrm>
          <a:prstGeom prst="line">
            <a:avLst/>
          </a:prstGeom>
          <a:noFill/>
          <a:ln w="9525">
            <a:solidFill>
              <a:schemeClr val="tx1"/>
            </a:solidFill>
            <a:round/>
            <a:headEnd/>
            <a:tailEnd/>
          </a:ln>
          <a:effectLst/>
        </p:spPr>
        <p:txBody>
          <a:bodyPr/>
          <a:lstStyle/>
          <a:p>
            <a:endParaRPr lang="zh-CN" altLang="en-US"/>
          </a:p>
        </p:txBody>
      </p:sp>
      <p:sp>
        <p:nvSpPr>
          <p:cNvPr id="13" name="Line 109"/>
          <p:cNvSpPr>
            <a:spLocks noChangeShapeType="1"/>
          </p:cNvSpPr>
          <p:nvPr/>
        </p:nvSpPr>
        <p:spPr bwMode="auto">
          <a:xfrm flipH="1" flipV="1">
            <a:off x="7895730" y="5448672"/>
            <a:ext cx="577850" cy="304800"/>
          </a:xfrm>
          <a:prstGeom prst="line">
            <a:avLst/>
          </a:prstGeom>
          <a:noFill/>
          <a:ln w="9525">
            <a:solidFill>
              <a:schemeClr val="tx1"/>
            </a:solidFill>
            <a:round/>
            <a:headEnd/>
            <a:tailEnd/>
          </a:ln>
          <a:effectLst/>
        </p:spPr>
        <p:txBody>
          <a:bodyPr/>
          <a:lstStyle/>
          <a:p>
            <a:endParaRPr lang="zh-CN" altLang="en-US"/>
          </a:p>
        </p:txBody>
      </p:sp>
      <p:sp>
        <p:nvSpPr>
          <p:cNvPr id="14" name="Line 110"/>
          <p:cNvSpPr>
            <a:spLocks noChangeShapeType="1"/>
          </p:cNvSpPr>
          <p:nvPr/>
        </p:nvSpPr>
        <p:spPr bwMode="auto">
          <a:xfrm flipH="1" flipV="1">
            <a:off x="8143380" y="5067672"/>
            <a:ext cx="598487" cy="0"/>
          </a:xfrm>
          <a:prstGeom prst="line">
            <a:avLst/>
          </a:prstGeom>
          <a:noFill/>
          <a:ln w="9525">
            <a:solidFill>
              <a:schemeClr val="tx1"/>
            </a:solidFill>
            <a:round/>
            <a:headEnd/>
            <a:tailEnd/>
          </a:ln>
          <a:effectLst/>
        </p:spPr>
        <p:txBody>
          <a:bodyPr/>
          <a:lstStyle/>
          <a:p>
            <a:endParaRPr lang="zh-CN" altLang="en-US"/>
          </a:p>
        </p:txBody>
      </p:sp>
      <p:grpSp>
        <p:nvGrpSpPr>
          <p:cNvPr id="15" name="Group 111"/>
          <p:cNvGrpSpPr>
            <a:grpSpLocks/>
          </p:cNvGrpSpPr>
          <p:nvPr/>
        </p:nvGrpSpPr>
        <p:grpSpPr bwMode="auto">
          <a:xfrm>
            <a:off x="6717673" y="4358060"/>
            <a:ext cx="1637242" cy="1227138"/>
            <a:chOff x="385" y="2795"/>
            <a:chExt cx="1769" cy="816"/>
          </a:xfrm>
        </p:grpSpPr>
        <p:sp>
          <p:nvSpPr>
            <p:cNvPr id="37" name="Oval 112"/>
            <p:cNvSpPr>
              <a:spLocks noChangeArrowheads="1"/>
            </p:cNvSpPr>
            <p:nvPr/>
          </p:nvSpPr>
          <p:spPr bwMode="auto">
            <a:xfrm>
              <a:off x="1589" y="3060"/>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38" name="Oval 113"/>
            <p:cNvSpPr>
              <a:spLocks noChangeArrowheads="1"/>
            </p:cNvSpPr>
            <p:nvPr/>
          </p:nvSpPr>
          <p:spPr bwMode="auto">
            <a:xfrm>
              <a:off x="928" y="3274"/>
              <a:ext cx="884"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endParaRPr lang="zh-CN" altLang="en-US"/>
            </a:p>
          </p:txBody>
        </p:sp>
        <p:sp>
          <p:nvSpPr>
            <p:cNvPr id="39" name="Oval 114"/>
            <p:cNvSpPr>
              <a:spLocks noChangeArrowheads="1"/>
            </p:cNvSpPr>
            <p:nvPr/>
          </p:nvSpPr>
          <p:spPr bwMode="auto">
            <a:xfrm>
              <a:off x="502" y="3204"/>
              <a:ext cx="586"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0" name="Oval 115"/>
            <p:cNvSpPr>
              <a:spLocks noChangeArrowheads="1"/>
            </p:cNvSpPr>
            <p:nvPr/>
          </p:nvSpPr>
          <p:spPr bwMode="auto">
            <a:xfrm>
              <a:off x="385" y="3084"/>
              <a:ext cx="384" cy="256"/>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1" name="Oval 116"/>
            <p:cNvSpPr>
              <a:spLocks noChangeArrowheads="1"/>
            </p:cNvSpPr>
            <p:nvPr/>
          </p:nvSpPr>
          <p:spPr bwMode="auto">
            <a:xfrm>
              <a:off x="566"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2" name="Oval 117"/>
            <p:cNvSpPr>
              <a:spLocks noChangeArrowheads="1"/>
            </p:cNvSpPr>
            <p:nvPr/>
          </p:nvSpPr>
          <p:spPr bwMode="auto">
            <a:xfrm>
              <a:off x="992" y="2795"/>
              <a:ext cx="757"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3" name="Oval 118"/>
            <p:cNvSpPr>
              <a:spLocks noChangeArrowheads="1"/>
            </p:cNvSpPr>
            <p:nvPr/>
          </p:nvSpPr>
          <p:spPr bwMode="auto">
            <a:xfrm>
              <a:off x="1504" y="2891"/>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4" name="Oval 119"/>
            <p:cNvSpPr>
              <a:spLocks noChangeArrowheads="1"/>
            </p:cNvSpPr>
            <p:nvPr/>
          </p:nvSpPr>
          <p:spPr bwMode="auto">
            <a:xfrm>
              <a:off x="704"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5" name="Oval 120"/>
            <p:cNvSpPr>
              <a:spLocks noChangeArrowheads="1"/>
            </p:cNvSpPr>
            <p:nvPr/>
          </p:nvSpPr>
          <p:spPr bwMode="auto">
            <a:xfrm rot="1336630">
              <a:off x="1474" y="3067"/>
              <a:ext cx="555" cy="417"/>
            </a:xfrm>
            <a:prstGeom prst="ellipse">
              <a:avLst/>
            </a:prstGeom>
            <a:solidFill>
              <a:srgbClr val="DDDDDD"/>
            </a:solidFill>
            <a:ln w="9525">
              <a:noFill/>
              <a:round/>
              <a:headEnd/>
              <a:tailEnd/>
            </a:ln>
            <a:effectLst>
              <a:outerShdw dist="40161" dir="4293903" algn="ctr" rotWithShape="0">
                <a:schemeClr val="tx1"/>
              </a:outerShdw>
            </a:effectLst>
          </p:spPr>
          <p:txBody>
            <a:bodyPr/>
            <a:lstStyle/>
            <a:p>
              <a:endParaRPr lang="zh-CN" altLang="en-US"/>
            </a:p>
          </p:txBody>
        </p:sp>
        <p:sp>
          <p:nvSpPr>
            <p:cNvPr id="46" name="Oval 121"/>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7" name="Oval 122"/>
            <p:cNvSpPr>
              <a:spLocks noChangeArrowheads="1"/>
            </p:cNvSpPr>
            <p:nvPr/>
          </p:nvSpPr>
          <p:spPr bwMode="auto">
            <a:xfrm>
              <a:off x="577" y="2899"/>
              <a:ext cx="575"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48" name="Oval 123"/>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endParaRPr lang="zh-CN" altLang="en-US"/>
            </a:p>
          </p:txBody>
        </p:sp>
        <p:sp>
          <p:nvSpPr>
            <p:cNvPr id="49" name="Oval 124"/>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50" name="Oval 125"/>
            <p:cNvSpPr>
              <a:spLocks noChangeArrowheads="1"/>
            </p:cNvSpPr>
            <p:nvPr/>
          </p:nvSpPr>
          <p:spPr bwMode="auto">
            <a:xfrm>
              <a:off x="1599" y="3075"/>
              <a:ext cx="555" cy="249"/>
            </a:xfrm>
            <a:prstGeom prst="ellipse">
              <a:avLst/>
            </a:prstGeom>
            <a:solidFill>
              <a:srgbClr val="DDDDDD"/>
            </a:solidFill>
            <a:ln w="9525">
              <a:noFill/>
              <a:round/>
              <a:headEnd/>
              <a:tailEnd/>
            </a:ln>
            <a:effectLst>
              <a:outerShdw dist="35921" dir="2700000" algn="ctr" rotWithShape="0">
                <a:schemeClr val="tx1"/>
              </a:outerShdw>
            </a:effectLst>
          </p:spPr>
          <p:txBody>
            <a:bodyPr/>
            <a:lstStyle/>
            <a:p>
              <a:endParaRPr lang="zh-CN" altLang="en-US"/>
            </a:p>
          </p:txBody>
        </p:sp>
        <p:sp>
          <p:nvSpPr>
            <p:cNvPr id="51" name="Oval 126"/>
            <p:cNvSpPr>
              <a:spLocks noChangeArrowheads="1"/>
            </p:cNvSpPr>
            <p:nvPr/>
          </p:nvSpPr>
          <p:spPr bwMode="auto">
            <a:xfrm>
              <a:off x="715" y="3003"/>
              <a:ext cx="1141" cy="417"/>
            </a:xfrm>
            <a:prstGeom prst="ellipse">
              <a:avLst/>
            </a:prstGeom>
            <a:solidFill>
              <a:srgbClr val="DDDDDD"/>
            </a:solidFill>
            <a:ln w="9525">
              <a:noFill/>
              <a:round/>
              <a:headEnd/>
              <a:tailEnd/>
            </a:ln>
            <a:effectLst>
              <a:outerShdw dist="68392" dir="4091915" algn="ctr" rotWithShape="0">
                <a:schemeClr val="tx1"/>
              </a:outerShdw>
            </a:effectLst>
          </p:spPr>
          <p:txBody>
            <a:bodyPr/>
            <a:lstStyle/>
            <a:p>
              <a:endParaRPr lang="zh-CN" altLang="en-US"/>
            </a:p>
          </p:txBody>
        </p:sp>
        <p:sp>
          <p:nvSpPr>
            <p:cNvPr id="52" name="Oval 127"/>
            <p:cNvSpPr>
              <a:spLocks noChangeArrowheads="1"/>
            </p:cNvSpPr>
            <p:nvPr/>
          </p:nvSpPr>
          <p:spPr bwMode="auto">
            <a:xfrm>
              <a:off x="513" y="3219"/>
              <a:ext cx="586"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endParaRPr lang="zh-CN" altLang="en-US"/>
            </a:p>
          </p:txBody>
        </p:sp>
        <p:sp>
          <p:nvSpPr>
            <p:cNvPr id="53" name="Freeform 128"/>
            <p:cNvSpPr>
              <a:spLocks/>
            </p:cNvSpPr>
            <p:nvPr/>
          </p:nvSpPr>
          <p:spPr bwMode="auto">
            <a:xfrm>
              <a:off x="567" y="2924"/>
              <a:ext cx="1451" cy="597"/>
            </a:xfrm>
            <a:custGeom>
              <a:avLst/>
              <a:gdLst/>
              <a:ahLst/>
              <a:cxnLst>
                <a:cxn ang="0">
                  <a:pos x="0" y="488"/>
                </a:cxn>
                <a:cxn ang="0">
                  <a:pos x="80" y="392"/>
                </a:cxn>
                <a:cxn ang="0">
                  <a:pos x="56" y="384"/>
                </a:cxn>
                <a:cxn ang="0">
                  <a:pos x="24" y="400"/>
                </a:cxn>
                <a:cxn ang="0">
                  <a:pos x="40" y="376"/>
                </a:cxn>
                <a:cxn ang="0">
                  <a:pos x="64" y="352"/>
                </a:cxn>
                <a:cxn ang="0">
                  <a:pos x="96" y="304"/>
                </a:cxn>
                <a:cxn ang="0">
                  <a:pos x="104" y="280"/>
                </a:cxn>
                <a:cxn ang="0">
                  <a:pos x="152" y="208"/>
                </a:cxn>
                <a:cxn ang="0">
                  <a:pos x="168" y="184"/>
                </a:cxn>
                <a:cxn ang="0">
                  <a:pos x="200" y="176"/>
                </a:cxn>
                <a:cxn ang="0">
                  <a:pos x="288" y="112"/>
                </a:cxn>
                <a:cxn ang="0">
                  <a:pos x="328" y="80"/>
                </a:cxn>
                <a:cxn ang="0">
                  <a:pos x="352" y="56"/>
                </a:cxn>
                <a:cxn ang="0">
                  <a:pos x="424" y="40"/>
                </a:cxn>
                <a:cxn ang="0">
                  <a:pos x="504" y="0"/>
                </a:cxn>
                <a:cxn ang="0">
                  <a:pos x="808" y="40"/>
                </a:cxn>
                <a:cxn ang="0">
                  <a:pos x="1056" y="176"/>
                </a:cxn>
                <a:cxn ang="0">
                  <a:pos x="1080" y="200"/>
                </a:cxn>
                <a:cxn ang="0">
                  <a:pos x="1104" y="216"/>
                </a:cxn>
                <a:cxn ang="0">
                  <a:pos x="1224" y="304"/>
                </a:cxn>
                <a:cxn ang="0">
                  <a:pos x="1296" y="368"/>
                </a:cxn>
                <a:cxn ang="0">
                  <a:pos x="1344" y="440"/>
                </a:cxn>
                <a:cxn ang="0">
                  <a:pos x="1360" y="488"/>
                </a:cxn>
                <a:cxn ang="0">
                  <a:pos x="1392" y="536"/>
                </a:cxn>
                <a:cxn ang="0">
                  <a:pos x="1416" y="608"/>
                </a:cxn>
                <a:cxn ang="0">
                  <a:pos x="1432" y="656"/>
                </a:cxn>
                <a:cxn ang="0">
                  <a:pos x="1432" y="856"/>
                </a:cxn>
                <a:cxn ang="0">
                  <a:pos x="1416" y="904"/>
                </a:cxn>
                <a:cxn ang="0">
                  <a:pos x="1368" y="920"/>
                </a:cxn>
                <a:cxn ang="0">
                  <a:pos x="1352" y="944"/>
                </a:cxn>
                <a:cxn ang="0">
                  <a:pos x="1304" y="976"/>
                </a:cxn>
                <a:cxn ang="0">
                  <a:pos x="1216" y="1040"/>
                </a:cxn>
                <a:cxn ang="0">
                  <a:pos x="1168" y="1072"/>
                </a:cxn>
                <a:cxn ang="0">
                  <a:pos x="1112" y="1128"/>
                </a:cxn>
                <a:cxn ang="0">
                  <a:pos x="440" y="1096"/>
                </a:cxn>
                <a:cxn ang="0">
                  <a:pos x="360" y="1072"/>
                </a:cxn>
                <a:cxn ang="0">
                  <a:pos x="304" y="976"/>
                </a:cxn>
                <a:cxn ang="0">
                  <a:pos x="240" y="880"/>
                </a:cxn>
                <a:cxn ang="0">
                  <a:pos x="200" y="800"/>
                </a:cxn>
                <a:cxn ang="0">
                  <a:pos x="120" y="704"/>
                </a:cxn>
                <a:cxn ang="0">
                  <a:pos x="56" y="624"/>
                </a:cxn>
                <a:cxn ang="0">
                  <a:pos x="16" y="544"/>
                </a:cxn>
                <a:cxn ang="0">
                  <a:pos x="8" y="512"/>
                </a:cxn>
                <a:cxn ang="0">
                  <a:pos x="0" y="488"/>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headEnd/>
              <a:tailEnd/>
            </a:ln>
            <a:effectLst/>
          </p:spPr>
          <p:txBody>
            <a:bodyPr/>
            <a:lstStyle/>
            <a:p>
              <a:endParaRPr lang="zh-CN" altLang="en-US"/>
            </a:p>
          </p:txBody>
        </p:sp>
      </p:grpSp>
      <p:pic>
        <p:nvPicPr>
          <p:cNvPr id="18" name="Picture 131"/>
          <p:cNvPicPr>
            <a:picLocks noChangeArrowheads="1"/>
          </p:cNvPicPr>
          <p:nvPr/>
        </p:nvPicPr>
        <p:blipFill>
          <a:blip r:embed="rId2"/>
          <a:srcRect/>
          <a:stretch>
            <a:fillRect/>
          </a:stretch>
        </p:blipFill>
        <p:spPr bwMode="auto">
          <a:xfrm>
            <a:off x="414636" y="4926385"/>
            <a:ext cx="364596" cy="341313"/>
          </a:xfrm>
          <a:prstGeom prst="rect">
            <a:avLst/>
          </a:prstGeom>
          <a:noFill/>
          <a:ln w="9525">
            <a:noFill/>
            <a:miter lim="800000"/>
            <a:headEnd/>
            <a:tailEnd/>
          </a:ln>
          <a:effectLst/>
        </p:spPr>
      </p:pic>
      <p:sp>
        <p:nvSpPr>
          <p:cNvPr id="19" name="Text Box 132"/>
          <p:cNvSpPr txBox="1">
            <a:spLocks noChangeArrowheads="1"/>
          </p:cNvSpPr>
          <p:nvPr/>
        </p:nvSpPr>
        <p:spPr bwMode="auto">
          <a:xfrm>
            <a:off x="1374280" y="4864472"/>
            <a:ext cx="925248" cy="40005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部门 </a:t>
            </a:r>
            <a:r>
              <a:rPr kumimoji="1" lang="en-US" altLang="zh-CN" sz="2000">
                <a:solidFill>
                  <a:srgbClr val="333399"/>
                </a:solidFill>
                <a:latin typeface="Arial" charset="0"/>
              </a:rPr>
              <a:t>A</a:t>
            </a:r>
          </a:p>
        </p:txBody>
      </p:sp>
      <p:pic>
        <p:nvPicPr>
          <p:cNvPr id="20" name="Picture 133"/>
          <p:cNvPicPr>
            <a:picLocks noChangeArrowheads="1"/>
          </p:cNvPicPr>
          <p:nvPr/>
        </p:nvPicPr>
        <p:blipFill>
          <a:blip r:embed="rId2"/>
          <a:srcRect/>
          <a:stretch>
            <a:fillRect/>
          </a:stretch>
        </p:blipFill>
        <p:spPr bwMode="auto">
          <a:xfrm>
            <a:off x="8638680" y="4839072"/>
            <a:ext cx="364596" cy="341313"/>
          </a:xfrm>
          <a:prstGeom prst="rect">
            <a:avLst/>
          </a:prstGeom>
          <a:noFill/>
          <a:ln w="9525">
            <a:noFill/>
            <a:miter lim="800000"/>
            <a:headEnd/>
            <a:tailEnd/>
          </a:ln>
          <a:effectLst/>
        </p:spPr>
      </p:pic>
      <p:sp>
        <p:nvSpPr>
          <p:cNvPr id="21" name="Text Box 134"/>
          <p:cNvSpPr txBox="1">
            <a:spLocks noChangeArrowheads="1"/>
          </p:cNvSpPr>
          <p:nvPr/>
        </p:nvSpPr>
        <p:spPr bwMode="auto">
          <a:xfrm>
            <a:off x="7152780" y="4712072"/>
            <a:ext cx="939006" cy="40005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部门 </a:t>
            </a:r>
            <a:r>
              <a:rPr kumimoji="1" lang="en-US" altLang="zh-CN" sz="2000">
                <a:solidFill>
                  <a:srgbClr val="333399"/>
                </a:solidFill>
                <a:latin typeface="Arial" charset="0"/>
              </a:rPr>
              <a:t>B</a:t>
            </a:r>
          </a:p>
        </p:txBody>
      </p:sp>
      <p:sp>
        <p:nvSpPr>
          <p:cNvPr id="22" name="Text Box 135"/>
          <p:cNvSpPr txBox="1">
            <a:spLocks noChangeArrowheads="1"/>
          </p:cNvSpPr>
          <p:nvPr/>
        </p:nvSpPr>
        <p:spPr bwMode="auto">
          <a:xfrm>
            <a:off x="419796" y="4559672"/>
            <a:ext cx="355997" cy="40005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X</a:t>
            </a:r>
          </a:p>
        </p:txBody>
      </p:sp>
      <p:sp>
        <p:nvSpPr>
          <p:cNvPr id="23" name="Text Box 136"/>
          <p:cNvSpPr txBox="1">
            <a:spLocks noChangeArrowheads="1"/>
          </p:cNvSpPr>
          <p:nvPr/>
        </p:nvSpPr>
        <p:spPr bwMode="auto">
          <a:xfrm>
            <a:off x="8611163" y="4483472"/>
            <a:ext cx="355997" cy="40005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Y</a:t>
            </a:r>
          </a:p>
        </p:txBody>
      </p:sp>
      <p:sp>
        <p:nvSpPr>
          <p:cNvPr id="30" name="Text Box 143"/>
          <p:cNvSpPr txBox="1">
            <a:spLocks noChangeArrowheads="1"/>
          </p:cNvSpPr>
          <p:nvPr/>
        </p:nvSpPr>
        <p:spPr bwMode="auto">
          <a:xfrm>
            <a:off x="-3273" y="5256585"/>
            <a:ext cx="1109266" cy="400050"/>
          </a:xfrm>
          <a:prstGeom prst="rect">
            <a:avLst/>
          </a:prstGeom>
          <a:noFill/>
          <a:ln w="9525">
            <a:noFill/>
            <a:miter lim="800000"/>
            <a:headEnd/>
            <a:tailEnd/>
          </a:ln>
          <a:effectLst/>
        </p:spPr>
        <p:txBody>
          <a:bodyPr wrap="none">
            <a:spAutoFit/>
          </a:bodyPr>
          <a:lstStyle/>
          <a:p>
            <a:pPr algn="ctr" eaLnBrk="0" hangingPunct="0"/>
            <a:r>
              <a:rPr kumimoji="1" lang="en-US" altLang="zh-CN" sz="2000">
                <a:solidFill>
                  <a:srgbClr val="333399"/>
                </a:solidFill>
                <a:latin typeface="Arial" charset="0"/>
              </a:rPr>
              <a:t>10.1.0.1</a:t>
            </a:r>
          </a:p>
        </p:txBody>
      </p:sp>
      <p:sp>
        <p:nvSpPr>
          <p:cNvPr id="31" name="Text Box 144"/>
          <p:cNvSpPr txBox="1">
            <a:spLocks noChangeArrowheads="1"/>
          </p:cNvSpPr>
          <p:nvPr/>
        </p:nvSpPr>
        <p:spPr bwMode="auto">
          <a:xfrm>
            <a:off x="8251727" y="5093072"/>
            <a:ext cx="1109266" cy="400050"/>
          </a:xfrm>
          <a:prstGeom prst="rect">
            <a:avLst/>
          </a:prstGeom>
          <a:noFill/>
          <a:ln w="9525">
            <a:noFill/>
            <a:miter lim="800000"/>
            <a:headEnd/>
            <a:tailEnd/>
          </a:ln>
          <a:effectLst/>
        </p:spPr>
        <p:txBody>
          <a:bodyPr wrap="none">
            <a:spAutoFit/>
          </a:bodyPr>
          <a:lstStyle/>
          <a:p>
            <a:pPr algn="ctr" eaLnBrk="0" hangingPunct="0"/>
            <a:r>
              <a:rPr kumimoji="1" lang="en-US" altLang="zh-CN" sz="2000">
                <a:solidFill>
                  <a:srgbClr val="333399"/>
                </a:solidFill>
                <a:latin typeface="Arial" charset="0"/>
              </a:rPr>
              <a:t>10.2.0.3</a:t>
            </a:r>
          </a:p>
        </p:txBody>
      </p:sp>
      <p:pic>
        <p:nvPicPr>
          <p:cNvPr id="32" name="Picture 145"/>
          <p:cNvPicPr>
            <a:picLocks noChangeArrowheads="1"/>
          </p:cNvPicPr>
          <p:nvPr/>
        </p:nvPicPr>
        <p:blipFill>
          <a:blip r:embed="rId2"/>
          <a:srcRect/>
          <a:stretch>
            <a:fillRect/>
          </a:stretch>
        </p:blipFill>
        <p:spPr bwMode="auto">
          <a:xfrm>
            <a:off x="713880" y="4229472"/>
            <a:ext cx="364596" cy="341313"/>
          </a:xfrm>
          <a:prstGeom prst="rect">
            <a:avLst/>
          </a:prstGeom>
          <a:noFill/>
          <a:ln w="9525">
            <a:noFill/>
            <a:miter lim="800000"/>
            <a:headEnd/>
            <a:tailEnd/>
          </a:ln>
          <a:effectLst/>
        </p:spPr>
      </p:pic>
      <p:pic>
        <p:nvPicPr>
          <p:cNvPr id="33" name="Picture 146"/>
          <p:cNvPicPr>
            <a:picLocks noChangeArrowheads="1"/>
          </p:cNvPicPr>
          <p:nvPr/>
        </p:nvPicPr>
        <p:blipFill>
          <a:blip r:embed="rId2"/>
          <a:srcRect/>
          <a:stretch>
            <a:fillRect/>
          </a:stretch>
        </p:blipFill>
        <p:spPr bwMode="auto">
          <a:xfrm>
            <a:off x="1044080" y="5677272"/>
            <a:ext cx="364596" cy="341313"/>
          </a:xfrm>
          <a:prstGeom prst="rect">
            <a:avLst/>
          </a:prstGeom>
          <a:noFill/>
          <a:ln w="9525">
            <a:noFill/>
            <a:miter lim="800000"/>
            <a:headEnd/>
            <a:tailEnd/>
          </a:ln>
          <a:effectLst/>
        </p:spPr>
      </p:pic>
      <p:pic>
        <p:nvPicPr>
          <p:cNvPr id="34" name="Picture 147"/>
          <p:cNvPicPr>
            <a:picLocks noChangeArrowheads="1"/>
          </p:cNvPicPr>
          <p:nvPr/>
        </p:nvPicPr>
        <p:blipFill>
          <a:blip r:embed="rId2"/>
          <a:srcRect/>
          <a:stretch>
            <a:fillRect/>
          </a:stretch>
        </p:blipFill>
        <p:spPr bwMode="auto">
          <a:xfrm>
            <a:off x="8473580" y="4153272"/>
            <a:ext cx="364596" cy="341313"/>
          </a:xfrm>
          <a:prstGeom prst="rect">
            <a:avLst/>
          </a:prstGeom>
          <a:noFill/>
          <a:ln w="9525">
            <a:noFill/>
            <a:miter lim="800000"/>
            <a:headEnd/>
            <a:tailEnd/>
          </a:ln>
          <a:effectLst/>
        </p:spPr>
      </p:pic>
      <p:pic>
        <p:nvPicPr>
          <p:cNvPr id="35" name="Picture 148"/>
          <p:cNvPicPr>
            <a:picLocks noChangeArrowheads="1"/>
          </p:cNvPicPr>
          <p:nvPr/>
        </p:nvPicPr>
        <p:blipFill>
          <a:blip r:embed="rId2"/>
          <a:srcRect/>
          <a:stretch>
            <a:fillRect/>
          </a:stretch>
        </p:blipFill>
        <p:spPr bwMode="auto">
          <a:xfrm>
            <a:off x="8391030" y="5524872"/>
            <a:ext cx="364596" cy="341313"/>
          </a:xfrm>
          <a:prstGeom prst="rect">
            <a:avLst/>
          </a:prstGeom>
          <a:noFill/>
          <a:ln w="9525">
            <a:noFill/>
            <a:miter lim="800000"/>
            <a:headEnd/>
            <a:tailEnd/>
          </a:ln>
          <a:effectLst/>
        </p:spPr>
      </p:pic>
      <p:grpSp>
        <p:nvGrpSpPr>
          <p:cNvPr id="71" name="组合 70"/>
          <p:cNvGrpSpPr/>
          <p:nvPr/>
        </p:nvGrpSpPr>
        <p:grpSpPr>
          <a:xfrm>
            <a:off x="2266852" y="4102472"/>
            <a:ext cx="4631399" cy="1924050"/>
            <a:chOff x="2270128" y="4826000"/>
            <a:chExt cx="4631399" cy="1924050"/>
          </a:xfrm>
        </p:grpSpPr>
        <p:sp>
          <p:nvSpPr>
            <p:cNvPr id="7" name="Line 86"/>
            <p:cNvSpPr>
              <a:spLocks noChangeShapeType="1"/>
            </p:cNvSpPr>
            <p:nvPr/>
          </p:nvSpPr>
          <p:spPr bwMode="auto">
            <a:xfrm>
              <a:off x="2925369" y="5638800"/>
              <a:ext cx="3570287" cy="0"/>
            </a:xfrm>
            <a:prstGeom prst="line">
              <a:avLst/>
            </a:prstGeom>
            <a:noFill/>
            <a:ln w="38100">
              <a:solidFill>
                <a:schemeClr val="tx1"/>
              </a:solidFill>
              <a:prstDash val="dash"/>
              <a:round/>
              <a:headEnd/>
              <a:tailEnd/>
            </a:ln>
            <a:effectLst/>
          </p:spPr>
          <p:txBody>
            <a:bodyPr/>
            <a:lstStyle/>
            <a:p>
              <a:endParaRPr lang="zh-CN" altLang="en-US"/>
            </a:p>
          </p:txBody>
        </p:sp>
        <p:pic>
          <p:nvPicPr>
            <p:cNvPr id="16" name="Picture 129"/>
            <p:cNvPicPr>
              <a:picLocks noChangeArrowheads="1"/>
            </p:cNvPicPr>
            <p:nvPr/>
          </p:nvPicPr>
          <p:blipFill>
            <a:blip r:embed="rId3"/>
            <a:srcRect/>
            <a:stretch>
              <a:fillRect/>
            </a:stretch>
          </p:blipFill>
          <p:spPr bwMode="auto">
            <a:xfrm>
              <a:off x="6337435" y="5513388"/>
              <a:ext cx="564092" cy="250825"/>
            </a:xfrm>
            <a:prstGeom prst="rect">
              <a:avLst/>
            </a:prstGeom>
            <a:noFill/>
            <a:ln w="12699">
              <a:noFill/>
              <a:miter lim="800000"/>
              <a:headEnd/>
              <a:tailEnd/>
            </a:ln>
            <a:effectLst/>
          </p:spPr>
        </p:pic>
        <p:pic>
          <p:nvPicPr>
            <p:cNvPr id="17" name="Picture 130"/>
            <p:cNvPicPr>
              <a:picLocks noChangeArrowheads="1"/>
            </p:cNvPicPr>
            <p:nvPr/>
          </p:nvPicPr>
          <p:blipFill>
            <a:blip r:embed="rId3"/>
            <a:srcRect/>
            <a:stretch>
              <a:fillRect/>
            </a:stretch>
          </p:blipFill>
          <p:spPr bwMode="auto">
            <a:xfrm>
              <a:off x="2418030" y="5514975"/>
              <a:ext cx="564092" cy="250825"/>
            </a:xfrm>
            <a:prstGeom prst="rect">
              <a:avLst/>
            </a:prstGeom>
            <a:noFill/>
            <a:ln w="12699">
              <a:noFill/>
              <a:miter lim="800000"/>
              <a:headEnd/>
              <a:tailEnd/>
            </a:ln>
            <a:effectLst/>
          </p:spPr>
        </p:pic>
        <p:sp>
          <p:nvSpPr>
            <p:cNvPr id="24" name="Text Box 137"/>
            <p:cNvSpPr txBox="1">
              <a:spLocks noChangeArrowheads="1"/>
            </p:cNvSpPr>
            <p:nvPr/>
          </p:nvSpPr>
          <p:spPr bwMode="auto">
            <a:xfrm>
              <a:off x="2495421" y="5213350"/>
              <a:ext cx="464344" cy="369888"/>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R</a:t>
              </a:r>
              <a:r>
                <a:rPr kumimoji="1" lang="en-US" altLang="zh-CN" sz="2000" baseline="-25000">
                  <a:solidFill>
                    <a:srgbClr val="333399"/>
                  </a:solidFill>
                  <a:latin typeface="Arial" charset="0"/>
                </a:rPr>
                <a:t>1</a:t>
              </a:r>
              <a:endParaRPr kumimoji="1" lang="en-US" altLang="zh-CN" sz="2000">
                <a:solidFill>
                  <a:srgbClr val="333399"/>
                </a:solidFill>
                <a:latin typeface="Arial" charset="0"/>
              </a:endParaRPr>
            </a:p>
          </p:txBody>
        </p:sp>
        <p:sp>
          <p:nvSpPr>
            <p:cNvPr id="25" name="Text Box 138"/>
            <p:cNvSpPr txBox="1">
              <a:spLocks noChangeArrowheads="1"/>
            </p:cNvSpPr>
            <p:nvPr/>
          </p:nvSpPr>
          <p:spPr bwMode="auto">
            <a:xfrm>
              <a:off x="6437183" y="5137150"/>
              <a:ext cx="464344" cy="369888"/>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R</a:t>
              </a:r>
              <a:r>
                <a:rPr kumimoji="1" lang="en-US" altLang="zh-CN" sz="2000" baseline="-25000">
                  <a:solidFill>
                    <a:srgbClr val="333399"/>
                  </a:solidFill>
                  <a:latin typeface="Arial" charset="0"/>
                </a:rPr>
                <a:t>2</a:t>
              </a:r>
              <a:endParaRPr kumimoji="1" lang="en-US" altLang="zh-CN" sz="2000">
                <a:solidFill>
                  <a:srgbClr val="333399"/>
                </a:solidFill>
                <a:latin typeface="Arial" charset="0"/>
              </a:endParaRPr>
            </a:p>
          </p:txBody>
        </p:sp>
        <p:sp>
          <p:nvSpPr>
            <p:cNvPr id="26" name="Text Box 139"/>
            <p:cNvSpPr txBox="1">
              <a:spLocks noChangeArrowheads="1"/>
            </p:cNvSpPr>
            <p:nvPr/>
          </p:nvSpPr>
          <p:spPr bwMode="auto">
            <a:xfrm>
              <a:off x="2270128" y="4826000"/>
              <a:ext cx="1252008" cy="400050"/>
            </a:xfrm>
            <a:prstGeom prst="rect">
              <a:avLst/>
            </a:prstGeom>
            <a:noFill/>
            <a:ln w="9525">
              <a:noFill/>
              <a:miter lim="800000"/>
              <a:headEnd/>
              <a:tailEnd/>
            </a:ln>
            <a:effectLst/>
          </p:spPr>
          <p:txBody>
            <a:bodyPr wrap="none">
              <a:spAutoFit/>
            </a:bodyPr>
            <a:lstStyle/>
            <a:p>
              <a:pPr algn="ctr" eaLnBrk="0" hangingPunct="0"/>
              <a:r>
                <a:rPr kumimoji="1" lang="en-US" altLang="zh-CN" sz="2000">
                  <a:solidFill>
                    <a:srgbClr val="333399"/>
                  </a:solidFill>
                  <a:latin typeface="Arial" charset="0"/>
                </a:rPr>
                <a:t>125.1.2.3</a:t>
              </a:r>
            </a:p>
          </p:txBody>
        </p:sp>
        <p:sp>
          <p:nvSpPr>
            <p:cNvPr id="27" name="Line 140"/>
            <p:cNvSpPr>
              <a:spLocks noChangeShapeType="1"/>
            </p:cNvSpPr>
            <p:nvPr/>
          </p:nvSpPr>
          <p:spPr bwMode="auto">
            <a:xfrm>
              <a:off x="3007919" y="5181600"/>
              <a:ext cx="82550" cy="457200"/>
            </a:xfrm>
            <a:prstGeom prst="line">
              <a:avLst/>
            </a:prstGeom>
            <a:noFill/>
            <a:ln w="38100">
              <a:solidFill>
                <a:schemeClr val="hlink"/>
              </a:solidFill>
              <a:round/>
              <a:headEnd/>
              <a:tailEnd type="triangle" w="med" len="lg"/>
            </a:ln>
            <a:effectLst/>
          </p:spPr>
          <p:txBody>
            <a:bodyPr/>
            <a:lstStyle/>
            <a:p>
              <a:endParaRPr lang="zh-CN" altLang="en-US"/>
            </a:p>
          </p:txBody>
        </p:sp>
        <p:sp>
          <p:nvSpPr>
            <p:cNvPr id="28" name="Text Box 141"/>
            <p:cNvSpPr txBox="1">
              <a:spLocks noChangeArrowheads="1"/>
            </p:cNvSpPr>
            <p:nvPr/>
          </p:nvSpPr>
          <p:spPr bwMode="auto">
            <a:xfrm>
              <a:off x="5324478" y="4832350"/>
              <a:ext cx="1252008" cy="369888"/>
            </a:xfrm>
            <a:prstGeom prst="rect">
              <a:avLst/>
            </a:prstGeom>
            <a:noFill/>
            <a:ln w="9525">
              <a:noFill/>
              <a:miter lim="800000"/>
              <a:headEnd/>
              <a:tailEnd/>
            </a:ln>
            <a:effectLst/>
          </p:spPr>
          <p:txBody>
            <a:bodyPr wrap="none">
              <a:spAutoFit/>
            </a:bodyPr>
            <a:lstStyle/>
            <a:p>
              <a:pPr algn="ctr">
                <a:lnSpc>
                  <a:spcPct val="90000"/>
                </a:lnSpc>
              </a:pPr>
              <a:r>
                <a:rPr kumimoji="1" lang="en-US" altLang="zh-CN" sz="2000">
                  <a:solidFill>
                    <a:srgbClr val="333399"/>
                  </a:solidFill>
                  <a:latin typeface="Arial" charset="0"/>
                </a:rPr>
                <a:t>194.4.5.6</a:t>
              </a:r>
            </a:p>
          </p:txBody>
        </p:sp>
        <p:sp>
          <p:nvSpPr>
            <p:cNvPr id="29" name="Line 142"/>
            <p:cNvSpPr>
              <a:spLocks noChangeShapeType="1"/>
            </p:cNvSpPr>
            <p:nvPr/>
          </p:nvSpPr>
          <p:spPr bwMode="auto">
            <a:xfrm>
              <a:off x="6062269" y="5181600"/>
              <a:ext cx="82550" cy="457200"/>
            </a:xfrm>
            <a:prstGeom prst="line">
              <a:avLst/>
            </a:prstGeom>
            <a:noFill/>
            <a:ln w="38100">
              <a:solidFill>
                <a:schemeClr val="hlink"/>
              </a:solidFill>
              <a:round/>
              <a:headEnd/>
              <a:tailEnd type="triangle" w="med" len="lg"/>
            </a:ln>
            <a:effectLst/>
          </p:spPr>
          <p:txBody>
            <a:bodyPr/>
            <a:lstStyle/>
            <a:p>
              <a:endParaRPr lang="zh-CN" altLang="en-US"/>
            </a:p>
          </p:txBody>
        </p:sp>
        <p:sp>
          <p:nvSpPr>
            <p:cNvPr id="36" name="Text Box 149"/>
            <p:cNvSpPr txBox="1">
              <a:spLocks noChangeArrowheads="1"/>
            </p:cNvSpPr>
            <p:nvPr/>
          </p:nvSpPr>
          <p:spPr bwMode="auto">
            <a:xfrm>
              <a:off x="3640802" y="6350000"/>
              <a:ext cx="2067190" cy="400050"/>
            </a:xfrm>
            <a:prstGeom prst="rect">
              <a:avLst/>
            </a:prstGeom>
            <a:noFill/>
            <a:ln w="9525">
              <a:noFill/>
              <a:miter lim="800000"/>
              <a:headEnd/>
              <a:tailEnd/>
            </a:ln>
            <a:effectLst/>
          </p:spPr>
          <p:txBody>
            <a:bodyPr wrap="none">
              <a:spAutoFit/>
            </a:bodyPr>
            <a:lstStyle/>
            <a:p>
              <a:pPr algn="ctr" eaLnBrk="0" hangingPunct="0"/>
              <a:r>
                <a:rPr kumimoji="1" lang="zh-CN" altLang="en-US" sz="2000">
                  <a:solidFill>
                    <a:srgbClr val="333399"/>
                  </a:solidFill>
                  <a:latin typeface="Arial" charset="0"/>
                </a:rPr>
                <a:t>虚拟专用网 </a:t>
              </a:r>
              <a:r>
                <a:rPr kumimoji="1" lang="en-US" altLang="zh-CN" sz="2000">
                  <a:solidFill>
                    <a:srgbClr val="333399"/>
                  </a:solidFill>
                  <a:latin typeface="Arial" charset="0"/>
                </a:rPr>
                <a:t>VPN</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51358" y="4621980"/>
            <a:ext cx="1666478" cy="1789113"/>
            <a:chOff x="87" y="1384"/>
            <a:chExt cx="969" cy="1127"/>
          </a:xfrm>
        </p:grpSpPr>
        <p:sp>
          <p:nvSpPr>
            <p:cNvPr id="626691"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692"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693"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6694"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695" name="Text Box 7"/>
            <p:cNvSpPr txBox="1">
              <a:spLocks noChangeArrowheads="1"/>
            </p:cNvSpPr>
            <p:nvPr/>
          </p:nvSpPr>
          <p:spPr bwMode="auto">
            <a:xfrm>
              <a:off x="113" y="1797"/>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X</a:t>
              </a:r>
            </a:p>
          </p:txBody>
        </p:sp>
        <p:sp>
          <p:nvSpPr>
            <p:cNvPr id="626696" name="Text Box 8"/>
            <p:cNvSpPr txBox="1">
              <a:spLocks noChangeArrowheads="1"/>
            </p:cNvSpPr>
            <p:nvPr/>
          </p:nvSpPr>
          <p:spPr bwMode="auto">
            <a:xfrm>
              <a:off x="87" y="2031"/>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10.1.0.1</a:t>
              </a:r>
            </a:p>
          </p:txBody>
        </p:sp>
        <p:pic>
          <p:nvPicPr>
            <p:cNvPr id="626697"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698"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Group 12"/>
          <p:cNvGrpSpPr>
            <a:grpSpLocks/>
          </p:cNvGrpSpPr>
          <p:nvPr/>
        </p:nvGrpSpPr>
        <p:grpSpPr bwMode="auto">
          <a:xfrm>
            <a:off x="1255968" y="4809304"/>
            <a:ext cx="1637242" cy="1225550"/>
            <a:chOff x="385" y="2795"/>
            <a:chExt cx="1769" cy="816"/>
          </a:xfrm>
        </p:grpSpPr>
        <p:sp>
          <p:nvSpPr>
            <p:cNvPr id="626701"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2"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3"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4"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5"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6"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7"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8"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9"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0"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1"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2"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3"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4"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5"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6"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7" name="Freeform 2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Group 30"/>
          <p:cNvGrpSpPr>
            <a:grpSpLocks/>
          </p:cNvGrpSpPr>
          <p:nvPr/>
        </p:nvGrpSpPr>
        <p:grpSpPr bwMode="auto">
          <a:xfrm>
            <a:off x="6948478" y="4739454"/>
            <a:ext cx="1637242" cy="1225550"/>
            <a:chOff x="385" y="2795"/>
            <a:chExt cx="1769" cy="816"/>
          </a:xfrm>
        </p:grpSpPr>
        <p:sp>
          <p:nvSpPr>
            <p:cNvPr id="626719"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0"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1"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2"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3"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4"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5"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6"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7"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8"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9"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0"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1"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2"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3"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4"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5" name="Freeform 4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aphicFrame>
        <p:nvGraphicFramePr>
          <p:cNvPr id="626736" name="Object 48"/>
          <p:cNvGraphicFramePr>
            <a:graphicFrameLocks noChangeAspect="1"/>
          </p:cNvGraphicFramePr>
          <p:nvPr>
            <p:extLst>
              <p:ext uri="{D42A27DB-BD31-4B8C-83A1-F6EECF244321}">
                <p14:modId xmlns:p14="http://schemas.microsoft.com/office/powerpoint/2010/main" val="2835038100"/>
              </p:ext>
            </p:extLst>
          </p:nvPr>
        </p:nvGraphicFramePr>
        <p:xfrm>
          <a:off x="3586285" y="4647379"/>
          <a:ext cx="2971800" cy="1703388"/>
        </p:xfrm>
        <a:graphic>
          <a:graphicData uri="http://schemas.openxmlformats.org/presentationml/2006/ole">
            <mc:AlternateContent xmlns:mc="http://schemas.openxmlformats.org/markup-compatibility/2006">
              <mc:Choice xmlns:v="urn:schemas-microsoft-com:vml" Requires="v">
                <p:oleObj spid="_x0000_s1594534" name="VISIO" r:id="rId5" imgW="1687068" imgH="964692" progId="">
                  <p:embed/>
                </p:oleObj>
              </mc:Choice>
              <mc:Fallback>
                <p:oleObj name="VISIO" r:id="rId5" imgW="1687068" imgH="964692"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285" y="4647379"/>
                        <a:ext cx="29718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26737" name="Picture 4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7514" y="5182368"/>
            <a:ext cx="56409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6738" name="Picture 5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8109" y="5183955"/>
            <a:ext cx="56409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6739" name="Text Box 51"/>
          <p:cNvSpPr txBox="1">
            <a:spLocks noChangeArrowheads="1"/>
          </p:cNvSpPr>
          <p:nvPr/>
        </p:nvSpPr>
        <p:spPr bwMode="auto">
          <a:xfrm>
            <a:off x="1628912" y="5058964"/>
            <a:ext cx="9478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部门 </a:t>
            </a:r>
            <a:r>
              <a:rPr kumimoji="1" lang="en-US" altLang="zh-CN" sz="2000" b="1" dirty="0" smtClean="0">
                <a:solidFill>
                  <a:srgbClr val="000099"/>
                </a:solidFill>
                <a:latin typeface="+mn-lt"/>
                <a:ea typeface="黑体" pitchFamily="2" charset="-122"/>
              </a:rPr>
              <a:t>A</a:t>
            </a:r>
          </a:p>
          <a:p>
            <a:pPr algn="ctr"/>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sp>
        <p:nvSpPr>
          <p:cNvPr id="626741" name="Text Box 53"/>
          <p:cNvSpPr txBox="1">
            <a:spLocks noChangeArrowheads="1"/>
          </p:cNvSpPr>
          <p:nvPr/>
        </p:nvSpPr>
        <p:spPr bwMode="auto">
          <a:xfrm>
            <a:off x="4592960" y="5636393"/>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互联网</a:t>
            </a:r>
            <a:endParaRPr kumimoji="1" lang="zh-CN" altLang="en-US" sz="2000" b="1" dirty="0">
              <a:solidFill>
                <a:srgbClr val="000099"/>
              </a:solidFill>
              <a:latin typeface="+mn-lt"/>
              <a:ea typeface="黑体" pitchFamily="2" charset="-122"/>
            </a:endParaRPr>
          </a:p>
        </p:txBody>
      </p:sp>
      <p:sp>
        <p:nvSpPr>
          <p:cNvPr id="626742" name="Text Box 54"/>
          <p:cNvSpPr txBox="1">
            <a:spLocks noChangeArrowheads="1"/>
          </p:cNvSpPr>
          <p:nvPr/>
        </p:nvSpPr>
        <p:spPr bwMode="auto">
          <a:xfrm>
            <a:off x="7236047" y="4986956"/>
            <a:ext cx="9573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部门 </a:t>
            </a:r>
            <a:r>
              <a:rPr kumimoji="1" lang="en-US" altLang="zh-CN" sz="2000" b="1" dirty="0" smtClean="0">
                <a:solidFill>
                  <a:srgbClr val="000099"/>
                </a:solidFill>
                <a:latin typeface="+mn-lt"/>
                <a:ea typeface="黑体" pitchFamily="2" charset="-122"/>
              </a:rPr>
              <a:t>B</a:t>
            </a:r>
          </a:p>
          <a:p>
            <a:pPr algn="ctr"/>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sp>
        <p:nvSpPr>
          <p:cNvPr id="626743" name="Text Box 55"/>
          <p:cNvSpPr txBox="1">
            <a:spLocks noChangeArrowheads="1"/>
          </p:cNvSpPr>
          <p:nvPr/>
        </p:nvSpPr>
        <p:spPr bwMode="auto">
          <a:xfrm>
            <a:off x="2879028" y="5487167"/>
            <a:ext cx="46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626744" name="Text Box 56"/>
          <p:cNvSpPr txBox="1">
            <a:spLocks noChangeArrowheads="1"/>
          </p:cNvSpPr>
          <p:nvPr/>
        </p:nvSpPr>
        <p:spPr bwMode="auto">
          <a:xfrm>
            <a:off x="6653970" y="5415730"/>
            <a:ext cx="46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grpSp>
        <p:nvGrpSpPr>
          <p:cNvPr id="151" name="组合 150"/>
          <p:cNvGrpSpPr/>
          <p:nvPr/>
        </p:nvGrpSpPr>
        <p:grpSpPr>
          <a:xfrm>
            <a:off x="3565648" y="5090987"/>
            <a:ext cx="2724150" cy="402530"/>
            <a:chOff x="3565648" y="3733665"/>
            <a:chExt cx="2724150" cy="402530"/>
          </a:xfrm>
        </p:grpSpPr>
        <p:sp>
          <p:nvSpPr>
            <p:cNvPr id="626740" name="AutoShape 52"/>
            <p:cNvSpPr>
              <a:spLocks noChangeArrowheads="1"/>
            </p:cNvSpPr>
            <p:nvPr/>
          </p:nvSpPr>
          <p:spPr bwMode="auto">
            <a:xfrm rot="-5400000">
              <a:off x="4747541" y="2593939"/>
              <a:ext cx="360363" cy="2724150"/>
            </a:xfrm>
            <a:prstGeom prst="can">
              <a:avLst>
                <a:gd name="adj" fmla="val 25521"/>
              </a:avLst>
            </a:prstGeom>
            <a:gradFill rotWithShape="1">
              <a:gsLst>
                <a:gs pos="0">
                  <a:srgbClr val="33CCFF">
                    <a:gamma/>
                    <a:shade val="46275"/>
                    <a:invGamma/>
                  </a:srgbClr>
                </a:gs>
                <a:gs pos="50000">
                  <a:srgbClr val="33CCFF"/>
                </a:gs>
                <a:gs pos="100000">
                  <a:srgbClr val="33C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745" name="Text Box 57"/>
            <p:cNvSpPr txBox="1">
              <a:spLocks noChangeArrowheads="1"/>
            </p:cNvSpPr>
            <p:nvPr/>
          </p:nvSpPr>
          <p:spPr bwMode="auto">
            <a:xfrm>
              <a:off x="4693413" y="373366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chemeClr val="bg1"/>
                  </a:solidFill>
                  <a:latin typeface="+mn-lt"/>
                  <a:ea typeface="黑体" pitchFamily="2" charset="-122"/>
                </a:rPr>
                <a:t>隧道</a:t>
              </a:r>
            </a:p>
          </p:txBody>
        </p:sp>
      </p:grpSp>
      <p:sp>
        <p:nvSpPr>
          <p:cNvPr id="626746" name="Line 58"/>
          <p:cNvSpPr>
            <a:spLocks noChangeShapeType="1"/>
          </p:cNvSpPr>
          <p:nvPr/>
        </p:nvSpPr>
        <p:spPr bwMode="auto">
          <a:xfrm>
            <a:off x="3235448" y="5307779"/>
            <a:ext cx="4127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47" name="Line 59"/>
          <p:cNvSpPr>
            <a:spLocks noChangeShapeType="1"/>
          </p:cNvSpPr>
          <p:nvPr/>
        </p:nvSpPr>
        <p:spPr bwMode="auto">
          <a:xfrm>
            <a:off x="6289798" y="5307779"/>
            <a:ext cx="4127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6" name="Group 60"/>
          <p:cNvGrpSpPr>
            <a:grpSpLocks/>
          </p:cNvGrpSpPr>
          <p:nvPr/>
        </p:nvGrpSpPr>
        <p:grpSpPr bwMode="auto">
          <a:xfrm>
            <a:off x="2626643" y="4664843"/>
            <a:ext cx="4588405" cy="642937"/>
            <a:chOff x="1410" y="1411"/>
            <a:chExt cx="2668" cy="405"/>
          </a:xfrm>
        </p:grpSpPr>
        <p:sp>
          <p:nvSpPr>
            <p:cNvPr id="626749" name="Text Box 61"/>
            <p:cNvSpPr txBox="1">
              <a:spLocks noChangeArrowheads="1"/>
            </p:cNvSpPr>
            <p:nvPr/>
          </p:nvSpPr>
          <p:spPr bwMode="auto">
            <a:xfrm>
              <a:off x="1410" y="1411"/>
              <a:ext cx="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125.1.2.3</a:t>
              </a:r>
            </a:p>
          </p:txBody>
        </p:sp>
        <p:sp>
          <p:nvSpPr>
            <p:cNvPr id="626750" name="Line 62"/>
            <p:cNvSpPr>
              <a:spLocks noChangeShapeType="1"/>
            </p:cNvSpPr>
            <p:nvPr/>
          </p:nvSpPr>
          <p:spPr bwMode="auto">
            <a:xfrm>
              <a:off x="1837" y="1616"/>
              <a:ext cx="23" cy="2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51" name="Text Box 63"/>
            <p:cNvSpPr txBox="1">
              <a:spLocks noChangeArrowheads="1"/>
            </p:cNvSpPr>
            <p:nvPr/>
          </p:nvSpPr>
          <p:spPr bwMode="auto">
            <a:xfrm>
              <a:off x="3350" y="1430"/>
              <a:ext cx="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194.4.5.6</a:t>
              </a:r>
            </a:p>
          </p:txBody>
        </p:sp>
        <p:sp>
          <p:nvSpPr>
            <p:cNvPr id="626752" name="Line 64"/>
            <p:cNvSpPr>
              <a:spLocks noChangeShapeType="1"/>
            </p:cNvSpPr>
            <p:nvPr/>
          </p:nvSpPr>
          <p:spPr bwMode="auto">
            <a:xfrm flipH="1">
              <a:off x="3636" y="1616"/>
              <a:ext cx="60" cy="2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7" name="Group 65"/>
          <p:cNvGrpSpPr>
            <a:grpSpLocks/>
          </p:cNvGrpSpPr>
          <p:nvPr/>
        </p:nvGrpSpPr>
        <p:grpSpPr bwMode="auto">
          <a:xfrm>
            <a:off x="8209085" y="4545780"/>
            <a:ext cx="1506538" cy="1712913"/>
            <a:chOff x="4656" y="1336"/>
            <a:chExt cx="876" cy="1079"/>
          </a:xfrm>
        </p:grpSpPr>
        <p:sp>
          <p:nvSpPr>
            <p:cNvPr id="626754"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55"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56"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6757"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758" name="Text Box 70"/>
            <p:cNvSpPr txBox="1">
              <a:spLocks noChangeArrowheads="1"/>
            </p:cNvSpPr>
            <p:nvPr/>
          </p:nvSpPr>
          <p:spPr bwMode="auto">
            <a:xfrm>
              <a:off x="5284" y="1729"/>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Y</a:t>
              </a:r>
            </a:p>
          </p:txBody>
        </p:sp>
        <p:sp>
          <p:nvSpPr>
            <p:cNvPr id="626759" name="Text Box 71"/>
            <p:cNvSpPr txBox="1">
              <a:spLocks noChangeArrowheads="1"/>
            </p:cNvSpPr>
            <p:nvPr/>
          </p:nvSpPr>
          <p:spPr bwMode="auto">
            <a:xfrm>
              <a:off x="4887" y="1955"/>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10.2.0.3</a:t>
              </a:r>
            </a:p>
          </p:txBody>
        </p:sp>
        <p:pic>
          <p:nvPicPr>
            <p:cNvPr id="626760"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761" name="Picture 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6762" name="Text Box 74"/>
          <p:cNvSpPr txBox="1">
            <a:spLocks noChangeArrowheads="1"/>
          </p:cNvSpPr>
          <p:nvPr/>
        </p:nvSpPr>
        <p:spPr bwMode="auto">
          <a:xfrm>
            <a:off x="4136193" y="6253483"/>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solidFill>
                  <a:srgbClr val="C00000"/>
                </a:solidFill>
                <a:latin typeface="+mn-lt"/>
                <a:ea typeface="黑体" pitchFamily="2" charset="-122"/>
              </a:rPr>
              <a:t>使用隧道技术</a:t>
            </a:r>
          </a:p>
        </p:txBody>
      </p:sp>
      <p:grpSp>
        <p:nvGrpSpPr>
          <p:cNvPr id="150" name="组合 149"/>
          <p:cNvGrpSpPr/>
          <p:nvPr/>
        </p:nvGrpSpPr>
        <p:grpSpPr>
          <a:xfrm>
            <a:off x="1095348" y="2928934"/>
            <a:ext cx="7728444" cy="2214577"/>
            <a:chOff x="1020356" y="1901442"/>
            <a:chExt cx="7728444" cy="2214577"/>
          </a:xfrm>
        </p:grpSpPr>
        <p:sp>
          <p:nvSpPr>
            <p:cNvPr id="626763" name="AutoShape 75"/>
            <p:cNvSpPr>
              <a:spLocks noChangeArrowheads="1"/>
            </p:cNvSpPr>
            <p:nvPr/>
          </p:nvSpPr>
          <p:spPr bwMode="auto">
            <a:xfrm>
              <a:off x="6246803" y="2820157"/>
              <a:ext cx="495300" cy="152400"/>
            </a:xfrm>
            <a:prstGeom prst="rightArrow">
              <a:avLst>
                <a:gd name="adj1" fmla="val 50000"/>
                <a:gd name="adj2" fmla="val 7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764" name="Rectangle 76"/>
            <p:cNvSpPr>
              <a:spLocks noChangeArrowheads="1"/>
            </p:cNvSpPr>
            <p:nvPr/>
          </p:nvSpPr>
          <p:spPr bwMode="auto">
            <a:xfrm>
              <a:off x="1020356" y="2045458"/>
              <a:ext cx="3666596" cy="434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dirty="0">
                  <a:solidFill>
                    <a:srgbClr val="C00000"/>
                  </a:solidFill>
                  <a:latin typeface="+mn-lt"/>
                  <a:ea typeface="黑体" pitchFamily="2" charset="-122"/>
                </a:rPr>
                <a:t>加密的从</a:t>
              </a:r>
              <a:r>
                <a:rPr kumimoji="1" lang="zh-CN" altLang="en-US" sz="1200" b="1" dirty="0">
                  <a:solidFill>
                    <a:srgbClr val="C00000"/>
                  </a:solidFill>
                  <a:latin typeface="+mn-lt"/>
                  <a:ea typeface="黑体" pitchFamily="2" charset="-122"/>
                </a:rPr>
                <a:t> </a:t>
              </a:r>
              <a:r>
                <a:rPr kumimoji="1" lang="en-US" altLang="zh-CN" sz="2000" b="1" dirty="0">
                  <a:solidFill>
                    <a:srgbClr val="C00000"/>
                  </a:solidFill>
                  <a:latin typeface="+mn-lt"/>
                  <a:ea typeface="黑体" pitchFamily="2" charset="-122"/>
                </a:rPr>
                <a:t>X</a:t>
              </a:r>
              <a:r>
                <a:rPr kumimoji="1" lang="en-US" altLang="zh-CN" sz="1000" b="1" dirty="0">
                  <a:solidFill>
                    <a:srgbClr val="C00000"/>
                  </a:solidFill>
                  <a:latin typeface="+mn-lt"/>
                  <a:ea typeface="黑体" pitchFamily="2" charset="-122"/>
                </a:rPr>
                <a:t> </a:t>
              </a:r>
              <a:r>
                <a:rPr kumimoji="1" lang="zh-CN" altLang="en-US" sz="2000" b="1" dirty="0">
                  <a:solidFill>
                    <a:srgbClr val="C00000"/>
                  </a:solidFill>
                  <a:latin typeface="+mn-lt"/>
                  <a:ea typeface="黑体" pitchFamily="2" charset="-122"/>
                </a:rPr>
                <a:t>到</a:t>
              </a:r>
              <a:r>
                <a:rPr kumimoji="1" lang="zh-CN" altLang="en-US" sz="1000" b="1" dirty="0">
                  <a:solidFill>
                    <a:srgbClr val="C00000"/>
                  </a:solidFill>
                  <a:latin typeface="+mn-lt"/>
                  <a:ea typeface="黑体" pitchFamily="2" charset="-122"/>
                </a:rPr>
                <a:t> </a:t>
              </a:r>
              <a:r>
                <a:rPr kumimoji="1" lang="en-US" altLang="zh-CN" sz="2000" b="1" dirty="0">
                  <a:solidFill>
                    <a:srgbClr val="C00000"/>
                  </a:solidFill>
                  <a:latin typeface="+mn-lt"/>
                  <a:ea typeface="黑体" pitchFamily="2" charset="-122"/>
                </a:rPr>
                <a:t>Y</a:t>
              </a:r>
              <a:r>
                <a:rPr kumimoji="1" lang="en-US" altLang="zh-CN" sz="900" b="1" dirty="0">
                  <a:solidFill>
                    <a:srgbClr val="C00000"/>
                  </a:solidFill>
                  <a:latin typeface="+mn-lt"/>
                  <a:ea typeface="黑体" pitchFamily="2" charset="-122"/>
                </a:rPr>
                <a:t> </a:t>
              </a:r>
              <a:r>
                <a:rPr kumimoji="1" lang="zh-CN" altLang="en-US" sz="2000" b="1" dirty="0">
                  <a:solidFill>
                    <a:srgbClr val="C00000"/>
                  </a:solidFill>
                  <a:latin typeface="+mn-lt"/>
                  <a:ea typeface="黑体" pitchFamily="2" charset="-122"/>
                </a:rPr>
                <a:t>的内部数据报</a:t>
              </a:r>
            </a:p>
          </p:txBody>
        </p:sp>
        <p:sp>
          <p:nvSpPr>
            <p:cNvPr id="626765" name="Rectangle 77"/>
            <p:cNvSpPr>
              <a:spLocks noChangeArrowheads="1"/>
            </p:cNvSpPr>
            <p:nvPr/>
          </p:nvSpPr>
          <p:spPr bwMode="auto">
            <a:xfrm>
              <a:off x="1020356" y="2696332"/>
              <a:ext cx="3709591" cy="3968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外部数据报的数据部分</a:t>
              </a:r>
            </a:p>
          </p:txBody>
        </p:sp>
        <p:sp>
          <p:nvSpPr>
            <p:cNvPr id="626766" name="AutoShape 78"/>
            <p:cNvSpPr>
              <a:spLocks noChangeArrowheads="1"/>
            </p:cNvSpPr>
            <p:nvPr/>
          </p:nvSpPr>
          <p:spPr bwMode="auto">
            <a:xfrm>
              <a:off x="3751385" y="2350257"/>
              <a:ext cx="165100" cy="457200"/>
            </a:xfrm>
            <a:prstGeom prst="downArrow">
              <a:avLst>
                <a:gd name="adj1" fmla="val 50000"/>
                <a:gd name="adj2" fmla="val 7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626767" name="Text Box 79"/>
            <p:cNvSpPr txBox="1">
              <a:spLocks noChangeArrowheads="1"/>
            </p:cNvSpPr>
            <p:nvPr/>
          </p:nvSpPr>
          <p:spPr bwMode="auto">
            <a:xfrm>
              <a:off x="6105128" y="1901442"/>
              <a:ext cx="2643672"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90000"/>
                </a:lnSpc>
              </a:pPr>
              <a:r>
                <a:rPr kumimoji="1" lang="zh-CN" altLang="en-US" sz="2000" b="1" dirty="0">
                  <a:solidFill>
                    <a:srgbClr val="000099"/>
                  </a:solidFill>
                  <a:latin typeface="+mn-lt"/>
                  <a:ea typeface="黑体" pitchFamily="2" charset="-122"/>
                </a:rPr>
                <a:t>源地址：</a:t>
              </a:r>
              <a:r>
                <a:rPr kumimoji="1" lang="en-US" altLang="zh-CN" sz="2000" b="1" dirty="0">
                  <a:solidFill>
                    <a:srgbClr val="000099"/>
                  </a:solidFill>
                  <a:latin typeface="+mn-lt"/>
                  <a:ea typeface="黑体" pitchFamily="2" charset="-122"/>
                </a:rPr>
                <a:t>125.1.2.3</a:t>
              </a:r>
            </a:p>
            <a:p>
              <a:pPr algn="r">
                <a:lnSpc>
                  <a:spcPct val="90000"/>
                </a:lnSpc>
              </a:pPr>
              <a:r>
                <a:rPr kumimoji="1" lang="zh-CN" altLang="en-US" sz="2000" b="1" dirty="0">
                  <a:solidFill>
                    <a:srgbClr val="000099"/>
                  </a:solidFill>
                  <a:latin typeface="+mn-lt"/>
                  <a:ea typeface="黑体" pitchFamily="2" charset="-122"/>
                </a:rPr>
                <a:t>目的地址：</a:t>
              </a:r>
              <a:r>
                <a:rPr kumimoji="1" lang="en-US" altLang="zh-CN" sz="2000" b="1" dirty="0">
                  <a:solidFill>
                    <a:srgbClr val="000099"/>
                  </a:solidFill>
                  <a:latin typeface="+mn-lt"/>
                  <a:ea typeface="黑体" pitchFamily="2" charset="-122"/>
                </a:rPr>
                <a:t>194.4.5.6</a:t>
              </a:r>
            </a:p>
          </p:txBody>
        </p:sp>
        <p:sp>
          <p:nvSpPr>
            <p:cNvPr id="626768" name="Freeform 80"/>
            <p:cNvSpPr>
              <a:spLocks/>
            </p:cNvSpPr>
            <p:nvPr/>
          </p:nvSpPr>
          <p:spPr bwMode="auto">
            <a:xfrm>
              <a:off x="4054068" y="3201156"/>
              <a:ext cx="502179" cy="914863"/>
            </a:xfrm>
            <a:custGeom>
              <a:avLst/>
              <a:gdLst>
                <a:gd name="T0" fmla="*/ 0 w 292"/>
                <a:gd name="T1" fmla="*/ 0 h 584"/>
                <a:gd name="T2" fmla="*/ 4 w 292"/>
                <a:gd name="T3" fmla="*/ 126 h 584"/>
                <a:gd name="T4" fmla="*/ 22 w 292"/>
                <a:gd name="T5" fmla="*/ 282 h 584"/>
                <a:gd name="T6" fmla="*/ 46 w 292"/>
                <a:gd name="T7" fmla="*/ 390 h 584"/>
                <a:gd name="T8" fmla="*/ 96 w 292"/>
                <a:gd name="T9" fmla="*/ 488 h 584"/>
                <a:gd name="T10" fmla="*/ 184 w 292"/>
                <a:gd name="T11" fmla="*/ 560 h 584"/>
                <a:gd name="T12" fmla="*/ 292 w 292"/>
                <a:gd name="T13" fmla="*/ 584 h 584"/>
              </a:gdLst>
              <a:ahLst/>
              <a:cxnLst>
                <a:cxn ang="0">
                  <a:pos x="T0" y="T1"/>
                </a:cxn>
                <a:cxn ang="0">
                  <a:pos x="T2" y="T3"/>
                </a:cxn>
                <a:cxn ang="0">
                  <a:pos x="T4" y="T5"/>
                </a:cxn>
                <a:cxn ang="0">
                  <a:pos x="T6" y="T7"/>
                </a:cxn>
                <a:cxn ang="0">
                  <a:pos x="T8" y="T9"/>
                </a:cxn>
                <a:cxn ang="0">
                  <a:pos x="T10" y="T11"/>
                </a:cxn>
                <a:cxn ang="0">
                  <a:pos x="T12" y="T13"/>
                </a:cxn>
              </a:cxnLst>
              <a:rect l="0" t="0" r="r" b="b"/>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69" name="Rectangle 81"/>
            <p:cNvSpPr>
              <a:spLocks noChangeArrowheads="1"/>
            </p:cNvSpPr>
            <p:nvPr/>
          </p:nvSpPr>
          <p:spPr bwMode="auto">
            <a:xfrm>
              <a:off x="4686952" y="2696332"/>
              <a:ext cx="1559852" cy="3968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数据报首部</a:t>
              </a:r>
            </a:p>
          </p:txBody>
        </p:sp>
        <p:sp>
          <p:nvSpPr>
            <p:cNvPr id="626770" name="Line 82"/>
            <p:cNvSpPr>
              <a:spLocks noChangeShapeType="1"/>
            </p:cNvSpPr>
            <p:nvPr/>
          </p:nvSpPr>
          <p:spPr bwMode="auto">
            <a:xfrm flipH="1">
              <a:off x="5637345" y="2480432"/>
              <a:ext cx="467783" cy="2873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71" name="Line 83"/>
            <p:cNvSpPr>
              <a:spLocks noChangeShapeType="1"/>
            </p:cNvSpPr>
            <p:nvPr/>
          </p:nvSpPr>
          <p:spPr bwMode="auto">
            <a:xfrm>
              <a:off x="1020357" y="3201157"/>
              <a:ext cx="5226447"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 name="矩形 1"/>
          <p:cNvSpPr/>
          <p:nvPr/>
        </p:nvSpPr>
        <p:spPr>
          <a:xfrm>
            <a:off x="1952604" y="642918"/>
            <a:ext cx="6715172" cy="707886"/>
          </a:xfrm>
          <a:prstGeom prst="rect">
            <a:avLst/>
          </a:prstGeom>
        </p:spPr>
        <p:txBody>
          <a:bodyPr wrap="square">
            <a:spAutoFit/>
          </a:bodyPr>
          <a:lstStyle/>
          <a:p>
            <a:pPr algn="ctr"/>
            <a:r>
              <a:rPr lang="zh-CN" altLang="zh-CN" sz="4000" b="1" dirty="0" smtClean="0">
                <a:latin typeface="+mn-lt"/>
                <a:ea typeface="黑体" pitchFamily="2" charset="-122"/>
              </a:rPr>
              <a:t>用</a:t>
            </a:r>
            <a:r>
              <a:rPr lang="zh-CN" altLang="zh-CN" sz="4000" b="1" dirty="0">
                <a:latin typeface="+mn-lt"/>
                <a:ea typeface="黑体" pitchFamily="2" charset="-122"/>
              </a:rPr>
              <a:t>隧道技术实现虚拟专用网</a:t>
            </a:r>
            <a:endParaRPr lang="zh-CN" altLang="en-US" sz="4000" b="1" dirty="0">
              <a:latin typeface="+mn-lt"/>
              <a:ea typeface="黑体" pitchFamily="2" charset="-122"/>
            </a:endParaRPr>
          </a:p>
        </p:txBody>
      </p:sp>
      <p:sp>
        <p:nvSpPr>
          <p:cNvPr id="86" name="矩形 85"/>
          <p:cNvSpPr/>
          <p:nvPr/>
        </p:nvSpPr>
        <p:spPr>
          <a:xfrm>
            <a:off x="309530" y="1500174"/>
            <a:ext cx="9429816" cy="1077218"/>
          </a:xfrm>
          <a:prstGeom prst="rect">
            <a:avLst/>
          </a:prstGeom>
        </p:spPr>
        <p:txBody>
          <a:bodyPr wrap="square">
            <a:spAutoFit/>
          </a:bodyPr>
          <a:lstStyle/>
          <a:p>
            <a:r>
              <a:rPr lang="en-US" altLang="zh-CN" sz="3200" kern="0" dirty="0" smtClean="0">
                <a:solidFill>
                  <a:srgbClr val="000066"/>
                </a:solidFill>
                <a:latin typeface="Times New Roman" pitchFamily="18" charset="0"/>
                <a:cs typeface="Times New Roman" pitchFamily="18" charset="0"/>
              </a:rPr>
              <a:t>VPN</a:t>
            </a:r>
            <a:r>
              <a:rPr lang="zh-CN" altLang="en-US" sz="3200" kern="0" dirty="0" smtClean="0">
                <a:solidFill>
                  <a:srgbClr val="000066"/>
                </a:solidFill>
                <a:latin typeface="Times New Roman" pitchFamily="18" charset="0"/>
                <a:cs typeface="Times New Roman" pitchFamily="18" charset="0"/>
              </a:rPr>
              <a:t>实质上就是利用</a:t>
            </a:r>
            <a:r>
              <a:rPr lang="zh-CN" altLang="en-US" sz="3200" kern="0" dirty="0" smtClean="0">
                <a:solidFill>
                  <a:srgbClr val="FF0000"/>
                </a:solidFill>
                <a:latin typeface="Times New Roman" pitchFamily="18" charset="0"/>
                <a:cs typeface="Times New Roman" pitchFamily="18" charset="0"/>
              </a:rPr>
              <a:t>加密技术</a:t>
            </a:r>
            <a:r>
              <a:rPr lang="zh-CN" altLang="en-US" sz="3200" kern="0" dirty="0" smtClean="0">
                <a:solidFill>
                  <a:srgbClr val="000066"/>
                </a:solidFill>
                <a:latin typeface="Times New Roman" pitchFamily="18" charset="0"/>
                <a:cs typeface="Times New Roman" pitchFamily="18" charset="0"/>
              </a:rPr>
              <a:t>在</a:t>
            </a:r>
            <a:r>
              <a:rPr lang="zh-CN" altLang="en-US" sz="3200" kern="0" dirty="0" smtClean="0">
                <a:solidFill>
                  <a:srgbClr val="FF0000"/>
                </a:solidFill>
                <a:latin typeface="Times New Roman" pitchFamily="18" charset="0"/>
                <a:cs typeface="Times New Roman" pitchFamily="18" charset="0"/>
              </a:rPr>
              <a:t>公网上</a:t>
            </a:r>
            <a:r>
              <a:rPr lang="zh-CN" altLang="en-US" sz="3200" kern="0" dirty="0" smtClean="0">
                <a:solidFill>
                  <a:srgbClr val="000066"/>
                </a:solidFill>
                <a:latin typeface="Times New Roman" pitchFamily="18" charset="0"/>
                <a:cs typeface="Times New Roman" pitchFamily="18" charset="0"/>
              </a:rPr>
              <a:t>封装出一个数据通讯隧道</a:t>
            </a:r>
            <a:r>
              <a:rPr lang="en-US" altLang="zh-CN" sz="3200" kern="0" dirty="0" smtClean="0">
                <a:solidFill>
                  <a:srgbClr val="000066"/>
                </a:solidFill>
                <a:latin typeface="Times New Roman" pitchFamily="18" charset="0"/>
                <a:cs typeface="Times New Roman" pitchFamily="18" charset="0"/>
              </a:rPr>
              <a:t>(P178,</a:t>
            </a:r>
            <a:r>
              <a:rPr lang="zh-CN" altLang="en-US" sz="3200" kern="0" dirty="0" smtClean="0">
                <a:solidFill>
                  <a:srgbClr val="000066"/>
                </a:solidFill>
                <a:latin typeface="Times New Roman" pitchFamily="18" charset="0"/>
                <a:cs typeface="Times New Roman" pitchFamily="18" charset="0"/>
              </a:rPr>
              <a:t>图</a:t>
            </a:r>
            <a:r>
              <a:rPr lang="en-US" altLang="zh-CN" sz="3200" kern="0" dirty="0" smtClean="0">
                <a:solidFill>
                  <a:srgbClr val="000066"/>
                </a:solidFill>
                <a:latin typeface="Times New Roman" pitchFamily="18" charset="0"/>
                <a:cs typeface="Times New Roman" pitchFamily="18" charset="0"/>
              </a:rPr>
              <a:t>4-5)</a:t>
            </a:r>
            <a:endParaRPr lang="zh-CN" altLang="en-US" dirty="0"/>
          </a:p>
        </p:txBody>
      </p:sp>
    </p:spTree>
    <p:extLst>
      <p:ext uri="{BB962C8B-B14F-4D97-AF65-F5344CB8AC3E}">
        <p14:creationId xmlns:p14="http://schemas.microsoft.com/office/powerpoint/2010/main" val="2498902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438200" y="23756"/>
            <a:ext cx="8899984" cy="857256"/>
          </a:xfrm>
        </p:spPr>
        <p:txBody>
          <a:bodyPr/>
          <a:lstStyle/>
          <a:p>
            <a:pPr algn="ctr"/>
            <a:r>
              <a:rPr lang="en-US" altLang="zh-CN" sz="4000" dirty="0"/>
              <a:t>4.7.2   </a:t>
            </a:r>
            <a:r>
              <a:rPr lang="zh-CN" altLang="en-US" sz="4000" dirty="0"/>
              <a:t>网络地址转换 </a:t>
            </a:r>
            <a:r>
              <a:rPr lang="en-US" altLang="zh-CN" sz="4000" dirty="0" smtClean="0"/>
              <a:t>NAT</a:t>
            </a:r>
            <a:endParaRPr lang="en-US" altLang="zh-CN" sz="32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225</a:t>
            </a:fld>
            <a:endParaRPr lang="zh-CN" altLang="en-US" kern="0" dirty="0">
              <a:solidFill>
                <a:sysClr val="windowText" lastClr="000000"/>
              </a:solidFill>
            </a:endParaRPr>
          </a:p>
        </p:txBody>
      </p:sp>
      <p:sp>
        <p:nvSpPr>
          <p:cNvPr id="628739" name="Rectangle 3"/>
          <p:cNvSpPr>
            <a:spLocks noGrp="1" noChangeArrowheads="1"/>
          </p:cNvSpPr>
          <p:nvPr>
            <p:ph type="body" idx="1"/>
          </p:nvPr>
        </p:nvSpPr>
        <p:spPr>
          <a:xfrm>
            <a:off x="0" y="832060"/>
            <a:ext cx="9906000" cy="1410006"/>
          </a:xfrm>
          <a:solidFill>
            <a:schemeClr val="accent2"/>
          </a:solidFill>
        </p:spPr>
        <p:txBody>
          <a:bodyPr/>
          <a:lstStyle/>
          <a:p>
            <a:r>
              <a:rPr lang="zh-CN" altLang="en-US" sz="2800" dirty="0"/>
              <a:t>专用网连接到因特网的</a:t>
            </a:r>
            <a:r>
              <a:rPr lang="zh-CN" altLang="en-US" sz="2800" dirty="0">
                <a:solidFill>
                  <a:srgbClr val="FF0000"/>
                </a:solidFill>
              </a:rPr>
              <a:t>路由器</a:t>
            </a:r>
            <a:r>
              <a:rPr lang="zh-CN" altLang="en-US" sz="2800" dirty="0"/>
              <a:t>上需要安装 </a:t>
            </a:r>
            <a:r>
              <a:rPr lang="en-US" altLang="zh-CN" sz="2800" dirty="0"/>
              <a:t>NAT (1994</a:t>
            </a:r>
            <a:r>
              <a:rPr lang="zh-CN" altLang="en-US" sz="2800" dirty="0"/>
              <a:t>年提出</a:t>
            </a:r>
            <a:r>
              <a:rPr lang="en-US" altLang="zh-CN" sz="2800" dirty="0"/>
              <a:t>)</a:t>
            </a:r>
            <a:r>
              <a:rPr lang="zh-CN" altLang="en-US" sz="2800" dirty="0"/>
              <a:t>软件，叫做 </a:t>
            </a:r>
            <a:r>
              <a:rPr lang="en-US" altLang="zh-CN" sz="2800" dirty="0">
                <a:solidFill>
                  <a:srgbClr val="FF0000"/>
                </a:solidFill>
              </a:rPr>
              <a:t>NAT</a:t>
            </a:r>
            <a:r>
              <a:rPr lang="zh-CN" altLang="en-US" sz="2800" dirty="0">
                <a:solidFill>
                  <a:srgbClr val="FF0000"/>
                </a:solidFill>
              </a:rPr>
              <a:t>路由器</a:t>
            </a:r>
            <a:r>
              <a:rPr lang="zh-CN" altLang="en-US" sz="2800" dirty="0" smtClean="0"/>
              <a:t>。</a:t>
            </a:r>
            <a:endParaRPr lang="en-US" altLang="zh-CN" sz="2800" dirty="0" smtClean="0"/>
          </a:p>
          <a:p>
            <a:r>
              <a:rPr lang="en-US" altLang="zh-CN" sz="2800" dirty="0" smtClean="0"/>
              <a:t>NAT </a:t>
            </a:r>
            <a:r>
              <a:rPr lang="zh-CN" altLang="en-US" sz="2800" dirty="0" smtClean="0"/>
              <a:t>路由器实现</a:t>
            </a:r>
            <a:r>
              <a:rPr lang="zh-CN" altLang="en-US" sz="2800" dirty="0" smtClean="0">
                <a:solidFill>
                  <a:srgbClr val="FF0000"/>
                </a:solidFill>
              </a:rPr>
              <a:t>本地地址和</a:t>
            </a:r>
            <a:r>
              <a:rPr lang="zh-CN" altLang="en-US" sz="2800" dirty="0" smtClean="0"/>
              <a:t>外部全球地址的</a:t>
            </a:r>
            <a:r>
              <a:rPr lang="zh-CN" altLang="en-US" sz="2800" dirty="0" smtClean="0">
                <a:solidFill>
                  <a:srgbClr val="FF0000"/>
                </a:solidFill>
              </a:rPr>
              <a:t>转换</a:t>
            </a:r>
            <a:endParaRPr lang="en-US" altLang="zh-CN" sz="2800" dirty="0" smtClean="0">
              <a:solidFill>
                <a:srgbClr val="FF0000"/>
              </a:solidFill>
            </a:endParaRPr>
          </a:p>
          <a:p>
            <a:endParaRPr lang="en-US" altLang="zh-CN" sz="2800" dirty="0" smtClean="0"/>
          </a:p>
        </p:txBody>
      </p:sp>
      <p:sp>
        <p:nvSpPr>
          <p:cNvPr id="9" name="Line 74"/>
          <p:cNvSpPr>
            <a:spLocks noChangeShapeType="1"/>
          </p:cNvSpPr>
          <p:nvPr/>
        </p:nvSpPr>
        <p:spPr bwMode="auto">
          <a:xfrm>
            <a:off x="8503135" y="4618780"/>
            <a:ext cx="638905" cy="1729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0" name="Line 73"/>
          <p:cNvSpPr>
            <a:spLocks noChangeShapeType="1"/>
          </p:cNvSpPr>
          <p:nvPr/>
        </p:nvSpPr>
        <p:spPr bwMode="auto">
          <a:xfrm>
            <a:off x="8105360" y="5221092"/>
            <a:ext cx="637145" cy="4313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1" name="Line 72"/>
          <p:cNvSpPr>
            <a:spLocks noChangeShapeType="1"/>
          </p:cNvSpPr>
          <p:nvPr/>
        </p:nvSpPr>
        <p:spPr bwMode="auto">
          <a:xfrm flipV="1">
            <a:off x="8184563" y="3843564"/>
            <a:ext cx="557941" cy="3439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pSp>
        <p:nvGrpSpPr>
          <p:cNvPr id="12" name="Group 61"/>
          <p:cNvGrpSpPr>
            <a:grpSpLocks/>
          </p:cNvGrpSpPr>
          <p:nvPr/>
        </p:nvGrpSpPr>
        <p:grpSpPr bwMode="auto">
          <a:xfrm flipH="1">
            <a:off x="1397741" y="4791683"/>
            <a:ext cx="1038440" cy="258405"/>
            <a:chOff x="521" y="2478"/>
            <a:chExt cx="1044" cy="136"/>
          </a:xfrm>
        </p:grpSpPr>
        <p:sp>
          <p:nvSpPr>
            <p:cNvPr id="13" name="AutoShape 62"/>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4" name="Rectangle 63"/>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5" name="Rectangle 64"/>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16" name="Rectangle 43"/>
          <p:cNvSpPr>
            <a:spLocks noChangeArrowheads="1"/>
          </p:cNvSpPr>
          <p:nvPr/>
        </p:nvSpPr>
        <p:spPr bwMode="auto">
          <a:xfrm>
            <a:off x="551148" y="3153850"/>
            <a:ext cx="2684104" cy="2154644"/>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7" name="Line 37"/>
          <p:cNvSpPr>
            <a:spLocks noChangeShapeType="1"/>
          </p:cNvSpPr>
          <p:nvPr/>
        </p:nvSpPr>
        <p:spPr bwMode="auto">
          <a:xfrm>
            <a:off x="679633" y="4704282"/>
            <a:ext cx="30343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8" name="Line 34"/>
          <p:cNvSpPr>
            <a:spLocks noChangeShapeType="1"/>
          </p:cNvSpPr>
          <p:nvPr/>
        </p:nvSpPr>
        <p:spPr bwMode="auto">
          <a:xfrm>
            <a:off x="3793193" y="4704282"/>
            <a:ext cx="21560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3660214178"/>
              </p:ext>
            </p:extLst>
          </p:nvPr>
        </p:nvGraphicFramePr>
        <p:xfrm>
          <a:off x="5789110" y="3585159"/>
          <a:ext cx="3041397" cy="2038741"/>
        </p:xfrm>
        <a:graphic>
          <a:graphicData uri="http://schemas.openxmlformats.org/presentationml/2006/ole">
            <mc:AlternateContent xmlns:mc="http://schemas.openxmlformats.org/markup-compatibility/2006">
              <mc:Choice xmlns:v="urn:schemas-microsoft-com:vml" Requires="v">
                <p:oleObj spid="_x0000_s1625254" name="VISIO" r:id="rId4" imgW="1687068" imgH="964692" progId="">
                  <p:embed/>
                </p:oleObj>
              </mc:Choice>
              <mc:Fallback>
                <p:oleObj name="VISIO" r:id="rId4" imgW="1687068" imgH="9646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9110" y="3585159"/>
                        <a:ext cx="3041397" cy="203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3824" y="4576980"/>
            <a:ext cx="577302" cy="3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1" name="Text Box 7"/>
          <p:cNvSpPr txBox="1">
            <a:spLocks noChangeArrowheads="1"/>
          </p:cNvSpPr>
          <p:nvPr/>
        </p:nvSpPr>
        <p:spPr bwMode="auto">
          <a:xfrm>
            <a:off x="3309926" y="3929066"/>
            <a:ext cx="958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en-US" altLang="zh-CN" sz="2000" b="1" dirty="0">
                <a:solidFill>
                  <a:srgbClr val="FF0000"/>
                </a:solidFill>
                <a:latin typeface="+mn-ea"/>
                <a:ea typeface="+mn-ea"/>
              </a:rPr>
              <a:t>NAT</a:t>
            </a:r>
          </a:p>
          <a:p>
            <a:pPr algn="ctr" eaLnBrk="1" hangingPunct="1">
              <a:lnSpc>
                <a:spcPct val="90000"/>
              </a:lnSpc>
            </a:pPr>
            <a:r>
              <a:rPr kumimoji="1" lang="zh-CN" altLang="en-US" sz="2000" b="1" dirty="0">
                <a:solidFill>
                  <a:srgbClr val="FF0000"/>
                </a:solidFill>
                <a:latin typeface="+mn-ea"/>
                <a:ea typeface="+mn-ea"/>
              </a:rPr>
              <a:t>路由器</a:t>
            </a:r>
          </a:p>
        </p:txBody>
      </p:sp>
      <p:pic>
        <p:nvPicPr>
          <p:cNvPr id="22" name="Picture 3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91138" y="3585159"/>
            <a:ext cx="373134" cy="40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23932" y="5308494"/>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674" y="4533278"/>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35"/>
          <p:cNvSpPr txBox="1">
            <a:spLocks noChangeArrowheads="1"/>
          </p:cNvSpPr>
          <p:nvPr/>
        </p:nvSpPr>
        <p:spPr bwMode="auto">
          <a:xfrm>
            <a:off x="740451" y="2712828"/>
            <a:ext cx="2382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FF"/>
                </a:solidFill>
                <a:latin typeface="+mn-ea"/>
                <a:ea typeface="+mn-ea"/>
              </a:rPr>
              <a:t>专用网 </a:t>
            </a:r>
            <a:r>
              <a:rPr kumimoji="1" lang="en-US" altLang="zh-CN" sz="2000" b="1" dirty="0">
                <a:solidFill>
                  <a:srgbClr val="0000FF"/>
                </a:solidFill>
                <a:latin typeface="+mn-ea"/>
                <a:ea typeface="+mn-ea"/>
              </a:rPr>
              <a:t>192.168.0.0</a:t>
            </a:r>
          </a:p>
        </p:txBody>
      </p:sp>
      <p:sp>
        <p:nvSpPr>
          <p:cNvPr id="26" name="Text Box 36"/>
          <p:cNvSpPr txBox="1">
            <a:spLocks noChangeArrowheads="1"/>
          </p:cNvSpPr>
          <p:nvPr/>
        </p:nvSpPr>
        <p:spPr bwMode="auto">
          <a:xfrm>
            <a:off x="6678643" y="3883364"/>
            <a:ext cx="958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99"/>
                </a:solidFill>
                <a:latin typeface="+mn-ea"/>
                <a:ea typeface="+mn-ea"/>
              </a:rPr>
              <a:t>互联网</a:t>
            </a:r>
          </a:p>
        </p:txBody>
      </p:sp>
      <p:sp>
        <p:nvSpPr>
          <p:cNvPr id="27" name="Line 38"/>
          <p:cNvSpPr>
            <a:spLocks noChangeShapeType="1"/>
          </p:cNvSpPr>
          <p:nvPr/>
        </p:nvSpPr>
        <p:spPr bwMode="auto">
          <a:xfrm rot="5400000">
            <a:off x="832575" y="4418327"/>
            <a:ext cx="60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pic>
        <p:nvPicPr>
          <p:cNvPr id="28" name="Picture 2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5403" y="3989867"/>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42"/>
          <p:cNvGrpSpPr>
            <a:grpSpLocks/>
          </p:cNvGrpSpPr>
          <p:nvPr/>
        </p:nvGrpSpPr>
        <p:grpSpPr bwMode="auto">
          <a:xfrm>
            <a:off x="1957443" y="4360375"/>
            <a:ext cx="1038440" cy="258405"/>
            <a:chOff x="521" y="2478"/>
            <a:chExt cx="1044" cy="136"/>
          </a:xfrm>
        </p:grpSpPr>
        <p:sp>
          <p:nvSpPr>
            <p:cNvPr id="30" name="AutoShape 41"/>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1" name="Rectangle 39"/>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2" name="Rectangle 40"/>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33" name="Text Box 44"/>
          <p:cNvSpPr txBox="1">
            <a:spLocks noChangeArrowheads="1"/>
          </p:cNvSpPr>
          <p:nvPr/>
        </p:nvSpPr>
        <p:spPr bwMode="auto">
          <a:xfrm>
            <a:off x="1820571" y="3205151"/>
            <a:ext cx="140294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00"/>
                </a:solidFill>
                <a:latin typeface="+mn-ea"/>
                <a:ea typeface="+mn-ea"/>
              </a:rPr>
              <a:t>源 </a:t>
            </a:r>
            <a:r>
              <a:rPr kumimoji="1" lang="en-US" altLang="zh-CN" b="1" dirty="0">
                <a:solidFill>
                  <a:srgbClr val="990000"/>
                </a:solidFill>
                <a:latin typeface="+mn-ea"/>
                <a:ea typeface="+mn-ea"/>
              </a:rPr>
              <a:t>IP </a:t>
            </a:r>
            <a:r>
              <a:rPr kumimoji="1" lang="zh-CN" altLang="en-US" b="1" dirty="0">
                <a:solidFill>
                  <a:srgbClr val="990000"/>
                </a:solidFill>
                <a:latin typeface="+mn-ea"/>
                <a:ea typeface="+mn-ea"/>
              </a:rPr>
              <a:t>地址</a:t>
            </a:r>
          </a:p>
          <a:p>
            <a:pPr algn="ctr" eaLnBrk="1" hangingPunct="1">
              <a:lnSpc>
                <a:spcPct val="90000"/>
              </a:lnSpc>
            </a:pPr>
            <a:r>
              <a:rPr kumimoji="1" lang="en-US" altLang="zh-CN" b="1" dirty="0">
                <a:solidFill>
                  <a:srgbClr val="990000"/>
                </a:solidFill>
                <a:latin typeface="+mn-ea"/>
                <a:ea typeface="+mn-ea"/>
              </a:rPr>
              <a:t>192.168.0.3</a:t>
            </a:r>
          </a:p>
        </p:txBody>
      </p:sp>
      <p:sp>
        <p:nvSpPr>
          <p:cNvPr id="34" name="Text Box 45"/>
          <p:cNvSpPr txBox="1">
            <a:spLocks noChangeArrowheads="1"/>
          </p:cNvSpPr>
          <p:nvPr/>
        </p:nvSpPr>
        <p:spPr bwMode="auto">
          <a:xfrm>
            <a:off x="416416" y="3425556"/>
            <a:ext cx="140294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0000FF"/>
                </a:solidFill>
                <a:latin typeface="+mn-ea"/>
                <a:ea typeface="+mn-ea"/>
              </a:rPr>
              <a:t>主机 </a:t>
            </a:r>
            <a:r>
              <a:rPr kumimoji="1" lang="en-US" altLang="zh-CN" b="1" dirty="0">
                <a:solidFill>
                  <a:srgbClr val="0000FF"/>
                </a:solidFill>
                <a:latin typeface="+mn-ea"/>
                <a:ea typeface="+mn-ea"/>
              </a:rPr>
              <a:t>A</a:t>
            </a:r>
          </a:p>
          <a:p>
            <a:pPr algn="ctr" eaLnBrk="1" hangingPunct="1">
              <a:lnSpc>
                <a:spcPct val="90000"/>
              </a:lnSpc>
            </a:pPr>
            <a:r>
              <a:rPr kumimoji="1" lang="en-US" altLang="zh-CN" b="1" dirty="0">
                <a:solidFill>
                  <a:srgbClr val="0000FF"/>
                </a:solidFill>
                <a:latin typeface="+mn-ea"/>
                <a:ea typeface="+mn-ea"/>
              </a:rPr>
              <a:t>192.168.0.3</a:t>
            </a:r>
          </a:p>
        </p:txBody>
      </p:sp>
      <p:grpSp>
        <p:nvGrpSpPr>
          <p:cNvPr id="35" name="Group 46"/>
          <p:cNvGrpSpPr>
            <a:grpSpLocks/>
          </p:cNvGrpSpPr>
          <p:nvPr/>
        </p:nvGrpSpPr>
        <p:grpSpPr bwMode="auto">
          <a:xfrm>
            <a:off x="4432098" y="4360375"/>
            <a:ext cx="1038440" cy="258405"/>
            <a:chOff x="521" y="2478"/>
            <a:chExt cx="1044" cy="136"/>
          </a:xfrm>
        </p:grpSpPr>
        <p:sp>
          <p:nvSpPr>
            <p:cNvPr id="36" name="AutoShape 47"/>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7" name="Rectangle 48"/>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8" name="Rectangle 49"/>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39" name="Text Box 50"/>
          <p:cNvSpPr txBox="1">
            <a:spLocks noChangeArrowheads="1"/>
          </p:cNvSpPr>
          <p:nvPr/>
        </p:nvSpPr>
        <p:spPr bwMode="auto">
          <a:xfrm>
            <a:off x="4866343" y="3376155"/>
            <a:ext cx="127470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99"/>
                </a:solidFill>
                <a:latin typeface="+mn-lt"/>
                <a:ea typeface="黑体" pitchFamily="2" charset="-122"/>
              </a:rPr>
              <a:t>源 </a:t>
            </a:r>
            <a:r>
              <a:rPr kumimoji="1" lang="en-US" altLang="zh-CN" b="1" dirty="0">
                <a:solidFill>
                  <a:srgbClr val="990099"/>
                </a:solidFill>
                <a:latin typeface="+mn-lt"/>
                <a:ea typeface="黑体" pitchFamily="2" charset="-122"/>
              </a:rPr>
              <a:t>IP </a:t>
            </a:r>
            <a:r>
              <a:rPr kumimoji="1" lang="zh-CN" altLang="en-US" b="1" dirty="0">
                <a:solidFill>
                  <a:srgbClr val="990099"/>
                </a:solidFill>
                <a:latin typeface="+mn-lt"/>
                <a:ea typeface="黑体" pitchFamily="2" charset="-122"/>
              </a:rPr>
              <a:t>地址</a:t>
            </a:r>
          </a:p>
          <a:p>
            <a:pPr algn="ctr" eaLnBrk="1" hangingPunct="1">
              <a:lnSpc>
                <a:spcPct val="90000"/>
              </a:lnSpc>
            </a:pPr>
            <a:r>
              <a:rPr kumimoji="1" lang="en-US" altLang="zh-CN" b="1" dirty="0">
                <a:solidFill>
                  <a:srgbClr val="990099"/>
                </a:solidFill>
                <a:latin typeface="+mn-lt"/>
                <a:ea typeface="黑体" pitchFamily="2" charset="-122"/>
              </a:rPr>
              <a:t>172.38.1.5</a:t>
            </a:r>
          </a:p>
        </p:txBody>
      </p:sp>
      <p:sp>
        <p:nvSpPr>
          <p:cNvPr id="40" name="Line 51"/>
          <p:cNvSpPr>
            <a:spLocks noChangeShapeType="1"/>
          </p:cNvSpPr>
          <p:nvPr/>
        </p:nvSpPr>
        <p:spPr bwMode="auto">
          <a:xfrm>
            <a:off x="2675551" y="3756163"/>
            <a:ext cx="0" cy="777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41" name="Text Box 52"/>
          <p:cNvSpPr txBox="1">
            <a:spLocks noChangeArrowheads="1"/>
          </p:cNvSpPr>
          <p:nvPr/>
        </p:nvSpPr>
        <p:spPr bwMode="auto">
          <a:xfrm>
            <a:off x="8163232" y="2994246"/>
            <a:ext cx="127470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000099"/>
                </a:solidFill>
                <a:latin typeface="+mn-ea"/>
                <a:ea typeface="+mn-ea"/>
              </a:rPr>
              <a:t>主机 </a:t>
            </a:r>
            <a:r>
              <a:rPr kumimoji="1" lang="en-US" altLang="zh-CN" b="1" dirty="0">
                <a:solidFill>
                  <a:srgbClr val="000099"/>
                </a:solidFill>
                <a:latin typeface="+mn-ea"/>
                <a:ea typeface="+mn-ea"/>
              </a:rPr>
              <a:t>B</a:t>
            </a:r>
          </a:p>
          <a:p>
            <a:pPr algn="ctr" eaLnBrk="1" hangingPunct="1">
              <a:lnSpc>
                <a:spcPct val="90000"/>
              </a:lnSpc>
            </a:pPr>
            <a:r>
              <a:rPr kumimoji="1" lang="en-US" altLang="zh-CN" b="1" dirty="0">
                <a:solidFill>
                  <a:srgbClr val="000099"/>
                </a:solidFill>
                <a:latin typeface="+mn-ea"/>
                <a:ea typeface="+mn-ea"/>
              </a:rPr>
              <a:t>213.18.2.4</a:t>
            </a:r>
          </a:p>
        </p:txBody>
      </p:sp>
      <p:sp>
        <p:nvSpPr>
          <p:cNvPr id="42" name="Line 53"/>
          <p:cNvSpPr>
            <a:spLocks noChangeShapeType="1"/>
          </p:cNvSpPr>
          <p:nvPr/>
        </p:nvSpPr>
        <p:spPr bwMode="auto">
          <a:xfrm flipH="1">
            <a:off x="5150206" y="3929066"/>
            <a:ext cx="239369" cy="60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43" name="Freeform 54"/>
          <p:cNvSpPr>
            <a:spLocks/>
          </p:cNvSpPr>
          <p:nvPr/>
        </p:nvSpPr>
        <p:spPr bwMode="auto">
          <a:xfrm>
            <a:off x="5628945" y="3756163"/>
            <a:ext cx="2955154" cy="784716"/>
          </a:xfrm>
          <a:custGeom>
            <a:avLst/>
            <a:gdLst>
              <a:gd name="T0" fmla="*/ 0 w 1679"/>
              <a:gd name="T1" fmla="*/ 409 h 413"/>
              <a:gd name="T2" fmla="*/ 475 w 1679"/>
              <a:gd name="T3" fmla="*/ 401 h 413"/>
              <a:gd name="T4" fmla="*/ 843 w 1679"/>
              <a:gd name="T5" fmla="*/ 337 h 413"/>
              <a:gd name="T6" fmla="*/ 1147 w 1679"/>
              <a:gd name="T7" fmla="*/ 241 h 413"/>
              <a:gd name="T8" fmla="*/ 1387 w 1679"/>
              <a:gd name="T9" fmla="*/ 145 h 413"/>
              <a:gd name="T10" fmla="*/ 1679 w 1679"/>
              <a:gd name="T11" fmla="*/ 0 h 413"/>
              <a:gd name="T12" fmla="*/ 0 60000 65536"/>
              <a:gd name="T13" fmla="*/ 0 60000 65536"/>
              <a:gd name="T14" fmla="*/ 0 60000 65536"/>
              <a:gd name="T15" fmla="*/ 0 60000 65536"/>
              <a:gd name="T16" fmla="*/ 0 60000 65536"/>
              <a:gd name="T17" fmla="*/ 0 60000 65536"/>
              <a:gd name="T18" fmla="*/ 0 w 1679"/>
              <a:gd name="T19" fmla="*/ 0 h 413"/>
              <a:gd name="T20" fmla="*/ 1679 w 1679"/>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679" h="413">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mpd="sng">
            <a:solidFill>
              <a:srgbClr val="CC00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rgbClr val="000099"/>
              </a:solidFill>
              <a:latin typeface="+mn-ea"/>
            </a:endParaRPr>
          </a:p>
        </p:txBody>
      </p:sp>
      <p:sp>
        <p:nvSpPr>
          <p:cNvPr id="44" name="Text Box 59"/>
          <p:cNvSpPr txBox="1">
            <a:spLocks noChangeArrowheads="1"/>
          </p:cNvSpPr>
          <p:nvPr/>
        </p:nvSpPr>
        <p:spPr bwMode="auto">
          <a:xfrm>
            <a:off x="900065" y="5530799"/>
            <a:ext cx="145648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00"/>
                </a:solidFill>
                <a:latin typeface="+mn-ea"/>
                <a:ea typeface="+mn-ea"/>
              </a:rPr>
              <a:t>目的 </a:t>
            </a:r>
            <a:r>
              <a:rPr kumimoji="1" lang="en-US" altLang="zh-CN" b="1" dirty="0">
                <a:solidFill>
                  <a:srgbClr val="990000"/>
                </a:solidFill>
                <a:latin typeface="+mn-ea"/>
                <a:ea typeface="+mn-ea"/>
              </a:rPr>
              <a:t>IP </a:t>
            </a:r>
            <a:r>
              <a:rPr kumimoji="1" lang="zh-CN" altLang="en-US" b="1" dirty="0">
                <a:solidFill>
                  <a:srgbClr val="990000"/>
                </a:solidFill>
                <a:latin typeface="+mn-ea"/>
                <a:ea typeface="+mn-ea"/>
              </a:rPr>
              <a:t>地址</a:t>
            </a:r>
          </a:p>
          <a:p>
            <a:pPr algn="ctr" eaLnBrk="1" hangingPunct="1">
              <a:lnSpc>
                <a:spcPct val="90000"/>
              </a:lnSpc>
            </a:pPr>
            <a:r>
              <a:rPr kumimoji="1" lang="en-US" altLang="zh-CN" b="1" dirty="0">
                <a:solidFill>
                  <a:srgbClr val="990000"/>
                </a:solidFill>
                <a:latin typeface="+mn-ea"/>
                <a:ea typeface="+mn-ea"/>
              </a:rPr>
              <a:t>192.168.0.3</a:t>
            </a:r>
          </a:p>
        </p:txBody>
      </p:sp>
      <p:sp>
        <p:nvSpPr>
          <p:cNvPr id="45" name="Line 60"/>
          <p:cNvSpPr>
            <a:spLocks noChangeShapeType="1"/>
          </p:cNvSpPr>
          <p:nvPr/>
        </p:nvSpPr>
        <p:spPr bwMode="auto">
          <a:xfrm flipH="1">
            <a:off x="1718072" y="4877186"/>
            <a:ext cx="0" cy="653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pSp>
        <p:nvGrpSpPr>
          <p:cNvPr id="46" name="Group 65"/>
          <p:cNvGrpSpPr>
            <a:grpSpLocks/>
          </p:cNvGrpSpPr>
          <p:nvPr/>
        </p:nvGrpSpPr>
        <p:grpSpPr bwMode="auto">
          <a:xfrm flipH="1">
            <a:off x="4671468" y="4791683"/>
            <a:ext cx="1038440" cy="258405"/>
            <a:chOff x="521" y="2478"/>
            <a:chExt cx="1044" cy="136"/>
          </a:xfrm>
        </p:grpSpPr>
        <p:sp>
          <p:nvSpPr>
            <p:cNvPr id="47" name="AutoShape 66"/>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48" name="Rectangle 67"/>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49" name="Rectangle 68"/>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50" name="Text Box 69"/>
          <p:cNvSpPr txBox="1">
            <a:spLocks noChangeArrowheads="1"/>
          </p:cNvSpPr>
          <p:nvPr/>
        </p:nvSpPr>
        <p:spPr bwMode="auto">
          <a:xfrm>
            <a:off x="4756571" y="5530799"/>
            <a:ext cx="145648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99"/>
                </a:solidFill>
                <a:latin typeface="+mn-lt"/>
                <a:ea typeface="黑体" pitchFamily="2" charset="-122"/>
              </a:rPr>
              <a:t>目的 </a:t>
            </a:r>
            <a:r>
              <a:rPr kumimoji="1" lang="en-US" altLang="zh-CN" b="1" dirty="0">
                <a:solidFill>
                  <a:srgbClr val="990099"/>
                </a:solidFill>
                <a:latin typeface="+mn-lt"/>
                <a:ea typeface="黑体" pitchFamily="2" charset="-122"/>
              </a:rPr>
              <a:t>IP </a:t>
            </a:r>
            <a:r>
              <a:rPr kumimoji="1" lang="zh-CN" altLang="en-US" b="1" dirty="0">
                <a:solidFill>
                  <a:srgbClr val="990099"/>
                </a:solidFill>
                <a:latin typeface="+mn-lt"/>
                <a:ea typeface="黑体" pitchFamily="2" charset="-122"/>
              </a:rPr>
              <a:t>地址</a:t>
            </a:r>
          </a:p>
          <a:p>
            <a:pPr algn="ctr" eaLnBrk="1" hangingPunct="1">
              <a:lnSpc>
                <a:spcPct val="90000"/>
              </a:lnSpc>
            </a:pPr>
            <a:r>
              <a:rPr kumimoji="1" lang="en-US" altLang="zh-CN" b="1" dirty="0">
                <a:solidFill>
                  <a:srgbClr val="990099"/>
                </a:solidFill>
                <a:latin typeface="+mn-lt"/>
                <a:ea typeface="黑体" pitchFamily="2" charset="-122"/>
              </a:rPr>
              <a:t>172.38.1.5</a:t>
            </a:r>
          </a:p>
        </p:txBody>
      </p:sp>
      <p:sp>
        <p:nvSpPr>
          <p:cNvPr id="51" name="Line 70"/>
          <p:cNvSpPr>
            <a:spLocks noChangeShapeType="1"/>
          </p:cNvSpPr>
          <p:nvPr/>
        </p:nvSpPr>
        <p:spPr bwMode="auto">
          <a:xfrm>
            <a:off x="4990039" y="4975442"/>
            <a:ext cx="480499" cy="5553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52" name="Freeform 71"/>
          <p:cNvSpPr>
            <a:spLocks/>
          </p:cNvSpPr>
          <p:nvPr/>
        </p:nvSpPr>
        <p:spPr bwMode="auto">
          <a:xfrm>
            <a:off x="5789110" y="4062068"/>
            <a:ext cx="2970995" cy="811317"/>
          </a:xfrm>
          <a:custGeom>
            <a:avLst/>
            <a:gdLst>
              <a:gd name="T0" fmla="*/ 0 w 1688"/>
              <a:gd name="T1" fmla="*/ 425 h 427"/>
              <a:gd name="T2" fmla="*/ 456 w 1688"/>
              <a:gd name="T3" fmla="*/ 416 h 427"/>
              <a:gd name="T4" fmla="*/ 816 w 1688"/>
              <a:gd name="T5" fmla="*/ 360 h 427"/>
              <a:gd name="T6" fmla="*/ 1080 w 1688"/>
              <a:gd name="T7" fmla="*/ 288 h 427"/>
              <a:gd name="T8" fmla="*/ 1336 w 1688"/>
              <a:gd name="T9" fmla="*/ 192 h 427"/>
              <a:gd name="T10" fmla="*/ 1688 w 1688"/>
              <a:gd name="T11" fmla="*/ 0 h 427"/>
              <a:gd name="T12" fmla="*/ 0 60000 65536"/>
              <a:gd name="T13" fmla="*/ 0 60000 65536"/>
              <a:gd name="T14" fmla="*/ 0 60000 65536"/>
              <a:gd name="T15" fmla="*/ 0 60000 65536"/>
              <a:gd name="T16" fmla="*/ 0 60000 65536"/>
              <a:gd name="T17" fmla="*/ 0 60000 65536"/>
              <a:gd name="T18" fmla="*/ 0 w 1688"/>
              <a:gd name="T19" fmla="*/ 0 h 427"/>
              <a:gd name="T20" fmla="*/ 1688 w 1688"/>
              <a:gd name="T21" fmla="*/ 427 h 427"/>
            </a:gdLst>
            <a:ahLst/>
            <a:cxnLst>
              <a:cxn ang="T12">
                <a:pos x="T0" y="T1"/>
              </a:cxn>
              <a:cxn ang="T13">
                <a:pos x="T2" y="T3"/>
              </a:cxn>
              <a:cxn ang="T14">
                <a:pos x="T4" y="T5"/>
              </a:cxn>
              <a:cxn ang="T15">
                <a:pos x="T6" y="T7"/>
              </a:cxn>
              <a:cxn ang="T16">
                <a:pos x="T8" y="T9"/>
              </a:cxn>
              <a:cxn ang="T17">
                <a:pos x="T10" y="T11"/>
              </a:cxn>
            </a:cxnLst>
            <a:rect l="T18" t="T19" r="T20" b="T21"/>
            <a:pathLst>
              <a:path w="1688" h="427">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mpd="sng">
            <a:solidFill>
              <a:srgbClr val="CC00CC"/>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rgbClr val="000099"/>
              </a:solidFill>
              <a:latin typeface="+mn-ea"/>
            </a:endParaRPr>
          </a:p>
        </p:txBody>
      </p:sp>
      <p:sp>
        <p:nvSpPr>
          <p:cNvPr id="53" name="AutoShape 75"/>
          <p:cNvSpPr>
            <a:spLocks noChangeArrowheads="1"/>
          </p:cNvSpPr>
          <p:nvPr/>
        </p:nvSpPr>
        <p:spPr bwMode="auto">
          <a:xfrm>
            <a:off x="4352895" y="2280780"/>
            <a:ext cx="1860164" cy="748228"/>
          </a:xfrm>
          <a:prstGeom prst="wedgeRoundRectCallout">
            <a:avLst>
              <a:gd name="adj1" fmla="val -61990"/>
              <a:gd name="adj2" fmla="val 265089"/>
              <a:gd name="adj3" fmla="val 16667"/>
            </a:avLst>
          </a:prstGeom>
          <a:solidFill>
            <a:srgbClr val="FFFF66"/>
          </a:solidFill>
          <a:ln w="9525">
            <a:solidFill>
              <a:schemeClr val="tx1"/>
            </a:solidFill>
            <a:miter lim="800000"/>
            <a:headEnd/>
            <a:tailEnd/>
          </a:ln>
        </p:spPr>
        <p:txBody>
          <a:bodyPr/>
          <a:lstStyle/>
          <a:p>
            <a:pPr algn="ctr"/>
            <a:endParaRPr lang="zh-CN" altLang="zh-CN" sz="2000" b="1">
              <a:solidFill>
                <a:srgbClr val="000099"/>
              </a:solidFill>
              <a:latin typeface="+mn-ea"/>
            </a:endParaRPr>
          </a:p>
        </p:txBody>
      </p:sp>
      <p:sp>
        <p:nvSpPr>
          <p:cNvPr id="54" name="Text Box 76"/>
          <p:cNvSpPr txBox="1">
            <a:spLocks noChangeArrowheads="1"/>
          </p:cNvSpPr>
          <p:nvPr/>
        </p:nvSpPr>
        <p:spPr bwMode="auto">
          <a:xfrm>
            <a:off x="4473543" y="2352788"/>
            <a:ext cx="159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99"/>
                </a:solidFill>
                <a:latin typeface="+mn-ea"/>
                <a:ea typeface="+mn-ea"/>
              </a:rPr>
              <a:t>全球 </a:t>
            </a:r>
            <a:r>
              <a:rPr kumimoji="1" lang="en-US" altLang="zh-CN" sz="2000" b="1" dirty="0">
                <a:solidFill>
                  <a:srgbClr val="000099"/>
                </a:solidFill>
                <a:latin typeface="+mn-ea"/>
                <a:ea typeface="+mn-ea"/>
              </a:rPr>
              <a:t>IP </a:t>
            </a:r>
            <a:r>
              <a:rPr kumimoji="1" lang="zh-CN" altLang="en-US" sz="2000" b="1" dirty="0">
                <a:solidFill>
                  <a:srgbClr val="000099"/>
                </a:solidFill>
                <a:latin typeface="+mn-ea"/>
                <a:ea typeface="+mn-ea"/>
              </a:rPr>
              <a:t>地址</a:t>
            </a:r>
          </a:p>
          <a:p>
            <a:pPr algn="ctr" eaLnBrk="1" hangingPunct="1">
              <a:lnSpc>
                <a:spcPct val="90000"/>
              </a:lnSpc>
            </a:pPr>
            <a:r>
              <a:rPr kumimoji="1" lang="en-US" altLang="zh-CN" sz="2000" b="1" dirty="0">
                <a:solidFill>
                  <a:srgbClr val="000099"/>
                </a:solidFill>
                <a:latin typeface="+mn-ea"/>
                <a:ea typeface="+mn-ea"/>
              </a:rPr>
              <a:t>172.38.1.5</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426456" y="640343"/>
            <a:ext cx="8899984" cy="571504"/>
          </a:xfrm>
        </p:spPr>
        <p:txBody>
          <a:bodyPr/>
          <a:lstStyle/>
          <a:p>
            <a:r>
              <a:rPr lang="en-US" altLang="zh-CN" sz="4000" b="1" dirty="0" smtClean="0">
                <a:ea typeface="黑体" pitchFamily="2" charset="-122"/>
              </a:rPr>
              <a:t>NAT</a:t>
            </a:r>
            <a:r>
              <a:rPr lang="zh-CN" altLang="zh-CN" sz="4000" b="1" dirty="0" smtClean="0">
                <a:ea typeface="黑体" pitchFamily="2" charset="-122"/>
              </a:rPr>
              <a:t>地址转换表举例</a:t>
            </a:r>
            <a:endParaRPr lang="zh-CN" altLang="en-US" sz="4000" b="1" dirty="0">
              <a:ea typeface="黑体" pitchFamily="2" charset="-122"/>
            </a:endParaRPr>
          </a:p>
        </p:txBody>
      </p:sp>
      <p:sp>
        <p:nvSpPr>
          <p:cNvPr id="4" name="灯片编号占位符 3"/>
          <p:cNvSpPr>
            <a:spLocks noGrp="1"/>
          </p:cNvSpPr>
          <p:nvPr>
            <p:ph type="sldNum" sz="quarter" idx="4"/>
          </p:nvPr>
        </p:nvSpPr>
        <p:spPr>
          <a:xfrm>
            <a:off x="1" y="6169864"/>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226</a:t>
            </a:fld>
            <a:endParaRPr lang="zh-CN" altLang="en-US" kern="0" dirty="0">
              <a:solidFill>
                <a:sysClr val="windowText" lastClr="000000"/>
              </a:solidFill>
            </a:endParaRPr>
          </a:p>
        </p:txBody>
      </p:sp>
      <p:sp>
        <p:nvSpPr>
          <p:cNvPr id="9" name="Line 74"/>
          <p:cNvSpPr>
            <a:spLocks noChangeShapeType="1"/>
          </p:cNvSpPr>
          <p:nvPr/>
        </p:nvSpPr>
        <p:spPr bwMode="auto">
          <a:xfrm>
            <a:off x="8420428" y="4029724"/>
            <a:ext cx="638905" cy="1729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0" name="Line 73"/>
          <p:cNvSpPr>
            <a:spLocks noChangeShapeType="1"/>
          </p:cNvSpPr>
          <p:nvPr/>
        </p:nvSpPr>
        <p:spPr bwMode="auto">
          <a:xfrm>
            <a:off x="8022653" y="4443942"/>
            <a:ext cx="637145" cy="4313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1" name="Line 72"/>
          <p:cNvSpPr>
            <a:spLocks noChangeShapeType="1"/>
          </p:cNvSpPr>
          <p:nvPr/>
        </p:nvSpPr>
        <p:spPr bwMode="auto">
          <a:xfrm flipV="1">
            <a:off x="8101856" y="3254508"/>
            <a:ext cx="557941" cy="3439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pSp>
        <p:nvGrpSpPr>
          <p:cNvPr id="2" name="Group 61"/>
          <p:cNvGrpSpPr>
            <a:grpSpLocks/>
          </p:cNvGrpSpPr>
          <p:nvPr/>
        </p:nvGrpSpPr>
        <p:grpSpPr bwMode="auto">
          <a:xfrm flipH="1">
            <a:off x="1315034" y="4202627"/>
            <a:ext cx="1038440" cy="258405"/>
            <a:chOff x="521" y="2478"/>
            <a:chExt cx="1044" cy="136"/>
          </a:xfrm>
        </p:grpSpPr>
        <p:sp>
          <p:nvSpPr>
            <p:cNvPr id="13" name="AutoShape 62"/>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4" name="Rectangle 63"/>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5" name="Rectangle 64"/>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16" name="Rectangle 43"/>
          <p:cNvSpPr>
            <a:spLocks noChangeArrowheads="1"/>
          </p:cNvSpPr>
          <p:nvPr/>
        </p:nvSpPr>
        <p:spPr bwMode="auto">
          <a:xfrm>
            <a:off x="468441" y="2564794"/>
            <a:ext cx="2684104" cy="2154644"/>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7" name="Line 37"/>
          <p:cNvSpPr>
            <a:spLocks noChangeShapeType="1"/>
          </p:cNvSpPr>
          <p:nvPr/>
        </p:nvSpPr>
        <p:spPr bwMode="auto">
          <a:xfrm>
            <a:off x="596926" y="4115226"/>
            <a:ext cx="30343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8" name="Line 34"/>
          <p:cNvSpPr>
            <a:spLocks noChangeShapeType="1"/>
          </p:cNvSpPr>
          <p:nvPr/>
        </p:nvSpPr>
        <p:spPr bwMode="auto">
          <a:xfrm>
            <a:off x="3710486" y="4115226"/>
            <a:ext cx="21560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3220462567"/>
              </p:ext>
            </p:extLst>
          </p:nvPr>
        </p:nvGraphicFramePr>
        <p:xfrm>
          <a:off x="5706403" y="2996103"/>
          <a:ext cx="3041397" cy="2038741"/>
        </p:xfrm>
        <a:graphic>
          <a:graphicData uri="http://schemas.openxmlformats.org/presentationml/2006/ole">
            <mc:AlternateContent xmlns:mc="http://schemas.openxmlformats.org/markup-compatibility/2006">
              <mc:Choice xmlns:v="urn:schemas-microsoft-com:vml" Requires="v">
                <p:oleObj spid="_x0000_s1626278" name="VISIO" r:id="rId4" imgW="1687068" imgH="964692" progId="">
                  <p:embed/>
                </p:oleObj>
              </mc:Choice>
              <mc:Fallback>
                <p:oleObj name="VISIO" r:id="rId4" imgW="1687068" imgH="964692"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6403" y="2996103"/>
                        <a:ext cx="3041397" cy="203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1117" y="3987924"/>
            <a:ext cx="577302" cy="3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1" name="Text Box 7"/>
          <p:cNvSpPr txBox="1">
            <a:spLocks noChangeArrowheads="1"/>
          </p:cNvSpPr>
          <p:nvPr/>
        </p:nvSpPr>
        <p:spPr bwMode="auto">
          <a:xfrm>
            <a:off x="3227219" y="3340010"/>
            <a:ext cx="958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en-US" altLang="zh-CN" sz="2000" b="1" dirty="0">
                <a:solidFill>
                  <a:srgbClr val="FF0000"/>
                </a:solidFill>
                <a:latin typeface="+mn-ea"/>
                <a:ea typeface="+mn-ea"/>
              </a:rPr>
              <a:t>NAT</a:t>
            </a:r>
          </a:p>
          <a:p>
            <a:pPr algn="ctr" eaLnBrk="1" hangingPunct="1">
              <a:lnSpc>
                <a:spcPct val="90000"/>
              </a:lnSpc>
            </a:pPr>
            <a:r>
              <a:rPr kumimoji="1" lang="zh-CN" altLang="en-US" sz="2000" b="1" dirty="0">
                <a:solidFill>
                  <a:srgbClr val="FF0000"/>
                </a:solidFill>
                <a:latin typeface="+mn-ea"/>
                <a:ea typeface="+mn-ea"/>
              </a:rPr>
              <a:t>路由器</a:t>
            </a:r>
          </a:p>
        </p:txBody>
      </p:sp>
      <p:pic>
        <p:nvPicPr>
          <p:cNvPr id="22" name="Picture 3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08431" y="2996103"/>
            <a:ext cx="373134" cy="40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1225" y="4531344"/>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07967" y="3944222"/>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35"/>
          <p:cNvSpPr txBox="1">
            <a:spLocks noChangeArrowheads="1"/>
          </p:cNvSpPr>
          <p:nvPr/>
        </p:nvSpPr>
        <p:spPr bwMode="auto">
          <a:xfrm>
            <a:off x="657744" y="2123772"/>
            <a:ext cx="2382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FF"/>
                </a:solidFill>
                <a:latin typeface="+mn-ea"/>
                <a:ea typeface="+mn-ea"/>
              </a:rPr>
              <a:t>专用网 </a:t>
            </a:r>
            <a:r>
              <a:rPr kumimoji="1" lang="en-US" altLang="zh-CN" sz="2000" b="1" dirty="0">
                <a:solidFill>
                  <a:srgbClr val="0000FF"/>
                </a:solidFill>
                <a:latin typeface="+mn-ea"/>
                <a:ea typeface="+mn-ea"/>
              </a:rPr>
              <a:t>192.168.0.0</a:t>
            </a:r>
          </a:p>
        </p:txBody>
      </p:sp>
      <p:sp>
        <p:nvSpPr>
          <p:cNvPr id="26" name="Text Box 36"/>
          <p:cNvSpPr txBox="1">
            <a:spLocks noChangeArrowheads="1"/>
          </p:cNvSpPr>
          <p:nvPr/>
        </p:nvSpPr>
        <p:spPr bwMode="auto">
          <a:xfrm>
            <a:off x="6595936" y="3294308"/>
            <a:ext cx="958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99"/>
                </a:solidFill>
                <a:latin typeface="+mn-ea"/>
                <a:ea typeface="+mn-ea"/>
              </a:rPr>
              <a:t>互联网</a:t>
            </a:r>
          </a:p>
        </p:txBody>
      </p:sp>
      <p:sp>
        <p:nvSpPr>
          <p:cNvPr id="27" name="Line 38"/>
          <p:cNvSpPr>
            <a:spLocks noChangeShapeType="1"/>
          </p:cNvSpPr>
          <p:nvPr/>
        </p:nvSpPr>
        <p:spPr bwMode="auto">
          <a:xfrm rot="5400000">
            <a:off x="749868" y="3829271"/>
            <a:ext cx="60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pic>
        <p:nvPicPr>
          <p:cNvPr id="28" name="Picture 2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696" y="3400811"/>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2"/>
          <p:cNvGrpSpPr>
            <a:grpSpLocks/>
          </p:cNvGrpSpPr>
          <p:nvPr/>
        </p:nvGrpSpPr>
        <p:grpSpPr bwMode="auto">
          <a:xfrm>
            <a:off x="1874736" y="3771319"/>
            <a:ext cx="1038440" cy="258405"/>
            <a:chOff x="521" y="2478"/>
            <a:chExt cx="1044" cy="136"/>
          </a:xfrm>
        </p:grpSpPr>
        <p:sp>
          <p:nvSpPr>
            <p:cNvPr id="30" name="AutoShape 41"/>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1" name="Rectangle 39"/>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2" name="Rectangle 40"/>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33" name="Text Box 44"/>
          <p:cNvSpPr txBox="1">
            <a:spLocks noChangeArrowheads="1"/>
          </p:cNvSpPr>
          <p:nvPr/>
        </p:nvSpPr>
        <p:spPr bwMode="auto">
          <a:xfrm>
            <a:off x="1737864" y="2616095"/>
            <a:ext cx="140294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00"/>
                </a:solidFill>
                <a:latin typeface="+mn-ea"/>
                <a:ea typeface="+mn-ea"/>
              </a:rPr>
              <a:t>源 </a:t>
            </a:r>
            <a:r>
              <a:rPr kumimoji="1" lang="en-US" altLang="zh-CN" b="1" dirty="0">
                <a:solidFill>
                  <a:srgbClr val="990000"/>
                </a:solidFill>
                <a:latin typeface="+mn-ea"/>
                <a:ea typeface="+mn-ea"/>
              </a:rPr>
              <a:t>IP </a:t>
            </a:r>
            <a:r>
              <a:rPr kumimoji="1" lang="zh-CN" altLang="en-US" b="1" dirty="0">
                <a:solidFill>
                  <a:srgbClr val="990000"/>
                </a:solidFill>
                <a:latin typeface="+mn-ea"/>
                <a:ea typeface="+mn-ea"/>
              </a:rPr>
              <a:t>地址</a:t>
            </a:r>
          </a:p>
          <a:p>
            <a:pPr algn="ctr" eaLnBrk="1" hangingPunct="1">
              <a:lnSpc>
                <a:spcPct val="90000"/>
              </a:lnSpc>
            </a:pPr>
            <a:r>
              <a:rPr kumimoji="1" lang="en-US" altLang="zh-CN" b="1" dirty="0">
                <a:solidFill>
                  <a:srgbClr val="990000"/>
                </a:solidFill>
                <a:latin typeface="+mn-ea"/>
                <a:ea typeface="+mn-ea"/>
              </a:rPr>
              <a:t>192.168.0.3</a:t>
            </a:r>
          </a:p>
        </p:txBody>
      </p:sp>
      <p:sp>
        <p:nvSpPr>
          <p:cNvPr id="34" name="Text Box 45"/>
          <p:cNvSpPr txBox="1">
            <a:spLocks noChangeArrowheads="1"/>
          </p:cNvSpPr>
          <p:nvPr/>
        </p:nvSpPr>
        <p:spPr bwMode="auto">
          <a:xfrm>
            <a:off x="333709" y="2836500"/>
            <a:ext cx="140294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0000FF"/>
                </a:solidFill>
                <a:latin typeface="+mn-ea"/>
                <a:ea typeface="+mn-ea"/>
              </a:rPr>
              <a:t>主机 </a:t>
            </a:r>
            <a:r>
              <a:rPr kumimoji="1" lang="en-US" altLang="zh-CN" b="1" dirty="0">
                <a:solidFill>
                  <a:srgbClr val="0000FF"/>
                </a:solidFill>
                <a:latin typeface="+mn-ea"/>
                <a:ea typeface="+mn-ea"/>
              </a:rPr>
              <a:t>A</a:t>
            </a:r>
          </a:p>
          <a:p>
            <a:pPr algn="ctr" eaLnBrk="1" hangingPunct="1">
              <a:lnSpc>
                <a:spcPct val="90000"/>
              </a:lnSpc>
            </a:pPr>
            <a:r>
              <a:rPr kumimoji="1" lang="en-US" altLang="zh-CN" b="1" dirty="0">
                <a:solidFill>
                  <a:srgbClr val="0000FF"/>
                </a:solidFill>
                <a:latin typeface="+mn-ea"/>
                <a:ea typeface="+mn-ea"/>
              </a:rPr>
              <a:t>192.168.0.3</a:t>
            </a:r>
          </a:p>
        </p:txBody>
      </p:sp>
      <p:grpSp>
        <p:nvGrpSpPr>
          <p:cNvPr id="5" name="Group 46"/>
          <p:cNvGrpSpPr>
            <a:grpSpLocks/>
          </p:cNvGrpSpPr>
          <p:nvPr/>
        </p:nvGrpSpPr>
        <p:grpSpPr bwMode="auto">
          <a:xfrm>
            <a:off x="4349391" y="3771319"/>
            <a:ext cx="1038440" cy="258405"/>
            <a:chOff x="521" y="2478"/>
            <a:chExt cx="1044" cy="136"/>
          </a:xfrm>
        </p:grpSpPr>
        <p:sp>
          <p:nvSpPr>
            <p:cNvPr id="36" name="AutoShape 47"/>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7" name="Rectangle 48"/>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8" name="Rectangle 49"/>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39" name="Text Box 50"/>
          <p:cNvSpPr txBox="1">
            <a:spLocks noChangeArrowheads="1"/>
          </p:cNvSpPr>
          <p:nvPr/>
        </p:nvSpPr>
        <p:spPr bwMode="auto">
          <a:xfrm>
            <a:off x="4421968" y="2787099"/>
            <a:ext cx="2138290" cy="590931"/>
          </a:xfrm>
          <a:prstGeom prst="rect">
            <a:avLst/>
          </a:prstGeom>
          <a:solidFill>
            <a:schemeClr val="accent2"/>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99"/>
                </a:solidFill>
                <a:latin typeface="+mn-lt"/>
                <a:ea typeface="黑体" pitchFamily="2" charset="-122"/>
              </a:rPr>
              <a:t>源 </a:t>
            </a:r>
            <a:r>
              <a:rPr kumimoji="1" lang="en-US" altLang="zh-CN" b="1" dirty="0">
                <a:solidFill>
                  <a:srgbClr val="990099"/>
                </a:solidFill>
                <a:latin typeface="+mn-lt"/>
                <a:ea typeface="黑体" pitchFamily="2" charset="-122"/>
              </a:rPr>
              <a:t>IP </a:t>
            </a:r>
            <a:r>
              <a:rPr kumimoji="1" lang="zh-CN" altLang="en-US" b="1" dirty="0" smtClean="0">
                <a:solidFill>
                  <a:srgbClr val="990099"/>
                </a:solidFill>
                <a:latin typeface="+mn-lt"/>
                <a:ea typeface="黑体" pitchFamily="2" charset="-122"/>
              </a:rPr>
              <a:t>地址</a:t>
            </a:r>
            <a:endParaRPr kumimoji="1" lang="en-US" altLang="zh-CN" b="1" dirty="0" smtClean="0">
              <a:solidFill>
                <a:srgbClr val="990099"/>
              </a:solidFill>
              <a:latin typeface="+mn-lt"/>
              <a:ea typeface="黑体" pitchFamily="2" charset="-122"/>
            </a:endParaRPr>
          </a:p>
          <a:p>
            <a:pPr algn="ctr" eaLnBrk="1" hangingPunct="1">
              <a:lnSpc>
                <a:spcPct val="90000"/>
              </a:lnSpc>
            </a:pPr>
            <a:r>
              <a:rPr kumimoji="1" lang="zh-CN" altLang="en-US" b="1" dirty="0" smtClean="0">
                <a:solidFill>
                  <a:srgbClr val="990099"/>
                </a:solidFill>
                <a:latin typeface="+mn-lt"/>
                <a:ea typeface="黑体" pitchFamily="2" charset="-122"/>
              </a:rPr>
              <a:t>变成</a:t>
            </a:r>
            <a:r>
              <a:rPr kumimoji="1" lang="en-US" altLang="zh-CN" b="1" dirty="0" smtClean="0">
                <a:solidFill>
                  <a:srgbClr val="990099"/>
                </a:solidFill>
                <a:latin typeface="+mn-lt"/>
                <a:ea typeface="黑体" pitchFamily="2" charset="-122"/>
              </a:rPr>
              <a:t>172.38.1.5</a:t>
            </a:r>
            <a:endParaRPr kumimoji="1" lang="en-US" altLang="zh-CN" b="1" dirty="0">
              <a:solidFill>
                <a:srgbClr val="990099"/>
              </a:solidFill>
              <a:latin typeface="+mn-lt"/>
              <a:ea typeface="黑体" pitchFamily="2" charset="-122"/>
            </a:endParaRPr>
          </a:p>
        </p:txBody>
      </p:sp>
      <p:sp>
        <p:nvSpPr>
          <p:cNvPr id="40" name="Line 51"/>
          <p:cNvSpPr>
            <a:spLocks noChangeShapeType="1"/>
          </p:cNvSpPr>
          <p:nvPr/>
        </p:nvSpPr>
        <p:spPr bwMode="auto">
          <a:xfrm>
            <a:off x="2592844" y="3167107"/>
            <a:ext cx="0" cy="777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41" name="Text Box 52"/>
          <p:cNvSpPr txBox="1">
            <a:spLocks noChangeArrowheads="1"/>
          </p:cNvSpPr>
          <p:nvPr/>
        </p:nvSpPr>
        <p:spPr bwMode="auto">
          <a:xfrm>
            <a:off x="8080525" y="2405190"/>
            <a:ext cx="127470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000099"/>
                </a:solidFill>
                <a:latin typeface="+mn-ea"/>
                <a:ea typeface="+mn-ea"/>
              </a:rPr>
              <a:t>主机 </a:t>
            </a:r>
            <a:r>
              <a:rPr kumimoji="1" lang="en-US" altLang="zh-CN" b="1" dirty="0">
                <a:solidFill>
                  <a:srgbClr val="000099"/>
                </a:solidFill>
                <a:latin typeface="+mn-ea"/>
                <a:ea typeface="+mn-ea"/>
              </a:rPr>
              <a:t>B</a:t>
            </a:r>
          </a:p>
          <a:p>
            <a:pPr algn="ctr" eaLnBrk="1" hangingPunct="1">
              <a:lnSpc>
                <a:spcPct val="90000"/>
              </a:lnSpc>
            </a:pPr>
            <a:r>
              <a:rPr kumimoji="1" lang="en-US" altLang="zh-CN" b="1" dirty="0">
                <a:solidFill>
                  <a:srgbClr val="000099"/>
                </a:solidFill>
                <a:latin typeface="+mn-ea"/>
                <a:ea typeface="+mn-ea"/>
              </a:rPr>
              <a:t>213.18.2.4</a:t>
            </a:r>
          </a:p>
        </p:txBody>
      </p:sp>
      <p:sp>
        <p:nvSpPr>
          <p:cNvPr id="42" name="Line 53"/>
          <p:cNvSpPr>
            <a:spLocks noChangeShapeType="1"/>
          </p:cNvSpPr>
          <p:nvPr/>
        </p:nvSpPr>
        <p:spPr bwMode="auto">
          <a:xfrm flipH="1">
            <a:off x="5067499" y="3340010"/>
            <a:ext cx="239369" cy="60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43" name="Freeform 54"/>
          <p:cNvSpPr>
            <a:spLocks/>
          </p:cNvSpPr>
          <p:nvPr/>
        </p:nvSpPr>
        <p:spPr bwMode="auto">
          <a:xfrm>
            <a:off x="5546238" y="3167107"/>
            <a:ext cx="2955154" cy="784716"/>
          </a:xfrm>
          <a:custGeom>
            <a:avLst/>
            <a:gdLst>
              <a:gd name="T0" fmla="*/ 0 w 1679"/>
              <a:gd name="T1" fmla="*/ 409 h 413"/>
              <a:gd name="T2" fmla="*/ 475 w 1679"/>
              <a:gd name="T3" fmla="*/ 401 h 413"/>
              <a:gd name="T4" fmla="*/ 843 w 1679"/>
              <a:gd name="T5" fmla="*/ 337 h 413"/>
              <a:gd name="T6" fmla="*/ 1147 w 1679"/>
              <a:gd name="T7" fmla="*/ 241 h 413"/>
              <a:gd name="T8" fmla="*/ 1387 w 1679"/>
              <a:gd name="T9" fmla="*/ 145 h 413"/>
              <a:gd name="T10" fmla="*/ 1679 w 1679"/>
              <a:gd name="T11" fmla="*/ 0 h 413"/>
              <a:gd name="T12" fmla="*/ 0 60000 65536"/>
              <a:gd name="T13" fmla="*/ 0 60000 65536"/>
              <a:gd name="T14" fmla="*/ 0 60000 65536"/>
              <a:gd name="T15" fmla="*/ 0 60000 65536"/>
              <a:gd name="T16" fmla="*/ 0 60000 65536"/>
              <a:gd name="T17" fmla="*/ 0 60000 65536"/>
              <a:gd name="T18" fmla="*/ 0 w 1679"/>
              <a:gd name="T19" fmla="*/ 0 h 413"/>
              <a:gd name="T20" fmla="*/ 1679 w 1679"/>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679" h="413">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mpd="sng">
            <a:solidFill>
              <a:srgbClr val="CC00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rgbClr val="000099"/>
              </a:solidFill>
              <a:latin typeface="+mn-ea"/>
            </a:endParaRPr>
          </a:p>
        </p:txBody>
      </p:sp>
      <p:sp>
        <p:nvSpPr>
          <p:cNvPr id="44" name="Text Box 59"/>
          <p:cNvSpPr txBox="1">
            <a:spLocks noChangeArrowheads="1"/>
          </p:cNvSpPr>
          <p:nvPr/>
        </p:nvSpPr>
        <p:spPr bwMode="auto">
          <a:xfrm>
            <a:off x="516790" y="4955040"/>
            <a:ext cx="1936749" cy="590931"/>
          </a:xfrm>
          <a:prstGeom prst="rect">
            <a:avLst/>
          </a:prstGeom>
          <a:solidFill>
            <a:schemeClr val="accent2"/>
          </a:solid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00"/>
                </a:solidFill>
                <a:latin typeface="+mn-ea"/>
                <a:ea typeface="+mn-ea"/>
              </a:rPr>
              <a:t>目的 </a:t>
            </a:r>
            <a:r>
              <a:rPr kumimoji="1" lang="en-US" altLang="zh-CN" b="1" dirty="0">
                <a:solidFill>
                  <a:srgbClr val="990000"/>
                </a:solidFill>
                <a:latin typeface="+mn-ea"/>
                <a:ea typeface="+mn-ea"/>
              </a:rPr>
              <a:t>IP </a:t>
            </a:r>
            <a:r>
              <a:rPr kumimoji="1" lang="zh-CN" altLang="en-US" b="1" dirty="0">
                <a:solidFill>
                  <a:srgbClr val="990000"/>
                </a:solidFill>
                <a:latin typeface="+mn-ea"/>
                <a:ea typeface="+mn-ea"/>
              </a:rPr>
              <a:t>地址</a:t>
            </a:r>
          </a:p>
          <a:p>
            <a:pPr algn="ctr" eaLnBrk="1" hangingPunct="1">
              <a:lnSpc>
                <a:spcPct val="90000"/>
              </a:lnSpc>
            </a:pPr>
            <a:r>
              <a:rPr kumimoji="1" lang="zh-CN" altLang="en-US" b="1" dirty="0" smtClean="0">
                <a:solidFill>
                  <a:srgbClr val="990000"/>
                </a:solidFill>
                <a:latin typeface="+mn-ea"/>
                <a:ea typeface="+mn-ea"/>
              </a:rPr>
              <a:t>变成</a:t>
            </a:r>
            <a:r>
              <a:rPr kumimoji="1" lang="en-US" altLang="zh-CN" b="1" dirty="0" smtClean="0">
                <a:solidFill>
                  <a:srgbClr val="990000"/>
                </a:solidFill>
                <a:latin typeface="+mn-ea"/>
                <a:ea typeface="+mn-ea"/>
              </a:rPr>
              <a:t>192.168.0.3</a:t>
            </a:r>
            <a:endParaRPr kumimoji="1" lang="en-US" altLang="zh-CN" b="1" dirty="0">
              <a:solidFill>
                <a:srgbClr val="990000"/>
              </a:solidFill>
              <a:latin typeface="+mn-ea"/>
              <a:ea typeface="+mn-ea"/>
            </a:endParaRPr>
          </a:p>
        </p:txBody>
      </p:sp>
      <p:sp>
        <p:nvSpPr>
          <p:cNvPr id="45" name="Line 60"/>
          <p:cNvSpPr>
            <a:spLocks noChangeShapeType="1"/>
          </p:cNvSpPr>
          <p:nvPr/>
        </p:nvSpPr>
        <p:spPr bwMode="auto">
          <a:xfrm flipH="1">
            <a:off x="1635365" y="4288130"/>
            <a:ext cx="0" cy="653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pSp>
        <p:nvGrpSpPr>
          <p:cNvPr id="6" name="Group 65"/>
          <p:cNvGrpSpPr>
            <a:grpSpLocks/>
          </p:cNvGrpSpPr>
          <p:nvPr/>
        </p:nvGrpSpPr>
        <p:grpSpPr bwMode="auto">
          <a:xfrm flipH="1">
            <a:off x="4588761" y="4202627"/>
            <a:ext cx="1038440" cy="258405"/>
            <a:chOff x="521" y="2478"/>
            <a:chExt cx="1044" cy="136"/>
          </a:xfrm>
        </p:grpSpPr>
        <p:sp>
          <p:nvSpPr>
            <p:cNvPr id="47" name="AutoShape 66"/>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48" name="Rectangle 67"/>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49" name="Rectangle 68"/>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50" name="Text Box 69"/>
          <p:cNvSpPr txBox="1">
            <a:spLocks noChangeArrowheads="1"/>
          </p:cNvSpPr>
          <p:nvPr/>
        </p:nvSpPr>
        <p:spPr bwMode="auto">
          <a:xfrm>
            <a:off x="4613426" y="4955040"/>
            <a:ext cx="145648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99"/>
                </a:solidFill>
                <a:latin typeface="+mn-lt"/>
                <a:ea typeface="黑体" pitchFamily="2" charset="-122"/>
              </a:rPr>
              <a:t>目的 </a:t>
            </a:r>
            <a:r>
              <a:rPr kumimoji="1" lang="en-US" altLang="zh-CN" b="1" dirty="0">
                <a:solidFill>
                  <a:srgbClr val="990099"/>
                </a:solidFill>
                <a:latin typeface="+mn-lt"/>
                <a:ea typeface="黑体" pitchFamily="2" charset="-122"/>
              </a:rPr>
              <a:t>IP </a:t>
            </a:r>
            <a:r>
              <a:rPr kumimoji="1" lang="zh-CN" altLang="en-US" b="1" dirty="0">
                <a:solidFill>
                  <a:srgbClr val="990099"/>
                </a:solidFill>
                <a:latin typeface="+mn-lt"/>
                <a:ea typeface="黑体" pitchFamily="2" charset="-122"/>
              </a:rPr>
              <a:t>地址</a:t>
            </a:r>
          </a:p>
          <a:p>
            <a:pPr algn="ctr" eaLnBrk="1" hangingPunct="1">
              <a:lnSpc>
                <a:spcPct val="90000"/>
              </a:lnSpc>
            </a:pPr>
            <a:r>
              <a:rPr kumimoji="1" lang="en-US" altLang="zh-CN" b="1" dirty="0">
                <a:solidFill>
                  <a:srgbClr val="990099"/>
                </a:solidFill>
                <a:latin typeface="+mn-lt"/>
                <a:ea typeface="黑体" pitchFamily="2" charset="-122"/>
              </a:rPr>
              <a:t>172.38.1.5</a:t>
            </a:r>
          </a:p>
        </p:txBody>
      </p:sp>
      <p:sp>
        <p:nvSpPr>
          <p:cNvPr id="51" name="Line 70"/>
          <p:cNvSpPr>
            <a:spLocks noChangeShapeType="1"/>
          </p:cNvSpPr>
          <p:nvPr/>
        </p:nvSpPr>
        <p:spPr bwMode="auto">
          <a:xfrm>
            <a:off x="4907332" y="4386386"/>
            <a:ext cx="480499" cy="5553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52" name="Freeform 71"/>
          <p:cNvSpPr>
            <a:spLocks/>
          </p:cNvSpPr>
          <p:nvPr/>
        </p:nvSpPr>
        <p:spPr bwMode="auto">
          <a:xfrm>
            <a:off x="5706403" y="3473012"/>
            <a:ext cx="2970995" cy="811317"/>
          </a:xfrm>
          <a:custGeom>
            <a:avLst/>
            <a:gdLst>
              <a:gd name="T0" fmla="*/ 0 w 1688"/>
              <a:gd name="T1" fmla="*/ 425 h 427"/>
              <a:gd name="T2" fmla="*/ 456 w 1688"/>
              <a:gd name="T3" fmla="*/ 416 h 427"/>
              <a:gd name="T4" fmla="*/ 816 w 1688"/>
              <a:gd name="T5" fmla="*/ 360 h 427"/>
              <a:gd name="T6" fmla="*/ 1080 w 1688"/>
              <a:gd name="T7" fmla="*/ 288 h 427"/>
              <a:gd name="T8" fmla="*/ 1336 w 1688"/>
              <a:gd name="T9" fmla="*/ 192 h 427"/>
              <a:gd name="T10" fmla="*/ 1688 w 1688"/>
              <a:gd name="T11" fmla="*/ 0 h 427"/>
              <a:gd name="T12" fmla="*/ 0 60000 65536"/>
              <a:gd name="T13" fmla="*/ 0 60000 65536"/>
              <a:gd name="T14" fmla="*/ 0 60000 65536"/>
              <a:gd name="T15" fmla="*/ 0 60000 65536"/>
              <a:gd name="T16" fmla="*/ 0 60000 65536"/>
              <a:gd name="T17" fmla="*/ 0 60000 65536"/>
              <a:gd name="T18" fmla="*/ 0 w 1688"/>
              <a:gd name="T19" fmla="*/ 0 h 427"/>
              <a:gd name="T20" fmla="*/ 1688 w 1688"/>
              <a:gd name="T21" fmla="*/ 427 h 427"/>
            </a:gdLst>
            <a:ahLst/>
            <a:cxnLst>
              <a:cxn ang="T12">
                <a:pos x="T0" y="T1"/>
              </a:cxn>
              <a:cxn ang="T13">
                <a:pos x="T2" y="T3"/>
              </a:cxn>
              <a:cxn ang="T14">
                <a:pos x="T4" y="T5"/>
              </a:cxn>
              <a:cxn ang="T15">
                <a:pos x="T6" y="T7"/>
              </a:cxn>
              <a:cxn ang="T16">
                <a:pos x="T8" y="T9"/>
              </a:cxn>
              <a:cxn ang="T17">
                <a:pos x="T10" y="T11"/>
              </a:cxn>
            </a:cxnLst>
            <a:rect l="T18" t="T19" r="T20" b="T21"/>
            <a:pathLst>
              <a:path w="1688" h="427">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mpd="sng">
            <a:solidFill>
              <a:srgbClr val="CC00CC"/>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rgbClr val="000099"/>
              </a:solidFill>
              <a:latin typeface="+mn-ea"/>
            </a:endParaRPr>
          </a:p>
        </p:txBody>
      </p:sp>
      <p:sp>
        <p:nvSpPr>
          <p:cNvPr id="53" name="AutoShape 75"/>
          <p:cNvSpPr>
            <a:spLocks noChangeArrowheads="1"/>
          </p:cNvSpPr>
          <p:nvPr/>
        </p:nvSpPr>
        <p:spPr bwMode="auto">
          <a:xfrm>
            <a:off x="4270188" y="1691724"/>
            <a:ext cx="1860164" cy="748228"/>
          </a:xfrm>
          <a:prstGeom prst="wedgeRoundRectCallout">
            <a:avLst>
              <a:gd name="adj1" fmla="val -61990"/>
              <a:gd name="adj2" fmla="val 265089"/>
              <a:gd name="adj3" fmla="val 16667"/>
            </a:avLst>
          </a:prstGeom>
          <a:solidFill>
            <a:srgbClr val="FFFF66"/>
          </a:solidFill>
          <a:ln w="9525">
            <a:solidFill>
              <a:schemeClr val="tx1"/>
            </a:solidFill>
            <a:miter lim="800000"/>
            <a:headEnd/>
            <a:tailEnd/>
          </a:ln>
        </p:spPr>
        <p:txBody>
          <a:bodyPr/>
          <a:lstStyle/>
          <a:p>
            <a:pPr algn="ctr"/>
            <a:endParaRPr lang="zh-CN" altLang="zh-CN" sz="2000" b="1">
              <a:solidFill>
                <a:srgbClr val="000099"/>
              </a:solidFill>
              <a:latin typeface="+mn-ea"/>
            </a:endParaRPr>
          </a:p>
        </p:txBody>
      </p:sp>
      <p:sp>
        <p:nvSpPr>
          <p:cNvPr id="54" name="Text Box 76"/>
          <p:cNvSpPr txBox="1">
            <a:spLocks noChangeArrowheads="1"/>
          </p:cNvSpPr>
          <p:nvPr/>
        </p:nvSpPr>
        <p:spPr bwMode="auto">
          <a:xfrm>
            <a:off x="4390836" y="1763732"/>
            <a:ext cx="159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99"/>
                </a:solidFill>
                <a:latin typeface="+mn-ea"/>
                <a:ea typeface="+mn-ea"/>
              </a:rPr>
              <a:t>全球 </a:t>
            </a:r>
            <a:r>
              <a:rPr kumimoji="1" lang="en-US" altLang="zh-CN" sz="2000" b="1" dirty="0">
                <a:solidFill>
                  <a:srgbClr val="000099"/>
                </a:solidFill>
                <a:latin typeface="+mn-ea"/>
                <a:ea typeface="+mn-ea"/>
              </a:rPr>
              <a:t>IP </a:t>
            </a:r>
            <a:r>
              <a:rPr kumimoji="1" lang="zh-CN" altLang="en-US" sz="2000" b="1" dirty="0">
                <a:solidFill>
                  <a:srgbClr val="000099"/>
                </a:solidFill>
                <a:latin typeface="+mn-ea"/>
                <a:ea typeface="+mn-ea"/>
              </a:rPr>
              <a:t>地址</a:t>
            </a:r>
          </a:p>
          <a:p>
            <a:pPr algn="ctr" eaLnBrk="1" hangingPunct="1">
              <a:lnSpc>
                <a:spcPct val="90000"/>
              </a:lnSpc>
            </a:pPr>
            <a:r>
              <a:rPr kumimoji="1" lang="en-US" altLang="zh-CN" sz="2000" b="1" dirty="0">
                <a:solidFill>
                  <a:srgbClr val="000099"/>
                </a:solidFill>
                <a:latin typeface="+mn-ea"/>
                <a:ea typeface="+mn-ea"/>
              </a:rPr>
              <a:t>172.38.1.5</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50" grpId="0"/>
      <p:bldP spid="51" grpId="0" animBg="1"/>
      <p:bldP spid="52" grpId="0" animBg="1"/>
    </p:bldLst>
  </p:timing>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a:xfrm>
            <a:off x="1238224" y="0"/>
            <a:ext cx="7427780" cy="768350"/>
          </a:xfrm>
        </p:spPr>
        <p:txBody>
          <a:bodyPr/>
          <a:lstStyle/>
          <a:p>
            <a:pPr algn="ctr"/>
            <a:r>
              <a:rPr lang="en-US" altLang="zh-CN" dirty="0">
                <a:ea typeface="Arial Unicode MS" pitchFamily="34" charset="-122"/>
                <a:cs typeface="Arial Unicode MS" pitchFamily="34" charset="-122"/>
              </a:rPr>
              <a:t> </a:t>
            </a:r>
            <a:r>
              <a:rPr lang="zh-CN" altLang="en-US" dirty="0">
                <a:ea typeface="Arial Unicode MS" pitchFamily="34" charset="-122"/>
                <a:cs typeface="Arial Unicode MS" pitchFamily="34" charset="-122"/>
              </a:rPr>
              <a:t>小结</a:t>
            </a:r>
            <a:endParaRPr lang="zh-CN" altLang="en-US" dirty="0"/>
          </a:p>
        </p:txBody>
      </p:sp>
      <p:sp>
        <p:nvSpPr>
          <p:cNvPr id="1069059" name="Rectangle 3"/>
          <p:cNvSpPr>
            <a:spLocks noGrp="1" noChangeArrowheads="1"/>
          </p:cNvSpPr>
          <p:nvPr>
            <p:ph type="body" idx="1"/>
          </p:nvPr>
        </p:nvSpPr>
        <p:spPr>
          <a:xfrm>
            <a:off x="309530" y="785794"/>
            <a:ext cx="9286940" cy="6072206"/>
          </a:xfrm>
        </p:spPr>
        <p:txBody>
          <a:bodyPr/>
          <a:lstStyle/>
          <a:p>
            <a:pPr>
              <a:spcBef>
                <a:spcPct val="0"/>
              </a:spcBef>
              <a:buFont typeface="Wingdings" pitchFamily="2" charset="2"/>
              <a:buNone/>
            </a:pPr>
            <a:r>
              <a:rPr lang="en-US" altLang="zh-CN" sz="500" dirty="0"/>
              <a:t> </a:t>
            </a:r>
            <a:r>
              <a:rPr lang="en-US" altLang="zh-CN" sz="2400" dirty="0"/>
              <a:t>4.1  </a:t>
            </a:r>
            <a:r>
              <a:rPr lang="zh-CN" altLang="en-US" sz="2400" dirty="0"/>
              <a:t>网络层提供的两种服务</a:t>
            </a:r>
          </a:p>
          <a:p>
            <a:pPr>
              <a:spcBef>
                <a:spcPct val="0"/>
              </a:spcBef>
              <a:buFont typeface="Wingdings" pitchFamily="2" charset="2"/>
              <a:buNone/>
            </a:pPr>
            <a:r>
              <a:rPr lang="zh-CN" altLang="en-US" sz="2400" dirty="0"/>
              <a:t>       表</a:t>
            </a:r>
            <a:r>
              <a:rPr lang="en-US" altLang="zh-CN" sz="2400" dirty="0"/>
              <a:t>4-1</a:t>
            </a:r>
            <a:r>
              <a:rPr lang="zh-CN" altLang="en-US" sz="2400" dirty="0"/>
              <a:t>数据报和虚电路的对比</a:t>
            </a:r>
          </a:p>
          <a:p>
            <a:pPr>
              <a:spcBef>
                <a:spcPct val="0"/>
              </a:spcBef>
              <a:buFont typeface="Wingdings" pitchFamily="2" charset="2"/>
              <a:buNone/>
            </a:pPr>
            <a:r>
              <a:rPr lang="en-US" altLang="zh-CN" sz="2400" dirty="0"/>
              <a:t>4.2  </a:t>
            </a:r>
            <a:r>
              <a:rPr lang="zh-CN" altLang="en-US" sz="2400" dirty="0"/>
              <a:t>网际协议 </a:t>
            </a:r>
            <a:r>
              <a:rPr lang="en-US" altLang="zh-CN" sz="2400" dirty="0"/>
              <a:t>IP</a:t>
            </a:r>
          </a:p>
          <a:p>
            <a:pPr>
              <a:spcBef>
                <a:spcPct val="0"/>
              </a:spcBef>
              <a:buFont typeface="Wingdings" pitchFamily="2" charset="2"/>
              <a:buNone/>
            </a:pPr>
            <a:r>
              <a:rPr lang="en-US" altLang="zh-CN" sz="2400" dirty="0"/>
              <a:t>  	4.2.1  </a:t>
            </a:r>
            <a:r>
              <a:rPr lang="zh-CN" altLang="en-US" sz="2400" dirty="0"/>
              <a:t>虚拟</a:t>
            </a:r>
            <a:r>
              <a:rPr lang="zh-CN" altLang="en-US" sz="2400" dirty="0" smtClean="0"/>
              <a:t>互连网络：网络</a:t>
            </a:r>
            <a:r>
              <a:rPr lang="zh-CN" altLang="en-US" sz="2400" dirty="0"/>
              <a:t>互联的设备，工作的层次</a:t>
            </a:r>
          </a:p>
          <a:p>
            <a:pPr>
              <a:spcBef>
                <a:spcPct val="0"/>
              </a:spcBef>
              <a:buFont typeface="Wingdings" pitchFamily="2" charset="2"/>
              <a:buNone/>
            </a:pPr>
            <a:r>
              <a:rPr lang="zh-CN" altLang="en-US" sz="2400" dirty="0"/>
              <a:t>    </a:t>
            </a:r>
            <a:r>
              <a:rPr lang="zh-CN" altLang="en-US" sz="2400" dirty="0" smtClean="0"/>
              <a:t> </a:t>
            </a:r>
            <a:r>
              <a:rPr lang="en-US" altLang="zh-CN" sz="2400" dirty="0" smtClean="0"/>
              <a:t>4.2.2  </a:t>
            </a:r>
            <a:r>
              <a:rPr lang="zh-CN" altLang="en-US" sz="2400" dirty="0"/>
              <a:t>分类的 </a:t>
            </a:r>
            <a:r>
              <a:rPr lang="en-US" altLang="zh-CN" sz="2400" dirty="0"/>
              <a:t>IP </a:t>
            </a:r>
            <a:r>
              <a:rPr lang="zh-CN" altLang="en-US" sz="2400" dirty="0"/>
              <a:t>地址	</a:t>
            </a:r>
            <a:r>
              <a:rPr lang="zh-CN" altLang="en-US" sz="2400" dirty="0" smtClean="0">
                <a:solidFill>
                  <a:srgbClr val="FF0000"/>
                </a:solidFill>
              </a:rPr>
              <a:t>给</a:t>
            </a:r>
            <a:r>
              <a:rPr lang="zh-CN" altLang="en-US" sz="2400" dirty="0">
                <a:solidFill>
                  <a:srgbClr val="FF0000"/>
                </a:solidFill>
              </a:rPr>
              <a:t>出</a:t>
            </a:r>
            <a:r>
              <a:rPr lang="en-US" altLang="zh-CN" sz="2400" dirty="0">
                <a:solidFill>
                  <a:srgbClr val="FF0000"/>
                </a:solidFill>
              </a:rPr>
              <a:t>IP</a:t>
            </a:r>
            <a:r>
              <a:rPr lang="zh-CN" altLang="en-US" sz="2400" dirty="0">
                <a:solidFill>
                  <a:srgbClr val="FF0000"/>
                </a:solidFill>
              </a:rPr>
              <a:t>地址会判断</a:t>
            </a:r>
            <a:r>
              <a:rPr lang="zh-CN" altLang="en-US" sz="2400" dirty="0" smtClean="0">
                <a:solidFill>
                  <a:srgbClr val="FF0000"/>
                </a:solidFill>
              </a:rPr>
              <a:t>分类，</a:t>
            </a:r>
            <a:r>
              <a:rPr lang="en-US" altLang="zh-CN" sz="2400" dirty="0" smtClean="0"/>
              <a:t>IP</a:t>
            </a:r>
            <a:r>
              <a:rPr lang="zh-CN" altLang="en-US" sz="2400" dirty="0"/>
              <a:t>地址的特点</a:t>
            </a:r>
          </a:p>
          <a:p>
            <a:pPr>
              <a:spcBef>
                <a:spcPct val="0"/>
              </a:spcBef>
              <a:buFont typeface="Wingdings" pitchFamily="2" charset="2"/>
              <a:buNone/>
            </a:pPr>
            <a:r>
              <a:rPr lang="zh-CN" altLang="en-US" sz="2400" dirty="0"/>
              <a:t>    </a:t>
            </a:r>
            <a:r>
              <a:rPr lang="zh-CN" altLang="en-US" sz="2400" dirty="0" smtClean="0"/>
              <a:t> </a:t>
            </a:r>
            <a:r>
              <a:rPr lang="en-US" altLang="zh-CN" sz="2400" dirty="0" smtClean="0"/>
              <a:t>4.2.3  </a:t>
            </a:r>
            <a:r>
              <a:rPr lang="en-US" altLang="zh-CN" sz="2400" dirty="0"/>
              <a:t>IP </a:t>
            </a:r>
            <a:r>
              <a:rPr lang="zh-CN" altLang="en-US" sz="2400" dirty="0"/>
              <a:t>地址与硬件</a:t>
            </a:r>
            <a:r>
              <a:rPr lang="zh-CN" altLang="en-US" sz="2400" dirty="0" smtClean="0"/>
              <a:t>地址：数据传递</a:t>
            </a:r>
            <a:r>
              <a:rPr lang="zh-CN" altLang="en-US" sz="2400" dirty="0"/>
              <a:t>过程中，</a:t>
            </a:r>
            <a:r>
              <a:rPr lang="en-US" altLang="zh-CN" sz="2400" dirty="0"/>
              <a:t>IP</a:t>
            </a:r>
            <a:r>
              <a:rPr lang="zh-CN" altLang="en-US" sz="2400" dirty="0"/>
              <a:t>和</a:t>
            </a:r>
            <a:r>
              <a:rPr lang="en-US" altLang="zh-CN" sz="2400" dirty="0"/>
              <a:t>MAC</a:t>
            </a:r>
            <a:r>
              <a:rPr lang="zh-CN" altLang="en-US" sz="2400" dirty="0"/>
              <a:t>的变化</a:t>
            </a:r>
          </a:p>
          <a:p>
            <a:pPr>
              <a:spcBef>
                <a:spcPct val="0"/>
              </a:spcBef>
              <a:buFont typeface="Wingdings" pitchFamily="2" charset="2"/>
              <a:buNone/>
            </a:pPr>
            <a:r>
              <a:rPr lang="zh-CN" altLang="en-US" sz="2400" dirty="0" smtClean="0"/>
              <a:t>  </a:t>
            </a:r>
            <a:r>
              <a:rPr lang="zh-CN" altLang="en-US" sz="2400" dirty="0"/>
              <a:t>	</a:t>
            </a:r>
            <a:r>
              <a:rPr lang="en-US" altLang="zh-CN" sz="2400" dirty="0"/>
              <a:t>4.2.4  </a:t>
            </a:r>
            <a:r>
              <a:rPr lang="zh-CN" altLang="en-US" sz="2400" dirty="0"/>
              <a:t>地址解析协议 </a:t>
            </a:r>
            <a:r>
              <a:rPr lang="en-US" altLang="zh-CN" sz="2400" dirty="0"/>
              <a:t>ARP </a:t>
            </a:r>
            <a:r>
              <a:rPr lang="zh-CN" altLang="en-US" sz="2400" dirty="0"/>
              <a:t>与逆地址解析协议</a:t>
            </a:r>
            <a:r>
              <a:rPr lang="en-US" altLang="zh-CN" sz="2400" dirty="0" smtClean="0"/>
              <a:t>RARP</a:t>
            </a:r>
            <a:r>
              <a:rPr lang="zh-CN" altLang="en-US" sz="2400" dirty="0" smtClean="0"/>
              <a:t>：</a:t>
            </a:r>
            <a:r>
              <a:rPr lang="en-US" altLang="zh-CN" sz="2400" dirty="0" smtClean="0"/>
              <a:t> </a:t>
            </a:r>
            <a:r>
              <a:rPr lang="zh-CN" altLang="en-US" sz="2400" dirty="0">
                <a:solidFill>
                  <a:srgbClr val="FF0000"/>
                </a:solidFill>
              </a:rPr>
              <a:t>什么是</a:t>
            </a:r>
            <a:r>
              <a:rPr lang="en-US" altLang="zh-CN" sz="2400" dirty="0">
                <a:solidFill>
                  <a:srgbClr val="FF0000"/>
                </a:solidFill>
              </a:rPr>
              <a:t>ARP</a:t>
            </a:r>
          </a:p>
          <a:p>
            <a:pPr>
              <a:spcBef>
                <a:spcPct val="0"/>
              </a:spcBef>
              <a:buFont typeface="Wingdings" pitchFamily="2" charset="2"/>
              <a:buNone/>
            </a:pPr>
            <a:r>
              <a:rPr lang="en-US" altLang="zh-CN" sz="2400" dirty="0"/>
              <a:t>	4.2.5  IP </a:t>
            </a:r>
            <a:r>
              <a:rPr lang="zh-CN" altLang="en-US" sz="2400" dirty="0"/>
              <a:t>数据报的</a:t>
            </a:r>
            <a:r>
              <a:rPr lang="zh-CN" altLang="en-US" sz="2400" dirty="0" smtClean="0"/>
              <a:t>格式：</a:t>
            </a:r>
            <a:r>
              <a:rPr lang="zh-CN" altLang="en-US" sz="2400" dirty="0" smtClean="0">
                <a:solidFill>
                  <a:srgbClr val="FF0000"/>
                </a:solidFill>
              </a:rPr>
              <a:t>分段的计算</a:t>
            </a:r>
            <a:endParaRPr lang="zh-CN" altLang="en-US" sz="2400" dirty="0">
              <a:solidFill>
                <a:srgbClr val="FF0000"/>
              </a:solidFill>
            </a:endParaRPr>
          </a:p>
          <a:p>
            <a:pPr>
              <a:spcBef>
                <a:spcPct val="0"/>
              </a:spcBef>
              <a:buFont typeface="Wingdings" pitchFamily="2" charset="2"/>
              <a:buNone/>
            </a:pPr>
            <a:r>
              <a:rPr lang="zh-CN" altLang="en-US" sz="2400" dirty="0"/>
              <a:t>  	</a:t>
            </a:r>
            <a:r>
              <a:rPr lang="en-US" altLang="zh-CN" sz="2400" dirty="0"/>
              <a:t>4.2.6  IP </a:t>
            </a:r>
            <a:r>
              <a:rPr lang="zh-CN" altLang="en-US" sz="2400" dirty="0"/>
              <a:t>层转发分组的</a:t>
            </a:r>
            <a:r>
              <a:rPr lang="zh-CN" altLang="en-US" sz="2400" dirty="0" smtClean="0"/>
              <a:t>流程：了解</a:t>
            </a:r>
            <a:endParaRPr lang="en-US" altLang="zh-CN" sz="2400" dirty="0" smtClean="0"/>
          </a:p>
          <a:p>
            <a:pPr>
              <a:buNone/>
            </a:pPr>
            <a:r>
              <a:rPr lang="en-US" altLang="zh-CN" sz="2400" dirty="0" smtClean="0"/>
              <a:t>4.3  </a:t>
            </a:r>
            <a:r>
              <a:rPr lang="zh-CN" altLang="en-US" sz="2400" dirty="0" smtClean="0"/>
              <a:t>划分子网和构造超网</a:t>
            </a:r>
          </a:p>
          <a:p>
            <a:pPr>
              <a:buNone/>
            </a:pPr>
            <a:r>
              <a:rPr lang="zh-CN" altLang="en-US" sz="2400" dirty="0" smtClean="0"/>
              <a:t>	</a:t>
            </a:r>
            <a:r>
              <a:rPr lang="en-US" altLang="zh-CN" sz="2400" dirty="0" smtClean="0"/>
              <a:t>4.3.1  </a:t>
            </a:r>
            <a:r>
              <a:rPr lang="zh-CN" altLang="en-US" sz="2400" dirty="0" smtClean="0"/>
              <a:t>划分子网：</a:t>
            </a:r>
            <a:r>
              <a:rPr lang="zh-CN" altLang="en-US" sz="2400" dirty="0" smtClean="0">
                <a:solidFill>
                  <a:srgbClr val="FF0000"/>
                </a:solidFill>
              </a:rPr>
              <a:t> 子网网络地址和掩码</a:t>
            </a:r>
          </a:p>
          <a:p>
            <a:pPr>
              <a:buNone/>
            </a:pPr>
            <a:r>
              <a:rPr lang="zh-CN" altLang="en-US" sz="2400" dirty="0" smtClean="0"/>
              <a:t>	</a:t>
            </a:r>
            <a:r>
              <a:rPr lang="en-US" altLang="zh-CN" sz="2400" dirty="0" smtClean="0"/>
              <a:t>4.3.2  </a:t>
            </a:r>
            <a:r>
              <a:rPr lang="zh-CN" altLang="en-US" sz="2400" dirty="0" smtClean="0"/>
              <a:t>使用子 网时分组转发：</a:t>
            </a:r>
            <a:r>
              <a:rPr lang="zh-CN" altLang="en-US" sz="2400" dirty="0" smtClean="0">
                <a:solidFill>
                  <a:srgbClr val="FF0000"/>
                </a:solidFill>
              </a:rPr>
              <a:t> 给出目的地址，能计算出下一跳</a:t>
            </a:r>
          </a:p>
          <a:p>
            <a:pPr>
              <a:buNone/>
            </a:pPr>
            <a:r>
              <a:rPr lang="zh-CN" altLang="en-US" sz="2400" dirty="0" smtClean="0"/>
              <a:t>	</a:t>
            </a:r>
            <a:r>
              <a:rPr lang="en-US" altLang="zh-CN" sz="2400" dirty="0" smtClean="0"/>
              <a:t>4.3.3  </a:t>
            </a:r>
            <a:r>
              <a:rPr lang="zh-CN" altLang="en-US" sz="2400" dirty="0" smtClean="0"/>
              <a:t>无分类编址 </a:t>
            </a:r>
            <a:r>
              <a:rPr lang="en-US" altLang="zh-CN" sz="2400" dirty="0" smtClean="0"/>
              <a:t>CIDR</a:t>
            </a:r>
            <a:r>
              <a:rPr lang="zh-CN" altLang="en-US" sz="2400" dirty="0" smtClean="0"/>
              <a:t>（构造超网）：</a:t>
            </a:r>
            <a:r>
              <a:rPr lang="zh-CN" altLang="en-US" sz="2400" dirty="0" smtClean="0">
                <a:solidFill>
                  <a:srgbClr val="FF0000"/>
                </a:solidFill>
              </a:rPr>
              <a:t>地址块表示的范围，汇聚，给出需求会进行子网的划分，会写出子网网络地址和掩码</a:t>
            </a:r>
          </a:p>
          <a:p>
            <a:pPr>
              <a:spcBef>
                <a:spcPct val="0"/>
              </a:spcBef>
              <a:buFont typeface="Wingdings" pitchFamily="2" charset="2"/>
              <a:buNone/>
            </a:pPr>
            <a:endParaRPr lang="zh-CN" altLang="en-US" sz="2400"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227</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3155" name="Rectangle 3"/>
          <p:cNvSpPr>
            <a:spLocks noGrp="1" noChangeArrowheads="1"/>
          </p:cNvSpPr>
          <p:nvPr>
            <p:ph type="body" idx="1"/>
          </p:nvPr>
        </p:nvSpPr>
        <p:spPr>
          <a:xfrm>
            <a:off x="154747" y="285728"/>
            <a:ext cx="9519114" cy="6143644"/>
          </a:xfrm>
        </p:spPr>
        <p:txBody>
          <a:bodyPr/>
          <a:lstStyle/>
          <a:p>
            <a:pPr>
              <a:lnSpc>
                <a:spcPct val="80000"/>
              </a:lnSpc>
              <a:buNone/>
            </a:pPr>
            <a:r>
              <a:rPr lang="en-US" altLang="zh-CN" sz="2400" dirty="0" smtClean="0"/>
              <a:t>4.4  </a:t>
            </a:r>
            <a:r>
              <a:rPr lang="zh-CN" altLang="en-US" sz="2400" dirty="0" smtClean="0"/>
              <a:t>网际控制报文协议 </a:t>
            </a:r>
            <a:r>
              <a:rPr lang="en-US" altLang="zh-CN" sz="2400" dirty="0" smtClean="0"/>
              <a:t>ICMP</a:t>
            </a:r>
          </a:p>
          <a:p>
            <a:pPr>
              <a:lnSpc>
                <a:spcPct val="80000"/>
              </a:lnSpc>
              <a:buNone/>
            </a:pPr>
            <a:r>
              <a:rPr lang="en-US" altLang="zh-CN" sz="2400" dirty="0" smtClean="0"/>
              <a:t>      4.4.1  ICMP </a:t>
            </a:r>
            <a:r>
              <a:rPr lang="zh-CN" altLang="en-US" sz="2400" dirty="0" smtClean="0"/>
              <a:t>报文的种类：什么是</a:t>
            </a:r>
            <a:r>
              <a:rPr lang="en-US" altLang="zh-CN" sz="2400" dirty="0" smtClean="0"/>
              <a:t>ICMP</a:t>
            </a:r>
          </a:p>
          <a:p>
            <a:pPr>
              <a:lnSpc>
                <a:spcPct val="80000"/>
              </a:lnSpc>
              <a:buNone/>
            </a:pPr>
            <a:r>
              <a:rPr lang="en-US" altLang="zh-CN" sz="2400" dirty="0" smtClean="0"/>
              <a:t>	4.4.2  ICMP </a:t>
            </a:r>
            <a:r>
              <a:rPr lang="zh-CN" altLang="en-US" sz="2400" dirty="0" smtClean="0"/>
              <a:t>的应用举例   ：</a:t>
            </a:r>
            <a:r>
              <a:rPr lang="en-US" altLang="zh-CN" sz="2400" dirty="0" smtClean="0"/>
              <a:t>2</a:t>
            </a:r>
            <a:r>
              <a:rPr lang="zh-CN" altLang="en-US" sz="2400" dirty="0" smtClean="0"/>
              <a:t>种应用</a:t>
            </a:r>
          </a:p>
          <a:p>
            <a:pPr>
              <a:lnSpc>
                <a:spcPct val="80000"/>
              </a:lnSpc>
              <a:buNone/>
            </a:pPr>
            <a:r>
              <a:rPr lang="en-US" altLang="zh-CN" sz="2400" dirty="0" smtClean="0"/>
              <a:t>4.5  </a:t>
            </a:r>
            <a:r>
              <a:rPr lang="zh-CN" altLang="en-US" sz="2400" dirty="0" smtClean="0"/>
              <a:t>因特网的路由选择协议</a:t>
            </a:r>
          </a:p>
          <a:p>
            <a:pPr>
              <a:lnSpc>
                <a:spcPct val="80000"/>
              </a:lnSpc>
              <a:buNone/>
            </a:pPr>
            <a:r>
              <a:rPr lang="zh-CN" altLang="en-US" sz="2400" dirty="0" smtClean="0"/>
              <a:t>	</a:t>
            </a:r>
            <a:r>
              <a:rPr lang="en-US" altLang="zh-CN" sz="2400" dirty="0" smtClean="0"/>
              <a:t>4.5.1  </a:t>
            </a:r>
            <a:r>
              <a:rPr lang="zh-CN" altLang="en-US" sz="2400" dirty="0" smtClean="0"/>
              <a:t>有关路由选择协议的几个基本概念：   路由选择协议分类</a:t>
            </a:r>
          </a:p>
          <a:p>
            <a:pPr>
              <a:lnSpc>
                <a:spcPct val="80000"/>
              </a:lnSpc>
              <a:buNone/>
            </a:pPr>
            <a:r>
              <a:rPr lang="zh-CN" altLang="en-US" sz="2400" dirty="0" smtClean="0"/>
              <a:t>	</a:t>
            </a:r>
            <a:r>
              <a:rPr lang="en-US" altLang="zh-CN" sz="2400" dirty="0" smtClean="0"/>
              <a:t>4.5.2  </a:t>
            </a:r>
            <a:r>
              <a:rPr lang="zh-CN" altLang="en-US" sz="2400" dirty="0" smtClean="0"/>
              <a:t>内部网关协议 </a:t>
            </a:r>
            <a:r>
              <a:rPr lang="en-US" altLang="zh-CN" sz="2400" dirty="0" smtClean="0"/>
              <a:t>RIP  </a:t>
            </a:r>
            <a:r>
              <a:rPr lang="zh-CN" altLang="en-US" sz="2400" dirty="0" smtClean="0">
                <a:solidFill>
                  <a:srgbClr val="FF0000"/>
                </a:solidFill>
              </a:rPr>
              <a:t>： 会计算</a:t>
            </a:r>
          </a:p>
          <a:p>
            <a:pPr>
              <a:lnSpc>
                <a:spcPct val="80000"/>
              </a:lnSpc>
              <a:buNone/>
            </a:pPr>
            <a:r>
              <a:rPr lang="zh-CN" altLang="en-US" sz="2400" dirty="0" smtClean="0"/>
              <a:t>	</a:t>
            </a:r>
            <a:r>
              <a:rPr lang="en-US" altLang="zh-CN" sz="2400" dirty="0" smtClean="0"/>
              <a:t>4.5.3  </a:t>
            </a:r>
            <a:r>
              <a:rPr lang="zh-CN" altLang="en-US" sz="2400" dirty="0" smtClean="0"/>
              <a:t>内部网关协议 </a:t>
            </a:r>
            <a:r>
              <a:rPr lang="en-US" altLang="zh-CN" sz="2400" dirty="0" smtClean="0"/>
              <a:t>OSPF  </a:t>
            </a:r>
            <a:r>
              <a:rPr lang="zh-CN" altLang="en-US" sz="2400" dirty="0" smtClean="0"/>
              <a:t>：什么是</a:t>
            </a:r>
            <a:r>
              <a:rPr lang="en-US" altLang="zh-CN" sz="2400" dirty="0" smtClean="0"/>
              <a:t>OSPF</a:t>
            </a:r>
          </a:p>
          <a:p>
            <a:pPr>
              <a:lnSpc>
                <a:spcPct val="80000"/>
              </a:lnSpc>
              <a:buNone/>
            </a:pPr>
            <a:r>
              <a:rPr lang="en-US" altLang="zh-CN" sz="2400" dirty="0" smtClean="0"/>
              <a:t>	4.5.4  </a:t>
            </a:r>
            <a:r>
              <a:rPr lang="zh-CN" altLang="en-US" sz="2400" dirty="0" smtClean="0"/>
              <a:t>外部网关协议 </a:t>
            </a:r>
            <a:r>
              <a:rPr lang="en-US" altLang="zh-CN" sz="2400" dirty="0" smtClean="0"/>
              <a:t>BGP </a:t>
            </a:r>
            <a:r>
              <a:rPr lang="zh-CN" altLang="en-US" sz="2400" dirty="0" smtClean="0"/>
              <a:t>：什么是</a:t>
            </a:r>
            <a:r>
              <a:rPr lang="en-US" altLang="zh-CN" sz="2400" dirty="0" smtClean="0"/>
              <a:t>BGP </a:t>
            </a:r>
          </a:p>
          <a:p>
            <a:pPr>
              <a:lnSpc>
                <a:spcPct val="90000"/>
              </a:lnSpc>
              <a:buFont typeface="Wingdings" pitchFamily="2" charset="2"/>
              <a:buNone/>
            </a:pPr>
            <a:r>
              <a:rPr lang="en-US" altLang="zh-CN" sz="2400" dirty="0" smtClean="0"/>
              <a:t>    4.5.6  </a:t>
            </a:r>
            <a:r>
              <a:rPr lang="zh-CN" altLang="en-US" sz="2400" dirty="0"/>
              <a:t>路由器的构成 （不用看</a:t>
            </a:r>
            <a:r>
              <a:rPr lang="zh-CN" altLang="en-US" sz="2400" dirty="0" smtClean="0"/>
              <a:t>）</a:t>
            </a:r>
            <a:endParaRPr lang="en-US" altLang="zh-CN" sz="2400" dirty="0" smtClean="0"/>
          </a:p>
          <a:p>
            <a:pPr>
              <a:lnSpc>
                <a:spcPct val="90000"/>
              </a:lnSpc>
              <a:buFont typeface="Wingdings" pitchFamily="2" charset="2"/>
              <a:buNone/>
            </a:pPr>
            <a:r>
              <a:rPr lang="en-US" altLang="zh-CN" sz="2400" dirty="0" smtClean="0"/>
              <a:t>4.6 </a:t>
            </a:r>
            <a:r>
              <a:rPr lang="zh-CN" altLang="en-US" sz="2400" dirty="0" smtClean="0"/>
              <a:t>多播</a:t>
            </a:r>
            <a:endParaRPr lang="zh-CN" altLang="en-US" sz="2400" dirty="0"/>
          </a:p>
          <a:p>
            <a:pPr>
              <a:lnSpc>
                <a:spcPct val="90000"/>
              </a:lnSpc>
              <a:buFont typeface="Wingdings" pitchFamily="2" charset="2"/>
              <a:buNone/>
            </a:pPr>
            <a:r>
              <a:rPr lang="en-US" altLang="zh-CN" sz="2400" dirty="0" smtClean="0"/>
              <a:t>     4.6.1  </a:t>
            </a:r>
            <a:r>
              <a:rPr lang="en-US" altLang="zh-CN" sz="2400" dirty="0"/>
              <a:t>IP </a:t>
            </a:r>
            <a:r>
              <a:rPr lang="zh-CN" altLang="en-US" sz="2400" dirty="0"/>
              <a:t>多播的基本</a:t>
            </a:r>
            <a:r>
              <a:rPr lang="zh-CN" altLang="en-US" sz="2400" dirty="0" smtClean="0"/>
              <a:t>概念：什么</a:t>
            </a:r>
            <a:r>
              <a:rPr lang="zh-CN" altLang="en-US" sz="2400" dirty="0"/>
              <a:t>是多播</a:t>
            </a:r>
          </a:p>
          <a:p>
            <a:pPr>
              <a:lnSpc>
                <a:spcPct val="90000"/>
              </a:lnSpc>
              <a:buFont typeface="Wingdings" pitchFamily="2" charset="2"/>
              <a:buNone/>
            </a:pPr>
            <a:r>
              <a:rPr lang="en-US" altLang="zh-CN" sz="2400" dirty="0" smtClean="0"/>
              <a:t>     4.6.2  </a:t>
            </a:r>
            <a:r>
              <a:rPr lang="zh-CN" altLang="en-US" sz="2400" dirty="0"/>
              <a:t>在局域网上进行硬件多播（不用看）</a:t>
            </a:r>
          </a:p>
          <a:p>
            <a:pPr>
              <a:lnSpc>
                <a:spcPct val="90000"/>
              </a:lnSpc>
              <a:buNone/>
            </a:pPr>
            <a:r>
              <a:rPr lang="zh-CN" altLang="en-US" sz="2400" dirty="0"/>
              <a:t>	</a:t>
            </a:r>
            <a:r>
              <a:rPr lang="zh-CN" altLang="en-US" sz="2400" dirty="0" smtClean="0"/>
              <a:t> </a:t>
            </a:r>
            <a:r>
              <a:rPr lang="en-US" altLang="zh-CN" sz="2400" dirty="0" smtClean="0"/>
              <a:t>4.6.2  </a:t>
            </a:r>
            <a:r>
              <a:rPr lang="zh-CN" altLang="en-US" sz="2400" dirty="0"/>
              <a:t>因特网组管理协议 </a:t>
            </a:r>
            <a:r>
              <a:rPr lang="en-US" altLang="zh-CN" sz="2400" dirty="0"/>
              <a:t>IGMP </a:t>
            </a:r>
            <a:r>
              <a:rPr lang="zh-CN" altLang="en-US" sz="2400" dirty="0"/>
              <a:t>和多播</a:t>
            </a:r>
            <a:r>
              <a:rPr lang="zh-CN" altLang="en-US" sz="2400" dirty="0" smtClean="0"/>
              <a:t>路由选择协议：什么     是</a:t>
            </a:r>
            <a:r>
              <a:rPr lang="en-US" altLang="zh-CN" sz="2400" dirty="0"/>
              <a:t>IGMP</a:t>
            </a:r>
            <a:r>
              <a:rPr lang="zh-CN" altLang="en-US" sz="2400" dirty="0"/>
              <a:t>，多播路由选择协议（不用看</a:t>
            </a:r>
            <a:r>
              <a:rPr lang="zh-CN" altLang="en-US" sz="2400" dirty="0" smtClean="0"/>
              <a:t>）</a:t>
            </a:r>
            <a:endParaRPr lang="zh-CN" altLang="en-US" sz="2400" dirty="0"/>
          </a:p>
          <a:p>
            <a:pPr>
              <a:lnSpc>
                <a:spcPct val="90000"/>
              </a:lnSpc>
              <a:buFont typeface="Wingdings" pitchFamily="2" charset="2"/>
              <a:buNone/>
            </a:pPr>
            <a:r>
              <a:rPr lang="en-US" altLang="zh-CN" sz="2400" dirty="0"/>
              <a:t>4.7  </a:t>
            </a:r>
            <a:r>
              <a:rPr lang="zh-CN" altLang="en-US" sz="2400" dirty="0"/>
              <a:t>虚拟专用网 </a:t>
            </a:r>
            <a:r>
              <a:rPr lang="en-US" altLang="zh-CN" sz="2400" dirty="0"/>
              <a:t>VPN </a:t>
            </a:r>
            <a:r>
              <a:rPr lang="zh-CN" altLang="en-US" sz="2400" dirty="0"/>
              <a:t>和网络地址转换 </a:t>
            </a:r>
            <a:r>
              <a:rPr lang="en-US" altLang="zh-CN" sz="2400" dirty="0" smtClean="0"/>
              <a:t>NAT</a:t>
            </a:r>
            <a:r>
              <a:rPr lang="zh-CN" altLang="en-US" sz="2400" dirty="0" smtClean="0"/>
              <a:t>：私有地址，</a:t>
            </a:r>
            <a:r>
              <a:rPr lang="en-US" altLang="zh-CN" sz="2400" dirty="0"/>
              <a:t>NAT</a:t>
            </a:r>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          </a:t>
            </a:r>
          </a:p>
        </p:txBody>
      </p:sp>
      <p:sp>
        <p:nvSpPr>
          <p:cNvPr id="3" name="灯片编号占位符 2"/>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网关</a:t>
            </a:r>
            <a:endParaRPr lang="zh-CN" altLang="en-US" dirty="0"/>
          </a:p>
        </p:txBody>
      </p:sp>
      <p:sp>
        <p:nvSpPr>
          <p:cNvPr id="3" name="内容占位符 2"/>
          <p:cNvSpPr>
            <a:spLocks noGrp="1"/>
          </p:cNvSpPr>
          <p:nvPr>
            <p:ph idx="1"/>
          </p:nvPr>
        </p:nvSpPr>
        <p:spPr/>
        <p:txBody>
          <a:bodyPr/>
          <a:lstStyle/>
          <a:p>
            <a:pPr>
              <a:buNone/>
            </a:pPr>
            <a:r>
              <a:rPr lang="zh-CN" altLang="en-US" b="0" dirty="0" smtClean="0"/>
              <a:t>网络</a:t>
            </a:r>
            <a:r>
              <a:rPr lang="en-US" altLang="zh-CN" b="0" dirty="0" smtClean="0"/>
              <a:t>-&gt;</a:t>
            </a:r>
            <a:r>
              <a:rPr lang="zh-CN" altLang="en-US" b="0" dirty="0" smtClean="0"/>
              <a:t>本地连接</a:t>
            </a:r>
            <a:r>
              <a:rPr lang="en-US" altLang="zh-CN" b="0" dirty="0" smtClean="0"/>
              <a:t>-&gt;</a:t>
            </a:r>
            <a:endParaRPr lang="zh-CN" altLang="en-US" b="0" dirty="0"/>
          </a:p>
        </p:txBody>
      </p:sp>
      <p:sp>
        <p:nvSpPr>
          <p:cNvPr id="4" name="灯片编号占位符 3"/>
          <p:cNvSpPr>
            <a:spLocks noGrp="1"/>
          </p:cNvSpPr>
          <p:nvPr>
            <p:ph type="sldNum" sz="quarter" idx="4294967295"/>
          </p:nvPr>
        </p:nvSpPr>
        <p:spPr>
          <a:xfrm>
            <a:off x="7099300" y="6356176"/>
            <a:ext cx="2311400" cy="457200"/>
          </a:xfrm>
          <a:prstGeom prst="rect">
            <a:avLst/>
          </a:prstGeom>
        </p:spPr>
        <p:txBody>
          <a:bodyPr/>
          <a:lstStyle/>
          <a:p>
            <a:fld id="{7AC79822-BC0D-4DE8-A7E5-90A3732A2B82}" type="slidenum">
              <a:rPr lang="zh-CN" altLang="en-US" smtClean="0">
                <a:solidFill>
                  <a:srgbClr val="000000"/>
                </a:solidFill>
              </a:rPr>
              <a:pPr/>
              <a:t>229</a:t>
            </a:fld>
            <a:endParaRPr lang="en-US" altLang="zh-CN">
              <a:solidFill>
                <a:srgbClr val="000000"/>
              </a:solidFill>
            </a:endParaRPr>
          </a:p>
        </p:txBody>
      </p:sp>
      <p:pic>
        <p:nvPicPr>
          <p:cNvPr id="1455105" name="Picture 1"/>
          <p:cNvPicPr>
            <a:picLocks noChangeAspect="1" noChangeArrowheads="1"/>
          </p:cNvPicPr>
          <p:nvPr/>
        </p:nvPicPr>
        <p:blipFill>
          <a:blip r:embed="rId2"/>
          <a:srcRect/>
          <a:stretch>
            <a:fillRect/>
          </a:stretch>
        </p:blipFill>
        <p:spPr bwMode="auto">
          <a:xfrm>
            <a:off x="3944888" y="159700"/>
            <a:ext cx="5643602" cy="5861712"/>
          </a:xfrm>
          <a:prstGeom prst="rect">
            <a:avLst/>
          </a:prstGeom>
          <a:noFill/>
          <a:ln w="9525">
            <a:noFill/>
            <a:miter lim="800000"/>
            <a:headEnd/>
            <a:tailEnd/>
          </a:ln>
          <a:effectLst/>
        </p:spPr>
      </p:pic>
    </p:spTree>
    <p:extLst>
      <p:ext uri="{BB962C8B-B14F-4D97-AF65-F5344CB8AC3E}">
        <p14:creationId xmlns:p14="http://schemas.microsoft.com/office/powerpoint/2010/main" val="25996931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pPr algn="ctr"/>
            <a:r>
              <a:rPr lang="zh-CN" altLang="en-US" sz="4000"/>
              <a:t>从网络层看 </a:t>
            </a:r>
            <a:r>
              <a:rPr lang="en-US" altLang="zh-CN" sz="4000"/>
              <a:t>IP </a:t>
            </a:r>
            <a:r>
              <a:rPr lang="zh-CN" altLang="en-US" sz="4000"/>
              <a:t>数据报的传送 </a:t>
            </a:r>
          </a:p>
        </p:txBody>
      </p:sp>
      <p:sp>
        <p:nvSpPr>
          <p:cNvPr id="972803" name="Rectangle 3"/>
          <p:cNvSpPr>
            <a:spLocks noGrp="1" noChangeArrowheads="1"/>
          </p:cNvSpPr>
          <p:nvPr>
            <p:ph idx="1"/>
          </p:nvPr>
        </p:nvSpPr>
        <p:spPr/>
        <p:txBody>
          <a:bodyPr/>
          <a:lstStyle/>
          <a:p>
            <a:r>
              <a:rPr lang="zh-CN" altLang="en-US"/>
              <a:t>如果我们只从网络层考虑问题，那么 </a:t>
            </a:r>
            <a:r>
              <a:rPr lang="en-US" altLang="zh-CN"/>
              <a:t>IP </a:t>
            </a:r>
            <a:r>
              <a:rPr lang="zh-CN" altLang="en-US"/>
              <a:t>数据报就可以想象是在网络层中传送。</a:t>
            </a:r>
          </a:p>
        </p:txBody>
      </p:sp>
      <p:grpSp>
        <p:nvGrpSpPr>
          <p:cNvPr id="2" name="组合 1"/>
          <p:cNvGrpSpPr/>
          <p:nvPr/>
        </p:nvGrpSpPr>
        <p:grpSpPr>
          <a:xfrm>
            <a:off x="701112" y="2620704"/>
            <a:ext cx="8788400" cy="1384360"/>
            <a:chOff x="701104" y="2620704"/>
            <a:chExt cx="8788400" cy="1384360"/>
          </a:xfrm>
        </p:grpSpPr>
        <p:sp>
          <p:nvSpPr>
            <p:cNvPr id="40" name="Line 4"/>
            <p:cNvSpPr>
              <a:spLocks noChangeShapeType="1"/>
            </p:cNvSpPr>
            <p:nvPr/>
          </p:nvSpPr>
          <p:spPr bwMode="auto">
            <a:xfrm>
              <a:off x="1277366" y="3485892"/>
              <a:ext cx="77041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1" name="Rectangle 5"/>
            <p:cNvSpPr>
              <a:spLocks noChangeArrowheads="1"/>
            </p:cNvSpPr>
            <p:nvPr/>
          </p:nvSpPr>
          <p:spPr bwMode="auto">
            <a:xfrm>
              <a:off x="701104" y="3269992"/>
              <a:ext cx="792162"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2" name="Rectangle 6"/>
            <p:cNvSpPr>
              <a:spLocks noChangeArrowheads="1"/>
            </p:cNvSpPr>
            <p:nvPr/>
          </p:nvSpPr>
          <p:spPr bwMode="auto">
            <a:xfrm>
              <a:off x="2033016"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3" name="Rectangle 7"/>
            <p:cNvSpPr>
              <a:spLocks noChangeArrowheads="1"/>
            </p:cNvSpPr>
            <p:nvPr/>
          </p:nvSpPr>
          <p:spPr bwMode="auto">
            <a:xfrm>
              <a:off x="4698429" y="3269992"/>
              <a:ext cx="792162"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4" name="Rectangle 8"/>
            <p:cNvSpPr>
              <a:spLocks noChangeArrowheads="1"/>
            </p:cNvSpPr>
            <p:nvPr/>
          </p:nvSpPr>
          <p:spPr bwMode="auto">
            <a:xfrm>
              <a:off x="6031929" y="3269992"/>
              <a:ext cx="792162"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5" name="Rectangle 9"/>
            <p:cNvSpPr>
              <a:spLocks noChangeArrowheads="1"/>
            </p:cNvSpPr>
            <p:nvPr/>
          </p:nvSpPr>
          <p:spPr bwMode="auto">
            <a:xfrm>
              <a:off x="7363841"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6" name="Rectangle 10"/>
            <p:cNvSpPr>
              <a:spLocks noChangeArrowheads="1"/>
            </p:cNvSpPr>
            <p:nvPr/>
          </p:nvSpPr>
          <p:spPr bwMode="auto">
            <a:xfrm>
              <a:off x="8697341"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7" name="Rectangle 11"/>
            <p:cNvSpPr>
              <a:spLocks noChangeArrowheads="1"/>
            </p:cNvSpPr>
            <p:nvPr/>
          </p:nvSpPr>
          <p:spPr bwMode="auto">
            <a:xfrm>
              <a:off x="3366516"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8" name="Text Box 12"/>
            <p:cNvSpPr txBox="1">
              <a:spLocks noChangeArrowheads="1"/>
            </p:cNvSpPr>
            <p:nvPr/>
          </p:nvSpPr>
          <p:spPr bwMode="auto">
            <a:xfrm>
              <a:off x="1085786" y="262070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99"/>
                  </a:solidFill>
                  <a:effectLst/>
                  <a:uLnTx/>
                  <a:uFillTx/>
                  <a:latin typeface="+mn-lt"/>
                  <a:ea typeface="黑体" pitchFamily="2" charset="-122"/>
                </a:rPr>
                <a:t>IP </a:t>
              </a: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数据报</a:t>
              </a:r>
            </a:p>
          </p:txBody>
        </p:sp>
        <p:sp>
          <p:nvSpPr>
            <p:cNvPr id="49" name="Text Box 13"/>
            <p:cNvSpPr txBox="1">
              <a:spLocks noChangeArrowheads="1"/>
            </p:cNvSpPr>
            <p:nvPr/>
          </p:nvSpPr>
          <p:spPr bwMode="auto">
            <a:xfrm>
              <a:off x="877316"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itchFamily="2" charset="-122"/>
                </a:rPr>
                <a:t>1</a:t>
              </a:r>
            </a:p>
          </p:txBody>
        </p:sp>
        <p:sp>
          <p:nvSpPr>
            <p:cNvPr id="50" name="Text Box 14"/>
            <p:cNvSpPr txBox="1">
              <a:spLocks noChangeArrowheads="1"/>
            </p:cNvSpPr>
            <p:nvPr/>
          </p:nvSpPr>
          <p:spPr bwMode="auto">
            <a:xfrm>
              <a:off x="222510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51" name="Text Box 15"/>
            <p:cNvSpPr txBox="1">
              <a:spLocks noChangeArrowheads="1"/>
            </p:cNvSpPr>
            <p:nvPr/>
          </p:nvSpPr>
          <p:spPr bwMode="auto">
            <a:xfrm>
              <a:off x="3561779"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sp>
          <p:nvSpPr>
            <p:cNvPr id="52" name="Text Box 16"/>
            <p:cNvSpPr txBox="1">
              <a:spLocks noChangeArrowheads="1"/>
            </p:cNvSpPr>
            <p:nvPr/>
          </p:nvSpPr>
          <p:spPr bwMode="auto">
            <a:xfrm>
              <a:off x="489845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dirty="0">
                  <a:ln>
                    <a:noFill/>
                  </a:ln>
                  <a:solidFill>
                    <a:srgbClr val="000099"/>
                  </a:solidFill>
                  <a:effectLst/>
                  <a:uLnTx/>
                  <a:uFillTx/>
                  <a:latin typeface="+mn-lt"/>
                  <a:ea typeface="黑体" pitchFamily="2" charset="-122"/>
                </a:rPr>
                <a:t>3</a:t>
              </a:r>
            </a:p>
          </p:txBody>
        </p:sp>
        <p:sp>
          <p:nvSpPr>
            <p:cNvPr id="53" name="Text Box 17"/>
            <p:cNvSpPr txBox="1">
              <a:spLocks noChangeArrowheads="1"/>
            </p:cNvSpPr>
            <p:nvPr/>
          </p:nvSpPr>
          <p:spPr bwMode="auto">
            <a:xfrm>
              <a:off x="6235129"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4</a:t>
              </a:r>
            </a:p>
          </p:txBody>
        </p:sp>
        <p:sp>
          <p:nvSpPr>
            <p:cNvPr id="54" name="Text Box 18"/>
            <p:cNvSpPr txBox="1">
              <a:spLocks noChangeArrowheads="1"/>
            </p:cNvSpPr>
            <p:nvPr/>
          </p:nvSpPr>
          <p:spPr bwMode="auto">
            <a:xfrm>
              <a:off x="757180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5</a:t>
              </a:r>
            </a:p>
          </p:txBody>
        </p:sp>
        <p:sp>
          <p:nvSpPr>
            <p:cNvPr id="55" name="Text Box 19"/>
            <p:cNvSpPr txBox="1">
              <a:spLocks noChangeArrowheads="1"/>
            </p:cNvSpPr>
            <p:nvPr/>
          </p:nvSpPr>
          <p:spPr bwMode="auto">
            <a:xfrm>
              <a:off x="8910066"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itchFamily="2" charset="-122"/>
                </a:rPr>
                <a:t>2</a:t>
              </a:r>
            </a:p>
          </p:txBody>
        </p:sp>
        <p:grpSp>
          <p:nvGrpSpPr>
            <p:cNvPr id="56" name="Group 20"/>
            <p:cNvGrpSpPr>
              <a:grpSpLocks/>
            </p:cNvGrpSpPr>
            <p:nvPr/>
          </p:nvGrpSpPr>
          <p:grpSpPr bwMode="auto">
            <a:xfrm>
              <a:off x="1493266" y="2982654"/>
              <a:ext cx="720725" cy="215900"/>
              <a:chOff x="1156" y="2432"/>
              <a:chExt cx="454" cy="136"/>
            </a:xfrm>
          </p:grpSpPr>
          <p:sp>
            <p:nvSpPr>
              <p:cNvPr id="57" name="Rectangle 21"/>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8" name="Line 22"/>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59" name="Group 23"/>
            <p:cNvGrpSpPr>
              <a:grpSpLocks/>
            </p:cNvGrpSpPr>
            <p:nvPr/>
          </p:nvGrpSpPr>
          <p:grpSpPr bwMode="auto">
            <a:xfrm>
              <a:off x="2831529" y="2982654"/>
              <a:ext cx="720725" cy="215900"/>
              <a:chOff x="1156" y="2432"/>
              <a:chExt cx="454" cy="136"/>
            </a:xfrm>
          </p:grpSpPr>
          <p:sp>
            <p:nvSpPr>
              <p:cNvPr id="60" name="Rectangle 24"/>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1" name="Line 25"/>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2" name="Group 26"/>
            <p:cNvGrpSpPr>
              <a:grpSpLocks/>
            </p:cNvGrpSpPr>
            <p:nvPr/>
          </p:nvGrpSpPr>
          <p:grpSpPr bwMode="auto">
            <a:xfrm>
              <a:off x="4171379" y="2982654"/>
              <a:ext cx="720725" cy="215900"/>
              <a:chOff x="1156" y="2432"/>
              <a:chExt cx="454" cy="136"/>
            </a:xfrm>
          </p:grpSpPr>
          <p:sp>
            <p:nvSpPr>
              <p:cNvPr id="63" name="Rectangle 27"/>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4" name="Line 28"/>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5" name="Group 29"/>
            <p:cNvGrpSpPr>
              <a:grpSpLocks/>
            </p:cNvGrpSpPr>
            <p:nvPr/>
          </p:nvGrpSpPr>
          <p:grpSpPr bwMode="auto">
            <a:xfrm>
              <a:off x="5509641" y="2982654"/>
              <a:ext cx="720725" cy="215900"/>
              <a:chOff x="1156" y="2432"/>
              <a:chExt cx="454" cy="136"/>
            </a:xfrm>
          </p:grpSpPr>
          <p:sp>
            <p:nvSpPr>
              <p:cNvPr id="66" name="Rectangle 30"/>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7" name="Line 31"/>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8" name="Group 32"/>
            <p:cNvGrpSpPr>
              <a:grpSpLocks/>
            </p:cNvGrpSpPr>
            <p:nvPr/>
          </p:nvGrpSpPr>
          <p:grpSpPr bwMode="auto">
            <a:xfrm>
              <a:off x="6849491" y="2982654"/>
              <a:ext cx="720725" cy="215900"/>
              <a:chOff x="1156" y="2432"/>
              <a:chExt cx="454" cy="136"/>
            </a:xfrm>
          </p:grpSpPr>
          <p:sp>
            <p:nvSpPr>
              <p:cNvPr id="69" name="Rectangle 33"/>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0" name="Line 34"/>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71" name="Group 35"/>
            <p:cNvGrpSpPr>
              <a:grpSpLocks/>
            </p:cNvGrpSpPr>
            <p:nvPr/>
          </p:nvGrpSpPr>
          <p:grpSpPr bwMode="auto">
            <a:xfrm>
              <a:off x="8189341" y="2982654"/>
              <a:ext cx="720725" cy="215900"/>
              <a:chOff x="1156" y="2432"/>
              <a:chExt cx="454" cy="136"/>
            </a:xfrm>
          </p:grpSpPr>
          <p:sp>
            <p:nvSpPr>
              <p:cNvPr id="72" name="Rectangle 36"/>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3" name="Line 37"/>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39" name="灯片编号占位符 38"/>
          <p:cNvSpPr>
            <a:spLocks noGrp="1"/>
          </p:cNvSpPr>
          <p:nvPr>
            <p:ph type="sldNum" sz="quarter" idx="12"/>
          </p:nvPr>
        </p:nvSpPr>
        <p:spPr/>
        <p:txBody>
          <a:bodyPr/>
          <a:lstStyle/>
          <a:p>
            <a:fld id="{7AC79822-BC0D-4DE8-A7E5-90A3732A2B82}" type="slidenum">
              <a:rPr lang="zh-CN" altLang="en-US" smtClean="0"/>
              <a:pPr/>
              <a:t>23</a:t>
            </a:fld>
            <a:endParaRPr lang="en-US" altLang="zh-CN"/>
          </a:p>
        </p:txBody>
      </p:sp>
    </p:spTree>
    <p:extLst>
      <p:ext uri="{BB962C8B-B14F-4D97-AF65-F5344CB8AC3E}">
        <p14:creationId xmlns:p14="http://schemas.microsoft.com/office/powerpoint/2010/main" val="69446408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以下网络搭建后</a:t>
            </a:r>
            <a:endParaRPr lang="zh-CN" altLang="en-US" dirty="0"/>
          </a:p>
        </p:txBody>
      </p:sp>
      <p:sp>
        <p:nvSpPr>
          <p:cNvPr id="119" name="内容占位符 118"/>
          <p:cNvSpPr>
            <a:spLocks noGrp="1"/>
          </p:cNvSpPr>
          <p:nvPr>
            <p:ph idx="1"/>
          </p:nvPr>
        </p:nvSpPr>
        <p:spPr>
          <a:xfrm>
            <a:off x="541703" y="1500174"/>
            <a:ext cx="8853518" cy="4244988"/>
          </a:xfrm>
        </p:spPr>
        <p:txBody>
          <a:bodyPr/>
          <a:lstStyle/>
          <a:p>
            <a:r>
              <a:rPr lang="zh-CN" altLang="en-US" dirty="0" smtClean="0"/>
              <a:t>路由器应配置，需要执行什么协议来建立路由表</a:t>
            </a:r>
            <a:endParaRPr lang="en-US" altLang="zh-CN" dirty="0" smtClean="0"/>
          </a:p>
          <a:p>
            <a:r>
              <a:rPr lang="zh-CN" altLang="en-US" dirty="0" smtClean="0"/>
              <a:t>交换机是否需要配置？</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230</a:t>
            </a:fld>
            <a:endParaRPr lang="zh-CN" altLang="en-US" kern="0" dirty="0">
              <a:solidFill>
                <a:sysClr val="windowText" lastClr="000000"/>
              </a:solidFill>
            </a:endParaRPr>
          </a:p>
        </p:txBody>
      </p:sp>
      <p:grpSp>
        <p:nvGrpSpPr>
          <p:cNvPr id="118" name="组合 117"/>
          <p:cNvGrpSpPr/>
          <p:nvPr/>
        </p:nvGrpSpPr>
        <p:grpSpPr>
          <a:xfrm>
            <a:off x="23778" y="3700476"/>
            <a:ext cx="9858444" cy="2014540"/>
            <a:chOff x="23778" y="2990852"/>
            <a:chExt cx="9858444" cy="2014540"/>
          </a:xfrm>
        </p:grpSpPr>
        <p:sp>
          <p:nvSpPr>
            <p:cNvPr id="25" name="Line 70"/>
            <p:cNvSpPr>
              <a:spLocks noChangeShapeType="1"/>
            </p:cNvSpPr>
            <p:nvPr/>
          </p:nvSpPr>
          <p:spPr bwMode="auto">
            <a:xfrm>
              <a:off x="1350037" y="4505330"/>
              <a:ext cx="7321153" cy="0"/>
            </a:xfrm>
            <a:prstGeom prst="line">
              <a:avLst/>
            </a:prstGeom>
            <a:noFill/>
            <a:ln w="38100">
              <a:solidFill>
                <a:srgbClr val="333399"/>
              </a:solidFill>
              <a:round/>
              <a:headEnd/>
              <a:tailEnd/>
            </a:ln>
            <a:effectLst/>
          </p:spPr>
          <p:txBody>
            <a:bodyPr wrap="none" anchor="ctr"/>
            <a:lstStyle/>
            <a:p>
              <a:endParaRPr lang="zh-CN" altLang="en-US" b="1"/>
            </a:p>
          </p:txBody>
        </p:sp>
        <p:grpSp>
          <p:nvGrpSpPr>
            <p:cNvPr id="46" name="Group 91"/>
            <p:cNvGrpSpPr>
              <a:grpSpLocks/>
            </p:cNvGrpSpPr>
            <p:nvPr/>
          </p:nvGrpSpPr>
          <p:grpSpPr bwMode="auto">
            <a:xfrm>
              <a:off x="5720022" y="4002092"/>
              <a:ext cx="1379273" cy="915988"/>
              <a:chOff x="912" y="768"/>
              <a:chExt cx="2400" cy="1584"/>
            </a:xfrm>
          </p:grpSpPr>
          <p:sp>
            <p:nvSpPr>
              <p:cNvPr id="47" name="Oval 9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48" name="Oval 9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49" name="Oval 9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50" name="Oval 9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51" name="Oval 9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52" name="Oval 9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53" name="Oval 9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54" name="Oval 9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55" name="Oval 10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56" name="Group 101"/>
              <p:cNvGrpSpPr>
                <a:grpSpLocks/>
              </p:cNvGrpSpPr>
              <p:nvPr/>
            </p:nvGrpSpPr>
            <p:grpSpPr bwMode="auto">
              <a:xfrm>
                <a:off x="912" y="768"/>
                <a:ext cx="2386" cy="1553"/>
                <a:chOff x="912" y="768"/>
                <a:chExt cx="2386" cy="1553"/>
              </a:xfrm>
            </p:grpSpPr>
            <p:sp>
              <p:nvSpPr>
                <p:cNvPr id="57" name="Oval 10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58" name="Oval 10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59" name="Oval 10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60" name="Oval 10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61" name="Oval 10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62" name="Oval 10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63" name="Oval 10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64" name="Oval 10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65" name="Oval 11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grpSp>
          <p:nvGrpSpPr>
            <p:cNvPr id="66" name="Group 111"/>
            <p:cNvGrpSpPr>
              <a:grpSpLocks/>
            </p:cNvGrpSpPr>
            <p:nvPr/>
          </p:nvGrpSpPr>
          <p:grpSpPr bwMode="auto">
            <a:xfrm>
              <a:off x="2899569" y="4090992"/>
              <a:ext cx="1379273" cy="914400"/>
              <a:chOff x="912" y="768"/>
              <a:chExt cx="2400" cy="1584"/>
            </a:xfrm>
          </p:grpSpPr>
          <p:sp>
            <p:nvSpPr>
              <p:cNvPr id="67" name="Oval 11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68" name="Oval 11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69" name="Oval 11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70" name="Oval 11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71" name="Oval 11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72" name="Oval 11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73" name="Oval 11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74" name="Oval 11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75" name="Oval 12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76" name="Group 121"/>
              <p:cNvGrpSpPr>
                <a:grpSpLocks/>
              </p:cNvGrpSpPr>
              <p:nvPr/>
            </p:nvGrpSpPr>
            <p:grpSpPr bwMode="auto">
              <a:xfrm>
                <a:off x="912" y="768"/>
                <a:ext cx="2386" cy="1553"/>
                <a:chOff x="912" y="768"/>
                <a:chExt cx="2386" cy="1553"/>
              </a:xfrm>
            </p:grpSpPr>
            <p:sp>
              <p:nvSpPr>
                <p:cNvPr id="77" name="Oval 12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78" name="Oval 12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79" name="Oval 12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80" name="Oval 12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81" name="Oval 12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82" name="Oval 12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83" name="Oval 12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84" name="Oval 12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85" name="Oval 13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sp>
          <p:nvSpPr>
            <p:cNvPr id="86" name="Text Box 131"/>
            <p:cNvSpPr txBox="1">
              <a:spLocks noChangeArrowheads="1"/>
            </p:cNvSpPr>
            <p:nvPr/>
          </p:nvSpPr>
          <p:spPr bwMode="auto">
            <a:xfrm>
              <a:off x="881034" y="3643314"/>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200" b="1" dirty="0">
                  <a:solidFill>
                    <a:srgbClr val="333399"/>
                  </a:solidFill>
                  <a:latin typeface="Arial" charset="0"/>
                </a:rPr>
                <a:t> </a:t>
              </a:r>
              <a:r>
                <a:rPr kumimoji="1" lang="en-US" altLang="zh-CN" sz="2000" b="1" dirty="0">
                  <a:solidFill>
                    <a:srgbClr val="333399"/>
                  </a:solidFill>
                  <a:latin typeface="Arial" charset="0"/>
                </a:rPr>
                <a:t>1</a:t>
              </a:r>
            </a:p>
            <a:p>
              <a:r>
                <a:rPr kumimoji="1" lang="en-US" altLang="zh-CN" sz="2000" b="1" dirty="0">
                  <a:solidFill>
                    <a:srgbClr val="333399"/>
                  </a:solidFill>
                  <a:latin typeface="Arial" charset="0"/>
                </a:rPr>
                <a:t>10.0.0.0</a:t>
              </a:r>
            </a:p>
          </p:txBody>
        </p:sp>
        <p:sp>
          <p:nvSpPr>
            <p:cNvPr id="87" name="Text Box 132"/>
            <p:cNvSpPr txBox="1">
              <a:spLocks noChangeArrowheads="1"/>
            </p:cNvSpPr>
            <p:nvPr/>
          </p:nvSpPr>
          <p:spPr bwMode="auto">
            <a:xfrm>
              <a:off x="8167710" y="3500438"/>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000" b="1" dirty="0">
                  <a:solidFill>
                    <a:srgbClr val="333399"/>
                  </a:solidFill>
                  <a:latin typeface="Arial" charset="0"/>
                </a:rPr>
                <a:t> </a:t>
              </a:r>
              <a:r>
                <a:rPr kumimoji="1" lang="en-US" altLang="zh-CN" sz="2000" b="1" dirty="0">
                  <a:solidFill>
                    <a:srgbClr val="333399"/>
                  </a:solidFill>
                  <a:latin typeface="Arial" charset="0"/>
                </a:rPr>
                <a:t>4</a:t>
              </a:r>
            </a:p>
            <a:p>
              <a:r>
                <a:rPr kumimoji="1" lang="en-US" altLang="zh-CN" sz="2000" b="1" dirty="0">
                  <a:solidFill>
                    <a:srgbClr val="333399"/>
                  </a:solidFill>
                  <a:latin typeface="Arial" charset="0"/>
                </a:rPr>
                <a:t>40.0.0.0</a:t>
              </a:r>
            </a:p>
          </p:txBody>
        </p:sp>
        <p:sp>
          <p:nvSpPr>
            <p:cNvPr id="88" name="Text Box 133"/>
            <p:cNvSpPr txBox="1">
              <a:spLocks noChangeArrowheads="1"/>
            </p:cNvSpPr>
            <p:nvPr/>
          </p:nvSpPr>
          <p:spPr bwMode="auto">
            <a:xfrm>
              <a:off x="5885127" y="4143380"/>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3</a:t>
              </a:r>
            </a:p>
            <a:p>
              <a:r>
                <a:rPr kumimoji="1" lang="en-US" altLang="zh-CN" sz="2000" b="1">
                  <a:solidFill>
                    <a:srgbClr val="333399"/>
                  </a:solidFill>
                  <a:latin typeface="Arial" charset="0"/>
                </a:rPr>
                <a:t>30.0.0.0</a:t>
              </a:r>
            </a:p>
          </p:txBody>
        </p:sp>
        <p:sp>
          <p:nvSpPr>
            <p:cNvPr id="89" name="Text Box 134"/>
            <p:cNvSpPr txBox="1">
              <a:spLocks noChangeArrowheads="1"/>
            </p:cNvSpPr>
            <p:nvPr/>
          </p:nvSpPr>
          <p:spPr bwMode="auto">
            <a:xfrm>
              <a:off x="3050910" y="4143380"/>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2</a:t>
              </a:r>
            </a:p>
            <a:p>
              <a:r>
                <a:rPr kumimoji="1" lang="en-US" altLang="zh-CN" sz="2000" b="1">
                  <a:solidFill>
                    <a:srgbClr val="333399"/>
                  </a:solidFill>
                  <a:latin typeface="Arial" charset="0"/>
                </a:rPr>
                <a:t>20.0.0.0</a:t>
              </a:r>
            </a:p>
          </p:txBody>
        </p:sp>
        <p:pic>
          <p:nvPicPr>
            <p:cNvPr id="90" name="Picture 147"/>
            <p:cNvPicPr>
              <a:picLocks noChangeArrowheads="1"/>
            </p:cNvPicPr>
            <p:nvPr/>
          </p:nvPicPr>
          <p:blipFill>
            <a:blip r:embed="rId2"/>
            <a:srcRect/>
            <a:stretch>
              <a:fillRect/>
            </a:stretch>
          </p:blipFill>
          <p:spPr bwMode="auto">
            <a:xfrm>
              <a:off x="1805751" y="4338642"/>
              <a:ext cx="777346" cy="368300"/>
            </a:xfrm>
            <a:prstGeom prst="rect">
              <a:avLst/>
            </a:prstGeom>
            <a:noFill/>
            <a:ln w="12699">
              <a:noFill/>
              <a:miter lim="800000"/>
              <a:headEnd/>
              <a:tailEnd/>
            </a:ln>
            <a:effectLst/>
          </p:spPr>
        </p:pic>
        <p:sp>
          <p:nvSpPr>
            <p:cNvPr id="91" name="Text Box 148"/>
            <p:cNvSpPr txBox="1">
              <a:spLocks noChangeArrowheads="1"/>
            </p:cNvSpPr>
            <p:nvPr/>
          </p:nvSpPr>
          <p:spPr bwMode="auto">
            <a:xfrm>
              <a:off x="4861822" y="3932243"/>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2</a:t>
              </a:r>
              <a:endParaRPr kumimoji="1" lang="en-US" altLang="zh-CN" sz="2000" b="1">
                <a:solidFill>
                  <a:srgbClr val="333399"/>
                </a:solidFill>
                <a:latin typeface="Arial" charset="0"/>
              </a:endParaRPr>
            </a:p>
          </p:txBody>
        </p:sp>
        <p:sp>
          <p:nvSpPr>
            <p:cNvPr id="92" name="Text Box 149"/>
            <p:cNvSpPr txBox="1">
              <a:spLocks noChangeArrowheads="1"/>
            </p:cNvSpPr>
            <p:nvPr/>
          </p:nvSpPr>
          <p:spPr bwMode="auto">
            <a:xfrm>
              <a:off x="7618648" y="3932243"/>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3</a:t>
              </a:r>
              <a:endParaRPr kumimoji="1" lang="en-US" altLang="zh-CN" sz="2000" b="1">
                <a:solidFill>
                  <a:srgbClr val="333399"/>
                </a:solidFill>
                <a:latin typeface="Arial" charset="0"/>
              </a:endParaRPr>
            </a:p>
          </p:txBody>
        </p:sp>
        <p:sp>
          <p:nvSpPr>
            <p:cNvPr id="93" name="Text Box 150"/>
            <p:cNvSpPr txBox="1">
              <a:spLocks noChangeArrowheads="1"/>
            </p:cNvSpPr>
            <p:nvPr/>
          </p:nvSpPr>
          <p:spPr bwMode="auto">
            <a:xfrm>
              <a:off x="1919258" y="3932243"/>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1</a:t>
              </a:r>
              <a:endParaRPr kumimoji="1" lang="en-US" altLang="zh-CN" sz="2000" b="1">
                <a:solidFill>
                  <a:srgbClr val="333399"/>
                </a:solidFill>
                <a:latin typeface="Arial" charset="0"/>
              </a:endParaRPr>
            </a:p>
          </p:txBody>
        </p:sp>
        <p:sp>
          <p:nvSpPr>
            <p:cNvPr id="94" name="Text Box 151"/>
            <p:cNvSpPr txBox="1">
              <a:spLocks noChangeArrowheads="1"/>
            </p:cNvSpPr>
            <p:nvPr/>
          </p:nvSpPr>
          <p:spPr bwMode="auto">
            <a:xfrm>
              <a:off x="4323526" y="4467230"/>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0</a:t>
              </a:r>
            </a:p>
          </p:txBody>
        </p:sp>
        <p:sp>
          <p:nvSpPr>
            <p:cNvPr id="95" name="Text Box 152"/>
            <p:cNvSpPr txBox="1">
              <a:spLocks noChangeArrowheads="1"/>
            </p:cNvSpPr>
            <p:nvPr/>
          </p:nvSpPr>
          <p:spPr bwMode="auto">
            <a:xfrm>
              <a:off x="5419035" y="4473581"/>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a:t>
              </a:r>
            </a:p>
          </p:txBody>
        </p:sp>
        <p:pic>
          <p:nvPicPr>
            <p:cNvPr id="96" name="Picture 153"/>
            <p:cNvPicPr>
              <a:picLocks noChangeArrowheads="1"/>
            </p:cNvPicPr>
            <p:nvPr/>
          </p:nvPicPr>
          <p:blipFill>
            <a:blip r:embed="rId2"/>
            <a:srcRect/>
            <a:stretch>
              <a:fillRect/>
            </a:stretch>
          </p:blipFill>
          <p:spPr bwMode="auto">
            <a:xfrm>
              <a:off x="4657166" y="4316472"/>
              <a:ext cx="779066" cy="366713"/>
            </a:xfrm>
            <a:prstGeom prst="rect">
              <a:avLst/>
            </a:prstGeom>
            <a:noFill/>
            <a:ln w="12699">
              <a:noFill/>
              <a:miter lim="800000"/>
              <a:headEnd/>
              <a:tailEnd/>
            </a:ln>
            <a:effectLst/>
          </p:spPr>
        </p:pic>
        <p:pic>
          <p:nvPicPr>
            <p:cNvPr id="97" name="Picture 154"/>
            <p:cNvPicPr>
              <a:picLocks noChangeArrowheads="1"/>
            </p:cNvPicPr>
            <p:nvPr/>
          </p:nvPicPr>
          <p:blipFill>
            <a:blip r:embed="rId2"/>
            <a:srcRect/>
            <a:stretch>
              <a:fillRect/>
            </a:stretch>
          </p:blipFill>
          <p:spPr bwMode="auto">
            <a:xfrm>
              <a:off x="7410553" y="4322822"/>
              <a:ext cx="777346" cy="366713"/>
            </a:xfrm>
            <a:prstGeom prst="rect">
              <a:avLst/>
            </a:prstGeom>
            <a:noFill/>
            <a:ln w="12699">
              <a:noFill/>
              <a:miter lim="800000"/>
              <a:headEnd/>
              <a:tailEnd/>
            </a:ln>
            <a:effectLst/>
          </p:spPr>
        </p:pic>
        <p:grpSp>
          <p:nvGrpSpPr>
            <p:cNvPr id="98" name="组合 97"/>
            <p:cNvGrpSpPr/>
            <p:nvPr/>
          </p:nvGrpSpPr>
          <p:grpSpPr>
            <a:xfrm>
              <a:off x="2381232" y="3357562"/>
              <a:ext cx="5286413" cy="1071569"/>
              <a:chOff x="2516303" y="3933827"/>
              <a:chExt cx="5286413" cy="1071569"/>
            </a:xfrm>
          </p:grpSpPr>
          <p:pic>
            <p:nvPicPr>
              <p:cNvPr id="99" name="Picture 156"/>
              <p:cNvPicPr>
                <a:picLocks noChangeArrowheads="1"/>
              </p:cNvPicPr>
              <p:nvPr/>
            </p:nvPicPr>
            <p:blipFill>
              <a:blip r:embed="rId2"/>
              <a:srcRect/>
              <a:stretch>
                <a:fillRect/>
              </a:stretch>
            </p:blipFill>
            <p:spPr bwMode="auto">
              <a:xfrm>
                <a:off x="4730881" y="4148141"/>
                <a:ext cx="779066" cy="366713"/>
              </a:xfrm>
              <a:prstGeom prst="rect">
                <a:avLst/>
              </a:prstGeom>
              <a:noFill/>
              <a:ln w="12699">
                <a:noFill/>
                <a:miter lim="800000"/>
                <a:headEnd/>
                <a:tailEnd/>
              </a:ln>
              <a:effectLst/>
            </p:spPr>
          </p:pic>
          <p:sp>
            <p:nvSpPr>
              <p:cNvPr id="100" name="Line 157"/>
              <p:cNvSpPr>
                <a:spLocks noChangeShapeType="1"/>
              </p:cNvSpPr>
              <p:nvPr/>
            </p:nvSpPr>
            <p:spPr bwMode="auto">
              <a:xfrm flipV="1">
                <a:off x="2516303" y="4291016"/>
                <a:ext cx="2214578" cy="714380"/>
              </a:xfrm>
              <a:prstGeom prst="line">
                <a:avLst/>
              </a:prstGeom>
              <a:noFill/>
              <a:ln w="38100">
                <a:solidFill>
                  <a:schemeClr val="tx1"/>
                </a:solidFill>
                <a:round/>
                <a:headEnd/>
                <a:tailEnd/>
              </a:ln>
              <a:effectLst/>
            </p:spPr>
            <p:txBody>
              <a:bodyPr/>
              <a:lstStyle/>
              <a:p>
                <a:endParaRPr lang="zh-CN" altLang="en-US" b="1"/>
              </a:p>
            </p:txBody>
          </p:sp>
          <p:sp>
            <p:nvSpPr>
              <p:cNvPr id="101" name="Line 158"/>
              <p:cNvSpPr>
                <a:spLocks noChangeShapeType="1"/>
              </p:cNvSpPr>
              <p:nvPr/>
            </p:nvSpPr>
            <p:spPr bwMode="auto">
              <a:xfrm>
                <a:off x="5445261" y="4291017"/>
                <a:ext cx="2357455" cy="642941"/>
              </a:xfrm>
              <a:prstGeom prst="line">
                <a:avLst/>
              </a:prstGeom>
              <a:noFill/>
              <a:ln w="38100">
                <a:solidFill>
                  <a:schemeClr val="tx1"/>
                </a:solidFill>
                <a:round/>
                <a:headEnd/>
                <a:tailEnd/>
              </a:ln>
              <a:effectLst/>
            </p:spPr>
            <p:txBody>
              <a:bodyPr/>
              <a:lstStyle/>
              <a:p>
                <a:endParaRPr lang="zh-CN" altLang="en-US" b="1"/>
              </a:p>
            </p:txBody>
          </p:sp>
          <p:sp>
            <p:nvSpPr>
              <p:cNvPr id="102" name="Text Box 160"/>
              <p:cNvSpPr txBox="1">
                <a:spLocks noChangeArrowheads="1"/>
              </p:cNvSpPr>
              <p:nvPr/>
            </p:nvSpPr>
            <p:spPr bwMode="auto">
              <a:xfrm>
                <a:off x="4302253" y="3933827"/>
                <a:ext cx="465192" cy="400110"/>
              </a:xfrm>
              <a:prstGeom prst="rect">
                <a:avLst/>
              </a:prstGeom>
              <a:noFill/>
              <a:ln w="9525">
                <a:noFill/>
                <a:miter lim="800000"/>
                <a:headEnd/>
                <a:tailEnd/>
              </a:ln>
              <a:effectLst/>
            </p:spPr>
            <p:txBody>
              <a:bodyPr wrap="none">
                <a:spAutoFit/>
              </a:bodyPr>
              <a:lstStyle/>
              <a:p>
                <a:r>
                  <a:rPr kumimoji="1" lang="en-US" altLang="zh-CN" sz="2000" b="1" dirty="0" smtClean="0">
                    <a:solidFill>
                      <a:srgbClr val="333399"/>
                    </a:solidFill>
                    <a:latin typeface="Arial" charset="0"/>
                  </a:rPr>
                  <a:t>R</a:t>
                </a:r>
                <a:r>
                  <a:rPr kumimoji="1" lang="en-US" altLang="zh-CN" sz="2000" b="1" baseline="-25000" dirty="0" smtClean="0">
                    <a:solidFill>
                      <a:srgbClr val="333399"/>
                    </a:solidFill>
                  </a:rPr>
                  <a:t>4</a:t>
                </a:r>
                <a:endParaRPr kumimoji="1" lang="en-US" altLang="zh-CN" sz="2000" b="1" dirty="0">
                  <a:solidFill>
                    <a:srgbClr val="333399"/>
                  </a:solidFill>
                  <a:latin typeface="Arial" charset="0"/>
                </a:endParaRPr>
              </a:p>
            </p:txBody>
          </p:sp>
        </p:grpSp>
        <p:grpSp>
          <p:nvGrpSpPr>
            <p:cNvPr id="107" name="组合 106"/>
            <p:cNvGrpSpPr/>
            <p:nvPr/>
          </p:nvGrpSpPr>
          <p:grpSpPr>
            <a:xfrm>
              <a:off x="8956974" y="3000372"/>
              <a:ext cx="925248" cy="1295404"/>
              <a:chOff x="8592242" y="1647813"/>
              <a:chExt cx="925248" cy="1295404"/>
            </a:xfrm>
          </p:grpSpPr>
          <p:sp>
            <p:nvSpPr>
              <p:cNvPr id="108" name="Line 4"/>
              <p:cNvSpPr>
                <a:spLocks noChangeShapeType="1"/>
              </p:cNvSpPr>
              <p:nvPr/>
            </p:nvSpPr>
            <p:spPr bwMode="auto">
              <a:xfrm rot="-5400000">
                <a:off x="8824278" y="2674797"/>
                <a:ext cx="533400" cy="3440"/>
              </a:xfrm>
              <a:prstGeom prst="line">
                <a:avLst/>
              </a:prstGeom>
              <a:noFill/>
              <a:ln w="28575">
                <a:solidFill>
                  <a:srgbClr val="333399"/>
                </a:solidFill>
                <a:round/>
                <a:headEnd/>
                <a:tailEnd/>
              </a:ln>
              <a:effectLst/>
            </p:spPr>
            <p:txBody>
              <a:bodyPr wrap="none" anchor="ctr"/>
              <a:lstStyle/>
              <a:p>
                <a:endParaRPr lang="zh-CN" altLang="en-US" b="1"/>
              </a:p>
            </p:txBody>
          </p:sp>
          <p:pic>
            <p:nvPicPr>
              <p:cNvPr id="109" name="Picture 21"/>
              <p:cNvPicPr>
                <a:picLocks noChangeArrowheads="1"/>
              </p:cNvPicPr>
              <p:nvPr/>
            </p:nvPicPr>
            <p:blipFill>
              <a:blip r:embed="rId3"/>
              <a:srcRect/>
              <a:stretch>
                <a:fillRect/>
              </a:stretch>
            </p:blipFill>
            <p:spPr bwMode="auto">
              <a:xfrm>
                <a:off x="8592242" y="1647813"/>
                <a:ext cx="925248" cy="838200"/>
              </a:xfrm>
              <a:prstGeom prst="rect">
                <a:avLst/>
              </a:prstGeom>
              <a:noFill/>
              <a:ln w="9525">
                <a:noFill/>
                <a:miter lim="800000"/>
                <a:headEnd/>
                <a:tailEnd/>
              </a:ln>
              <a:effectLst/>
            </p:spPr>
          </p:pic>
          <p:sp>
            <p:nvSpPr>
              <p:cNvPr id="110" name="Text Box 28"/>
              <p:cNvSpPr txBox="1">
                <a:spLocks noChangeArrowheads="1"/>
              </p:cNvSpPr>
              <p:nvPr/>
            </p:nvSpPr>
            <p:spPr bwMode="auto">
              <a:xfrm>
                <a:off x="8810652" y="1714488"/>
                <a:ext cx="351378" cy="369332"/>
              </a:xfrm>
              <a:prstGeom prst="rect">
                <a:avLst/>
              </a:prstGeom>
              <a:noFill/>
              <a:ln w="9525">
                <a:noFill/>
                <a:miter lim="800000"/>
                <a:headEnd/>
                <a:tailEnd/>
              </a:ln>
              <a:effectLst/>
            </p:spPr>
            <p:txBody>
              <a:bodyPr wrap="none">
                <a:spAutoFit/>
              </a:bodyPr>
              <a:lstStyle/>
              <a:p>
                <a:r>
                  <a:rPr kumimoji="1" lang="en-US" altLang="zh-CN" sz="1800" b="1" dirty="0" smtClean="0">
                    <a:solidFill>
                      <a:srgbClr val="333399"/>
                    </a:solidFill>
                    <a:latin typeface="Arial" charset="0"/>
                  </a:rPr>
                  <a:t>B</a:t>
                </a:r>
                <a:endParaRPr kumimoji="1" lang="en-US" altLang="zh-CN" sz="1800" b="1" dirty="0">
                  <a:solidFill>
                    <a:srgbClr val="333399"/>
                  </a:solidFill>
                  <a:latin typeface="Arial" charset="0"/>
                </a:endParaRPr>
              </a:p>
            </p:txBody>
          </p:sp>
        </p:grpSp>
        <p:grpSp>
          <p:nvGrpSpPr>
            <p:cNvPr id="111" name="组合 110"/>
            <p:cNvGrpSpPr/>
            <p:nvPr/>
          </p:nvGrpSpPr>
          <p:grpSpPr>
            <a:xfrm>
              <a:off x="23778" y="2990852"/>
              <a:ext cx="925248" cy="1295404"/>
              <a:chOff x="8592242" y="1647813"/>
              <a:chExt cx="925248" cy="1295404"/>
            </a:xfrm>
          </p:grpSpPr>
          <p:sp>
            <p:nvSpPr>
              <p:cNvPr id="112" name="Line 4"/>
              <p:cNvSpPr>
                <a:spLocks noChangeShapeType="1"/>
              </p:cNvSpPr>
              <p:nvPr/>
            </p:nvSpPr>
            <p:spPr bwMode="auto">
              <a:xfrm rot="-5400000">
                <a:off x="8824278" y="2674797"/>
                <a:ext cx="533400" cy="3440"/>
              </a:xfrm>
              <a:prstGeom prst="line">
                <a:avLst/>
              </a:prstGeom>
              <a:noFill/>
              <a:ln w="28575">
                <a:solidFill>
                  <a:srgbClr val="333399"/>
                </a:solidFill>
                <a:round/>
                <a:headEnd/>
                <a:tailEnd/>
              </a:ln>
              <a:effectLst/>
            </p:spPr>
            <p:txBody>
              <a:bodyPr wrap="none" anchor="ctr"/>
              <a:lstStyle/>
              <a:p>
                <a:endParaRPr lang="zh-CN" altLang="en-US" b="1"/>
              </a:p>
            </p:txBody>
          </p:sp>
          <p:pic>
            <p:nvPicPr>
              <p:cNvPr id="113" name="Picture 21"/>
              <p:cNvPicPr>
                <a:picLocks noChangeArrowheads="1"/>
              </p:cNvPicPr>
              <p:nvPr/>
            </p:nvPicPr>
            <p:blipFill>
              <a:blip r:embed="rId3"/>
              <a:srcRect/>
              <a:stretch>
                <a:fillRect/>
              </a:stretch>
            </p:blipFill>
            <p:spPr bwMode="auto">
              <a:xfrm>
                <a:off x="8592242" y="1647813"/>
                <a:ext cx="925248" cy="838200"/>
              </a:xfrm>
              <a:prstGeom prst="rect">
                <a:avLst/>
              </a:prstGeom>
              <a:noFill/>
              <a:ln w="9525">
                <a:noFill/>
                <a:miter lim="800000"/>
                <a:headEnd/>
                <a:tailEnd/>
              </a:ln>
              <a:effectLst/>
            </p:spPr>
          </p:pic>
          <p:sp>
            <p:nvSpPr>
              <p:cNvPr id="114" name="Text Box 28"/>
              <p:cNvSpPr txBox="1">
                <a:spLocks noChangeArrowheads="1"/>
              </p:cNvSpPr>
              <p:nvPr/>
            </p:nvSpPr>
            <p:spPr bwMode="auto">
              <a:xfrm>
                <a:off x="8810652" y="1714488"/>
                <a:ext cx="351378" cy="369332"/>
              </a:xfrm>
              <a:prstGeom prst="rect">
                <a:avLst/>
              </a:prstGeom>
              <a:noFill/>
              <a:ln w="9525">
                <a:noFill/>
                <a:miter lim="800000"/>
                <a:headEnd/>
                <a:tailEnd/>
              </a:ln>
              <a:effectLst/>
            </p:spPr>
            <p:txBody>
              <a:bodyPr wrap="none">
                <a:spAutoFit/>
              </a:bodyPr>
              <a:lstStyle/>
              <a:p>
                <a:r>
                  <a:rPr kumimoji="1" lang="en-US" altLang="zh-CN" sz="1800" b="1" dirty="0" smtClean="0">
                    <a:solidFill>
                      <a:srgbClr val="333399"/>
                    </a:solidFill>
                    <a:latin typeface="Arial" charset="0"/>
                  </a:rPr>
                  <a:t>A</a:t>
                </a:r>
                <a:endParaRPr kumimoji="1" lang="en-US" altLang="zh-CN" sz="1800" b="1" dirty="0">
                  <a:solidFill>
                    <a:srgbClr val="333399"/>
                  </a:solidFill>
                  <a:latin typeface="Arial" charset="0"/>
                </a:endParaRPr>
              </a:p>
            </p:txBody>
          </p:sp>
        </p:grpSp>
        <p:sp>
          <p:nvSpPr>
            <p:cNvPr id="115" name="Text Box 131"/>
            <p:cNvSpPr txBox="1">
              <a:spLocks noChangeArrowheads="1"/>
            </p:cNvSpPr>
            <p:nvPr/>
          </p:nvSpPr>
          <p:spPr bwMode="auto">
            <a:xfrm>
              <a:off x="8667776" y="4286256"/>
              <a:ext cx="1214446" cy="400110"/>
            </a:xfrm>
            <a:prstGeom prst="rect">
              <a:avLst/>
            </a:prstGeom>
            <a:noFill/>
            <a:ln w="38100">
              <a:solidFill>
                <a:srgbClr val="000099"/>
              </a:solidFill>
              <a:miter lim="800000"/>
              <a:headEnd/>
              <a:tailEnd/>
            </a:ln>
            <a:effectLst/>
          </p:spPr>
          <p:txBody>
            <a:bodyPr wrap="square">
              <a:spAutoFit/>
            </a:bodyPr>
            <a:lstStyle/>
            <a:p>
              <a:r>
                <a:rPr kumimoji="1" lang="en-US" altLang="zh-CN" sz="2000" b="1" dirty="0" smtClean="0">
                  <a:solidFill>
                    <a:srgbClr val="333399"/>
                  </a:solidFill>
                </a:rPr>
                <a:t>switch2</a:t>
              </a:r>
              <a:endParaRPr kumimoji="1" lang="en-US" altLang="zh-CN" sz="2000" b="1" dirty="0">
                <a:solidFill>
                  <a:srgbClr val="333399"/>
                </a:solidFill>
                <a:latin typeface="Arial" charset="0"/>
              </a:endParaRPr>
            </a:p>
          </p:txBody>
        </p:sp>
        <p:sp>
          <p:nvSpPr>
            <p:cNvPr id="117" name="Text Box 131"/>
            <p:cNvSpPr txBox="1">
              <a:spLocks noChangeArrowheads="1"/>
            </p:cNvSpPr>
            <p:nvPr/>
          </p:nvSpPr>
          <p:spPr bwMode="auto">
            <a:xfrm>
              <a:off x="166654" y="4286256"/>
              <a:ext cx="1214446" cy="400110"/>
            </a:xfrm>
            <a:prstGeom prst="rect">
              <a:avLst/>
            </a:prstGeom>
            <a:noFill/>
            <a:ln w="38100">
              <a:solidFill>
                <a:srgbClr val="000099"/>
              </a:solidFill>
              <a:miter lim="800000"/>
              <a:headEnd/>
              <a:tailEnd/>
            </a:ln>
            <a:effectLst/>
          </p:spPr>
          <p:txBody>
            <a:bodyPr wrap="square">
              <a:spAutoFit/>
            </a:bodyPr>
            <a:lstStyle/>
            <a:p>
              <a:r>
                <a:rPr kumimoji="1" lang="en-US" altLang="zh-CN" sz="2000" b="1" dirty="0" smtClean="0">
                  <a:solidFill>
                    <a:srgbClr val="333399"/>
                  </a:solidFill>
                </a:rPr>
                <a:t>switch1</a:t>
              </a:r>
              <a:endParaRPr kumimoji="1" lang="en-US" altLang="zh-CN" sz="2000" b="1" dirty="0">
                <a:solidFill>
                  <a:srgbClr val="333399"/>
                </a:solidFill>
                <a:latin typeface="Arial" charset="0"/>
              </a:endParaRPr>
            </a:p>
          </p:txBody>
        </p:sp>
      </p:grpSp>
    </p:spTree>
  </p:cSld>
  <p:clrMapOvr>
    <a:masterClrMapping/>
  </p:clrMapOvr>
  <p:transition>
    <p:wipe dir="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37DC1DE-D772-415A-B75D-6C2A3BBF0EE5}" type="slidenum">
              <a:rPr lang="zh-CN" altLang="en-US" smtClean="0"/>
              <a:pPr/>
              <a:t>231</a:t>
            </a:fld>
            <a:endParaRPr lang="en-US" altLang="zh-CN"/>
          </a:p>
        </p:txBody>
      </p:sp>
      <p:pic>
        <p:nvPicPr>
          <p:cNvPr id="1627138" name="Picture 2" descr="https://img-blog.csdn.net/20160223113027132?watermark/2/text/aHR0cDovL2Jsb2cuY3Nkbi5uZXQv/font/5a6L5L2T/fontsize/400/fill/I0JBQkFCMA==/dissolve/70/gravity/SouthEast"/>
          <p:cNvPicPr>
            <a:picLocks noChangeAspect="1" noChangeArrowheads="1"/>
          </p:cNvPicPr>
          <p:nvPr/>
        </p:nvPicPr>
        <p:blipFill>
          <a:blip r:embed="rId2"/>
          <a:srcRect/>
          <a:stretch>
            <a:fillRect/>
          </a:stretch>
        </p:blipFill>
        <p:spPr bwMode="auto">
          <a:xfrm>
            <a:off x="309530" y="-24"/>
            <a:ext cx="9316193" cy="687704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a:t>4.2.2  </a:t>
            </a:r>
            <a:r>
              <a:rPr lang="zh-CN" altLang="en-US" dirty="0"/>
              <a:t>分类的 </a:t>
            </a:r>
            <a:r>
              <a:rPr lang="en-US" altLang="zh-CN" dirty="0"/>
              <a:t>IP </a:t>
            </a:r>
            <a:r>
              <a:rPr lang="zh-CN" altLang="en-US" dirty="0" smtClean="0"/>
              <a:t>地址</a:t>
            </a:r>
            <a:endParaRPr lang="zh-CN" altLang="en-US" dirty="0"/>
          </a:p>
        </p:txBody>
      </p:sp>
      <p:sp>
        <p:nvSpPr>
          <p:cNvPr id="141315" name="Rectangle 3"/>
          <p:cNvSpPr>
            <a:spLocks noGrp="1" noChangeArrowheads="1"/>
          </p:cNvSpPr>
          <p:nvPr>
            <p:ph idx="1"/>
          </p:nvPr>
        </p:nvSpPr>
        <p:spPr/>
        <p:txBody>
          <a:bodyPr/>
          <a:lstStyle/>
          <a:p>
            <a:r>
              <a:rPr lang="zh-CN" altLang="zh-CN" dirty="0" smtClean="0"/>
              <a:t>在</a:t>
            </a:r>
            <a:r>
              <a:rPr lang="en-US" altLang="zh-CN" dirty="0" smtClean="0"/>
              <a:t> TCP/IP </a:t>
            </a:r>
            <a:r>
              <a:rPr lang="zh-CN" altLang="zh-CN" dirty="0" smtClean="0"/>
              <a:t>体系</a:t>
            </a:r>
            <a:r>
              <a:rPr lang="zh-CN" altLang="zh-CN" dirty="0"/>
              <a:t>中，</a:t>
            </a:r>
            <a:r>
              <a:rPr lang="en-US" altLang="zh-CN" dirty="0" smtClean="0"/>
              <a:t>IP </a:t>
            </a:r>
            <a:r>
              <a:rPr lang="zh-CN" altLang="zh-CN" dirty="0" smtClean="0"/>
              <a:t>地址</a:t>
            </a:r>
            <a:r>
              <a:rPr lang="zh-CN" altLang="zh-CN" dirty="0"/>
              <a:t>是一个最基本的</a:t>
            </a:r>
            <a:r>
              <a:rPr lang="zh-CN" altLang="zh-CN" dirty="0" smtClean="0"/>
              <a:t>概念</a:t>
            </a:r>
            <a:r>
              <a:rPr lang="zh-CN" altLang="en-US" dirty="0" smtClean="0"/>
              <a:t>。</a:t>
            </a:r>
            <a:endParaRPr lang="en-US" altLang="zh-CN" dirty="0" smtClean="0"/>
          </a:p>
          <a:p>
            <a:pPr algn="just"/>
            <a:r>
              <a:rPr lang="zh-CN" altLang="en-US" dirty="0" smtClean="0"/>
              <a:t>本部分重点学习：</a:t>
            </a:r>
            <a:endParaRPr lang="en-US" altLang="zh-CN" dirty="0" smtClean="0"/>
          </a:p>
          <a:p>
            <a:pPr lvl="1" algn="just"/>
            <a:r>
              <a:rPr lang="en-US" altLang="zh-CN" dirty="0" smtClean="0">
                <a:solidFill>
                  <a:srgbClr val="0000FF"/>
                </a:solidFill>
              </a:rPr>
              <a:t>1. IP </a:t>
            </a:r>
            <a:r>
              <a:rPr lang="zh-CN" altLang="zh-CN" dirty="0" smtClean="0">
                <a:solidFill>
                  <a:srgbClr val="0000FF"/>
                </a:solidFill>
              </a:rPr>
              <a:t>地址</a:t>
            </a:r>
            <a:r>
              <a:rPr lang="zh-CN" altLang="zh-CN" dirty="0">
                <a:solidFill>
                  <a:srgbClr val="0000FF"/>
                </a:solidFill>
              </a:rPr>
              <a:t>及其表示</a:t>
            </a:r>
            <a:r>
              <a:rPr lang="zh-CN" altLang="zh-CN" dirty="0" smtClean="0">
                <a:solidFill>
                  <a:srgbClr val="0000FF"/>
                </a:solidFill>
              </a:rPr>
              <a:t>方法</a:t>
            </a:r>
            <a:endParaRPr lang="en-US" altLang="zh-CN" dirty="0" smtClean="0">
              <a:solidFill>
                <a:srgbClr val="0000FF"/>
              </a:solidFill>
            </a:endParaRPr>
          </a:p>
          <a:p>
            <a:pPr lvl="1" algn="just"/>
            <a:r>
              <a:rPr lang="en-US" altLang="zh-CN" dirty="0">
                <a:solidFill>
                  <a:srgbClr val="0000FF"/>
                </a:solidFill>
              </a:rPr>
              <a:t>2. </a:t>
            </a:r>
            <a:r>
              <a:rPr lang="zh-CN" altLang="zh-CN" dirty="0">
                <a:solidFill>
                  <a:srgbClr val="0000FF"/>
                </a:solidFill>
              </a:rPr>
              <a:t>常用的三种类</a:t>
            </a:r>
            <a:r>
              <a:rPr lang="zh-CN" altLang="zh-CN" dirty="0" smtClean="0">
                <a:solidFill>
                  <a:srgbClr val="0000FF"/>
                </a:solidFill>
              </a:rPr>
              <a:t>别的</a:t>
            </a:r>
            <a:r>
              <a:rPr lang="en-US" altLang="zh-CN" dirty="0" smtClean="0">
                <a:solidFill>
                  <a:srgbClr val="0000FF"/>
                </a:solidFill>
              </a:rPr>
              <a:t> IP </a:t>
            </a:r>
            <a:r>
              <a:rPr lang="zh-CN" altLang="zh-CN" dirty="0" smtClean="0">
                <a:solidFill>
                  <a:srgbClr val="0000FF"/>
                </a:solidFill>
              </a:rPr>
              <a:t>地址</a:t>
            </a:r>
            <a:endParaRPr lang="en-US" altLang="zh-CN" dirty="0" smtClean="0">
              <a:solidFill>
                <a:srgbClr val="0000FF"/>
              </a:solidFill>
            </a:endParaRPr>
          </a:p>
          <a:p>
            <a:pPr algn="just"/>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24</a:t>
            </a:fld>
            <a:endParaRPr lang="en-US" altLang="zh-CN"/>
          </a:p>
        </p:txBody>
      </p:sp>
    </p:spTree>
    <p:extLst>
      <p:ext uri="{BB962C8B-B14F-4D97-AF65-F5344CB8AC3E}">
        <p14:creationId xmlns:p14="http://schemas.microsoft.com/office/powerpoint/2010/main" val="140903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smtClean="0"/>
              <a:t>1</a:t>
            </a:r>
            <a:r>
              <a:rPr lang="en-US" altLang="zh-CN" dirty="0"/>
              <a:t>.   IP </a:t>
            </a:r>
            <a:r>
              <a:rPr lang="zh-CN" altLang="en-US" dirty="0"/>
              <a:t>地址及其表示方法 </a:t>
            </a:r>
          </a:p>
        </p:txBody>
      </p:sp>
      <p:sp>
        <p:nvSpPr>
          <p:cNvPr id="141315" name="Rectangle 3"/>
          <p:cNvSpPr>
            <a:spLocks noGrp="1" noChangeArrowheads="1"/>
          </p:cNvSpPr>
          <p:nvPr>
            <p:ph idx="1"/>
          </p:nvPr>
        </p:nvSpPr>
        <p:spPr/>
        <p:txBody>
          <a:bodyPr/>
          <a:lstStyle/>
          <a:p>
            <a:r>
              <a:rPr lang="zh-CN" altLang="en-US" dirty="0"/>
              <a:t>我们把整个因特网看成为一个单一的、抽象的网络</a:t>
            </a:r>
            <a:r>
              <a:rPr lang="zh-CN" altLang="en-US" dirty="0" smtClean="0"/>
              <a:t>。</a:t>
            </a:r>
            <a:endParaRPr lang="en-US" altLang="zh-CN" dirty="0" smtClean="0"/>
          </a:p>
          <a:p>
            <a:r>
              <a:rPr lang="en-US" altLang="zh-CN" dirty="0" smtClean="0"/>
              <a:t>IP </a:t>
            </a:r>
            <a:r>
              <a:rPr lang="zh-CN" altLang="en-US" dirty="0"/>
              <a:t>地址就是给每个连接</a:t>
            </a:r>
            <a:r>
              <a:rPr lang="zh-CN" altLang="en-US" dirty="0" smtClean="0"/>
              <a:t>在互联网上</a:t>
            </a:r>
            <a:r>
              <a:rPr lang="zh-CN" altLang="en-US" dirty="0"/>
              <a:t>的主机（或路由器）分配一个在全世界范围是唯一的 </a:t>
            </a:r>
            <a:r>
              <a:rPr lang="en-US" altLang="zh-CN" dirty="0"/>
              <a:t>32 </a:t>
            </a:r>
            <a:r>
              <a:rPr lang="zh-CN" altLang="en-US" dirty="0"/>
              <a:t>位的标识符。</a:t>
            </a:r>
          </a:p>
          <a:p>
            <a:r>
              <a:rPr lang="en-US" altLang="zh-CN" dirty="0"/>
              <a:t>IP </a:t>
            </a:r>
            <a:r>
              <a:rPr lang="zh-CN" altLang="en-US" dirty="0"/>
              <a:t>地址现在</a:t>
            </a:r>
            <a:r>
              <a:rPr lang="zh-CN" altLang="en-US" dirty="0" smtClean="0"/>
              <a:t>由</a:t>
            </a:r>
            <a:r>
              <a:rPr lang="zh-CN" altLang="zh-CN" dirty="0">
                <a:solidFill>
                  <a:srgbClr val="FF0000"/>
                </a:solidFill>
              </a:rPr>
              <a:t>互联网名字和数字分配机构</a:t>
            </a:r>
            <a:r>
              <a:rPr lang="en-US" altLang="zh-CN" dirty="0" smtClean="0"/>
              <a:t>ICANN </a:t>
            </a:r>
            <a:r>
              <a:rPr lang="en-US" altLang="zh-CN" dirty="0"/>
              <a:t>(Internet Corporation for Assigned Names and Numbers)</a:t>
            </a:r>
            <a:r>
              <a:rPr lang="zh-CN" altLang="en-US" dirty="0"/>
              <a:t>进行</a:t>
            </a:r>
            <a:r>
              <a:rPr lang="zh-CN" altLang="en-US" dirty="0" smtClean="0"/>
              <a:t>分配。 </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25</a:t>
            </a:fld>
            <a:endParaRPr lang="en-US" altLang="zh-CN"/>
          </a:p>
        </p:txBody>
      </p:sp>
    </p:spTree>
    <p:extLst>
      <p:ext uri="{BB962C8B-B14F-4D97-AF65-F5344CB8AC3E}">
        <p14:creationId xmlns:p14="http://schemas.microsoft.com/office/powerpoint/2010/main" val="2977454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zh-CN" dirty="0"/>
              <a:t>IP </a:t>
            </a:r>
            <a:r>
              <a:rPr lang="zh-CN" altLang="en-US" dirty="0"/>
              <a:t>地址的编址方法 </a:t>
            </a:r>
          </a:p>
        </p:txBody>
      </p:sp>
      <p:sp>
        <p:nvSpPr>
          <p:cNvPr id="143363" name="Rectangle 3"/>
          <p:cNvSpPr>
            <a:spLocks noGrp="1" noChangeArrowheads="1"/>
          </p:cNvSpPr>
          <p:nvPr>
            <p:ph idx="1"/>
          </p:nvPr>
        </p:nvSpPr>
        <p:spPr/>
        <p:txBody>
          <a:bodyPr/>
          <a:lstStyle/>
          <a:p>
            <a:r>
              <a:rPr lang="zh-CN" altLang="en-US" dirty="0">
                <a:solidFill>
                  <a:srgbClr val="FF0000"/>
                </a:solidFill>
              </a:rPr>
              <a:t>分类的 </a:t>
            </a:r>
            <a:r>
              <a:rPr lang="en-US" altLang="zh-CN" dirty="0">
                <a:solidFill>
                  <a:srgbClr val="FF0000"/>
                </a:solidFill>
              </a:rPr>
              <a:t>IP </a:t>
            </a:r>
            <a:r>
              <a:rPr lang="zh-CN" altLang="en-US" dirty="0">
                <a:solidFill>
                  <a:srgbClr val="FF0000"/>
                </a:solidFill>
              </a:rPr>
              <a:t>地址。</a:t>
            </a:r>
            <a:r>
              <a:rPr lang="zh-CN" altLang="en-US" dirty="0"/>
              <a:t>这是</a:t>
            </a:r>
            <a:r>
              <a:rPr lang="zh-CN" altLang="en-US" dirty="0">
                <a:solidFill>
                  <a:srgbClr val="0000FF"/>
                </a:solidFill>
              </a:rPr>
              <a:t>最基本的编址方法，</a:t>
            </a:r>
            <a:r>
              <a:rPr lang="zh-CN" altLang="en-US" dirty="0"/>
              <a:t>在 </a:t>
            </a:r>
            <a:r>
              <a:rPr lang="en-US" altLang="zh-CN" dirty="0"/>
              <a:t>1981 </a:t>
            </a:r>
            <a:r>
              <a:rPr lang="zh-CN" altLang="en-US" dirty="0"/>
              <a:t>年就通过了相应的标准协议。</a:t>
            </a:r>
          </a:p>
          <a:p>
            <a:r>
              <a:rPr lang="zh-CN" altLang="en-US" dirty="0">
                <a:solidFill>
                  <a:srgbClr val="FF0000"/>
                </a:solidFill>
              </a:rPr>
              <a:t>子网的划分。</a:t>
            </a:r>
            <a:r>
              <a:rPr lang="zh-CN" altLang="en-US" dirty="0"/>
              <a:t>这是对最基本的编址方法的</a:t>
            </a:r>
            <a:r>
              <a:rPr lang="zh-CN" altLang="en-US" dirty="0">
                <a:solidFill>
                  <a:srgbClr val="0000FF"/>
                </a:solidFill>
              </a:rPr>
              <a:t>改进，</a:t>
            </a:r>
            <a:r>
              <a:rPr lang="zh-CN" altLang="en-US" dirty="0"/>
              <a:t>其标准</a:t>
            </a:r>
            <a:r>
              <a:rPr lang="en-US" altLang="zh-CN" dirty="0"/>
              <a:t>[RFC 950</a:t>
            </a:r>
            <a:r>
              <a:rPr lang="en-US" altLang="zh-CN" dirty="0" smtClean="0"/>
              <a:t>] </a:t>
            </a:r>
            <a:r>
              <a:rPr lang="zh-CN" altLang="en-US" dirty="0" smtClean="0"/>
              <a:t>在 </a:t>
            </a:r>
            <a:r>
              <a:rPr lang="en-US" altLang="zh-CN" dirty="0"/>
              <a:t>1985 </a:t>
            </a:r>
            <a:r>
              <a:rPr lang="zh-CN" altLang="en-US" dirty="0"/>
              <a:t>年通过。</a:t>
            </a:r>
          </a:p>
          <a:p>
            <a:r>
              <a:rPr lang="zh-CN" altLang="en-US" dirty="0">
                <a:solidFill>
                  <a:srgbClr val="FF0000"/>
                </a:solidFill>
              </a:rPr>
              <a:t>构成超网。</a:t>
            </a:r>
            <a:r>
              <a:rPr lang="zh-CN" altLang="en-US" dirty="0"/>
              <a:t>这是比较新的</a:t>
            </a:r>
            <a:r>
              <a:rPr lang="zh-CN" altLang="en-US" dirty="0">
                <a:solidFill>
                  <a:srgbClr val="0000FF"/>
                </a:solidFill>
              </a:rPr>
              <a:t>无分类编址方法。</a:t>
            </a:r>
            <a:r>
              <a:rPr lang="en-US" altLang="zh-CN" dirty="0"/>
              <a:t>1993 </a:t>
            </a:r>
            <a:r>
              <a:rPr lang="zh-CN" altLang="en-US" dirty="0"/>
              <a:t>年提出后很快就得到推广应用。</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26</a:t>
            </a:fld>
            <a:endParaRPr lang="en-US" altLang="zh-CN"/>
          </a:p>
        </p:txBody>
      </p:sp>
    </p:spTree>
    <p:extLst>
      <p:ext uri="{BB962C8B-B14F-4D97-AF65-F5344CB8AC3E}">
        <p14:creationId xmlns:p14="http://schemas.microsoft.com/office/powerpoint/2010/main" val="4208380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zh-CN" altLang="en-US"/>
              <a:t>分类 </a:t>
            </a:r>
            <a:r>
              <a:rPr lang="en-US" altLang="zh-CN"/>
              <a:t>IP </a:t>
            </a:r>
            <a:r>
              <a:rPr lang="zh-CN" altLang="en-US"/>
              <a:t>地址 </a:t>
            </a:r>
          </a:p>
        </p:txBody>
      </p:sp>
      <p:sp>
        <p:nvSpPr>
          <p:cNvPr id="144387" name="Rectangle 3"/>
          <p:cNvSpPr>
            <a:spLocks noGrp="1" noChangeArrowheads="1"/>
          </p:cNvSpPr>
          <p:nvPr>
            <p:ph idx="1"/>
          </p:nvPr>
        </p:nvSpPr>
        <p:spPr/>
        <p:txBody>
          <a:bodyPr/>
          <a:lstStyle/>
          <a:p>
            <a:r>
              <a:rPr lang="zh-CN" altLang="zh-CN" dirty="0"/>
              <a:t>将</a:t>
            </a:r>
            <a:r>
              <a:rPr lang="en-US" altLang="zh-CN" dirty="0"/>
              <a:t>IP</a:t>
            </a:r>
            <a:r>
              <a:rPr lang="zh-CN" altLang="zh-CN" dirty="0"/>
              <a:t>地址划分为若干个固定</a:t>
            </a:r>
            <a:r>
              <a:rPr lang="zh-CN" altLang="zh-CN" dirty="0" smtClean="0"/>
              <a:t>类</a:t>
            </a:r>
            <a:r>
              <a:rPr lang="zh-CN" altLang="en-US" dirty="0" smtClean="0"/>
              <a:t>。</a:t>
            </a:r>
            <a:endParaRPr lang="en-US" altLang="zh-CN" dirty="0" smtClean="0"/>
          </a:p>
          <a:p>
            <a:r>
              <a:rPr lang="zh-CN" altLang="en-US" dirty="0" smtClean="0"/>
              <a:t>每</a:t>
            </a:r>
            <a:r>
              <a:rPr lang="zh-CN" altLang="en-US" dirty="0"/>
              <a:t>一类地址都由两个固定长度的字段组成，其中一个字段是</a:t>
            </a:r>
            <a:r>
              <a:rPr lang="zh-CN" altLang="en-US" dirty="0">
                <a:solidFill>
                  <a:srgbClr val="FF0000"/>
                </a:solidFill>
              </a:rPr>
              <a:t>网络号 </a:t>
            </a:r>
            <a:r>
              <a:rPr lang="en-US" altLang="zh-CN" dirty="0">
                <a:solidFill>
                  <a:srgbClr val="FF0000"/>
                </a:solidFill>
              </a:rPr>
              <a:t>net-id</a:t>
            </a:r>
            <a:r>
              <a:rPr lang="zh-CN" altLang="en-US" dirty="0">
                <a:solidFill>
                  <a:srgbClr val="FF0000"/>
                </a:solidFill>
              </a:rPr>
              <a:t>，</a:t>
            </a:r>
            <a:r>
              <a:rPr lang="zh-CN" altLang="en-US" dirty="0"/>
              <a:t>它标志主机（或路由器）所连接到的网络，而另一个字段则是</a:t>
            </a:r>
            <a:r>
              <a:rPr lang="zh-CN" altLang="en-US" dirty="0">
                <a:solidFill>
                  <a:srgbClr val="FF0000"/>
                </a:solidFill>
              </a:rPr>
              <a:t>主机号 </a:t>
            </a:r>
            <a:r>
              <a:rPr lang="en-US" altLang="zh-CN" dirty="0">
                <a:solidFill>
                  <a:srgbClr val="FF0000"/>
                </a:solidFill>
              </a:rPr>
              <a:t>host-id</a:t>
            </a:r>
            <a:r>
              <a:rPr lang="zh-CN" altLang="en-US" dirty="0">
                <a:solidFill>
                  <a:srgbClr val="FF0000"/>
                </a:solidFill>
              </a:rPr>
              <a:t>，</a:t>
            </a:r>
            <a:r>
              <a:rPr lang="zh-CN" altLang="en-US" dirty="0"/>
              <a:t>它标志该主机（或路由器）</a:t>
            </a:r>
            <a:r>
              <a:rPr lang="zh-CN" altLang="en-US" dirty="0" smtClean="0"/>
              <a:t>。</a:t>
            </a:r>
            <a:endParaRPr lang="en-US" altLang="zh-CN" dirty="0" smtClean="0"/>
          </a:p>
          <a:p>
            <a:r>
              <a:rPr lang="zh-CN" altLang="zh-CN" dirty="0" smtClean="0">
                <a:solidFill>
                  <a:srgbClr val="FF0000"/>
                </a:solidFill>
              </a:rPr>
              <a:t>一个</a:t>
            </a:r>
            <a:r>
              <a:rPr lang="en-US" altLang="zh-CN" dirty="0" smtClean="0">
                <a:solidFill>
                  <a:srgbClr val="FF0000"/>
                </a:solidFill>
              </a:rPr>
              <a:t> IP </a:t>
            </a:r>
            <a:r>
              <a:rPr lang="zh-CN" altLang="zh-CN" dirty="0" smtClean="0">
                <a:solidFill>
                  <a:srgbClr val="FF0000"/>
                </a:solidFill>
              </a:rPr>
              <a:t>地址</a:t>
            </a:r>
            <a:r>
              <a:rPr lang="zh-CN" altLang="zh-CN" dirty="0">
                <a:solidFill>
                  <a:srgbClr val="FF0000"/>
                </a:solidFill>
              </a:rPr>
              <a:t>在整个互联网范围内是唯一的。</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27</a:t>
            </a:fld>
            <a:endParaRPr lang="en-US" altLang="zh-CN"/>
          </a:p>
        </p:txBody>
      </p:sp>
    </p:spTree>
    <p:extLst>
      <p:ext uri="{BB962C8B-B14F-4D97-AF65-F5344CB8AC3E}">
        <p14:creationId xmlns:p14="http://schemas.microsoft.com/office/powerpoint/2010/main" val="73328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zh-CN" altLang="en-US"/>
              <a:t>分类 </a:t>
            </a:r>
            <a:r>
              <a:rPr lang="en-US" altLang="zh-CN"/>
              <a:t>IP </a:t>
            </a:r>
            <a:r>
              <a:rPr lang="zh-CN" altLang="en-US"/>
              <a:t>地址 </a:t>
            </a:r>
          </a:p>
        </p:txBody>
      </p:sp>
      <p:sp>
        <p:nvSpPr>
          <p:cNvPr id="144387" name="Rectangle 3"/>
          <p:cNvSpPr>
            <a:spLocks noGrp="1" noChangeArrowheads="1"/>
          </p:cNvSpPr>
          <p:nvPr>
            <p:ph idx="1"/>
          </p:nvPr>
        </p:nvSpPr>
        <p:spPr/>
        <p:txBody>
          <a:bodyPr/>
          <a:lstStyle/>
          <a:p>
            <a:pPr algn="just"/>
            <a:r>
              <a:rPr lang="zh-CN" altLang="en-US" dirty="0"/>
              <a:t>这种两级的 </a:t>
            </a:r>
            <a:r>
              <a:rPr lang="en-US" altLang="zh-CN" dirty="0"/>
              <a:t>IP </a:t>
            </a:r>
            <a:r>
              <a:rPr lang="zh-CN" altLang="en-US" dirty="0" smtClean="0"/>
              <a:t>地址结构如下：</a:t>
            </a:r>
            <a:endParaRPr lang="en-US" altLang="zh-CN" dirty="0" smtClean="0"/>
          </a:p>
          <a:p>
            <a:pPr algn="just"/>
            <a:endParaRPr lang="en-US" altLang="zh-CN" dirty="0" smtClean="0"/>
          </a:p>
          <a:p>
            <a:pPr algn="just"/>
            <a:endParaRPr lang="en-US" altLang="zh-CN" dirty="0"/>
          </a:p>
          <a:p>
            <a:pPr algn="just"/>
            <a:endParaRPr lang="en-US" altLang="zh-CN" dirty="0" smtClean="0"/>
          </a:p>
          <a:p>
            <a:pPr algn="just"/>
            <a:r>
              <a:rPr lang="zh-CN" altLang="en-US" dirty="0" smtClean="0"/>
              <a:t>这种两</a:t>
            </a:r>
            <a:r>
              <a:rPr lang="zh-CN" altLang="en-US" dirty="0"/>
              <a:t>级的 </a:t>
            </a:r>
            <a:r>
              <a:rPr lang="en-US" altLang="zh-CN" dirty="0"/>
              <a:t>IP </a:t>
            </a:r>
            <a:r>
              <a:rPr lang="zh-CN" altLang="en-US" dirty="0"/>
              <a:t>地址可以记为</a:t>
            </a:r>
            <a:r>
              <a:rPr lang="zh-CN" altLang="en-US" dirty="0" smtClean="0"/>
              <a:t>：</a:t>
            </a:r>
            <a:endParaRPr lang="zh-CN" altLang="en-US" dirty="0"/>
          </a:p>
        </p:txBody>
      </p:sp>
      <p:sp>
        <p:nvSpPr>
          <p:cNvPr id="20" name="Rectangle 2"/>
          <p:cNvSpPr>
            <a:spLocks noChangeArrowheads="1"/>
          </p:cNvSpPr>
          <p:nvPr/>
        </p:nvSpPr>
        <p:spPr bwMode="auto">
          <a:xfrm>
            <a:off x="845778" y="4437663"/>
            <a:ext cx="8355694" cy="685801"/>
          </a:xfrm>
          <a:prstGeom prst="rect">
            <a:avLst/>
          </a:prstGeom>
          <a:solidFill>
            <a:srgbClr val="66FF66"/>
          </a:solidFill>
          <a:ln w="19050">
            <a:solidFill>
              <a:srgbClr val="000000"/>
            </a:solidFill>
            <a:miter lim="800000"/>
            <a:headEnd/>
            <a:tailEnd/>
          </a:ln>
          <a:effectLst>
            <a:outerShdw dist="107763" dir="2700000" algn="ctr" rotWithShape="0">
              <a:srgbClr val="1C1C1C">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
                <a:srgbClr val="3333CC"/>
              </a:buClr>
              <a:buSzPct val="60000"/>
              <a:buFont typeface="Wingdings" pitchFamily="2" charset="2"/>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IP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地址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 { &lt;</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网络号</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&gt;, &lt;</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主机号</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&gt;}      </a:t>
            </a:r>
            <a:r>
              <a:rPr kumimoji="0" lang="en-US" altLang="zh-CN" sz="2800" b="1" i="0" u="none" strike="noStrike" kern="0" cap="none" spc="0" normalizeH="0" baseline="0" noProof="0" dirty="0" smtClean="0">
                <a:ln>
                  <a:noFill/>
                </a:ln>
                <a:solidFill>
                  <a:srgbClr val="0000CC"/>
                </a:solidFill>
                <a:effectLst/>
                <a:uLnTx/>
                <a:uFillTx/>
                <a:latin typeface="+mn-lt"/>
                <a:ea typeface="黑体" pitchFamily="2" charset="-122"/>
              </a:rPr>
              <a:t>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(4-1)</a:t>
            </a:r>
          </a:p>
        </p:txBody>
      </p:sp>
      <p:sp>
        <p:nvSpPr>
          <p:cNvPr id="21" name="Text Box 5"/>
          <p:cNvSpPr txBox="1">
            <a:spLocks noChangeArrowheads="1"/>
          </p:cNvSpPr>
          <p:nvPr/>
        </p:nvSpPr>
        <p:spPr bwMode="auto">
          <a:xfrm>
            <a:off x="3234816" y="5301208"/>
            <a:ext cx="33586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 </a:t>
            </a:r>
            <a:r>
              <a:rPr kumimoji="0" lang="en-US" altLang="zh-CN" sz="2800" b="1" i="0" u="none" strike="noStrike" kern="0" cap="none" spc="0" normalizeH="0" baseline="0" noProof="0" dirty="0" smtClean="0">
                <a:ln>
                  <a:noFill/>
                </a:ln>
                <a:solidFill>
                  <a:srgbClr val="0000CC"/>
                </a:solidFill>
                <a:effectLst/>
                <a:uLnTx/>
                <a:uFillTx/>
                <a:latin typeface="+mn-lt"/>
                <a:ea typeface="黑体" pitchFamily="2" charset="-122"/>
              </a:rPr>
              <a:t> </a:t>
            </a:r>
            <a:r>
              <a:rPr kumimoji="0" lang="zh-CN" altLang="en-US" sz="2800" b="1" i="0" u="none" strike="noStrike" kern="0" cap="none" spc="0" normalizeH="0" baseline="0" noProof="0" dirty="0" smtClean="0">
                <a:ln>
                  <a:noFill/>
                </a:ln>
                <a:solidFill>
                  <a:srgbClr val="0000CC"/>
                </a:solidFill>
                <a:effectLst/>
                <a:uLnTx/>
                <a:uFillTx/>
                <a:latin typeface="+mn-lt"/>
                <a:ea typeface="黑体" pitchFamily="2" charset="-122"/>
              </a:rPr>
              <a:t>代表</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a:t>
            </a:r>
            <a:r>
              <a:rPr kumimoji="0" lang="zh-CN" altLang="en-US" sz="2800" b="1" i="0" u="none" strike="noStrike" kern="0" cap="none" spc="0" normalizeH="0" baseline="0" noProof="0" dirty="0">
                <a:ln>
                  <a:noFill/>
                </a:ln>
                <a:solidFill>
                  <a:srgbClr val="FF0000"/>
                </a:solidFill>
                <a:effectLst/>
                <a:uLnTx/>
                <a:uFillTx/>
                <a:latin typeface="+mn-lt"/>
                <a:ea typeface="黑体" pitchFamily="2" charset="-122"/>
              </a:rPr>
              <a:t>定义为</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a:t>
            </a:r>
          </a:p>
        </p:txBody>
      </p:sp>
      <p:grpSp>
        <p:nvGrpSpPr>
          <p:cNvPr id="22" name="Group 14"/>
          <p:cNvGrpSpPr>
            <a:grpSpLocks/>
          </p:cNvGrpSpPr>
          <p:nvPr/>
        </p:nvGrpSpPr>
        <p:grpSpPr bwMode="auto">
          <a:xfrm>
            <a:off x="2177345" y="1988840"/>
            <a:ext cx="5223928" cy="1152128"/>
            <a:chOff x="1107" y="2388"/>
            <a:chExt cx="3405" cy="845"/>
          </a:xfrm>
        </p:grpSpPr>
        <p:sp>
          <p:nvSpPr>
            <p:cNvPr id="23" name="Line 10"/>
            <p:cNvSpPr>
              <a:spLocks noChangeShapeType="1"/>
            </p:cNvSpPr>
            <p:nvPr/>
          </p:nvSpPr>
          <p:spPr bwMode="auto">
            <a:xfrm>
              <a:off x="1109" y="2736"/>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4" name="Line 11"/>
            <p:cNvSpPr>
              <a:spLocks noChangeShapeType="1"/>
            </p:cNvSpPr>
            <p:nvPr/>
          </p:nvSpPr>
          <p:spPr bwMode="auto">
            <a:xfrm>
              <a:off x="4512" y="2753"/>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5" name="Line 12"/>
            <p:cNvSpPr>
              <a:spLocks noChangeShapeType="1"/>
            </p:cNvSpPr>
            <p:nvPr/>
          </p:nvSpPr>
          <p:spPr bwMode="auto">
            <a:xfrm>
              <a:off x="1126" y="3006"/>
              <a:ext cx="3369"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6" name="Text Box 13"/>
            <p:cNvSpPr txBox="1">
              <a:spLocks noChangeArrowheads="1"/>
            </p:cNvSpPr>
            <p:nvPr/>
          </p:nvSpPr>
          <p:spPr bwMode="auto">
            <a:xfrm>
              <a:off x="2473" y="2864"/>
              <a:ext cx="475" cy="293"/>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rPr>
                <a:t>32</a:t>
              </a:r>
              <a:r>
                <a:rPr kumimoji="0" lang="zh-CN" altLang="en-US" sz="2000" b="1" i="0" u="none" strike="noStrike" kern="0" cap="none" spc="0" normalizeH="0" baseline="0" noProof="0" dirty="0">
                  <a:ln>
                    <a:noFill/>
                  </a:ln>
                  <a:solidFill>
                    <a:sysClr val="windowText" lastClr="000000"/>
                  </a:solidFill>
                  <a:effectLst/>
                  <a:uLnTx/>
                  <a:uFillTx/>
                  <a:latin typeface="+mn-lt"/>
                </a:rPr>
                <a:t>位</a:t>
              </a:r>
            </a:p>
          </p:txBody>
        </p:sp>
        <p:grpSp>
          <p:nvGrpSpPr>
            <p:cNvPr id="27" name="Group 7"/>
            <p:cNvGrpSpPr>
              <a:grpSpLocks/>
            </p:cNvGrpSpPr>
            <p:nvPr/>
          </p:nvGrpSpPr>
          <p:grpSpPr bwMode="auto">
            <a:xfrm>
              <a:off x="1107" y="2388"/>
              <a:ext cx="3404" cy="396"/>
              <a:chOff x="1205" y="3011"/>
              <a:chExt cx="3072" cy="437"/>
            </a:xfrm>
          </p:grpSpPr>
          <p:sp>
            <p:nvSpPr>
              <p:cNvPr id="28" name="Rectangle 8"/>
              <p:cNvSpPr>
                <a:spLocks noChangeArrowheads="1"/>
              </p:cNvSpPr>
              <p:nvPr/>
            </p:nvSpPr>
            <p:spPr bwMode="auto">
              <a:xfrm>
                <a:off x="1205" y="3011"/>
                <a:ext cx="1536" cy="436"/>
              </a:xfrm>
              <a:prstGeom prst="rect">
                <a:avLst/>
              </a:prstGeom>
              <a:solidFill>
                <a:srgbClr val="FF66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29" name="Rectangle 9"/>
              <p:cNvSpPr>
                <a:spLocks noChangeArrowheads="1"/>
              </p:cNvSpPr>
              <p:nvPr/>
            </p:nvSpPr>
            <p:spPr bwMode="auto">
              <a:xfrm>
                <a:off x="2741" y="3012"/>
                <a:ext cx="1536" cy="43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
        <p:nvSpPr>
          <p:cNvPr id="14" name="灯片编号占位符 13"/>
          <p:cNvSpPr>
            <a:spLocks noGrp="1"/>
          </p:cNvSpPr>
          <p:nvPr>
            <p:ph type="sldNum" sz="quarter" idx="12"/>
          </p:nvPr>
        </p:nvSpPr>
        <p:spPr/>
        <p:txBody>
          <a:bodyPr/>
          <a:lstStyle/>
          <a:p>
            <a:fld id="{7AC79822-BC0D-4DE8-A7E5-90A3732A2B82}" type="slidenum">
              <a:rPr lang="zh-CN" altLang="en-US" smtClean="0"/>
              <a:pPr/>
              <a:t>28</a:t>
            </a:fld>
            <a:endParaRPr lang="en-US" altLang="zh-CN"/>
          </a:p>
        </p:txBody>
      </p:sp>
    </p:spTree>
    <p:extLst>
      <p:ext uri="{BB962C8B-B14F-4D97-AF65-F5344CB8AC3E}">
        <p14:creationId xmlns:p14="http://schemas.microsoft.com/office/powerpoint/2010/main" val="4046075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7" y="927102"/>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49"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0</a:t>
              </a:r>
            </a:p>
          </p:txBody>
        </p:sp>
        <p:sp>
          <p:nvSpPr>
            <p:cNvPr id="436242" name="Rectangle 18"/>
            <p:cNvSpPr>
              <a:spLocks noChangeArrowheads="1"/>
            </p:cNvSpPr>
            <p:nvPr/>
          </p:nvSpPr>
          <p:spPr bwMode="auto">
            <a:xfrm>
              <a:off x="416496" y="955675"/>
              <a:ext cx="12039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 </a:t>
              </a:r>
              <a:r>
                <a:rPr kumimoji="1" lang="zh-CN" altLang="en-US" sz="2000" b="1" dirty="0">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1990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8" name="灯片编号占位符 57"/>
          <p:cNvSpPr>
            <a:spLocks noGrp="1"/>
          </p:cNvSpPr>
          <p:nvPr>
            <p:ph type="sldNum" sz="quarter" idx="12"/>
          </p:nvPr>
        </p:nvSpPr>
        <p:spPr/>
        <p:txBody>
          <a:bodyPr/>
          <a:lstStyle/>
          <a:p>
            <a:fld id="{137DC1DE-D772-415A-B75D-6C2A3BBF0EE5}" type="slidenum">
              <a:rPr lang="zh-CN" altLang="en-US" smtClean="0"/>
              <a:pPr/>
              <a:t>29</a:t>
            </a:fld>
            <a:endParaRPr lang="en-US" altLang="zh-CN"/>
          </a:p>
        </p:txBody>
      </p:sp>
    </p:spTree>
    <p:extLst>
      <p:ext uri="{BB962C8B-B14F-4D97-AF65-F5344CB8AC3E}">
        <p14:creationId xmlns:p14="http://schemas.microsoft.com/office/powerpoint/2010/main" val="4205366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4 </a:t>
            </a:r>
            <a:r>
              <a:rPr lang="zh-CN" altLang="zh-CN" dirty="0" smtClean="0"/>
              <a:t>章</a:t>
            </a:r>
            <a:r>
              <a:rPr lang="en-US" altLang="zh-CN" dirty="0" smtClean="0"/>
              <a:t>  </a:t>
            </a:r>
            <a:r>
              <a:rPr lang="zh-CN" altLang="en-US" dirty="0" smtClean="0"/>
              <a:t>网络</a:t>
            </a:r>
            <a:r>
              <a:rPr lang="zh-CN" altLang="zh-CN" dirty="0" smtClean="0"/>
              <a:t>层</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t>4.1  </a:t>
            </a:r>
            <a:r>
              <a:rPr lang="zh-CN" altLang="zh-CN" dirty="0"/>
              <a:t>网络层提供的两种服务</a:t>
            </a:r>
          </a:p>
          <a:p>
            <a:pPr>
              <a:lnSpc>
                <a:spcPct val="100000"/>
              </a:lnSpc>
            </a:pPr>
            <a:r>
              <a:rPr lang="en-US" altLang="zh-CN" dirty="0" smtClean="0">
                <a:solidFill>
                  <a:srgbClr val="FF0000"/>
                </a:solidFill>
              </a:rPr>
              <a:t>4.2  </a:t>
            </a:r>
            <a:r>
              <a:rPr lang="zh-CN" altLang="zh-CN" dirty="0" smtClean="0">
                <a:solidFill>
                  <a:srgbClr val="FF0000"/>
                </a:solidFill>
              </a:rPr>
              <a:t>网际协议</a:t>
            </a:r>
            <a:r>
              <a:rPr lang="en-US" altLang="zh-CN" dirty="0" smtClean="0">
                <a:solidFill>
                  <a:srgbClr val="FF0000"/>
                </a:solidFill>
              </a:rPr>
              <a:t> IP</a:t>
            </a:r>
            <a:endParaRPr lang="zh-CN" altLang="zh-CN" dirty="0">
              <a:solidFill>
                <a:srgbClr val="FF0000"/>
              </a:solidFill>
            </a:endParaRPr>
          </a:p>
          <a:p>
            <a:pPr>
              <a:lnSpc>
                <a:spcPct val="100000"/>
              </a:lnSpc>
            </a:pPr>
            <a:r>
              <a:rPr lang="en-US" altLang="zh-CN" dirty="0" smtClean="0">
                <a:solidFill>
                  <a:srgbClr val="FF0000"/>
                </a:solidFill>
              </a:rPr>
              <a:t>4.3  </a:t>
            </a:r>
            <a:r>
              <a:rPr lang="zh-CN" altLang="zh-CN" dirty="0">
                <a:solidFill>
                  <a:srgbClr val="FF0000"/>
                </a:solidFill>
              </a:rPr>
              <a:t>划分子网和构造超网</a:t>
            </a:r>
          </a:p>
          <a:p>
            <a:pPr>
              <a:lnSpc>
                <a:spcPct val="100000"/>
              </a:lnSpc>
            </a:pPr>
            <a:r>
              <a:rPr lang="en-US" altLang="zh-CN" dirty="0" smtClean="0">
                <a:solidFill>
                  <a:srgbClr val="FF0000"/>
                </a:solidFill>
              </a:rPr>
              <a:t>4.4  </a:t>
            </a:r>
            <a:r>
              <a:rPr lang="zh-CN" altLang="zh-CN" dirty="0">
                <a:solidFill>
                  <a:srgbClr val="FF0000"/>
                </a:solidFill>
              </a:rPr>
              <a:t>网际控制报文</a:t>
            </a:r>
            <a:r>
              <a:rPr lang="zh-CN" altLang="zh-CN" dirty="0" smtClean="0">
                <a:solidFill>
                  <a:srgbClr val="FF0000"/>
                </a:solidFill>
              </a:rPr>
              <a:t>协议</a:t>
            </a:r>
            <a:r>
              <a:rPr lang="en-US" altLang="zh-CN" dirty="0" smtClean="0">
                <a:solidFill>
                  <a:srgbClr val="FF0000"/>
                </a:solidFill>
              </a:rPr>
              <a:t> ICMP</a:t>
            </a:r>
            <a:endParaRPr lang="zh-CN" altLang="zh-CN" dirty="0">
              <a:solidFill>
                <a:srgbClr val="FF0000"/>
              </a:solidFill>
            </a:endParaRPr>
          </a:p>
          <a:p>
            <a:pPr>
              <a:lnSpc>
                <a:spcPct val="100000"/>
              </a:lnSpc>
            </a:pPr>
            <a:r>
              <a:rPr lang="en-US" altLang="zh-CN" dirty="0" smtClean="0">
                <a:solidFill>
                  <a:srgbClr val="FF0000"/>
                </a:solidFill>
              </a:rPr>
              <a:t>4.5  </a:t>
            </a:r>
            <a:r>
              <a:rPr lang="zh-CN" altLang="zh-CN" dirty="0">
                <a:solidFill>
                  <a:srgbClr val="FF0000"/>
                </a:solidFill>
              </a:rPr>
              <a:t>互联网的路由选择协议</a:t>
            </a:r>
          </a:p>
          <a:p>
            <a:pPr>
              <a:lnSpc>
                <a:spcPct val="100000"/>
              </a:lnSpc>
            </a:pPr>
            <a:r>
              <a:rPr lang="en-US" altLang="zh-CN" dirty="0" smtClean="0"/>
              <a:t>4.6  </a:t>
            </a:r>
            <a:r>
              <a:rPr lang="en-US" altLang="zh-CN" dirty="0"/>
              <a:t>IPv6</a:t>
            </a:r>
            <a:endParaRPr lang="zh-CN" altLang="zh-CN" dirty="0"/>
          </a:p>
          <a:p>
            <a:pPr>
              <a:lnSpc>
                <a:spcPct val="100000"/>
              </a:lnSpc>
            </a:pPr>
            <a:r>
              <a:rPr lang="en-US" altLang="zh-CN" dirty="0" smtClean="0"/>
              <a:t>4.7  IP </a:t>
            </a:r>
            <a:r>
              <a:rPr lang="zh-CN" altLang="zh-CN" dirty="0" smtClean="0"/>
              <a:t>多</a:t>
            </a:r>
            <a:r>
              <a:rPr lang="zh-CN" altLang="zh-CN" dirty="0"/>
              <a:t>播</a:t>
            </a:r>
          </a:p>
          <a:p>
            <a:pPr>
              <a:lnSpc>
                <a:spcPct val="100000"/>
              </a:lnSpc>
            </a:pPr>
            <a:r>
              <a:rPr lang="en-US" altLang="zh-CN" dirty="0" smtClean="0"/>
              <a:t>4.8  </a:t>
            </a:r>
            <a:r>
              <a:rPr lang="zh-CN" altLang="zh-CN" dirty="0"/>
              <a:t>虚拟</a:t>
            </a:r>
            <a:r>
              <a:rPr lang="zh-CN" altLang="zh-CN" dirty="0" smtClean="0"/>
              <a:t>专用网</a:t>
            </a:r>
            <a:r>
              <a:rPr lang="en-US" altLang="zh-CN" dirty="0" smtClean="0"/>
              <a:t> VPN </a:t>
            </a:r>
            <a:r>
              <a:rPr lang="zh-CN" altLang="zh-CN" dirty="0" smtClean="0"/>
              <a:t>和</a:t>
            </a:r>
            <a:r>
              <a:rPr lang="zh-CN" altLang="zh-CN" dirty="0">
                <a:solidFill>
                  <a:srgbClr val="FF0000"/>
                </a:solidFill>
              </a:rPr>
              <a:t>网络</a:t>
            </a:r>
            <a:r>
              <a:rPr lang="zh-CN" altLang="zh-CN" dirty="0" smtClean="0">
                <a:solidFill>
                  <a:srgbClr val="FF0000"/>
                </a:solidFill>
              </a:rPr>
              <a:t>地址转换</a:t>
            </a:r>
            <a:r>
              <a:rPr lang="en-US" altLang="zh-CN" dirty="0" smtClean="0">
                <a:solidFill>
                  <a:srgbClr val="FF0000"/>
                </a:solidFill>
              </a:rPr>
              <a:t> NAT</a:t>
            </a:r>
            <a:endParaRPr lang="zh-CN" altLang="zh-CN" dirty="0">
              <a:solidFill>
                <a:srgbClr val="FF0000"/>
              </a:solidFill>
            </a:endParaRPr>
          </a:p>
          <a:p>
            <a:pPr>
              <a:lnSpc>
                <a:spcPct val="100000"/>
              </a:lnSpc>
            </a:pPr>
            <a:r>
              <a:rPr lang="en-US" altLang="zh-CN" dirty="0" smtClean="0"/>
              <a:t>4.9  </a:t>
            </a:r>
            <a:r>
              <a:rPr lang="zh-CN" altLang="zh-CN" dirty="0"/>
              <a:t>多协议标记</a:t>
            </a:r>
            <a:r>
              <a:rPr lang="zh-CN" altLang="zh-CN" dirty="0" smtClean="0"/>
              <a:t>交换</a:t>
            </a:r>
            <a:r>
              <a:rPr lang="en-US" altLang="zh-CN" dirty="0" smtClean="0"/>
              <a:t> MPLS</a:t>
            </a:r>
            <a:r>
              <a:rPr lang="en-US" altLang="zh-CN" b="0" dirty="0" smtClean="0"/>
              <a:t> </a:t>
            </a:r>
            <a:endParaRPr lang="zh-CN" altLang="zh-CN" b="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a:t>
            </a:fld>
            <a:endParaRPr lang="en-US" altLang="zh-CN"/>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7" y="927102"/>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49"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039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1990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801" y="4869160"/>
            <a:ext cx="7410582" cy="705744"/>
          </a:xfrm>
          <a:prstGeom prst="wedgeRoundRectCallout">
            <a:avLst>
              <a:gd name="adj1" fmla="val -29950"/>
              <a:gd name="adj2" fmla="val -587616"/>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类地址的网络号字段 </a:t>
            </a:r>
            <a:r>
              <a:rPr lang="en-US" altLang="zh-CN" sz="2400" b="1" dirty="0">
                <a:solidFill>
                  <a:srgbClr val="000066"/>
                </a:solidFill>
                <a:latin typeface="+mn-lt"/>
                <a:ea typeface="黑体" pitchFamily="2" charset="-122"/>
              </a:rPr>
              <a:t>net-id </a:t>
            </a:r>
            <a:r>
              <a:rPr lang="zh-CN" altLang="en-US" sz="2400" b="1" dirty="0">
                <a:solidFill>
                  <a:srgbClr val="000066"/>
                </a:solidFill>
                <a:latin typeface="+mn-lt"/>
                <a:ea typeface="黑体" pitchFamily="2" charset="-122"/>
              </a:rPr>
              <a:t>为 </a:t>
            </a:r>
            <a:r>
              <a:rPr lang="en-US" altLang="zh-CN" sz="2400" b="1" dirty="0">
                <a:solidFill>
                  <a:srgbClr val="000066"/>
                </a:solidFill>
                <a:latin typeface="+mn-lt"/>
                <a:ea typeface="黑体" pitchFamily="2" charset="-122"/>
              </a:rPr>
              <a:t>1 </a:t>
            </a:r>
            <a:r>
              <a:rPr lang="zh-CN" altLang="en-US" sz="2400" b="1" dirty="0">
                <a:solidFill>
                  <a:srgbClr val="000066"/>
                </a:solidFill>
                <a:latin typeface="+mn-lt"/>
                <a:ea typeface="黑体" pitchFamily="2" charset="-122"/>
              </a:rPr>
              <a:t>字节</a:t>
            </a:r>
          </a:p>
        </p:txBody>
      </p:sp>
      <p:sp>
        <p:nvSpPr>
          <p:cNvPr id="60" name="灯片编号占位符 59"/>
          <p:cNvSpPr>
            <a:spLocks noGrp="1"/>
          </p:cNvSpPr>
          <p:nvPr>
            <p:ph type="sldNum" sz="quarter" idx="12"/>
          </p:nvPr>
        </p:nvSpPr>
        <p:spPr/>
        <p:txBody>
          <a:bodyPr/>
          <a:lstStyle/>
          <a:p>
            <a:fld id="{137DC1DE-D772-415A-B75D-6C2A3BBF0EE5}" type="slidenum">
              <a:rPr lang="zh-CN" altLang="en-US" smtClean="0"/>
              <a:pPr/>
              <a:t>30</a:t>
            </a:fld>
            <a:endParaRPr lang="en-US" altLang="zh-CN"/>
          </a:p>
        </p:txBody>
      </p:sp>
    </p:spTree>
    <p:extLst>
      <p:ext uri="{BB962C8B-B14F-4D97-AF65-F5344CB8AC3E}">
        <p14:creationId xmlns:p14="http://schemas.microsoft.com/office/powerpoint/2010/main" val="62586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7" y="927102"/>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49"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039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1990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801" y="4869160"/>
            <a:ext cx="7410582" cy="705744"/>
          </a:xfrm>
          <a:prstGeom prst="wedgeRoundRectCallout">
            <a:avLst>
              <a:gd name="adj1" fmla="val -7497"/>
              <a:gd name="adj2" fmla="val -407074"/>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ea typeface="黑体" pitchFamily="2" charset="-122"/>
              </a:rPr>
              <a:t>B </a:t>
            </a:r>
            <a:r>
              <a:rPr lang="zh-CN" altLang="en-US" sz="2400" b="1" dirty="0">
                <a:solidFill>
                  <a:srgbClr val="000066"/>
                </a:solidFill>
                <a:ea typeface="黑体" pitchFamily="2" charset="-122"/>
              </a:rPr>
              <a:t>类地址的网络号字段 </a:t>
            </a:r>
            <a:r>
              <a:rPr lang="en-US" altLang="zh-CN" sz="2400" b="1" dirty="0">
                <a:solidFill>
                  <a:srgbClr val="000066"/>
                </a:solidFill>
                <a:ea typeface="黑体" pitchFamily="2" charset="-122"/>
              </a:rPr>
              <a:t>net-id </a:t>
            </a:r>
            <a:r>
              <a:rPr lang="zh-CN" altLang="en-US" sz="2400" b="1" dirty="0">
                <a:solidFill>
                  <a:srgbClr val="000066"/>
                </a:solidFill>
                <a:ea typeface="黑体" pitchFamily="2" charset="-122"/>
              </a:rPr>
              <a:t>为 </a:t>
            </a:r>
            <a:r>
              <a:rPr lang="en-US" altLang="zh-CN" sz="2400" b="1" dirty="0">
                <a:solidFill>
                  <a:srgbClr val="000066"/>
                </a:solidFill>
                <a:ea typeface="黑体" pitchFamily="2" charset="-122"/>
              </a:rPr>
              <a:t>2 </a:t>
            </a:r>
            <a:r>
              <a:rPr lang="zh-CN" altLang="en-US" sz="2400" b="1" dirty="0">
                <a:solidFill>
                  <a:srgbClr val="000066"/>
                </a:solidFill>
                <a:ea typeface="黑体" pitchFamily="2" charset="-122"/>
              </a:rPr>
              <a:t>字节</a:t>
            </a:r>
          </a:p>
        </p:txBody>
      </p:sp>
      <p:sp>
        <p:nvSpPr>
          <p:cNvPr id="60" name="灯片编号占位符 59"/>
          <p:cNvSpPr>
            <a:spLocks noGrp="1"/>
          </p:cNvSpPr>
          <p:nvPr>
            <p:ph type="sldNum" sz="quarter" idx="12"/>
          </p:nvPr>
        </p:nvSpPr>
        <p:spPr/>
        <p:txBody>
          <a:bodyPr/>
          <a:lstStyle/>
          <a:p>
            <a:fld id="{137DC1DE-D772-415A-B75D-6C2A3BBF0EE5}" type="slidenum">
              <a:rPr lang="zh-CN" altLang="en-US" smtClean="0"/>
              <a:pPr/>
              <a:t>31</a:t>
            </a:fld>
            <a:endParaRPr lang="en-US" altLang="zh-CN"/>
          </a:p>
        </p:txBody>
      </p:sp>
    </p:spTree>
    <p:extLst>
      <p:ext uri="{BB962C8B-B14F-4D97-AF65-F5344CB8AC3E}">
        <p14:creationId xmlns:p14="http://schemas.microsoft.com/office/powerpoint/2010/main" val="169755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7" y="927102"/>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49"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039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1990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716660" y="4558953"/>
            <a:ext cx="7410582" cy="982168"/>
          </a:xfrm>
          <a:prstGeom prst="wedgeRoundRectCallout">
            <a:avLst>
              <a:gd name="adj1" fmla="val 5756"/>
              <a:gd name="adj2" fmla="val -140559"/>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ea typeface="黑体" pitchFamily="2" charset="-122"/>
              </a:rPr>
              <a:t>C</a:t>
            </a:r>
            <a:r>
              <a:rPr lang="en-US" altLang="zh-CN" sz="2400" b="1" dirty="0" smtClean="0">
                <a:solidFill>
                  <a:srgbClr val="000066"/>
                </a:solidFill>
                <a:ea typeface="黑体" pitchFamily="2" charset="-122"/>
              </a:rPr>
              <a:t> </a:t>
            </a:r>
            <a:r>
              <a:rPr lang="zh-CN" altLang="en-US" sz="2400" b="1" dirty="0">
                <a:solidFill>
                  <a:srgbClr val="000066"/>
                </a:solidFill>
                <a:ea typeface="黑体" pitchFamily="2" charset="-122"/>
              </a:rPr>
              <a:t>类地址的网络号字段 </a:t>
            </a:r>
            <a:r>
              <a:rPr lang="en-US" altLang="zh-CN" sz="2400" b="1" dirty="0">
                <a:solidFill>
                  <a:srgbClr val="000066"/>
                </a:solidFill>
                <a:ea typeface="黑体" pitchFamily="2" charset="-122"/>
              </a:rPr>
              <a:t>net-id </a:t>
            </a:r>
            <a:r>
              <a:rPr lang="zh-CN" altLang="en-US" sz="2400" b="1" dirty="0">
                <a:solidFill>
                  <a:srgbClr val="000066"/>
                </a:solidFill>
                <a:ea typeface="黑体" pitchFamily="2" charset="-122"/>
              </a:rPr>
              <a:t>为 </a:t>
            </a:r>
            <a:r>
              <a:rPr lang="en-US" altLang="zh-CN" sz="2400" b="1" dirty="0" smtClean="0">
                <a:solidFill>
                  <a:srgbClr val="000066"/>
                </a:solidFill>
                <a:ea typeface="黑体" pitchFamily="2" charset="-122"/>
              </a:rPr>
              <a:t>3 </a:t>
            </a:r>
            <a:r>
              <a:rPr lang="zh-CN" altLang="en-US" sz="2400" b="1" dirty="0" smtClean="0">
                <a:solidFill>
                  <a:srgbClr val="000066"/>
                </a:solidFill>
                <a:ea typeface="黑体" pitchFamily="2" charset="-122"/>
              </a:rPr>
              <a:t>字节</a:t>
            </a:r>
            <a:endParaRPr lang="en-US" altLang="zh-CN" sz="2400" b="1" dirty="0" smtClean="0">
              <a:solidFill>
                <a:srgbClr val="000066"/>
              </a:solidFill>
              <a:ea typeface="黑体" pitchFamily="2" charset="-122"/>
            </a:endParaRPr>
          </a:p>
        </p:txBody>
      </p:sp>
      <p:sp>
        <p:nvSpPr>
          <p:cNvPr id="60" name="灯片编号占位符 59"/>
          <p:cNvSpPr>
            <a:spLocks noGrp="1"/>
          </p:cNvSpPr>
          <p:nvPr>
            <p:ph type="sldNum" sz="quarter" idx="12"/>
          </p:nvPr>
        </p:nvSpPr>
        <p:spPr/>
        <p:txBody>
          <a:bodyPr/>
          <a:lstStyle/>
          <a:p>
            <a:fld id="{137DC1DE-D772-415A-B75D-6C2A3BBF0EE5}" type="slidenum">
              <a:rPr lang="zh-CN" altLang="en-US" smtClean="0"/>
              <a:pPr/>
              <a:t>32</a:t>
            </a:fld>
            <a:endParaRPr lang="en-US" altLang="zh-CN"/>
          </a:p>
        </p:txBody>
      </p:sp>
    </p:spTree>
    <p:extLst>
      <p:ext uri="{BB962C8B-B14F-4D97-AF65-F5344CB8AC3E}">
        <p14:creationId xmlns:p14="http://schemas.microsoft.com/office/powerpoint/2010/main" val="102940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7" y="927102"/>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49"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039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1990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801" y="2889378"/>
            <a:ext cx="7410582" cy="705744"/>
          </a:xfrm>
          <a:prstGeom prst="wedgeRoundRectCallout">
            <a:avLst>
              <a:gd name="adj1" fmla="val 31948"/>
              <a:gd name="adj2" fmla="val 223761"/>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latin typeface="+mn-lt"/>
                <a:ea typeface="黑体" pitchFamily="2" charset="-122"/>
              </a:rPr>
              <a:t>D</a:t>
            </a:r>
            <a:r>
              <a:rPr lang="en-US" altLang="zh-CN"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类</a:t>
            </a:r>
            <a:r>
              <a:rPr lang="zh-CN" altLang="en-US" sz="2400" b="1" dirty="0" smtClean="0">
                <a:solidFill>
                  <a:srgbClr val="000066"/>
                </a:solidFill>
                <a:latin typeface="+mn-lt"/>
                <a:ea typeface="黑体" pitchFamily="2" charset="-122"/>
              </a:rPr>
              <a:t>地址是多播地址</a:t>
            </a:r>
            <a:endParaRPr lang="zh-CN" altLang="en-US" sz="2400" b="1" dirty="0">
              <a:solidFill>
                <a:srgbClr val="000066"/>
              </a:solidFill>
              <a:latin typeface="+mn-lt"/>
              <a:ea typeface="黑体" pitchFamily="2" charset="-122"/>
            </a:endParaRPr>
          </a:p>
        </p:txBody>
      </p:sp>
      <p:sp>
        <p:nvSpPr>
          <p:cNvPr id="60" name="灯片编号占位符 59"/>
          <p:cNvSpPr>
            <a:spLocks noGrp="1"/>
          </p:cNvSpPr>
          <p:nvPr>
            <p:ph type="sldNum" sz="quarter" idx="12"/>
          </p:nvPr>
        </p:nvSpPr>
        <p:spPr/>
        <p:txBody>
          <a:bodyPr/>
          <a:lstStyle/>
          <a:p>
            <a:fld id="{137DC1DE-D772-415A-B75D-6C2A3BBF0EE5}" type="slidenum">
              <a:rPr lang="zh-CN" altLang="en-US" smtClean="0"/>
              <a:pPr/>
              <a:t>33</a:t>
            </a:fld>
            <a:endParaRPr lang="en-US" altLang="zh-CN"/>
          </a:p>
        </p:txBody>
      </p:sp>
    </p:spTree>
    <p:extLst>
      <p:ext uri="{BB962C8B-B14F-4D97-AF65-F5344CB8AC3E}">
        <p14:creationId xmlns:p14="http://schemas.microsoft.com/office/powerpoint/2010/main" val="2305482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7" y="927102"/>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49"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039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1990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801" y="2889378"/>
            <a:ext cx="7410582" cy="705744"/>
          </a:xfrm>
          <a:prstGeom prst="wedgeRoundRectCallout">
            <a:avLst>
              <a:gd name="adj1" fmla="val 32353"/>
              <a:gd name="adj2" fmla="val 363947"/>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smtClean="0">
                <a:solidFill>
                  <a:srgbClr val="000066"/>
                </a:solidFill>
                <a:latin typeface="+mn-lt"/>
                <a:ea typeface="黑体" pitchFamily="2" charset="-122"/>
              </a:rPr>
              <a:t>E </a:t>
            </a:r>
            <a:r>
              <a:rPr lang="zh-CN" altLang="en-US" sz="2400" b="1" dirty="0">
                <a:solidFill>
                  <a:srgbClr val="000066"/>
                </a:solidFill>
                <a:latin typeface="+mn-lt"/>
                <a:ea typeface="黑体" pitchFamily="2" charset="-122"/>
              </a:rPr>
              <a:t>类</a:t>
            </a:r>
            <a:r>
              <a:rPr lang="zh-CN" altLang="en-US" sz="2400" b="1" dirty="0" smtClean="0">
                <a:solidFill>
                  <a:srgbClr val="000066"/>
                </a:solidFill>
                <a:latin typeface="+mn-lt"/>
                <a:ea typeface="黑体" pitchFamily="2" charset="-122"/>
              </a:rPr>
              <a:t>地址保留为今后使用</a:t>
            </a:r>
            <a:endParaRPr lang="zh-CN" altLang="en-US" sz="2400" b="1" dirty="0">
              <a:solidFill>
                <a:srgbClr val="000066"/>
              </a:solidFill>
              <a:latin typeface="+mn-lt"/>
              <a:ea typeface="黑体" pitchFamily="2" charset="-122"/>
            </a:endParaRPr>
          </a:p>
        </p:txBody>
      </p:sp>
      <p:sp>
        <p:nvSpPr>
          <p:cNvPr id="60" name="灯片编号占位符 59"/>
          <p:cNvSpPr>
            <a:spLocks noGrp="1"/>
          </p:cNvSpPr>
          <p:nvPr>
            <p:ph type="sldNum" sz="quarter" idx="12"/>
          </p:nvPr>
        </p:nvSpPr>
        <p:spPr/>
        <p:txBody>
          <a:bodyPr/>
          <a:lstStyle/>
          <a:p>
            <a:fld id="{137DC1DE-D772-415A-B75D-6C2A3BBF0EE5}" type="slidenum">
              <a:rPr lang="zh-CN" altLang="en-US" smtClean="0"/>
              <a:pPr/>
              <a:t>34</a:t>
            </a:fld>
            <a:endParaRPr lang="en-US" altLang="zh-CN"/>
          </a:p>
        </p:txBody>
      </p:sp>
    </p:spTree>
    <p:extLst>
      <p:ext uri="{BB962C8B-B14F-4D97-AF65-F5344CB8AC3E}">
        <p14:creationId xmlns:p14="http://schemas.microsoft.com/office/powerpoint/2010/main" val="4282322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lgn="ctr"/>
            <a:r>
              <a:rPr lang="zh-CN" altLang="en-US"/>
              <a:t>点分十进制记法 </a:t>
            </a:r>
          </a:p>
        </p:txBody>
      </p:sp>
      <p:grpSp>
        <p:nvGrpSpPr>
          <p:cNvPr id="31" name="Group 3"/>
          <p:cNvGrpSpPr>
            <a:grpSpLocks/>
          </p:cNvGrpSpPr>
          <p:nvPr/>
        </p:nvGrpSpPr>
        <p:grpSpPr bwMode="auto">
          <a:xfrm>
            <a:off x="413768" y="1371601"/>
            <a:ext cx="8770938" cy="830263"/>
            <a:chOff x="122" y="1142"/>
            <a:chExt cx="5525" cy="523"/>
          </a:xfrm>
        </p:grpSpPr>
        <p:sp>
          <p:nvSpPr>
            <p:cNvPr id="32" name="Rectangle 4"/>
            <p:cNvSpPr>
              <a:spLocks noChangeArrowheads="1"/>
            </p:cNvSpPr>
            <p:nvPr/>
          </p:nvSpPr>
          <p:spPr bwMode="auto">
            <a:xfrm>
              <a:off x="2134" y="1217"/>
              <a:ext cx="3513" cy="410"/>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10000000000010110000001100011111 </a:t>
              </a:r>
            </a:p>
          </p:txBody>
        </p:sp>
        <p:sp>
          <p:nvSpPr>
            <p:cNvPr id="33" name="Text Box 5"/>
            <p:cNvSpPr txBox="1">
              <a:spLocks noChangeArrowheads="1"/>
            </p:cNvSpPr>
            <p:nvPr/>
          </p:nvSpPr>
          <p:spPr bwMode="auto">
            <a:xfrm>
              <a:off x="122" y="1142"/>
              <a:ext cx="196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机器中存放的 </a:t>
              </a: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IP </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地址</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是 </a:t>
              </a: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 </a:t>
              </a: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位二进制代码</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nvGrpSpPr>
          <p:cNvPr id="34" name="Group 6"/>
          <p:cNvGrpSpPr>
            <a:grpSpLocks/>
          </p:cNvGrpSpPr>
          <p:nvPr/>
        </p:nvGrpSpPr>
        <p:grpSpPr bwMode="auto">
          <a:xfrm>
            <a:off x="472501" y="2759077"/>
            <a:ext cx="9056690" cy="593726"/>
            <a:chOff x="128" y="1738"/>
            <a:chExt cx="5705" cy="374"/>
          </a:xfrm>
        </p:grpSpPr>
        <p:sp>
          <p:nvSpPr>
            <p:cNvPr id="35" name="Text Box 7"/>
            <p:cNvSpPr txBox="1">
              <a:spLocks noChangeArrowheads="1"/>
            </p:cNvSpPr>
            <p:nvPr/>
          </p:nvSpPr>
          <p:spPr bwMode="auto">
            <a:xfrm>
              <a:off x="2056" y="1738"/>
              <a:ext cx="37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10000000 00001011 00000011 </a:t>
              </a:r>
              <a:r>
                <a:rPr lang="en-US" altLang="zh-CN" sz="2400" b="1" dirty="0" smtClean="0">
                  <a:latin typeface="+mn-lt"/>
                  <a:ea typeface="黑体" pitchFamily="2" charset="-122"/>
                </a:rPr>
                <a:t> 00011111 </a:t>
              </a:r>
              <a:endParaRPr lang="en-US" altLang="zh-CN" sz="2400" b="1" dirty="0">
                <a:latin typeface="+mn-lt"/>
                <a:ea typeface="黑体" pitchFamily="2" charset="-122"/>
              </a:endParaRPr>
            </a:p>
          </p:txBody>
        </p:sp>
        <p:sp>
          <p:nvSpPr>
            <p:cNvPr id="36" name="Text Box 8"/>
            <p:cNvSpPr txBox="1">
              <a:spLocks noChangeArrowheads="1"/>
            </p:cNvSpPr>
            <p:nvPr/>
          </p:nvSpPr>
          <p:spPr bwMode="auto">
            <a:xfrm>
              <a:off x="128" y="1744"/>
              <a:ext cx="17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rgbClr val="0000FF"/>
                  </a:solidFill>
                  <a:latin typeface="+mn-lt"/>
                  <a:ea typeface="黑体" pitchFamily="2" charset="-122"/>
                </a:rPr>
                <a:t>每 </a:t>
              </a:r>
              <a:r>
                <a:rPr lang="en-US" altLang="zh-CN" sz="3200" b="1" dirty="0">
                  <a:solidFill>
                    <a:srgbClr val="0000FF"/>
                  </a:solidFill>
                  <a:latin typeface="+mn-lt"/>
                  <a:ea typeface="黑体" pitchFamily="2" charset="-122"/>
                </a:rPr>
                <a:t>8 </a:t>
              </a:r>
              <a:r>
                <a:rPr lang="zh-CN" altLang="en-US" sz="3200" b="1" dirty="0">
                  <a:solidFill>
                    <a:srgbClr val="0000FF"/>
                  </a:solidFill>
                  <a:latin typeface="+mn-lt"/>
                  <a:ea typeface="黑体" pitchFamily="2" charset="-122"/>
                </a:rPr>
                <a:t>位为一组</a:t>
              </a:r>
            </a:p>
          </p:txBody>
        </p:sp>
      </p:grpSp>
      <p:sp>
        <p:nvSpPr>
          <p:cNvPr id="37" name="Text Box 9"/>
          <p:cNvSpPr txBox="1">
            <a:spLocks noChangeArrowheads="1"/>
          </p:cNvSpPr>
          <p:nvPr/>
        </p:nvSpPr>
        <p:spPr bwMode="auto">
          <a:xfrm>
            <a:off x="389961" y="4889560"/>
            <a:ext cx="29690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mn-lt"/>
                <a:ea typeface="黑体" pitchFamily="2" charset="-122"/>
              </a:rPr>
              <a:t>采用点分十进制记法</a:t>
            </a:r>
          </a:p>
          <a:p>
            <a:r>
              <a:rPr lang="zh-CN" altLang="en-US" sz="2400" b="1" dirty="0">
                <a:latin typeface="+mn-lt"/>
                <a:ea typeface="黑体" pitchFamily="2" charset="-122"/>
              </a:rPr>
              <a:t>则进一步提高可读性</a:t>
            </a:r>
          </a:p>
        </p:txBody>
      </p:sp>
      <p:sp>
        <p:nvSpPr>
          <p:cNvPr id="38" name="Text Box 10"/>
          <p:cNvSpPr txBox="1">
            <a:spLocks noChangeArrowheads="1"/>
          </p:cNvSpPr>
          <p:nvPr/>
        </p:nvSpPr>
        <p:spPr bwMode="auto">
          <a:xfrm>
            <a:off x="5146136" y="5029260"/>
            <a:ext cx="2749471" cy="646331"/>
          </a:xfrm>
          <a:prstGeom prst="rect">
            <a:avLst/>
          </a:prstGeom>
          <a:solidFill>
            <a:srgbClr val="FF66CC"/>
          </a:solidFill>
          <a:ln w="19050">
            <a:solidFill>
              <a:srgbClr val="000000"/>
            </a:solidFill>
            <a:miter lim="800000"/>
            <a:headEnd/>
            <a:tailEnd/>
          </a:ln>
          <a:effectLs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a:ln>
                  <a:noFill/>
                </a:ln>
                <a:solidFill>
                  <a:sysClr val="windowText" lastClr="000000"/>
                </a:solidFill>
                <a:effectLst/>
                <a:uLnTx/>
                <a:uFillTx/>
                <a:latin typeface="+mn-lt"/>
                <a:ea typeface="黑体" pitchFamily="2" charset="-122"/>
              </a:rPr>
              <a:t>128.11.3.31 </a:t>
            </a:r>
          </a:p>
        </p:txBody>
      </p:sp>
      <p:sp>
        <p:nvSpPr>
          <p:cNvPr id="39" name="AutoShape 11"/>
          <p:cNvSpPr>
            <a:spLocks/>
          </p:cNvSpPr>
          <p:nvPr/>
        </p:nvSpPr>
        <p:spPr bwMode="auto">
          <a:xfrm rot="-5400000">
            <a:off x="4164268" y="2683700"/>
            <a:ext cx="244475" cy="1198562"/>
          </a:xfrm>
          <a:prstGeom prst="leftBrace">
            <a:avLst>
              <a:gd name="adj1" fmla="val 40855"/>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0" name="AutoShape 12"/>
          <p:cNvSpPr>
            <a:spLocks/>
          </p:cNvSpPr>
          <p:nvPr/>
        </p:nvSpPr>
        <p:spPr bwMode="auto">
          <a:xfrm rot="-5400000">
            <a:off x="5593812" y="2668588"/>
            <a:ext cx="274637" cy="1258888"/>
          </a:xfrm>
          <a:prstGeom prst="leftBrace">
            <a:avLst>
              <a:gd name="adj1" fmla="val 38199"/>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AutoShape 13"/>
          <p:cNvSpPr>
            <a:spLocks/>
          </p:cNvSpPr>
          <p:nvPr/>
        </p:nvSpPr>
        <p:spPr bwMode="auto">
          <a:xfrm rot="-5400000">
            <a:off x="7040024" y="2700368"/>
            <a:ext cx="244475" cy="1250950"/>
          </a:xfrm>
          <a:prstGeom prst="leftBrace">
            <a:avLst>
              <a:gd name="adj1" fmla="val 42641"/>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2" name="AutoShape 14"/>
          <p:cNvSpPr>
            <a:spLocks/>
          </p:cNvSpPr>
          <p:nvPr/>
        </p:nvSpPr>
        <p:spPr bwMode="auto">
          <a:xfrm rot="-5400000">
            <a:off x="8510811" y="2661444"/>
            <a:ext cx="228600" cy="1341438"/>
          </a:xfrm>
          <a:prstGeom prst="leftBrace">
            <a:avLst>
              <a:gd name="adj1" fmla="val 48900"/>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Text Box 15"/>
          <p:cNvSpPr txBox="1">
            <a:spLocks noChangeArrowheads="1"/>
          </p:cNvSpPr>
          <p:nvPr/>
        </p:nvSpPr>
        <p:spPr bwMode="auto">
          <a:xfrm>
            <a:off x="3800873" y="3636970"/>
            <a:ext cx="5417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latin typeface="+mn-lt"/>
                <a:ea typeface="黑体" pitchFamily="2" charset="-122"/>
              </a:rPr>
              <a:t>128 </a:t>
            </a:r>
            <a:r>
              <a:rPr lang="en-US" altLang="zh-CN" b="1" dirty="0">
                <a:latin typeface="+mn-lt"/>
                <a:ea typeface="黑体" pitchFamily="2" charset="-122"/>
              </a:rPr>
              <a:t>      </a:t>
            </a:r>
            <a:r>
              <a:rPr lang="en-US" altLang="zh-CN" sz="3600" b="1" dirty="0">
                <a:latin typeface="+mn-lt"/>
                <a:ea typeface="黑体" pitchFamily="2" charset="-122"/>
              </a:rPr>
              <a:t>  </a:t>
            </a:r>
            <a:r>
              <a:rPr lang="en-US" altLang="zh-CN" sz="3600" b="1" dirty="0" smtClean="0">
                <a:latin typeface="+mn-lt"/>
                <a:ea typeface="黑体" pitchFamily="2" charset="-122"/>
              </a:rPr>
              <a:t>11         </a:t>
            </a:r>
            <a:r>
              <a:rPr lang="en-US" altLang="zh-CN" sz="3600" b="1" dirty="0">
                <a:latin typeface="+mn-lt"/>
                <a:ea typeface="黑体" pitchFamily="2" charset="-122"/>
              </a:rPr>
              <a:t>3         </a:t>
            </a:r>
            <a:r>
              <a:rPr lang="en-US" altLang="zh-CN" sz="3600" b="1" dirty="0" smtClean="0">
                <a:latin typeface="+mn-lt"/>
                <a:ea typeface="黑体" pitchFamily="2" charset="-122"/>
              </a:rPr>
              <a:t>31 </a:t>
            </a:r>
            <a:endParaRPr lang="en-US" altLang="zh-CN" sz="3600" b="1" dirty="0">
              <a:latin typeface="+mn-lt"/>
              <a:ea typeface="黑体" pitchFamily="2" charset="-122"/>
            </a:endParaRPr>
          </a:p>
        </p:txBody>
      </p:sp>
      <p:grpSp>
        <p:nvGrpSpPr>
          <p:cNvPr id="44" name="Group 16"/>
          <p:cNvGrpSpPr>
            <a:grpSpLocks/>
          </p:cNvGrpSpPr>
          <p:nvPr/>
        </p:nvGrpSpPr>
        <p:grpSpPr bwMode="auto">
          <a:xfrm>
            <a:off x="4382521" y="4154488"/>
            <a:ext cx="4141787" cy="876300"/>
            <a:chOff x="2665" y="2895"/>
            <a:chExt cx="2609" cy="552"/>
          </a:xfrm>
        </p:grpSpPr>
        <p:sp>
          <p:nvSpPr>
            <p:cNvPr id="45" name="Line 17"/>
            <p:cNvSpPr>
              <a:spLocks noChangeShapeType="1"/>
            </p:cNvSpPr>
            <p:nvPr/>
          </p:nvSpPr>
          <p:spPr bwMode="auto">
            <a:xfrm>
              <a:off x="2665" y="2922"/>
              <a:ext cx="756" cy="508"/>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6" name="Line 18"/>
            <p:cNvSpPr>
              <a:spLocks noChangeShapeType="1"/>
            </p:cNvSpPr>
            <p:nvPr/>
          </p:nvSpPr>
          <p:spPr bwMode="auto">
            <a:xfrm flipH="1">
              <a:off x="4393" y="2904"/>
              <a:ext cx="881" cy="543"/>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Line 19"/>
            <p:cNvSpPr>
              <a:spLocks noChangeShapeType="1"/>
            </p:cNvSpPr>
            <p:nvPr/>
          </p:nvSpPr>
          <p:spPr bwMode="auto">
            <a:xfrm>
              <a:off x="3496" y="2895"/>
              <a:ext cx="276" cy="543"/>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8" name="Line 20"/>
            <p:cNvSpPr>
              <a:spLocks noChangeShapeType="1"/>
            </p:cNvSpPr>
            <p:nvPr/>
          </p:nvSpPr>
          <p:spPr bwMode="auto">
            <a:xfrm flipH="1">
              <a:off x="4080" y="2900"/>
              <a:ext cx="319" cy="541"/>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49" name="Text Box 21"/>
          <p:cNvSpPr txBox="1">
            <a:spLocks noChangeArrowheads="1"/>
          </p:cNvSpPr>
          <p:nvPr/>
        </p:nvSpPr>
        <p:spPr bwMode="auto">
          <a:xfrm>
            <a:off x="341153" y="3629029"/>
            <a:ext cx="30011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latin typeface="+mn-lt"/>
                <a:ea typeface="黑体" pitchFamily="2" charset="-122"/>
              </a:rPr>
              <a:t>将每 </a:t>
            </a:r>
            <a:r>
              <a:rPr lang="en-US" altLang="zh-CN" sz="2400" b="1" dirty="0">
                <a:latin typeface="+mn-lt"/>
                <a:ea typeface="黑体" pitchFamily="2" charset="-122"/>
              </a:rPr>
              <a:t>8 </a:t>
            </a:r>
            <a:r>
              <a:rPr lang="zh-CN" altLang="en-US" sz="2400" b="1" dirty="0">
                <a:latin typeface="+mn-lt"/>
                <a:ea typeface="黑体" pitchFamily="2" charset="-122"/>
              </a:rPr>
              <a:t>位的二进制数</a:t>
            </a:r>
          </a:p>
          <a:p>
            <a:pPr algn="ctr"/>
            <a:r>
              <a:rPr lang="zh-CN" altLang="en-US" sz="2400" b="1" dirty="0">
                <a:latin typeface="+mn-lt"/>
                <a:ea typeface="黑体" pitchFamily="2" charset="-122"/>
              </a:rPr>
              <a:t>转换为十进制数</a:t>
            </a:r>
          </a:p>
        </p:txBody>
      </p:sp>
      <p:sp>
        <p:nvSpPr>
          <p:cNvPr id="50" name="Line 22"/>
          <p:cNvSpPr>
            <a:spLocks noChangeShapeType="1"/>
          </p:cNvSpPr>
          <p:nvPr/>
        </p:nvSpPr>
        <p:spPr bwMode="auto">
          <a:xfrm>
            <a:off x="3440832" y="5303838"/>
            <a:ext cx="1568450"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3" name="灯片编号占位符 22"/>
          <p:cNvSpPr>
            <a:spLocks noGrp="1"/>
          </p:cNvSpPr>
          <p:nvPr>
            <p:ph type="sldNum" sz="quarter" idx="12"/>
          </p:nvPr>
        </p:nvSpPr>
        <p:spPr/>
        <p:txBody>
          <a:bodyPr/>
          <a:lstStyle/>
          <a:p>
            <a:fld id="{14338B79-8FD5-46F1-8A19-651A319ADB19}" type="slidenum">
              <a:rPr lang="zh-CN" altLang="en-US" smtClean="0"/>
              <a:pPr/>
              <a:t>35</a:t>
            </a:fld>
            <a:endParaRPr lang="en-US" altLang="zh-CN"/>
          </a:p>
        </p:txBody>
      </p:sp>
    </p:spTree>
    <p:extLst>
      <p:ext uri="{BB962C8B-B14F-4D97-AF65-F5344CB8AC3E}">
        <p14:creationId xmlns:p14="http://schemas.microsoft.com/office/powerpoint/2010/main" val="354954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2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animBg="1"/>
      <p:bldP spid="41" grpId="0" animBg="1"/>
      <p:bldP spid="42" grpId="0" animBg="1"/>
      <p:bldP spid="43" grpId="0"/>
      <p:bldP spid="49" grpId="0"/>
      <p:bldP spid="5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5186" name="Rectangle 2"/>
          <p:cNvSpPr>
            <a:spLocks noGrp="1" noChangeArrowheads="1"/>
          </p:cNvSpPr>
          <p:nvPr>
            <p:ph type="title"/>
          </p:nvPr>
        </p:nvSpPr>
        <p:spPr/>
        <p:txBody>
          <a:bodyPr/>
          <a:lstStyle/>
          <a:p>
            <a:pPr algn="ctr"/>
            <a:r>
              <a:rPr lang="zh-CN" altLang="en-US" dirty="0"/>
              <a:t>点分十进制记法举例</a:t>
            </a:r>
          </a:p>
        </p:txBody>
      </p:sp>
      <p:sp>
        <p:nvSpPr>
          <p:cNvPr id="1245187" name="Text Box 3"/>
          <p:cNvSpPr txBox="1">
            <a:spLocks noChangeArrowheads="1"/>
          </p:cNvSpPr>
          <p:nvPr/>
        </p:nvSpPr>
        <p:spPr bwMode="auto">
          <a:xfrm>
            <a:off x="2564205" y="1531939"/>
            <a:ext cx="2488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smtClean="0">
                <a:latin typeface="+mn-lt"/>
                <a:ea typeface="黑体" pitchFamily="2" charset="-122"/>
              </a:rPr>
              <a:t>32 </a:t>
            </a:r>
            <a:r>
              <a:rPr kumimoji="0" lang="zh-CN" altLang="en-US" sz="2800" b="1" dirty="0" smtClean="0">
                <a:latin typeface="+mn-lt"/>
                <a:ea typeface="黑体" pitchFamily="2" charset="-122"/>
              </a:rPr>
              <a:t>位</a:t>
            </a:r>
            <a:r>
              <a:rPr kumimoji="0" lang="zh-CN" altLang="en-US" sz="2800" b="1" dirty="0">
                <a:latin typeface="+mn-lt"/>
                <a:ea typeface="黑体" pitchFamily="2" charset="-122"/>
              </a:rPr>
              <a:t>二进制数</a:t>
            </a:r>
          </a:p>
        </p:txBody>
      </p:sp>
      <p:sp>
        <p:nvSpPr>
          <p:cNvPr id="1245188" name="Text Box 4"/>
          <p:cNvSpPr txBox="1">
            <a:spLocks noChangeArrowheads="1"/>
          </p:cNvSpPr>
          <p:nvPr/>
        </p:nvSpPr>
        <p:spPr bwMode="auto">
          <a:xfrm>
            <a:off x="7192428" y="1101785"/>
            <a:ext cx="23487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zh-CN" altLang="en-US" sz="2800" b="1" dirty="0">
                <a:latin typeface="+mn-lt"/>
                <a:ea typeface="黑体" pitchFamily="2" charset="-122"/>
              </a:rPr>
              <a:t>等价的</a:t>
            </a:r>
          </a:p>
          <a:p>
            <a:pPr algn="ctr" eaLnBrk="0" hangingPunct="0"/>
            <a:r>
              <a:rPr kumimoji="0" lang="zh-CN" altLang="en-US" sz="2800" b="1" dirty="0">
                <a:latin typeface="+mn-lt"/>
                <a:ea typeface="黑体" pitchFamily="2" charset="-122"/>
              </a:rPr>
              <a:t>点分十进制数</a:t>
            </a:r>
          </a:p>
        </p:txBody>
      </p:sp>
      <p:sp>
        <p:nvSpPr>
          <p:cNvPr id="1245189" name="Line 5"/>
          <p:cNvSpPr>
            <a:spLocks noChangeShapeType="1"/>
          </p:cNvSpPr>
          <p:nvPr/>
        </p:nvSpPr>
        <p:spPr bwMode="auto">
          <a:xfrm>
            <a:off x="87743" y="2159000"/>
            <a:ext cx="95310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黑体" pitchFamily="2" charset="-122"/>
            </a:endParaRPr>
          </a:p>
        </p:txBody>
      </p:sp>
      <p:sp>
        <p:nvSpPr>
          <p:cNvPr id="1245190" name="Text Box 6"/>
          <p:cNvSpPr txBox="1">
            <a:spLocks noChangeArrowheads="1"/>
          </p:cNvSpPr>
          <p:nvPr/>
        </p:nvSpPr>
        <p:spPr bwMode="auto">
          <a:xfrm>
            <a:off x="311149" y="2246313"/>
            <a:ext cx="68552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solidFill>
                  <a:srgbClr val="0000CC"/>
                </a:solidFill>
                <a:latin typeface="+mn-lt"/>
                <a:ea typeface="黑体" pitchFamily="2" charset="-122"/>
              </a:rPr>
              <a:t>10000001 00110100 00000110 00000000</a:t>
            </a:r>
          </a:p>
        </p:txBody>
      </p:sp>
      <p:sp>
        <p:nvSpPr>
          <p:cNvPr id="1245191" name="Text Box 7"/>
          <p:cNvSpPr txBox="1">
            <a:spLocks noChangeArrowheads="1"/>
          </p:cNvSpPr>
          <p:nvPr/>
        </p:nvSpPr>
        <p:spPr bwMode="auto">
          <a:xfrm>
            <a:off x="7329300" y="2228851"/>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129.52.6.0</a:t>
            </a:r>
          </a:p>
        </p:txBody>
      </p:sp>
      <p:sp>
        <p:nvSpPr>
          <p:cNvPr id="1245192" name="Text Box 8"/>
          <p:cNvSpPr txBox="1">
            <a:spLocks noChangeArrowheads="1"/>
          </p:cNvSpPr>
          <p:nvPr/>
        </p:nvSpPr>
        <p:spPr bwMode="auto">
          <a:xfrm>
            <a:off x="299150" y="2968626"/>
            <a:ext cx="68353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solidFill>
                  <a:srgbClr val="0000CC"/>
                </a:solidFill>
                <a:latin typeface="+mn-lt"/>
                <a:ea typeface="黑体" pitchFamily="2" charset="-122"/>
              </a:rPr>
              <a:t>11000000 00000101 00110000 00000011</a:t>
            </a:r>
          </a:p>
        </p:txBody>
      </p:sp>
      <p:sp>
        <p:nvSpPr>
          <p:cNvPr id="1245193" name="Text Box 9"/>
          <p:cNvSpPr txBox="1">
            <a:spLocks noChangeArrowheads="1"/>
          </p:cNvSpPr>
          <p:nvPr/>
        </p:nvSpPr>
        <p:spPr bwMode="auto">
          <a:xfrm>
            <a:off x="7329300" y="2951163"/>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192.5.48.3</a:t>
            </a:r>
          </a:p>
        </p:txBody>
      </p:sp>
      <p:sp>
        <p:nvSpPr>
          <p:cNvPr id="1245194" name="Text Box 10"/>
          <p:cNvSpPr txBox="1">
            <a:spLocks noChangeArrowheads="1"/>
          </p:cNvSpPr>
          <p:nvPr/>
        </p:nvSpPr>
        <p:spPr bwMode="auto">
          <a:xfrm>
            <a:off x="299110" y="3743326"/>
            <a:ext cx="68948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solidFill>
                  <a:srgbClr val="0000CC"/>
                </a:solidFill>
                <a:latin typeface="+mn-lt"/>
                <a:ea typeface="黑体" pitchFamily="2" charset="-122"/>
              </a:rPr>
              <a:t>00001010 00000010 00000000 00100101</a:t>
            </a:r>
          </a:p>
        </p:txBody>
      </p:sp>
      <p:sp>
        <p:nvSpPr>
          <p:cNvPr id="1245195" name="Text Box 11"/>
          <p:cNvSpPr txBox="1">
            <a:spLocks noChangeArrowheads="1"/>
          </p:cNvSpPr>
          <p:nvPr/>
        </p:nvSpPr>
        <p:spPr bwMode="auto">
          <a:xfrm>
            <a:off x="7329268" y="3725863"/>
            <a:ext cx="1685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10.2.0.37</a:t>
            </a:r>
          </a:p>
        </p:txBody>
      </p:sp>
      <p:sp>
        <p:nvSpPr>
          <p:cNvPr id="1245196" name="Text Box 12"/>
          <p:cNvSpPr txBox="1">
            <a:spLocks noChangeArrowheads="1"/>
          </p:cNvSpPr>
          <p:nvPr/>
        </p:nvSpPr>
        <p:spPr bwMode="auto">
          <a:xfrm>
            <a:off x="283634" y="4476751"/>
            <a:ext cx="68750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solidFill>
                  <a:srgbClr val="0000CC"/>
                </a:solidFill>
                <a:latin typeface="+mn-lt"/>
                <a:ea typeface="黑体" pitchFamily="2" charset="-122"/>
              </a:rPr>
              <a:t>10000000 00001010 00000010 00000011</a:t>
            </a:r>
          </a:p>
        </p:txBody>
      </p:sp>
      <p:sp>
        <p:nvSpPr>
          <p:cNvPr id="1245197" name="Text Box 13"/>
          <p:cNvSpPr txBox="1">
            <a:spLocks noChangeArrowheads="1"/>
          </p:cNvSpPr>
          <p:nvPr/>
        </p:nvSpPr>
        <p:spPr bwMode="auto">
          <a:xfrm>
            <a:off x="7329300" y="4459288"/>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128.10.2.3</a:t>
            </a:r>
          </a:p>
        </p:txBody>
      </p:sp>
      <p:sp>
        <p:nvSpPr>
          <p:cNvPr id="1245198" name="Text Box 14"/>
          <p:cNvSpPr txBox="1">
            <a:spLocks noChangeArrowheads="1"/>
          </p:cNvSpPr>
          <p:nvPr/>
        </p:nvSpPr>
        <p:spPr bwMode="auto">
          <a:xfrm>
            <a:off x="299150" y="5197476"/>
            <a:ext cx="6855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solidFill>
                  <a:srgbClr val="0000CC"/>
                </a:solidFill>
                <a:latin typeface="+mn-lt"/>
                <a:ea typeface="黑体" pitchFamily="2" charset="-122"/>
              </a:rPr>
              <a:t>10000000 10000000 11111111 </a:t>
            </a:r>
            <a:r>
              <a:rPr kumimoji="0" lang="en-US" altLang="zh-CN" sz="2800" b="1" dirty="0" smtClean="0">
                <a:solidFill>
                  <a:srgbClr val="0000CC"/>
                </a:solidFill>
                <a:latin typeface="+mn-lt"/>
                <a:ea typeface="黑体" pitchFamily="2" charset="-122"/>
              </a:rPr>
              <a:t> 00000000</a:t>
            </a:r>
            <a:endParaRPr kumimoji="0" lang="en-US" altLang="zh-CN" sz="2800" b="1" dirty="0">
              <a:solidFill>
                <a:srgbClr val="0000CC"/>
              </a:solidFill>
              <a:latin typeface="+mn-lt"/>
              <a:ea typeface="黑体" pitchFamily="2" charset="-122"/>
            </a:endParaRPr>
          </a:p>
        </p:txBody>
      </p:sp>
      <p:sp>
        <p:nvSpPr>
          <p:cNvPr id="1245199" name="Text Box 15"/>
          <p:cNvSpPr txBox="1">
            <a:spLocks noChangeArrowheads="1"/>
          </p:cNvSpPr>
          <p:nvPr/>
        </p:nvSpPr>
        <p:spPr bwMode="auto">
          <a:xfrm>
            <a:off x="7329262" y="5180013"/>
            <a:ext cx="2486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128.128.255.0</a:t>
            </a:r>
          </a:p>
        </p:txBody>
      </p:sp>
      <p:sp>
        <p:nvSpPr>
          <p:cNvPr id="16" name="灯片编号占位符 15"/>
          <p:cNvSpPr>
            <a:spLocks noGrp="1"/>
          </p:cNvSpPr>
          <p:nvPr>
            <p:ph type="sldNum" sz="quarter" idx="12"/>
          </p:nvPr>
        </p:nvSpPr>
        <p:spPr/>
        <p:txBody>
          <a:bodyPr/>
          <a:lstStyle/>
          <a:p>
            <a:fld id="{14338B79-8FD5-46F1-8A19-651A319ADB19}" type="slidenum">
              <a:rPr lang="zh-CN" altLang="en-US" smtClean="0"/>
              <a:pPr/>
              <a:t>36</a:t>
            </a:fld>
            <a:endParaRPr lang="en-US" altLang="zh-CN"/>
          </a:p>
        </p:txBody>
      </p:sp>
    </p:spTree>
    <p:extLst>
      <p:ext uri="{BB962C8B-B14F-4D97-AF65-F5344CB8AC3E}">
        <p14:creationId xmlns:p14="http://schemas.microsoft.com/office/powerpoint/2010/main" val="196245652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一些特殊的 </a:t>
            </a:r>
            <a:r>
              <a:rPr lang="en-US" altLang="zh-CN" dirty="0" smtClean="0"/>
              <a:t>IP </a:t>
            </a:r>
            <a:r>
              <a:rPr lang="zh-CN" altLang="en-US" dirty="0" smtClean="0"/>
              <a:t>地址</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37</a:t>
            </a:fld>
            <a:endParaRPr lang="en-US" altLang="zh-CN" dirty="0"/>
          </a:p>
        </p:txBody>
      </p:sp>
      <p:pic>
        <p:nvPicPr>
          <p:cNvPr id="2" name="图片 1"/>
          <p:cNvPicPr>
            <a:picLocks noChangeAspect="1"/>
          </p:cNvPicPr>
          <p:nvPr/>
        </p:nvPicPr>
        <p:blipFill>
          <a:blip r:embed="rId2"/>
          <a:stretch>
            <a:fillRect/>
          </a:stretch>
        </p:blipFill>
        <p:spPr>
          <a:xfrm>
            <a:off x="632520" y="923419"/>
            <a:ext cx="8449788" cy="853514"/>
          </a:xfrm>
          <a:prstGeom prst="rect">
            <a:avLst/>
          </a:prstGeom>
        </p:spPr>
      </p:pic>
      <p:sp>
        <p:nvSpPr>
          <p:cNvPr id="6" name="内容占位符 5"/>
          <p:cNvSpPr>
            <a:spLocks noGrp="1"/>
          </p:cNvSpPr>
          <p:nvPr>
            <p:ph idx="1"/>
          </p:nvPr>
        </p:nvSpPr>
        <p:spPr>
          <a:xfrm>
            <a:off x="495308" y="1719623"/>
            <a:ext cx="9210220" cy="4411304"/>
          </a:xfrm>
        </p:spPr>
        <p:txBody>
          <a:bodyPr/>
          <a:lstStyle/>
          <a:p>
            <a:pPr>
              <a:lnSpc>
                <a:spcPct val="100000"/>
              </a:lnSpc>
              <a:spcAft>
                <a:spcPts val="0"/>
              </a:spcAft>
            </a:pPr>
            <a:r>
              <a:rPr lang="en-US" altLang="zh-CN" b="0" dirty="0" smtClean="0"/>
              <a:t>0.0.0.0</a:t>
            </a:r>
            <a:r>
              <a:rPr lang="zh-CN" altLang="en-US" b="0" dirty="0" smtClean="0"/>
              <a:t>，表示</a:t>
            </a:r>
            <a:r>
              <a:rPr lang="zh-CN" altLang="zh-CN" kern="1200" dirty="0" smtClean="0">
                <a:solidFill>
                  <a:srgbClr val="0000CC"/>
                </a:solidFill>
              </a:rPr>
              <a:t>在</a:t>
            </a:r>
            <a:r>
              <a:rPr lang="zh-CN" altLang="zh-CN" kern="1200" dirty="0">
                <a:solidFill>
                  <a:srgbClr val="0000CC"/>
                </a:solidFill>
              </a:rPr>
              <a:t>本网络上的本主机</a:t>
            </a:r>
            <a:r>
              <a:rPr lang="zh-CN" altLang="en-US" kern="1200" dirty="0" smtClean="0">
                <a:solidFill>
                  <a:srgbClr val="0000CC"/>
                </a:solidFill>
              </a:rPr>
              <a:t>，或是默认</a:t>
            </a:r>
            <a:r>
              <a:rPr lang="zh-CN" altLang="en-US" kern="1200" dirty="0">
                <a:solidFill>
                  <a:srgbClr val="0000CC"/>
                </a:solidFill>
              </a:rPr>
              <a:t>路由</a:t>
            </a:r>
            <a:endParaRPr lang="zh-CN" altLang="zh-CN" kern="1200" dirty="0">
              <a:solidFill>
                <a:srgbClr val="0000CC"/>
              </a:solidFill>
            </a:endParaRPr>
          </a:p>
          <a:p>
            <a:pPr>
              <a:lnSpc>
                <a:spcPct val="100000"/>
              </a:lnSpc>
              <a:spcAft>
                <a:spcPts val="0"/>
              </a:spcAft>
            </a:pPr>
            <a:r>
              <a:rPr lang="en-US" altLang="zh-CN" b="0" dirty="0">
                <a:solidFill>
                  <a:srgbClr val="0000CC"/>
                </a:solidFill>
              </a:rPr>
              <a:t>127</a:t>
            </a:r>
            <a:r>
              <a:rPr lang="en-US" altLang="zh-CN" b="0" dirty="0" smtClean="0">
                <a:solidFill>
                  <a:srgbClr val="0000CC"/>
                </a:solidFill>
              </a:rPr>
              <a:t>.*.*.*</a:t>
            </a:r>
            <a:r>
              <a:rPr lang="zh-CN" altLang="en-US" b="0" dirty="0" smtClean="0"/>
              <a:t>，</a:t>
            </a:r>
            <a:r>
              <a:rPr lang="zh-CN" altLang="zh-CN" kern="1200" dirty="0" smtClean="0">
                <a:solidFill>
                  <a:srgbClr val="0000CC"/>
                </a:solidFill>
              </a:rPr>
              <a:t>用作</a:t>
            </a:r>
            <a:r>
              <a:rPr lang="zh-CN" altLang="zh-CN" kern="1200" dirty="0">
                <a:solidFill>
                  <a:srgbClr val="0000CC"/>
                </a:solidFill>
              </a:rPr>
              <a:t>本地软件</a:t>
            </a:r>
            <a:r>
              <a:rPr lang="zh-CN" altLang="zh-CN" kern="1200" dirty="0" smtClean="0">
                <a:solidFill>
                  <a:srgbClr val="0000CC"/>
                </a:solidFill>
              </a:rPr>
              <a:t>环回测试</a:t>
            </a:r>
            <a:r>
              <a:rPr lang="zh-CN" altLang="en-US" kern="1200" dirty="0" smtClean="0">
                <a:solidFill>
                  <a:srgbClr val="0000CC"/>
                </a:solidFill>
              </a:rPr>
              <a:t>地址</a:t>
            </a:r>
            <a:endParaRPr lang="en-US" altLang="zh-CN" kern="1200" dirty="0" smtClean="0">
              <a:solidFill>
                <a:srgbClr val="0000CC"/>
              </a:solidFill>
            </a:endParaRPr>
          </a:p>
          <a:p>
            <a:r>
              <a:rPr lang="zh-CN" altLang="en-US" b="0" dirty="0">
                <a:solidFill>
                  <a:srgbClr val="FF0000"/>
                </a:solidFill>
              </a:rPr>
              <a:t>主机号码</a:t>
            </a:r>
            <a:r>
              <a:rPr lang="zh-CN" altLang="en-US" b="0" dirty="0" smtClean="0">
                <a:solidFill>
                  <a:srgbClr val="FF0000"/>
                </a:solidFill>
              </a:rPr>
              <a:t>全</a:t>
            </a:r>
            <a:r>
              <a:rPr lang="zh-CN" altLang="en-US" b="0" dirty="0">
                <a:solidFill>
                  <a:srgbClr val="FF0000"/>
                </a:solidFill>
              </a:rPr>
              <a:t>“</a:t>
            </a:r>
            <a:r>
              <a:rPr lang="en-US" altLang="zh-CN" b="0" dirty="0">
                <a:solidFill>
                  <a:srgbClr val="FF0000"/>
                </a:solidFill>
              </a:rPr>
              <a:t>0”</a:t>
            </a:r>
            <a:r>
              <a:rPr lang="zh-CN" altLang="en-US" b="0" dirty="0" smtClean="0">
                <a:solidFill>
                  <a:srgbClr val="FF0000"/>
                </a:solidFill>
              </a:rPr>
              <a:t>的</a:t>
            </a:r>
            <a:r>
              <a:rPr lang="en-US" altLang="zh-CN" b="0" dirty="0" smtClean="0">
                <a:solidFill>
                  <a:srgbClr val="FF0000"/>
                </a:solidFill>
              </a:rPr>
              <a:t>IP</a:t>
            </a:r>
            <a:r>
              <a:rPr lang="zh-CN" altLang="en-US" b="0" dirty="0" smtClean="0"/>
              <a:t>，表示该网络的网络地址</a:t>
            </a:r>
            <a:r>
              <a:rPr lang="zh-CN" altLang="en-US" b="0" dirty="0"/>
              <a:t>。不能分配给主机用</a:t>
            </a:r>
            <a:endParaRPr lang="en-US" altLang="zh-CN" b="0" dirty="0"/>
          </a:p>
          <a:p>
            <a:r>
              <a:rPr lang="zh-CN" altLang="en-US" b="0" dirty="0">
                <a:solidFill>
                  <a:srgbClr val="FF0000"/>
                </a:solidFill>
              </a:rPr>
              <a:t>主机号码</a:t>
            </a:r>
            <a:r>
              <a:rPr lang="zh-CN" altLang="en-US" b="0" dirty="0" smtClean="0">
                <a:solidFill>
                  <a:srgbClr val="FF0000"/>
                </a:solidFill>
              </a:rPr>
              <a:t>全</a:t>
            </a:r>
            <a:r>
              <a:rPr lang="zh-CN" altLang="en-US" b="0" dirty="0">
                <a:solidFill>
                  <a:srgbClr val="FF0000"/>
                </a:solidFill>
              </a:rPr>
              <a:t>“</a:t>
            </a:r>
            <a:r>
              <a:rPr lang="en-US" altLang="zh-CN" b="0" dirty="0">
                <a:solidFill>
                  <a:srgbClr val="FF0000"/>
                </a:solidFill>
              </a:rPr>
              <a:t>1”</a:t>
            </a:r>
            <a:r>
              <a:rPr lang="zh-CN" altLang="en-US" b="0" dirty="0" smtClean="0">
                <a:solidFill>
                  <a:srgbClr val="FF0000"/>
                </a:solidFill>
              </a:rPr>
              <a:t>的</a:t>
            </a:r>
            <a:r>
              <a:rPr lang="en-US" altLang="zh-CN" b="0" dirty="0">
                <a:solidFill>
                  <a:srgbClr val="FF0000"/>
                </a:solidFill>
              </a:rPr>
              <a:t>IP </a:t>
            </a:r>
            <a:r>
              <a:rPr lang="zh-CN" altLang="en-US" b="0" dirty="0" smtClean="0"/>
              <a:t>，</a:t>
            </a:r>
            <a:r>
              <a:rPr lang="zh-CN" altLang="en-US" b="0" dirty="0"/>
              <a:t>表示广播地址，即对网络上所有的主机进行</a:t>
            </a:r>
            <a:r>
              <a:rPr lang="zh-CN" altLang="en-US" b="0" dirty="0" smtClean="0"/>
              <a:t>广播，</a:t>
            </a:r>
            <a:r>
              <a:rPr lang="zh-CN" altLang="en-US" b="0" dirty="0"/>
              <a:t>不能分配给主机</a:t>
            </a:r>
            <a:r>
              <a:rPr lang="zh-CN" altLang="en-US" b="0" dirty="0" smtClean="0"/>
              <a:t>用。</a:t>
            </a:r>
            <a:endParaRPr lang="en-US" altLang="zh-CN" b="0" dirty="0" smtClean="0"/>
          </a:p>
          <a:p>
            <a:pPr marL="0" indent="0">
              <a:lnSpc>
                <a:spcPct val="100000"/>
              </a:lnSpc>
              <a:spcAft>
                <a:spcPts val="0"/>
              </a:spcAft>
              <a:buNone/>
            </a:pPr>
            <a:endParaRPr lang="zh-CN" altLang="en-US" dirty="0"/>
          </a:p>
          <a:p>
            <a:pPr>
              <a:lnSpc>
                <a:spcPct val="100000"/>
              </a:lnSpc>
              <a:spcAft>
                <a:spcPts val="0"/>
              </a:spcAft>
            </a:pPr>
            <a:endParaRPr lang="en-US" altLang="zh-CN" b="0" dirty="0"/>
          </a:p>
        </p:txBody>
      </p:sp>
    </p:spTree>
    <p:extLst>
      <p:ext uri="{BB962C8B-B14F-4D97-AF65-F5344CB8AC3E}">
        <p14:creationId xmlns:p14="http://schemas.microsoft.com/office/powerpoint/2010/main" val="1165535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title"/>
          </p:nvPr>
        </p:nvSpPr>
        <p:spPr/>
        <p:txBody>
          <a:bodyPr/>
          <a:lstStyle/>
          <a:p>
            <a:pPr algn="ctr"/>
            <a:r>
              <a:rPr lang="zh-CN" altLang="en-US" dirty="0" smtClean="0"/>
              <a:t>判断</a:t>
            </a:r>
            <a:r>
              <a:rPr lang="en-US" altLang="zh-CN" dirty="0" smtClean="0"/>
              <a:t>IP</a:t>
            </a:r>
            <a:r>
              <a:rPr lang="zh-CN" altLang="en-US" dirty="0" smtClean="0"/>
              <a:t>的分类</a:t>
            </a:r>
            <a:endParaRPr lang="zh-CN" altLang="en-US" dirty="0"/>
          </a:p>
        </p:txBody>
      </p:sp>
      <p:sp>
        <p:nvSpPr>
          <p:cNvPr id="1245190" name="Text Box 6"/>
          <p:cNvSpPr txBox="1">
            <a:spLocks noChangeArrowheads="1"/>
          </p:cNvSpPr>
          <p:nvPr/>
        </p:nvSpPr>
        <p:spPr bwMode="auto">
          <a:xfrm>
            <a:off x="311184" y="2246313"/>
            <a:ext cx="5141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0" lang="en-US" altLang="zh-CN" sz="2800" b="1" dirty="0" smtClean="0">
                <a:solidFill>
                  <a:srgbClr val="0000CC"/>
                </a:solidFill>
                <a:latin typeface="+mn-lt"/>
                <a:ea typeface="黑体" pitchFamily="2" charset="-122"/>
              </a:rPr>
              <a:t>129</a:t>
            </a:r>
            <a:r>
              <a:rPr kumimoji="0" lang="en-US" altLang="zh-CN" sz="2800" b="1" dirty="0" smtClean="0">
                <a:solidFill>
                  <a:srgbClr val="0000CC"/>
                </a:solidFill>
                <a:latin typeface="+mn-lt"/>
                <a:ea typeface="黑体" pitchFamily="2" charset="-122"/>
                <a:sym typeface="Wingdings" pitchFamily="2" charset="2"/>
              </a:rPr>
              <a:t></a:t>
            </a:r>
            <a:r>
              <a:rPr kumimoji="0" lang="en-US" altLang="zh-CN" sz="2800" b="1" dirty="0" smtClean="0">
                <a:solidFill>
                  <a:srgbClr val="0000CC"/>
                </a:solidFill>
                <a:latin typeface="+mn-lt"/>
                <a:ea typeface="黑体" pitchFamily="2" charset="-122"/>
              </a:rPr>
              <a:t>10000001</a:t>
            </a:r>
            <a:r>
              <a:rPr kumimoji="0" lang="zh-CN" altLang="en-US" sz="2800" b="1" dirty="0" smtClean="0">
                <a:solidFill>
                  <a:srgbClr val="0000CC"/>
                </a:solidFill>
                <a:latin typeface="+mn-lt"/>
                <a:ea typeface="黑体" pitchFamily="2" charset="-122"/>
              </a:rPr>
              <a:t>， </a:t>
            </a:r>
            <a:r>
              <a:rPr kumimoji="0" lang="en-US" altLang="zh-CN" sz="2800" b="1" dirty="0" smtClean="0">
                <a:solidFill>
                  <a:srgbClr val="0000CC"/>
                </a:solidFill>
                <a:latin typeface="+mn-lt"/>
                <a:ea typeface="黑体" pitchFamily="2" charset="-122"/>
              </a:rPr>
              <a:t>B</a:t>
            </a:r>
            <a:r>
              <a:rPr kumimoji="0" lang="zh-CN" altLang="en-US" sz="2800" b="1" dirty="0" smtClean="0">
                <a:solidFill>
                  <a:srgbClr val="0000CC"/>
                </a:solidFill>
                <a:latin typeface="+mn-lt"/>
                <a:ea typeface="黑体" pitchFamily="2" charset="-122"/>
              </a:rPr>
              <a:t>类</a:t>
            </a:r>
            <a:endParaRPr kumimoji="0" lang="en-US" altLang="zh-CN" sz="2800" b="1" dirty="0">
              <a:solidFill>
                <a:srgbClr val="0000CC"/>
              </a:solidFill>
              <a:latin typeface="+mn-lt"/>
              <a:ea typeface="黑体" pitchFamily="2" charset="-122"/>
            </a:endParaRPr>
          </a:p>
        </p:txBody>
      </p:sp>
      <p:sp>
        <p:nvSpPr>
          <p:cNvPr id="1245191" name="Text Box 7"/>
          <p:cNvSpPr txBox="1">
            <a:spLocks noChangeArrowheads="1"/>
          </p:cNvSpPr>
          <p:nvPr/>
        </p:nvSpPr>
        <p:spPr bwMode="auto">
          <a:xfrm>
            <a:off x="309564" y="1357298"/>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latin typeface="+mn-lt"/>
                <a:ea typeface="黑体" pitchFamily="2" charset="-122"/>
              </a:rPr>
              <a:t>129.52.6.0</a:t>
            </a:r>
          </a:p>
        </p:txBody>
      </p:sp>
      <p:sp>
        <p:nvSpPr>
          <p:cNvPr id="1245192" name="Text Box 8"/>
          <p:cNvSpPr txBox="1">
            <a:spLocks noChangeArrowheads="1"/>
          </p:cNvSpPr>
          <p:nvPr/>
        </p:nvSpPr>
        <p:spPr bwMode="auto">
          <a:xfrm>
            <a:off x="309530" y="3929066"/>
            <a:ext cx="37426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smtClean="0">
                <a:solidFill>
                  <a:srgbClr val="0000CC"/>
                </a:solidFill>
                <a:latin typeface="+mn-lt"/>
                <a:ea typeface="黑体" pitchFamily="2" charset="-122"/>
                <a:sym typeface="Wingdings" pitchFamily="2" charset="2"/>
              </a:rPr>
              <a:t>222</a:t>
            </a:r>
            <a:r>
              <a:rPr kumimoji="0" lang="en-US" altLang="zh-CN" sz="2800" b="1" dirty="0" smtClean="0">
                <a:solidFill>
                  <a:srgbClr val="0000CC"/>
                </a:solidFill>
                <a:latin typeface="+mn-lt"/>
                <a:ea typeface="黑体" pitchFamily="2" charset="-122"/>
              </a:rPr>
              <a:t>11011110</a:t>
            </a:r>
            <a:r>
              <a:rPr kumimoji="0" lang="zh-CN" altLang="en-US" sz="2800" b="1" dirty="0" smtClean="0">
                <a:solidFill>
                  <a:srgbClr val="0000CC"/>
                </a:solidFill>
                <a:latin typeface="+mn-lt"/>
                <a:ea typeface="黑体" pitchFamily="2" charset="-122"/>
              </a:rPr>
              <a:t>，</a:t>
            </a:r>
            <a:r>
              <a:rPr kumimoji="0" lang="en-US" altLang="zh-CN" sz="2800" b="1" dirty="0" smtClean="0">
                <a:solidFill>
                  <a:srgbClr val="0000CC"/>
                </a:solidFill>
                <a:latin typeface="+mn-lt"/>
                <a:ea typeface="黑体" pitchFamily="2" charset="-122"/>
              </a:rPr>
              <a:t> C</a:t>
            </a:r>
            <a:r>
              <a:rPr kumimoji="0" lang="zh-CN" altLang="en-US" sz="2800" b="1" dirty="0" smtClean="0">
                <a:solidFill>
                  <a:srgbClr val="0000CC"/>
                </a:solidFill>
                <a:latin typeface="+mn-lt"/>
                <a:ea typeface="黑体" pitchFamily="2" charset="-122"/>
              </a:rPr>
              <a:t>类</a:t>
            </a:r>
            <a:endParaRPr kumimoji="0" lang="en-US" altLang="zh-CN" sz="2800" b="1" dirty="0">
              <a:solidFill>
                <a:srgbClr val="0000CC"/>
              </a:solidFill>
              <a:latin typeface="+mn-lt"/>
              <a:ea typeface="黑体" pitchFamily="2" charset="-122"/>
            </a:endParaRPr>
          </a:p>
        </p:txBody>
      </p:sp>
      <p:sp>
        <p:nvSpPr>
          <p:cNvPr id="1245193" name="Text Box 9"/>
          <p:cNvSpPr txBox="1">
            <a:spLocks noChangeArrowheads="1"/>
          </p:cNvSpPr>
          <p:nvPr/>
        </p:nvSpPr>
        <p:spPr bwMode="auto">
          <a:xfrm>
            <a:off x="309564" y="3071810"/>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smtClean="0">
                <a:latin typeface="+mn-lt"/>
                <a:ea typeface="黑体" pitchFamily="2" charset="-122"/>
              </a:rPr>
              <a:t>222.5.48.3</a:t>
            </a:r>
            <a:endParaRPr kumimoji="0" lang="en-US" altLang="zh-CN" sz="2800" b="1" dirty="0">
              <a:latin typeface="+mn-lt"/>
              <a:ea typeface="黑体" pitchFamily="2" charset="-122"/>
            </a:endParaRPr>
          </a:p>
        </p:txBody>
      </p:sp>
      <p:sp>
        <p:nvSpPr>
          <p:cNvPr id="16" name="灯片编号占位符 15"/>
          <p:cNvSpPr>
            <a:spLocks noGrp="1"/>
          </p:cNvSpPr>
          <p:nvPr>
            <p:ph type="sldNum" sz="quarter" idx="12"/>
          </p:nvPr>
        </p:nvSpPr>
        <p:spPr/>
        <p:txBody>
          <a:bodyPr/>
          <a:lstStyle/>
          <a:p>
            <a:fld id="{14338B79-8FD5-46F1-8A19-651A319ADB19}" type="slidenum">
              <a:rPr lang="zh-CN" altLang="en-US" smtClean="0"/>
              <a:pPr/>
              <a:t>38</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3767017141"/>
              </p:ext>
            </p:extLst>
          </p:nvPr>
        </p:nvGraphicFramePr>
        <p:xfrm>
          <a:off x="4232918" y="1198972"/>
          <a:ext cx="5544621" cy="908728"/>
        </p:xfrm>
        <a:graphic>
          <a:graphicData uri="http://schemas.openxmlformats.org/drawingml/2006/table">
            <a:tbl>
              <a:tblPr firstRow="1" bandRow="1">
                <a:tableStyleId>{5940675A-B579-460E-94D1-54222C63F5DA}</a:tableStyleId>
              </a:tblPr>
              <a:tblGrid>
                <a:gridCol w="616069"/>
                <a:gridCol w="616069"/>
                <a:gridCol w="616069"/>
                <a:gridCol w="616069"/>
                <a:gridCol w="616069"/>
                <a:gridCol w="616069"/>
                <a:gridCol w="616069"/>
                <a:gridCol w="616069"/>
                <a:gridCol w="616069"/>
              </a:tblGrid>
              <a:tr h="454364">
                <a:tc>
                  <a:txBody>
                    <a:bodyPr/>
                    <a:lstStyle/>
                    <a:p>
                      <a:endParaRPr lang="zh-CN" altLang="en-US" sz="2000" dirty="0"/>
                    </a:p>
                  </a:txBody>
                  <a:tcPr/>
                </a:tc>
                <a:tc gridSpan="8">
                  <a:txBody>
                    <a:bodyPr/>
                    <a:lstStyle/>
                    <a:p>
                      <a:pPr algn="ctr"/>
                      <a:r>
                        <a:rPr lang="en-US" altLang="zh-CN" sz="2000" dirty="0" smtClean="0"/>
                        <a:t>8</a:t>
                      </a:r>
                      <a:r>
                        <a:rPr lang="en-US" altLang="zh-CN" sz="2000" b="1" dirty="0" smtClean="0"/>
                        <a:t>bit</a:t>
                      </a:r>
                      <a:r>
                        <a:rPr lang="zh-CN" altLang="en-US" sz="2000" b="1" dirty="0" smtClean="0"/>
                        <a:t>对应值</a:t>
                      </a:r>
                      <a:endParaRPr lang="zh-CN" altLang="en-US" sz="20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454364">
                <a:tc>
                  <a:txBody>
                    <a:bodyPr/>
                    <a:lstStyle/>
                    <a:p>
                      <a:endParaRPr lang="zh-CN" altLang="en-US" sz="2000" dirty="0"/>
                    </a:p>
                  </a:txBody>
                  <a:tcPr/>
                </a:tc>
                <a:tc>
                  <a:txBody>
                    <a:bodyPr/>
                    <a:lstStyle/>
                    <a:p>
                      <a:r>
                        <a:rPr lang="en-US" altLang="zh-CN" sz="2000" dirty="0" smtClean="0"/>
                        <a:t>128</a:t>
                      </a:r>
                      <a:endParaRPr lang="zh-CN" altLang="en-US" sz="2000" dirty="0"/>
                    </a:p>
                  </a:txBody>
                  <a:tcPr/>
                </a:tc>
                <a:tc>
                  <a:txBody>
                    <a:bodyPr/>
                    <a:lstStyle/>
                    <a:p>
                      <a:r>
                        <a:rPr lang="en-US" altLang="zh-CN" sz="2000" dirty="0" smtClean="0"/>
                        <a:t>64</a:t>
                      </a:r>
                      <a:endParaRPr lang="zh-CN" altLang="en-US" sz="2000" dirty="0"/>
                    </a:p>
                  </a:txBody>
                  <a:tcPr/>
                </a:tc>
                <a:tc>
                  <a:txBody>
                    <a:bodyPr/>
                    <a:lstStyle/>
                    <a:p>
                      <a:r>
                        <a:rPr lang="en-US" altLang="zh-CN" sz="2000" dirty="0" smtClean="0"/>
                        <a:t>32</a:t>
                      </a:r>
                      <a:endParaRPr lang="zh-CN" altLang="en-US" sz="2000" dirty="0"/>
                    </a:p>
                  </a:txBody>
                  <a:tcPr/>
                </a:tc>
                <a:tc>
                  <a:txBody>
                    <a:bodyPr/>
                    <a:lstStyle/>
                    <a:p>
                      <a:r>
                        <a:rPr lang="en-US" altLang="zh-CN" sz="2000" dirty="0" smtClean="0"/>
                        <a:t>16</a:t>
                      </a:r>
                      <a:endParaRPr lang="zh-CN" altLang="en-US" sz="2000" dirty="0"/>
                    </a:p>
                  </a:txBody>
                  <a:tcPr/>
                </a:tc>
                <a:tc>
                  <a:txBody>
                    <a:bodyPr/>
                    <a:lstStyle/>
                    <a:p>
                      <a:r>
                        <a:rPr lang="en-US" altLang="zh-CN" sz="2000" dirty="0" smtClean="0"/>
                        <a:t>8</a:t>
                      </a:r>
                      <a:endParaRPr lang="zh-CN" altLang="en-US" sz="2000" dirty="0"/>
                    </a:p>
                  </a:txBody>
                  <a:tcPr/>
                </a:tc>
                <a:tc>
                  <a:txBody>
                    <a:bodyPr/>
                    <a:lstStyle/>
                    <a:p>
                      <a:r>
                        <a:rPr lang="en-US" altLang="zh-CN" sz="2000" dirty="0" smtClean="0"/>
                        <a:t>4</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smtClean="0"/>
                        <a:t>1</a:t>
                      </a:r>
                      <a:endParaRPr lang="zh-CN" altLang="en-US" sz="20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158821842"/>
              </p:ext>
            </p:extLst>
          </p:nvPr>
        </p:nvGraphicFramePr>
        <p:xfrm>
          <a:off x="4232920" y="2617446"/>
          <a:ext cx="5544621" cy="908728"/>
        </p:xfrm>
        <a:graphic>
          <a:graphicData uri="http://schemas.openxmlformats.org/drawingml/2006/table">
            <a:tbl>
              <a:tblPr firstRow="1" bandRow="1">
                <a:tableStyleId>{5940675A-B579-460E-94D1-54222C63F5DA}</a:tableStyleId>
              </a:tblPr>
              <a:tblGrid>
                <a:gridCol w="616069"/>
                <a:gridCol w="616069"/>
                <a:gridCol w="616069"/>
                <a:gridCol w="650012"/>
                <a:gridCol w="582126"/>
                <a:gridCol w="616069"/>
                <a:gridCol w="616069"/>
                <a:gridCol w="616069"/>
                <a:gridCol w="616069"/>
              </a:tblGrid>
              <a:tr h="454364">
                <a:tc>
                  <a:txBody>
                    <a:bodyPr/>
                    <a:lstStyle/>
                    <a:p>
                      <a:r>
                        <a:rPr lang="en-US" altLang="zh-CN" sz="2000" dirty="0" smtClean="0"/>
                        <a:t>129</a:t>
                      </a:r>
                      <a:endParaRPr lang="zh-CN" altLang="en-US" sz="2000" dirty="0"/>
                    </a:p>
                  </a:txBody>
                  <a:tcPr/>
                </a:tc>
                <a:tc>
                  <a:txBody>
                    <a:bodyPr/>
                    <a:lstStyle/>
                    <a:p>
                      <a:r>
                        <a:rPr lang="en-US" altLang="zh-CN" sz="2000" dirty="0" smtClean="0">
                          <a:solidFill>
                            <a:schemeClr val="tx1"/>
                          </a:solidFill>
                        </a:rPr>
                        <a:t>1</a:t>
                      </a:r>
                      <a:endParaRPr lang="zh-CN" altLang="en-US" sz="2000" dirty="0">
                        <a:solidFill>
                          <a:schemeClr val="tx1"/>
                        </a:solidFill>
                      </a:endParaRPr>
                    </a:p>
                  </a:txBody>
                  <a:tcPr>
                    <a:solidFill>
                      <a:schemeClr val="bg2"/>
                    </a:solidFill>
                  </a:tcPr>
                </a:tc>
                <a:tc>
                  <a:txBody>
                    <a:bodyPr/>
                    <a:lstStyle/>
                    <a:p>
                      <a:r>
                        <a:rPr lang="en-US" altLang="zh-CN" sz="2000" dirty="0" smtClean="0">
                          <a:solidFill>
                            <a:schemeClr val="tx1"/>
                          </a:solidFill>
                        </a:rPr>
                        <a:t>0</a:t>
                      </a:r>
                      <a:endParaRPr lang="zh-CN" altLang="en-US" sz="2000" dirty="0">
                        <a:solidFill>
                          <a:schemeClr val="tx1"/>
                        </a:solidFill>
                      </a:endParaRPr>
                    </a:p>
                  </a:txBody>
                  <a:tcPr>
                    <a:solidFill>
                      <a:schemeClr val="bg2"/>
                    </a:solidFill>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0</a:t>
                      </a:r>
                      <a:endParaRPr lang="zh-CN" altLang="en-US" sz="2000" dirty="0"/>
                    </a:p>
                  </a:txBody>
                  <a:tcPr/>
                </a:tc>
                <a:tc>
                  <a:txBody>
                    <a:bodyPr/>
                    <a:lstStyle/>
                    <a:p>
                      <a:r>
                        <a:rPr lang="en-US" altLang="zh-CN" sz="2000" dirty="0" smtClean="0"/>
                        <a:t>1</a:t>
                      </a:r>
                      <a:endParaRPr lang="zh-CN" altLang="en-US" sz="2000" dirty="0"/>
                    </a:p>
                  </a:txBody>
                  <a:tcPr/>
                </a:tc>
              </a:tr>
              <a:tr h="454364">
                <a:tc>
                  <a:txBody>
                    <a:bodyPr/>
                    <a:lstStyle/>
                    <a:p>
                      <a:r>
                        <a:rPr lang="en-US" altLang="zh-CN" sz="2000" dirty="0" smtClean="0"/>
                        <a:t>222</a:t>
                      </a:r>
                      <a:endParaRPr lang="zh-CN" altLang="en-US" sz="2000" dirty="0"/>
                    </a:p>
                  </a:txBody>
                  <a:tcPr/>
                </a:tc>
                <a:tc>
                  <a:txBody>
                    <a:bodyPr/>
                    <a:lstStyle/>
                    <a:p>
                      <a:r>
                        <a:rPr lang="en-US" altLang="zh-CN" sz="2000" dirty="0" smtClean="0"/>
                        <a:t>1</a:t>
                      </a:r>
                      <a:endParaRPr lang="zh-CN" altLang="en-US" sz="2000" dirty="0"/>
                    </a:p>
                  </a:txBody>
                  <a:tcPr>
                    <a:solidFill>
                      <a:schemeClr val="accent2"/>
                    </a:solidFill>
                  </a:tcPr>
                </a:tc>
                <a:tc>
                  <a:txBody>
                    <a:bodyPr/>
                    <a:lstStyle/>
                    <a:p>
                      <a:r>
                        <a:rPr lang="en-US" altLang="zh-CN" sz="2000" dirty="0" smtClean="0"/>
                        <a:t>1</a:t>
                      </a:r>
                      <a:endParaRPr lang="zh-CN" altLang="en-US" sz="2000" dirty="0"/>
                    </a:p>
                  </a:txBody>
                  <a:tcPr>
                    <a:solidFill>
                      <a:schemeClr val="accent2"/>
                    </a:solidFill>
                  </a:tcPr>
                </a:tc>
                <a:tc>
                  <a:txBody>
                    <a:bodyPr/>
                    <a:lstStyle/>
                    <a:p>
                      <a:r>
                        <a:rPr lang="en-US" altLang="zh-CN" sz="2000" dirty="0" smtClean="0"/>
                        <a:t>0</a:t>
                      </a:r>
                      <a:endParaRPr lang="zh-CN" altLang="en-US" sz="2000" dirty="0"/>
                    </a:p>
                  </a:txBody>
                  <a:tcPr>
                    <a:solidFill>
                      <a:schemeClr val="accent2"/>
                    </a:solidFill>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0</a:t>
                      </a:r>
                      <a:endParaRPr lang="zh-CN" altLang="en-US" sz="2000"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767047820"/>
              </p:ext>
            </p:extLst>
          </p:nvPr>
        </p:nvGraphicFramePr>
        <p:xfrm>
          <a:off x="4232920" y="2132856"/>
          <a:ext cx="5544621" cy="454364"/>
        </p:xfrm>
        <a:graphic>
          <a:graphicData uri="http://schemas.openxmlformats.org/drawingml/2006/table">
            <a:tbl>
              <a:tblPr firstRow="1" bandRow="1">
                <a:tableStyleId>{5940675A-B579-460E-94D1-54222C63F5DA}</a:tableStyleId>
              </a:tblPr>
              <a:tblGrid>
                <a:gridCol w="616069"/>
                <a:gridCol w="616069"/>
                <a:gridCol w="616069"/>
                <a:gridCol w="650012"/>
                <a:gridCol w="582126"/>
                <a:gridCol w="616069"/>
                <a:gridCol w="616069"/>
                <a:gridCol w="616069"/>
                <a:gridCol w="616069"/>
              </a:tblGrid>
              <a:tr h="454364">
                <a:tc>
                  <a:txBody>
                    <a:bodyPr/>
                    <a:lstStyle/>
                    <a:p>
                      <a:r>
                        <a:rPr lang="en-US" altLang="zh-CN" sz="2000" dirty="0" smtClean="0"/>
                        <a:t>255</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1</a:t>
                      </a:r>
                      <a:endParaRPr lang="zh-CN" altLang="en-US" sz="2000" dirty="0"/>
                    </a:p>
                  </a:txBody>
                  <a:tcPr/>
                </a:tc>
              </a:tr>
            </a:tbl>
          </a:graphicData>
        </a:graphic>
      </p:graphicFrame>
    </p:spTree>
    <p:extLst>
      <p:ext uri="{BB962C8B-B14F-4D97-AF65-F5344CB8AC3E}">
        <p14:creationId xmlns:p14="http://schemas.microsoft.com/office/powerpoint/2010/main" val="196245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45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45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90" grpId="0"/>
      <p:bldP spid="12451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zh-CN" dirty="0"/>
              <a:t>2. </a:t>
            </a:r>
            <a:r>
              <a:rPr lang="zh-CN" altLang="en-US" dirty="0"/>
              <a:t>常用的三种类别的 </a:t>
            </a:r>
            <a:r>
              <a:rPr lang="en-US" altLang="zh-CN" dirty="0"/>
              <a:t>IP </a:t>
            </a:r>
            <a:r>
              <a:rPr lang="zh-CN" altLang="en-US" dirty="0" smtClean="0"/>
              <a:t>地址</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792664569"/>
              </p:ext>
            </p:extLst>
          </p:nvPr>
        </p:nvGraphicFramePr>
        <p:xfrm>
          <a:off x="416496" y="1988840"/>
          <a:ext cx="9361040" cy="4394056"/>
        </p:xfrm>
        <a:graphic>
          <a:graphicData uri="http://schemas.openxmlformats.org/drawingml/2006/table">
            <a:tbl>
              <a:tblPr>
                <a:tableStyleId>{5C22544A-7EE6-4342-B048-85BDC9FD1C3A}</a:tableStyleId>
              </a:tblPr>
              <a:tblGrid>
                <a:gridCol w="936104"/>
                <a:gridCol w="2808312"/>
                <a:gridCol w="1656184"/>
                <a:gridCol w="1944216"/>
                <a:gridCol w="2016224"/>
              </a:tblGrid>
              <a:tr h="1224136">
                <a:tc>
                  <a:txBody>
                    <a:bodyPr/>
                    <a:lstStyle/>
                    <a:p>
                      <a:pPr algn="ctr">
                        <a:lnSpc>
                          <a:spcPct val="100000"/>
                        </a:lnSpc>
                        <a:spcAft>
                          <a:spcPts val="0"/>
                        </a:spcAft>
                      </a:pPr>
                      <a:r>
                        <a:rPr lang="zh-CN" sz="2400" b="1" dirty="0">
                          <a:effectLst/>
                          <a:latin typeface="+mn-lt"/>
                          <a:ea typeface="黑体" pitchFamily="2" charset="-122"/>
                        </a:rPr>
                        <a:t>网络</a:t>
                      </a:r>
                    </a:p>
                    <a:p>
                      <a:pPr algn="ctr">
                        <a:lnSpc>
                          <a:spcPct val="100000"/>
                        </a:lnSpc>
                        <a:spcAft>
                          <a:spcPts val="0"/>
                        </a:spcAft>
                      </a:pPr>
                      <a:r>
                        <a:rPr lang="zh-CN" sz="2400" b="1" dirty="0">
                          <a:effectLst/>
                          <a:latin typeface="+mn-lt"/>
                          <a:ea typeface="黑体" pitchFamily="2" charset="-122"/>
                        </a:rPr>
                        <a:t>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最大可</a:t>
                      </a:r>
                      <a:r>
                        <a:rPr lang="zh-CN" sz="2400" b="1" dirty="0" smtClean="0">
                          <a:effectLst/>
                          <a:latin typeface="+mn-lt"/>
                          <a:ea typeface="黑体" pitchFamily="2" charset="-122"/>
                        </a:rPr>
                        <a:t>指派</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的网络</a:t>
                      </a:r>
                      <a:r>
                        <a:rPr lang="zh-CN" sz="2400" b="1" dirty="0">
                          <a:effectLst/>
                          <a:latin typeface="+mn-lt"/>
                          <a:ea typeface="黑体" pitchFamily="2" charset="-122"/>
                        </a:rPr>
                        <a:t>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第一个可指派</a:t>
                      </a:r>
                      <a:r>
                        <a:rPr lang="zh-CN" sz="2400" b="1" dirty="0" smtClean="0">
                          <a:effectLst/>
                          <a:latin typeface="+mn-lt"/>
                          <a:ea typeface="黑体" pitchFamily="2" charset="-122"/>
                        </a:rPr>
                        <a:t>的</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网络</a:t>
                      </a:r>
                      <a:r>
                        <a:rPr lang="zh-CN" sz="2400" b="1" dirty="0">
                          <a:effectLst/>
                          <a:latin typeface="+mn-lt"/>
                          <a:ea typeface="黑体" pitchFamily="2" charset="-122"/>
                        </a:rPr>
                        <a:t>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最后一个可</a:t>
                      </a:r>
                      <a:r>
                        <a:rPr lang="zh-CN" sz="2400" b="1" dirty="0" smtClean="0">
                          <a:effectLst/>
                          <a:latin typeface="+mn-lt"/>
                          <a:ea typeface="黑体" pitchFamily="2" charset="-122"/>
                        </a:rPr>
                        <a:t>指派的</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网络</a:t>
                      </a:r>
                      <a:r>
                        <a:rPr lang="zh-CN" sz="2400" b="1" dirty="0">
                          <a:effectLst/>
                          <a:latin typeface="+mn-lt"/>
                          <a:ea typeface="黑体" pitchFamily="2" charset="-122"/>
                        </a:rPr>
                        <a:t>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每个网络</a:t>
                      </a:r>
                      <a:r>
                        <a:rPr lang="zh-CN" sz="2400" b="1" dirty="0" smtClean="0">
                          <a:effectLst/>
                          <a:latin typeface="+mn-lt"/>
                          <a:ea typeface="黑体" pitchFamily="2" charset="-122"/>
                        </a:rPr>
                        <a:t>中</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最大</a:t>
                      </a:r>
                      <a:r>
                        <a:rPr lang="zh-CN" sz="2400" b="1" dirty="0">
                          <a:effectLst/>
                          <a:latin typeface="+mn-lt"/>
                          <a:ea typeface="黑体" pitchFamily="2" charset="-122"/>
                        </a:rPr>
                        <a:t>主机数</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16090">
                <a:tc>
                  <a:txBody>
                    <a:bodyPr/>
                    <a:lstStyle/>
                    <a:p>
                      <a:pPr algn="ctr">
                        <a:lnSpc>
                          <a:spcPct val="100000"/>
                        </a:lnSpc>
                        <a:spcAft>
                          <a:spcPts val="0"/>
                        </a:spcAft>
                      </a:pPr>
                      <a:r>
                        <a:rPr lang="en-US" sz="2400" b="1" dirty="0" smtClean="0">
                          <a:solidFill>
                            <a:srgbClr val="0000CC"/>
                          </a:solidFill>
                          <a:effectLst/>
                          <a:latin typeface="+mn-lt"/>
                          <a:ea typeface="黑体" pitchFamily="2" charset="-122"/>
                        </a:rPr>
                        <a:t>A</a:t>
                      </a:r>
                    </a:p>
                    <a:p>
                      <a:pPr algn="ctr">
                        <a:lnSpc>
                          <a:spcPct val="100000"/>
                        </a:lnSpc>
                        <a:spcAft>
                          <a:spcPts val="0"/>
                        </a:spcAft>
                      </a:pPr>
                      <a:r>
                        <a:rPr lang="en-US" altLang="zh-CN" sz="2400" b="1" dirty="0" smtClean="0">
                          <a:solidFill>
                            <a:srgbClr val="0000CC"/>
                          </a:solidFill>
                          <a:effectLst/>
                          <a:latin typeface="+mn-lt"/>
                          <a:ea typeface="黑体" pitchFamily="2" charset="-122"/>
                        </a:rPr>
                        <a:t>0*</a:t>
                      </a:r>
                      <a:endParaRPr lang="zh-CN" sz="2400" b="1" dirty="0">
                        <a:solidFill>
                          <a:srgbClr val="0000CC"/>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126 (2</a:t>
                      </a:r>
                      <a:r>
                        <a:rPr lang="en-US" sz="2400" b="1" baseline="30000" dirty="0">
                          <a:solidFill>
                            <a:srgbClr val="0000CC"/>
                          </a:solidFill>
                          <a:effectLst/>
                          <a:latin typeface="+mn-lt"/>
                          <a:ea typeface="黑体" pitchFamily="2" charset="-122"/>
                        </a:rPr>
                        <a:t>7</a:t>
                      </a:r>
                      <a:r>
                        <a:rPr lang="en-US" sz="2400" b="1" dirty="0">
                          <a:solidFill>
                            <a:srgbClr val="0000CC"/>
                          </a:solidFill>
                          <a:effectLst/>
                          <a:latin typeface="+mn-lt"/>
                          <a:ea typeface="黑体" pitchFamily="2" charset="-122"/>
                        </a:rPr>
                        <a:t> – 2</a:t>
                      </a:r>
                      <a:r>
                        <a:rPr lang="en-US" sz="2400" b="1" dirty="0" smtClean="0">
                          <a:solidFill>
                            <a:srgbClr val="0000CC"/>
                          </a:solidFill>
                          <a:effectLst/>
                          <a:latin typeface="+mn-lt"/>
                          <a:ea typeface="黑体" pitchFamily="2" charset="-122"/>
                        </a:rPr>
                        <a:t>)</a:t>
                      </a:r>
                    </a:p>
                    <a:p>
                      <a:pPr algn="ctr">
                        <a:lnSpc>
                          <a:spcPct val="100000"/>
                        </a:lnSpc>
                        <a:spcAft>
                          <a:spcPts val="0"/>
                        </a:spcAft>
                      </a:pPr>
                      <a:r>
                        <a:rPr lang="zh-CN" altLang="en-US" sz="2000" b="1" dirty="0" smtClean="0">
                          <a:solidFill>
                            <a:srgbClr val="0000CC"/>
                          </a:solidFill>
                          <a:effectLst/>
                          <a:latin typeface="+mn-lt"/>
                          <a:ea typeface="黑体" pitchFamily="2" charset="-122"/>
                        </a:rPr>
                        <a:t>（</a:t>
                      </a:r>
                      <a:r>
                        <a:rPr lang="en-US" altLang="zh-CN" sz="2000" b="0" dirty="0" smtClean="0"/>
                        <a:t>0.0.0.0</a:t>
                      </a:r>
                      <a:r>
                        <a:rPr lang="zh-CN" altLang="en-US" sz="2000" b="0" dirty="0" smtClean="0"/>
                        <a:t>不用</a:t>
                      </a:r>
                      <a:endParaRPr lang="en-US" altLang="zh-CN" sz="2000" b="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dirty="0" smtClean="0">
                          <a:solidFill>
                            <a:srgbClr val="0000CC"/>
                          </a:solidFill>
                          <a:effectLst/>
                          <a:latin typeface="+mn-lt"/>
                          <a:ea typeface="黑体" pitchFamily="2" charset="-122"/>
                        </a:rPr>
                        <a:t>127.*.*.*</a:t>
                      </a:r>
                      <a:r>
                        <a:rPr lang="zh-CN" altLang="en-US" sz="2000" b="0" dirty="0" smtClean="0"/>
                        <a:t>不用</a:t>
                      </a:r>
                      <a:r>
                        <a:rPr lang="zh-CN" altLang="en-US" sz="2000" b="1" dirty="0" smtClean="0">
                          <a:solidFill>
                            <a:srgbClr val="0000CC"/>
                          </a:solidFill>
                          <a:effectLst/>
                          <a:latin typeface="+mn-lt"/>
                          <a:ea typeface="黑体" pitchFamily="2" charset="-122"/>
                        </a:rPr>
                        <a:t>）</a:t>
                      </a:r>
                      <a:endParaRPr lang="zh-CN" sz="20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a:t>
                      </a:r>
                      <a:endParaRPr lang="zh-CN" sz="2400" b="1">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126</a:t>
                      </a:r>
                      <a:endParaRPr lang="zh-CN" sz="2400" b="1">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smtClean="0">
                          <a:solidFill>
                            <a:srgbClr val="0000CC"/>
                          </a:solidFill>
                          <a:effectLst/>
                          <a:latin typeface="+mn-lt"/>
                          <a:ea typeface="黑体" pitchFamily="2" charset="-122"/>
                        </a:rPr>
                        <a:t>16777214</a:t>
                      </a:r>
                    </a:p>
                    <a:p>
                      <a:pPr algn="ctr">
                        <a:lnSpc>
                          <a:spcPct val="100000"/>
                        </a:lnSpc>
                        <a:spcAft>
                          <a:spcPts val="0"/>
                        </a:spcAft>
                      </a:pPr>
                      <a:r>
                        <a:rPr lang="zh-CN" altLang="en-US" sz="2400" b="1" dirty="0" smtClean="0">
                          <a:solidFill>
                            <a:srgbClr val="0000CC"/>
                          </a:solidFill>
                          <a:effectLst/>
                          <a:latin typeface="+mn-lt"/>
                          <a:ea typeface="黑体" pitchFamily="2" charset="-122"/>
                        </a:rPr>
                        <a:t>（</a:t>
                      </a:r>
                      <a:r>
                        <a:rPr lang="en-US" sz="2400" b="1" dirty="0" smtClean="0">
                          <a:solidFill>
                            <a:srgbClr val="0000CC"/>
                          </a:solidFill>
                          <a:effectLst/>
                          <a:latin typeface="+mn-lt"/>
                          <a:ea typeface="黑体" pitchFamily="2" charset="-122"/>
                        </a:rPr>
                        <a:t>2</a:t>
                      </a:r>
                      <a:r>
                        <a:rPr lang="en-US" altLang="zh-CN" sz="2400" b="1" baseline="30000" dirty="0" smtClean="0">
                          <a:solidFill>
                            <a:srgbClr val="0000CC"/>
                          </a:solidFill>
                          <a:effectLst/>
                          <a:latin typeface="+mn-lt"/>
                          <a:ea typeface="黑体" pitchFamily="2" charset="-122"/>
                        </a:rPr>
                        <a:t>24</a:t>
                      </a:r>
                      <a:r>
                        <a:rPr lang="en-US" sz="2400" b="1" dirty="0" smtClean="0">
                          <a:solidFill>
                            <a:srgbClr val="0000CC"/>
                          </a:solidFill>
                          <a:effectLst/>
                          <a:latin typeface="+mn-lt"/>
                          <a:ea typeface="黑体" pitchFamily="2" charset="-122"/>
                        </a:rPr>
                        <a:t> – 2</a:t>
                      </a:r>
                      <a:r>
                        <a:rPr lang="zh-CN" altLang="en-US" sz="2400" b="1" dirty="0" smtClean="0">
                          <a:solidFill>
                            <a:srgbClr val="0000CC"/>
                          </a:solidFill>
                          <a:effectLst/>
                          <a:latin typeface="+mn-lt"/>
                          <a:ea typeface="黑体" pitchFamily="2" charset="-122"/>
                        </a:rPr>
                        <a:t>）</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a:lnSpc>
                          <a:spcPct val="100000"/>
                        </a:lnSpc>
                        <a:spcAft>
                          <a:spcPts val="0"/>
                        </a:spcAft>
                      </a:pPr>
                      <a:r>
                        <a:rPr lang="en-US" sz="2400" b="1" dirty="0" smtClean="0">
                          <a:solidFill>
                            <a:srgbClr val="0000CC"/>
                          </a:solidFill>
                          <a:effectLst/>
                          <a:latin typeface="+mn-lt"/>
                          <a:ea typeface="黑体" pitchFamily="2" charset="-122"/>
                        </a:rPr>
                        <a:t>B</a:t>
                      </a:r>
                    </a:p>
                    <a:p>
                      <a:pPr algn="ctr">
                        <a:lnSpc>
                          <a:spcPct val="100000"/>
                        </a:lnSpc>
                        <a:spcAft>
                          <a:spcPts val="0"/>
                        </a:spcAft>
                      </a:pPr>
                      <a:r>
                        <a:rPr lang="en-US" altLang="zh-CN" sz="2400" b="1" dirty="0" smtClean="0">
                          <a:solidFill>
                            <a:srgbClr val="0000CC"/>
                          </a:solidFill>
                          <a:effectLst/>
                          <a:latin typeface="+mn-lt"/>
                          <a:ea typeface="黑体" pitchFamily="2" charset="-122"/>
                        </a:rPr>
                        <a:t>10*</a:t>
                      </a:r>
                      <a:endParaRPr lang="zh-CN" sz="2400" b="1" dirty="0">
                        <a:solidFill>
                          <a:srgbClr val="0000CC"/>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16383 (2</a:t>
                      </a:r>
                      <a:r>
                        <a:rPr lang="en-US" sz="2400" b="1" baseline="30000" dirty="0">
                          <a:solidFill>
                            <a:srgbClr val="0000CC"/>
                          </a:solidFill>
                          <a:effectLst/>
                          <a:latin typeface="+mn-lt"/>
                          <a:ea typeface="黑体" pitchFamily="2" charset="-122"/>
                        </a:rPr>
                        <a:t>14</a:t>
                      </a:r>
                      <a:r>
                        <a:rPr lang="en-US" sz="2400" b="1" dirty="0">
                          <a:solidFill>
                            <a:srgbClr val="0000CC"/>
                          </a:solidFill>
                          <a:effectLst/>
                          <a:latin typeface="+mn-lt"/>
                          <a:ea typeface="黑体" pitchFamily="2" charset="-122"/>
                        </a:rPr>
                        <a:t> – 1</a:t>
                      </a:r>
                      <a:r>
                        <a:rPr lang="en-US" sz="2400" b="1" dirty="0" smtClean="0">
                          <a:solidFill>
                            <a:srgbClr val="0000CC"/>
                          </a:solidFill>
                          <a:effectLst/>
                          <a:latin typeface="+mn-lt"/>
                          <a:ea typeface="黑体" pitchFamily="2" charset="-122"/>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00CC"/>
                          </a:solidFill>
                          <a:effectLst/>
                          <a:latin typeface="+mn-lt"/>
                          <a:ea typeface="黑体" pitchFamily="2" charset="-122"/>
                        </a:rPr>
                        <a:t>128.0.0.0</a:t>
                      </a:r>
                      <a:r>
                        <a:rPr lang="zh-CN" altLang="en-US" sz="2400" b="0" dirty="0" smtClean="0">
                          <a:solidFill>
                            <a:srgbClr val="0000CC"/>
                          </a:solidFill>
                          <a:effectLst/>
                          <a:latin typeface="+mn-lt"/>
                          <a:ea typeface="黑体" pitchFamily="2" charset="-122"/>
                        </a:rPr>
                        <a:t>不用</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128.1</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191.255</a:t>
                      </a:r>
                      <a:endParaRPr lang="zh-CN" sz="2400" b="1">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smtClean="0">
                          <a:solidFill>
                            <a:srgbClr val="0000CC"/>
                          </a:solidFill>
                          <a:effectLst/>
                          <a:latin typeface="+mn-lt"/>
                          <a:ea typeface="黑体" pitchFamily="2" charset="-122"/>
                        </a:rPr>
                        <a:t>65534</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00CC"/>
                          </a:solidFill>
                          <a:effectLst/>
                          <a:latin typeface="+mn-lt"/>
                          <a:ea typeface="黑体" pitchFamily="2" charset="-122"/>
                        </a:rPr>
                        <a:t>（</a:t>
                      </a:r>
                      <a:r>
                        <a:rPr lang="en-US" sz="2400" b="1" dirty="0" smtClean="0">
                          <a:solidFill>
                            <a:srgbClr val="0000CC"/>
                          </a:solidFill>
                          <a:effectLst/>
                          <a:latin typeface="+mn-lt"/>
                          <a:ea typeface="黑体" pitchFamily="2" charset="-122"/>
                        </a:rPr>
                        <a:t>2</a:t>
                      </a:r>
                      <a:r>
                        <a:rPr lang="en-US" altLang="zh-CN" sz="2400" b="1" baseline="30000" dirty="0" smtClean="0">
                          <a:solidFill>
                            <a:srgbClr val="0000CC"/>
                          </a:solidFill>
                          <a:effectLst/>
                          <a:latin typeface="+mn-lt"/>
                          <a:ea typeface="黑体" pitchFamily="2" charset="-122"/>
                        </a:rPr>
                        <a:t>16</a:t>
                      </a:r>
                      <a:r>
                        <a:rPr lang="en-US" sz="2400" b="1" dirty="0" smtClean="0">
                          <a:solidFill>
                            <a:srgbClr val="0000CC"/>
                          </a:solidFill>
                          <a:effectLst/>
                          <a:latin typeface="+mn-lt"/>
                          <a:ea typeface="黑体" pitchFamily="2" charset="-122"/>
                        </a:rPr>
                        <a:t> – 2</a:t>
                      </a:r>
                      <a:r>
                        <a:rPr lang="zh-CN" altLang="en-US" sz="2400" b="1" dirty="0" smtClean="0">
                          <a:solidFill>
                            <a:srgbClr val="0000CC"/>
                          </a:solidFill>
                          <a:effectLst/>
                          <a:latin typeface="+mn-lt"/>
                          <a:ea typeface="黑体" pitchFamily="2" charset="-122"/>
                        </a:rPr>
                        <a:t>）</a:t>
                      </a:r>
                    </a:p>
                    <a:p>
                      <a:pPr algn="ctr">
                        <a:lnSpc>
                          <a:spcPct val="100000"/>
                        </a:lnSpc>
                        <a:spcAft>
                          <a:spcPts val="0"/>
                        </a:spcAft>
                      </a:pP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a:lnSpc>
                          <a:spcPct val="100000"/>
                        </a:lnSpc>
                        <a:spcAft>
                          <a:spcPts val="0"/>
                        </a:spcAft>
                      </a:pPr>
                      <a:r>
                        <a:rPr lang="en-US" sz="2400" b="1" dirty="0" smtClean="0">
                          <a:solidFill>
                            <a:srgbClr val="0000CC"/>
                          </a:solidFill>
                          <a:effectLst/>
                          <a:latin typeface="+mn-lt"/>
                          <a:ea typeface="黑体" pitchFamily="2" charset="-122"/>
                        </a:rPr>
                        <a:t>C</a:t>
                      </a:r>
                    </a:p>
                    <a:p>
                      <a:pPr algn="ctr">
                        <a:lnSpc>
                          <a:spcPct val="100000"/>
                        </a:lnSpc>
                        <a:spcAft>
                          <a:spcPts val="0"/>
                        </a:spcAft>
                      </a:pPr>
                      <a:r>
                        <a:rPr lang="en-US" altLang="zh-CN" sz="2400" b="1" dirty="0" smtClean="0">
                          <a:solidFill>
                            <a:srgbClr val="0000CC"/>
                          </a:solidFill>
                          <a:effectLst/>
                          <a:latin typeface="+mn-lt"/>
                          <a:ea typeface="黑体" pitchFamily="2" charset="-122"/>
                        </a:rPr>
                        <a:t>110*</a:t>
                      </a:r>
                      <a:endParaRPr lang="zh-CN" sz="2400" b="1" dirty="0">
                        <a:solidFill>
                          <a:srgbClr val="0000CC"/>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2097151 (2</a:t>
                      </a:r>
                      <a:r>
                        <a:rPr lang="en-US" sz="2400" b="1" baseline="30000" dirty="0">
                          <a:solidFill>
                            <a:srgbClr val="0000CC"/>
                          </a:solidFill>
                          <a:effectLst/>
                          <a:latin typeface="+mn-lt"/>
                          <a:ea typeface="黑体" pitchFamily="2" charset="-122"/>
                        </a:rPr>
                        <a:t>21</a:t>
                      </a:r>
                      <a:r>
                        <a:rPr lang="en-US" sz="2400" b="1" dirty="0">
                          <a:solidFill>
                            <a:srgbClr val="0000CC"/>
                          </a:solidFill>
                          <a:effectLst/>
                          <a:latin typeface="+mn-lt"/>
                          <a:ea typeface="黑体" pitchFamily="2" charset="-122"/>
                        </a:rPr>
                        <a:t> – 1</a:t>
                      </a:r>
                      <a:r>
                        <a:rPr lang="en-US" sz="2400" b="1" dirty="0" smtClean="0">
                          <a:solidFill>
                            <a:srgbClr val="0000CC"/>
                          </a:solidFill>
                          <a:effectLst/>
                          <a:latin typeface="+mn-lt"/>
                          <a:ea typeface="黑体" pitchFamily="2" charset="-122"/>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00CC"/>
                          </a:solidFill>
                          <a:effectLst/>
                          <a:latin typeface="+mn-lt"/>
                          <a:ea typeface="黑体" pitchFamily="2" charset="-122"/>
                        </a:rPr>
                        <a:t>192.0.0.0</a:t>
                      </a:r>
                      <a:r>
                        <a:rPr lang="zh-CN" altLang="en-US" sz="2400" b="0" dirty="0" smtClean="0">
                          <a:solidFill>
                            <a:srgbClr val="0000CC"/>
                          </a:solidFill>
                          <a:effectLst/>
                          <a:latin typeface="+mn-lt"/>
                          <a:ea typeface="黑体" pitchFamily="2" charset="-122"/>
                        </a:rPr>
                        <a:t>不用</a:t>
                      </a:r>
                      <a:endParaRPr lang="zh-CN" altLang="zh-CN" sz="2400" b="1" dirty="0" smtClean="0">
                        <a:solidFill>
                          <a:srgbClr val="0000CC"/>
                        </a:solidFill>
                        <a:effectLst/>
                        <a:latin typeface="+mn-lt"/>
                        <a:ea typeface="黑体" pitchFamily="2" charset="-122"/>
                      </a:endParaRPr>
                    </a:p>
                    <a:p>
                      <a:pPr algn="ctr">
                        <a:lnSpc>
                          <a:spcPct val="100000"/>
                        </a:lnSpc>
                        <a:spcAft>
                          <a:spcPts val="0"/>
                        </a:spcAft>
                      </a:pP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192.0.1</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223.255.255</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smtClean="0">
                          <a:solidFill>
                            <a:srgbClr val="0000CC"/>
                          </a:solidFill>
                          <a:effectLst/>
                          <a:latin typeface="+mn-lt"/>
                          <a:ea typeface="黑体" pitchFamily="2" charset="-122"/>
                        </a:rPr>
                        <a:t>254</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00CC"/>
                          </a:solidFill>
                          <a:effectLst/>
                          <a:latin typeface="+mn-lt"/>
                          <a:ea typeface="黑体" pitchFamily="2" charset="-122"/>
                        </a:rPr>
                        <a:t>（</a:t>
                      </a:r>
                      <a:r>
                        <a:rPr lang="en-US" sz="2400" b="1" dirty="0" smtClean="0">
                          <a:solidFill>
                            <a:srgbClr val="0000CC"/>
                          </a:solidFill>
                          <a:effectLst/>
                          <a:latin typeface="+mn-lt"/>
                          <a:ea typeface="黑体" pitchFamily="2" charset="-122"/>
                        </a:rPr>
                        <a:t>2</a:t>
                      </a:r>
                      <a:r>
                        <a:rPr lang="en-US" altLang="zh-CN" sz="2400" b="1" baseline="30000" dirty="0" smtClean="0">
                          <a:solidFill>
                            <a:srgbClr val="0000CC"/>
                          </a:solidFill>
                          <a:effectLst/>
                          <a:latin typeface="+mn-lt"/>
                          <a:ea typeface="黑体" pitchFamily="2" charset="-122"/>
                        </a:rPr>
                        <a:t>8</a:t>
                      </a:r>
                      <a:r>
                        <a:rPr lang="en-US" sz="2400" b="1" dirty="0" smtClean="0">
                          <a:solidFill>
                            <a:srgbClr val="0000CC"/>
                          </a:solidFill>
                          <a:effectLst/>
                          <a:latin typeface="+mn-lt"/>
                          <a:ea typeface="黑体" pitchFamily="2" charset="-122"/>
                        </a:rPr>
                        <a:t> – 2</a:t>
                      </a:r>
                      <a:r>
                        <a:rPr lang="zh-CN" altLang="en-US" sz="2400" b="1" dirty="0" smtClean="0">
                          <a:solidFill>
                            <a:srgbClr val="0000CC"/>
                          </a:solidFill>
                          <a:effectLst/>
                          <a:latin typeface="+mn-lt"/>
                          <a:ea typeface="黑体" pitchFamily="2" charset="-122"/>
                        </a:rPr>
                        <a:t>）</a:t>
                      </a:r>
                    </a:p>
                    <a:p>
                      <a:pPr algn="ctr">
                        <a:lnSpc>
                          <a:spcPct val="100000"/>
                        </a:lnSpc>
                        <a:spcAft>
                          <a:spcPts val="0"/>
                        </a:spcAft>
                      </a:pP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3152800" y="1412776"/>
            <a:ext cx="3873755" cy="523220"/>
          </a:xfrm>
          <a:prstGeom prst="rect">
            <a:avLst/>
          </a:prstGeom>
        </p:spPr>
        <p:txBody>
          <a:bodyPr wrap="square">
            <a:spAutoFit/>
          </a:bodyPr>
          <a:lstStyle/>
          <a:p>
            <a:pPr algn="ctr"/>
            <a:r>
              <a:rPr lang="en-US" altLang="zh-CN" sz="2800" b="1" dirty="0" smtClean="0">
                <a:ea typeface="黑体" pitchFamily="2" charset="-122"/>
              </a:rPr>
              <a:t>IP </a:t>
            </a:r>
            <a:r>
              <a:rPr lang="zh-CN" altLang="en-US" sz="2800" b="1" dirty="0">
                <a:ea typeface="黑体" pitchFamily="2" charset="-122"/>
              </a:rPr>
              <a:t>地址</a:t>
            </a:r>
            <a:r>
              <a:rPr lang="zh-CN" altLang="en-US" sz="2800" b="1" dirty="0" smtClean="0">
                <a:ea typeface="黑体" pitchFamily="2" charset="-122"/>
              </a:rPr>
              <a:t>的指派范围 </a:t>
            </a:r>
            <a:endParaRPr lang="zh-CN" altLang="en-US" sz="2800" b="1" dirty="0">
              <a:ea typeface="黑体" pitchFamily="2" charset="-122"/>
            </a:endParaRPr>
          </a:p>
        </p:txBody>
      </p:sp>
      <p:sp>
        <p:nvSpPr>
          <p:cNvPr id="5" name="灯片编号占位符 4"/>
          <p:cNvSpPr>
            <a:spLocks noGrp="1"/>
          </p:cNvSpPr>
          <p:nvPr>
            <p:ph type="sldNum" sz="quarter" idx="12"/>
          </p:nvPr>
        </p:nvSpPr>
        <p:spPr/>
        <p:txBody>
          <a:bodyPr/>
          <a:lstStyle/>
          <a:p>
            <a:fld id="{14338B79-8FD5-46F1-8A19-651A319ADB19}" type="slidenum">
              <a:rPr lang="zh-CN" altLang="en-US" smtClean="0"/>
              <a:pPr/>
              <a:t>39</a:t>
            </a:fld>
            <a:endParaRPr lang="en-US" altLang="zh-CN"/>
          </a:p>
        </p:txBody>
      </p:sp>
    </p:spTree>
    <p:extLst>
      <p:ext uri="{BB962C8B-B14F-4D97-AF65-F5344CB8AC3E}">
        <p14:creationId xmlns:p14="http://schemas.microsoft.com/office/powerpoint/2010/main" val="3441059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4.1  </a:t>
            </a:r>
            <a:r>
              <a:rPr lang="zh-CN" altLang="en-US" dirty="0"/>
              <a:t>网络层提供的两种服务 </a:t>
            </a:r>
          </a:p>
        </p:txBody>
      </p:sp>
      <p:sp>
        <p:nvSpPr>
          <p:cNvPr id="931843" name="Rectangle 3"/>
          <p:cNvSpPr>
            <a:spLocks noGrp="1" noChangeArrowheads="1"/>
          </p:cNvSpPr>
          <p:nvPr>
            <p:ph idx="1"/>
          </p:nvPr>
        </p:nvSpPr>
        <p:spPr/>
        <p:txBody>
          <a:bodyPr/>
          <a:lstStyle/>
          <a:p>
            <a:r>
              <a:rPr lang="zh-CN" altLang="en-US" dirty="0"/>
              <a:t>在计算机网络领域，网络层应该向运输层提供怎样的服务（“</a:t>
            </a:r>
            <a:r>
              <a:rPr lang="zh-CN" altLang="en-US" dirty="0">
                <a:solidFill>
                  <a:srgbClr val="FF0000"/>
                </a:solidFill>
              </a:rPr>
              <a:t>面向连接</a:t>
            </a:r>
            <a:r>
              <a:rPr lang="zh-CN" altLang="en-US" dirty="0"/>
              <a:t>”还是“</a:t>
            </a:r>
            <a:r>
              <a:rPr lang="zh-CN" altLang="en-US" dirty="0">
                <a:solidFill>
                  <a:srgbClr val="FF0000"/>
                </a:solidFill>
              </a:rPr>
              <a:t>无连接</a:t>
            </a:r>
            <a:r>
              <a:rPr lang="zh-CN" altLang="en-US" dirty="0"/>
              <a:t>”）曾引起了长期的争论。</a:t>
            </a:r>
          </a:p>
          <a:p>
            <a:r>
              <a:rPr lang="zh-CN" altLang="en-US" dirty="0"/>
              <a:t>争论焦点的实质就是：</a:t>
            </a:r>
            <a:r>
              <a:rPr lang="zh-CN" altLang="en-US" dirty="0">
                <a:solidFill>
                  <a:srgbClr val="0000CC"/>
                </a:solidFill>
              </a:rPr>
              <a:t>在计算机通信中，可靠交付应当由谁来负责？是</a:t>
            </a:r>
            <a:r>
              <a:rPr lang="zh-CN" altLang="en-US" dirty="0">
                <a:solidFill>
                  <a:srgbClr val="FF0000"/>
                </a:solidFill>
              </a:rPr>
              <a:t>网络</a:t>
            </a:r>
            <a:r>
              <a:rPr lang="zh-CN" altLang="en-US" dirty="0">
                <a:solidFill>
                  <a:srgbClr val="0000CC"/>
                </a:solidFill>
              </a:rPr>
              <a:t>还是</a:t>
            </a:r>
            <a:r>
              <a:rPr lang="zh-CN" altLang="en-US" dirty="0">
                <a:solidFill>
                  <a:srgbClr val="FF0000"/>
                </a:solidFill>
              </a:rPr>
              <a:t>端系统</a:t>
            </a:r>
            <a:r>
              <a:rPr lang="zh-CN" altLang="en-US" dirty="0">
                <a:solidFill>
                  <a:srgbClr val="0000CC"/>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a:t>
            </a:fld>
            <a:endParaRPr lang="en-US" altLang="zh-CN"/>
          </a:p>
        </p:txBody>
      </p:sp>
    </p:spTree>
    <p:extLst>
      <p:ext uri="{BB962C8B-B14F-4D97-AF65-F5344CB8AC3E}">
        <p14:creationId xmlns:p14="http://schemas.microsoft.com/office/powerpoint/2010/main" val="109402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一般不使用的特殊的 </a:t>
            </a:r>
            <a:r>
              <a:rPr lang="en-US" altLang="zh-CN" dirty="0" smtClean="0"/>
              <a:t>IP </a:t>
            </a:r>
            <a:r>
              <a:rPr lang="zh-CN" altLang="en-US" dirty="0" smtClean="0"/>
              <a:t>地址</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541186360"/>
              </p:ext>
            </p:extLst>
          </p:nvPr>
        </p:nvGraphicFramePr>
        <p:xfrm>
          <a:off x="284906" y="1785809"/>
          <a:ext cx="9145016" cy="4389120"/>
        </p:xfrm>
        <a:graphic>
          <a:graphicData uri="http://schemas.openxmlformats.org/drawingml/2006/table">
            <a:tbl>
              <a:tblPr>
                <a:tableStyleId>{5C22544A-7EE6-4342-B048-85BDC9FD1C3A}</a:tableStyleId>
              </a:tblPr>
              <a:tblGrid>
                <a:gridCol w="1080120"/>
                <a:gridCol w="1584176"/>
                <a:gridCol w="1224136"/>
                <a:gridCol w="1427734"/>
                <a:gridCol w="3828850"/>
              </a:tblGrid>
              <a:tr h="515496">
                <a:tc>
                  <a:txBody>
                    <a:bodyPr/>
                    <a:lstStyle/>
                    <a:p>
                      <a:pPr marL="0" algn="ctr" defTabSz="914400" rtl="0" eaLnBrk="1" latinLnBrk="0" hangingPunct="1">
                        <a:lnSpc>
                          <a:spcPct val="100000"/>
                        </a:lnSpc>
                        <a:spcAft>
                          <a:spcPts val="0"/>
                        </a:spcAft>
                      </a:pPr>
                      <a:r>
                        <a:rPr lang="zh-CN" sz="2400" b="1" kern="1200" dirty="0">
                          <a:solidFill>
                            <a:schemeClr val="tx1"/>
                          </a:solidFill>
                          <a:effectLst/>
                          <a:latin typeface="+mn-lt"/>
                          <a:ea typeface="黑体" pitchFamily="2" charset="-122"/>
                          <a:cs typeface="+mn-cs"/>
                        </a:rPr>
                        <a:t>网络号</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a:solidFill>
                            <a:schemeClr val="tx1"/>
                          </a:solidFill>
                          <a:effectLst/>
                          <a:latin typeface="+mn-lt"/>
                          <a:ea typeface="黑体" pitchFamily="2" charset="-122"/>
                          <a:cs typeface="+mn-cs"/>
                        </a:rPr>
                        <a:t>主机号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源地址</a:t>
                      </a:r>
                      <a:endParaRPr lang="en-US" altLang="zh-CN" sz="2400" b="1" kern="1200" dirty="0" smtClean="0">
                        <a:solidFill>
                          <a:schemeClr val="tx1"/>
                        </a:solidFill>
                        <a:effectLst/>
                        <a:latin typeface="+mn-lt"/>
                        <a:ea typeface="黑体" pitchFamily="2" charset="-122"/>
                        <a:cs typeface="+mn-cs"/>
                      </a:endParaRPr>
                    </a:p>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使用</a:t>
                      </a:r>
                      <a:endParaRPr lang="zh-CN" sz="24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目的地址</a:t>
                      </a:r>
                      <a:endParaRPr lang="en-US" altLang="zh-CN" sz="2400" b="1" kern="1200" dirty="0" smtClean="0">
                        <a:solidFill>
                          <a:schemeClr val="tx1"/>
                        </a:solidFill>
                        <a:effectLst/>
                        <a:latin typeface="+mn-lt"/>
                        <a:ea typeface="黑体" pitchFamily="2" charset="-122"/>
                        <a:cs typeface="+mn-cs"/>
                      </a:endParaRPr>
                    </a:p>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使用</a:t>
                      </a:r>
                      <a:endParaRPr lang="zh-CN" sz="24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sz="2400" b="1" kern="1200" dirty="0" smtClean="0">
                          <a:solidFill>
                            <a:schemeClr val="tx1"/>
                          </a:solidFill>
                          <a:effectLst/>
                          <a:latin typeface="+mn-lt"/>
                          <a:ea typeface="黑体" pitchFamily="2" charset="-122"/>
                          <a:cs typeface="+mn-cs"/>
                        </a:rPr>
                        <a:t>代表的意思</a:t>
                      </a:r>
                      <a:endParaRPr lang="zh-CN" sz="24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algn="ctr" defTabSz="914400" rtl="0" eaLnBrk="1" latinLnBrk="0" hangingPunct="1">
                        <a:lnSpc>
                          <a:spcPct val="100000"/>
                        </a:lnSpc>
                        <a:spcAft>
                          <a:spcPts val="0"/>
                        </a:spcAft>
                      </a:pPr>
                      <a:r>
                        <a:rPr lang="en-US" sz="2400" b="1" kern="1200" dirty="0">
                          <a:solidFill>
                            <a:srgbClr val="0000CC"/>
                          </a:solidFill>
                          <a:effectLst/>
                          <a:latin typeface="+mn-lt"/>
                          <a:ea typeface="黑体" pitchFamily="2" charset="-122"/>
                          <a:cs typeface="+mn-cs"/>
                        </a:rPr>
                        <a:t>0</a:t>
                      </a:r>
                      <a:endParaRPr lang="zh-CN" sz="2400" b="1" kern="1200" dirty="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400" b="1" kern="1200" dirty="0">
                          <a:solidFill>
                            <a:srgbClr val="0000CC"/>
                          </a:solidFill>
                          <a:effectLst/>
                          <a:latin typeface="+mn-lt"/>
                          <a:ea typeface="黑体" pitchFamily="2" charset="-122"/>
                          <a:cs typeface="+mn-cs"/>
                        </a:rPr>
                        <a:t>0</a:t>
                      </a: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FF0000"/>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smtClean="0">
                          <a:solidFill>
                            <a:srgbClr val="0000CC"/>
                          </a:solidFill>
                          <a:effectLst/>
                          <a:latin typeface="+mn-lt"/>
                          <a:ea typeface="黑体" pitchFamily="2" charset="-122"/>
                          <a:cs typeface="+mn-cs"/>
                        </a:rPr>
                        <a:t>在本网络上的本主机</a:t>
                      </a:r>
                      <a:r>
                        <a:rPr lang="zh-CN" altLang="en-US" sz="2400" b="1" kern="1200" dirty="0" smtClean="0">
                          <a:solidFill>
                            <a:srgbClr val="0000CC"/>
                          </a:solidFill>
                          <a:effectLst/>
                          <a:latin typeface="+mn-lt"/>
                          <a:ea typeface="黑体" pitchFamily="2" charset="-122"/>
                          <a:cs typeface="+mn-cs"/>
                        </a:rPr>
                        <a:t>，</a:t>
                      </a:r>
                      <a:r>
                        <a:rPr lang="zh-CN" altLang="en-US" sz="2400" b="0" dirty="0" smtClean="0"/>
                        <a:t>默认路由</a:t>
                      </a: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0</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host-id</a:t>
                      </a:r>
                      <a:endParaRPr lang="zh-CN" sz="2400" b="1" kern="120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FF0000"/>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在本网络上的某台主机</a:t>
                      </a:r>
                      <a:r>
                        <a:rPr lang="en-US" sz="2400" b="1" kern="1200" dirty="0">
                          <a:solidFill>
                            <a:srgbClr val="0000CC"/>
                          </a:solidFill>
                          <a:effectLst/>
                          <a:latin typeface="+mn-lt"/>
                          <a:ea typeface="黑体" pitchFamily="2" charset="-122"/>
                          <a:cs typeface="+mn-cs"/>
                        </a:rPr>
                        <a:t>host-id</a:t>
                      </a: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全</a:t>
                      </a:r>
                      <a:r>
                        <a:rPr lang="en-US" sz="2400" b="1" kern="1200">
                          <a:solidFill>
                            <a:srgbClr val="0000CC"/>
                          </a:solidFill>
                          <a:effectLst/>
                          <a:latin typeface="+mn-lt"/>
                          <a:ea typeface="黑体" pitchFamily="2" charset="-122"/>
                          <a:cs typeface="+mn-cs"/>
                        </a:rPr>
                        <a:t>1</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全</a:t>
                      </a:r>
                      <a:r>
                        <a:rPr lang="en-US" sz="2400" b="1" kern="1200">
                          <a:solidFill>
                            <a:srgbClr val="0000CC"/>
                          </a:solidFill>
                          <a:effectLst/>
                          <a:latin typeface="+mn-lt"/>
                          <a:ea typeface="黑体" pitchFamily="2" charset="-122"/>
                          <a:cs typeface="+mn-cs"/>
                        </a:rPr>
                        <a:t>1</a:t>
                      </a:r>
                      <a:endParaRPr lang="zh-CN" sz="2400" b="1" kern="120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FF0000"/>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只在本网络上进行广播（各路由器均不转发）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net-id</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全</a:t>
                      </a:r>
                      <a:r>
                        <a:rPr lang="en-US" sz="2400" b="1" kern="1200">
                          <a:solidFill>
                            <a:srgbClr val="0000CC"/>
                          </a:solidFill>
                          <a:effectLst/>
                          <a:latin typeface="+mn-lt"/>
                          <a:ea typeface="黑体" pitchFamily="2" charset="-122"/>
                          <a:cs typeface="+mn-cs"/>
                        </a:rPr>
                        <a:t>1</a:t>
                      </a:r>
                      <a:endParaRPr lang="zh-CN" sz="2400" b="1" kern="120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FF0000"/>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对</a:t>
                      </a:r>
                      <a:r>
                        <a:rPr lang="en-US" sz="2400" b="1" kern="1200" dirty="0">
                          <a:solidFill>
                            <a:srgbClr val="0000CC"/>
                          </a:solidFill>
                          <a:effectLst/>
                          <a:latin typeface="+mn-lt"/>
                          <a:ea typeface="黑体" pitchFamily="2" charset="-122"/>
                          <a:cs typeface="+mn-cs"/>
                        </a:rPr>
                        <a:t>net-id</a:t>
                      </a:r>
                      <a:r>
                        <a:rPr lang="zh-CN" sz="2400" b="1" kern="1200" dirty="0">
                          <a:solidFill>
                            <a:srgbClr val="0000CC"/>
                          </a:solidFill>
                          <a:effectLst/>
                          <a:latin typeface="+mn-lt"/>
                          <a:ea typeface="黑体" pitchFamily="2" charset="-122"/>
                          <a:cs typeface="+mn-cs"/>
                        </a:rPr>
                        <a:t>上的所有主机进行广播</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127</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非全</a:t>
                      </a:r>
                      <a:r>
                        <a:rPr lang="en-US" sz="2400" b="1" kern="1200" dirty="0">
                          <a:solidFill>
                            <a:srgbClr val="0000CC"/>
                          </a:solidFill>
                          <a:effectLst/>
                          <a:latin typeface="+mn-lt"/>
                          <a:ea typeface="黑体" pitchFamily="2" charset="-122"/>
                          <a:cs typeface="+mn-cs"/>
                        </a:rPr>
                        <a:t>0</a:t>
                      </a:r>
                      <a:r>
                        <a:rPr lang="zh-CN" sz="2400" b="1" kern="1200" dirty="0">
                          <a:solidFill>
                            <a:srgbClr val="0000CC"/>
                          </a:solidFill>
                          <a:effectLst/>
                          <a:latin typeface="+mn-lt"/>
                          <a:ea typeface="黑体" pitchFamily="2" charset="-122"/>
                          <a:cs typeface="+mn-cs"/>
                        </a:rPr>
                        <a:t>或全</a:t>
                      </a:r>
                      <a:r>
                        <a:rPr lang="en-US" sz="2400" b="1" kern="1200" dirty="0">
                          <a:solidFill>
                            <a:srgbClr val="0000CC"/>
                          </a:solidFill>
                          <a:effectLst/>
                          <a:latin typeface="+mn-lt"/>
                          <a:ea typeface="黑体" pitchFamily="2" charset="-122"/>
                          <a:cs typeface="+mn-cs"/>
                        </a:rPr>
                        <a:t>1</a:t>
                      </a:r>
                      <a:r>
                        <a:rPr lang="zh-CN" sz="2400" b="1" kern="1200" dirty="0">
                          <a:solidFill>
                            <a:srgbClr val="0000CC"/>
                          </a:solidFill>
                          <a:effectLst/>
                          <a:latin typeface="+mn-lt"/>
                          <a:ea typeface="黑体" pitchFamily="2" charset="-122"/>
                          <a:cs typeface="+mn-cs"/>
                        </a:rPr>
                        <a:t>的任何数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用作本地软件环回测试之用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fld id="{7AC79822-BC0D-4DE8-A7E5-90A3732A2B82}" type="slidenum">
              <a:rPr lang="zh-CN" altLang="en-US" smtClean="0"/>
              <a:pPr/>
              <a:t>40</a:t>
            </a:fld>
            <a:endParaRPr lang="en-US" altLang="zh-CN"/>
          </a:p>
        </p:txBody>
      </p:sp>
      <p:pic>
        <p:nvPicPr>
          <p:cNvPr id="2" name="图片 1"/>
          <p:cNvPicPr>
            <a:picLocks noChangeAspect="1"/>
          </p:cNvPicPr>
          <p:nvPr/>
        </p:nvPicPr>
        <p:blipFill>
          <a:blip r:embed="rId2"/>
          <a:stretch>
            <a:fillRect/>
          </a:stretch>
        </p:blipFill>
        <p:spPr>
          <a:xfrm>
            <a:off x="475128" y="917632"/>
            <a:ext cx="8449788" cy="853514"/>
          </a:xfrm>
          <a:prstGeom prst="rect">
            <a:avLst/>
          </a:prstGeom>
        </p:spPr>
      </p:pic>
      <p:sp>
        <p:nvSpPr>
          <p:cNvPr id="5" name="乘号 4"/>
          <p:cNvSpPr/>
          <p:nvPr/>
        </p:nvSpPr>
        <p:spPr bwMode="auto">
          <a:xfrm>
            <a:off x="4497374" y="2660156"/>
            <a:ext cx="720080" cy="504056"/>
          </a:xfrm>
          <a:prstGeom prst="mathMultipl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乘号 6"/>
          <p:cNvSpPr/>
          <p:nvPr/>
        </p:nvSpPr>
        <p:spPr bwMode="auto">
          <a:xfrm>
            <a:off x="4497374" y="3415079"/>
            <a:ext cx="720080" cy="504056"/>
          </a:xfrm>
          <a:prstGeom prst="mathMultipl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乘号 7"/>
          <p:cNvSpPr/>
          <p:nvPr/>
        </p:nvSpPr>
        <p:spPr bwMode="auto">
          <a:xfrm>
            <a:off x="3152800" y="4149080"/>
            <a:ext cx="720080" cy="504056"/>
          </a:xfrm>
          <a:prstGeom prst="mathMultipl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乘号 8"/>
          <p:cNvSpPr/>
          <p:nvPr/>
        </p:nvSpPr>
        <p:spPr bwMode="auto">
          <a:xfrm>
            <a:off x="3075275" y="4797152"/>
            <a:ext cx="720080" cy="504056"/>
          </a:xfrm>
          <a:prstGeom prst="mathMultipl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34644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IP </a:t>
            </a:r>
            <a:r>
              <a:rPr lang="zh-CN" altLang="en-US" dirty="0"/>
              <a:t>地址的一些重要特点 </a:t>
            </a:r>
          </a:p>
        </p:txBody>
      </p:sp>
      <p:sp>
        <p:nvSpPr>
          <p:cNvPr id="444419" name="Rectangle 3"/>
          <p:cNvSpPr>
            <a:spLocks noGrp="1" noChangeArrowheads="1"/>
          </p:cNvSpPr>
          <p:nvPr>
            <p:ph idx="1"/>
          </p:nvPr>
        </p:nvSpPr>
        <p:spPr>
          <a:xfrm>
            <a:off x="362381" y="1682074"/>
            <a:ext cx="9066212" cy="4934173"/>
          </a:xfrm>
        </p:spPr>
        <p:txBody>
          <a:bodyPr/>
          <a:lstStyle/>
          <a:p>
            <a:r>
              <a:rPr lang="en-US" altLang="zh-CN" dirty="0" smtClean="0">
                <a:solidFill>
                  <a:srgbClr val="FF0000"/>
                </a:solidFill>
              </a:rPr>
              <a:t>(1) IP </a:t>
            </a:r>
            <a:r>
              <a:rPr lang="zh-CN" altLang="en-US" dirty="0">
                <a:solidFill>
                  <a:srgbClr val="FF0000"/>
                </a:solidFill>
              </a:rPr>
              <a:t>地址是一种分等级的地址结构</a:t>
            </a:r>
            <a:r>
              <a:rPr lang="zh-CN" altLang="en-US" dirty="0" smtClean="0">
                <a:solidFill>
                  <a:srgbClr val="FF0000"/>
                </a:solidFill>
              </a:rPr>
              <a:t>。</a:t>
            </a:r>
            <a:r>
              <a:rPr lang="zh-CN" altLang="en-US" dirty="0" smtClean="0"/>
              <a:t>分</a:t>
            </a:r>
            <a:r>
              <a:rPr lang="zh-CN" altLang="en-US" dirty="0"/>
              <a:t>两个等级的好处是</a:t>
            </a:r>
            <a:r>
              <a:rPr lang="zh-CN" altLang="en-US" dirty="0" smtClean="0"/>
              <a:t>：</a:t>
            </a:r>
            <a:endParaRPr lang="en-US" altLang="zh-CN" dirty="0" smtClean="0"/>
          </a:p>
          <a:p>
            <a:pPr lvl="1"/>
            <a:r>
              <a:rPr lang="zh-CN" altLang="en-US" dirty="0"/>
              <a:t>第一，</a:t>
            </a:r>
            <a:r>
              <a:rPr lang="en-US" altLang="zh-CN" dirty="0"/>
              <a:t>IP </a:t>
            </a:r>
            <a:r>
              <a:rPr lang="zh-CN" altLang="en-US" dirty="0"/>
              <a:t>地址管理机构在分配 </a:t>
            </a:r>
            <a:r>
              <a:rPr lang="en-US" altLang="zh-CN" dirty="0"/>
              <a:t>IP </a:t>
            </a:r>
            <a:r>
              <a:rPr lang="zh-CN" altLang="en-US" dirty="0"/>
              <a:t>地址时只分配网络号，而剩下的主机号则由得到该网络号的单位自行分配。这样就方便了 </a:t>
            </a:r>
            <a:r>
              <a:rPr lang="en-US" altLang="zh-CN" dirty="0"/>
              <a:t>IP </a:t>
            </a:r>
            <a:r>
              <a:rPr lang="zh-CN" altLang="en-US" dirty="0"/>
              <a:t>地址的管理</a:t>
            </a:r>
            <a:endParaRPr lang="en-US" altLang="zh-CN" dirty="0"/>
          </a:p>
          <a:p>
            <a:pPr lvl="1"/>
            <a:r>
              <a:rPr lang="zh-CN" altLang="en-US" dirty="0" smtClean="0"/>
              <a:t>第二</a:t>
            </a:r>
            <a:r>
              <a:rPr lang="zh-CN" altLang="en-US" dirty="0"/>
              <a:t>，路由器仅根据目的主机所连接的网络号来转发分组（而不考虑目的主机号），这样就可以使路由表中的项目数大幅度减少，从而减小了路由表所占的存储空间。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41</a:t>
            </a:fld>
            <a:endParaRPr lang="en-US" altLang="zh-CN"/>
          </a:p>
        </p:txBody>
      </p:sp>
      <p:pic>
        <p:nvPicPr>
          <p:cNvPr id="3" name="图片 2"/>
          <p:cNvPicPr>
            <a:picLocks noChangeAspect="1"/>
          </p:cNvPicPr>
          <p:nvPr/>
        </p:nvPicPr>
        <p:blipFill>
          <a:blip r:embed="rId3"/>
          <a:stretch>
            <a:fillRect/>
          </a:stretch>
        </p:blipFill>
        <p:spPr>
          <a:xfrm>
            <a:off x="848544" y="980728"/>
            <a:ext cx="8039255" cy="812046"/>
          </a:xfrm>
          <a:prstGeom prst="rect">
            <a:avLst/>
          </a:prstGeom>
        </p:spPr>
      </p:pic>
    </p:spTree>
    <p:extLst>
      <p:ext uri="{BB962C8B-B14F-4D97-AF65-F5344CB8AC3E}">
        <p14:creationId xmlns:p14="http://schemas.microsoft.com/office/powerpoint/2010/main" val="20420163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lgn="ctr"/>
            <a:r>
              <a:rPr lang="en-US" altLang="zh-CN"/>
              <a:t>IP </a:t>
            </a:r>
            <a:r>
              <a:rPr lang="zh-CN" altLang="en-US"/>
              <a:t>地址的一些重要特点 </a:t>
            </a:r>
          </a:p>
        </p:txBody>
      </p:sp>
      <p:sp>
        <p:nvSpPr>
          <p:cNvPr id="209923" name="Rectangle 3"/>
          <p:cNvSpPr>
            <a:spLocks noGrp="1" noChangeArrowheads="1"/>
          </p:cNvSpPr>
          <p:nvPr>
            <p:ph idx="1"/>
          </p:nvPr>
        </p:nvSpPr>
        <p:spPr>
          <a:xfrm>
            <a:off x="452406" y="1071546"/>
            <a:ext cx="9066212" cy="4934173"/>
          </a:xfrm>
        </p:spPr>
        <p:txBody>
          <a:bodyPr/>
          <a:lstStyle/>
          <a:p>
            <a:r>
              <a:rPr lang="en-US" altLang="zh-CN" dirty="0">
                <a:solidFill>
                  <a:srgbClr val="FF0000"/>
                </a:solidFill>
              </a:rPr>
              <a:t>(2) </a:t>
            </a:r>
            <a:r>
              <a:rPr lang="zh-CN" altLang="en-US" dirty="0" smtClean="0">
                <a:solidFill>
                  <a:srgbClr val="FF0000"/>
                </a:solidFill>
              </a:rPr>
              <a:t>实际上 </a:t>
            </a:r>
            <a:r>
              <a:rPr lang="en-US" altLang="zh-CN" dirty="0">
                <a:solidFill>
                  <a:srgbClr val="FF0000"/>
                </a:solidFill>
              </a:rPr>
              <a:t>IP </a:t>
            </a:r>
            <a:r>
              <a:rPr lang="zh-CN" altLang="en-US" dirty="0">
                <a:solidFill>
                  <a:srgbClr val="FF0000"/>
                </a:solidFill>
              </a:rPr>
              <a:t>地址是标志一个主机（或路由器）和一条链路的接口</a:t>
            </a:r>
            <a:r>
              <a:rPr lang="zh-CN" altLang="en-US" dirty="0" smtClean="0">
                <a:solidFill>
                  <a:srgbClr val="FF0000"/>
                </a:solidFill>
              </a:rPr>
              <a:t>。</a:t>
            </a:r>
            <a:endParaRPr lang="zh-CN" altLang="en-US" dirty="0">
              <a:solidFill>
                <a:srgbClr val="FF0000"/>
              </a:solidFill>
            </a:endParaRPr>
          </a:p>
          <a:p>
            <a:pPr lvl="1"/>
            <a:r>
              <a:rPr lang="zh-CN" altLang="en-US" dirty="0"/>
              <a:t>当一个主机同时连接到两个网络上时，该主机就必须同时具有两个相应的 </a:t>
            </a:r>
            <a:r>
              <a:rPr lang="en-US" altLang="zh-CN" dirty="0"/>
              <a:t>IP </a:t>
            </a:r>
            <a:r>
              <a:rPr lang="zh-CN" altLang="en-US" dirty="0"/>
              <a:t>地址，其网络号 </a:t>
            </a:r>
            <a:r>
              <a:rPr lang="en-US" altLang="zh-CN" dirty="0"/>
              <a:t>net-id </a:t>
            </a:r>
            <a:r>
              <a:rPr lang="zh-CN" altLang="en-US" dirty="0"/>
              <a:t>必须是不同的</a:t>
            </a:r>
            <a:r>
              <a:rPr lang="zh-CN" altLang="en-US" dirty="0" smtClean="0"/>
              <a:t>。</a:t>
            </a:r>
            <a:endParaRPr lang="en-US" altLang="zh-CN" dirty="0" smtClean="0"/>
          </a:p>
          <a:p>
            <a:pPr lvl="1"/>
            <a:endParaRPr lang="en-US" altLang="zh-CN" dirty="0" smtClean="0"/>
          </a:p>
          <a:p>
            <a:pPr lvl="1"/>
            <a:endParaRPr lang="zh-CN" altLang="en-US" dirty="0"/>
          </a:p>
          <a:p>
            <a:pPr lvl="1"/>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42</a:t>
            </a:fld>
            <a:endParaRPr lang="en-US" altLang="zh-CN"/>
          </a:p>
        </p:txBody>
      </p:sp>
      <p:sp>
        <p:nvSpPr>
          <p:cNvPr id="6" name="Freeform 28"/>
          <p:cNvSpPr>
            <a:spLocks/>
          </p:cNvSpPr>
          <p:nvPr/>
        </p:nvSpPr>
        <p:spPr bwMode="auto">
          <a:xfrm>
            <a:off x="6020406" y="3668287"/>
            <a:ext cx="266032" cy="320630"/>
          </a:xfrm>
          <a:custGeom>
            <a:avLst/>
            <a:gdLst>
              <a:gd name="T0" fmla="*/ 0 w 112"/>
              <a:gd name="T1" fmla="*/ 6 h 113"/>
              <a:gd name="T2" fmla="*/ 48 w 112"/>
              <a:gd name="T3" fmla="*/ 22 h 113"/>
              <a:gd name="T4" fmla="*/ 24 w 112"/>
              <a:gd name="T5" fmla="*/ 6 h 113"/>
              <a:gd name="T6" fmla="*/ 64 w 112"/>
              <a:gd name="T7" fmla="*/ 14 h 113"/>
              <a:gd name="T8" fmla="*/ 112 w 112"/>
              <a:gd name="T9" fmla="*/ 78 h 113"/>
              <a:gd name="T10" fmla="*/ 104 w 112"/>
              <a:gd name="T11" fmla="*/ 102 h 113"/>
              <a:gd name="T12" fmla="*/ 64 w 112"/>
              <a:gd name="T13" fmla="*/ 70 h 113"/>
              <a:gd name="T14" fmla="*/ 16 w 112"/>
              <a:gd name="T15" fmla="*/ 38 h 113"/>
              <a:gd name="T16" fmla="*/ 0 w 112"/>
              <a:gd name="T1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Line 32"/>
          <p:cNvSpPr>
            <a:spLocks noChangeShapeType="1"/>
          </p:cNvSpPr>
          <p:nvPr/>
        </p:nvSpPr>
        <p:spPr bwMode="auto">
          <a:xfrm>
            <a:off x="5742280" y="4527222"/>
            <a:ext cx="411141" cy="911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Line 33"/>
          <p:cNvSpPr>
            <a:spLocks noChangeShapeType="1"/>
          </p:cNvSpPr>
          <p:nvPr/>
        </p:nvSpPr>
        <p:spPr bwMode="auto">
          <a:xfrm flipV="1">
            <a:off x="6472659" y="4483100"/>
            <a:ext cx="544158" cy="1147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 name="Group 41"/>
          <p:cNvGrpSpPr>
            <a:grpSpLocks/>
          </p:cNvGrpSpPr>
          <p:nvPr/>
        </p:nvGrpSpPr>
        <p:grpSpPr bwMode="auto">
          <a:xfrm>
            <a:off x="6883800" y="3844781"/>
            <a:ext cx="1351928" cy="1086697"/>
            <a:chOff x="2949" y="196"/>
            <a:chExt cx="941" cy="598"/>
          </a:xfrm>
        </p:grpSpPr>
        <p:sp>
          <p:nvSpPr>
            <p:cNvPr id="12" name="Oval 4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 name="Oval 4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 name="Oval 4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 name="Oval 4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Oval 4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Freeform 5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Freeform 5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Freeform 5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3" name="Group 89"/>
          <p:cNvGrpSpPr>
            <a:grpSpLocks/>
          </p:cNvGrpSpPr>
          <p:nvPr/>
        </p:nvGrpSpPr>
        <p:grpSpPr bwMode="auto">
          <a:xfrm>
            <a:off x="4520952" y="3717032"/>
            <a:ext cx="1351926" cy="1071570"/>
            <a:chOff x="2949" y="196"/>
            <a:chExt cx="941" cy="598"/>
          </a:xfrm>
        </p:grpSpPr>
        <p:sp>
          <p:nvSpPr>
            <p:cNvPr id="24" name="Oval 9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 name="Oval 9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6" name="Oval 9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7" name="Oval 9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 name="Oval 9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9" name="Oval 9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0" name="Oval 9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 name="Oval 9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2" name="Freeform 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3" name="Freeform 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Freeform 1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5" name="Text Box 104"/>
          <p:cNvSpPr txBox="1">
            <a:spLocks noChangeArrowheads="1"/>
          </p:cNvSpPr>
          <p:nvPr/>
        </p:nvSpPr>
        <p:spPr bwMode="auto">
          <a:xfrm>
            <a:off x="6992634" y="4091872"/>
            <a:ext cx="843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网络</a:t>
            </a:r>
            <a:r>
              <a:rPr kumimoji="1" lang="en-US" altLang="zh-CN" sz="2000" b="1" dirty="0" smtClean="0">
                <a:solidFill>
                  <a:srgbClr val="000099"/>
                </a:solidFill>
                <a:latin typeface="+mn-lt"/>
                <a:ea typeface="黑体" pitchFamily="2" charset="-122"/>
              </a:rPr>
              <a:t>3</a:t>
            </a:r>
            <a:endParaRPr kumimoji="1" lang="zh-CN" altLang="en-US" sz="2000" b="1" dirty="0">
              <a:solidFill>
                <a:srgbClr val="000099"/>
              </a:solidFill>
              <a:latin typeface="+mn-lt"/>
              <a:ea typeface="黑体" pitchFamily="2" charset="-122"/>
            </a:endParaRPr>
          </a:p>
        </p:txBody>
      </p:sp>
      <p:sp>
        <p:nvSpPr>
          <p:cNvPr id="36" name="Text Box 105"/>
          <p:cNvSpPr txBox="1">
            <a:spLocks noChangeArrowheads="1"/>
          </p:cNvSpPr>
          <p:nvPr/>
        </p:nvSpPr>
        <p:spPr bwMode="auto">
          <a:xfrm>
            <a:off x="4735266" y="3931346"/>
            <a:ext cx="843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网络</a:t>
            </a:r>
            <a:r>
              <a:rPr kumimoji="1" lang="en-US" altLang="zh-CN" sz="2000" b="1" dirty="0" smtClean="0">
                <a:solidFill>
                  <a:srgbClr val="000099"/>
                </a:solidFill>
                <a:latin typeface="+mn-lt"/>
                <a:ea typeface="黑体" pitchFamily="2" charset="-122"/>
              </a:rPr>
              <a:t>2</a:t>
            </a:r>
            <a:endParaRPr kumimoji="1" lang="zh-CN" altLang="en-US" sz="2000" b="1" dirty="0">
              <a:solidFill>
                <a:srgbClr val="000099"/>
              </a:solidFill>
              <a:latin typeface="+mn-lt"/>
              <a:ea typeface="黑体" pitchFamily="2" charset="-122"/>
            </a:endParaRPr>
          </a:p>
        </p:txBody>
      </p:sp>
      <p:pic>
        <p:nvPicPr>
          <p:cNvPr id="37" name="Picture 1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6548" y="4256598"/>
            <a:ext cx="769075" cy="62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 name="Line 27"/>
          <p:cNvSpPr>
            <a:spLocks noChangeShapeType="1"/>
          </p:cNvSpPr>
          <p:nvPr/>
        </p:nvSpPr>
        <p:spPr bwMode="auto">
          <a:xfrm flipV="1">
            <a:off x="3705497" y="4288536"/>
            <a:ext cx="886893" cy="8254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 name="Picture 10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6506" y="4002784"/>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Group 41"/>
          <p:cNvGrpSpPr>
            <a:grpSpLocks/>
          </p:cNvGrpSpPr>
          <p:nvPr/>
        </p:nvGrpSpPr>
        <p:grpSpPr bwMode="auto">
          <a:xfrm>
            <a:off x="1377680" y="4217098"/>
            <a:ext cx="1351928" cy="857256"/>
            <a:chOff x="2949" y="196"/>
            <a:chExt cx="941" cy="598"/>
          </a:xfrm>
        </p:grpSpPr>
        <p:sp>
          <p:nvSpPr>
            <p:cNvPr id="42" name="Oval 4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5" name="Oval 4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6" name="Oval 4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Oval 4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9" name="Oval 4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 name="Freeform 5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 name="Freeform 5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2" name="Freeform 5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3" name="Text Box 104"/>
          <p:cNvSpPr txBox="1">
            <a:spLocks noChangeArrowheads="1"/>
          </p:cNvSpPr>
          <p:nvPr/>
        </p:nvSpPr>
        <p:spPr bwMode="auto">
          <a:xfrm>
            <a:off x="1663432" y="4431412"/>
            <a:ext cx="843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网络</a:t>
            </a:r>
            <a:r>
              <a:rPr kumimoji="1" lang="en-US" altLang="zh-CN" sz="2000" b="1" dirty="0" smtClean="0">
                <a:solidFill>
                  <a:srgbClr val="000099"/>
                </a:solidFill>
                <a:latin typeface="+mn-lt"/>
                <a:ea typeface="黑体" pitchFamily="2" charset="-122"/>
              </a:rPr>
              <a:t>1</a:t>
            </a:r>
            <a:endParaRPr kumimoji="1" lang="zh-CN" altLang="en-US" sz="2000" b="1" dirty="0">
              <a:solidFill>
                <a:srgbClr val="000099"/>
              </a:solidFill>
              <a:latin typeface="+mn-lt"/>
              <a:ea typeface="黑体" pitchFamily="2" charset="-122"/>
            </a:endParaRPr>
          </a:p>
        </p:txBody>
      </p:sp>
      <p:sp>
        <p:nvSpPr>
          <p:cNvPr id="54" name="Line 27"/>
          <p:cNvSpPr>
            <a:spLocks noChangeShapeType="1"/>
          </p:cNvSpPr>
          <p:nvPr/>
        </p:nvSpPr>
        <p:spPr bwMode="auto">
          <a:xfrm flipV="1">
            <a:off x="2449250" y="4359974"/>
            <a:ext cx="886893" cy="8254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55" name="图片 54"/>
          <p:cNvPicPr>
            <a:picLocks noChangeAspect="1"/>
          </p:cNvPicPr>
          <p:nvPr/>
        </p:nvPicPr>
        <p:blipFill>
          <a:blip r:embed="rId5"/>
          <a:stretch>
            <a:fillRect/>
          </a:stretch>
        </p:blipFill>
        <p:spPr>
          <a:xfrm>
            <a:off x="760618" y="226533"/>
            <a:ext cx="8449788" cy="853514"/>
          </a:xfrm>
          <a:prstGeom prst="rect">
            <a:avLst/>
          </a:prstGeom>
        </p:spPr>
      </p:pic>
    </p:spTree>
    <p:extLst>
      <p:ext uri="{BB962C8B-B14F-4D97-AF65-F5344CB8AC3E}">
        <p14:creationId xmlns:p14="http://schemas.microsoft.com/office/powerpoint/2010/main" val="1288461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uiExpand="1" build="p"/>
      <p:bldP spid="53" grpId="0"/>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lgn="ctr"/>
            <a:r>
              <a:rPr lang="en-US" altLang="zh-CN"/>
              <a:t>IP </a:t>
            </a:r>
            <a:r>
              <a:rPr lang="zh-CN" altLang="en-US"/>
              <a:t>地址的一些重要特点 </a:t>
            </a:r>
          </a:p>
        </p:txBody>
      </p:sp>
      <p:sp>
        <p:nvSpPr>
          <p:cNvPr id="445443" name="Rectangle 3"/>
          <p:cNvSpPr>
            <a:spLocks noGrp="1" noChangeArrowheads="1"/>
          </p:cNvSpPr>
          <p:nvPr>
            <p:ph idx="1"/>
          </p:nvPr>
        </p:nvSpPr>
        <p:spPr/>
        <p:txBody>
          <a:bodyPr/>
          <a:lstStyle/>
          <a:p>
            <a:pPr>
              <a:spcBef>
                <a:spcPts val="1200"/>
              </a:spcBef>
            </a:pPr>
            <a:r>
              <a:rPr lang="en-US" altLang="zh-CN" dirty="0"/>
              <a:t>(3</a:t>
            </a:r>
            <a:r>
              <a:rPr lang="en-US" altLang="zh-CN" dirty="0" smtClean="0"/>
              <a:t>) </a:t>
            </a:r>
            <a:r>
              <a:rPr lang="zh-CN" altLang="en-US" dirty="0" smtClean="0"/>
              <a:t>一个网络指的是具有相同网络号主机的集合。</a:t>
            </a:r>
            <a:endParaRPr lang="en-US" altLang="zh-CN" dirty="0" smtClean="0"/>
          </a:p>
          <a:p>
            <a:pPr lvl="1">
              <a:spcBef>
                <a:spcPts val="1200"/>
              </a:spcBef>
            </a:pPr>
            <a:r>
              <a:rPr lang="zh-CN" altLang="en-US" smtClean="0">
                <a:solidFill>
                  <a:srgbClr val="0000FF"/>
                </a:solidFill>
              </a:rPr>
              <a:t>用</a:t>
            </a:r>
            <a:r>
              <a:rPr lang="zh-CN" altLang="en-US" smtClean="0">
                <a:solidFill>
                  <a:srgbClr val="FF0000"/>
                </a:solidFill>
              </a:rPr>
              <a:t>集线器</a:t>
            </a:r>
            <a:r>
              <a:rPr lang="en-US" altLang="zh-CN" dirty="0" smtClean="0">
                <a:solidFill>
                  <a:srgbClr val="FF0000"/>
                </a:solidFill>
              </a:rPr>
              <a:t>(</a:t>
            </a:r>
            <a:r>
              <a:rPr lang="zh-CN" altLang="en-US" dirty="0">
                <a:solidFill>
                  <a:srgbClr val="0000FF"/>
                </a:solidFill>
              </a:rPr>
              <a:t>转发器</a:t>
            </a:r>
            <a:r>
              <a:rPr lang="en-US" altLang="zh-CN" dirty="0" smtClean="0">
                <a:solidFill>
                  <a:srgbClr val="FF0000"/>
                </a:solidFill>
              </a:rPr>
              <a:t>)</a:t>
            </a:r>
            <a:r>
              <a:rPr lang="zh-CN" altLang="en-US" dirty="0" smtClean="0">
                <a:solidFill>
                  <a:srgbClr val="FF0000"/>
                </a:solidFill>
              </a:rPr>
              <a:t>、交换机</a:t>
            </a:r>
            <a:r>
              <a:rPr lang="en-US" altLang="zh-CN" dirty="0" smtClean="0">
                <a:solidFill>
                  <a:srgbClr val="FF0000"/>
                </a:solidFill>
              </a:rPr>
              <a:t>(</a:t>
            </a:r>
            <a:r>
              <a:rPr lang="zh-CN" altLang="en-US" dirty="0">
                <a:solidFill>
                  <a:srgbClr val="0000FF"/>
                </a:solidFill>
              </a:rPr>
              <a:t>网桥</a:t>
            </a:r>
            <a:r>
              <a:rPr lang="en-US" altLang="zh-CN" dirty="0" smtClean="0">
                <a:solidFill>
                  <a:srgbClr val="FF0000"/>
                </a:solidFill>
              </a:rPr>
              <a:t>)</a:t>
            </a:r>
            <a:r>
              <a:rPr lang="zh-CN" altLang="en-US" dirty="0" smtClean="0">
                <a:solidFill>
                  <a:srgbClr val="FF0000"/>
                </a:solidFill>
              </a:rPr>
              <a:t>连接</a:t>
            </a:r>
            <a:r>
              <a:rPr lang="zh-CN" altLang="en-US" dirty="0">
                <a:solidFill>
                  <a:srgbClr val="FF0000"/>
                </a:solidFill>
              </a:rPr>
              <a:t>起来的若干个局域网</a:t>
            </a:r>
            <a:r>
              <a:rPr lang="zh-CN" altLang="en-US" dirty="0">
                <a:solidFill>
                  <a:srgbClr val="0000FF"/>
                </a:solidFill>
              </a:rPr>
              <a:t>仍为一个网络，因此这些局域网都具有同样的网络号 </a:t>
            </a:r>
            <a:r>
              <a:rPr lang="en-US" altLang="zh-CN" dirty="0">
                <a:solidFill>
                  <a:srgbClr val="0000FF"/>
                </a:solidFill>
              </a:rPr>
              <a:t>net-id</a:t>
            </a:r>
            <a:r>
              <a:rPr lang="zh-CN" altLang="en-US" dirty="0" smtClean="0">
                <a:solidFill>
                  <a:srgbClr val="0000FF"/>
                </a:solidFill>
              </a:rPr>
              <a:t>。</a:t>
            </a:r>
            <a:endParaRPr lang="en-US" altLang="zh-CN" dirty="0" smtClean="0">
              <a:solidFill>
                <a:srgbClr val="0000FF"/>
              </a:solidFill>
            </a:endParaRPr>
          </a:p>
          <a:p>
            <a:pPr lvl="1">
              <a:spcBef>
                <a:spcPts val="1200"/>
              </a:spcBef>
            </a:pPr>
            <a:r>
              <a:rPr lang="zh-CN" altLang="en-US" dirty="0" smtClean="0"/>
              <a:t>具有不同网络号的网络，需要使用路由器互联</a:t>
            </a:r>
            <a:endParaRPr lang="en-US" altLang="zh-CN" dirty="0" smtClean="0"/>
          </a:p>
          <a:p>
            <a:pPr>
              <a:spcBef>
                <a:spcPts val="1200"/>
              </a:spcBef>
            </a:pPr>
            <a:r>
              <a:rPr lang="en-US" altLang="zh-CN" dirty="0"/>
              <a:t>(4) </a:t>
            </a:r>
            <a:r>
              <a:rPr lang="zh-CN" altLang="en-US" dirty="0"/>
              <a:t>所有分配到</a:t>
            </a:r>
            <a:r>
              <a:rPr lang="zh-CN" altLang="en-US" dirty="0">
                <a:solidFill>
                  <a:srgbClr val="FF0000"/>
                </a:solidFill>
              </a:rPr>
              <a:t>相同</a:t>
            </a:r>
            <a:r>
              <a:rPr lang="zh-CN" altLang="en-US" dirty="0"/>
              <a:t>网络号 </a:t>
            </a:r>
            <a:r>
              <a:rPr lang="en-US" altLang="zh-CN" dirty="0"/>
              <a:t>net-id </a:t>
            </a:r>
            <a:r>
              <a:rPr lang="zh-CN" altLang="en-US" dirty="0"/>
              <a:t>的网络，无论是范围很小的局域网，还是可能覆盖很大地理范围的广域网，都是平等的。</a:t>
            </a:r>
          </a:p>
          <a:p>
            <a:pPr lvl="1">
              <a:spcBef>
                <a:spcPts val="1200"/>
              </a:spcBef>
            </a:pPr>
            <a:endParaRPr lang="zh-CN" altLang="en-US" dirty="0" smtClean="0"/>
          </a:p>
          <a:p>
            <a:pPr lvl="1">
              <a:spcBef>
                <a:spcPts val="1200"/>
              </a:spcBef>
            </a:pP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43</a:t>
            </a:fld>
            <a:endParaRPr lang="en-US" altLang="zh-CN"/>
          </a:p>
        </p:txBody>
      </p:sp>
      <p:pic>
        <p:nvPicPr>
          <p:cNvPr id="5" name="图片 4"/>
          <p:cNvPicPr>
            <a:picLocks noChangeAspect="1"/>
          </p:cNvPicPr>
          <p:nvPr/>
        </p:nvPicPr>
        <p:blipFill>
          <a:blip r:embed="rId3"/>
          <a:stretch>
            <a:fillRect/>
          </a:stretch>
        </p:blipFill>
        <p:spPr>
          <a:xfrm>
            <a:off x="803520" y="188640"/>
            <a:ext cx="8449788" cy="853514"/>
          </a:xfrm>
          <a:prstGeom prst="rect">
            <a:avLst/>
          </a:prstGeom>
        </p:spPr>
      </p:pic>
    </p:spTree>
    <p:extLst>
      <p:ext uri="{BB962C8B-B14F-4D97-AF65-F5344CB8AC3E}">
        <p14:creationId xmlns:p14="http://schemas.microsoft.com/office/powerpoint/2010/main" val="279733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250" y="260648"/>
            <a:ext cx="9066212" cy="792088"/>
          </a:xfrm>
        </p:spPr>
        <p:txBody>
          <a:bodyPr/>
          <a:lstStyle/>
          <a:p>
            <a:pPr algn="ctr">
              <a:lnSpc>
                <a:spcPct val="110000"/>
              </a:lnSpc>
            </a:pPr>
            <a:r>
              <a:rPr lang="en-US" altLang="zh-CN" sz="3200" dirty="0" smtClean="0">
                <a:solidFill>
                  <a:srgbClr val="000099"/>
                </a:solidFill>
              </a:rPr>
              <a:t>3</a:t>
            </a:r>
            <a:r>
              <a:rPr lang="zh-CN" altLang="en-US" sz="3200" dirty="0" smtClean="0">
                <a:solidFill>
                  <a:srgbClr val="000099"/>
                </a:solidFill>
              </a:rPr>
              <a:t>个独立的不同的网络</a:t>
            </a:r>
            <a:r>
              <a:rPr lang="en-US" altLang="zh-CN" sz="3200" dirty="0" smtClean="0">
                <a:solidFill>
                  <a:srgbClr val="000099"/>
                </a:solidFill>
              </a:rPr>
              <a:t/>
            </a:r>
            <a:br>
              <a:rPr lang="en-US" altLang="zh-CN" sz="3200" dirty="0" smtClean="0">
                <a:solidFill>
                  <a:srgbClr val="000099"/>
                </a:solidFill>
              </a:rPr>
            </a:br>
            <a:r>
              <a:rPr lang="zh-CN" altLang="en-US" sz="3200" dirty="0"/>
              <a:t>网络地址：</a:t>
            </a:r>
            <a:r>
              <a:rPr lang="en-US" altLang="zh-CN" sz="3200" dirty="0"/>
              <a:t>{</a:t>
            </a:r>
            <a:r>
              <a:rPr lang="zh-CN" altLang="en-US" sz="3200" dirty="0"/>
              <a:t>网络号，主机号为</a:t>
            </a:r>
            <a:r>
              <a:rPr lang="en-US" altLang="zh-CN" sz="3200" dirty="0"/>
              <a:t>0}</a:t>
            </a:r>
            <a:r>
              <a:rPr lang="zh-CN" altLang="en-US" sz="3200" dirty="0"/>
              <a:t>，（很重要</a:t>
            </a:r>
            <a:r>
              <a:rPr lang="zh-CN" altLang="en-US" sz="3200" dirty="0" smtClean="0"/>
              <a:t>）</a:t>
            </a:r>
            <a:endParaRPr lang="en-US" altLang="zh-CN" sz="3200" dirty="0">
              <a:solidFill>
                <a:srgbClr val="000099"/>
              </a:solidFill>
            </a:endParaRPr>
          </a:p>
        </p:txBody>
      </p:sp>
      <p:sp>
        <p:nvSpPr>
          <p:cNvPr id="449" name="AutoShape 2"/>
          <p:cNvSpPr>
            <a:spLocks noChangeArrowheads="1"/>
          </p:cNvSpPr>
          <p:nvPr/>
        </p:nvSpPr>
        <p:spPr bwMode="auto">
          <a:xfrm>
            <a:off x="1703302" y="2033491"/>
            <a:ext cx="6745318" cy="3696979"/>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466807" y="2738895"/>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000"/>
          </a:solidFill>
          <a:ln>
            <a:noFill/>
          </a:ln>
          <a:extLst/>
        </p:spPr>
        <p:txBody>
          <a:bodyPr/>
          <a:lstStyle/>
          <a:p>
            <a:endParaRPr lang="zh-CN" altLang="en-US" b="1" dirty="0">
              <a:latin typeface="+mn-lt"/>
              <a:ea typeface="黑体" pitchFamily="2" charset="-122"/>
            </a:endParaRPr>
          </a:p>
        </p:txBody>
      </p:sp>
      <p:sp>
        <p:nvSpPr>
          <p:cNvPr id="451" name="Line 5"/>
          <p:cNvSpPr>
            <a:spLocks noChangeShapeType="1"/>
          </p:cNvSpPr>
          <p:nvPr/>
        </p:nvSpPr>
        <p:spPr bwMode="auto">
          <a:xfrm>
            <a:off x="5351817" y="5474780"/>
            <a:ext cx="0" cy="8106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4071061" y="5453722"/>
            <a:ext cx="0" cy="807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83501" y="5253683"/>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718080" y="2660683"/>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870786" y="4664092"/>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284593" y="4155719"/>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284593" y="3110397"/>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3" name="Freeform 17"/>
          <p:cNvSpPr>
            <a:spLocks/>
          </p:cNvSpPr>
          <p:nvPr/>
        </p:nvSpPr>
        <p:spPr bwMode="auto">
          <a:xfrm>
            <a:off x="2545646" y="2013938"/>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243372" y="4214377"/>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256508" y="3178081"/>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61135" y="4853604"/>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4013591" y="5659779"/>
            <a:ext cx="121508" cy="112804"/>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905293" y="3760151"/>
            <a:ext cx="522155" cy="488820"/>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778786" y="6095957"/>
            <a:ext cx="520512" cy="488819"/>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92383" y="6080916"/>
            <a:ext cx="522155" cy="488819"/>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905293" y="2711822"/>
            <a:ext cx="522155" cy="490324"/>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744181" y="3799256"/>
            <a:ext cx="523796" cy="487315"/>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744181" y="2779503"/>
            <a:ext cx="523796" cy="488820"/>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271434" y="2153815"/>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590270" y="2435755"/>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smtClean="0">
                <a:solidFill>
                  <a:srgbClr val="000099"/>
                </a:solidFill>
                <a:latin typeface="+mn-lt"/>
                <a:ea typeface="黑体" pitchFamily="2" charset="-122"/>
              </a:rPr>
              <a:t>222.1.1.0</a:t>
            </a:r>
            <a:endParaRPr lang="en-US" altLang="zh-CN" sz="2200" b="1" dirty="0">
              <a:solidFill>
                <a:srgbClr val="000099"/>
              </a:solidFill>
              <a:latin typeface="+mn-lt"/>
              <a:ea typeface="黑体" pitchFamily="2" charset="-122"/>
            </a:endParaRPr>
          </a:p>
        </p:txBody>
      </p:sp>
      <p:sp>
        <p:nvSpPr>
          <p:cNvPr id="481" name="Rectangle 191"/>
          <p:cNvSpPr>
            <a:spLocks noChangeArrowheads="1"/>
          </p:cNvSpPr>
          <p:nvPr/>
        </p:nvSpPr>
        <p:spPr bwMode="auto">
          <a:xfrm>
            <a:off x="7243397" y="1738695"/>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085765" y="167251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90" name="Rectangle 225"/>
          <p:cNvSpPr>
            <a:spLocks noChangeArrowheads="1"/>
          </p:cNvSpPr>
          <p:nvPr/>
        </p:nvSpPr>
        <p:spPr bwMode="auto">
          <a:xfrm>
            <a:off x="2348608" y="1865035"/>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359954" y="4187305"/>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364879" y="3138975"/>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2453" y="3826330"/>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5" name="Rectangle 230"/>
          <p:cNvSpPr>
            <a:spLocks noChangeArrowheads="1"/>
          </p:cNvSpPr>
          <p:nvPr/>
        </p:nvSpPr>
        <p:spPr bwMode="auto">
          <a:xfrm>
            <a:off x="8460115" y="4310636"/>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555350" y="4367792"/>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460115" y="3257795"/>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555350" y="331645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76609" y="575152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4102259" y="5644739"/>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141153" y="575152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307483" y="5671811"/>
            <a:ext cx="95236"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58335" y="3134463"/>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6953284" y="3747252"/>
            <a:ext cx="13501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smtClean="0">
                <a:solidFill>
                  <a:srgbClr val="000099"/>
                </a:solidFill>
                <a:latin typeface="+mn-lt"/>
                <a:ea typeface="黑体" pitchFamily="2" charset="-122"/>
              </a:rPr>
              <a:t>222.1.2.0</a:t>
            </a:r>
            <a:endParaRPr lang="en-US" altLang="zh-CN" sz="2200" b="1" dirty="0">
              <a:solidFill>
                <a:srgbClr val="000099"/>
              </a:solidFill>
              <a:latin typeface="+mn-lt"/>
              <a:ea typeface="黑体" pitchFamily="2" charset="-122"/>
            </a:endParaRPr>
          </a:p>
        </p:txBody>
      </p:sp>
      <p:sp>
        <p:nvSpPr>
          <p:cNvPr id="505" name="Rectangle 241"/>
          <p:cNvSpPr>
            <a:spLocks noChangeArrowheads="1"/>
          </p:cNvSpPr>
          <p:nvPr/>
        </p:nvSpPr>
        <p:spPr bwMode="auto">
          <a:xfrm>
            <a:off x="7432226" y="2857716"/>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6" name="Rectangle 312"/>
          <p:cNvSpPr>
            <a:spLocks noChangeArrowheads="1"/>
          </p:cNvSpPr>
          <p:nvPr/>
        </p:nvSpPr>
        <p:spPr bwMode="auto">
          <a:xfrm>
            <a:off x="700044" y="3188608"/>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566118" y="3247267"/>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816601" y="4447506"/>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0" name="Rectangle 316"/>
          <p:cNvSpPr>
            <a:spLocks noChangeArrowheads="1"/>
          </p:cNvSpPr>
          <p:nvPr/>
        </p:nvSpPr>
        <p:spPr bwMode="auto">
          <a:xfrm>
            <a:off x="700044" y="4238443"/>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566118" y="4297100"/>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222.1.3.1</a:t>
            </a:r>
          </a:p>
        </p:txBody>
      </p:sp>
      <p:sp>
        <p:nvSpPr>
          <p:cNvPr id="532" name="Oval 318"/>
          <p:cNvSpPr>
            <a:spLocks noChangeArrowheads="1"/>
          </p:cNvSpPr>
          <p:nvPr/>
        </p:nvSpPr>
        <p:spPr bwMode="auto">
          <a:xfrm>
            <a:off x="1668821" y="4122629"/>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660611" y="3072797"/>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9" name="Rectangle 325"/>
          <p:cNvSpPr>
            <a:spLocks noChangeArrowheads="1"/>
          </p:cNvSpPr>
          <p:nvPr/>
        </p:nvSpPr>
        <p:spPr bwMode="auto">
          <a:xfrm>
            <a:off x="1859293" y="3197633"/>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941131" y="3181698"/>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smtClean="0">
                <a:solidFill>
                  <a:srgbClr val="000099"/>
                </a:solidFill>
                <a:latin typeface="+mn-lt"/>
                <a:ea typeface="黑体" pitchFamily="2" charset="-122"/>
              </a:rPr>
              <a:t>222.1.3.0</a:t>
            </a:r>
            <a:endParaRPr lang="en-US" altLang="zh-CN" sz="2200" b="1" dirty="0">
              <a:solidFill>
                <a:srgbClr val="000099"/>
              </a:solidFill>
              <a:latin typeface="+mn-lt"/>
              <a:ea typeface="黑体" pitchFamily="2" charset="-122"/>
            </a:endParaRPr>
          </a:p>
        </p:txBody>
      </p:sp>
      <p:sp>
        <p:nvSpPr>
          <p:cNvPr id="541" name="Rectangle 327"/>
          <p:cNvSpPr>
            <a:spLocks noChangeArrowheads="1"/>
          </p:cNvSpPr>
          <p:nvPr/>
        </p:nvSpPr>
        <p:spPr bwMode="auto">
          <a:xfrm>
            <a:off x="1893774" y="2916374"/>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2018087" y="290043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53" name="Line 339"/>
          <p:cNvSpPr>
            <a:spLocks noChangeShapeType="1"/>
          </p:cNvSpPr>
          <p:nvPr/>
        </p:nvSpPr>
        <p:spPr bwMode="auto">
          <a:xfrm>
            <a:off x="1870786" y="2788528"/>
            <a:ext cx="0" cy="20650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pic>
        <p:nvPicPr>
          <p:cNvPr id="555" name="Picture 3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9466" y="5011529"/>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46656" y="2856211"/>
            <a:ext cx="0" cy="2531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16200000">
            <a:off x="4729501" y="4281337"/>
            <a:ext cx="0" cy="23447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95804" y="4653562"/>
            <a:ext cx="2050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281687" y="3453322"/>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713203" y="214998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16200000">
            <a:off x="5536542" y="296165"/>
            <a:ext cx="0" cy="4103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324001" y="5984656"/>
            <a:ext cx="7742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726290" y="5584577"/>
            <a:ext cx="438413" cy="40008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800131" y="1610850"/>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517708" y="1185200"/>
            <a:ext cx="523797" cy="487315"/>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6995454" y="1610850"/>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97794" y="1597313"/>
            <a:ext cx="0" cy="7384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128506" y="1185200"/>
            <a:ext cx="523796" cy="487315"/>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573" name="Group 411"/>
          <p:cNvGrpSpPr>
            <a:grpSpLocks/>
          </p:cNvGrpSpPr>
          <p:nvPr/>
        </p:nvGrpSpPr>
        <p:grpSpPr bwMode="auto">
          <a:xfrm>
            <a:off x="6726168" y="1185200"/>
            <a:ext cx="523797" cy="487315"/>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263031" name="Group 439"/>
          <p:cNvGrpSpPr>
            <a:grpSpLocks/>
          </p:cNvGrpSpPr>
          <p:nvPr/>
        </p:nvGrpSpPr>
        <p:grpSpPr bwMode="auto">
          <a:xfrm>
            <a:off x="4025112" y="3644514"/>
            <a:ext cx="5458651" cy="2474913"/>
            <a:chOff x="2295" y="2250"/>
            <a:chExt cx="3101" cy="1559"/>
          </a:xfrm>
        </p:grpSpPr>
        <p:sp>
          <p:nvSpPr>
            <p:cNvPr id="1263032" name="Line 440"/>
            <p:cNvSpPr>
              <a:spLocks noChangeShapeType="1"/>
            </p:cNvSpPr>
            <p:nvPr/>
          </p:nvSpPr>
          <p:spPr bwMode="auto">
            <a:xfrm>
              <a:off x="4851" y="2250"/>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3" name="Line 441"/>
            <p:cNvSpPr>
              <a:spLocks noChangeShapeType="1"/>
            </p:cNvSpPr>
            <p:nvPr/>
          </p:nvSpPr>
          <p:spPr bwMode="auto">
            <a:xfrm>
              <a:off x="3089" y="3809"/>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4" name="Line 442"/>
            <p:cNvSpPr>
              <a:spLocks noChangeShapeType="1"/>
            </p:cNvSpPr>
            <p:nvPr/>
          </p:nvSpPr>
          <p:spPr bwMode="auto">
            <a:xfrm>
              <a:off x="2295" y="3793"/>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5" name="Line 443"/>
            <p:cNvSpPr>
              <a:spLocks noChangeShapeType="1"/>
            </p:cNvSpPr>
            <p:nvPr/>
          </p:nvSpPr>
          <p:spPr bwMode="auto">
            <a:xfrm>
              <a:off x="4851" y="2931"/>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5" name="灯片编号占位符 444"/>
          <p:cNvSpPr>
            <a:spLocks noGrp="1"/>
          </p:cNvSpPr>
          <p:nvPr>
            <p:ph type="sldNum" sz="quarter" idx="12"/>
          </p:nvPr>
        </p:nvSpPr>
        <p:spPr/>
        <p:txBody>
          <a:bodyPr/>
          <a:lstStyle/>
          <a:p>
            <a:fld id="{14338B79-8FD5-46F1-8A19-651A319ADB19}" type="slidenum">
              <a:rPr lang="zh-CN" altLang="en-US" smtClean="0"/>
              <a:pPr/>
              <a:t>44</a:t>
            </a:fld>
            <a:endParaRPr lang="en-US" altLang="zh-CN"/>
          </a:p>
        </p:txBody>
      </p:sp>
      <p:sp>
        <p:nvSpPr>
          <p:cNvPr id="446" name="矩形 445"/>
          <p:cNvSpPr/>
          <p:nvPr/>
        </p:nvSpPr>
        <p:spPr>
          <a:xfrm>
            <a:off x="6823903" y="5477749"/>
            <a:ext cx="2800258" cy="523220"/>
          </a:xfrm>
          <a:prstGeom prst="rect">
            <a:avLst/>
          </a:prstGeom>
        </p:spPr>
        <p:txBody>
          <a:bodyPr wrap="square">
            <a:spAutoFit/>
          </a:bodyPr>
          <a:lstStyle/>
          <a:p>
            <a:r>
              <a:rPr lang="zh-CN" altLang="en-US" sz="2800" b="1" dirty="0" smtClean="0">
                <a:solidFill>
                  <a:srgbClr val="000099"/>
                </a:solidFill>
                <a:latin typeface="Arial"/>
                <a:ea typeface="黑体" pitchFamily="2" charset="-122"/>
              </a:rPr>
              <a:t>集线器、交换机</a:t>
            </a:r>
            <a:endParaRPr lang="zh-CN" altLang="en-US" dirty="0"/>
          </a:p>
        </p:txBody>
      </p:sp>
      <p:sp>
        <p:nvSpPr>
          <p:cNvPr id="447" name="Rectangle 188"/>
          <p:cNvSpPr>
            <a:spLocks noChangeArrowheads="1"/>
          </p:cNvSpPr>
          <p:nvPr/>
        </p:nvSpPr>
        <p:spPr bwMode="auto">
          <a:xfrm>
            <a:off x="3910146" y="169808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883" name="Rectangle 190"/>
          <p:cNvSpPr>
            <a:spLocks noChangeArrowheads="1"/>
          </p:cNvSpPr>
          <p:nvPr/>
        </p:nvSpPr>
        <p:spPr bwMode="auto">
          <a:xfrm>
            <a:off x="5484819" y="169808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Tree>
    <p:extLst>
      <p:ext uri="{BB962C8B-B14F-4D97-AF65-F5344CB8AC3E}">
        <p14:creationId xmlns:p14="http://schemas.microsoft.com/office/powerpoint/2010/main" val="96127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0"/>
                                          </p:stCondLst>
                                        </p:cTn>
                                        <p:tgtEl>
                                          <p:spTgt spid="12630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12630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3" name="组合 447"/>
          <p:cNvGrpSpPr/>
          <p:nvPr/>
        </p:nvGrpSpPr>
        <p:grpSpPr>
          <a:xfrm>
            <a:off x="587732" y="1198075"/>
            <a:ext cx="9171103" cy="5399576"/>
            <a:chOff x="268651" y="898525"/>
            <a:chExt cx="9605613"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chemeClr val="bg2"/>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40"/>
              <a:ext cx="194758"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 name="Group 23"/>
            <p:cNvGrpSpPr>
              <a:grpSpLocks/>
            </p:cNvGrpSpPr>
            <p:nvPr/>
          </p:nvGrpSpPr>
          <p:grpSpPr bwMode="auto">
            <a:xfrm>
              <a:off x="627725" y="3616325"/>
              <a:ext cx="546894" cy="515938"/>
              <a:chOff x="101" y="2294"/>
              <a:chExt cx="343" cy="353"/>
            </a:xfrm>
          </p:grpSpPr>
          <p:grpSp>
            <p:nvGrpSpPr>
              <p:cNvPr id="5"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9" name="Group 50"/>
            <p:cNvGrpSpPr>
              <a:grpSpLocks/>
            </p:cNvGrpSpPr>
            <p:nvPr/>
          </p:nvGrpSpPr>
          <p:grpSpPr bwMode="auto">
            <a:xfrm>
              <a:off x="3637361" y="6081714"/>
              <a:ext cx="545173" cy="515937"/>
              <a:chOff x="3891" y="3616"/>
              <a:chExt cx="342" cy="353"/>
            </a:xfrm>
          </p:grpSpPr>
          <p:grpSp>
            <p:nvGrpSpPr>
              <p:cNvPr id="10"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1"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3"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4" name="Group 77"/>
            <p:cNvGrpSpPr>
              <a:grpSpLocks/>
            </p:cNvGrpSpPr>
            <p:nvPr/>
          </p:nvGrpSpPr>
          <p:grpSpPr bwMode="auto">
            <a:xfrm>
              <a:off x="5013194" y="6065839"/>
              <a:ext cx="546894" cy="515937"/>
              <a:chOff x="4752" y="3605"/>
              <a:chExt cx="343" cy="353"/>
            </a:xfrm>
          </p:grpSpPr>
          <p:grpSp>
            <p:nvGrpSpPr>
              <p:cNvPr id="1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6"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7"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8"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9" name="Group 104"/>
            <p:cNvGrpSpPr>
              <a:grpSpLocks/>
            </p:cNvGrpSpPr>
            <p:nvPr/>
          </p:nvGrpSpPr>
          <p:grpSpPr bwMode="auto">
            <a:xfrm>
              <a:off x="627725" y="2509839"/>
              <a:ext cx="546894" cy="517525"/>
              <a:chOff x="101" y="1539"/>
              <a:chExt cx="343" cy="352"/>
            </a:xfrm>
          </p:grpSpPr>
          <p:grpSp>
            <p:nvGrpSpPr>
              <p:cNvPr id="20"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2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22"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23"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24" name="Group 131"/>
            <p:cNvGrpSpPr>
              <a:grpSpLocks/>
            </p:cNvGrpSpPr>
            <p:nvPr/>
          </p:nvGrpSpPr>
          <p:grpSpPr bwMode="auto">
            <a:xfrm>
              <a:off x="8838010" y="3657600"/>
              <a:ext cx="548613" cy="514350"/>
              <a:chOff x="5237" y="2322"/>
              <a:chExt cx="343" cy="352"/>
            </a:xfrm>
          </p:grpSpPr>
          <p:grpSp>
            <p:nvGrpSpPr>
              <p:cNvPr id="25"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26"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27"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28"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29" name="Group 158"/>
            <p:cNvGrpSpPr>
              <a:grpSpLocks/>
            </p:cNvGrpSpPr>
            <p:nvPr/>
          </p:nvGrpSpPr>
          <p:grpSpPr bwMode="auto">
            <a:xfrm>
              <a:off x="8838010" y="2581275"/>
              <a:ext cx="548613" cy="515938"/>
              <a:chOff x="5237" y="1587"/>
              <a:chExt cx="343" cy="353"/>
            </a:xfrm>
          </p:grpSpPr>
          <p:grpSp>
            <p:nvGrpSpPr>
              <p:cNvPr id="30"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1"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37"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3" y="1439863"/>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2" y="1439863"/>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753"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54" name="Group 199"/>
              <p:cNvGrpSpPr>
                <a:grpSpLocks/>
              </p:cNvGrpSpPr>
              <p:nvPr/>
            </p:nvGrpSpPr>
            <p:grpSpPr bwMode="auto">
              <a:xfrm>
                <a:off x="2365" y="1640"/>
                <a:ext cx="304" cy="117"/>
                <a:chOff x="2365" y="1640"/>
                <a:chExt cx="304" cy="117"/>
              </a:xfrm>
            </p:grpSpPr>
            <p:grpSp>
              <p:nvGrpSpPr>
                <p:cNvPr id="763"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1263008"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1" y="2381250"/>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4" y="2509838"/>
              <a:ext cx="293817"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59" y="4202114"/>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5" y="4257676"/>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27" y="3148013"/>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2" y="5718175"/>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4" y="5718175"/>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1263009"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1263010" name="Group 247"/>
              <p:cNvGrpSpPr>
                <a:grpSpLocks/>
              </p:cNvGrpSpPr>
              <p:nvPr/>
            </p:nvGrpSpPr>
            <p:grpSpPr bwMode="auto">
              <a:xfrm>
                <a:off x="1371" y="2587"/>
                <a:ext cx="304" cy="117"/>
                <a:chOff x="1371" y="2587"/>
                <a:chExt cx="304" cy="117"/>
              </a:xfrm>
            </p:grpSpPr>
            <p:grpSp>
              <p:nvGrpSpPr>
                <p:cNvPr id="1263011"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1263012"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263013"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1263014" name="Group 273"/>
              <p:cNvGrpSpPr>
                <a:grpSpLocks/>
              </p:cNvGrpSpPr>
              <p:nvPr/>
            </p:nvGrpSpPr>
            <p:grpSpPr bwMode="auto">
              <a:xfrm>
                <a:off x="3555" y="2587"/>
                <a:ext cx="304" cy="117"/>
                <a:chOff x="3555" y="2587"/>
                <a:chExt cx="304" cy="117"/>
              </a:xfrm>
            </p:grpSpPr>
            <p:grpSp>
              <p:nvGrpSpPr>
                <p:cNvPr id="1263015"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1263016"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3" y="2886075"/>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7" y="2855913"/>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5" y="3776664"/>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0" y="3900488"/>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68651" y="3074988"/>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3" y="4760913"/>
              <a:ext cx="1118181"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68651" y="4183063"/>
              <a:ext cx="1234029"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5" y="4176714"/>
              <a:ext cx="293817"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57" y="4175125"/>
              <a:ext cx="293817"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93817"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93817"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5" y="4222750"/>
              <a:ext cx="968755"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2" y="3645024"/>
              <a:ext cx="968755"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4" y="3308350"/>
              <a:ext cx="968755"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0" y="4206875"/>
              <a:ext cx="293817"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0" y="5964238"/>
              <a:ext cx="810934" cy="32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3017" name="Group 353"/>
            <p:cNvGrpSpPr>
              <a:grpSpLocks/>
            </p:cNvGrpSpPr>
            <p:nvPr/>
          </p:nvGrpSpPr>
          <p:grpSpPr bwMode="auto">
            <a:xfrm>
              <a:off x="3363913" y="898525"/>
              <a:ext cx="548614" cy="514350"/>
              <a:chOff x="1813" y="593"/>
              <a:chExt cx="343" cy="352"/>
            </a:xfrm>
          </p:grpSpPr>
          <p:grpSp>
            <p:nvGrpSpPr>
              <p:cNvPr id="1263018"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3019"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3020"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3021"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3022" name="Group 383"/>
            <p:cNvGrpSpPr>
              <a:grpSpLocks/>
            </p:cNvGrpSpPr>
            <p:nvPr/>
          </p:nvGrpSpPr>
          <p:grpSpPr bwMode="auto">
            <a:xfrm>
              <a:off x="5051029" y="898525"/>
              <a:ext cx="548613" cy="514350"/>
              <a:chOff x="2868" y="593"/>
              <a:chExt cx="343" cy="352"/>
            </a:xfrm>
          </p:grpSpPr>
          <p:grpSp>
            <p:nvGrpSpPr>
              <p:cNvPr id="1263023"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3024"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3025"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3026"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3027" name="Group 411"/>
            <p:cNvGrpSpPr>
              <a:grpSpLocks/>
            </p:cNvGrpSpPr>
            <p:nvPr/>
          </p:nvGrpSpPr>
          <p:grpSpPr bwMode="auto">
            <a:xfrm>
              <a:off x="6724386" y="898525"/>
              <a:ext cx="548614" cy="514350"/>
              <a:chOff x="3915" y="593"/>
              <a:chExt cx="343" cy="352"/>
            </a:xfrm>
          </p:grpSpPr>
          <p:grpSp>
            <p:nvGrpSpPr>
              <p:cNvPr id="1263028"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3029"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3031"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3032"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717834" y="142315"/>
            <a:ext cx="7991871" cy="1040285"/>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smtClean="0">
                <a:solidFill>
                  <a:srgbClr val="000099"/>
                </a:solidFill>
                <a:ea typeface="黑体" pitchFamily="2" charset="-122"/>
              </a:rPr>
              <a:t>不同网络之间需要通过路由器互联</a:t>
            </a:r>
            <a:r>
              <a:rPr lang="en-US" altLang="zh-CN" sz="2800" b="1" dirty="0" smtClean="0">
                <a:solidFill>
                  <a:srgbClr val="000099"/>
                </a:solidFill>
                <a:ea typeface="黑体" pitchFamily="2" charset="-122"/>
              </a:rPr>
              <a:t>,</a:t>
            </a:r>
          </a:p>
          <a:p>
            <a:pPr algn="ctr">
              <a:lnSpc>
                <a:spcPct val="110000"/>
              </a:lnSpc>
            </a:pPr>
            <a:r>
              <a:rPr lang="en-US" altLang="zh-CN" sz="2800" dirty="0" smtClean="0">
                <a:solidFill>
                  <a:srgbClr val="000099"/>
                </a:solidFill>
              </a:rPr>
              <a:t>R1</a:t>
            </a:r>
            <a:r>
              <a:rPr lang="zh-CN" altLang="en-US" sz="2800" dirty="0" smtClean="0">
                <a:solidFill>
                  <a:srgbClr val="000099"/>
                </a:solidFill>
              </a:rPr>
              <a:t>（更准确是</a:t>
            </a:r>
            <a:r>
              <a:rPr lang="en-US" altLang="zh-CN" sz="2800" dirty="0">
                <a:solidFill>
                  <a:srgbClr val="0000CC"/>
                </a:solidFill>
              </a:rPr>
              <a:t>222.1.1.4</a:t>
            </a:r>
            <a:r>
              <a:rPr lang="zh-CN" altLang="en-US" sz="2800" dirty="0" smtClean="0">
                <a:solidFill>
                  <a:srgbClr val="000099"/>
                </a:solidFill>
              </a:rPr>
              <a:t>）</a:t>
            </a:r>
            <a:r>
              <a:rPr lang="zh-CN" altLang="en-US" sz="2800" dirty="0">
                <a:solidFill>
                  <a:srgbClr val="000099"/>
                </a:solidFill>
              </a:rPr>
              <a:t>叫做</a:t>
            </a:r>
            <a:r>
              <a:rPr lang="en-US" altLang="zh-CN" sz="2800" dirty="0" smtClean="0">
                <a:solidFill>
                  <a:srgbClr val="000099"/>
                </a:solidFill>
              </a:rPr>
              <a:t>LAN1</a:t>
            </a:r>
            <a:r>
              <a:rPr lang="zh-CN" altLang="en-US" sz="2800" dirty="0">
                <a:solidFill>
                  <a:srgbClr val="000099"/>
                </a:solidFill>
              </a:rPr>
              <a:t>的</a:t>
            </a:r>
            <a:r>
              <a:rPr lang="zh-CN" altLang="en-US" sz="2800" dirty="0">
                <a:solidFill>
                  <a:srgbClr val="FF0000"/>
                </a:solidFill>
              </a:rPr>
              <a:t>网关</a:t>
            </a:r>
            <a:endParaRPr lang="en-US" altLang="zh-CN" sz="2800" b="1" dirty="0" smtClean="0">
              <a:solidFill>
                <a:srgbClr val="000099"/>
              </a:solidFill>
              <a:ea typeface="黑体" pitchFamily="2" charset="-122"/>
            </a:endParaRPr>
          </a:p>
        </p:txBody>
      </p:sp>
      <p:grpSp>
        <p:nvGrpSpPr>
          <p:cNvPr id="1263033" name="Group 439"/>
          <p:cNvGrpSpPr>
            <a:grpSpLocks/>
          </p:cNvGrpSpPr>
          <p:nvPr/>
        </p:nvGrpSpPr>
        <p:grpSpPr bwMode="auto">
          <a:xfrm>
            <a:off x="3810170" y="2028578"/>
            <a:ext cx="4215302" cy="896938"/>
            <a:chOff x="2114" y="1097"/>
            <a:chExt cx="2470" cy="565"/>
          </a:xfrm>
        </p:grpSpPr>
        <p:sp>
          <p:nvSpPr>
            <p:cNvPr id="444" name="Line 440"/>
            <p:cNvSpPr>
              <a:spLocks noChangeShapeType="1"/>
            </p:cNvSpPr>
            <p:nvPr/>
          </p:nvSpPr>
          <p:spPr bwMode="auto">
            <a:xfrm>
              <a:off x="2114" y="1105"/>
              <a:ext cx="60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3035" y="1097"/>
              <a:ext cx="599"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4039" y="1097"/>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 name="Line 443"/>
            <p:cNvSpPr>
              <a:spLocks noChangeShapeType="1"/>
            </p:cNvSpPr>
            <p:nvPr/>
          </p:nvSpPr>
          <p:spPr bwMode="auto">
            <a:xfrm>
              <a:off x="2658" y="1662"/>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83" name="灯片编号占位符 882"/>
          <p:cNvSpPr>
            <a:spLocks noGrp="1"/>
          </p:cNvSpPr>
          <p:nvPr>
            <p:ph type="sldNum" sz="quarter" idx="12"/>
          </p:nvPr>
        </p:nvSpPr>
        <p:spPr/>
        <p:txBody>
          <a:bodyPr/>
          <a:lstStyle/>
          <a:p>
            <a:fld id="{14338B79-8FD5-46F1-8A19-651A319ADB19}" type="slidenum">
              <a:rPr lang="zh-CN" altLang="en-US" smtClean="0"/>
              <a:pPr/>
              <a:t>45</a:t>
            </a:fld>
            <a:endParaRPr lang="en-US" altLang="zh-CN"/>
          </a:p>
        </p:txBody>
      </p:sp>
      <p:sp>
        <p:nvSpPr>
          <p:cNvPr id="884" name="矩形 883"/>
          <p:cNvSpPr/>
          <p:nvPr/>
        </p:nvSpPr>
        <p:spPr>
          <a:xfrm>
            <a:off x="7667644" y="2143116"/>
            <a:ext cx="1112805" cy="461665"/>
          </a:xfrm>
          <a:prstGeom prst="rect">
            <a:avLst/>
          </a:prstGeom>
        </p:spPr>
        <p:txBody>
          <a:bodyPr wrap="none">
            <a:spAutoFit/>
          </a:bodyPr>
          <a:lstStyle/>
          <a:p>
            <a:r>
              <a:rPr lang="zh-CN" altLang="en-US" sz="2400" b="1" dirty="0" smtClean="0">
                <a:solidFill>
                  <a:srgbClr val="000099"/>
                </a:solidFill>
                <a:latin typeface="Arial"/>
                <a:ea typeface="黑体" pitchFamily="2" charset="-122"/>
              </a:rPr>
              <a:t>集线器</a:t>
            </a:r>
            <a:endParaRPr lang="zh-CN" altLang="en-US" sz="2400" dirty="0"/>
          </a:p>
        </p:txBody>
      </p:sp>
    </p:spTree>
    <p:extLst>
      <p:ext uri="{BB962C8B-B14F-4D97-AF65-F5344CB8AC3E}">
        <p14:creationId xmlns:p14="http://schemas.microsoft.com/office/powerpoint/2010/main" val="417861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dirty="0"/>
              <a:t>4.2.3  </a:t>
            </a:r>
            <a:r>
              <a:rPr lang="en-US" altLang="zh-CN" dirty="0" smtClean="0"/>
              <a:t>IP </a:t>
            </a:r>
            <a:r>
              <a:rPr lang="zh-CN" altLang="zh-CN" dirty="0" smtClean="0"/>
              <a:t>地址</a:t>
            </a:r>
            <a:r>
              <a:rPr lang="zh-CN" altLang="zh-CN" dirty="0"/>
              <a:t>与硬件地址</a:t>
            </a:r>
            <a:endParaRPr lang="zh-CN" altLang="en-US" dirty="0"/>
          </a:p>
        </p:txBody>
      </p:sp>
      <p:sp>
        <p:nvSpPr>
          <p:cNvPr id="2" name="内容占位符 1"/>
          <p:cNvSpPr>
            <a:spLocks noGrp="1"/>
          </p:cNvSpPr>
          <p:nvPr>
            <p:ph idx="1"/>
          </p:nvPr>
        </p:nvSpPr>
        <p:spPr/>
        <p:txBody>
          <a:bodyPr/>
          <a:lstStyle/>
          <a:p>
            <a:r>
              <a:rPr lang="en-US" altLang="zh-CN" dirty="0" smtClean="0"/>
              <a:t>IP </a:t>
            </a:r>
            <a:r>
              <a:rPr lang="zh-CN" altLang="zh-CN" dirty="0" smtClean="0"/>
              <a:t>地址</a:t>
            </a:r>
            <a:r>
              <a:rPr lang="zh-CN" altLang="zh-CN" dirty="0"/>
              <a:t>与硬件</a:t>
            </a:r>
            <a:r>
              <a:rPr lang="zh-CN" altLang="zh-CN" dirty="0" smtClean="0"/>
              <a:t>地址</a:t>
            </a:r>
            <a:r>
              <a:rPr lang="zh-CN" altLang="en-US" dirty="0" smtClean="0"/>
              <a:t>是不同的地址。</a:t>
            </a:r>
            <a:endParaRPr lang="en-US" altLang="zh-CN" dirty="0" smtClean="0"/>
          </a:p>
          <a:p>
            <a:r>
              <a:rPr lang="zh-CN" altLang="zh-CN" dirty="0"/>
              <a:t>从层次的角度看</a:t>
            </a:r>
            <a:r>
              <a:rPr lang="zh-CN" altLang="zh-CN" dirty="0" smtClean="0"/>
              <a:t>，</a:t>
            </a:r>
            <a:endParaRPr lang="en-US" altLang="zh-CN" dirty="0" smtClean="0"/>
          </a:p>
          <a:p>
            <a:pPr lvl="1"/>
            <a:r>
              <a:rPr lang="zh-CN" altLang="en-US" dirty="0" smtClean="0">
                <a:solidFill>
                  <a:srgbClr val="FF0000"/>
                </a:solidFill>
              </a:rPr>
              <a:t>硬件地址（或</a:t>
            </a:r>
            <a:r>
              <a:rPr lang="zh-CN" altLang="zh-CN" dirty="0" smtClean="0">
                <a:solidFill>
                  <a:srgbClr val="FF0000"/>
                </a:solidFill>
              </a:rPr>
              <a:t>物理地址</a:t>
            </a:r>
            <a:r>
              <a:rPr lang="zh-CN" altLang="en-US" dirty="0" smtClean="0">
                <a:solidFill>
                  <a:srgbClr val="FF0000"/>
                </a:solidFill>
              </a:rPr>
              <a:t>）</a:t>
            </a:r>
            <a:r>
              <a:rPr lang="zh-CN" altLang="zh-CN" dirty="0" smtClean="0"/>
              <a:t>是</a:t>
            </a:r>
            <a:r>
              <a:rPr lang="zh-CN" altLang="zh-CN" dirty="0"/>
              <a:t>数据链路层和物理层使用的</a:t>
            </a:r>
            <a:r>
              <a:rPr lang="zh-CN" altLang="zh-CN" dirty="0" smtClean="0"/>
              <a:t>地址</a:t>
            </a:r>
            <a:r>
              <a:rPr lang="zh-CN" altLang="en-US" dirty="0"/>
              <a:t>。</a:t>
            </a:r>
            <a:endParaRPr lang="en-US" altLang="zh-CN" dirty="0" smtClean="0"/>
          </a:p>
          <a:p>
            <a:pPr lvl="1"/>
            <a:r>
              <a:rPr lang="en-US" altLang="zh-CN" dirty="0" smtClean="0">
                <a:solidFill>
                  <a:srgbClr val="FF0000"/>
                </a:solidFill>
              </a:rPr>
              <a:t>IP </a:t>
            </a:r>
            <a:r>
              <a:rPr lang="zh-CN" altLang="zh-CN" dirty="0" smtClean="0">
                <a:solidFill>
                  <a:srgbClr val="FF0000"/>
                </a:solidFill>
              </a:rPr>
              <a:t>地址</a:t>
            </a:r>
            <a:r>
              <a:rPr lang="zh-CN" altLang="zh-CN" dirty="0"/>
              <a:t>是网络层和以上各层使用的地址，是一种</a:t>
            </a:r>
            <a:r>
              <a:rPr lang="zh-CN" altLang="zh-CN" dirty="0">
                <a:solidFill>
                  <a:srgbClr val="0000FF"/>
                </a:solidFill>
              </a:rPr>
              <a:t>逻辑地址</a:t>
            </a:r>
            <a:r>
              <a:rPr lang="zh-CN" altLang="zh-CN" dirty="0"/>
              <a:t>（</a:t>
            </a:r>
            <a:r>
              <a:rPr lang="zh-CN" altLang="zh-CN" dirty="0" smtClean="0"/>
              <a:t>称</a:t>
            </a:r>
            <a:r>
              <a:rPr lang="en-US" altLang="zh-CN" dirty="0" smtClean="0"/>
              <a:t> IP </a:t>
            </a:r>
            <a:r>
              <a:rPr lang="zh-CN" altLang="zh-CN" dirty="0" smtClean="0"/>
              <a:t>地址</a:t>
            </a:r>
            <a:r>
              <a:rPr lang="zh-CN" altLang="zh-CN" dirty="0"/>
              <a:t>是逻辑地址是</a:t>
            </a:r>
            <a:r>
              <a:rPr lang="zh-CN" altLang="zh-CN" dirty="0" smtClean="0"/>
              <a:t>因为</a:t>
            </a:r>
            <a:r>
              <a:rPr lang="en-US" altLang="zh-CN" dirty="0" smtClean="0"/>
              <a:t> IP </a:t>
            </a:r>
            <a:r>
              <a:rPr lang="zh-CN" altLang="zh-CN" dirty="0" smtClean="0"/>
              <a:t>地址</a:t>
            </a:r>
            <a:r>
              <a:rPr lang="zh-CN" altLang="zh-CN" dirty="0"/>
              <a:t>是用软件实现的）。</a:t>
            </a: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46</a:t>
            </a:fld>
            <a:endParaRPr lang="en-US" altLang="zh-CN"/>
          </a:p>
        </p:txBody>
      </p:sp>
    </p:spTree>
    <p:extLst>
      <p:ext uri="{BB962C8B-B14F-4D97-AF65-F5344CB8AC3E}">
        <p14:creationId xmlns:p14="http://schemas.microsoft.com/office/powerpoint/2010/main" val="3060114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lgn="ctr"/>
            <a:r>
              <a:rPr lang="en-US" altLang="zh-CN" dirty="0"/>
              <a:t>4.2.3  IP </a:t>
            </a:r>
            <a:r>
              <a:rPr lang="zh-CN" altLang="en-US" dirty="0"/>
              <a:t>地址与硬件地址 </a:t>
            </a:r>
          </a:p>
        </p:txBody>
      </p:sp>
      <p:sp>
        <p:nvSpPr>
          <p:cNvPr id="218117" name="Line 5"/>
          <p:cNvSpPr>
            <a:spLocks noChangeShapeType="1"/>
          </p:cNvSpPr>
          <p:nvPr/>
        </p:nvSpPr>
        <p:spPr bwMode="auto">
          <a:xfrm>
            <a:off x="2120538" y="5249863"/>
            <a:ext cx="5647796"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218118" name="Line 6"/>
          <p:cNvSpPr>
            <a:spLocks noChangeShapeType="1"/>
          </p:cNvSpPr>
          <p:nvPr/>
        </p:nvSpPr>
        <p:spPr bwMode="auto">
          <a:xfrm>
            <a:off x="2875559" y="4275138"/>
            <a:ext cx="4137819"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218122" name="Rectangle 10"/>
          <p:cNvSpPr>
            <a:spLocks noChangeArrowheads="1"/>
          </p:cNvSpPr>
          <p:nvPr/>
        </p:nvSpPr>
        <p:spPr bwMode="auto">
          <a:xfrm>
            <a:off x="4428532" y="4171950"/>
            <a:ext cx="1047353" cy="173038"/>
          </a:xfrm>
          <a:prstGeom prst="rect">
            <a:avLst/>
          </a:prstGeom>
          <a:solidFill>
            <a:schemeClr val="bg1"/>
          </a:solidFill>
          <a:ln w="9525">
            <a:noFill/>
            <a:miter lim="800000"/>
            <a:headEnd/>
            <a:tailEnd/>
          </a:ln>
          <a:effectLst/>
        </p:spPr>
        <p:txBody>
          <a:bodyPr wrap="none" anchor="ctr"/>
          <a:lstStyle/>
          <a:p>
            <a:endParaRPr lang="zh-CN" altLang="en-US"/>
          </a:p>
        </p:txBody>
      </p:sp>
      <p:sp>
        <p:nvSpPr>
          <p:cNvPr id="218123" name="Text Box 11"/>
          <p:cNvSpPr txBox="1">
            <a:spLocks noChangeArrowheads="1"/>
          </p:cNvSpPr>
          <p:nvPr/>
        </p:nvSpPr>
        <p:spPr bwMode="auto">
          <a:xfrm>
            <a:off x="3637350" y="4040188"/>
            <a:ext cx="2631300" cy="400110"/>
          </a:xfrm>
          <a:prstGeom prst="rect">
            <a:avLst/>
          </a:prstGeom>
          <a:solidFill>
            <a:schemeClr val="bg1"/>
          </a:solidFill>
          <a:ln w="9525">
            <a:noFill/>
            <a:miter lim="800000"/>
            <a:headEnd/>
            <a:tailEnd/>
          </a:ln>
          <a:effectLst/>
        </p:spPr>
        <p:txBody>
          <a:bodyPr wrap="square">
            <a:spAutoFit/>
          </a:bodyPr>
          <a:lstStyle/>
          <a:p>
            <a:r>
              <a:rPr kumimoji="1" lang="zh-CN" altLang="en-US" sz="2000" dirty="0" smtClean="0">
                <a:solidFill>
                  <a:srgbClr val="333399"/>
                </a:solidFill>
                <a:latin typeface="Arial" charset="0"/>
              </a:rPr>
              <a:t>网络层的</a:t>
            </a:r>
            <a:r>
              <a:rPr kumimoji="1" lang="en-US" altLang="zh-CN" sz="2000" dirty="0" smtClean="0">
                <a:solidFill>
                  <a:srgbClr val="333399"/>
                </a:solidFill>
                <a:latin typeface="Arial" charset="0"/>
              </a:rPr>
              <a:t>IP </a:t>
            </a:r>
            <a:r>
              <a:rPr kumimoji="1" lang="zh-CN" altLang="en-US" sz="2000" dirty="0">
                <a:solidFill>
                  <a:srgbClr val="333399"/>
                </a:solidFill>
                <a:latin typeface="Arial" charset="0"/>
              </a:rPr>
              <a:t>数据报</a:t>
            </a:r>
          </a:p>
        </p:txBody>
      </p:sp>
      <p:sp>
        <p:nvSpPr>
          <p:cNvPr id="218124" name="Rectangle 12"/>
          <p:cNvSpPr>
            <a:spLocks noChangeArrowheads="1"/>
          </p:cNvSpPr>
          <p:nvPr/>
        </p:nvSpPr>
        <p:spPr bwMode="auto">
          <a:xfrm>
            <a:off x="4492130" y="5159436"/>
            <a:ext cx="889133" cy="182563"/>
          </a:xfrm>
          <a:prstGeom prst="rect">
            <a:avLst/>
          </a:prstGeom>
          <a:solidFill>
            <a:schemeClr val="bg1"/>
          </a:solidFill>
          <a:ln w="9525">
            <a:noFill/>
            <a:miter lim="800000"/>
            <a:headEnd/>
            <a:tailEnd/>
          </a:ln>
          <a:effectLst/>
        </p:spPr>
        <p:txBody>
          <a:bodyPr wrap="none" anchor="ctr"/>
          <a:lstStyle/>
          <a:p>
            <a:endParaRPr lang="zh-CN" altLang="en-US"/>
          </a:p>
        </p:txBody>
      </p:sp>
      <p:sp>
        <p:nvSpPr>
          <p:cNvPr id="218125" name="Text Box 13"/>
          <p:cNvSpPr txBox="1">
            <a:spLocks noChangeArrowheads="1"/>
          </p:cNvSpPr>
          <p:nvPr/>
        </p:nvSpPr>
        <p:spPr bwMode="auto">
          <a:xfrm>
            <a:off x="3405177" y="5072074"/>
            <a:ext cx="2621230" cy="400110"/>
          </a:xfrm>
          <a:prstGeom prst="rect">
            <a:avLst/>
          </a:prstGeom>
          <a:solidFill>
            <a:schemeClr val="bg1"/>
          </a:solidFill>
          <a:ln w="9525">
            <a:noFill/>
            <a:miter lim="800000"/>
            <a:headEnd/>
            <a:tailEnd/>
          </a:ln>
          <a:effectLst/>
        </p:spPr>
        <p:txBody>
          <a:bodyPr wrap="none">
            <a:spAutoFit/>
          </a:bodyPr>
          <a:lstStyle/>
          <a:p>
            <a:r>
              <a:rPr kumimoji="1" lang="zh-CN" altLang="en-US" sz="2000" dirty="0" smtClean="0">
                <a:solidFill>
                  <a:srgbClr val="333399"/>
                </a:solidFill>
              </a:rPr>
              <a:t>数据链路层的</a:t>
            </a:r>
            <a:r>
              <a:rPr kumimoji="1" lang="en-US" altLang="zh-CN" sz="2000" dirty="0" smtClean="0">
                <a:solidFill>
                  <a:srgbClr val="333399"/>
                </a:solidFill>
                <a:latin typeface="Arial" charset="0"/>
              </a:rPr>
              <a:t>MAC </a:t>
            </a:r>
            <a:r>
              <a:rPr kumimoji="1" lang="zh-CN" altLang="en-US" sz="2000" dirty="0">
                <a:solidFill>
                  <a:srgbClr val="333399"/>
                </a:solidFill>
                <a:latin typeface="Arial" charset="0"/>
              </a:rPr>
              <a:t>帧</a:t>
            </a:r>
          </a:p>
        </p:txBody>
      </p:sp>
      <p:sp>
        <p:nvSpPr>
          <p:cNvPr id="218130" name="Line 18"/>
          <p:cNvSpPr>
            <a:spLocks noChangeShapeType="1"/>
          </p:cNvSpPr>
          <p:nvPr/>
        </p:nvSpPr>
        <p:spPr bwMode="auto">
          <a:xfrm>
            <a:off x="2875526" y="4111625"/>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218131" name="Line 19"/>
          <p:cNvSpPr>
            <a:spLocks noChangeShapeType="1"/>
          </p:cNvSpPr>
          <p:nvPr/>
        </p:nvSpPr>
        <p:spPr bwMode="auto">
          <a:xfrm>
            <a:off x="7013345" y="4111625"/>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218134" name="Line 22"/>
          <p:cNvSpPr>
            <a:spLocks noChangeShapeType="1"/>
          </p:cNvSpPr>
          <p:nvPr/>
        </p:nvSpPr>
        <p:spPr bwMode="auto">
          <a:xfrm flipV="1">
            <a:off x="7410623" y="4292600"/>
            <a:ext cx="2495417"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218139" name="Rectangle 27"/>
          <p:cNvSpPr>
            <a:spLocks noChangeArrowheads="1"/>
          </p:cNvSpPr>
          <p:nvPr/>
        </p:nvSpPr>
        <p:spPr bwMode="auto">
          <a:xfrm>
            <a:off x="2875559" y="3544888"/>
            <a:ext cx="4137819" cy="487362"/>
          </a:xfrm>
          <a:prstGeom prst="rect">
            <a:avLst/>
          </a:prstGeom>
          <a:solidFill>
            <a:srgbClr val="FFFF99"/>
          </a:solidFill>
          <a:ln w="28575">
            <a:solidFill>
              <a:schemeClr val="tx1"/>
            </a:solidFill>
            <a:miter lim="800000"/>
            <a:headEnd/>
            <a:tailEnd/>
          </a:ln>
          <a:effectLst/>
        </p:spPr>
        <p:txBody>
          <a:bodyPr wrap="none" anchor="ctr"/>
          <a:lstStyle/>
          <a:p>
            <a:endParaRPr lang="zh-CN" altLang="en-US"/>
          </a:p>
        </p:txBody>
      </p:sp>
      <p:sp>
        <p:nvSpPr>
          <p:cNvPr id="218140" name="Line 28"/>
          <p:cNvSpPr>
            <a:spLocks noChangeShapeType="1"/>
          </p:cNvSpPr>
          <p:nvPr/>
        </p:nvSpPr>
        <p:spPr bwMode="auto">
          <a:xfrm>
            <a:off x="3618476" y="3544888"/>
            <a:ext cx="0" cy="487362"/>
          </a:xfrm>
          <a:prstGeom prst="line">
            <a:avLst/>
          </a:prstGeom>
          <a:noFill/>
          <a:ln w="19050">
            <a:solidFill>
              <a:schemeClr val="tx1"/>
            </a:solidFill>
            <a:round/>
            <a:headEnd/>
            <a:tailEnd/>
          </a:ln>
          <a:effectLst/>
        </p:spPr>
        <p:txBody>
          <a:bodyPr wrap="none" anchor="ctr"/>
          <a:lstStyle/>
          <a:p>
            <a:endParaRPr lang="zh-CN" altLang="en-US"/>
          </a:p>
        </p:txBody>
      </p:sp>
      <p:sp>
        <p:nvSpPr>
          <p:cNvPr id="218141" name="Text Box 29"/>
          <p:cNvSpPr txBox="1">
            <a:spLocks noChangeArrowheads="1"/>
          </p:cNvSpPr>
          <p:nvPr/>
        </p:nvSpPr>
        <p:spPr bwMode="auto">
          <a:xfrm>
            <a:off x="2849763" y="3536951"/>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a:t>
            </a:r>
          </a:p>
        </p:txBody>
      </p:sp>
      <p:sp>
        <p:nvSpPr>
          <p:cNvPr id="218142" name="Rectangle 30"/>
          <p:cNvSpPr>
            <a:spLocks noChangeArrowheads="1"/>
          </p:cNvSpPr>
          <p:nvPr/>
        </p:nvSpPr>
        <p:spPr bwMode="auto">
          <a:xfrm>
            <a:off x="2144615" y="4548188"/>
            <a:ext cx="741230" cy="457200"/>
          </a:xfrm>
          <a:prstGeom prst="rect">
            <a:avLst/>
          </a:prstGeom>
          <a:solidFill>
            <a:srgbClr val="EAEAEA"/>
          </a:solidFill>
          <a:ln w="9525">
            <a:noFill/>
            <a:miter lim="800000"/>
            <a:headEnd/>
            <a:tailEnd/>
          </a:ln>
          <a:effectLst/>
        </p:spPr>
        <p:txBody>
          <a:bodyPr wrap="none" anchor="ctr"/>
          <a:lstStyle/>
          <a:p>
            <a:endParaRPr lang="zh-CN" altLang="en-US"/>
          </a:p>
        </p:txBody>
      </p:sp>
      <p:sp>
        <p:nvSpPr>
          <p:cNvPr id="218143" name="Rectangle 31"/>
          <p:cNvSpPr>
            <a:spLocks noChangeArrowheads="1"/>
          </p:cNvSpPr>
          <p:nvPr/>
        </p:nvSpPr>
        <p:spPr bwMode="auto">
          <a:xfrm>
            <a:off x="2134297" y="4518086"/>
            <a:ext cx="5621998" cy="487363"/>
          </a:xfrm>
          <a:prstGeom prst="rect">
            <a:avLst/>
          </a:prstGeom>
          <a:solidFill>
            <a:srgbClr val="CCECFF"/>
          </a:solidFill>
          <a:ln w="28575">
            <a:solidFill>
              <a:schemeClr val="tx1"/>
            </a:solidFill>
            <a:miter lim="800000"/>
            <a:headEnd/>
            <a:tailEnd/>
          </a:ln>
          <a:effectLst/>
        </p:spPr>
        <p:txBody>
          <a:bodyPr wrap="none" anchor="ctr"/>
          <a:lstStyle/>
          <a:p>
            <a:endParaRPr lang="zh-CN" altLang="en-US"/>
          </a:p>
        </p:txBody>
      </p:sp>
      <p:sp>
        <p:nvSpPr>
          <p:cNvPr id="218144" name="Line 32"/>
          <p:cNvSpPr>
            <a:spLocks noChangeShapeType="1"/>
          </p:cNvSpPr>
          <p:nvPr/>
        </p:nvSpPr>
        <p:spPr bwMode="auto">
          <a:xfrm>
            <a:off x="2875526" y="4518086"/>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218145" name="Line 33"/>
          <p:cNvSpPr>
            <a:spLocks noChangeShapeType="1"/>
          </p:cNvSpPr>
          <p:nvPr/>
        </p:nvSpPr>
        <p:spPr bwMode="auto">
          <a:xfrm>
            <a:off x="7013345" y="4518086"/>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218146" name="Text Box 34"/>
          <p:cNvSpPr txBox="1">
            <a:spLocks noChangeArrowheads="1"/>
          </p:cNvSpPr>
          <p:nvPr/>
        </p:nvSpPr>
        <p:spPr bwMode="auto">
          <a:xfrm>
            <a:off x="6972103" y="4513263"/>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尾部</a:t>
            </a:r>
          </a:p>
        </p:txBody>
      </p:sp>
      <p:sp>
        <p:nvSpPr>
          <p:cNvPr id="218147" name="Text Box 35"/>
          <p:cNvSpPr txBox="1">
            <a:spLocks noChangeArrowheads="1"/>
          </p:cNvSpPr>
          <p:nvPr/>
        </p:nvSpPr>
        <p:spPr bwMode="auto">
          <a:xfrm>
            <a:off x="2122290" y="4513263"/>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a:t>
            </a:r>
          </a:p>
        </p:txBody>
      </p:sp>
      <p:sp>
        <p:nvSpPr>
          <p:cNvPr id="218127" name="AutoShape 15"/>
          <p:cNvSpPr>
            <a:spLocks noChangeArrowheads="1"/>
          </p:cNvSpPr>
          <p:nvPr/>
        </p:nvSpPr>
        <p:spPr bwMode="auto">
          <a:xfrm flipV="1">
            <a:off x="8308348" y="4300603"/>
            <a:ext cx="319881" cy="568325"/>
          </a:xfrm>
          <a:prstGeom prst="upArrow">
            <a:avLst>
              <a:gd name="adj1" fmla="val 50000"/>
              <a:gd name="adj2" fmla="val 81801"/>
            </a:avLst>
          </a:prstGeom>
          <a:solidFill>
            <a:srgbClr val="333399"/>
          </a:solidFill>
          <a:ln w="9525">
            <a:solidFill>
              <a:schemeClr val="tx1"/>
            </a:solidFill>
            <a:miter lim="800000"/>
            <a:headEnd/>
            <a:tailEnd/>
          </a:ln>
          <a:effectLst/>
        </p:spPr>
        <p:txBody>
          <a:bodyPr vert="eaVert" wrap="none" anchor="ctr"/>
          <a:lstStyle/>
          <a:p>
            <a:endParaRPr lang="zh-CN" altLang="en-US" sz="2000"/>
          </a:p>
        </p:txBody>
      </p:sp>
      <p:sp>
        <p:nvSpPr>
          <p:cNvPr id="218129" name="Text Box 17"/>
          <p:cNvSpPr txBox="1">
            <a:spLocks noChangeArrowheads="1"/>
          </p:cNvSpPr>
          <p:nvPr/>
        </p:nvSpPr>
        <p:spPr bwMode="auto">
          <a:xfrm>
            <a:off x="6593692" y="5429315"/>
            <a:ext cx="3057247" cy="954107"/>
          </a:xfrm>
          <a:prstGeom prst="rect">
            <a:avLst/>
          </a:prstGeom>
          <a:noFill/>
          <a:ln w="9525">
            <a:noFill/>
            <a:miter lim="800000"/>
            <a:headEnd/>
            <a:tailEnd/>
          </a:ln>
          <a:effectLst/>
        </p:spPr>
        <p:txBody>
          <a:bodyPr wrap="none">
            <a:spAutoFit/>
          </a:bodyPr>
          <a:lstStyle/>
          <a:p>
            <a:r>
              <a:rPr kumimoji="1" lang="zh-CN" altLang="en-US" sz="2800" dirty="0" smtClean="0">
                <a:solidFill>
                  <a:srgbClr val="333399"/>
                </a:solidFill>
                <a:latin typeface="Arial" charset="0"/>
              </a:rPr>
              <a:t>数据链路层</a:t>
            </a:r>
            <a:r>
              <a:rPr kumimoji="1" lang="zh-CN" altLang="en-US" sz="2800" dirty="0">
                <a:solidFill>
                  <a:srgbClr val="333399"/>
                </a:solidFill>
                <a:latin typeface="Arial" charset="0"/>
              </a:rPr>
              <a:t>及以下</a:t>
            </a:r>
          </a:p>
          <a:p>
            <a:r>
              <a:rPr kumimoji="1" lang="zh-CN" altLang="en-US" sz="2800" dirty="0">
                <a:solidFill>
                  <a:srgbClr val="333399"/>
                </a:solidFill>
                <a:latin typeface="Arial" charset="0"/>
              </a:rPr>
              <a:t>使用硬件地址</a:t>
            </a:r>
          </a:p>
        </p:txBody>
      </p:sp>
      <p:grpSp>
        <p:nvGrpSpPr>
          <p:cNvPr id="42" name="组合 41"/>
          <p:cNvGrpSpPr/>
          <p:nvPr/>
        </p:nvGrpSpPr>
        <p:grpSpPr>
          <a:xfrm>
            <a:off x="0" y="3500438"/>
            <a:ext cx="2786047" cy="830997"/>
            <a:chOff x="0" y="3500438"/>
            <a:chExt cx="2786047" cy="830997"/>
          </a:xfrm>
        </p:grpSpPr>
        <p:sp>
          <p:nvSpPr>
            <p:cNvPr id="218149" name="AutoShape 37"/>
            <p:cNvSpPr>
              <a:spLocks noChangeArrowheads="1"/>
            </p:cNvSpPr>
            <p:nvPr/>
          </p:nvSpPr>
          <p:spPr bwMode="auto">
            <a:xfrm>
              <a:off x="0" y="3500444"/>
              <a:ext cx="2553891" cy="785813"/>
            </a:xfrm>
            <a:prstGeom prst="wedgeRoundRectCallout">
              <a:avLst>
                <a:gd name="adj1" fmla="val 43179"/>
                <a:gd name="adj2" fmla="val 9037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a:solidFill>
                  <a:srgbClr val="333399"/>
                </a:solidFill>
                <a:latin typeface="Arial" charset="0"/>
              </a:endParaRPr>
            </a:p>
          </p:txBody>
        </p:sp>
        <p:sp>
          <p:nvSpPr>
            <p:cNvPr id="218150" name="Text Box 38"/>
            <p:cNvSpPr txBox="1">
              <a:spLocks noChangeArrowheads="1"/>
            </p:cNvSpPr>
            <p:nvPr/>
          </p:nvSpPr>
          <p:spPr bwMode="auto">
            <a:xfrm>
              <a:off x="0" y="3500438"/>
              <a:ext cx="2786047" cy="830997"/>
            </a:xfrm>
            <a:prstGeom prst="rect">
              <a:avLst/>
            </a:prstGeom>
            <a:noFill/>
            <a:ln w="9525">
              <a:noFill/>
              <a:miter lim="800000"/>
              <a:headEnd/>
              <a:tailEnd/>
            </a:ln>
            <a:effectLst/>
          </p:spPr>
          <p:txBody>
            <a:bodyPr wrap="square">
              <a:spAutoFit/>
            </a:bodyPr>
            <a:lstStyle/>
            <a:p>
              <a:pPr algn="ctr"/>
              <a:r>
                <a:rPr kumimoji="1" lang="zh-CN" altLang="en-US" sz="2400" dirty="0">
                  <a:solidFill>
                    <a:srgbClr val="333399"/>
                  </a:solidFill>
                  <a:latin typeface="Arial" charset="0"/>
                </a:rPr>
                <a:t>硬件</a:t>
              </a:r>
              <a:r>
                <a:rPr kumimoji="1" lang="zh-CN" altLang="en-US" sz="2400" dirty="0" smtClean="0">
                  <a:solidFill>
                    <a:srgbClr val="333399"/>
                  </a:solidFill>
                  <a:latin typeface="Arial" charset="0"/>
                </a:rPr>
                <a:t>地址</a:t>
              </a:r>
              <a:endParaRPr kumimoji="1" lang="en-US" altLang="zh-CN" sz="2400" dirty="0" smtClean="0">
                <a:solidFill>
                  <a:srgbClr val="333399"/>
                </a:solidFill>
                <a:latin typeface="Arial" charset="0"/>
              </a:endParaRPr>
            </a:p>
            <a:p>
              <a:pPr algn="ctr"/>
              <a:r>
                <a:rPr lang="zh-CN" altLang="en-US" sz="2400" dirty="0" smtClean="0">
                  <a:latin typeface="+mn-ea"/>
                </a:rPr>
                <a:t>源</a:t>
              </a:r>
              <a:r>
                <a:rPr lang="en-US" altLang="zh-CN" sz="2400" dirty="0" smtClean="0">
                  <a:latin typeface="+mn-ea"/>
                </a:rPr>
                <a:t>MAC</a:t>
              </a:r>
              <a:r>
                <a:rPr lang="zh-CN" altLang="en-US" sz="2400" dirty="0" smtClean="0">
                  <a:latin typeface="+mn-ea"/>
                </a:rPr>
                <a:t>，目的</a:t>
              </a:r>
              <a:r>
                <a:rPr lang="en-US" altLang="zh-CN" sz="2400" dirty="0" smtClean="0">
                  <a:latin typeface="+mn-ea"/>
                </a:rPr>
                <a:t>MAC</a:t>
              </a:r>
              <a:endParaRPr kumimoji="1" lang="en-US" altLang="zh-CN" sz="2400" dirty="0" smtClean="0">
                <a:solidFill>
                  <a:srgbClr val="333399"/>
                </a:solidFill>
                <a:latin typeface="Arial" charset="0"/>
              </a:endParaRPr>
            </a:p>
          </p:txBody>
        </p:sp>
      </p:grpSp>
      <p:grpSp>
        <p:nvGrpSpPr>
          <p:cNvPr id="2" name="Group 44"/>
          <p:cNvGrpSpPr>
            <a:grpSpLocks/>
          </p:cNvGrpSpPr>
          <p:nvPr/>
        </p:nvGrpSpPr>
        <p:grpSpPr bwMode="auto">
          <a:xfrm>
            <a:off x="7197335" y="3000377"/>
            <a:ext cx="2338917" cy="1300163"/>
            <a:chOff x="4185" y="1890"/>
            <a:chExt cx="1360" cy="819"/>
          </a:xfrm>
        </p:grpSpPr>
        <p:sp>
          <p:nvSpPr>
            <p:cNvPr id="218126" name="AutoShape 14"/>
            <p:cNvSpPr>
              <a:spLocks noChangeArrowheads="1"/>
            </p:cNvSpPr>
            <p:nvPr/>
          </p:nvSpPr>
          <p:spPr bwMode="auto">
            <a:xfrm>
              <a:off x="4831" y="2352"/>
              <a:ext cx="186" cy="357"/>
            </a:xfrm>
            <a:prstGeom prst="upArrow">
              <a:avLst>
                <a:gd name="adj1" fmla="val 50000"/>
                <a:gd name="adj2" fmla="val 69479"/>
              </a:avLst>
            </a:prstGeom>
            <a:solidFill>
              <a:srgbClr val="FFCCFF"/>
            </a:solidFill>
            <a:ln w="9525">
              <a:solidFill>
                <a:schemeClr val="tx1"/>
              </a:solidFill>
              <a:miter lim="800000"/>
              <a:headEnd/>
              <a:tailEnd/>
            </a:ln>
            <a:effectLst/>
          </p:spPr>
          <p:txBody>
            <a:bodyPr vert="eaVert" wrap="none" anchor="ctr"/>
            <a:lstStyle/>
            <a:p>
              <a:endParaRPr lang="zh-CN" altLang="en-US"/>
            </a:p>
          </p:txBody>
        </p:sp>
        <p:sp>
          <p:nvSpPr>
            <p:cNvPr id="218128" name="Text Box 16"/>
            <p:cNvSpPr txBox="1">
              <a:spLocks noChangeArrowheads="1"/>
            </p:cNvSpPr>
            <p:nvPr/>
          </p:nvSpPr>
          <p:spPr bwMode="auto">
            <a:xfrm>
              <a:off x="4185" y="1890"/>
              <a:ext cx="1360" cy="601"/>
            </a:xfrm>
            <a:prstGeom prst="rect">
              <a:avLst/>
            </a:prstGeom>
            <a:noFill/>
            <a:ln w="9525">
              <a:noFill/>
              <a:miter lim="800000"/>
              <a:headEnd/>
              <a:tailEnd/>
            </a:ln>
            <a:effectLst/>
          </p:spPr>
          <p:txBody>
            <a:bodyPr wrap="none">
              <a:spAutoFit/>
            </a:bodyPr>
            <a:lstStyle/>
            <a:p>
              <a:r>
                <a:rPr kumimoji="1" lang="zh-CN" altLang="en-US" sz="2800" dirty="0">
                  <a:solidFill>
                    <a:srgbClr val="333399"/>
                  </a:solidFill>
                  <a:latin typeface="Arial" charset="0"/>
                </a:rPr>
                <a:t>网络层及以上</a:t>
              </a:r>
            </a:p>
            <a:p>
              <a:r>
                <a:rPr kumimoji="1" lang="zh-CN" altLang="en-US" sz="2800" dirty="0">
                  <a:solidFill>
                    <a:srgbClr val="333399"/>
                  </a:solidFill>
                  <a:latin typeface="Arial" charset="0"/>
                </a:rPr>
                <a:t> 使用 </a:t>
              </a:r>
              <a:r>
                <a:rPr kumimoji="1" lang="en-US" altLang="zh-CN" sz="2800" dirty="0">
                  <a:solidFill>
                    <a:srgbClr val="333399"/>
                  </a:solidFill>
                  <a:latin typeface="Arial" charset="0"/>
                </a:rPr>
                <a:t>IP </a:t>
              </a:r>
              <a:r>
                <a:rPr kumimoji="1" lang="zh-CN" altLang="en-US" sz="2800" dirty="0">
                  <a:solidFill>
                    <a:srgbClr val="333399"/>
                  </a:solidFill>
                  <a:latin typeface="Arial" charset="0"/>
                </a:rPr>
                <a:t>地址</a:t>
              </a:r>
            </a:p>
          </p:txBody>
        </p:sp>
      </p:grpSp>
      <p:grpSp>
        <p:nvGrpSpPr>
          <p:cNvPr id="3" name="Group 46"/>
          <p:cNvGrpSpPr>
            <a:grpSpLocks/>
          </p:cNvGrpSpPr>
          <p:nvPr/>
        </p:nvGrpSpPr>
        <p:grpSpPr bwMode="auto">
          <a:xfrm>
            <a:off x="1006080" y="2428876"/>
            <a:ext cx="2560770" cy="1508125"/>
            <a:chOff x="585" y="1530"/>
            <a:chExt cx="1489" cy="950"/>
          </a:xfrm>
        </p:grpSpPr>
        <p:sp>
          <p:nvSpPr>
            <p:cNvPr id="218152" name="AutoShape 40"/>
            <p:cNvSpPr>
              <a:spLocks noChangeArrowheads="1"/>
            </p:cNvSpPr>
            <p:nvPr/>
          </p:nvSpPr>
          <p:spPr bwMode="auto">
            <a:xfrm>
              <a:off x="720" y="1530"/>
              <a:ext cx="1170" cy="550"/>
            </a:xfrm>
            <a:prstGeom prst="wedgeRoundRectCallout">
              <a:avLst>
                <a:gd name="adj1" fmla="val 46383"/>
                <a:gd name="adj2" fmla="val 79264"/>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a:solidFill>
                  <a:srgbClr val="333399"/>
                </a:solidFill>
                <a:latin typeface="Arial" charset="0"/>
              </a:endParaRPr>
            </a:p>
          </p:txBody>
        </p:sp>
        <p:sp>
          <p:nvSpPr>
            <p:cNvPr id="218153" name="Text Box 41"/>
            <p:cNvSpPr txBox="1">
              <a:spLocks noChangeArrowheads="1"/>
            </p:cNvSpPr>
            <p:nvPr/>
          </p:nvSpPr>
          <p:spPr bwMode="auto">
            <a:xfrm>
              <a:off x="585" y="1530"/>
              <a:ext cx="1489" cy="950"/>
            </a:xfrm>
            <a:prstGeom prst="rect">
              <a:avLst/>
            </a:prstGeom>
            <a:noFill/>
            <a:ln w="9525">
              <a:noFill/>
              <a:miter lim="800000"/>
              <a:headEnd/>
              <a:tailEnd/>
            </a:ln>
            <a:effectLst/>
          </p:spPr>
          <p:txBody>
            <a:bodyPr wrap="square">
              <a:spAutoFit/>
            </a:bodyPr>
            <a:lstStyle/>
            <a:p>
              <a:pPr algn="ctr"/>
              <a:r>
                <a:rPr kumimoji="1" lang="en-US" altLang="zh-CN" sz="2400" dirty="0" smtClean="0">
                  <a:solidFill>
                    <a:srgbClr val="333399"/>
                  </a:solidFill>
                  <a:latin typeface="Arial" charset="0"/>
                </a:rPr>
                <a:t>IP </a:t>
              </a:r>
              <a:r>
                <a:rPr kumimoji="1" lang="zh-CN" altLang="en-US" sz="2400" dirty="0" smtClean="0">
                  <a:solidFill>
                    <a:srgbClr val="333399"/>
                  </a:solidFill>
                  <a:latin typeface="Arial" charset="0"/>
                </a:rPr>
                <a:t>地址</a:t>
              </a:r>
              <a:endParaRPr kumimoji="1" lang="en-US" altLang="zh-CN" sz="2400" dirty="0" smtClean="0">
                <a:solidFill>
                  <a:srgbClr val="333399"/>
                </a:solidFill>
                <a:latin typeface="Arial" charset="0"/>
              </a:endParaRPr>
            </a:p>
            <a:p>
              <a:pPr algn="ctr"/>
              <a:r>
                <a:rPr lang="zh-CN" altLang="en-US" sz="2400" dirty="0" smtClean="0">
                  <a:latin typeface="+mn-ea"/>
                </a:rPr>
                <a:t>源</a:t>
              </a:r>
              <a:r>
                <a:rPr lang="en-US" altLang="zh-CN" sz="2400" dirty="0" smtClean="0">
                  <a:latin typeface="+mn-ea"/>
                </a:rPr>
                <a:t>IP</a:t>
              </a:r>
              <a:r>
                <a:rPr lang="zh-CN" altLang="en-US" sz="2400" dirty="0" smtClean="0">
                  <a:latin typeface="+mn-ea"/>
                </a:rPr>
                <a:t>，目的</a:t>
              </a:r>
              <a:r>
                <a:rPr lang="en-US" altLang="zh-CN" sz="2400" dirty="0" smtClean="0">
                  <a:latin typeface="+mn-ea"/>
                </a:rPr>
                <a:t>IP</a:t>
              </a:r>
              <a:endParaRPr kumimoji="1" lang="en-US" altLang="zh-CN" sz="2400" dirty="0" smtClean="0">
                <a:solidFill>
                  <a:srgbClr val="333399"/>
                </a:solidFill>
              </a:endParaRPr>
            </a:p>
            <a:p>
              <a:pPr algn="ctr"/>
              <a:endParaRPr kumimoji="1" lang="en-US" altLang="zh-CN" sz="2400" dirty="0" smtClean="0">
                <a:solidFill>
                  <a:srgbClr val="333399"/>
                </a:solidFill>
                <a:latin typeface="Arial" charset="0"/>
              </a:endParaRPr>
            </a:p>
            <a:p>
              <a:endParaRPr kumimoji="1" lang="zh-CN" altLang="en-US" sz="2000" dirty="0">
                <a:solidFill>
                  <a:srgbClr val="333399"/>
                </a:solidFill>
                <a:latin typeface="Arial" charset="0"/>
              </a:endParaRPr>
            </a:p>
          </p:txBody>
        </p:sp>
      </p:grpSp>
      <p:sp>
        <p:nvSpPr>
          <p:cNvPr id="218155" name="Rectangle 43"/>
          <p:cNvSpPr>
            <a:spLocks noChangeArrowheads="1"/>
          </p:cNvSpPr>
          <p:nvPr/>
        </p:nvSpPr>
        <p:spPr bwMode="auto">
          <a:xfrm>
            <a:off x="2897884" y="4548249"/>
            <a:ext cx="4091384" cy="433387"/>
          </a:xfrm>
          <a:prstGeom prst="rect">
            <a:avLst/>
          </a:prstGeom>
          <a:solidFill>
            <a:srgbClr val="FFFF99"/>
          </a:solidFill>
          <a:ln w="9525">
            <a:noFill/>
            <a:miter lim="800000"/>
            <a:headEnd/>
            <a:tailEnd/>
          </a:ln>
          <a:effectLst/>
        </p:spPr>
        <p:txBody>
          <a:bodyPr wrap="none" anchor="ctr"/>
          <a:lstStyle/>
          <a:p>
            <a:endParaRPr lang="zh-CN" altLang="en-US"/>
          </a:p>
        </p:txBody>
      </p:sp>
      <p:sp>
        <p:nvSpPr>
          <p:cNvPr id="45" name="灯片编号占位符 44"/>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47</a:t>
            </a:fld>
            <a:endParaRPr lang="zh-CN" altLang="en-US" kern="0" dirty="0">
              <a:solidFill>
                <a:sysClr val="windowText" lastClr="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Freeform 2"/>
          <p:cNvSpPr>
            <a:spLocks/>
          </p:cNvSpPr>
          <p:nvPr/>
        </p:nvSpPr>
        <p:spPr bwMode="auto">
          <a:xfrm>
            <a:off x="2839408" y="5286388"/>
            <a:ext cx="270007"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35" name="Freeform 3"/>
          <p:cNvSpPr>
            <a:spLocks/>
          </p:cNvSpPr>
          <p:nvPr/>
        </p:nvSpPr>
        <p:spPr bwMode="auto">
          <a:xfrm>
            <a:off x="5812904" y="5286388"/>
            <a:ext cx="184018" cy="531812"/>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36" name="Line 4"/>
          <p:cNvSpPr>
            <a:spLocks noChangeShapeType="1"/>
          </p:cNvSpPr>
          <p:nvPr/>
        </p:nvSpPr>
        <p:spPr bwMode="auto">
          <a:xfrm rot="-5400000">
            <a:off x="9113044" y="5551398"/>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453637" name="Line 5"/>
          <p:cNvSpPr>
            <a:spLocks noChangeShapeType="1"/>
          </p:cNvSpPr>
          <p:nvPr/>
        </p:nvSpPr>
        <p:spPr bwMode="auto">
          <a:xfrm rot="-5400000">
            <a:off x="280194" y="5551398"/>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453638" name="Line 6"/>
          <p:cNvSpPr>
            <a:spLocks noChangeShapeType="1"/>
          </p:cNvSpPr>
          <p:nvPr/>
        </p:nvSpPr>
        <p:spPr bwMode="auto">
          <a:xfrm>
            <a:off x="290646" y="5819788"/>
            <a:ext cx="2803260" cy="0"/>
          </a:xfrm>
          <a:prstGeom prst="line">
            <a:avLst/>
          </a:prstGeom>
          <a:noFill/>
          <a:ln w="57150">
            <a:solidFill>
              <a:srgbClr val="333399"/>
            </a:solidFill>
            <a:round/>
            <a:headEnd/>
            <a:tailEnd/>
          </a:ln>
          <a:effectLst/>
        </p:spPr>
        <p:txBody>
          <a:bodyPr wrap="none" anchor="ctr"/>
          <a:lstStyle/>
          <a:p>
            <a:endParaRPr lang="zh-CN" altLang="en-US"/>
          </a:p>
        </p:txBody>
      </p:sp>
      <p:sp>
        <p:nvSpPr>
          <p:cNvPr id="453639" name="Text Box 7"/>
          <p:cNvSpPr txBox="1">
            <a:spLocks noChangeArrowheads="1"/>
          </p:cNvSpPr>
          <p:nvPr/>
        </p:nvSpPr>
        <p:spPr bwMode="auto">
          <a:xfrm>
            <a:off x="496297" y="535085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1</a:t>
            </a:r>
            <a:endParaRPr kumimoji="1" lang="en-US" altLang="zh-CN" sz="2400" dirty="0">
              <a:solidFill>
                <a:srgbClr val="333399"/>
              </a:solidFill>
              <a:latin typeface="Arial" charset="0"/>
            </a:endParaRPr>
          </a:p>
        </p:txBody>
      </p:sp>
      <p:sp>
        <p:nvSpPr>
          <p:cNvPr id="453640" name="Text Box 8"/>
          <p:cNvSpPr txBox="1">
            <a:spLocks noChangeArrowheads="1"/>
          </p:cNvSpPr>
          <p:nvPr/>
        </p:nvSpPr>
        <p:spPr bwMode="auto">
          <a:xfrm>
            <a:off x="5107814" y="5046743"/>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5</a:t>
            </a:r>
            <a:endParaRPr kumimoji="1" lang="en-US" altLang="zh-CN" sz="1800" dirty="0">
              <a:solidFill>
                <a:srgbClr val="333399"/>
              </a:solidFill>
              <a:latin typeface="Arial" charset="0"/>
            </a:endParaRPr>
          </a:p>
        </p:txBody>
      </p:sp>
      <p:sp>
        <p:nvSpPr>
          <p:cNvPr id="453641" name="Text Box 9"/>
          <p:cNvSpPr txBox="1">
            <a:spLocks noChangeArrowheads="1"/>
          </p:cNvSpPr>
          <p:nvPr/>
        </p:nvSpPr>
        <p:spPr bwMode="auto">
          <a:xfrm>
            <a:off x="3792138" y="5046743"/>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4</a:t>
            </a:r>
            <a:endParaRPr kumimoji="1" lang="en-US" altLang="zh-CN" sz="2400" dirty="0">
              <a:solidFill>
                <a:srgbClr val="333399"/>
              </a:solidFill>
              <a:latin typeface="Arial" charset="0"/>
            </a:endParaRPr>
          </a:p>
        </p:txBody>
      </p:sp>
      <p:sp>
        <p:nvSpPr>
          <p:cNvPr id="453642" name="Text Box 10"/>
          <p:cNvSpPr txBox="1">
            <a:spLocks noChangeArrowheads="1"/>
          </p:cNvSpPr>
          <p:nvPr/>
        </p:nvSpPr>
        <p:spPr bwMode="auto">
          <a:xfrm>
            <a:off x="2089559" y="4975305"/>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3</a:t>
            </a:r>
            <a:endParaRPr kumimoji="1" lang="en-US" altLang="zh-CN" sz="2400" dirty="0">
              <a:solidFill>
                <a:srgbClr val="333399"/>
              </a:solidFill>
              <a:latin typeface="Arial" charset="0"/>
            </a:endParaRPr>
          </a:p>
        </p:txBody>
      </p:sp>
      <p:sp>
        <p:nvSpPr>
          <p:cNvPr id="453643" name="Line 11"/>
          <p:cNvSpPr>
            <a:spLocks noChangeShapeType="1"/>
          </p:cNvSpPr>
          <p:nvPr/>
        </p:nvSpPr>
        <p:spPr bwMode="auto">
          <a:xfrm>
            <a:off x="6578207" y="5819788"/>
            <a:ext cx="3143779" cy="0"/>
          </a:xfrm>
          <a:prstGeom prst="line">
            <a:avLst/>
          </a:prstGeom>
          <a:noFill/>
          <a:ln w="57150">
            <a:solidFill>
              <a:srgbClr val="333399"/>
            </a:solidFill>
            <a:round/>
            <a:headEnd/>
            <a:tailEnd/>
          </a:ln>
          <a:effectLst/>
        </p:spPr>
        <p:txBody>
          <a:bodyPr wrap="none" anchor="ctr"/>
          <a:lstStyle/>
          <a:p>
            <a:endParaRPr lang="zh-CN" altLang="en-US"/>
          </a:p>
        </p:txBody>
      </p:sp>
      <p:sp>
        <p:nvSpPr>
          <p:cNvPr id="453644" name="Text Box 12"/>
          <p:cNvSpPr txBox="1">
            <a:spLocks noChangeArrowheads="1"/>
          </p:cNvSpPr>
          <p:nvPr/>
        </p:nvSpPr>
        <p:spPr bwMode="auto">
          <a:xfrm>
            <a:off x="6810400" y="5046743"/>
            <a:ext cx="726481" cy="461665"/>
          </a:xfrm>
          <a:prstGeom prst="rect">
            <a:avLst/>
          </a:prstGeom>
          <a:noFill/>
          <a:ln w="9525">
            <a:noFill/>
            <a:miter lim="800000"/>
            <a:headEnd/>
            <a:tailEnd/>
          </a:ln>
          <a:effectLst/>
        </p:spPr>
        <p:txBody>
          <a:bodyPr wrap="none">
            <a:spAutoFit/>
          </a:bodyPr>
          <a:lstStyle/>
          <a:p>
            <a:r>
              <a:rPr kumimoji="1" lang="en-US" altLang="zh-CN" sz="2400">
                <a:solidFill>
                  <a:srgbClr val="333399"/>
                </a:solidFill>
                <a:latin typeface="Arial" charset="0"/>
              </a:rPr>
              <a:t>HA</a:t>
            </a:r>
            <a:r>
              <a:rPr kumimoji="1" lang="en-US" altLang="zh-CN" sz="2400" baseline="-25000">
                <a:solidFill>
                  <a:srgbClr val="333399"/>
                </a:solidFill>
                <a:latin typeface="Arial" charset="0"/>
              </a:rPr>
              <a:t>6</a:t>
            </a:r>
            <a:endParaRPr kumimoji="1" lang="en-US" altLang="zh-CN" sz="2400">
              <a:solidFill>
                <a:srgbClr val="333399"/>
              </a:solidFill>
              <a:latin typeface="Arial" charset="0"/>
            </a:endParaRPr>
          </a:p>
        </p:txBody>
      </p:sp>
      <p:sp>
        <p:nvSpPr>
          <p:cNvPr id="453645" name="Text Box 13"/>
          <p:cNvSpPr txBox="1">
            <a:spLocks noChangeArrowheads="1"/>
          </p:cNvSpPr>
          <p:nvPr/>
        </p:nvSpPr>
        <p:spPr bwMode="auto">
          <a:xfrm>
            <a:off x="120390" y="4229113"/>
            <a:ext cx="962123" cy="369332"/>
          </a:xfrm>
          <a:prstGeom prst="rect">
            <a:avLst/>
          </a:prstGeom>
          <a:noFill/>
          <a:ln w="9525">
            <a:noFill/>
            <a:miter lim="800000"/>
            <a:headEnd/>
            <a:tailEnd/>
          </a:ln>
          <a:effectLst/>
        </p:spPr>
        <p:txBody>
          <a:bodyPr wrap="none">
            <a:spAutoFit/>
          </a:bodyPr>
          <a:lstStyle/>
          <a:p>
            <a:r>
              <a:rPr kumimoji="1" lang="zh-CN" altLang="en-US" sz="1800" dirty="0">
                <a:solidFill>
                  <a:srgbClr val="333399"/>
                </a:solidFill>
                <a:latin typeface="Arial" charset="0"/>
              </a:rPr>
              <a:t>主机 </a:t>
            </a:r>
            <a:r>
              <a:rPr kumimoji="1" lang="en-US" altLang="zh-CN" sz="1800" dirty="0" smtClean="0">
                <a:solidFill>
                  <a:srgbClr val="333399"/>
                </a:solidFill>
                <a:latin typeface="Arial" charset="0"/>
              </a:rPr>
              <a:t>H</a:t>
            </a:r>
            <a:r>
              <a:rPr kumimoji="1" lang="en-US" altLang="zh-CN" baseline="-25000" dirty="0" smtClean="0">
                <a:solidFill>
                  <a:srgbClr val="333399"/>
                </a:solidFill>
              </a:rPr>
              <a:t>1</a:t>
            </a:r>
            <a:endParaRPr kumimoji="1" lang="en-US" altLang="zh-CN" sz="1800" dirty="0">
              <a:solidFill>
                <a:srgbClr val="333399"/>
              </a:solidFill>
              <a:latin typeface="Arial" charset="0"/>
            </a:endParaRPr>
          </a:p>
        </p:txBody>
      </p:sp>
      <p:sp>
        <p:nvSpPr>
          <p:cNvPr id="453646" name="Text Box 14"/>
          <p:cNvSpPr txBox="1">
            <a:spLocks noChangeArrowheads="1"/>
          </p:cNvSpPr>
          <p:nvPr/>
        </p:nvSpPr>
        <p:spPr bwMode="auto">
          <a:xfrm>
            <a:off x="8872406" y="4203713"/>
            <a:ext cx="96212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主机 </a:t>
            </a:r>
            <a:r>
              <a:rPr kumimoji="1" lang="en-US" altLang="zh-CN" sz="1800">
                <a:solidFill>
                  <a:srgbClr val="333399"/>
                </a:solidFill>
                <a:latin typeface="Arial" charset="0"/>
              </a:rPr>
              <a:t>H</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453647" name="Line 15"/>
          <p:cNvSpPr>
            <a:spLocks noChangeShapeType="1"/>
          </p:cNvSpPr>
          <p:nvPr/>
        </p:nvSpPr>
        <p:spPr bwMode="auto">
          <a:xfrm>
            <a:off x="3604682" y="5819788"/>
            <a:ext cx="2462742" cy="0"/>
          </a:xfrm>
          <a:prstGeom prst="line">
            <a:avLst/>
          </a:prstGeom>
          <a:noFill/>
          <a:ln w="57150">
            <a:solidFill>
              <a:srgbClr val="333399"/>
            </a:solidFill>
            <a:round/>
            <a:headEnd/>
            <a:tailEnd/>
          </a:ln>
          <a:effectLst/>
        </p:spPr>
        <p:txBody>
          <a:bodyPr wrap="none" anchor="ctr"/>
          <a:lstStyle/>
          <a:p>
            <a:endParaRPr lang="zh-CN" altLang="en-US"/>
          </a:p>
        </p:txBody>
      </p:sp>
      <p:sp>
        <p:nvSpPr>
          <p:cNvPr id="453648" name="Freeform 16"/>
          <p:cNvSpPr>
            <a:spLocks/>
          </p:cNvSpPr>
          <p:nvPr/>
        </p:nvSpPr>
        <p:spPr bwMode="auto">
          <a:xfrm flipH="1">
            <a:off x="6578207" y="5286388"/>
            <a:ext cx="254529"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49" name="Freeform 17"/>
          <p:cNvSpPr>
            <a:spLocks/>
          </p:cNvSpPr>
          <p:nvPr/>
        </p:nvSpPr>
        <p:spPr bwMode="auto">
          <a:xfrm flipH="1">
            <a:off x="3673474" y="5286448"/>
            <a:ext cx="185738" cy="534987"/>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50" name="Text Box 18"/>
          <p:cNvSpPr txBox="1">
            <a:spLocks noChangeArrowheads="1"/>
          </p:cNvSpPr>
          <p:nvPr/>
        </p:nvSpPr>
        <p:spPr bwMode="auto">
          <a:xfrm>
            <a:off x="2806735" y="4726001"/>
            <a:ext cx="1192955" cy="369332"/>
          </a:xfrm>
          <a:prstGeom prst="rect">
            <a:avLst/>
          </a:prstGeom>
          <a:noFill/>
          <a:ln w="9525">
            <a:noFill/>
            <a:miter lim="800000"/>
            <a:headEnd/>
            <a:tailEnd/>
          </a:ln>
          <a:effectLst/>
        </p:spPr>
        <p:txBody>
          <a:bodyPr wrap="none">
            <a:spAutoFit/>
          </a:bodyPr>
          <a:lstStyle/>
          <a:p>
            <a:r>
              <a:rPr kumimoji="1" lang="zh-CN" altLang="en-US" sz="1800" dirty="0">
                <a:solidFill>
                  <a:srgbClr val="333399"/>
                </a:solidFill>
                <a:latin typeface="Arial" charset="0"/>
              </a:rPr>
              <a:t>路由器 </a:t>
            </a:r>
            <a:r>
              <a:rPr kumimoji="1" lang="en-US" altLang="zh-CN" sz="1800" dirty="0">
                <a:solidFill>
                  <a:srgbClr val="333399"/>
                </a:solidFill>
                <a:latin typeface="Arial" charset="0"/>
              </a:rPr>
              <a:t>R</a:t>
            </a:r>
            <a:r>
              <a:rPr kumimoji="1" lang="en-US" altLang="zh-CN" sz="1800" baseline="-25000" dirty="0">
                <a:solidFill>
                  <a:srgbClr val="333399"/>
                </a:solidFill>
                <a:latin typeface="Arial" charset="0"/>
              </a:rPr>
              <a:t>1</a:t>
            </a:r>
          </a:p>
        </p:txBody>
      </p:sp>
      <p:pic>
        <p:nvPicPr>
          <p:cNvPr id="453651" name="Picture 19"/>
          <p:cNvPicPr>
            <a:picLocks noChangeArrowheads="1"/>
          </p:cNvPicPr>
          <p:nvPr/>
        </p:nvPicPr>
        <p:blipFill>
          <a:blip r:embed="rId3"/>
          <a:srcRect/>
          <a:stretch>
            <a:fillRect/>
          </a:stretch>
        </p:blipFill>
        <p:spPr bwMode="auto">
          <a:xfrm>
            <a:off x="142742" y="4543438"/>
            <a:ext cx="926967" cy="838200"/>
          </a:xfrm>
          <a:prstGeom prst="rect">
            <a:avLst/>
          </a:prstGeom>
          <a:noFill/>
          <a:ln w="9525">
            <a:noFill/>
            <a:miter lim="800000"/>
            <a:headEnd/>
            <a:tailEnd/>
          </a:ln>
          <a:effectLst/>
        </p:spPr>
      </p:pic>
      <p:pic>
        <p:nvPicPr>
          <p:cNvPr id="453652" name="Picture 20"/>
          <p:cNvPicPr>
            <a:picLocks noChangeArrowheads="1"/>
          </p:cNvPicPr>
          <p:nvPr/>
        </p:nvPicPr>
        <p:blipFill>
          <a:blip r:embed="rId4"/>
          <a:srcRect/>
          <a:stretch>
            <a:fillRect/>
          </a:stretch>
        </p:blipFill>
        <p:spPr bwMode="auto">
          <a:xfrm>
            <a:off x="5897198" y="5032449"/>
            <a:ext cx="835819" cy="434975"/>
          </a:xfrm>
          <a:prstGeom prst="rect">
            <a:avLst/>
          </a:prstGeom>
          <a:noFill/>
          <a:ln w="12699">
            <a:noFill/>
            <a:miter lim="800000"/>
            <a:headEnd/>
            <a:tailEnd/>
          </a:ln>
          <a:effectLst/>
        </p:spPr>
      </p:pic>
      <p:pic>
        <p:nvPicPr>
          <p:cNvPr id="453653" name="Picture 21"/>
          <p:cNvPicPr>
            <a:picLocks noChangeArrowheads="1"/>
          </p:cNvPicPr>
          <p:nvPr/>
        </p:nvPicPr>
        <p:blipFill>
          <a:blip r:embed="rId3"/>
          <a:srcRect/>
          <a:stretch>
            <a:fillRect/>
          </a:stretch>
        </p:blipFill>
        <p:spPr bwMode="auto">
          <a:xfrm>
            <a:off x="8881010" y="4524388"/>
            <a:ext cx="925248" cy="838200"/>
          </a:xfrm>
          <a:prstGeom prst="rect">
            <a:avLst/>
          </a:prstGeom>
          <a:noFill/>
          <a:ln w="9525">
            <a:noFill/>
            <a:miter lim="800000"/>
            <a:headEnd/>
            <a:tailEnd/>
          </a:ln>
          <a:effectLst/>
        </p:spPr>
      </p:pic>
      <p:pic>
        <p:nvPicPr>
          <p:cNvPr id="453654" name="Picture 22"/>
          <p:cNvPicPr>
            <a:picLocks noChangeArrowheads="1"/>
          </p:cNvPicPr>
          <p:nvPr/>
        </p:nvPicPr>
        <p:blipFill>
          <a:blip r:embed="rId4"/>
          <a:srcRect/>
          <a:stretch>
            <a:fillRect/>
          </a:stretch>
        </p:blipFill>
        <p:spPr bwMode="auto">
          <a:xfrm>
            <a:off x="2939124" y="5010224"/>
            <a:ext cx="834098" cy="434975"/>
          </a:xfrm>
          <a:prstGeom prst="rect">
            <a:avLst/>
          </a:prstGeom>
          <a:noFill/>
          <a:ln w="12699">
            <a:noFill/>
            <a:miter lim="800000"/>
            <a:headEnd/>
            <a:tailEnd/>
          </a:ln>
          <a:effectLst/>
        </p:spPr>
      </p:pic>
      <p:sp>
        <p:nvSpPr>
          <p:cNvPr id="453657" name="Text Box 25"/>
          <p:cNvSpPr txBox="1">
            <a:spLocks noChangeArrowheads="1"/>
          </p:cNvSpPr>
          <p:nvPr/>
        </p:nvSpPr>
        <p:spPr bwMode="auto">
          <a:xfrm>
            <a:off x="5711464" y="4732351"/>
            <a:ext cx="1192955"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路由器 </a:t>
            </a:r>
            <a:r>
              <a:rPr kumimoji="1" lang="en-US" altLang="zh-CN" sz="1800">
                <a:solidFill>
                  <a:srgbClr val="333399"/>
                </a:solidFill>
                <a:latin typeface="Arial" charset="0"/>
              </a:rPr>
              <a:t>R</a:t>
            </a:r>
            <a:r>
              <a:rPr kumimoji="1" lang="en-US" altLang="zh-CN" sz="1800" baseline="-25000">
                <a:solidFill>
                  <a:srgbClr val="333399"/>
                </a:solidFill>
                <a:latin typeface="Arial" charset="0"/>
              </a:rPr>
              <a:t>2</a:t>
            </a:r>
          </a:p>
        </p:txBody>
      </p:sp>
      <p:sp>
        <p:nvSpPr>
          <p:cNvPr id="453658" name="Text Box 26"/>
          <p:cNvSpPr txBox="1">
            <a:spLocks noChangeArrowheads="1"/>
          </p:cNvSpPr>
          <p:nvPr/>
        </p:nvSpPr>
        <p:spPr bwMode="auto">
          <a:xfrm>
            <a:off x="8667808" y="530549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2</a:t>
            </a:r>
            <a:endParaRPr kumimoji="1" lang="en-US" altLang="zh-CN" sz="2400" dirty="0">
              <a:solidFill>
                <a:srgbClr val="333399"/>
              </a:solidFill>
              <a:latin typeface="Arial" charset="0"/>
            </a:endParaRPr>
          </a:p>
        </p:txBody>
      </p:sp>
      <p:sp>
        <p:nvSpPr>
          <p:cNvPr id="453659" name="Text Box 27"/>
          <p:cNvSpPr txBox="1">
            <a:spLocks noChangeArrowheads="1"/>
          </p:cNvSpPr>
          <p:nvPr/>
        </p:nvSpPr>
        <p:spPr bwMode="auto">
          <a:xfrm>
            <a:off x="342239" y="4606938"/>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1</a:t>
            </a:r>
            <a:endParaRPr kumimoji="1" lang="en-US" altLang="zh-CN" sz="1800">
              <a:solidFill>
                <a:srgbClr val="333399"/>
              </a:solidFill>
              <a:latin typeface="Arial" charset="0"/>
            </a:endParaRPr>
          </a:p>
        </p:txBody>
      </p:sp>
      <p:sp>
        <p:nvSpPr>
          <p:cNvPr id="453660" name="Text Box 28"/>
          <p:cNvSpPr txBox="1">
            <a:spLocks noChangeArrowheads="1"/>
          </p:cNvSpPr>
          <p:nvPr/>
        </p:nvSpPr>
        <p:spPr bwMode="auto">
          <a:xfrm>
            <a:off x="9099418" y="4591063"/>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453661" name="Text Box 29"/>
          <p:cNvSpPr txBox="1">
            <a:spLocks noChangeArrowheads="1"/>
          </p:cNvSpPr>
          <p:nvPr/>
        </p:nvSpPr>
        <p:spPr bwMode="auto">
          <a:xfrm>
            <a:off x="1358666" y="542450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453662" name="Text Box 30"/>
          <p:cNvSpPr txBox="1">
            <a:spLocks noChangeArrowheads="1"/>
          </p:cNvSpPr>
          <p:nvPr/>
        </p:nvSpPr>
        <p:spPr bwMode="auto">
          <a:xfrm>
            <a:off x="4418176" y="542450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453663" name="Text Box 31"/>
          <p:cNvSpPr txBox="1">
            <a:spLocks noChangeArrowheads="1"/>
          </p:cNvSpPr>
          <p:nvPr/>
        </p:nvSpPr>
        <p:spPr bwMode="auto">
          <a:xfrm>
            <a:off x="7682342" y="542450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38" name="Rectangle 2"/>
          <p:cNvSpPr>
            <a:spLocks noGrp="1" noChangeArrowheads="1"/>
          </p:cNvSpPr>
          <p:nvPr>
            <p:ph type="title"/>
          </p:nvPr>
        </p:nvSpPr>
        <p:spPr/>
        <p:txBody>
          <a:bodyPr/>
          <a:lstStyle/>
          <a:p>
            <a:r>
              <a:rPr lang="en-US" altLang="zh-CN" sz="3600" dirty="0" smtClean="0"/>
              <a:t>IP </a:t>
            </a:r>
            <a:r>
              <a:rPr lang="zh-CN" altLang="en-US" sz="3600" dirty="0"/>
              <a:t>地址与硬件</a:t>
            </a:r>
            <a:r>
              <a:rPr lang="zh-CN" altLang="en-US" sz="3600" dirty="0" smtClean="0"/>
              <a:t>地址的用途是不同的</a:t>
            </a:r>
            <a:endParaRPr lang="zh-CN" altLang="en-US" sz="3600" dirty="0"/>
          </a:p>
        </p:txBody>
      </p:sp>
      <p:sp>
        <p:nvSpPr>
          <p:cNvPr id="44" name="内容占位符 43"/>
          <p:cNvSpPr>
            <a:spLocks noGrp="1"/>
          </p:cNvSpPr>
          <p:nvPr>
            <p:ph idx="1"/>
          </p:nvPr>
        </p:nvSpPr>
        <p:spPr/>
        <p:txBody>
          <a:bodyPr/>
          <a:lstStyle/>
          <a:p>
            <a:r>
              <a:rPr lang="en-US" altLang="zh-CN" dirty="0" smtClean="0">
                <a:latin typeface="+mn-ea"/>
              </a:rPr>
              <a:t>IP</a:t>
            </a:r>
            <a:r>
              <a:rPr lang="zh-CN" altLang="en-US" dirty="0" smtClean="0">
                <a:latin typeface="+mn-ea"/>
              </a:rPr>
              <a:t>地址：相当于信封上写的地址，通信中不变</a:t>
            </a:r>
            <a:endParaRPr lang="en-US" altLang="zh-CN" dirty="0" smtClean="0">
              <a:latin typeface="+mn-ea"/>
            </a:endParaRPr>
          </a:p>
          <a:p>
            <a:r>
              <a:rPr lang="en-US" altLang="zh-CN" dirty="0" smtClean="0">
                <a:latin typeface="+mn-ea"/>
              </a:rPr>
              <a:t>MAC</a:t>
            </a:r>
            <a:r>
              <a:rPr lang="zh-CN" altLang="en-US" dirty="0" smtClean="0">
                <a:latin typeface="+mn-ea"/>
              </a:rPr>
              <a:t>地址：相当于中转站地址，通信中不断变化</a:t>
            </a:r>
            <a:endParaRPr lang="zh-CN" altLang="en-US" dirty="0" smtClean="0"/>
          </a:p>
          <a:p>
            <a:endParaRPr lang="zh-CN" altLang="en-US" dirty="0"/>
          </a:p>
        </p:txBody>
      </p:sp>
      <p:sp>
        <p:nvSpPr>
          <p:cNvPr id="39" name="灯片编号占位符 38"/>
          <p:cNvSpPr>
            <a:spLocks noGrp="1"/>
          </p:cNvSpPr>
          <p:nvPr>
            <p:ph type="sldNum" sz="quarter" idx="12"/>
          </p:nvPr>
        </p:nvSpPr>
        <p:spPr>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48</a:t>
            </a:fld>
            <a:endParaRPr lang="zh-CN" altLang="en-US" kern="0"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a:spLocks noGrp="1" noChangeArrowheads="1"/>
          </p:cNvSpPr>
          <p:nvPr>
            <p:ph type="title"/>
          </p:nvPr>
        </p:nvSpPr>
        <p:spPr>
          <a:xfrm>
            <a:off x="523844" y="1"/>
            <a:ext cx="8899984" cy="1071546"/>
          </a:xfrm>
        </p:spPr>
        <p:txBody>
          <a:bodyPr/>
          <a:lstStyle/>
          <a:p>
            <a:r>
              <a:rPr lang="en-US" altLang="zh-CN" sz="3600" dirty="0" smtClean="0"/>
              <a:t/>
            </a:r>
            <a:br>
              <a:rPr lang="en-US" altLang="zh-CN" sz="3600" dirty="0" smtClean="0"/>
            </a:br>
            <a:r>
              <a:rPr lang="en-US" altLang="zh-CN" sz="3600" dirty="0" smtClean="0">
                <a:solidFill>
                  <a:srgbClr val="333399"/>
                </a:solidFill>
                <a:latin typeface="+mn-ea"/>
              </a:rPr>
              <a:t> IP </a:t>
            </a:r>
            <a:r>
              <a:rPr lang="zh-CN" altLang="en-US" sz="3600" dirty="0" smtClean="0">
                <a:solidFill>
                  <a:srgbClr val="333399"/>
                </a:solidFill>
                <a:latin typeface="+mn-ea"/>
              </a:rPr>
              <a:t>地址的用途</a:t>
            </a:r>
            <a:r>
              <a:rPr lang="en-US" altLang="zh-CN" sz="3600" dirty="0" smtClean="0">
                <a:solidFill>
                  <a:srgbClr val="333399"/>
                </a:solidFill>
                <a:latin typeface="+mn-ea"/>
              </a:rPr>
              <a:t>(</a:t>
            </a:r>
            <a:r>
              <a:rPr lang="zh-CN" altLang="en-US" sz="3600" dirty="0" smtClean="0">
                <a:latin typeface="+mn-ea"/>
              </a:rPr>
              <a:t>相当于信封上写的地址</a:t>
            </a:r>
            <a:r>
              <a:rPr lang="en-US" altLang="zh-CN" sz="3600" dirty="0" smtClean="0">
                <a:solidFill>
                  <a:srgbClr val="333399"/>
                </a:solidFill>
                <a:latin typeface="+mn-ea"/>
              </a:rPr>
              <a:t>)</a:t>
            </a:r>
            <a:endParaRPr lang="zh-CN" altLang="en-US" sz="3600" dirty="0"/>
          </a:p>
        </p:txBody>
      </p:sp>
      <p:sp>
        <p:nvSpPr>
          <p:cNvPr id="39" name="灯片编号占位符 38"/>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49</a:t>
            </a:fld>
            <a:endParaRPr lang="zh-CN" altLang="en-US" kern="0" dirty="0">
              <a:solidFill>
                <a:sysClr val="windowText" lastClr="000000"/>
              </a:solidFill>
            </a:endParaRPr>
          </a:p>
        </p:txBody>
      </p:sp>
      <p:sp>
        <p:nvSpPr>
          <p:cNvPr id="453740" name="Text Box 108"/>
          <p:cNvSpPr txBox="1">
            <a:spLocks noChangeArrowheads="1"/>
          </p:cNvSpPr>
          <p:nvPr/>
        </p:nvSpPr>
        <p:spPr bwMode="auto">
          <a:xfrm>
            <a:off x="0" y="3929126"/>
            <a:ext cx="9906000" cy="1077218"/>
          </a:xfrm>
          <a:prstGeom prst="rect">
            <a:avLst/>
          </a:prstGeom>
          <a:solidFill>
            <a:schemeClr val="accent2"/>
          </a:solidFill>
          <a:ln w="9525">
            <a:solidFill>
              <a:srgbClr val="333399"/>
            </a:solidFill>
            <a:miter lim="800000"/>
            <a:headEnd/>
            <a:tailEnd/>
          </a:ln>
          <a:effectLst/>
        </p:spPr>
        <p:txBody>
          <a:bodyPr wrap="square">
            <a:spAutoFit/>
          </a:bodyPr>
          <a:lstStyle/>
          <a:p>
            <a:pPr>
              <a:spcBef>
                <a:spcPts val="2000"/>
              </a:spcBef>
              <a:spcAft>
                <a:spcPct val="30000"/>
              </a:spcAft>
              <a:buFont typeface="Wingdings" pitchFamily="2" charset="2"/>
              <a:buChar char="Ø"/>
            </a:pPr>
            <a:r>
              <a:rPr lang="zh-CN" altLang="en-US" sz="3200" dirty="0" smtClean="0">
                <a:latin typeface="+mn-ea"/>
              </a:rPr>
              <a:t>（源</a:t>
            </a:r>
            <a:r>
              <a:rPr lang="en-US" altLang="zh-CN" sz="3200" dirty="0" smtClean="0">
                <a:latin typeface="+mn-ea"/>
              </a:rPr>
              <a:t>IP</a:t>
            </a:r>
            <a:r>
              <a:rPr lang="zh-CN" altLang="en-US" sz="3200" dirty="0" smtClean="0">
                <a:latin typeface="+mn-ea"/>
              </a:rPr>
              <a:t>，目的</a:t>
            </a:r>
            <a:r>
              <a:rPr lang="en-US" altLang="zh-CN" sz="3200" dirty="0" smtClean="0">
                <a:latin typeface="+mn-ea"/>
              </a:rPr>
              <a:t>IP</a:t>
            </a:r>
            <a:r>
              <a:rPr lang="zh-CN" altLang="en-US" sz="3200" dirty="0" smtClean="0">
                <a:latin typeface="+mn-ea"/>
              </a:rPr>
              <a:t>），标识通信的起点和终点，在网络传输过程中不会变化</a:t>
            </a:r>
          </a:p>
        </p:txBody>
      </p:sp>
      <p:grpSp>
        <p:nvGrpSpPr>
          <p:cNvPr id="79" name="组合 78"/>
          <p:cNvGrpSpPr/>
          <p:nvPr/>
        </p:nvGrpSpPr>
        <p:grpSpPr>
          <a:xfrm>
            <a:off x="32" y="1857364"/>
            <a:ext cx="9834533" cy="1617662"/>
            <a:chOff x="0" y="4203713"/>
            <a:chExt cx="9834528" cy="1617662"/>
          </a:xfrm>
        </p:grpSpPr>
        <p:sp>
          <p:nvSpPr>
            <p:cNvPr id="44" name="Freeform 2"/>
            <p:cNvSpPr>
              <a:spLocks/>
            </p:cNvSpPr>
            <p:nvPr/>
          </p:nvSpPr>
          <p:spPr bwMode="auto">
            <a:xfrm>
              <a:off x="2839376" y="5286388"/>
              <a:ext cx="270007"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7" name="Freeform 3"/>
            <p:cNvSpPr>
              <a:spLocks/>
            </p:cNvSpPr>
            <p:nvPr/>
          </p:nvSpPr>
          <p:spPr bwMode="auto">
            <a:xfrm>
              <a:off x="5812896" y="5286388"/>
              <a:ext cx="184018" cy="531812"/>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50" name="Line 4"/>
            <p:cNvSpPr>
              <a:spLocks noChangeShapeType="1"/>
            </p:cNvSpPr>
            <p:nvPr/>
          </p:nvSpPr>
          <p:spPr bwMode="auto">
            <a:xfrm rot="-5400000">
              <a:off x="9113044" y="5551368"/>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53" name="Line 5"/>
            <p:cNvSpPr>
              <a:spLocks noChangeShapeType="1"/>
            </p:cNvSpPr>
            <p:nvPr/>
          </p:nvSpPr>
          <p:spPr bwMode="auto">
            <a:xfrm rot="-5400000">
              <a:off x="280194" y="5551368"/>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55" name="Line 6"/>
            <p:cNvSpPr>
              <a:spLocks noChangeShapeType="1"/>
            </p:cNvSpPr>
            <p:nvPr/>
          </p:nvSpPr>
          <p:spPr bwMode="auto">
            <a:xfrm>
              <a:off x="290645" y="5819788"/>
              <a:ext cx="2803260" cy="0"/>
            </a:xfrm>
            <a:prstGeom prst="line">
              <a:avLst/>
            </a:prstGeom>
            <a:noFill/>
            <a:ln w="57150">
              <a:solidFill>
                <a:srgbClr val="333399"/>
              </a:solidFill>
              <a:round/>
              <a:headEnd/>
              <a:tailEnd/>
            </a:ln>
            <a:effectLst/>
          </p:spPr>
          <p:txBody>
            <a:bodyPr wrap="none" anchor="ctr"/>
            <a:lstStyle/>
            <a:p>
              <a:endParaRPr lang="zh-CN" altLang="en-US"/>
            </a:p>
          </p:txBody>
        </p:sp>
        <p:sp>
          <p:nvSpPr>
            <p:cNvPr id="56" name="Text Box 7"/>
            <p:cNvSpPr txBox="1">
              <a:spLocks noChangeArrowheads="1"/>
            </p:cNvSpPr>
            <p:nvPr/>
          </p:nvSpPr>
          <p:spPr bwMode="auto">
            <a:xfrm>
              <a:off x="0" y="5332435"/>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1</a:t>
              </a:r>
              <a:endParaRPr kumimoji="1" lang="en-US" altLang="zh-CN" sz="2400" dirty="0">
                <a:solidFill>
                  <a:srgbClr val="333399"/>
                </a:solidFill>
                <a:latin typeface="Arial" charset="0"/>
              </a:endParaRPr>
            </a:p>
          </p:txBody>
        </p:sp>
        <p:sp>
          <p:nvSpPr>
            <p:cNvPr id="57" name="Text Box 8"/>
            <p:cNvSpPr txBox="1">
              <a:spLocks noChangeArrowheads="1"/>
            </p:cNvSpPr>
            <p:nvPr/>
          </p:nvSpPr>
          <p:spPr bwMode="auto">
            <a:xfrm>
              <a:off x="5107782" y="5046683"/>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5</a:t>
              </a:r>
              <a:endParaRPr kumimoji="1" lang="en-US" altLang="zh-CN" sz="1800" dirty="0">
                <a:solidFill>
                  <a:srgbClr val="333399"/>
                </a:solidFill>
                <a:latin typeface="Arial" charset="0"/>
              </a:endParaRPr>
            </a:p>
          </p:txBody>
        </p:sp>
        <p:sp>
          <p:nvSpPr>
            <p:cNvPr id="58" name="Text Box 9"/>
            <p:cNvSpPr txBox="1">
              <a:spLocks noChangeArrowheads="1"/>
            </p:cNvSpPr>
            <p:nvPr/>
          </p:nvSpPr>
          <p:spPr bwMode="auto">
            <a:xfrm>
              <a:off x="3792132" y="5046683"/>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4</a:t>
              </a:r>
              <a:endParaRPr kumimoji="1" lang="en-US" altLang="zh-CN" sz="2400" dirty="0">
                <a:solidFill>
                  <a:srgbClr val="333399"/>
                </a:solidFill>
                <a:latin typeface="Arial" charset="0"/>
              </a:endParaRPr>
            </a:p>
          </p:txBody>
        </p:sp>
        <p:sp>
          <p:nvSpPr>
            <p:cNvPr id="59" name="Text Box 10"/>
            <p:cNvSpPr txBox="1">
              <a:spLocks noChangeArrowheads="1"/>
            </p:cNvSpPr>
            <p:nvPr/>
          </p:nvSpPr>
          <p:spPr bwMode="auto">
            <a:xfrm>
              <a:off x="2089525" y="4975245"/>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3</a:t>
              </a:r>
              <a:endParaRPr kumimoji="1" lang="en-US" altLang="zh-CN" sz="2400" dirty="0">
                <a:solidFill>
                  <a:srgbClr val="333399"/>
                </a:solidFill>
                <a:latin typeface="Arial" charset="0"/>
              </a:endParaRPr>
            </a:p>
          </p:txBody>
        </p:sp>
        <p:sp>
          <p:nvSpPr>
            <p:cNvPr id="60" name="Line 11"/>
            <p:cNvSpPr>
              <a:spLocks noChangeShapeType="1"/>
            </p:cNvSpPr>
            <p:nvPr/>
          </p:nvSpPr>
          <p:spPr bwMode="auto">
            <a:xfrm>
              <a:off x="6578203" y="5819788"/>
              <a:ext cx="3143779" cy="0"/>
            </a:xfrm>
            <a:prstGeom prst="line">
              <a:avLst/>
            </a:prstGeom>
            <a:noFill/>
            <a:ln w="57150">
              <a:solidFill>
                <a:srgbClr val="333399"/>
              </a:solidFill>
              <a:round/>
              <a:headEnd/>
              <a:tailEnd/>
            </a:ln>
            <a:effectLst/>
          </p:spPr>
          <p:txBody>
            <a:bodyPr wrap="none" anchor="ctr"/>
            <a:lstStyle/>
            <a:p>
              <a:endParaRPr lang="zh-CN" altLang="en-US"/>
            </a:p>
          </p:txBody>
        </p:sp>
        <p:sp>
          <p:nvSpPr>
            <p:cNvPr id="61" name="Text Box 12"/>
            <p:cNvSpPr txBox="1">
              <a:spLocks noChangeArrowheads="1"/>
            </p:cNvSpPr>
            <p:nvPr/>
          </p:nvSpPr>
          <p:spPr bwMode="auto">
            <a:xfrm>
              <a:off x="6810387" y="5046683"/>
              <a:ext cx="726481" cy="461665"/>
            </a:xfrm>
            <a:prstGeom prst="rect">
              <a:avLst/>
            </a:prstGeom>
            <a:noFill/>
            <a:ln w="9525">
              <a:noFill/>
              <a:miter lim="800000"/>
              <a:headEnd/>
              <a:tailEnd/>
            </a:ln>
            <a:effectLst/>
          </p:spPr>
          <p:txBody>
            <a:bodyPr wrap="none">
              <a:spAutoFit/>
            </a:bodyPr>
            <a:lstStyle/>
            <a:p>
              <a:r>
                <a:rPr kumimoji="1" lang="en-US" altLang="zh-CN" sz="2400">
                  <a:solidFill>
                    <a:srgbClr val="333399"/>
                  </a:solidFill>
                  <a:latin typeface="Arial" charset="0"/>
                </a:rPr>
                <a:t>HA</a:t>
              </a:r>
              <a:r>
                <a:rPr kumimoji="1" lang="en-US" altLang="zh-CN" sz="2400" baseline="-25000">
                  <a:solidFill>
                    <a:srgbClr val="333399"/>
                  </a:solidFill>
                  <a:latin typeface="Arial" charset="0"/>
                </a:rPr>
                <a:t>6</a:t>
              </a:r>
              <a:endParaRPr kumimoji="1" lang="en-US" altLang="zh-CN" sz="2400">
                <a:solidFill>
                  <a:srgbClr val="333399"/>
                </a:solidFill>
                <a:latin typeface="Arial" charset="0"/>
              </a:endParaRPr>
            </a:p>
          </p:txBody>
        </p:sp>
        <p:sp>
          <p:nvSpPr>
            <p:cNvPr id="62" name="Text Box 13"/>
            <p:cNvSpPr txBox="1">
              <a:spLocks noChangeArrowheads="1"/>
            </p:cNvSpPr>
            <p:nvPr/>
          </p:nvSpPr>
          <p:spPr bwMode="auto">
            <a:xfrm>
              <a:off x="120385" y="4229113"/>
              <a:ext cx="962123" cy="369332"/>
            </a:xfrm>
            <a:prstGeom prst="rect">
              <a:avLst/>
            </a:prstGeom>
            <a:noFill/>
            <a:ln w="9525">
              <a:noFill/>
              <a:miter lim="800000"/>
              <a:headEnd/>
              <a:tailEnd/>
            </a:ln>
            <a:effectLst/>
          </p:spPr>
          <p:txBody>
            <a:bodyPr wrap="none">
              <a:spAutoFit/>
            </a:bodyPr>
            <a:lstStyle/>
            <a:p>
              <a:r>
                <a:rPr kumimoji="1" lang="zh-CN" altLang="en-US" sz="1800" dirty="0">
                  <a:solidFill>
                    <a:srgbClr val="333399"/>
                  </a:solidFill>
                  <a:latin typeface="Arial" charset="0"/>
                </a:rPr>
                <a:t>主机 </a:t>
              </a:r>
              <a:r>
                <a:rPr kumimoji="1" lang="en-US" altLang="zh-CN" sz="1800" dirty="0" smtClean="0">
                  <a:solidFill>
                    <a:srgbClr val="333399"/>
                  </a:solidFill>
                  <a:latin typeface="Arial" charset="0"/>
                </a:rPr>
                <a:t>H</a:t>
              </a:r>
              <a:r>
                <a:rPr kumimoji="1" lang="en-US" altLang="zh-CN" baseline="-25000" dirty="0" smtClean="0">
                  <a:solidFill>
                    <a:srgbClr val="333399"/>
                  </a:solidFill>
                </a:rPr>
                <a:t>1</a:t>
              </a:r>
              <a:endParaRPr kumimoji="1" lang="en-US" altLang="zh-CN" sz="1800" dirty="0">
                <a:solidFill>
                  <a:srgbClr val="333399"/>
                </a:solidFill>
                <a:latin typeface="Arial" charset="0"/>
              </a:endParaRPr>
            </a:p>
          </p:txBody>
        </p:sp>
        <p:sp>
          <p:nvSpPr>
            <p:cNvPr id="63" name="Text Box 14"/>
            <p:cNvSpPr txBox="1">
              <a:spLocks noChangeArrowheads="1"/>
            </p:cNvSpPr>
            <p:nvPr/>
          </p:nvSpPr>
          <p:spPr bwMode="auto">
            <a:xfrm>
              <a:off x="8872405" y="4203713"/>
              <a:ext cx="96212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主机 </a:t>
              </a:r>
              <a:r>
                <a:rPr kumimoji="1" lang="en-US" altLang="zh-CN" sz="1800">
                  <a:solidFill>
                    <a:srgbClr val="333399"/>
                  </a:solidFill>
                  <a:latin typeface="Arial" charset="0"/>
                </a:rPr>
                <a:t>H</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64" name="Line 15"/>
            <p:cNvSpPr>
              <a:spLocks noChangeShapeType="1"/>
            </p:cNvSpPr>
            <p:nvPr/>
          </p:nvSpPr>
          <p:spPr bwMode="auto">
            <a:xfrm>
              <a:off x="3604682" y="5819788"/>
              <a:ext cx="2462742" cy="0"/>
            </a:xfrm>
            <a:prstGeom prst="line">
              <a:avLst/>
            </a:prstGeom>
            <a:noFill/>
            <a:ln w="57150">
              <a:solidFill>
                <a:srgbClr val="333399"/>
              </a:solidFill>
              <a:round/>
              <a:headEnd/>
              <a:tailEnd/>
            </a:ln>
            <a:effectLst/>
          </p:spPr>
          <p:txBody>
            <a:bodyPr wrap="none" anchor="ctr"/>
            <a:lstStyle/>
            <a:p>
              <a:endParaRPr lang="zh-CN" altLang="en-US"/>
            </a:p>
          </p:txBody>
        </p:sp>
        <p:sp>
          <p:nvSpPr>
            <p:cNvPr id="65" name="Freeform 16"/>
            <p:cNvSpPr>
              <a:spLocks/>
            </p:cNvSpPr>
            <p:nvPr/>
          </p:nvSpPr>
          <p:spPr bwMode="auto">
            <a:xfrm flipH="1">
              <a:off x="6578203" y="5286388"/>
              <a:ext cx="254529"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6" name="Freeform 17"/>
            <p:cNvSpPr>
              <a:spLocks/>
            </p:cNvSpPr>
            <p:nvPr/>
          </p:nvSpPr>
          <p:spPr bwMode="auto">
            <a:xfrm flipH="1">
              <a:off x="3673474" y="5286388"/>
              <a:ext cx="185738" cy="534987"/>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7" name="Text Box 18"/>
            <p:cNvSpPr txBox="1">
              <a:spLocks noChangeArrowheads="1"/>
            </p:cNvSpPr>
            <p:nvPr/>
          </p:nvSpPr>
          <p:spPr bwMode="auto">
            <a:xfrm>
              <a:off x="2806698" y="4726001"/>
              <a:ext cx="1192954" cy="369332"/>
            </a:xfrm>
            <a:prstGeom prst="rect">
              <a:avLst/>
            </a:prstGeom>
            <a:noFill/>
            <a:ln w="9525">
              <a:noFill/>
              <a:miter lim="800000"/>
              <a:headEnd/>
              <a:tailEnd/>
            </a:ln>
            <a:effectLst/>
          </p:spPr>
          <p:txBody>
            <a:bodyPr wrap="none">
              <a:spAutoFit/>
            </a:bodyPr>
            <a:lstStyle/>
            <a:p>
              <a:r>
                <a:rPr kumimoji="1" lang="zh-CN" altLang="en-US" sz="1800" dirty="0">
                  <a:solidFill>
                    <a:srgbClr val="333399"/>
                  </a:solidFill>
                  <a:latin typeface="Arial" charset="0"/>
                </a:rPr>
                <a:t>路由器 </a:t>
              </a:r>
              <a:r>
                <a:rPr kumimoji="1" lang="en-US" altLang="zh-CN" sz="1800" dirty="0">
                  <a:solidFill>
                    <a:srgbClr val="333399"/>
                  </a:solidFill>
                  <a:latin typeface="Arial" charset="0"/>
                </a:rPr>
                <a:t>R</a:t>
              </a:r>
              <a:r>
                <a:rPr kumimoji="1" lang="en-US" altLang="zh-CN" sz="1800" baseline="-25000" dirty="0">
                  <a:solidFill>
                    <a:srgbClr val="333399"/>
                  </a:solidFill>
                  <a:latin typeface="Arial" charset="0"/>
                </a:rPr>
                <a:t>1</a:t>
              </a:r>
            </a:p>
          </p:txBody>
        </p:sp>
        <p:pic>
          <p:nvPicPr>
            <p:cNvPr id="68" name="Picture 19"/>
            <p:cNvPicPr>
              <a:picLocks noChangeArrowheads="1"/>
            </p:cNvPicPr>
            <p:nvPr/>
          </p:nvPicPr>
          <p:blipFill>
            <a:blip r:embed="rId3"/>
            <a:srcRect/>
            <a:stretch>
              <a:fillRect/>
            </a:stretch>
          </p:blipFill>
          <p:spPr bwMode="auto">
            <a:xfrm>
              <a:off x="142742" y="4543438"/>
              <a:ext cx="926967" cy="838200"/>
            </a:xfrm>
            <a:prstGeom prst="rect">
              <a:avLst/>
            </a:prstGeom>
            <a:noFill/>
            <a:ln w="9525">
              <a:noFill/>
              <a:miter lim="800000"/>
              <a:headEnd/>
              <a:tailEnd/>
            </a:ln>
            <a:effectLst/>
          </p:spPr>
        </p:pic>
        <p:pic>
          <p:nvPicPr>
            <p:cNvPr id="69" name="Picture 20"/>
            <p:cNvPicPr>
              <a:picLocks noChangeArrowheads="1"/>
            </p:cNvPicPr>
            <p:nvPr/>
          </p:nvPicPr>
          <p:blipFill>
            <a:blip r:embed="rId4"/>
            <a:srcRect/>
            <a:stretch>
              <a:fillRect/>
            </a:stretch>
          </p:blipFill>
          <p:spPr bwMode="auto">
            <a:xfrm>
              <a:off x="5897166" y="5032389"/>
              <a:ext cx="835819" cy="434975"/>
            </a:xfrm>
            <a:prstGeom prst="rect">
              <a:avLst/>
            </a:prstGeom>
            <a:noFill/>
            <a:ln w="12699">
              <a:noFill/>
              <a:miter lim="800000"/>
              <a:headEnd/>
              <a:tailEnd/>
            </a:ln>
            <a:effectLst/>
          </p:spPr>
        </p:pic>
        <p:pic>
          <p:nvPicPr>
            <p:cNvPr id="70" name="Picture 21"/>
            <p:cNvPicPr>
              <a:picLocks noChangeArrowheads="1"/>
            </p:cNvPicPr>
            <p:nvPr/>
          </p:nvPicPr>
          <p:blipFill>
            <a:blip r:embed="rId3"/>
            <a:srcRect/>
            <a:stretch>
              <a:fillRect/>
            </a:stretch>
          </p:blipFill>
          <p:spPr bwMode="auto">
            <a:xfrm>
              <a:off x="8881004" y="4524388"/>
              <a:ext cx="925248" cy="838200"/>
            </a:xfrm>
            <a:prstGeom prst="rect">
              <a:avLst/>
            </a:prstGeom>
            <a:noFill/>
            <a:ln w="9525">
              <a:noFill/>
              <a:miter lim="800000"/>
              <a:headEnd/>
              <a:tailEnd/>
            </a:ln>
            <a:effectLst/>
          </p:spPr>
        </p:pic>
        <p:pic>
          <p:nvPicPr>
            <p:cNvPr id="71" name="Picture 22"/>
            <p:cNvPicPr>
              <a:picLocks noChangeArrowheads="1"/>
            </p:cNvPicPr>
            <p:nvPr/>
          </p:nvPicPr>
          <p:blipFill>
            <a:blip r:embed="rId4"/>
            <a:srcRect/>
            <a:stretch>
              <a:fillRect/>
            </a:stretch>
          </p:blipFill>
          <p:spPr bwMode="auto">
            <a:xfrm>
              <a:off x="2939124" y="5010164"/>
              <a:ext cx="834098" cy="434975"/>
            </a:xfrm>
            <a:prstGeom prst="rect">
              <a:avLst/>
            </a:prstGeom>
            <a:noFill/>
            <a:ln w="12699">
              <a:noFill/>
              <a:miter lim="800000"/>
              <a:headEnd/>
              <a:tailEnd/>
            </a:ln>
            <a:effectLst/>
          </p:spPr>
        </p:pic>
        <p:sp>
          <p:nvSpPr>
            <p:cNvPr id="72" name="Text Box 25"/>
            <p:cNvSpPr txBox="1">
              <a:spLocks noChangeArrowheads="1"/>
            </p:cNvSpPr>
            <p:nvPr/>
          </p:nvSpPr>
          <p:spPr bwMode="auto">
            <a:xfrm>
              <a:off x="5711426" y="4732351"/>
              <a:ext cx="1192954"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路由器 </a:t>
              </a:r>
              <a:r>
                <a:rPr kumimoji="1" lang="en-US" altLang="zh-CN" sz="1800">
                  <a:solidFill>
                    <a:srgbClr val="333399"/>
                  </a:solidFill>
                  <a:latin typeface="Arial" charset="0"/>
                </a:rPr>
                <a:t>R</a:t>
              </a:r>
              <a:r>
                <a:rPr kumimoji="1" lang="en-US" altLang="zh-CN" sz="1800" baseline="-25000">
                  <a:solidFill>
                    <a:srgbClr val="333399"/>
                  </a:solidFill>
                  <a:latin typeface="Arial" charset="0"/>
                </a:rPr>
                <a:t>2</a:t>
              </a:r>
            </a:p>
          </p:txBody>
        </p:sp>
        <p:sp>
          <p:nvSpPr>
            <p:cNvPr id="73" name="Text Box 26"/>
            <p:cNvSpPr txBox="1">
              <a:spLocks noChangeArrowheads="1"/>
            </p:cNvSpPr>
            <p:nvPr/>
          </p:nvSpPr>
          <p:spPr bwMode="auto">
            <a:xfrm>
              <a:off x="8667773" y="530543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2</a:t>
              </a:r>
              <a:endParaRPr kumimoji="1" lang="en-US" altLang="zh-CN" sz="2400" dirty="0">
                <a:solidFill>
                  <a:srgbClr val="333399"/>
                </a:solidFill>
                <a:latin typeface="Arial" charset="0"/>
              </a:endParaRPr>
            </a:p>
          </p:txBody>
        </p:sp>
        <p:sp>
          <p:nvSpPr>
            <p:cNvPr id="74" name="Text Box 27"/>
            <p:cNvSpPr txBox="1">
              <a:spLocks noChangeArrowheads="1"/>
            </p:cNvSpPr>
            <p:nvPr/>
          </p:nvSpPr>
          <p:spPr bwMode="auto">
            <a:xfrm>
              <a:off x="342239" y="4606938"/>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1</a:t>
              </a:r>
              <a:endParaRPr kumimoji="1" lang="en-US" altLang="zh-CN" sz="1800">
                <a:solidFill>
                  <a:srgbClr val="333399"/>
                </a:solidFill>
                <a:latin typeface="Arial" charset="0"/>
              </a:endParaRPr>
            </a:p>
          </p:txBody>
        </p:sp>
        <p:sp>
          <p:nvSpPr>
            <p:cNvPr id="75" name="Text Box 28"/>
            <p:cNvSpPr txBox="1">
              <a:spLocks noChangeArrowheads="1"/>
            </p:cNvSpPr>
            <p:nvPr/>
          </p:nvSpPr>
          <p:spPr bwMode="auto">
            <a:xfrm>
              <a:off x="9099418" y="4591063"/>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76" name="Text Box 29"/>
            <p:cNvSpPr txBox="1">
              <a:spLocks noChangeArrowheads="1"/>
            </p:cNvSpPr>
            <p:nvPr/>
          </p:nvSpPr>
          <p:spPr bwMode="auto">
            <a:xfrm>
              <a:off x="1358634" y="542450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77" name="Text Box 30"/>
            <p:cNvSpPr txBox="1">
              <a:spLocks noChangeArrowheads="1"/>
            </p:cNvSpPr>
            <p:nvPr/>
          </p:nvSpPr>
          <p:spPr bwMode="auto">
            <a:xfrm>
              <a:off x="4418143" y="542450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78" name="Text Box 31"/>
            <p:cNvSpPr txBox="1">
              <a:spLocks noChangeArrowheads="1"/>
            </p:cNvSpPr>
            <p:nvPr/>
          </p:nvSpPr>
          <p:spPr bwMode="auto">
            <a:xfrm>
              <a:off x="7682307" y="542450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grpSp>
      <p:sp>
        <p:nvSpPr>
          <p:cNvPr id="88" name="Rectangle 89"/>
          <p:cNvSpPr>
            <a:spLocks noChangeArrowheads="1"/>
          </p:cNvSpPr>
          <p:nvPr/>
        </p:nvSpPr>
        <p:spPr bwMode="auto">
          <a:xfrm>
            <a:off x="1095348" y="1928802"/>
            <a:ext cx="1238250" cy="38100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89" name="AutoShape 90"/>
          <p:cNvSpPr>
            <a:spLocks noChangeArrowheads="1"/>
          </p:cNvSpPr>
          <p:nvPr/>
        </p:nvSpPr>
        <p:spPr bwMode="auto">
          <a:xfrm>
            <a:off x="2333598" y="2005002"/>
            <a:ext cx="330200" cy="228600"/>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40" name="Rectangle 89"/>
          <p:cNvSpPr>
            <a:spLocks noChangeArrowheads="1"/>
          </p:cNvSpPr>
          <p:nvPr/>
        </p:nvSpPr>
        <p:spPr bwMode="auto">
          <a:xfrm>
            <a:off x="3952868" y="1928802"/>
            <a:ext cx="1238250" cy="38100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41" name="AutoShape 90"/>
          <p:cNvSpPr>
            <a:spLocks noChangeArrowheads="1"/>
          </p:cNvSpPr>
          <p:nvPr/>
        </p:nvSpPr>
        <p:spPr bwMode="auto">
          <a:xfrm>
            <a:off x="5191118" y="2005002"/>
            <a:ext cx="330200" cy="228600"/>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42" name="Rectangle 89"/>
          <p:cNvSpPr>
            <a:spLocks noChangeArrowheads="1"/>
          </p:cNvSpPr>
          <p:nvPr/>
        </p:nvSpPr>
        <p:spPr bwMode="auto">
          <a:xfrm>
            <a:off x="7096140" y="1857364"/>
            <a:ext cx="1238250" cy="38100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43" name="AutoShape 90"/>
          <p:cNvSpPr>
            <a:spLocks noChangeArrowheads="1"/>
          </p:cNvSpPr>
          <p:nvPr/>
        </p:nvSpPr>
        <p:spPr bwMode="auto">
          <a:xfrm>
            <a:off x="8334390" y="1933564"/>
            <a:ext cx="330200" cy="228600"/>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46" name="Text Box 114"/>
          <p:cNvSpPr txBox="1">
            <a:spLocks noChangeArrowheads="1"/>
          </p:cNvSpPr>
          <p:nvPr/>
        </p:nvSpPr>
        <p:spPr bwMode="auto">
          <a:xfrm>
            <a:off x="1166786" y="1500174"/>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
        <p:nvSpPr>
          <p:cNvPr id="48" name="Text Box 114"/>
          <p:cNvSpPr txBox="1">
            <a:spLocks noChangeArrowheads="1"/>
          </p:cNvSpPr>
          <p:nvPr/>
        </p:nvSpPr>
        <p:spPr bwMode="auto">
          <a:xfrm>
            <a:off x="3952868" y="1500174"/>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
        <p:nvSpPr>
          <p:cNvPr id="49" name="Text Box 114"/>
          <p:cNvSpPr txBox="1">
            <a:spLocks noChangeArrowheads="1"/>
          </p:cNvSpPr>
          <p:nvPr/>
        </p:nvSpPr>
        <p:spPr bwMode="auto">
          <a:xfrm>
            <a:off x="7096140" y="1500174"/>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pPr algn="ctr"/>
            <a:r>
              <a:rPr lang="zh-CN" altLang="en-US" dirty="0" smtClean="0"/>
              <a:t>一种观点：让</a:t>
            </a:r>
            <a:r>
              <a:rPr lang="zh-CN" altLang="en-US" dirty="0"/>
              <a:t>网络负责可靠交付 </a:t>
            </a:r>
          </a:p>
        </p:txBody>
      </p:sp>
      <p:sp>
        <p:nvSpPr>
          <p:cNvPr id="932867" name="Rectangle 3"/>
          <p:cNvSpPr>
            <a:spLocks noGrp="1" noChangeArrowheads="1"/>
          </p:cNvSpPr>
          <p:nvPr>
            <p:ph idx="1"/>
          </p:nvPr>
        </p:nvSpPr>
        <p:spPr/>
        <p:txBody>
          <a:bodyPr/>
          <a:lstStyle/>
          <a:p>
            <a:r>
              <a:rPr lang="zh-CN" altLang="en-US" dirty="0" smtClean="0"/>
              <a:t>这种观点认为，应</a:t>
            </a:r>
            <a:r>
              <a:rPr lang="zh-CN" altLang="zh-CN" dirty="0" smtClean="0"/>
              <a:t>借助于</a:t>
            </a:r>
            <a:r>
              <a:rPr lang="zh-CN" altLang="zh-CN" dirty="0"/>
              <a:t>电信网的成功经验，让网络负责可靠</a:t>
            </a:r>
            <a:r>
              <a:rPr lang="zh-CN" altLang="zh-CN" dirty="0" smtClean="0"/>
              <a:t>交付</a:t>
            </a:r>
            <a:r>
              <a:rPr lang="zh-CN" altLang="en-US" dirty="0" smtClean="0"/>
              <a:t>，</a:t>
            </a:r>
            <a:r>
              <a:rPr lang="zh-CN" altLang="zh-CN" dirty="0" smtClean="0"/>
              <a:t>计算机网络应模仿</a:t>
            </a:r>
            <a:r>
              <a:rPr lang="zh-CN" altLang="en-US" dirty="0" smtClean="0"/>
              <a:t>电信网络，使用</a:t>
            </a:r>
            <a:r>
              <a:rPr lang="zh-CN" altLang="zh-CN" dirty="0" smtClean="0">
                <a:solidFill>
                  <a:srgbClr val="FF0000"/>
                </a:solidFill>
              </a:rPr>
              <a:t>面向</a:t>
            </a:r>
            <a:r>
              <a:rPr lang="zh-CN" altLang="zh-CN" dirty="0">
                <a:solidFill>
                  <a:srgbClr val="FF0000"/>
                </a:solidFill>
              </a:rPr>
              <a:t>连接</a:t>
            </a:r>
            <a:r>
              <a:rPr lang="zh-CN" altLang="zh-CN" dirty="0"/>
              <a:t>的通信</a:t>
            </a:r>
            <a:r>
              <a:rPr lang="zh-CN" altLang="zh-CN" dirty="0" smtClean="0"/>
              <a:t>方式</a:t>
            </a:r>
            <a:r>
              <a:rPr lang="zh-CN" altLang="en-US" dirty="0" smtClean="0"/>
              <a:t>。</a:t>
            </a:r>
            <a:endParaRPr lang="zh-CN" altLang="en-US" dirty="0"/>
          </a:p>
          <a:p>
            <a:r>
              <a:rPr lang="zh-CN" altLang="en-US" dirty="0" smtClean="0"/>
              <a:t>通信之前先建立</a:t>
            </a:r>
            <a:r>
              <a:rPr lang="zh-CN" altLang="en-US" dirty="0" smtClean="0">
                <a:solidFill>
                  <a:srgbClr val="FF0000"/>
                </a:solidFill>
              </a:rPr>
              <a:t>虚电路 </a:t>
            </a:r>
            <a:r>
              <a:rPr lang="en-US" altLang="zh-CN" dirty="0" smtClean="0"/>
              <a:t>(</a:t>
            </a:r>
            <a:r>
              <a:rPr lang="en-US" altLang="zh-CN" dirty="0"/>
              <a:t>Virtual Circuit)</a:t>
            </a:r>
            <a:r>
              <a:rPr lang="zh-CN" altLang="en-US" dirty="0"/>
              <a:t>，以保证双方通信所需的一切网络资源。 </a:t>
            </a:r>
          </a:p>
          <a:p>
            <a:r>
              <a:rPr lang="zh-CN" altLang="en-US" dirty="0"/>
              <a:t>如果再使用</a:t>
            </a:r>
            <a:r>
              <a:rPr lang="zh-CN" altLang="en-US" dirty="0">
                <a:solidFill>
                  <a:srgbClr val="FF0000"/>
                </a:solidFill>
              </a:rPr>
              <a:t>可靠传输的网络协议</a:t>
            </a:r>
            <a:r>
              <a:rPr lang="zh-CN" altLang="en-US" dirty="0"/>
              <a:t>，就可使所发送的分组无差错按序到达</a:t>
            </a:r>
            <a:r>
              <a:rPr lang="zh-CN" altLang="en-US" dirty="0" smtClean="0"/>
              <a:t>终点，</a:t>
            </a:r>
            <a:r>
              <a:rPr lang="zh-CN" altLang="zh-CN" dirty="0" smtClean="0"/>
              <a:t>不</a:t>
            </a:r>
            <a:r>
              <a:rPr lang="zh-CN" altLang="zh-CN" dirty="0"/>
              <a:t>丢失、不</a:t>
            </a:r>
            <a:r>
              <a:rPr lang="zh-CN" altLang="zh-CN" dirty="0" smtClean="0"/>
              <a:t>重复</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a:t>
            </a:fld>
            <a:endParaRPr lang="en-US" altLang="zh-CN"/>
          </a:p>
        </p:txBody>
      </p:sp>
    </p:spTree>
    <p:extLst>
      <p:ext uri="{BB962C8B-B14F-4D97-AF65-F5344CB8AC3E}">
        <p14:creationId xmlns:p14="http://schemas.microsoft.com/office/powerpoint/2010/main" val="14976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2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2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Freeform 2"/>
          <p:cNvSpPr>
            <a:spLocks/>
          </p:cNvSpPr>
          <p:nvPr/>
        </p:nvSpPr>
        <p:spPr bwMode="auto">
          <a:xfrm>
            <a:off x="2839410" y="3097202"/>
            <a:ext cx="270007"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35" name="Freeform 3"/>
          <p:cNvSpPr>
            <a:spLocks/>
          </p:cNvSpPr>
          <p:nvPr/>
        </p:nvSpPr>
        <p:spPr bwMode="auto">
          <a:xfrm>
            <a:off x="5812904" y="3097202"/>
            <a:ext cx="184018" cy="531812"/>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36" name="Line 4"/>
          <p:cNvSpPr>
            <a:spLocks noChangeShapeType="1"/>
          </p:cNvSpPr>
          <p:nvPr/>
        </p:nvSpPr>
        <p:spPr bwMode="auto">
          <a:xfrm rot="-5400000">
            <a:off x="9113045" y="3362212"/>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453637" name="Line 5"/>
          <p:cNvSpPr>
            <a:spLocks noChangeShapeType="1"/>
          </p:cNvSpPr>
          <p:nvPr/>
        </p:nvSpPr>
        <p:spPr bwMode="auto">
          <a:xfrm rot="-5400000">
            <a:off x="280195" y="3362212"/>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453638" name="Line 6"/>
          <p:cNvSpPr>
            <a:spLocks noChangeShapeType="1"/>
          </p:cNvSpPr>
          <p:nvPr/>
        </p:nvSpPr>
        <p:spPr bwMode="auto">
          <a:xfrm>
            <a:off x="290646" y="3630602"/>
            <a:ext cx="2803260" cy="0"/>
          </a:xfrm>
          <a:prstGeom prst="line">
            <a:avLst/>
          </a:prstGeom>
          <a:noFill/>
          <a:ln w="57150">
            <a:solidFill>
              <a:srgbClr val="333399"/>
            </a:solidFill>
            <a:round/>
            <a:headEnd/>
            <a:tailEnd/>
          </a:ln>
          <a:effectLst/>
        </p:spPr>
        <p:txBody>
          <a:bodyPr wrap="none" anchor="ctr"/>
          <a:lstStyle/>
          <a:p>
            <a:endParaRPr lang="zh-CN" altLang="en-US"/>
          </a:p>
        </p:txBody>
      </p:sp>
      <p:sp>
        <p:nvSpPr>
          <p:cNvPr id="453639" name="Text Box 7"/>
          <p:cNvSpPr txBox="1">
            <a:spLocks noChangeArrowheads="1"/>
          </p:cNvSpPr>
          <p:nvPr/>
        </p:nvSpPr>
        <p:spPr bwMode="auto">
          <a:xfrm>
            <a:off x="33" y="314330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1</a:t>
            </a:r>
            <a:endParaRPr kumimoji="1" lang="en-US" altLang="zh-CN" sz="2400" dirty="0">
              <a:solidFill>
                <a:srgbClr val="333399"/>
              </a:solidFill>
              <a:latin typeface="Arial" charset="0"/>
            </a:endParaRPr>
          </a:p>
        </p:txBody>
      </p:sp>
      <p:sp>
        <p:nvSpPr>
          <p:cNvPr id="453640" name="Text Box 8"/>
          <p:cNvSpPr txBox="1">
            <a:spLocks noChangeArrowheads="1"/>
          </p:cNvSpPr>
          <p:nvPr/>
        </p:nvSpPr>
        <p:spPr bwMode="auto">
          <a:xfrm>
            <a:off x="5107815" y="2857557"/>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5</a:t>
            </a:r>
            <a:endParaRPr kumimoji="1" lang="en-US" altLang="zh-CN" sz="1800" dirty="0">
              <a:solidFill>
                <a:srgbClr val="333399"/>
              </a:solidFill>
              <a:latin typeface="Arial" charset="0"/>
            </a:endParaRPr>
          </a:p>
        </p:txBody>
      </p:sp>
      <p:sp>
        <p:nvSpPr>
          <p:cNvPr id="453641" name="Text Box 9"/>
          <p:cNvSpPr txBox="1">
            <a:spLocks noChangeArrowheads="1"/>
          </p:cNvSpPr>
          <p:nvPr/>
        </p:nvSpPr>
        <p:spPr bwMode="auto">
          <a:xfrm>
            <a:off x="3792138" y="2857557"/>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4</a:t>
            </a:r>
            <a:endParaRPr kumimoji="1" lang="en-US" altLang="zh-CN" sz="2400" dirty="0">
              <a:solidFill>
                <a:srgbClr val="333399"/>
              </a:solidFill>
              <a:latin typeface="Arial" charset="0"/>
            </a:endParaRPr>
          </a:p>
        </p:txBody>
      </p:sp>
      <p:sp>
        <p:nvSpPr>
          <p:cNvPr id="453642" name="Text Box 10"/>
          <p:cNvSpPr txBox="1">
            <a:spLocks noChangeArrowheads="1"/>
          </p:cNvSpPr>
          <p:nvPr/>
        </p:nvSpPr>
        <p:spPr bwMode="auto">
          <a:xfrm>
            <a:off x="2089560" y="278611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3</a:t>
            </a:r>
            <a:endParaRPr kumimoji="1" lang="en-US" altLang="zh-CN" sz="2400" dirty="0">
              <a:solidFill>
                <a:srgbClr val="333399"/>
              </a:solidFill>
              <a:latin typeface="Arial" charset="0"/>
            </a:endParaRPr>
          </a:p>
        </p:txBody>
      </p:sp>
      <p:sp>
        <p:nvSpPr>
          <p:cNvPr id="453643" name="Line 11"/>
          <p:cNvSpPr>
            <a:spLocks noChangeShapeType="1"/>
          </p:cNvSpPr>
          <p:nvPr/>
        </p:nvSpPr>
        <p:spPr bwMode="auto">
          <a:xfrm>
            <a:off x="6578207" y="3630602"/>
            <a:ext cx="3143779" cy="0"/>
          </a:xfrm>
          <a:prstGeom prst="line">
            <a:avLst/>
          </a:prstGeom>
          <a:noFill/>
          <a:ln w="57150">
            <a:solidFill>
              <a:srgbClr val="333399"/>
            </a:solidFill>
            <a:round/>
            <a:headEnd/>
            <a:tailEnd/>
          </a:ln>
          <a:effectLst/>
        </p:spPr>
        <p:txBody>
          <a:bodyPr wrap="none" anchor="ctr"/>
          <a:lstStyle/>
          <a:p>
            <a:endParaRPr lang="zh-CN" altLang="en-US"/>
          </a:p>
        </p:txBody>
      </p:sp>
      <p:sp>
        <p:nvSpPr>
          <p:cNvPr id="453644" name="Text Box 12"/>
          <p:cNvSpPr txBox="1">
            <a:spLocks noChangeArrowheads="1"/>
          </p:cNvSpPr>
          <p:nvPr/>
        </p:nvSpPr>
        <p:spPr bwMode="auto">
          <a:xfrm>
            <a:off x="6810400" y="2857557"/>
            <a:ext cx="726481" cy="461665"/>
          </a:xfrm>
          <a:prstGeom prst="rect">
            <a:avLst/>
          </a:prstGeom>
          <a:noFill/>
          <a:ln w="9525">
            <a:noFill/>
            <a:miter lim="800000"/>
            <a:headEnd/>
            <a:tailEnd/>
          </a:ln>
          <a:effectLst/>
        </p:spPr>
        <p:txBody>
          <a:bodyPr wrap="none">
            <a:spAutoFit/>
          </a:bodyPr>
          <a:lstStyle/>
          <a:p>
            <a:r>
              <a:rPr kumimoji="1" lang="en-US" altLang="zh-CN" sz="2400">
                <a:solidFill>
                  <a:srgbClr val="333399"/>
                </a:solidFill>
                <a:latin typeface="Arial" charset="0"/>
              </a:rPr>
              <a:t>HA</a:t>
            </a:r>
            <a:r>
              <a:rPr kumimoji="1" lang="en-US" altLang="zh-CN" sz="2400" baseline="-25000">
                <a:solidFill>
                  <a:srgbClr val="333399"/>
                </a:solidFill>
                <a:latin typeface="Arial" charset="0"/>
              </a:rPr>
              <a:t>6</a:t>
            </a:r>
            <a:endParaRPr kumimoji="1" lang="en-US" altLang="zh-CN" sz="2400">
              <a:solidFill>
                <a:srgbClr val="333399"/>
              </a:solidFill>
              <a:latin typeface="Arial" charset="0"/>
            </a:endParaRPr>
          </a:p>
        </p:txBody>
      </p:sp>
      <p:sp>
        <p:nvSpPr>
          <p:cNvPr id="453645" name="Text Box 13"/>
          <p:cNvSpPr txBox="1">
            <a:spLocks noChangeArrowheads="1"/>
          </p:cNvSpPr>
          <p:nvPr/>
        </p:nvSpPr>
        <p:spPr bwMode="auto">
          <a:xfrm>
            <a:off x="120390" y="2039927"/>
            <a:ext cx="962123" cy="369332"/>
          </a:xfrm>
          <a:prstGeom prst="rect">
            <a:avLst/>
          </a:prstGeom>
          <a:noFill/>
          <a:ln w="9525">
            <a:noFill/>
            <a:miter lim="800000"/>
            <a:headEnd/>
            <a:tailEnd/>
          </a:ln>
          <a:effectLst/>
        </p:spPr>
        <p:txBody>
          <a:bodyPr wrap="none">
            <a:spAutoFit/>
          </a:bodyPr>
          <a:lstStyle/>
          <a:p>
            <a:r>
              <a:rPr kumimoji="1" lang="zh-CN" altLang="en-US" sz="1800" dirty="0">
                <a:solidFill>
                  <a:srgbClr val="333399"/>
                </a:solidFill>
                <a:latin typeface="Arial" charset="0"/>
              </a:rPr>
              <a:t>主机 </a:t>
            </a:r>
            <a:r>
              <a:rPr kumimoji="1" lang="en-US" altLang="zh-CN" sz="1800" dirty="0" smtClean="0">
                <a:solidFill>
                  <a:srgbClr val="333399"/>
                </a:solidFill>
                <a:latin typeface="Arial" charset="0"/>
              </a:rPr>
              <a:t>H</a:t>
            </a:r>
            <a:r>
              <a:rPr kumimoji="1" lang="en-US" altLang="zh-CN" baseline="-25000" dirty="0" smtClean="0">
                <a:solidFill>
                  <a:srgbClr val="333399"/>
                </a:solidFill>
              </a:rPr>
              <a:t>1</a:t>
            </a:r>
            <a:endParaRPr kumimoji="1" lang="en-US" altLang="zh-CN" sz="1800" dirty="0">
              <a:solidFill>
                <a:srgbClr val="333399"/>
              </a:solidFill>
              <a:latin typeface="Arial" charset="0"/>
            </a:endParaRPr>
          </a:p>
        </p:txBody>
      </p:sp>
      <p:sp>
        <p:nvSpPr>
          <p:cNvPr id="453646" name="Text Box 14"/>
          <p:cNvSpPr txBox="1">
            <a:spLocks noChangeArrowheads="1"/>
          </p:cNvSpPr>
          <p:nvPr/>
        </p:nvSpPr>
        <p:spPr bwMode="auto">
          <a:xfrm>
            <a:off x="8872406" y="2014527"/>
            <a:ext cx="96212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主机 </a:t>
            </a:r>
            <a:r>
              <a:rPr kumimoji="1" lang="en-US" altLang="zh-CN" sz="1800">
                <a:solidFill>
                  <a:srgbClr val="333399"/>
                </a:solidFill>
                <a:latin typeface="Arial" charset="0"/>
              </a:rPr>
              <a:t>H</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453647" name="Line 15"/>
          <p:cNvSpPr>
            <a:spLocks noChangeShapeType="1"/>
          </p:cNvSpPr>
          <p:nvPr/>
        </p:nvSpPr>
        <p:spPr bwMode="auto">
          <a:xfrm>
            <a:off x="3604683" y="3630602"/>
            <a:ext cx="2462742" cy="0"/>
          </a:xfrm>
          <a:prstGeom prst="line">
            <a:avLst/>
          </a:prstGeom>
          <a:noFill/>
          <a:ln w="57150">
            <a:solidFill>
              <a:srgbClr val="333399"/>
            </a:solidFill>
            <a:round/>
            <a:headEnd/>
            <a:tailEnd/>
          </a:ln>
          <a:effectLst/>
        </p:spPr>
        <p:txBody>
          <a:bodyPr wrap="none" anchor="ctr"/>
          <a:lstStyle/>
          <a:p>
            <a:endParaRPr lang="zh-CN" altLang="en-US"/>
          </a:p>
        </p:txBody>
      </p:sp>
      <p:sp>
        <p:nvSpPr>
          <p:cNvPr id="453648" name="Freeform 16"/>
          <p:cNvSpPr>
            <a:spLocks/>
          </p:cNvSpPr>
          <p:nvPr/>
        </p:nvSpPr>
        <p:spPr bwMode="auto">
          <a:xfrm flipH="1">
            <a:off x="6578207" y="3097202"/>
            <a:ext cx="254529"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49" name="Freeform 17"/>
          <p:cNvSpPr>
            <a:spLocks/>
          </p:cNvSpPr>
          <p:nvPr/>
        </p:nvSpPr>
        <p:spPr bwMode="auto">
          <a:xfrm flipH="1">
            <a:off x="3673475" y="3097263"/>
            <a:ext cx="185738" cy="534987"/>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453650" name="Text Box 18"/>
          <p:cNvSpPr txBox="1">
            <a:spLocks noChangeArrowheads="1"/>
          </p:cNvSpPr>
          <p:nvPr/>
        </p:nvSpPr>
        <p:spPr bwMode="auto">
          <a:xfrm>
            <a:off x="2708665" y="2428868"/>
            <a:ext cx="1305165"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路由器 </a:t>
            </a:r>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p>
        </p:txBody>
      </p:sp>
      <p:pic>
        <p:nvPicPr>
          <p:cNvPr id="453651" name="Picture 19"/>
          <p:cNvPicPr>
            <a:picLocks noChangeArrowheads="1"/>
          </p:cNvPicPr>
          <p:nvPr/>
        </p:nvPicPr>
        <p:blipFill>
          <a:blip r:embed="rId3"/>
          <a:srcRect/>
          <a:stretch>
            <a:fillRect/>
          </a:stretch>
        </p:blipFill>
        <p:spPr bwMode="auto">
          <a:xfrm>
            <a:off x="142743" y="2354252"/>
            <a:ext cx="926967" cy="838200"/>
          </a:xfrm>
          <a:prstGeom prst="rect">
            <a:avLst/>
          </a:prstGeom>
          <a:noFill/>
          <a:ln w="9525">
            <a:noFill/>
            <a:miter lim="800000"/>
            <a:headEnd/>
            <a:tailEnd/>
          </a:ln>
          <a:effectLst/>
        </p:spPr>
      </p:pic>
      <p:pic>
        <p:nvPicPr>
          <p:cNvPr id="453652" name="Picture 20"/>
          <p:cNvPicPr>
            <a:picLocks noChangeArrowheads="1"/>
          </p:cNvPicPr>
          <p:nvPr/>
        </p:nvPicPr>
        <p:blipFill>
          <a:blip r:embed="rId4"/>
          <a:srcRect/>
          <a:stretch>
            <a:fillRect/>
          </a:stretch>
        </p:blipFill>
        <p:spPr bwMode="auto">
          <a:xfrm>
            <a:off x="5897199" y="2843263"/>
            <a:ext cx="835819" cy="434975"/>
          </a:xfrm>
          <a:prstGeom prst="rect">
            <a:avLst/>
          </a:prstGeom>
          <a:noFill/>
          <a:ln w="12699">
            <a:noFill/>
            <a:miter lim="800000"/>
            <a:headEnd/>
            <a:tailEnd/>
          </a:ln>
          <a:effectLst/>
        </p:spPr>
      </p:pic>
      <p:pic>
        <p:nvPicPr>
          <p:cNvPr id="453653" name="Picture 21"/>
          <p:cNvPicPr>
            <a:picLocks noChangeArrowheads="1"/>
          </p:cNvPicPr>
          <p:nvPr/>
        </p:nvPicPr>
        <p:blipFill>
          <a:blip r:embed="rId3"/>
          <a:srcRect/>
          <a:stretch>
            <a:fillRect/>
          </a:stretch>
        </p:blipFill>
        <p:spPr bwMode="auto">
          <a:xfrm>
            <a:off x="8881010" y="2335202"/>
            <a:ext cx="925248" cy="838200"/>
          </a:xfrm>
          <a:prstGeom prst="rect">
            <a:avLst/>
          </a:prstGeom>
          <a:noFill/>
          <a:ln w="9525">
            <a:noFill/>
            <a:miter lim="800000"/>
            <a:headEnd/>
            <a:tailEnd/>
          </a:ln>
          <a:effectLst/>
        </p:spPr>
      </p:pic>
      <p:pic>
        <p:nvPicPr>
          <p:cNvPr id="453654" name="Picture 22"/>
          <p:cNvPicPr>
            <a:picLocks noChangeArrowheads="1"/>
          </p:cNvPicPr>
          <p:nvPr/>
        </p:nvPicPr>
        <p:blipFill>
          <a:blip r:embed="rId4"/>
          <a:srcRect/>
          <a:stretch>
            <a:fillRect/>
          </a:stretch>
        </p:blipFill>
        <p:spPr bwMode="auto">
          <a:xfrm>
            <a:off x="2939125" y="2821038"/>
            <a:ext cx="834098" cy="434975"/>
          </a:xfrm>
          <a:prstGeom prst="rect">
            <a:avLst/>
          </a:prstGeom>
          <a:noFill/>
          <a:ln w="12699">
            <a:noFill/>
            <a:miter lim="800000"/>
            <a:headEnd/>
            <a:tailEnd/>
          </a:ln>
          <a:effectLst/>
        </p:spPr>
      </p:pic>
      <p:sp>
        <p:nvSpPr>
          <p:cNvPr id="453657" name="Text Box 25"/>
          <p:cNvSpPr txBox="1">
            <a:spLocks noChangeArrowheads="1"/>
          </p:cNvSpPr>
          <p:nvPr/>
        </p:nvSpPr>
        <p:spPr bwMode="auto">
          <a:xfrm>
            <a:off x="5711431" y="2428868"/>
            <a:ext cx="1305165"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路由器 </a:t>
            </a:r>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2</a:t>
            </a:r>
          </a:p>
        </p:txBody>
      </p:sp>
      <p:sp>
        <p:nvSpPr>
          <p:cNvPr id="453658" name="Text Box 26"/>
          <p:cNvSpPr txBox="1">
            <a:spLocks noChangeArrowheads="1"/>
          </p:cNvSpPr>
          <p:nvPr/>
        </p:nvSpPr>
        <p:spPr bwMode="auto">
          <a:xfrm>
            <a:off x="8358244" y="278611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2</a:t>
            </a:r>
            <a:endParaRPr kumimoji="1" lang="en-US" altLang="zh-CN" sz="2400" dirty="0">
              <a:solidFill>
                <a:srgbClr val="333399"/>
              </a:solidFill>
              <a:latin typeface="Arial" charset="0"/>
            </a:endParaRPr>
          </a:p>
        </p:txBody>
      </p:sp>
      <p:sp>
        <p:nvSpPr>
          <p:cNvPr id="453659" name="Text Box 27"/>
          <p:cNvSpPr txBox="1">
            <a:spLocks noChangeArrowheads="1"/>
          </p:cNvSpPr>
          <p:nvPr/>
        </p:nvSpPr>
        <p:spPr bwMode="auto">
          <a:xfrm>
            <a:off x="342240" y="2417752"/>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1</a:t>
            </a:r>
            <a:endParaRPr kumimoji="1" lang="en-US" altLang="zh-CN" sz="1800">
              <a:solidFill>
                <a:srgbClr val="333399"/>
              </a:solidFill>
              <a:latin typeface="Arial" charset="0"/>
            </a:endParaRPr>
          </a:p>
        </p:txBody>
      </p:sp>
      <p:sp>
        <p:nvSpPr>
          <p:cNvPr id="453660" name="Text Box 28"/>
          <p:cNvSpPr txBox="1">
            <a:spLocks noChangeArrowheads="1"/>
          </p:cNvSpPr>
          <p:nvPr/>
        </p:nvSpPr>
        <p:spPr bwMode="auto">
          <a:xfrm>
            <a:off x="9099419" y="2401877"/>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453661" name="Text Box 29"/>
          <p:cNvSpPr txBox="1">
            <a:spLocks noChangeArrowheads="1"/>
          </p:cNvSpPr>
          <p:nvPr/>
        </p:nvSpPr>
        <p:spPr bwMode="auto">
          <a:xfrm>
            <a:off x="1358667" y="3235315"/>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453662" name="Text Box 30"/>
          <p:cNvSpPr txBox="1">
            <a:spLocks noChangeArrowheads="1"/>
          </p:cNvSpPr>
          <p:nvPr/>
        </p:nvSpPr>
        <p:spPr bwMode="auto">
          <a:xfrm>
            <a:off x="4418177" y="3235315"/>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453663" name="Text Box 31"/>
          <p:cNvSpPr txBox="1">
            <a:spLocks noChangeArrowheads="1"/>
          </p:cNvSpPr>
          <p:nvPr/>
        </p:nvSpPr>
        <p:spPr bwMode="auto">
          <a:xfrm>
            <a:off x="7682343" y="3235315"/>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38" name="Rectangle 2"/>
          <p:cNvSpPr>
            <a:spLocks noGrp="1" noChangeArrowheads="1"/>
          </p:cNvSpPr>
          <p:nvPr>
            <p:ph type="title"/>
          </p:nvPr>
        </p:nvSpPr>
        <p:spPr>
          <a:xfrm>
            <a:off x="541704" y="-71462"/>
            <a:ext cx="8899984" cy="1214446"/>
          </a:xfrm>
        </p:spPr>
        <p:txBody>
          <a:bodyPr/>
          <a:lstStyle/>
          <a:p>
            <a:r>
              <a:rPr lang="en-US" altLang="zh-CN" sz="3600" dirty="0" smtClean="0"/>
              <a:t/>
            </a:r>
            <a:br>
              <a:rPr lang="en-US" altLang="zh-CN" sz="3600" dirty="0" smtClean="0"/>
            </a:br>
            <a:r>
              <a:rPr lang="en-US" altLang="zh-CN" sz="3600" dirty="0" smtClean="0">
                <a:solidFill>
                  <a:srgbClr val="333399"/>
                </a:solidFill>
                <a:latin typeface="+mn-ea"/>
              </a:rPr>
              <a:t> MAC</a:t>
            </a:r>
            <a:r>
              <a:rPr lang="zh-CN" altLang="en-US" sz="3600" dirty="0" smtClean="0">
                <a:solidFill>
                  <a:srgbClr val="333399"/>
                </a:solidFill>
                <a:latin typeface="+mn-ea"/>
              </a:rPr>
              <a:t>地址的用途</a:t>
            </a:r>
            <a:r>
              <a:rPr lang="en-US" altLang="zh-CN" sz="3600" dirty="0" smtClean="0">
                <a:solidFill>
                  <a:srgbClr val="333399"/>
                </a:solidFill>
                <a:latin typeface="+mn-ea"/>
              </a:rPr>
              <a:t>(</a:t>
            </a:r>
            <a:r>
              <a:rPr lang="zh-CN" altLang="en-US" sz="3600" dirty="0" smtClean="0">
                <a:latin typeface="+mn-ea"/>
              </a:rPr>
              <a:t>相当于中转站地址</a:t>
            </a:r>
            <a:r>
              <a:rPr lang="en-US" altLang="zh-CN" sz="3600" dirty="0" smtClean="0">
                <a:solidFill>
                  <a:srgbClr val="333399"/>
                </a:solidFill>
                <a:latin typeface="+mn-ea"/>
              </a:rPr>
              <a:t>)</a:t>
            </a:r>
            <a:r>
              <a:rPr lang="zh-CN" altLang="en-US" sz="3600" dirty="0" smtClean="0">
                <a:solidFill>
                  <a:srgbClr val="333399"/>
                </a:solidFill>
                <a:latin typeface="+mn-ea"/>
              </a:rPr>
              <a:t> </a:t>
            </a:r>
            <a:endParaRPr lang="zh-CN" altLang="en-US" sz="3600" dirty="0"/>
          </a:p>
        </p:txBody>
      </p:sp>
      <p:sp>
        <p:nvSpPr>
          <p:cNvPr id="39" name="灯片编号占位符 38"/>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50</a:t>
            </a:fld>
            <a:endParaRPr lang="zh-CN" altLang="en-US" kern="0" dirty="0">
              <a:solidFill>
                <a:sysClr val="windowText" lastClr="000000"/>
              </a:solidFill>
            </a:endParaRPr>
          </a:p>
        </p:txBody>
      </p:sp>
      <p:sp>
        <p:nvSpPr>
          <p:cNvPr id="41" name="Text Box 108"/>
          <p:cNvSpPr txBox="1">
            <a:spLocks noChangeArrowheads="1"/>
          </p:cNvSpPr>
          <p:nvPr/>
        </p:nvSpPr>
        <p:spPr bwMode="auto">
          <a:xfrm>
            <a:off x="0" y="4643506"/>
            <a:ext cx="9906000" cy="954107"/>
          </a:xfrm>
          <a:prstGeom prst="rect">
            <a:avLst/>
          </a:prstGeom>
          <a:solidFill>
            <a:schemeClr val="accent2"/>
          </a:solidFill>
          <a:ln w="9525">
            <a:solidFill>
              <a:srgbClr val="333399"/>
            </a:solidFill>
            <a:miter lim="800000"/>
            <a:headEnd/>
            <a:tailEnd/>
          </a:ln>
          <a:effectLst/>
        </p:spPr>
        <p:txBody>
          <a:bodyPr wrap="square">
            <a:spAutoFit/>
          </a:bodyPr>
          <a:lstStyle/>
          <a:p>
            <a:pPr>
              <a:spcAft>
                <a:spcPct val="30000"/>
              </a:spcAft>
              <a:buFont typeface="Wingdings" pitchFamily="2" charset="2"/>
              <a:buChar char="Ø"/>
            </a:pPr>
            <a:r>
              <a:rPr lang="zh-CN" altLang="en-US" sz="2800" dirty="0" smtClean="0">
                <a:latin typeface="+mn-ea"/>
              </a:rPr>
              <a:t>（源</a:t>
            </a:r>
            <a:r>
              <a:rPr lang="en-US" altLang="zh-CN" sz="2800" dirty="0" smtClean="0">
                <a:latin typeface="+mn-ea"/>
              </a:rPr>
              <a:t>MAC</a:t>
            </a:r>
            <a:r>
              <a:rPr lang="zh-CN" altLang="en-US" sz="2800" dirty="0" smtClean="0">
                <a:latin typeface="+mn-ea"/>
              </a:rPr>
              <a:t>地址，目的</a:t>
            </a:r>
            <a:r>
              <a:rPr lang="en-US" altLang="zh-CN" sz="2800" dirty="0" smtClean="0">
                <a:latin typeface="+mn-ea"/>
              </a:rPr>
              <a:t>MAC</a:t>
            </a:r>
            <a:r>
              <a:rPr lang="zh-CN" altLang="en-US" sz="2800" dirty="0" smtClean="0">
                <a:latin typeface="+mn-ea"/>
              </a:rPr>
              <a:t>地址），用来表示每段实际通信链路（</a:t>
            </a:r>
            <a:r>
              <a:rPr lang="en-US" altLang="zh-CN" sz="2800" dirty="0" smtClean="0">
                <a:latin typeface="+mn-ea"/>
              </a:rPr>
              <a:t>H1-&gt;R1,R1-&gt;R2,R2-&gt;H2</a:t>
            </a:r>
            <a:r>
              <a:rPr lang="zh-CN" altLang="en-US" sz="2800" dirty="0" smtClean="0">
                <a:latin typeface="+mn-ea"/>
              </a:rPr>
              <a:t>）的起点和终点</a:t>
            </a:r>
            <a:r>
              <a:rPr lang="en-US" altLang="zh-CN" sz="2800" dirty="0" smtClean="0">
                <a:latin typeface="+mn-ea"/>
              </a:rPr>
              <a:t>,</a:t>
            </a:r>
            <a:r>
              <a:rPr lang="zh-CN" altLang="en-US" sz="2800" dirty="0" smtClean="0">
                <a:latin typeface="+mn-ea"/>
              </a:rPr>
              <a:t>不断变化</a:t>
            </a:r>
            <a:endParaRPr lang="en-US" altLang="zh-CN" sz="2800" dirty="0" smtClean="0">
              <a:latin typeface="+mn-ea"/>
            </a:endParaRPr>
          </a:p>
        </p:txBody>
      </p:sp>
      <p:grpSp>
        <p:nvGrpSpPr>
          <p:cNvPr id="2" name="Group 94"/>
          <p:cNvGrpSpPr>
            <a:grpSpLocks/>
          </p:cNvGrpSpPr>
          <p:nvPr/>
        </p:nvGrpSpPr>
        <p:grpSpPr bwMode="auto">
          <a:xfrm>
            <a:off x="0" y="3714752"/>
            <a:ext cx="2908134" cy="381000"/>
            <a:chOff x="262" y="3120"/>
            <a:chExt cx="1466" cy="240"/>
          </a:xfrm>
        </p:grpSpPr>
        <p:sp>
          <p:nvSpPr>
            <p:cNvPr id="47" name="Rectangle 95"/>
            <p:cNvSpPr>
              <a:spLocks noChangeArrowheads="1"/>
            </p:cNvSpPr>
            <p:nvPr/>
          </p:nvSpPr>
          <p:spPr bwMode="auto">
            <a:xfrm>
              <a:off x="262" y="3120"/>
              <a:ext cx="1274" cy="240"/>
            </a:xfrm>
            <a:prstGeom prst="rect">
              <a:avLst/>
            </a:prstGeom>
            <a:solidFill>
              <a:srgbClr val="CCECFF"/>
            </a:solidFill>
            <a:ln w="12700">
              <a:solidFill>
                <a:schemeClr val="tx1"/>
              </a:solidFill>
              <a:miter lim="800000"/>
              <a:headEnd/>
              <a:tailEnd/>
            </a:ln>
            <a:effectLst/>
          </p:spPr>
          <p:txBody>
            <a:bodyPr wrap="none" anchor="ctr"/>
            <a:lstStyle/>
            <a:p>
              <a:pPr algn="ctr"/>
              <a:r>
                <a:rPr kumimoji="1" lang="zh-CN" altLang="en-US" sz="1800" b="1" dirty="0" smtClean="0">
                  <a:solidFill>
                    <a:srgbClr val="333399"/>
                  </a:solidFill>
                  <a:latin typeface="Arial" charset="0"/>
                </a:rPr>
                <a:t>源</a:t>
              </a:r>
              <a:r>
                <a:rPr kumimoji="1" lang="en-US" altLang="zh-CN" sz="1800" b="1" dirty="0" smtClean="0">
                  <a:solidFill>
                    <a:srgbClr val="333399"/>
                  </a:solidFill>
                  <a:latin typeface="Arial" charset="0"/>
                </a:rPr>
                <a:t>:HA</a:t>
              </a:r>
              <a:r>
                <a:rPr kumimoji="1" lang="en-US" altLang="zh-CN" sz="1800" b="1" baseline="-25000" dirty="0" smtClean="0">
                  <a:solidFill>
                    <a:srgbClr val="333399"/>
                  </a:solidFill>
                  <a:latin typeface="Arial" charset="0"/>
                </a:rPr>
                <a:t>1</a:t>
              </a:r>
              <a:r>
                <a:rPr kumimoji="1" lang="en-US" altLang="zh-CN" sz="1800" b="1" dirty="0" smtClean="0">
                  <a:solidFill>
                    <a:srgbClr val="333399"/>
                  </a:solidFill>
                  <a:latin typeface="Arial" charset="0"/>
                </a:rPr>
                <a:t> </a:t>
              </a:r>
              <a:r>
                <a:rPr kumimoji="1" lang="zh-CN" altLang="en-US" sz="1800" b="1" dirty="0" smtClean="0">
                  <a:solidFill>
                    <a:srgbClr val="333399"/>
                  </a:solidFill>
                  <a:latin typeface="Arial" charset="0"/>
                </a:rPr>
                <a:t>，目的</a:t>
              </a:r>
              <a:r>
                <a:rPr kumimoji="1" lang="en-US" altLang="zh-CN" sz="1800" b="1" dirty="0" smtClean="0">
                  <a:solidFill>
                    <a:srgbClr val="333399"/>
                  </a:solidFill>
                  <a:latin typeface="Arial" charset="0"/>
                </a:rPr>
                <a:t>:</a:t>
              </a:r>
              <a:r>
                <a:rPr kumimoji="1" lang="zh-CN" altLang="en-US" sz="1800" b="1" dirty="0" smtClean="0">
                  <a:solidFill>
                    <a:srgbClr val="333399"/>
                  </a:solidFill>
                  <a:latin typeface="Arial" charset="0"/>
                </a:rPr>
                <a:t> </a:t>
              </a:r>
              <a:r>
                <a:rPr kumimoji="1" lang="en-US" altLang="zh-CN" sz="1800" b="1" dirty="0">
                  <a:solidFill>
                    <a:srgbClr val="333399"/>
                  </a:solidFill>
                  <a:latin typeface="Arial" charset="0"/>
                </a:rPr>
                <a:t>HA</a:t>
              </a:r>
              <a:r>
                <a:rPr kumimoji="1" lang="en-US" altLang="zh-CN" sz="1800" b="1" baseline="-25000" dirty="0">
                  <a:solidFill>
                    <a:srgbClr val="333399"/>
                  </a:solidFill>
                  <a:latin typeface="Arial" charset="0"/>
                </a:rPr>
                <a:t>3</a:t>
              </a:r>
            </a:p>
          </p:txBody>
        </p:sp>
        <p:sp>
          <p:nvSpPr>
            <p:cNvPr id="48" name="AutoShape 96"/>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p:spPr>
          <p:txBody>
            <a:bodyPr wrap="none" anchor="ctr"/>
            <a:lstStyle/>
            <a:p>
              <a:endParaRPr lang="zh-CN" altLang="en-US" b="1"/>
            </a:p>
          </p:txBody>
        </p:sp>
      </p:grpSp>
      <p:grpSp>
        <p:nvGrpSpPr>
          <p:cNvPr id="3" name="Group 97"/>
          <p:cNvGrpSpPr>
            <a:grpSpLocks/>
          </p:cNvGrpSpPr>
          <p:nvPr/>
        </p:nvGrpSpPr>
        <p:grpSpPr bwMode="auto">
          <a:xfrm>
            <a:off x="3327785" y="3714752"/>
            <a:ext cx="2842821" cy="500066"/>
            <a:chOff x="401" y="3120"/>
            <a:chExt cx="1327" cy="240"/>
          </a:xfrm>
        </p:grpSpPr>
        <p:sp>
          <p:nvSpPr>
            <p:cNvPr id="50" name="Rectangle 98"/>
            <p:cNvSpPr>
              <a:spLocks noChangeArrowheads="1"/>
            </p:cNvSpPr>
            <p:nvPr/>
          </p:nvSpPr>
          <p:spPr bwMode="auto">
            <a:xfrm>
              <a:off x="401" y="3120"/>
              <a:ext cx="1135" cy="240"/>
            </a:xfrm>
            <a:prstGeom prst="rect">
              <a:avLst/>
            </a:prstGeom>
            <a:solidFill>
              <a:srgbClr val="CCECFF"/>
            </a:solidFill>
            <a:ln w="12700">
              <a:solidFill>
                <a:schemeClr val="tx1"/>
              </a:solidFill>
              <a:miter lim="800000"/>
              <a:headEnd/>
              <a:tailEnd/>
            </a:ln>
            <a:effectLst/>
          </p:spPr>
          <p:txBody>
            <a:bodyPr wrap="none" anchor="ctr"/>
            <a:lstStyle/>
            <a:p>
              <a:pPr algn="ctr"/>
              <a:r>
                <a:rPr kumimoji="1" lang="zh-CN" altLang="en-US" b="1" dirty="0" smtClean="0">
                  <a:solidFill>
                    <a:srgbClr val="333399"/>
                  </a:solidFill>
                </a:rPr>
                <a:t>源</a:t>
              </a:r>
              <a:r>
                <a:rPr kumimoji="1" lang="en-US" altLang="zh-CN" b="1" dirty="0" smtClean="0">
                  <a:solidFill>
                    <a:srgbClr val="333399"/>
                  </a:solidFill>
                </a:rPr>
                <a:t>:HA4 </a:t>
              </a:r>
              <a:r>
                <a:rPr kumimoji="1" lang="zh-CN" altLang="en-US" b="1" dirty="0" smtClean="0">
                  <a:solidFill>
                    <a:srgbClr val="333399"/>
                  </a:solidFill>
                </a:rPr>
                <a:t>，目的</a:t>
              </a:r>
              <a:r>
                <a:rPr kumimoji="1" lang="en-US" altLang="zh-CN" b="1" dirty="0" smtClean="0">
                  <a:solidFill>
                    <a:srgbClr val="333399"/>
                  </a:solidFill>
                </a:rPr>
                <a:t>:</a:t>
              </a:r>
              <a:r>
                <a:rPr kumimoji="1" lang="zh-CN" altLang="en-US" b="1" dirty="0" smtClean="0">
                  <a:solidFill>
                    <a:srgbClr val="333399"/>
                  </a:solidFill>
                </a:rPr>
                <a:t> </a:t>
              </a:r>
              <a:r>
                <a:rPr kumimoji="1" lang="en-US" altLang="zh-CN" b="1" dirty="0" smtClean="0">
                  <a:solidFill>
                    <a:srgbClr val="333399"/>
                  </a:solidFill>
                </a:rPr>
                <a:t>HA5</a:t>
              </a:r>
              <a:endParaRPr kumimoji="1" lang="en-US" altLang="zh-CN" b="1" baseline="-25000" dirty="0">
                <a:solidFill>
                  <a:srgbClr val="333399"/>
                </a:solidFill>
              </a:endParaRPr>
            </a:p>
          </p:txBody>
        </p:sp>
        <p:sp>
          <p:nvSpPr>
            <p:cNvPr id="51" name="AutoShape 99"/>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p:spPr>
          <p:txBody>
            <a:bodyPr wrap="none" anchor="ctr"/>
            <a:lstStyle/>
            <a:p>
              <a:endParaRPr lang="zh-CN" altLang="en-US"/>
            </a:p>
          </p:txBody>
        </p:sp>
      </p:grpSp>
      <p:grpSp>
        <p:nvGrpSpPr>
          <p:cNvPr id="4" name="Group 100"/>
          <p:cNvGrpSpPr>
            <a:grpSpLocks/>
          </p:cNvGrpSpPr>
          <p:nvPr/>
        </p:nvGrpSpPr>
        <p:grpSpPr bwMode="auto">
          <a:xfrm>
            <a:off x="6500779" y="3776666"/>
            <a:ext cx="2681156" cy="381000"/>
            <a:chOff x="169" y="3120"/>
            <a:chExt cx="1559" cy="240"/>
          </a:xfrm>
        </p:grpSpPr>
        <p:sp>
          <p:nvSpPr>
            <p:cNvPr id="53" name="Rectangle 101"/>
            <p:cNvSpPr>
              <a:spLocks noChangeArrowheads="1"/>
            </p:cNvSpPr>
            <p:nvPr/>
          </p:nvSpPr>
          <p:spPr bwMode="auto">
            <a:xfrm>
              <a:off x="169" y="3120"/>
              <a:ext cx="1367" cy="240"/>
            </a:xfrm>
            <a:prstGeom prst="rect">
              <a:avLst/>
            </a:prstGeom>
            <a:solidFill>
              <a:srgbClr val="CCECFF"/>
            </a:solidFill>
            <a:ln w="12700">
              <a:solidFill>
                <a:schemeClr val="tx1"/>
              </a:solidFill>
              <a:miter lim="800000"/>
              <a:headEnd/>
              <a:tailEnd/>
            </a:ln>
            <a:effectLst/>
          </p:spPr>
          <p:txBody>
            <a:bodyPr wrap="none" anchor="ctr"/>
            <a:lstStyle/>
            <a:p>
              <a:pPr algn="ctr"/>
              <a:r>
                <a:rPr kumimoji="1" lang="zh-CN" altLang="en-US" b="1" dirty="0" smtClean="0">
                  <a:solidFill>
                    <a:srgbClr val="333399"/>
                  </a:solidFill>
                </a:rPr>
                <a:t>源</a:t>
              </a:r>
              <a:r>
                <a:rPr kumimoji="1" lang="en-US" altLang="zh-CN" b="1" dirty="0" smtClean="0">
                  <a:solidFill>
                    <a:srgbClr val="333399"/>
                  </a:solidFill>
                </a:rPr>
                <a:t>:HA6 </a:t>
              </a:r>
              <a:r>
                <a:rPr kumimoji="1" lang="zh-CN" altLang="en-US" b="1" dirty="0" smtClean="0">
                  <a:solidFill>
                    <a:srgbClr val="333399"/>
                  </a:solidFill>
                </a:rPr>
                <a:t>，目的</a:t>
              </a:r>
              <a:r>
                <a:rPr kumimoji="1" lang="en-US" altLang="zh-CN" b="1" dirty="0" smtClean="0">
                  <a:solidFill>
                    <a:srgbClr val="333399"/>
                  </a:solidFill>
                </a:rPr>
                <a:t>:</a:t>
              </a:r>
              <a:r>
                <a:rPr kumimoji="1" lang="zh-CN" altLang="en-US" b="1" dirty="0" smtClean="0">
                  <a:solidFill>
                    <a:srgbClr val="333399"/>
                  </a:solidFill>
                </a:rPr>
                <a:t> </a:t>
              </a:r>
              <a:r>
                <a:rPr kumimoji="1" lang="en-US" altLang="zh-CN" b="1" dirty="0" smtClean="0">
                  <a:solidFill>
                    <a:srgbClr val="333399"/>
                  </a:solidFill>
                </a:rPr>
                <a:t>H2</a:t>
              </a:r>
              <a:endParaRPr kumimoji="1" lang="en-US" altLang="zh-CN" sz="1800" b="1" baseline="-25000" dirty="0">
                <a:solidFill>
                  <a:srgbClr val="333399"/>
                </a:solidFill>
                <a:latin typeface="Arial" charset="0"/>
              </a:endParaRPr>
            </a:p>
          </p:txBody>
        </p:sp>
        <p:sp>
          <p:nvSpPr>
            <p:cNvPr id="54" name="AutoShape 102"/>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p:spPr>
          <p:txBody>
            <a:bodyPr wrap="none" anchor="ctr"/>
            <a:lstStyle/>
            <a:p>
              <a:endParaRPr lang="zh-CN" altLang="en-US"/>
            </a:p>
          </p:txBody>
        </p:sp>
      </p:grpSp>
      <p:sp>
        <p:nvSpPr>
          <p:cNvPr id="57" name="Line 108"/>
          <p:cNvSpPr>
            <a:spLocks noChangeShapeType="1"/>
          </p:cNvSpPr>
          <p:nvPr/>
        </p:nvSpPr>
        <p:spPr bwMode="auto">
          <a:xfrm>
            <a:off x="705173" y="3537588"/>
            <a:ext cx="1544664" cy="45719"/>
          </a:xfrm>
          <a:prstGeom prst="line">
            <a:avLst/>
          </a:prstGeom>
          <a:noFill/>
          <a:ln w="76200">
            <a:solidFill>
              <a:srgbClr val="FF0000"/>
            </a:solidFill>
            <a:round/>
            <a:headEnd/>
            <a:tailEnd type="triangle" w="med" len="lg"/>
          </a:ln>
          <a:effectLst/>
        </p:spPr>
        <p:txBody>
          <a:bodyPr/>
          <a:lstStyle/>
          <a:p>
            <a:endParaRPr lang="zh-CN" altLang="en-US"/>
          </a:p>
        </p:txBody>
      </p:sp>
      <p:sp>
        <p:nvSpPr>
          <p:cNvPr id="58" name="Line 109"/>
          <p:cNvSpPr>
            <a:spLocks noChangeShapeType="1"/>
          </p:cNvSpPr>
          <p:nvPr/>
        </p:nvSpPr>
        <p:spPr bwMode="auto">
          <a:xfrm>
            <a:off x="4039757" y="3629028"/>
            <a:ext cx="1405070" cy="0"/>
          </a:xfrm>
          <a:prstGeom prst="line">
            <a:avLst/>
          </a:prstGeom>
          <a:noFill/>
          <a:ln w="76200">
            <a:solidFill>
              <a:srgbClr val="FF0000"/>
            </a:solidFill>
            <a:round/>
            <a:headEnd/>
            <a:tailEnd type="triangle" w="med" len="lg"/>
          </a:ln>
          <a:effectLst/>
        </p:spPr>
        <p:txBody>
          <a:bodyPr/>
          <a:lstStyle/>
          <a:p>
            <a:endParaRPr lang="zh-CN" altLang="en-US"/>
          </a:p>
        </p:txBody>
      </p:sp>
      <p:sp>
        <p:nvSpPr>
          <p:cNvPr id="59" name="Line 110"/>
          <p:cNvSpPr>
            <a:spLocks noChangeShapeType="1"/>
          </p:cNvSpPr>
          <p:nvPr/>
        </p:nvSpPr>
        <p:spPr bwMode="auto">
          <a:xfrm>
            <a:off x="6848177" y="3629028"/>
            <a:ext cx="2340636" cy="0"/>
          </a:xfrm>
          <a:prstGeom prst="line">
            <a:avLst/>
          </a:prstGeom>
          <a:noFill/>
          <a:ln w="76200">
            <a:solidFill>
              <a:srgbClr val="FF0000"/>
            </a:solidFill>
            <a:round/>
            <a:headEnd/>
            <a:tailEnd type="triangle" w="med" len="lg"/>
          </a:ln>
          <a:effectLst/>
        </p:spPr>
        <p:txBody>
          <a:bodyPr/>
          <a:lstStyle/>
          <a:p>
            <a:endParaRPr lang="zh-CN" altLang="en-US"/>
          </a:p>
        </p:txBody>
      </p:sp>
      <p:grpSp>
        <p:nvGrpSpPr>
          <p:cNvPr id="5" name="组合 54"/>
          <p:cNvGrpSpPr/>
          <p:nvPr/>
        </p:nvGrpSpPr>
        <p:grpSpPr>
          <a:xfrm>
            <a:off x="1238224" y="2428868"/>
            <a:ext cx="7346950" cy="381000"/>
            <a:chOff x="1195382" y="5929330"/>
            <a:chExt cx="6781800" cy="381000"/>
          </a:xfrm>
        </p:grpSpPr>
        <p:grpSp>
          <p:nvGrpSpPr>
            <p:cNvPr id="6" name="Group 85"/>
            <p:cNvGrpSpPr>
              <a:grpSpLocks/>
            </p:cNvGrpSpPr>
            <p:nvPr/>
          </p:nvGrpSpPr>
          <p:grpSpPr bwMode="auto">
            <a:xfrm>
              <a:off x="1195382" y="5929330"/>
              <a:ext cx="1447800" cy="381000"/>
              <a:chOff x="1632" y="2688"/>
              <a:chExt cx="912" cy="240"/>
            </a:xfrm>
          </p:grpSpPr>
          <p:sp>
            <p:nvSpPr>
              <p:cNvPr id="66" name="Rectangle 86"/>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  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67" name="AutoShape 87"/>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7" name="Group 88"/>
            <p:cNvGrpSpPr>
              <a:grpSpLocks/>
            </p:cNvGrpSpPr>
            <p:nvPr/>
          </p:nvGrpSpPr>
          <p:grpSpPr bwMode="auto">
            <a:xfrm>
              <a:off x="3786182" y="5929330"/>
              <a:ext cx="1447800" cy="381000"/>
              <a:chOff x="1632" y="2688"/>
              <a:chExt cx="912" cy="240"/>
            </a:xfrm>
          </p:grpSpPr>
          <p:sp>
            <p:nvSpPr>
              <p:cNvPr id="64" name="Rectangle 89"/>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65" name="AutoShape 90"/>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8" name="Group 91"/>
            <p:cNvGrpSpPr>
              <a:grpSpLocks/>
            </p:cNvGrpSpPr>
            <p:nvPr/>
          </p:nvGrpSpPr>
          <p:grpSpPr bwMode="auto">
            <a:xfrm>
              <a:off x="6529382" y="5929330"/>
              <a:ext cx="1447800" cy="381000"/>
              <a:chOff x="1632" y="2688"/>
              <a:chExt cx="912" cy="240"/>
            </a:xfrm>
          </p:grpSpPr>
          <p:sp>
            <p:nvSpPr>
              <p:cNvPr id="62" name="Rectangle 92"/>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63" name="AutoShape 93"/>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sp>
        <p:nvSpPr>
          <p:cNvPr id="56" name="Text Box 114"/>
          <p:cNvSpPr txBox="1">
            <a:spLocks noChangeArrowheads="1"/>
          </p:cNvSpPr>
          <p:nvPr/>
        </p:nvSpPr>
        <p:spPr bwMode="auto">
          <a:xfrm>
            <a:off x="738158" y="4143380"/>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MAC </a:t>
            </a:r>
            <a:r>
              <a:rPr kumimoji="1" lang="zh-CN" altLang="en-US" sz="1800" b="1" dirty="0">
                <a:solidFill>
                  <a:srgbClr val="0000CC"/>
                </a:solidFill>
                <a:latin typeface="+mn-lt"/>
                <a:ea typeface="黑体" pitchFamily="2" charset="-122"/>
              </a:rPr>
              <a:t>帧</a:t>
            </a:r>
          </a:p>
        </p:txBody>
      </p:sp>
      <p:sp>
        <p:nvSpPr>
          <p:cNvPr id="60" name="Text Box 114"/>
          <p:cNvSpPr txBox="1">
            <a:spLocks noChangeArrowheads="1"/>
          </p:cNvSpPr>
          <p:nvPr/>
        </p:nvSpPr>
        <p:spPr bwMode="auto">
          <a:xfrm>
            <a:off x="4095744" y="4214818"/>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MAC </a:t>
            </a:r>
            <a:r>
              <a:rPr kumimoji="1" lang="zh-CN" altLang="en-US" sz="1800" b="1" dirty="0">
                <a:solidFill>
                  <a:srgbClr val="0000CC"/>
                </a:solidFill>
                <a:latin typeface="+mn-lt"/>
                <a:ea typeface="黑体" pitchFamily="2" charset="-122"/>
              </a:rPr>
              <a:t>帧</a:t>
            </a:r>
          </a:p>
        </p:txBody>
      </p:sp>
      <p:sp>
        <p:nvSpPr>
          <p:cNvPr id="61" name="Text Box 114"/>
          <p:cNvSpPr txBox="1">
            <a:spLocks noChangeArrowheads="1"/>
          </p:cNvSpPr>
          <p:nvPr/>
        </p:nvSpPr>
        <p:spPr bwMode="auto">
          <a:xfrm>
            <a:off x="7310454" y="4214818"/>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MAC </a:t>
            </a:r>
            <a:r>
              <a:rPr kumimoji="1" lang="zh-CN" altLang="en-US" sz="1800" b="1" dirty="0">
                <a:solidFill>
                  <a:srgbClr val="0000CC"/>
                </a:solidFill>
                <a:latin typeface="+mn-lt"/>
                <a:ea typeface="黑体" pitchFamily="2" charset="-122"/>
              </a:rPr>
              <a:t>帧</a:t>
            </a:r>
          </a:p>
        </p:txBody>
      </p:sp>
      <p:sp>
        <p:nvSpPr>
          <p:cNvPr id="69" name="Text Box 114"/>
          <p:cNvSpPr txBox="1">
            <a:spLocks noChangeArrowheads="1"/>
          </p:cNvSpPr>
          <p:nvPr/>
        </p:nvSpPr>
        <p:spPr bwMode="auto">
          <a:xfrm>
            <a:off x="1309662" y="2071678"/>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
        <p:nvSpPr>
          <p:cNvPr id="70" name="Text Box 114"/>
          <p:cNvSpPr txBox="1">
            <a:spLocks noChangeArrowheads="1"/>
          </p:cNvSpPr>
          <p:nvPr/>
        </p:nvSpPr>
        <p:spPr bwMode="auto">
          <a:xfrm>
            <a:off x="4167182" y="2071678"/>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
        <p:nvSpPr>
          <p:cNvPr id="71" name="Text Box 114"/>
          <p:cNvSpPr txBox="1">
            <a:spLocks noChangeArrowheads="1"/>
          </p:cNvSpPr>
          <p:nvPr/>
        </p:nvSpPr>
        <p:spPr bwMode="auto">
          <a:xfrm>
            <a:off x="7096140" y="2000240"/>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1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left)">
                                      <p:cBhvr>
                                        <p:cTn id="35" dur="10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9" grpId="0" animBg="1"/>
      <p:bldP spid="56" grpId="0"/>
      <p:bldP spid="60" grpId="0"/>
      <p:bldP spid="61" grpId="0"/>
      <p:bldP spid="6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6" name="Text Box 112"/>
          <p:cNvSpPr txBox="1">
            <a:spLocks noChangeArrowheads="1"/>
          </p:cNvSpPr>
          <p:nvPr/>
        </p:nvSpPr>
        <p:spPr bwMode="auto">
          <a:xfrm>
            <a:off x="1312955" y="425405"/>
            <a:ext cx="7207358" cy="112646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800" b="1" dirty="0" smtClean="0">
                <a:solidFill>
                  <a:srgbClr val="000099"/>
                </a:solidFill>
                <a:latin typeface="+mn-lt"/>
                <a:ea typeface="黑体" pitchFamily="2" charset="-122"/>
              </a:rPr>
              <a:t>结点根据</a:t>
            </a:r>
            <a:r>
              <a:rPr lang="zh-CN" altLang="en-US" sz="2800" b="1" dirty="0">
                <a:solidFill>
                  <a:srgbClr val="FF0000"/>
                </a:solidFill>
                <a:latin typeface="+mn-lt"/>
                <a:ea typeface="黑体" pitchFamily="2" charset="-122"/>
              </a:rPr>
              <a:t>目的站的 </a:t>
            </a:r>
            <a:r>
              <a:rPr lang="en-US" altLang="zh-CN" sz="2800" b="1" dirty="0">
                <a:solidFill>
                  <a:srgbClr val="FF0000"/>
                </a:solidFill>
                <a:latin typeface="+mn-lt"/>
                <a:ea typeface="黑体" pitchFamily="2" charset="-122"/>
              </a:rPr>
              <a:t>IP </a:t>
            </a:r>
            <a:r>
              <a:rPr lang="zh-CN" altLang="en-US" sz="2800" b="1" dirty="0">
                <a:solidFill>
                  <a:srgbClr val="FF0000"/>
                </a:solidFill>
                <a:latin typeface="+mn-lt"/>
                <a:ea typeface="黑体" pitchFamily="2" charset="-122"/>
              </a:rPr>
              <a:t>地址</a:t>
            </a:r>
            <a:r>
              <a:rPr lang="zh-CN" altLang="en-US" sz="2800" b="1" dirty="0" smtClean="0">
                <a:solidFill>
                  <a:srgbClr val="000099"/>
                </a:solidFill>
                <a:latin typeface="+mn-lt"/>
                <a:ea typeface="黑体" pitchFamily="2" charset="-122"/>
              </a:rPr>
              <a:t>的进行路由选择。</a:t>
            </a:r>
            <a:endParaRPr lang="en-US" altLang="zh-CN" sz="2800" b="1" dirty="0" smtClean="0">
              <a:solidFill>
                <a:srgbClr val="000099"/>
              </a:solidFill>
              <a:latin typeface="+mn-lt"/>
              <a:ea typeface="黑体" pitchFamily="2" charset="-122"/>
            </a:endParaRPr>
          </a:p>
          <a:p>
            <a:pPr algn="ctr">
              <a:lnSpc>
                <a:spcPct val="120000"/>
              </a:lnSpc>
            </a:pPr>
            <a:r>
              <a:rPr lang="zh-CN" altLang="en-US" sz="2800" b="1" dirty="0" smtClean="0">
                <a:solidFill>
                  <a:srgbClr val="000099"/>
                </a:solidFill>
                <a:ea typeface="黑体" pitchFamily="2" charset="-122"/>
              </a:rPr>
              <a:t>结点</a:t>
            </a:r>
            <a:r>
              <a:rPr lang="zh-CN" altLang="en-US" sz="2800" kern="0" dirty="0">
                <a:solidFill>
                  <a:srgbClr val="333399"/>
                </a:solidFill>
              </a:rPr>
              <a:t>根据</a:t>
            </a:r>
            <a:r>
              <a:rPr lang="zh-CN" altLang="en-US" sz="2800" kern="0" dirty="0">
                <a:solidFill>
                  <a:srgbClr val="FF0000"/>
                </a:solidFill>
              </a:rPr>
              <a:t>目的</a:t>
            </a:r>
            <a:r>
              <a:rPr lang="en-US" altLang="zh-CN" sz="2800" kern="0" dirty="0">
                <a:solidFill>
                  <a:srgbClr val="FF0000"/>
                </a:solidFill>
              </a:rPr>
              <a:t>MAC</a:t>
            </a:r>
            <a:r>
              <a:rPr lang="zh-CN" altLang="en-US" sz="2800" dirty="0">
                <a:solidFill>
                  <a:srgbClr val="FF0000"/>
                </a:solidFill>
                <a:latin typeface="+mn-ea"/>
              </a:rPr>
              <a:t>地址</a:t>
            </a:r>
            <a:r>
              <a:rPr lang="zh-CN" altLang="en-US" sz="2800" kern="0" dirty="0">
                <a:solidFill>
                  <a:srgbClr val="333399"/>
                </a:solidFill>
              </a:rPr>
              <a:t>决定是否接收</a:t>
            </a:r>
            <a:r>
              <a:rPr lang="zh-CN" altLang="en-US" sz="2800" kern="0" dirty="0" smtClean="0">
                <a:solidFill>
                  <a:srgbClr val="333399"/>
                </a:solidFill>
              </a:rPr>
              <a:t>帧</a:t>
            </a:r>
            <a:r>
              <a:rPr lang="zh-CN" altLang="en-US" sz="2800" b="1" dirty="0" smtClean="0">
                <a:solidFill>
                  <a:srgbClr val="000099"/>
                </a:solidFill>
                <a:latin typeface="+mn-lt"/>
                <a:ea typeface="黑体" pitchFamily="2" charset="-122"/>
              </a:rPr>
              <a:t> </a:t>
            </a:r>
            <a:endParaRPr lang="zh-CN" altLang="en-US" sz="2800" b="1" dirty="0">
              <a:solidFill>
                <a:srgbClr val="000099"/>
              </a:solidFill>
              <a:latin typeface="+mn-lt"/>
              <a:ea typeface="黑体" pitchFamily="2" charset="-122"/>
            </a:endParaRPr>
          </a:p>
        </p:txBody>
      </p:sp>
      <p:grpSp>
        <p:nvGrpSpPr>
          <p:cNvPr id="3" name="组合 2"/>
          <p:cNvGrpSpPr/>
          <p:nvPr/>
        </p:nvGrpSpPr>
        <p:grpSpPr>
          <a:xfrm>
            <a:off x="39589" y="2035236"/>
            <a:ext cx="9881923" cy="4352369"/>
            <a:chOff x="39556" y="2035176"/>
            <a:chExt cx="9881923" cy="4352369"/>
          </a:xfrm>
        </p:grpSpPr>
        <p:sp>
          <p:nvSpPr>
            <p:cNvPr id="8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89" name="Group 85"/>
            <p:cNvGrpSpPr>
              <a:grpSpLocks/>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91" name="Group 95"/>
            <p:cNvGrpSpPr>
              <a:grpSpLocks/>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92" name="Text Box 99"/>
            <p:cNvSpPr txBox="1">
              <a:spLocks noChangeArrowheads="1"/>
            </p:cNvSpPr>
            <p:nvPr/>
          </p:nvSpPr>
          <p:spPr bwMode="auto">
            <a:xfrm>
              <a:off x="287206" y="3430588"/>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1" name="Text Box 108"/>
            <p:cNvSpPr txBox="1">
              <a:spLocks noChangeArrowheads="1"/>
            </p:cNvSpPr>
            <p:nvPr/>
          </p:nvSpPr>
          <p:spPr bwMode="auto">
            <a:xfrm>
              <a:off x="6507692" y="3709988"/>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2" name="Text Box 109"/>
            <p:cNvSpPr txBox="1">
              <a:spLocks noChangeArrowheads="1"/>
            </p:cNvSpPr>
            <p:nvPr/>
          </p:nvSpPr>
          <p:spPr bwMode="auto">
            <a:xfrm>
              <a:off x="116946" y="2060576"/>
              <a:ext cx="9653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3" name="Text Box 110"/>
            <p:cNvSpPr txBox="1">
              <a:spLocks noChangeArrowheads="1"/>
            </p:cNvSpPr>
            <p:nvPr/>
          </p:nvSpPr>
          <p:spPr bwMode="auto">
            <a:xfrm>
              <a:off x="8702146" y="2035176"/>
              <a:ext cx="9653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5" name="Text Box 112"/>
            <p:cNvSpPr txBox="1">
              <a:spLocks noChangeArrowheads="1"/>
            </p:cNvSpPr>
            <p:nvPr/>
          </p:nvSpPr>
          <p:spPr bwMode="auto">
            <a:xfrm>
              <a:off x="2834217" y="2887663"/>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07"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MAC </a:t>
              </a:r>
              <a:r>
                <a:rPr kumimoji="1" lang="zh-CN" altLang="en-US" sz="1800" b="1" dirty="0">
                  <a:solidFill>
                    <a:srgbClr val="0000CC"/>
                  </a:solidFill>
                  <a:latin typeface="+mn-lt"/>
                  <a:ea typeface="黑体" pitchFamily="2" charset="-122"/>
                </a:rPr>
                <a:t>帧</a:t>
              </a:r>
            </a:p>
          </p:txBody>
        </p:sp>
        <p:grpSp>
          <p:nvGrpSpPr>
            <p:cNvPr id="108" name="Group 115"/>
            <p:cNvGrpSpPr>
              <a:grpSpLocks/>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09" name="Text Box 119"/>
            <p:cNvSpPr txBox="1">
              <a:spLocks noChangeArrowheads="1"/>
            </p:cNvSpPr>
            <p:nvPr/>
          </p:nvSpPr>
          <p:spPr bwMode="auto">
            <a:xfrm>
              <a:off x="8886165" y="3435351"/>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10" name="Text Box 120"/>
            <p:cNvSpPr txBox="1">
              <a:spLocks noChangeArrowheads="1"/>
            </p:cNvSpPr>
            <p:nvPr/>
          </p:nvSpPr>
          <p:spPr bwMode="auto">
            <a:xfrm>
              <a:off x="3597804" y="3697288"/>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11" name="Text Box 121"/>
            <p:cNvSpPr txBox="1">
              <a:spLocks noChangeArrowheads="1"/>
            </p:cNvSpPr>
            <p:nvPr/>
          </p:nvSpPr>
          <p:spPr bwMode="auto">
            <a:xfrm>
              <a:off x="2476500" y="3697288"/>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Text Box 125"/>
            <p:cNvSpPr txBox="1">
              <a:spLocks noChangeArrowheads="1"/>
            </p:cNvSpPr>
            <p:nvPr/>
          </p:nvSpPr>
          <p:spPr bwMode="auto">
            <a:xfrm>
              <a:off x="5365750" y="3697288"/>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Text Box 129"/>
            <p:cNvSpPr txBox="1">
              <a:spLocks noChangeArrowheads="1"/>
            </p:cNvSpPr>
            <p:nvPr/>
          </p:nvSpPr>
          <p:spPr bwMode="auto">
            <a:xfrm>
              <a:off x="5652956" y="2862263"/>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23" name="Group 139"/>
            <p:cNvGrpSpPr>
              <a:grpSpLocks/>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4" name="Group 142"/>
            <p:cNvGrpSpPr>
              <a:grpSpLocks/>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5" name="Group 145"/>
            <p:cNvGrpSpPr>
              <a:grpSpLocks/>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a:grpSpLocks/>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1" name="Group 133"/>
            <p:cNvGrpSpPr>
              <a:grpSpLocks/>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2" name="Group 136"/>
            <p:cNvGrpSpPr>
              <a:grpSpLocks/>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IP </a:t>
              </a:r>
              <a:r>
                <a:rPr kumimoji="1" lang="zh-CN" altLang="en-US" sz="1800" b="1" dirty="0">
                  <a:solidFill>
                    <a:srgbClr val="0000CC"/>
                  </a:solidFill>
                  <a:latin typeface="+mn-lt"/>
                  <a:ea typeface="黑体" pitchFamily="2" charset="-122"/>
                </a:rPr>
                <a:t>数据报</a:t>
              </a:r>
            </a:p>
          </p:txBody>
        </p:sp>
      </p:grpSp>
      <p:sp>
        <p:nvSpPr>
          <p:cNvPr id="156" name="灯片编号占位符 155"/>
          <p:cNvSpPr>
            <a:spLocks noGrp="1"/>
          </p:cNvSpPr>
          <p:nvPr>
            <p:ph type="sldNum" sz="quarter" idx="12"/>
          </p:nvPr>
        </p:nvSpPr>
        <p:spPr/>
        <p:txBody>
          <a:bodyPr/>
          <a:lstStyle/>
          <a:p>
            <a:fld id="{7AC79822-BC0D-4DE8-A7E5-90A3732A2B82}" type="slidenum">
              <a:rPr lang="zh-CN" altLang="en-US" smtClean="0"/>
              <a:pPr/>
              <a:t>51</a:t>
            </a:fld>
            <a:endParaRPr lang="en-US" altLang="zh-CN"/>
          </a:p>
        </p:txBody>
      </p:sp>
    </p:spTree>
    <p:extLst>
      <p:ext uri="{BB962C8B-B14F-4D97-AF65-F5344CB8AC3E}">
        <p14:creationId xmlns:p14="http://schemas.microsoft.com/office/powerpoint/2010/main" val="217248903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6" y="381"/>
            <a:ext cx="9066212" cy="1124363"/>
          </a:xfrm>
        </p:spPr>
        <p:txBody>
          <a:bodyPr/>
          <a:lstStyle/>
          <a:p>
            <a:pPr algn="ctr"/>
            <a:r>
              <a:rPr lang="zh-CN" altLang="en-US" sz="3600" dirty="0" smtClean="0"/>
              <a:t>主机 </a:t>
            </a:r>
            <a:r>
              <a:rPr lang="en-US" altLang="zh-CN" sz="3600" dirty="0" smtClean="0"/>
              <a:t>H</a:t>
            </a:r>
            <a:r>
              <a:rPr lang="en-US" altLang="zh-CN" sz="3600" baseline="-25000" dirty="0" smtClean="0"/>
              <a:t>1</a:t>
            </a:r>
            <a:r>
              <a:rPr lang="en-US" altLang="zh-CN" sz="3600" dirty="0" smtClean="0"/>
              <a:t> </a:t>
            </a:r>
            <a:r>
              <a:rPr lang="zh-CN" altLang="en-US" sz="3600" dirty="0" smtClean="0"/>
              <a:t>与 </a:t>
            </a:r>
            <a:r>
              <a:rPr lang="en-US" altLang="zh-CN" sz="3600" dirty="0" smtClean="0"/>
              <a:t>H</a:t>
            </a:r>
            <a:r>
              <a:rPr lang="en-US" altLang="zh-CN" sz="3600" baseline="-25000" dirty="0" smtClean="0"/>
              <a:t>2</a:t>
            </a:r>
            <a:r>
              <a:rPr lang="en-US" altLang="zh-CN" sz="3600" dirty="0" smtClean="0"/>
              <a:t> </a:t>
            </a:r>
            <a:r>
              <a:rPr lang="zh-CN" altLang="en-US" sz="3600" dirty="0" smtClean="0"/>
              <a:t>通信中使用的</a:t>
            </a:r>
            <a:r>
              <a:rPr lang="en-US" altLang="zh-CN" sz="3600" dirty="0" smtClean="0"/>
              <a:t/>
            </a:r>
            <a:br>
              <a:rPr lang="en-US" altLang="zh-CN" sz="3600" dirty="0" smtClean="0"/>
            </a:br>
            <a:r>
              <a:rPr lang="en-US" altLang="zh-CN" sz="3600" dirty="0" smtClean="0"/>
              <a:t>IP</a:t>
            </a:r>
            <a:r>
              <a:rPr lang="zh-CN" altLang="zh-CN" sz="3600" dirty="0" smtClean="0"/>
              <a:t>地址</a:t>
            </a:r>
            <a:r>
              <a:rPr lang="en-US" altLang="zh-CN" sz="3600" dirty="0" smtClean="0"/>
              <a:t> </a:t>
            </a:r>
            <a:r>
              <a:rPr lang="zh-CN" altLang="zh-CN" sz="3600" dirty="0" smtClean="0"/>
              <a:t>与</a:t>
            </a:r>
            <a:r>
              <a:rPr lang="en-US" altLang="zh-CN" sz="3600" dirty="0" smtClean="0"/>
              <a:t> </a:t>
            </a:r>
            <a:r>
              <a:rPr lang="zh-CN" altLang="zh-CN" sz="3600" dirty="0" smtClean="0"/>
              <a:t>硬件地址</a:t>
            </a:r>
            <a:r>
              <a:rPr lang="en-US" altLang="zh-CN" sz="3600" dirty="0" smtClean="0"/>
              <a:t>HA</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71546210"/>
              </p:ext>
            </p:extLst>
          </p:nvPr>
        </p:nvGraphicFramePr>
        <p:xfrm>
          <a:off x="487189" y="3256882"/>
          <a:ext cx="8640960" cy="2952329"/>
        </p:xfrm>
        <a:graphic>
          <a:graphicData uri="http://schemas.openxmlformats.org/drawingml/2006/table">
            <a:tbl>
              <a:tblPr>
                <a:tableStyleId>{5C22544A-7EE6-4342-B048-85BDC9FD1C3A}</a:tableStyleId>
              </a:tblPr>
              <a:tblGrid>
                <a:gridCol w="1659388"/>
                <a:gridCol w="1821280"/>
                <a:gridCol w="1821280"/>
                <a:gridCol w="1669506"/>
                <a:gridCol w="1669506"/>
              </a:tblGrid>
              <a:tr h="984109">
                <a:tc rowSpan="2">
                  <a:txBody>
                    <a:bodyPr/>
                    <a:lstStyle/>
                    <a:p>
                      <a:pPr algn="ctr">
                        <a:lnSpc>
                          <a:spcPct val="100000"/>
                        </a:lnSpc>
                        <a:spcAft>
                          <a:spcPts val="0"/>
                        </a:spcAft>
                      </a:pPr>
                      <a:r>
                        <a:rPr lang="en-US" sz="2400" b="1" dirty="0">
                          <a:solidFill>
                            <a:schemeClr val="tx1"/>
                          </a:solidFill>
                          <a:effectLst/>
                          <a:latin typeface="+mn-lt"/>
                          <a:ea typeface="黑体" pitchFamily="2" charset="-122"/>
                        </a:rPr>
                        <a:t> </a:t>
                      </a:r>
                      <a:endParaRPr lang="zh-CN" sz="2400" b="1" dirty="0">
                        <a:solidFill>
                          <a:schemeClr val="tx1"/>
                        </a:solidFill>
                        <a:effectLst/>
                        <a:latin typeface="+mn-lt"/>
                        <a:ea typeface="黑体" pitchFamily="2" charset="-122"/>
                      </a:endParaRPr>
                    </a:p>
                  </a:txBody>
                  <a:tcPr marL="68580" marR="68580" marT="0" marB="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lnSpc>
                          <a:spcPct val="100000"/>
                        </a:lnSpc>
                        <a:spcAft>
                          <a:spcPts val="0"/>
                        </a:spcAft>
                      </a:pPr>
                      <a:r>
                        <a:rPr lang="zh-CN" sz="2400" b="1" dirty="0">
                          <a:solidFill>
                            <a:schemeClr val="tx1"/>
                          </a:solidFill>
                          <a:effectLst/>
                          <a:latin typeface="+mn-lt"/>
                          <a:ea typeface="黑体" pitchFamily="2" charset="-122"/>
                        </a:rPr>
                        <a:t>在网络层</a:t>
                      </a:r>
                    </a:p>
                    <a:p>
                      <a:pPr algn="ctr">
                        <a:lnSpc>
                          <a:spcPct val="100000"/>
                        </a:lnSpc>
                        <a:spcAft>
                          <a:spcPts val="0"/>
                        </a:spcAft>
                      </a:pPr>
                      <a:r>
                        <a:rPr lang="zh-CN" sz="2400" b="1" dirty="0">
                          <a:solidFill>
                            <a:schemeClr val="tx1"/>
                          </a:solidFill>
                          <a:effectLst/>
                          <a:latin typeface="+mn-lt"/>
                          <a:ea typeface="黑体" pitchFamily="2" charset="-122"/>
                        </a:rPr>
                        <a:t>写入</a:t>
                      </a:r>
                      <a:r>
                        <a:rPr lang="en-US" sz="2400" b="1" dirty="0">
                          <a:solidFill>
                            <a:schemeClr val="tx1"/>
                          </a:solidFill>
                          <a:effectLst/>
                          <a:latin typeface="+mn-lt"/>
                          <a:ea typeface="黑体" pitchFamily="2" charset="-122"/>
                        </a:rPr>
                        <a:t>IP</a:t>
                      </a:r>
                      <a:r>
                        <a:rPr lang="zh-CN" sz="2400" b="1" dirty="0">
                          <a:solidFill>
                            <a:schemeClr val="tx1"/>
                          </a:solidFill>
                          <a:effectLst/>
                          <a:latin typeface="+mn-lt"/>
                          <a:ea typeface="黑体" pitchFamily="2" charset="-122"/>
                        </a:rPr>
                        <a:t>数据报首部的地址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lnSpc>
                          <a:spcPct val="100000"/>
                        </a:lnSpc>
                        <a:spcAft>
                          <a:spcPts val="0"/>
                        </a:spcAft>
                      </a:pPr>
                      <a:r>
                        <a:rPr lang="zh-CN" sz="2400" b="1" dirty="0">
                          <a:solidFill>
                            <a:schemeClr val="tx1"/>
                          </a:solidFill>
                          <a:effectLst/>
                          <a:latin typeface="+mn-lt"/>
                          <a:ea typeface="黑体" pitchFamily="2" charset="-122"/>
                        </a:rPr>
                        <a:t>在数据链路层</a:t>
                      </a:r>
                    </a:p>
                    <a:p>
                      <a:pPr algn="ctr">
                        <a:lnSpc>
                          <a:spcPct val="100000"/>
                        </a:lnSpc>
                        <a:spcAft>
                          <a:spcPts val="0"/>
                        </a:spcAft>
                      </a:pPr>
                      <a:r>
                        <a:rPr lang="zh-CN" sz="2400" b="1" dirty="0">
                          <a:solidFill>
                            <a:schemeClr val="tx1"/>
                          </a:solidFill>
                          <a:effectLst/>
                          <a:latin typeface="+mn-lt"/>
                          <a:ea typeface="黑体" pitchFamily="2" charset="-122"/>
                        </a:rPr>
                        <a:t>写入</a:t>
                      </a:r>
                      <a:r>
                        <a:rPr lang="en-US" sz="2400" b="1" dirty="0">
                          <a:solidFill>
                            <a:schemeClr val="tx1"/>
                          </a:solidFill>
                          <a:effectLst/>
                          <a:latin typeface="+mn-lt"/>
                          <a:ea typeface="黑体" pitchFamily="2" charset="-122"/>
                        </a:rPr>
                        <a:t>MAC</a:t>
                      </a:r>
                      <a:r>
                        <a:rPr lang="zh-CN" sz="2400" b="1" dirty="0">
                          <a:solidFill>
                            <a:schemeClr val="tx1"/>
                          </a:solidFill>
                          <a:effectLst/>
                          <a:latin typeface="+mn-lt"/>
                          <a:ea typeface="黑体" pitchFamily="2" charset="-122"/>
                        </a:rPr>
                        <a:t>帧首部的地址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r>
              <a:tr h="492055">
                <a:tc vMerge="1">
                  <a:txBody>
                    <a:bodyPr/>
                    <a:lstStyle/>
                    <a:p>
                      <a:endParaRPr lang="zh-CN" altLang="en-US"/>
                    </a:p>
                  </a:txBody>
                  <a:tcPr/>
                </a:tc>
                <a:tc>
                  <a:txBody>
                    <a:bodyPr/>
                    <a:lstStyle/>
                    <a:p>
                      <a:pPr algn="ctr">
                        <a:lnSpc>
                          <a:spcPct val="100000"/>
                        </a:lnSpc>
                        <a:spcAft>
                          <a:spcPts val="0"/>
                        </a:spcAft>
                      </a:pPr>
                      <a:r>
                        <a:rPr lang="zh-CN" sz="2400" b="1">
                          <a:solidFill>
                            <a:schemeClr val="tx1"/>
                          </a:solidFill>
                          <a:effectLst/>
                          <a:latin typeface="+mn-lt"/>
                          <a:ea typeface="黑体" pitchFamily="2" charset="-122"/>
                        </a:rPr>
                        <a:t>源地址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a:solidFill>
                            <a:schemeClr val="tx1"/>
                          </a:solidFill>
                          <a:effectLst/>
                          <a:latin typeface="+mn-lt"/>
                          <a:ea typeface="黑体" pitchFamily="2" charset="-122"/>
                        </a:rPr>
                        <a:t>目的地址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a:solidFill>
                            <a:schemeClr val="tx1"/>
                          </a:solidFill>
                          <a:effectLst/>
                          <a:latin typeface="+mn-lt"/>
                          <a:ea typeface="黑体" pitchFamily="2" charset="-122"/>
                        </a:rPr>
                        <a:t>源地址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dirty="0">
                          <a:solidFill>
                            <a:schemeClr val="tx1"/>
                          </a:solidFill>
                          <a:effectLst/>
                          <a:latin typeface="+mn-lt"/>
                          <a:ea typeface="黑体" pitchFamily="2" charset="-122"/>
                        </a:rPr>
                        <a:t>目的地址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a:solidFill>
                            <a:schemeClr val="tx1"/>
                          </a:solidFill>
                          <a:effectLst/>
                          <a:latin typeface="+mn-lt"/>
                          <a:ea typeface="黑体" pitchFamily="2" charset="-122"/>
                        </a:rPr>
                        <a:t>从</a:t>
                      </a:r>
                      <a:r>
                        <a:rPr lang="en-US" sz="2400" b="1">
                          <a:solidFill>
                            <a:schemeClr val="tx1"/>
                          </a:solidFill>
                          <a:effectLst/>
                          <a:latin typeface="+mn-lt"/>
                          <a:ea typeface="黑体" pitchFamily="2" charset="-122"/>
                        </a:rPr>
                        <a:t>H</a:t>
                      </a:r>
                      <a:r>
                        <a:rPr lang="en-US" sz="2400" b="1" baseline="-25000">
                          <a:solidFill>
                            <a:schemeClr val="tx1"/>
                          </a:solidFill>
                          <a:effectLst/>
                          <a:latin typeface="+mn-lt"/>
                          <a:ea typeface="黑体" pitchFamily="2" charset="-122"/>
                        </a:rPr>
                        <a:t>1</a:t>
                      </a:r>
                      <a:r>
                        <a:rPr lang="zh-CN" sz="2400" b="1">
                          <a:solidFill>
                            <a:schemeClr val="tx1"/>
                          </a:solidFill>
                          <a:effectLst/>
                          <a:latin typeface="+mn-lt"/>
                          <a:ea typeface="黑体" pitchFamily="2" charset="-122"/>
                        </a:rPr>
                        <a:t>到</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1</a:t>
                      </a:r>
                      <a:endParaRPr lang="zh-CN" sz="2400" b="1">
                        <a:solidFill>
                          <a:schemeClr val="tx1"/>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IP</a:t>
                      </a:r>
                      <a:r>
                        <a:rPr lang="en-US" sz="2800" b="1" baseline="-25000" dirty="0">
                          <a:solidFill>
                            <a:srgbClr val="000099"/>
                          </a:solidFill>
                          <a:effectLst/>
                          <a:latin typeface="+mn-lt"/>
                          <a:ea typeface="黑体" pitchFamily="2" charset="-122"/>
                        </a:rPr>
                        <a:t>1</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IP</a:t>
                      </a:r>
                      <a:r>
                        <a:rPr lang="en-US" sz="2800" b="1" baseline="-25000" dirty="0">
                          <a:solidFill>
                            <a:srgbClr val="000099"/>
                          </a:solidFill>
                          <a:effectLst/>
                          <a:latin typeface="+mn-lt"/>
                          <a:ea typeface="黑体" pitchFamily="2" charset="-122"/>
                        </a:rPr>
                        <a:t>2</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1</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HA</a:t>
                      </a:r>
                      <a:r>
                        <a:rPr lang="en-US" sz="2800" b="1" baseline="-25000">
                          <a:solidFill>
                            <a:srgbClr val="000099"/>
                          </a:solidFill>
                          <a:effectLst/>
                          <a:latin typeface="+mn-lt"/>
                          <a:ea typeface="黑体" pitchFamily="2" charset="-122"/>
                        </a:rPr>
                        <a:t>3</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a:solidFill>
                            <a:schemeClr val="tx1"/>
                          </a:solidFill>
                          <a:effectLst/>
                          <a:latin typeface="+mn-lt"/>
                          <a:ea typeface="黑体" pitchFamily="2" charset="-122"/>
                        </a:rPr>
                        <a:t>从</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1</a:t>
                      </a:r>
                      <a:r>
                        <a:rPr lang="zh-CN" sz="2400" b="1">
                          <a:solidFill>
                            <a:schemeClr val="tx1"/>
                          </a:solidFill>
                          <a:effectLst/>
                          <a:latin typeface="+mn-lt"/>
                          <a:ea typeface="黑体" pitchFamily="2" charset="-122"/>
                        </a:rPr>
                        <a:t>到</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2</a:t>
                      </a:r>
                      <a:endParaRPr lang="zh-CN" sz="2400" b="1">
                        <a:solidFill>
                          <a:schemeClr val="tx1"/>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IP</a:t>
                      </a:r>
                      <a:r>
                        <a:rPr lang="en-US" sz="2800" b="1" baseline="-25000">
                          <a:solidFill>
                            <a:srgbClr val="000099"/>
                          </a:solidFill>
                          <a:effectLst/>
                          <a:latin typeface="+mn-lt"/>
                          <a:ea typeface="黑体" pitchFamily="2" charset="-122"/>
                        </a:rPr>
                        <a:t>1</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IP</a:t>
                      </a:r>
                      <a:r>
                        <a:rPr lang="en-US" sz="2800" b="1" baseline="-25000">
                          <a:solidFill>
                            <a:srgbClr val="000099"/>
                          </a:solidFill>
                          <a:effectLst/>
                          <a:latin typeface="+mn-lt"/>
                          <a:ea typeface="黑体" pitchFamily="2" charset="-122"/>
                        </a:rPr>
                        <a:t>2</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4</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5</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a:solidFill>
                            <a:schemeClr val="tx1"/>
                          </a:solidFill>
                          <a:effectLst/>
                          <a:latin typeface="+mn-lt"/>
                          <a:ea typeface="黑体" pitchFamily="2" charset="-122"/>
                        </a:rPr>
                        <a:t>从</a:t>
                      </a:r>
                      <a:r>
                        <a:rPr lang="en-US" sz="2400" b="1">
                          <a:solidFill>
                            <a:schemeClr val="tx1"/>
                          </a:solidFill>
                          <a:effectLst/>
                          <a:latin typeface="+mn-lt"/>
                          <a:ea typeface="黑体" pitchFamily="2" charset="-122"/>
                        </a:rPr>
                        <a:t>R</a:t>
                      </a:r>
                      <a:r>
                        <a:rPr lang="en-US" sz="2400" b="1" baseline="-25000">
                          <a:solidFill>
                            <a:schemeClr val="tx1"/>
                          </a:solidFill>
                          <a:effectLst/>
                          <a:latin typeface="+mn-lt"/>
                          <a:ea typeface="黑体" pitchFamily="2" charset="-122"/>
                        </a:rPr>
                        <a:t>2</a:t>
                      </a:r>
                      <a:r>
                        <a:rPr lang="zh-CN" sz="2400" b="1">
                          <a:solidFill>
                            <a:schemeClr val="tx1"/>
                          </a:solidFill>
                          <a:effectLst/>
                          <a:latin typeface="+mn-lt"/>
                          <a:ea typeface="黑体" pitchFamily="2" charset="-122"/>
                        </a:rPr>
                        <a:t>到</a:t>
                      </a:r>
                      <a:r>
                        <a:rPr lang="en-US" sz="2400" b="1">
                          <a:solidFill>
                            <a:schemeClr val="tx1"/>
                          </a:solidFill>
                          <a:effectLst/>
                          <a:latin typeface="+mn-lt"/>
                          <a:ea typeface="黑体" pitchFamily="2" charset="-122"/>
                        </a:rPr>
                        <a:t>H</a:t>
                      </a:r>
                      <a:r>
                        <a:rPr lang="en-US" sz="2400" b="1" baseline="-25000">
                          <a:solidFill>
                            <a:schemeClr val="tx1"/>
                          </a:solidFill>
                          <a:effectLst/>
                          <a:latin typeface="+mn-lt"/>
                          <a:ea typeface="黑体" pitchFamily="2" charset="-122"/>
                        </a:rPr>
                        <a:t>2</a:t>
                      </a:r>
                      <a:endParaRPr lang="zh-CN" sz="2400" b="1">
                        <a:solidFill>
                          <a:schemeClr val="tx1"/>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IP</a:t>
                      </a:r>
                      <a:r>
                        <a:rPr lang="en-US" sz="2800" b="1" baseline="-25000">
                          <a:solidFill>
                            <a:srgbClr val="000099"/>
                          </a:solidFill>
                          <a:effectLst/>
                          <a:latin typeface="+mn-lt"/>
                          <a:ea typeface="黑体" pitchFamily="2" charset="-122"/>
                        </a:rPr>
                        <a:t>1</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IP</a:t>
                      </a:r>
                      <a:r>
                        <a:rPr lang="en-US" sz="2800" b="1" baseline="-25000" dirty="0">
                          <a:solidFill>
                            <a:srgbClr val="000099"/>
                          </a:solidFill>
                          <a:effectLst/>
                          <a:latin typeface="+mn-lt"/>
                          <a:ea typeface="黑体" pitchFamily="2" charset="-122"/>
                        </a:rPr>
                        <a:t>2</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itchFamily="2" charset="-122"/>
                        </a:rPr>
                        <a:t>HA</a:t>
                      </a:r>
                      <a:r>
                        <a:rPr lang="en-US" sz="2800" b="1" baseline="-25000">
                          <a:solidFill>
                            <a:srgbClr val="000099"/>
                          </a:solidFill>
                          <a:effectLst/>
                          <a:latin typeface="+mn-lt"/>
                          <a:ea typeface="黑体" pitchFamily="2" charset="-122"/>
                        </a:rPr>
                        <a:t>6</a:t>
                      </a:r>
                      <a:endParaRPr lang="zh-CN" sz="2800" b="1">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itchFamily="2" charset="-122"/>
                        </a:rPr>
                        <a:t>HA</a:t>
                      </a:r>
                      <a:r>
                        <a:rPr lang="en-US" sz="2800" b="1" baseline="-25000" dirty="0">
                          <a:solidFill>
                            <a:srgbClr val="000099"/>
                          </a:solidFill>
                          <a:effectLst/>
                          <a:latin typeface="+mn-lt"/>
                          <a:ea typeface="黑体" pitchFamily="2" charset="-122"/>
                        </a:rPr>
                        <a:t>2</a:t>
                      </a:r>
                      <a:endParaRPr lang="zh-CN" sz="2800" b="1" dirty="0">
                        <a:solidFill>
                          <a:srgbClr val="000099"/>
                        </a:solidFill>
                        <a:effectLst/>
                        <a:latin typeface="+mn-lt"/>
                        <a:ea typeface="黑体"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5" name="Freeform 2"/>
          <p:cNvSpPr>
            <a:spLocks/>
          </p:cNvSpPr>
          <p:nvPr/>
        </p:nvSpPr>
        <p:spPr bwMode="auto">
          <a:xfrm>
            <a:off x="2868140" y="2366292"/>
            <a:ext cx="270007"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 name="Freeform 3"/>
          <p:cNvSpPr>
            <a:spLocks/>
          </p:cNvSpPr>
          <p:nvPr/>
        </p:nvSpPr>
        <p:spPr bwMode="auto">
          <a:xfrm>
            <a:off x="5841634" y="2366292"/>
            <a:ext cx="184018" cy="531812"/>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7" name="Line 4"/>
          <p:cNvSpPr>
            <a:spLocks noChangeShapeType="1"/>
          </p:cNvSpPr>
          <p:nvPr/>
        </p:nvSpPr>
        <p:spPr bwMode="auto">
          <a:xfrm rot="-5400000">
            <a:off x="9141775" y="2631302"/>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8" name="Line 5"/>
          <p:cNvSpPr>
            <a:spLocks noChangeShapeType="1"/>
          </p:cNvSpPr>
          <p:nvPr/>
        </p:nvSpPr>
        <p:spPr bwMode="auto">
          <a:xfrm rot="-5400000">
            <a:off x="308925" y="2631302"/>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9" name="Line 6"/>
          <p:cNvSpPr>
            <a:spLocks noChangeShapeType="1"/>
          </p:cNvSpPr>
          <p:nvPr/>
        </p:nvSpPr>
        <p:spPr bwMode="auto">
          <a:xfrm>
            <a:off x="319376" y="2899692"/>
            <a:ext cx="2803260" cy="0"/>
          </a:xfrm>
          <a:prstGeom prst="line">
            <a:avLst/>
          </a:prstGeom>
          <a:noFill/>
          <a:ln w="57150">
            <a:solidFill>
              <a:srgbClr val="333399"/>
            </a:solidFill>
            <a:round/>
            <a:headEnd/>
            <a:tailEnd/>
          </a:ln>
          <a:effectLst/>
        </p:spPr>
        <p:txBody>
          <a:bodyPr wrap="none" anchor="ctr"/>
          <a:lstStyle/>
          <a:p>
            <a:endParaRPr lang="zh-CN" altLang="en-US"/>
          </a:p>
        </p:txBody>
      </p:sp>
      <p:sp>
        <p:nvSpPr>
          <p:cNvPr id="10" name="Text Box 7"/>
          <p:cNvSpPr txBox="1">
            <a:spLocks noChangeArrowheads="1"/>
          </p:cNvSpPr>
          <p:nvPr/>
        </p:nvSpPr>
        <p:spPr bwMode="auto">
          <a:xfrm>
            <a:off x="28763" y="241239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1</a:t>
            </a:r>
            <a:endParaRPr kumimoji="1" lang="en-US" altLang="zh-CN" sz="2400" dirty="0">
              <a:solidFill>
                <a:srgbClr val="333399"/>
              </a:solidFill>
              <a:latin typeface="Arial" charset="0"/>
            </a:endParaRPr>
          </a:p>
        </p:txBody>
      </p:sp>
      <p:sp>
        <p:nvSpPr>
          <p:cNvPr id="11" name="Text Box 8"/>
          <p:cNvSpPr txBox="1">
            <a:spLocks noChangeArrowheads="1"/>
          </p:cNvSpPr>
          <p:nvPr/>
        </p:nvSpPr>
        <p:spPr bwMode="auto">
          <a:xfrm>
            <a:off x="5136545" y="2126647"/>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5</a:t>
            </a:r>
            <a:endParaRPr kumimoji="1" lang="en-US" altLang="zh-CN" sz="1800" dirty="0">
              <a:solidFill>
                <a:srgbClr val="333399"/>
              </a:solidFill>
              <a:latin typeface="Arial" charset="0"/>
            </a:endParaRPr>
          </a:p>
        </p:txBody>
      </p:sp>
      <p:sp>
        <p:nvSpPr>
          <p:cNvPr id="12" name="Text Box 9"/>
          <p:cNvSpPr txBox="1">
            <a:spLocks noChangeArrowheads="1"/>
          </p:cNvSpPr>
          <p:nvPr/>
        </p:nvSpPr>
        <p:spPr bwMode="auto">
          <a:xfrm>
            <a:off x="3820868" y="2126647"/>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4</a:t>
            </a:r>
            <a:endParaRPr kumimoji="1" lang="en-US" altLang="zh-CN" sz="2400" dirty="0">
              <a:solidFill>
                <a:srgbClr val="333399"/>
              </a:solidFill>
              <a:latin typeface="Arial" charset="0"/>
            </a:endParaRPr>
          </a:p>
        </p:txBody>
      </p:sp>
      <p:sp>
        <p:nvSpPr>
          <p:cNvPr id="13" name="Text Box 10"/>
          <p:cNvSpPr txBox="1">
            <a:spLocks noChangeArrowheads="1"/>
          </p:cNvSpPr>
          <p:nvPr/>
        </p:nvSpPr>
        <p:spPr bwMode="auto">
          <a:xfrm>
            <a:off x="2118290" y="205520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3</a:t>
            </a:r>
            <a:endParaRPr kumimoji="1" lang="en-US" altLang="zh-CN" sz="2400" dirty="0">
              <a:solidFill>
                <a:srgbClr val="333399"/>
              </a:solidFill>
              <a:latin typeface="Arial" charset="0"/>
            </a:endParaRPr>
          </a:p>
        </p:txBody>
      </p:sp>
      <p:sp>
        <p:nvSpPr>
          <p:cNvPr id="14" name="Line 11"/>
          <p:cNvSpPr>
            <a:spLocks noChangeShapeType="1"/>
          </p:cNvSpPr>
          <p:nvPr/>
        </p:nvSpPr>
        <p:spPr bwMode="auto">
          <a:xfrm>
            <a:off x="6606937" y="2899692"/>
            <a:ext cx="3143779" cy="0"/>
          </a:xfrm>
          <a:prstGeom prst="line">
            <a:avLst/>
          </a:prstGeom>
          <a:noFill/>
          <a:ln w="57150">
            <a:solidFill>
              <a:srgbClr val="333399"/>
            </a:solidFill>
            <a:round/>
            <a:headEnd/>
            <a:tailEnd/>
          </a:ln>
          <a:effectLst/>
        </p:spPr>
        <p:txBody>
          <a:bodyPr wrap="none" anchor="ctr"/>
          <a:lstStyle/>
          <a:p>
            <a:endParaRPr lang="zh-CN" altLang="en-US"/>
          </a:p>
        </p:txBody>
      </p:sp>
      <p:sp>
        <p:nvSpPr>
          <p:cNvPr id="15" name="Text Box 12"/>
          <p:cNvSpPr txBox="1">
            <a:spLocks noChangeArrowheads="1"/>
          </p:cNvSpPr>
          <p:nvPr/>
        </p:nvSpPr>
        <p:spPr bwMode="auto">
          <a:xfrm>
            <a:off x="6839130" y="2126647"/>
            <a:ext cx="726481" cy="461665"/>
          </a:xfrm>
          <a:prstGeom prst="rect">
            <a:avLst/>
          </a:prstGeom>
          <a:noFill/>
          <a:ln w="9525">
            <a:noFill/>
            <a:miter lim="800000"/>
            <a:headEnd/>
            <a:tailEnd/>
          </a:ln>
          <a:effectLst/>
        </p:spPr>
        <p:txBody>
          <a:bodyPr wrap="none">
            <a:spAutoFit/>
          </a:bodyPr>
          <a:lstStyle/>
          <a:p>
            <a:r>
              <a:rPr kumimoji="1" lang="en-US" altLang="zh-CN" sz="2400">
                <a:solidFill>
                  <a:srgbClr val="333399"/>
                </a:solidFill>
                <a:latin typeface="Arial" charset="0"/>
              </a:rPr>
              <a:t>HA</a:t>
            </a:r>
            <a:r>
              <a:rPr kumimoji="1" lang="en-US" altLang="zh-CN" sz="2400" baseline="-25000">
                <a:solidFill>
                  <a:srgbClr val="333399"/>
                </a:solidFill>
                <a:latin typeface="Arial" charset="0"/>
              </a:rPr>
              <a:t>6</a:t>
            </a:r>
            <a:endParaRPr kumimoji="1" lang="en-US" altLang="zh-CN" sz="2400">
              <a:solidFill>
                <a:srgbClr val="333399"/>
              </a:solidFill>
              <a:latin typeface="Arial" charset="0"/>
            </a:endParaRPr>
          </a:p>
        </p:txBody>
      </p:sp>
      <p:sp>
        <p:nvSpPr>
          <p:cNvPr id="16" name="Text Box 13"/>
          <p:cNvSpPr txBox="1">
            <a:spLocks noChangeArrowheads="1"/>
          </p:cNvSpPr>
          <p:nvPr/>
        </p:nvSpPr>
        <p:spPr bwMode="auto">
          <a:xfrm>
            <a:off x="149120" y="1309017"/>
            <a:ext cx="962123" cy="369332"/>
          </a:xfrm>
          <a:prstGeom prst="rect">
            <a:avLst/>
          </a:prstGeom>
          <a:noFill/>
          <a:ln w="9525">
            <a:noFill/>
            <a:miter lim="800000"/>
            <a:headEnd/>
            <a:tailEnd/>
          </a:ln>
          <a:effectLst/>
        </p:spPr>
        <p:txBody>
          <a:bodyPr wrap="none">
            <a:spAutoFit/>
          </a:bodyPr>
          <a:lstStyle/>
          <a:p>
            <a:r>
              <a:rPr kumimoji="1" lang="zh-CN" altLang="en-US" sz="1800" dirty="0">
                <a:solidFill>
                  <a:srgbClr val="333399"/>
                </a:solidFill>
                <a:latin typeface="Arial" charset="0"/>
              </a:rPr>
              <a:t>主机 </a:t>
            </a:r>
            <a:r>
              <a:rPr kumimoji="1" lang="en-US" altLang="zh-CN" sz="1800" dirty="0" smtClean="0">
                <a:solidFill>
                  <a:srgbClr val="333399"/>
                </a:solidFill>
                <a:latin typeface="Arial" charset="0"/>
              </a:rPr>
              <a:t>H</a:t>
            </a:r>
            <a:r>
              <a:rPr kumimoji="1" lang="en-US" altLang="zh-CN" baseline="-25000" dirty="0" smtClean="0">
                <a:solidFill>
                  <a:srgbClr val="333399"/>
                </a:solidFill>
              </a:rPr>
              <a:t>1</a:t>
            </a:r>
            <a:endParaRPr kumimoji="1" lang="en-US" altLang="zh-CN" sz="1800" dirty="0">
              <a:solidFill>
                <a:srgbClr val="333399"/>
              </a:solidFill>
              <a:latin typeface="Arial" charset="0"/>
            </a:endParaRPr>
          </a:p>
        </p:txBody>
      </p:sp>
      <p:sp>
        <p:nvSpPr>
          <p:cNvPr id="17" name="Text Box 14"/>
          <p:cNvSpPr txBox="1">
            <a:spLocks noChangeArrowheads="1"/>
          </p:cNvSpPr>
          <p:nvPr/>
        </p:nvSpPr>
        <p:spPr bwMode="auto">
          <a:xfrm>
            <a:off x="8901136" y="1283617"/>
            <a:ext cx="96212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主机 </a:t>
            </a:r>
            <a:r>
              <a:rPr kumimoji="1" lang="en-US" altLang="zh-CN" sz="1800">
                <a:solidFill>
                  <a:srgbClr val="333399"/>
                </a:solidFill>
                <a:latin typeface="Arial" charset="0"/>
              </a:rPr>
              <a:t>H</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18" name="Line 15"/>
          <p:cNvSpPr>
            <a:spLocks noChangeShapeType="1"/>
          </p:cNvSpPr>
          <p:nvPr/>
        </p:nvSpPr>
        <p:spPr bwMode="auto">
          <a:xfrm>
            <a:off x="3633413" y="2899692"/>
            <a:ext cx="2462742" cy="0"/>
          </a:xfrm>
          <a:prstGeom prst="line">
            <a:avLst/>
          </a:prstGeom>
          <a:noFill/>
          <a:ln w="57150">
            <a:solidFill>
              <a:srgbClr val="333399"/>
            </a:solidFill>
            <a:round/>
            <a:headEnd/>
            <a:tailEnd/>
          </a:ln>
          <a:effectLst/>
        </p:spPr>
        <p:txBody>
          <a:bodyPr wrap="none" anchor="ctr"/>
          <a:lstStyle/>
          <a:p>
            <a:endParaRPr lang="zh-CN" altLang="en-US"/>
          </a:p>
        </p:txBody>
      </p:sp>
      <p:sp>
        <p:nvSpPr>
          <p:cNvPr id="19" name="Freeform 16"/>
          <p:cNvSpPr>
            <a:spLocks/>
          </p:cNvSpPr>
          <p:nvPr/>
        </p:nvSpPr>
        <p:spPr bwMode="auto">
          <a:xfrm flipH="1">
            <a:off x="6606937" y="2366292"/>
            <a:ext cx="254529"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20" name="Freeform 17"/>
          <p:cNvSpPr>
            <a:spLocks/>
          </p:cNvSpPr>
          <p:nvPr/>
        </p:nvSpPr>
        <p:spPr bwMode="auto">
          <a:xfrm flipH="1">
            <a:off x="3702205" y="2366353"/>
            <a:ext cx="185738" cy="534987"/>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21" name="Text Box 18"/>
          <p:cNvSpPr txBox="1">
            <a:spLocks noChangeArrowheads="1"/>
          </p:cNvSpPr>
          <p:nvPr/>
        </p:nvSpPr>
        <p:spPr bwMode="auto">
          <a:xfrm>
            <a:off x="2737395" y="1697958"/>
            <a:ext cx="1305165"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路由器 </a:t>
            </a:r>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p>
        </p:txBody>
      </p:sp>
      <p:pic>
        <p:nvPicPr>
          <p:cNvPr id="22" name="Picture 19"/>
          <p:cNvPicPr>
            <a:picLocks noChangeArrowheads="1"/>
          </p:cNvPicPr>
          <p:nvPr/>
        </p:nvPicPr>
        <p:blipFill>
          <a:blip r:embed="rId2"/>
          <a:srcRect/>
          <a:stretch>
            <a:fillRect/>
          </a:stretch>
        </p:blipFill>
        <p:spPr bwMode="auto">
          <a:xfrm>
            <a:off x="171473" y="1623342"/>
            <a:ext cx="926967" cy="838200"/>
          </a:xfrm>
          <a:prstGeom prst="rect">
            <a:avLst/>
          </a:prstGeom>
          <a:noFill/>
          <a:ln w="9525">
            <a:noFill/>
            <a:miter lim="800000"/>
            <a:headEnd/>
            <a:tailEnd/>
          </a:ln>
          <a:effectLst/>
        </p:spPr>
      </p:pic>
      <p:pic>
        <p:nvPicPr>
          <p:cNvPr id="23" name="Picture 20"/>
          <p:cNvPicPr>
            <a:picLocks noChangeArrowheads="1"/>
          </p:cNvPicPr>
          <p:nvPr/>
        </p:nvPicPr>
        <p:blipFill>
          <a:blip r:embed="rId3"/>
          <a:srcRect/>
          <a:stretch>
            <a:fillRect/>
          </a:stretch>
        </p:blipFill>
        <p:spPr bwMode="auto">
          <a:xfrm>
            <a:off x="5925929" y="2112353"/>
            <a:ext cx="835819" cy="434975"/>
          </a:xfrm>
          <a:prstGeom prst="rect">
            <a:avLst/>
          </a:prstGeom>
          <a:noFill/>
          <a:ln w="12699">
            <a:noFill/>
            <a:miter lim="800000"/>
            <a:headEnd/>
            <a:tailEnd/>
          </a:ln>
          <a:effectLst/>
        </p:spPr>
      </p:pic>
      <p:pic>
        <p:nvPicPr>
          <p:cNvPr id="24" name="Picture 21"/>
          <p:cNvPicPr>
            <a:picLocks noChangeArrowheads="1"/>
          </p:cNvPicPr>
          <p:nvPr/>
        </p:nvPicPr>
        <p:blipFill>
          <a:blip r:embed="rId2"/>
          <a:srcRect/>
          <a:stretch>
            <a:fillRect/>
          </a:stretch>
        </p:blipFill>
        <p:spPr bwMode="auto">
          <a:xfrm>
            <a:off x="8909740" y="1604292"/>
            <a:ext cx="925248" cy="838200"/>
          </a:xfrm>
          <a:prstGeom prst="rect">
            <a:avLst/>
          </a:prstGeom>
          <a:noFill/>
          <a:ln w="9525">
            <a:noFill/>
            <a:miter lim="800000"/>
            <a:headEnd/>
            <a:tailEnd/>
          </a:ln>
          <a:effectLst/>
        </p:spPr>
      </p:pic>
      <p:pic>
        <p:nvPicPr>
          <p:cNvPr id="25" name="Picture 22"/>
          <p:cNvPicPr>
            <a:picLocks noChangeArrowheads="1"/>
          </p:cNvPicPr>
          <p:nvPr/>
        </p:nvPicPr>
        <p:blipFill>
          <a:blip r:embed="rId3"/>
          <a:srcRect/>
          <a:stretch>
            <a:fillRect/>
          </a:stretch>
        </p:blipFill>
        <p:spPr bwMode="auto">
          <a:xfrm>
            <a:off x="2967855" y="2090128"/>
            <a:ext cx="834098" cy="434975"/>
          </a:xfrm>
          <a:prstGeom prst="rect">
            <a:avLst/>
          </a:prstGeom>
          <a:noFill/>
          <a:ln w="12699">
            <a:noFill/>
            <a:miter lim="800000"/>
            <a:headEnd/>
            <a:tailEnd/>
          </a:ln>
          <a:effectLst/>
        </p:spPr>
      </p:pic>
      <p:sp>
        <p:nvSpPr>
          <p:cNvPr id="26" name="Text Box 25"/>
          <p:cNvSpPr txBox="1">
            <a:spLocks noChangeArrowheads="1"/>
          </p:cNvSpPr>
          <p:nvPr/>
        </p:nvSpPr>
        <p:spPr bwMode="auto">
          <a:xfrm>
            <a:off x="5740161" y="1697958"/>
            <a:ext cx="1305165"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路由器 </a:t>
            </a:r>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2</a:t>
            </a:r>
          </a:p>
        </p:txBody>
      </p:sp>
      <p:sp>
        <p:nvSpPr>
          <p:cNvPr id="27" name="Text Box 26"/>
          <p:cNvSpPr txBox="1">
            <a:spLocks noChangeArrowheads="1"/>
          </p:cNvSpPr>
          <p:nvPr/>
        </p:nvSpPr>
        <p:spPr bwMode="auto">
          <a:xfrm>
            <a:off x="8386974" y="2055209"/>
            <a:ext cx="726481" cy="461665"/>
          </a:xfrm>
          <a:prstGeom prst="rect">
            <a:avLst/>
          </a:prstGeom>
          <a:noFill/>
          <a:ln w="9525">
            <a:noFill/>
            <a:miter lim="800000"/>
            <a:headEnd/>
            <a:tailEnd/>
          </a:ln>
          <a:effectLst/>
        </p:spPr>
        <p:txBody>
          <a:bodyPr wrap="none">
            <a:spAutoFit/>
          </a:bodyPr>
          <a:lstStyle/>
          <a:p>
            <a:r>
              <a:rPr kumimoji="1" lang="en-US" altLang="zh-CN" sz="2400" dirty="0">
                <a:solidFill>
                  <a:srgbClr val="333399"/>
                </a:solidFill>
                <a:latin typeface="Arial" charset="0"/>
              </a:rPr>
              <a:t>HA</a:t>
            </a:r>
            <a:r>
              <a:rPr kumimoji="1" lang="en-US" altLang="zh-CN" sz="2400" baseline="-25000" dirty="0">
                <a:solidFill>
                  <a:srgbClr val="333399"/>
                </a:solidFill>
                <a:latin typeface="Arial" charset="0"/>
              </a:rPr>
              <a:t>2</a:t>
            </a:r>
            <a:endParaRPr kumimoji="1" lang="en-US" altLang="zh-CN" sz="2400" dirty="0">
              <a:solidFill>
                <a:srgbClr val="333399"/>
              </a:solidFill>
              <a:latin typeface="Arial" charset="0"/>
            </a:endParaRPr>
          </a:p>
        </p:txBody>
      </p:sp>
      <p:sp>
        <p:nvSpPr>
          <p:cNvPr id="28" name="Text Box 27"/>
          <p:cNvSpPr txBox="1">
            <a:spLocks noChangeArrowheads="1"/>
          </p:cNvSpPr>
          <p:nvPr/>
        </p:nvSpPr>
        <p:spPr bwMode="auto">
          <a:xfrm>
            <a:off x="370970" y="1686842"/>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1</a:t>
            </a:r>
            <a:endParaRPr kumimoji="1" lang="en-US" altLang="zh-CN" sz="1800">
              <a:solidFill>
                <a:srgbClr val="333399"/>
              </a:solidFill>
              <a:latin typeface="Arial" charset="0"/>
            </a:endParaRPr>
          </a:p>
        </p:txBody>
      </p:sp>
      <p:sp>
        <p:nvSpPr>
          <p:cNvPr id="29" name="Text Box 28"/>
          <p:cNvSpPr txBox="1">
            <a:spLocks noChangeArrowheads="1"/>
          </p:cNvSpPr>
          <p:nvPr/>
        </p:nvSpPr>
        <p:spPr bwMode="auto">
          <a:xfrm>
            <a:off x="9128149" y="1670967"/>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30" name="Text Box 29"/>
          <p:cNvSpPr txBox="1">
            <a:spLocks noChangeArrowheads="1"/>
          </p:cNvSpPr>
          <p:nvPr/>
        </p:nvSpPr>
        <p:spPr bwMode="auto">
          <a:xfrm>
            <a:off x="1387397" y="2504405"/>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31" name="Text Box 30"/>
          <p:cNvSpPr txBox="1">
            <a:spLocks noChangeArrowheads="1"/>
          </p:cNvSpPr>
          <p:nvPr/>
        </p:nvSpPr>
        <p:spPr bwMode="auto">
          <a:xfrm>
            <a:off x="4446907" y="2504405"/>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32" name="Text Box 31"/>
          <p:cNvSpPr txBox="1">
            <a:spLocks noChangeArrowheads="1"/>
          </p:cNvSpPr>
          <p:nvPr/>
        </p:nvSpPr>
        <p:spPr bwMode="auto">
          <a:xfrm>
            <a:off x="7711073" y="2504405"/>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33" name="Line 108"/>
          <p:cNvSpPr>
            <a:spLocks noChangeShapeType="1"/>
          </p:cNvSpPr>
          <p:nvPr/>
        </p:nvSpPr>
        <p:spPr bwMode="auto">
          <a:xfrm>
            <a:off x="733903" y="2806678"/>
            <a:ext cx="1544664" cy="45719"/>
          </a:xfrm>
          <a:prstGeom prst="line">
            <a:avLst/>
          </a:prstGeom>
          <a:noFill/>
          <a:ln w="76200">
            <a:solidFill>
              <a:srgbClr val="FF0000"/>
            </a:solidFill>
            <a:round/>
            <a:headEnd/>
            <a:tailEnd type="triangle" w="med" len="lg"/>
          </a:ln>
          <a:effectLst/>
        </p:spPr>
        <p:txBody>
          <a:bodyPr/>
          <a:lstStyle/>
          <a:p>
            <a:endParaRPr lang="zh-CN" altLang="en-US"/>
          </a:p>
        </p:txBody>
      </p:sp>
      <p:sp>
        <p:nvSpPr>
          <p:cNvPr id="34" name="Line 109"/>
          <p:cNvSpPr>
            <a:spLocks noChangeShapeType="1"/>
          </p:cNvSpPr>
          <p:nvPr/>
        </p:nvSpPr>
        <p:spPr bwMode="auto">
          <a:xfrm>
            <a:off x="4068487" y="2898118"/>
            <a:ext cx="1405070" cy="0"/>
          </a:xfrm>
          <a:prstGeom prst="line">
            <a:avLst/>
          </a:prstGeom>
          <a:noFill/>
          <a:ln w="76200">
            <a:solidFill>
              <a:srgbClr val="FF0000"/>
            </a:solidFill>
            <a:round/>
            <a:headEnd/>
            <a:tailEnd type="triangle" w="med" len="lg"/>
          </a:ln>
          <a:effectLst/>
        </p:spPr>
        <p:txBody>
          <a:bodyPr/>
          <a:lstStyle/>
          <a:p>
            <a:endParaRPr lang="zh-CN" altLang="en-US"/>
          </a:p>
        </p:txBody>
      </p:sp>
      <p:sp>
        <p:nvSpPr>
          <p:cNvPr id="35" name="Line 110"/>
          <p:cNvSpPr>
            <a:spLocks noChangeShapeType="1"/>
          </p:cNvSpPr>
          <p:nvPr/>
        </p:nvSpPr>
        <p:spPr bwMode="auto">
          <a:xfrm>
            <a:off x="6876907" y="2898118"/>
            <a:ext cx="2340636" cy="0"/>
          </a:xfrm>
          <a:prstGeom prst="line">
            <a:avLst/>
          </a:prstGeom>
          <a:noFill/>
          <a:ln w="76200">
            <a:solidFill>
              <a:srgbClr val="FF0000"/>
            </a:solidFill>
            <a:round/>
            <a:headEnd/>
            <a:tailEnd type="triangle" w="med" len="lg"/>
          </a:ln>
          <a:effectLst/>
        </p:spPr>
        <p:txBody>
          <a:bodyPr/>
          <a:lstStyle/>
          <a:p>
            <a:endParaRPr lang="zh-CN" altLang="en-US"/>
          </a:p>
        </p:txBody>
      </p:sp>
      <p:grpSp>
        <p:nvGrpSpPr>
          <p:cNvPr id="36" name="组合 54"/>
          <p:cNvGrpSpPr/>
          <p:nvPr/>
        </p:nvGrpSpPr>
        <p:grpSpPr>
          <a:xfrm>
            <a:off x="1266954" y="1697958"/>
            <a:ext cx="7346950" cy="381000"/>
            <a:chOff x="1195382" y="5929330"/>
            <a:chExt cx="6781800" cy="381000"/>
          </a:xfrm>
        </p:grpSpPr>
        <p:grpSp>
          <p:nvGrpSpPr>
            <p:cNvPr id="37" name="Group 85"/>
            <p:cNvGrpSpPr>
              <a:grpSpLocks/>
            </p:cNvGrpSpPr>
            <p:nvPr/>
          </p:nvGrpSpPr>
          <p:grpSpPr bwMode="auto">
            <a:xfrm>
              <a:off x="1195382" y="5929330"/>
              <a:ext cx="1447800" cy="381000"/>
              <a:chOff x="1632" y="2688"/>
              <a:chExt cx="912" cy="240"/>
            </a:xfrm>
          </p:grpSpPr>
          <p:sp>
            <p:nvSpPr>
              <p:cNvPr id="44" name="Rectangle 86"/>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  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45" name="AutoShape 87"/>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38" name="Group 88"/>
            <p:cNvGrpSpPr>
              <a:grpSpLocks/>
            </p:cNvGrpSpPr>
            <p:nvPr/>
          </p:nvGrpSpPr>
          <p:grpSpPr bwMode="auto">
            <a:xfrm>
              <a:off x="3786182" y="5929330"/>
              <a:ext cx="1447800" cy="381000"/>
              <a:chOff x="1632" y="2688"/>
              <a:chExt cx="912" cy="240"/>
            </a:xfrm>
          </p:grpSpPr>
          <p:sp>
            <p:nvSpPr>
              <p:cNvPr id="42" name="Rectangle 89"/>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43" name="AutoShape 90"/>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39" name="Group 91"/>
            <p:cNvGrpSpPr>
              <a:grpSpLocks/>
            </p:cNvGrpSpPr>
            <p:nvPr/>
          </p:nvGrpSpPr>
          <p:grpSpPr bwMode="auto">
            <a:xfrm>
              <a:off x="6529382" y="5929330"/>
              <a:ext cx="1447800" cy="381000"/>
              <a:chOff x="1632" y="2688"/>
              <a:chExt cx="912" cy="240"/>
            </a:xfrm>
          </p:grpSpPr>
          <p:sp>
            <p:nvSpPr>
              <p:cNvPr id="40" name="Rectangle 92"/>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dirty="0">
                    <a:solidFill>
                      <a:srgbClr val="333399"/>
                    </a:solidFill>
                    <a:latin typeface="Arial" charset="0"/>
                  </a:rPr>
                  <a:t>IP</a:t>
                </a:r>
                <a:r>
                  <a:rPr kumimoji="1" lang="en-US" altLang="zh-CN" sz="1800" baseline="-25000" dirty="0">
                    <a:solidFill>
                      <a:srgbClr val="333399"/>
                    </a:solidFill>
                    <a:latin typeface="Arial" charset="0"/>
                  </a:rPr>
                  <a:t>1</a:t>
                </a:r>
                <a:r>
                  <a:rPr kumimoji="1" lang="en-US" altLang="zh-CN" sz="1800" dirty="0">
                    <a:solidFill>
                      <a:srgbClr val="333399"/>
                    </a:solidFill>
                    <a:latin typeface="Arial" charset="0"/>
                  </a:rPr>
                  <a:t> → IP</a:t>
                </a:r>
                <a:r>
                  <a:rPr kumimoji="1" lang="en-US" altLang="zh-CN" sz="1800" baseline="-25000" dirty="0">
                    <a:solidFill>
                      <a:srgbClr val="333399"/>
                    </a:solidFill>
                    <a:latin typeface="Arial" charset="0"/>
                  </a:rPr>
                  <a:t>2</a:t>
                </a:r>
              </a:p>
            </p:txBody>
          </p:sp>
          <p:sp>
            <p:nvSpPr>
              <p:cNvPr id="41" name="AutoShape 93"/>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sp>
        <p:nvSpPr>
          <p:cNvPr id="46" name="Text Box 114"/>
          <p:cNvSpPr txBox="1">
            <a:spLocks noChangeArrowheads="1"/>
          </p:cNvSpPr>
          <p:nvPr/>
        </p:nvSpPr>
        <p:spPr bwMode="auto">
          <a:xfrm>
            <a:off x="1338392" y="1340768"/>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
        <p:nvSpPr>
          <p:cNvPr id="47" name="Text Box 114"/>
          <p:cNvSpPr txBox="1">
            <a:spLocks noChangeArrowheads="1"/>
          </p:cNvSpPr>
          <p:nvPr/>
        </p:nvSpPr>
        <p:spPr bwMode="auto">
          <a:xfrm>
            <a:off x="4195912" y="1340768"/>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
        <p:nvSpPr>
          <p:cNvPr id="48" name="Text Box 114"/>
          <p:cNvSpPr txBox="1">
            <a:spLocks noChangeArrowheads="1"/>
          </p:cNvSpPr>
          <p:nvPr/>
        </p:nvSpPr>
        <p:spPr bwMode="auto">
          <a:xfrm>
            <a:off x="7124870" y="1269330"/>
            <a:ext cx="10999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CC"/>
                </a:solidFill>
                <a:latin typeface="+mn-lt"/>
                <a:ea typeface="黑体" pitchFamily="2" charset="-122"/>
              </a:rPr>
              <a:t>IP</a:t>
            </a:r>
            <a:r>
              <a:rPr kumimoji="1" lang="zh-CN" altLang="en-US" sz="1800" b="1" dirty="0" smtClean="0">
                <a:solidFill>
                  <a:srgbClr val="0000CC"/>
                </a:solidFill>
                <a:latin typeface="+mn-lt"/>
                <a:ea typeface="黑体" pitchFamily="2" charset="-122"/>
              </a:rPr>
              <a:t>数据报</a:t>
            </a:r>
            <a:endParaRPr kumimoji="1" lang="zh-CN" altLang="en-US" sz="1800" b="1" dirty="0">
              <a:solidFill>
                <a:srgbClr val="0000CC"/>
              </a:solidFill>
              <a:latin typeface="+mn-lt"/>
              <a:ea typeface="黑体" pitchFamily="2" charset="-122"/>
            </a:endParaRPr>
          </a:p>
        </p:txBody>
      </p:sp>
    </p:spTree>
    <p:extLst>
      <p:ext uri="{BB962C8B-B14F-4D97-AF65-F5344CB8AC3E}">
        <p14:creationId xmlns:p14="http://schemas.microsoft.com/office/powerpoint/2010/main" val="184588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10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5" grpId="0" animBg="1"/>
      <p:bldP spid="4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4.2.4  </a:t>
            </a:r>
            <a:r>
              <a:rPr lang="zh-CN" altLang="zh-CN" dirty="0"/>
              <a:t>地址解析</a:t>
            </a:r>
            <a:r>
              <a:rPr lang="zh-CN" altLang="zh-CN" dirty="0" smtClean="0"/>
              <a:t>协议</a:t>
            </a:r>
            <a:r>
              <a:rPr lang="en-US" altLang="zh-CN" dirty="0" smtClean="0"/>
              <a:t> ARP</a:t>
            </a:r>
            <a:endParaRPr lang="en-US" altLang="zh-CN" dirty="0"/>
          </a:p>
        </p:txBody>
      </p:sp>
      <p:sp>
        <p:nvSpPr>
          <p:cNvPr id="2" name="内容占位符 1"/>
          <p:cNvSpPr>
            <a:spLocks noGrp="1"/>
          </p:cNvSpPr>
          <p:nvPr>
            <p:ph idx="1"/>
          </p:nvPr>
        </p:nvSpPr>
        <p:spPr/>
        <p:txBody>
          <a:bodyPr/>
          <a:lstStyle/>
          <a:p>
            <a:pPr>
              <a:spcBef>
                <a:spcPct val="10000"/>
              </a:spcBef>
            </a:pPr>
            <a:r>
              <a:rPr lang="zh-CN" altLang="en-US" sz="2800" dirty="0">
                <a:latin typeface="Tahoma" pitchFamily="34" charset="0"/>
              </a:rPr>
              <a:t>通信时使用了两个地址</a:t>
            </a:r>
            <a:r>
              <a:rPr lang="zh-CN" altLang="en-US" sz="2800" dirty="0" smtClean="0">
                <a:latin typeface="Tahoma" pitchFamily="34" charset="0"/>
              </a:rPr>
              <a:t>：</a:t>
            </a:r>
            <a:endParaRPr lang="en-US" altLang="zh-CN" sz="2800" dirty="0" smtClean="0">
              <a:latin typeface="Tahoma" pitchFamily="34" charset="0"/>
            </a:endParaRPr>
          </a:p>
          <a:p>
            <a:pPr lvl="1">
              <a:spcBef>
                <a:spcPct val="10000"/>
              </a:spcBef>
            </a:pPr>
            <a:r>
              <a:rPr lang="en-US" altLang="zh-CN" sz="2400" dirty="0" smtClean="0">
                <a:solidFill>
                  <a:srgbClr val="FF0000"/>
                </a:solidFill>
                <a:latin typeface="Tahoma" pitchFamily="34" charset="0"/>
              </a:rPr>
              <a:t>IP </a:t>
            </a:r>
            <a:r>
              <a:rPr lang="zh-CN" altLang="en-US" sz="2400" dirty="0" smtClean="0">
                <a:solidFill>
                  <a:srgbClr val="FF0000"/>
                </a:solidFill>
                <a:latin typeface="Tahoma" pitchFamily="34" charset="0"/>
              </a:rPr>
              <a:t>地址</a:t>
            </a:r>
            <a:r>
              <a:rPr lang="zh-CN" altLang="en-US" sz="2400" dirty="0">
                <a:latin typeface="Tahoma" pitchFamily="34" charset="0"/>
              </a:rPr>
              <a:t>（</a:t>
            </a:r>
            <a:r>
              <a:rPr lang="zh-CN" altLang="en-US" sz="2400" dirty="0" smtClean="0">
                <a:latin typeface="Tahoma" pitchFamily="34" charset="0"/>
              </a:rPr>
              <a:t>网络层地址）</a:t>
            </a:r>
            <a:endParaRPr lang="en-US" altLang="zh-CN" sz="2400" dirty="0" smtClean="0">
              <a:latin typeface="Tahoma" pitchFamily="34" charset="0"/>
            </a:endParaRPr>
          </a:p>
          <a:p>
            <a:pPr lvl="1">
              <a:spcBef>
                <a:spcPct val="10000"/>
              </a:spcBef>
            </a:pPr>
            <a:r>
              <a:rPr lang="en-US" altLang="zh-CN" sz="2400" dirty="0" smtClean="0">
                <a:solidFill>
                  <a:srgbClr val="FF0000"/>
                </a:solidFill>
                <a:latin typeface="Tahoma" pitchFamily="34" charset="0"/>
              </a:rPr>
              <a:t>MAC </a:t>
            </a:r>
            <a:r>
              <a:rPr lang="zh-CN" altLang="en-US" sz="2400" dirty="0" smtClean="0">
                <a:solidFill>
                  <a:srgbClr val="FF0000"/>
                </a:solidFill>
                <a:latin typeface="Tahoma" pitchFamily="34" charset="0"/>
              </a:rPr>
              <a:t>地址</a:t>
            </a:r>
            <a:r>
              <a:rPr lang="zh-CN" altLang="en-US" sz="2400" dirty="0" smtClean="0">
                <a:latin typeface="Tahoma" pitchFamily="34" charset="0"/>
              </a:rPr>
              <a:t>（数据链路层地址）</a:t>
            </a:r>
            <a:endParaRPr lang="en-US" altLang="zh-CN" sz="2400" dirty="0" smtClean="0">
              <a:solidFill>
                <a:srgbClr val="FF0000"/>
              </a:solidFill>
            </a:endParaRPr>
          </a:p>
        </p:txBody>
      </p:sp>
      <p:grpSp>
        <p:nvGrpSpPr>
          <p:cNvPr id="58" name="组合 57"/>
          <p:cNvGrpSpPr/>
          <p:nvPr/>
        </p:nvGrpSpPr>
        <p:grpSpPr>
          <a:xfrm>
            <a:off x="1217752" y="2420888"/>
            <a:ext cx="7551705" cy="3960440"/>
            <a:chOff x="1301914" y="2348880"/>
            <a:chExt cx="7551705" cy="3960440"/>
          </a:xfrm>
        </p:grpSpPr>
        <p:sp>
          <p:nvSpPr>
            <p:cNvPr id="53" name="矩形 52"/>
            <p:cNvSpPr/>
            <p:nvPr/>
          </p:nvSpPr>
          <p:spPr>
            <a:xfrm>
              <a:off x="2981245" y="5847655"/>
              <a:ext cx="4131995" cy="461665"/>
            </a:xfrm>
            <a:prstGeom prst="rect">
              <a:avLst/>
            </a:prstGeom>
          </p:spPr>
          <p:txBody>
            <a:bodyPr wrap="square">
              <a:spAutoFit/>
            </a:bodyPr>
            <a:lstStyle/>
            <a:p>
              <a:pPr algn="ctr"/>
              <a:r>
                <a:rPr lang="zh-CN" altLang="en-US" sz="2400" b="1" dirty="0" smtClean="0">
                  <a:latin typeface="+mn-lt"/>
                  <a:ea typeface="黑体" pitchFamily="2" charset="-122"/>
                </a:rPr>
                <a:t>每个接口都有两个地址</a:t>
              </a:r>
              <a:endParaRPr lang="zh-CN" altLang="en-US" sz="2400" b="1" dirty="0">
                <a:latin typeface="+mn-lt"/>
                <a:ea typeface="黑体" pitchFamily="2" charset="-122"/>
              </a:endParaRPr>
            </a:p>
          </p:txBody>
        </p:sp>
        <p:pic>
          <p:nvPicPr>
            <p:cNvPr id="1131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510" y="4252719"/>
              <a:ext cx="853704"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5"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034" y="2799780"/>
              <a:ext cx="720081" cy="91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6"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699" y="4252719"/>
              <a:ext cx="1024445"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427146" y="2875581"/>
              <a:ext cx="1822935" cy="400110"/>
            </a:xfrm>
            <a:prstGeom prst="rect">
              <a:avLst/>
            </a:prstGeom>
          </p:spPr>
          <p:txBody>
            <a:bodyPr wrap="none">
              <a:spAutoFit/>
            </a:bodyPr>
            <a:lstStyle/>
            <a:p>
              <a:r>
                <a:rPr lang="en-US" altLang="zh-CN" sz="2000" b="1" dirty="0">
                  <a:solidFill>
                    <a:srgbClr val="FF0000"/>
                  </a:solidFill>
                </a:rPr>
                <a:t>220.168.10.10</a:t>
              </a:r>
              <a:endParaRPr lang="zh-CN" altLang="en-US" sz="2000" b="1" dirty="0">
                <a:solidFill>
                  <a:srgbClr val="FF0000"/>
                </a:solidFill>
              </a:endParaRPr>
            </a:p>
          </p:txBody>
        </p:sp>
        <p:sp>
          <p:nvSpPr>
            <p:cNvPr id="4" name="矩形 3"/>
            <p:cNvSpPr/>
            <p:nvPr/>
          </p:nvSpPr>
          <p:spPr>
            <a:xfrm>
              <a:off x="5427146" y="3244914"/>
              <a:ext cx="2494594" cy="400110"/>
            </a:xfrm>
            <a:prstGeom prst="rect">
              <a:avLst/>
            </a:prstGeom>
          </p:spPr>
          <p:txBody>
            <a:bodyPr wrap="none">
              <a:spAutoFit/>
            </a:bodyPr>
            <a:lstStyle/>
            <a:p>
              <a:r>
                <a:rPr lang="en-US" altLang="zh-CN" sz="2000" b="1" dirty="0">
                  <a:solidFill>
                    <a:srgbClr val="0000FF"/>
                  </a:solidFill>
                </a:rPr>
                <a:t>00-15-C5-C6-CC-07</a:t>
              </a:r>
              <a:endParaRPr lang="zh-CN" altLang="en-US" sz="2000" b="1" dirty="0">
                <a:solidFill>
                  <a:srgbClr val="0000FF"/>
                </a:solidFill>
              </a:endParaRPr>
            </a:p>
          </p:txBody>
        </p:sp>
        <p:sp>
          <p:nvSpPr>
            <p:cNvPr id="50" name="矩形 49"/>
            <p:cNvSpPr/>
            <p:nvPr/>
          </p:nvSpPr>
          <p:spPr>
            <a:xfrm>
              <a:off x="6435258" y="3923764"/>
              <a:ext cx="1659429" cy="369332"/>
            </a:xfrm>
            <a:prstGeom prst="rect">
              <a:avLst/>
            </a:prstGeom>
          </p:spPr>
          <p:txBody>
            <a:bodyPr wrap="none">
              <a:spAutoFit/>
            </a:bodyPr>
            <a:lstStyle/>
            <a:p>
              <a:pPr algn="ctr"/>
              <a:r>
                <a:rPr lang="en-US" altLang="zh-CN" b="1" dirty="0" smtClean="0"/>
                <a:t>220.168.10.20</a:t>
              </a:r>
              <a:endParaRPr lang="zh-CN" altLang="en-US" b="1" dirty="0"/>
            </a:p>
          </p:txBody>
        </p:sp>
        <p:sp>
          <p:nvSpPr>
            <p:cNvPr id="52" name="矩形 51"/>
            <p:cNvSpPr/>
            <p:nvPr/>
          </p:nvSpPr>
          <p:spPr>
            <a:xfrm>
              <a:off x="6166462" y="5003884"/>
              <a:ext cx="2223686" cy="369332"/>
            </a:xfrm>
            <a:prstGeom prst="rect">
              <a:avLst/>
            </a:prstGeom>
          </p:spPr>
          <p:txBody>
            <a:bodyPr wrap="none">
              <a:spAutoFit/>
            </a:bodyPr>
            <a:lstStyle/>
            <a:p>
              <a:pPr algn="ctr"/>
              <a:r>
                <a:rPr lang="en-US" altLang="zh-CN" b="1" dirty="0" smtClean="0"/>
                <a:t>00-15-C5-C8-C4-95</a:t>
              </a:r>
              <a:endParaRPr lang="zh-CN" altLang="en-US" b="1" dirty="0"/>
            </a:p>
          </p:txBody>
        </p:sp>
        <p:sp>
          <p:nvSpPr>
            <p:cNvPr id="54" name="矩形 53"/>
            <p:cNvSpPr/>
            <p:nvPr/>
          </p:nvSpPr>
          <p:spPr>
            <a:xfrm>
              <a:off x="1705673" y="3923764"/>
              <a:ext cx="1659429" cy="369332"/>
            </a:xfrm>
            <a:prstGeom prst="rect">
              <a:avLst/>
            </a:prstGeom>
          </p:spPr>
          <p:txBody>
            <a:bodyPr wrap="none">
              <a:spAutoFit/>
            </a:bodyPr>
            <a:lstStyle/>
            <a:p>
              <a:pPr algn="ctr"/>
              <a:r>
                <a:rPr lang="en-US" altLang="zh-CN" b="1" dirty="0" smtClean="0"/>
                <a:t>220.168.10.16</a:t>
              </a:r>
              <a:endParaRPr lang="zh-CN" altLang="en-US" b="1" dirty="0"/>
            </a:p>
          </p:txBody>
        </p:sp>
        <p:sp>
          <p:nvSpPr>
            <p:cNvPr id="55" name="矩形 54"/>
            <p:cNvSpPr/>
            <p:nvPr/>
          </p:nvSpPr>
          <p:spPr>
            <a:xfrm>
              <a:off x="1301914" y="5003884"/>
              <a:ext cx="2210926" cy="369332"/>
            </a:xfrm>
            <a:prstGeom prst="rect">
              <a:avLst/>
            </a:prstGeom>
          </p:spPr>
          <p:txBody>
            <a:bodyPr wrap="none">
              <a:spAutoFit/>
            </a:bodyPr>
            <a:lstStyle/>
            <a:p>
              <a:pPr algn="ctr"/>
              <a:r>
                <a:rPr lang="en-US" altLang="zh-CN" b="1" dirty="0" smtClean="0"/>
                <a:t>00-15-C5-C6-C8-11</a:t>
              </a:r>
              <a:endParaRPr lang="zh-CN" altLang="en-US" b="1" dirty="0"/>
            </a:p>
          </p:txBody>
        </p:sp>
        <p:sp>
          <p:nvSpPr>
            <p:cNvPr id="5" name="矩形标注 4"/>
            <p:cNvSpPr/>
            <p:nvPr/>
          </p:nvSpPr>
          <p:spPr bwMode="auto">
            <a:xfrm>
              <a:off x="6249144" y="2348880"/>
              <a:ext cx="1081319" cy="378892"/>
            </a:xfrm>
            <a:prstGeom prst="wedgeRectCallout">
              <a:avLst>
                <a:gd name="adj1" fmla="val -47726"/>
                <a:gd name="adj2" fmla="val 100032"/>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rPr>
                <a:t>IP </a:t>
              </a:r>
              <a:r>
                <a:rPr kumimoji="0" lang="zh-CN" altLang="en-US" sz="1800" b="1" i="0" u="none" strike="noStrike" cap="none" normalizeH="0" baseline="0" dirty="0" smtClean="0">
                  <a:ln>
                    <a:noFill/>
                  </a:ln>
                  <a:solidFill>
                    <a:schemeClr val="tx1"/>
                  </a:solidFill>
                  <a:effectLst/>
                  <a:latin typeface="Arial" charset="0"/>
                </a:rPr>
                <a:t>地址</a:t>
              </a:r>
            </a:p>
          </p:txBody>
        </p:sp>
        <p:sp>
          <p:nvSpPr>
            <p:cNvPr id="56" name="矩形标注 55"/>
            <p:cNvSpPr/>
            <p:nvPr/>
          </p:nvSpPr>
          <p:spPr bwMode="auto">
            <a:xfrm>
              <a:off x="7545288" y="2618060"/>
              <a:ext cx="1308331" cy="378892"/>
            </a:xfrm>
            <a:prstGeom prst="wedgeRectCallout">
              <a:avLst>
                <a:gd name="adj1" fmla="val -64020"/>
                <a:gd name="adj2" fmla="val 13227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b="1" dirty="0"/>
                <a:t>MAC</a:t>
              </a:r>
              <a:r>
                <a:rPr kumimoji="0" lang="en-US" altLang="zh-CN" sz="1800" b="1" i="0" u="none" strike="noStrike" cap="none" normalizeH="0" baseline="0" dirty="0" smtClean="0">
                  <a:ln>
                    <a:noFill/>
                  </a:ln>
                  <a:solidFill>
                    <a:schemeClr val="tx1"/>
                  </a:solidFill>
                  <a:effectLst/>
                  <a:latin typeface="Arial" charset="0"/>
                </a:rPr>
                <a:t> </a:t>
              </a:r>
              <a:r>
                <a:rPr kumimoji="0" lang="zh-CN" altLang="en-US" sz="1800" b="1" i="0" u="none" strike="noStrike" cap="none" normalizeH="0" baseline="0" dirty="0" smtClean="0">
                  <a:ln>
                    <a:noFill/>
                  </a:ln>
                  <a:solidFill>
                    <a:schemeClr val="tx1"/>
                  </a:solidFill>
                  <a:effectLst/>
                  <a:latin typeface="Arial" charset="0"/>
                </a:rPr>
                <a:t>地址</a:t>
              </a:r>
            </a:p>
          </p:txBody>
        </p:sp>
        <p:cxnSp>
          <p:nvCxnSpPr>
            <p:cNvPr id="9" name="直接箭头连接符 8"/>
            <p:cNvCxnSpPr/>
            <p:nvPr/>
          </p:nvCxnSpPr>
          <p:spPr bwMode="auto">
            <a:xfrm flipH="1">
              <a:off x="5090594" y="3068960"/>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flipH="1">
              <a:off x="5090594" y="3460358"/>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椭圆 11"/>
            <p:cNvSpPr/>
            <p:nvPr/>
          </p:nvSpPr>
          <p:spPr bwMode="auto">
            <a:xfrm>
              <a:off x="4088904" y="4092887"/>
              <a:ext cx="1800200" cy="108012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rPr>
                <a:t>LAN</a:t>
              </a:r>
              <a:endParaRPr kumimoji="0" lang="zh-CN" altLang="en-US" sz="2400" b="1" i="0" u="none" strike="noStrike" cap="none" normalizeH="0" baseline="0" dirty="0" smtClean="0">
                <a:ln>
                  <a:noFill/>
                </a:ln>
                <a:solidFill>
                  <a:schemeClr val="tx1"/>
                </a:solidFill>
                <a:effectLst/>
                <a:latin typeface="Arial" charset="0"/>
              </a:endParaRPr>
            </a:p>
          </p:txBody>
        </p:sp>
        <p:cxnSp>
          <p:nvCxnSpPr>
            <p:cNvPr id="14" name="直接连接符 13"/>
            <p:cNvCxnSpPr>
              <a:stCxn id="11316" idx="3"/>
              <a:endCxn id="12" idx="2"/>
            </p:cNvCxnSpPr>
            <p:nvPr/>
          </p:nvCxnSpPr>
          <p:spPr bwMode="auto">
            <a:xfrm flipV="1">
              <a:off x="3156144" y="4632947"/>
              <a:ext cx="932760"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1314" idx="1"/>
              <a:endCxn id="12" idx="6"/>
            </p:cNvCxnSpPr>
            <p:nvPr/>
          </p:nvCxnSpPr>
          <p:spPr bwMode="auto">
            <a:xfrm flipH="1" flipV="1">
              <a:off x="5889104" y="4632947"/>
              <a:ext cx="690406"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endCxn id="12" idx="0"/>
            </p:cNvCxnSpPr>
            <p:nvPr/>
          </p:nvCxnSpPr>
          <p:spPr bwMode="auto">
            <a:xfrm>
              <a:off x="4989004" y="3717032"/>
              <a:ext cx="0" cy="37585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灯片编号占位符 22"/>
          <p:cNvSpPr>
            <a:spLocks noGrp="1"/>
          </p:cNvSpPr>
          <p:nvPr>
            <p:ph type="sldNum" sz="quarter" idx="12"/>
          </p:nvPr>
        </p:nvSpPr>
        <p:spPr/>
        <p:txBody>
          <a:bodyPr/>
          <a:lstStyle/>
          <a:p>
            <a:fld id="{7AC79822-BC0D-4DE8-A7E5-90A3732A2B82}" type="slidenum">
              <a:rPr lang="zh-CN" altLang="en-US" smtClean="0"/>
              <a:pPr/>
              <a:t>53</a:t>
            </a:fld>
            <a:endParaRPr lang="en-US" altLang="zh-CN"/>
          </a:p>
        </p:txBody>
      </p:sp>
    </p:spTree>
    <p:extLst>
      <p:ext uri="{BB962C8B-B14F-4D97-AF65-F5344CB8AC3E}">
        <p14:creationId xmlns:p14="http://schemas.microsoft.com/office/powerpoint/2010/main" val="3141364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lgn="ctr"/>
            <a:r>
              <a:rPr lang="zh-CN" altLang="zh-CN" dirty="0" smtClean="0"/>
              <a:t>地址</a:t>
            </a:r>
            <a:r>
              <a:rPr lang="zh-CN" altLang="zh-CN" dirty="0"/>
              <a:t>解析</a:t>
            </a:r>
            <a:r>
              <a:rPr lang="zh-CN" altLang="zh-CN" dirty="0" smtClean="0"/>
              <a:t>协议</a:t>
            </a:r>
            <a:r>
              <a:rPr lang="en-US" altLang="zh-CN" dirty="0" smtClean="0"/>
              <a:t> ARP </a:t>
            </a:r>
            <a:r>
              <a:rPr lang="zh-CN" altLang="en-US" dirty="0" smtClean="0"/>
              <a:t>的作用</a:t>
            </a:r>
            <a:endParaRPr lang="en-US" altLang="zh-CN" dirty="0"/>
          </a:p>
        </p:txBody>
      </p:sp>
      <p:sp>
        <p:nvSpPr>
          <p:cNvPr id="2" name="内容占位符 1"/>
          <p:cNvSpPr>
            <a:spLocks noGrp="1"/>
          </p:cNvSpPr>
          <p:nvPr>
            <p:ph idx="1"/>
          </p:nvPr>
        </p:nvSpPr>
        <p:spPr>
          <a:xfrm>
            <a:off x="523844" y="1071546"/>
            <a:ext cx="9066212" cy="4934173"/>
          </a:xfrm>
        </p:spPr>
        <p:txBody>
          <a:bodyPr/>
          <a:lstStyle/>
          <a:p>
            <a:r>
              <a:rPr lang="zh-CN" altLang="en-US" sz="2800" dirty="0" smtClean="0"/>
              <a:t>不管网络层使用的是什么协议，在实际网络的链路上传送数据帧时，最终还是必须使用硬件地址。</a:t>
            </a:r>
            <a:endParaRPr lang="en-US" altLang="zh-CN" sz="2800" dirty="0" smtClean="0"/>
          </a:p>
          <a:p>
            <a:r>
              <a:rPr lang="zh-CN" altLang="en-US" sz="2800" dirty="0" smtClean="0"/>
              <a:t> 已知</a:t>
            </a:r>
            <a:r>
              <a:rPr lang="en-US" altLang="zh-CN" sz="2800" dirty="0" smtClean="0">
                <a:solidFill>
                  <a:srgbClr val="FF0000"/>
                </a:solidFill>
              </a:rPr>
              <a:t>IP =&gt;ARP =&gt;MAC</a:t>
            </a:r>
          </a:p>
        </p:txBody>
      </p:sp>
      <p:sp>
        <p:nvSpPr>
          <p:cNvPr id="18" name="灯片编号占位符 17"/>
          <p:cNvSpPr>
            <a:spLocks noGrp="1"/>
          </p:cNvSpPr>
          <p:nvPr>
            <p:ph type="sldNum" sz="quarter" idx="12"/>
          </p:nvPr>
        </p:nvSpPr>
        <p:spPr/>
        <p:txBody>
          <a:bodyPr/>
          <a:lstStyle/>
          <a:p>
            <a:fld id="{7AC79822-BC0D-4DE8-A7E5-90A3732A2B82}" type="slidenum">
              <a:rPr lang="zh-CN" altLang="en-US" smtClean="0"/>
              <a:pPr/>
              <a:t>54</a:t>
            </a:fld>
            <a:endParaRPr lang="en-US" altLang="zh-CN"/>
          </a:p>
        </p:txBody>
      </p:sp>
      <p:grpSp>
        <p:nvGrpSpPr>
          <p:cNvPr id="19" name="组合 18"/>
          <p:cNvGrpSpPr/>
          <p:nvPr/>
        </p:nvGrpSpPr>
        <p:grpSpPr>
          <a:xfrm>
            <a:off x="1217753" y="3071810"/>
            <a:ext cx="7530527" cy="3309518"/>
            <a:chOff x="1301914" y="2348880"/>
            <a:chExt cx="8182541" cy="3960440"/>
          </a:xfrm>
        </p:grpSpPr>
        <p:sp>
          <p:nvSpPr>
            <p:cNvPr id="20" name="矩形 19"/>
            <p:cNvSpPr/>
            <p:nvPr/>
          </p:nvSpPr>
          <p:spPr>
            <a:xfrm>
              <a:off x="2981245" y="5847655"/>
              <a:ext cx="4131995" cy="461665"/>
            </a:xfrm>
            <a:prstGeom prst="rect">
              <a:avLst/>
            </a:prstGeom>
          </p:spPr>
          <p:txBody>
            <a:bodyPr wrap="square">
              <a:spAutoFit/>
            </a:bodyPr>
            <a:lstStyle/>
            <a:p>
              <a:pPr algn="ctr"/>
              <a:r>
                <a:rPr lang="zh-CN" altLang="en-US" sz="2400" b="1" dirty="0" smtClean="0">
                  <a:latin typeface="+mn-lt"/>
                  <a:ea typeface="黑体" pitchFamily="2" charset="-122"/>
                </a:rPr>
                <a:t>每个接口都有两个地址</a:t>
              </a:r>
              <a:endParaRPr lang="zh-CN" altLang="en-US" sz="2400" b="1" dirty="0">
                <a:latin typeface="+mn-lt"/>
                <a:ea typeface="黑体" pitchFamily="2" charset="-122"/>
              </a:endParaRPr>
            </a:p>
          </p:txBody>
        </p:sp>
        <p:pic>
          <p:nvPicPr>
            <p:cNvPr id="21"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510" y="4252719"/>
              <a:ext cx="853704"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034" y="2799780"/>
              <a:ext cx="720081" cy="91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699" y="4252719"/>
              <a:ext cx="1024445"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5427146" y="2875581"/>
              <a:ext cx="1822935" cy="400110"/>
            </a:xfrm>
            <a:prstGeom prst="rect">
              <a:avLst/>
            </a:prstGeom>
          </p:spPr>
          <p:txBody>
            <a:bodyPr wrap="none">
              <a:spAutoFit/>
            </a:bodyPr>
            <a:lstStyle/>
            <a:p>
              <a:r>
                <a:rPr lang="en-US" altLang="zh-CN" sz="2000" b="1" dirty="0">
                  <a:solidFill>
                    <a:srgbClr val="FF0000"/>
                  </a:solidFill>
                </a:rPr>
                <a:t>220.168.10.10</a:t>
              </a:r>
              <a:endParaRPr lang="zh-CN" altLang="en-US" sz="2000" b="1" dirty="0">
                <a:solidFill>
                  <a:srgbClr val="FF0000"/>
                </a:solidFill>
              </a:endParaRPr>
            </a:p>
          </p:txBody>
        </p:sp>
        <p:sp>
          <p:nvSpPr>
            <p:cNvPr id="25" name="矩形 24"/>
            <p:cNvSpPr/>
            <p:nvPr/>
          </p:nvSpPr>
          <p:spPr>
            <a:xfrm>
              <a:off x="5427146" y="3244914"/>
              <a:ext cx="2494594" cy="400110"/>
            </a:xfrm>
            <a:prstGeom prst="rect">
              <a:avLst/>
            </a:prstGeom>
          </p:spPr>
          <p:txBody>
            <a:bodyPr wrap="none">
              <a:spAutoFit/>
            </a:bodyPr>
            <a:lstStyle/>
            <a:p>
              <a:r>
                <a:rPr lang="en-US" altLang="zh-CN" sz="2000" b="1" dirty="0">
                  <a:solidFill>
                    <a:srgbClr val="0000FF"/>
                  </a:solidFill>
                </a:rPr>
                <a:t>00-15-C5-C6-CC-07</a:t>
              </a:r>
              <a:endParaRPr lang="zh-CN" altLang="en-US" sz="2000" b="1" dirty="0">
                <a:solidFill>
                  <a:srgbClr val="0000FF"/>
                </a:solidFill>
              </a:endParaRPr>
            </a:p>
          </p:txBody>
        </p:sp>
        <p:sp>
          <p:nvSpPr>
            <p:cNvPr id="26" name="矩形 25"/>
            <p:cNvSpPr/>
            <p:nvPr/>
          </p:nvSpPr>
          <p:spPr>
            <a:xfrm>
              <a:off x="6435258" y="3923764"/>
              <a:ext cx="1659429" cy="369332"/>
            </a:xfrm>
            <a:prstGeom prst="rect">
              <a:avLst/>
            </a:prstGeom>
          </p:spPr>
          <p:txBody>
            <a:bodyPr wrap="none">
              <a:spAutoFit/>
            </a:bodyPr>
            <a:lstStyle/>
            <a:p>
              <a:pPr algn="ctr"/>
              <a:r>
                <a:rPr lang="en-US" altLang="zh-CN" b="1" dirty="0" smtClean="0"/>
                <a:t>220.168.10.20</a:t>
              </a:r>
              <a:endParaRPr lang="zh-CN" altLang="en-US" b="1" dirty="0"/>
            </a:p>
          </p:txBody>
        </p:sp>
        <p:sp>
          <p:nvSpPr>
            <p:cNvPr id="27" name="矩形 26"/>
            <p:cNvSpPr/>
            <p:nvPr/>
          </p:nvSpPr>
          <p:spPr>
            <a:xfrm>
              <a:off x="6166462" y="5003884"/>
              <a:ext cx="2223686" cy="369332"/>
            </a:xfrm>
            <a:prstGeom prst="rect">
              <a:avLst/>
            </a:prstGeom>
          </p:spPr>
          <p:txBody>
            <a:bodyPr wrap="none">
              <a:spAutoFit/>
            </a:bodyPr>
            <a:lstStyle/>
            <a:p>
              <a:pPr algn="ctr"/>
              <a:r>
                <a:rPr lang="en-US" altLang="zh-CN" b="1" dirty="0" smtClean="0"/>
                <a:t>00-15-C5-C8-C4-95</a:t>
              </a:r>
              <a:endParaRPr lang="zh-CN" altLang="en-US" b="1" dirty="0"/>
            </a:p>
          </p:txBody>
        </p:sp>
        <p:sp>
          <p:nvSpPr>
            <p:cNvPr id="28" name="矩形 27"/>
            <p:cNvSpPr/>
            <p:nvPr/>
          </p:nvSpPr>
          <p:spPr>
            <a:xfrm>
              <a:off x="1705673" y="3923764"/>
              <a:ext cx="1659429" cy="369332"/>
            </a:xfrm>
            <a:prstGeom prst="rect">
              <a:avLst/>
            </a:prstGeom>
          </p:spPr>
          <p:txBody>
            <a:bodyPr wrap="none">
              <a:spAutoFit/>
            </a:bodyPr>
            <a:lstStyle/>
            <a:p>
              <a:pPr algn="ctr"/>
              <a:r>
                <a:rPr lang="en-US" altLang="zh-CN" b="1" dirty="0" smtClean="0"/>
                <a:t>220.168.10.16</a:t>
              </a:r>
              <a:endParaRPr lang="zh-CN" altLang="en-US" b="1" dirty="0"/>
            </a:p>
          </p:txBody>
        </p:sp>
        <p:sp>
          <p:nvSpPr>
            <p:cNvPr id="29" name="矩形 28"/>
            <p:cNvSpPr/>
            <p:nvPr/>
          </p:nvSpPr>
          <p:spPr>
            <a:xfrm>
              <a:off x="1301914" y="5003884"/>
              <a:ext cx="2210926" cy="369332"/>
            </a:xfrm>
            <a:prstGeom prst="rect">
              <a:avLst/>
            </a:prstGeom>
          </p:spPr>
          <p:txBody>
            <a:bodyPr wrap="none">
              <a:spAutoFit/>
            </a:bodyPr>
            <a:lstStyle/>
            <a:p>
              <a:pPr algn="ctr"/>
              <a:r>
                <a:rPr lang="en-US" altLang="zh-CN" b="1" dirty="0" smtClean="0"/>
                <a:t>00-15-C5-C6-C8-11</a:t>
              </a:r>
              <a:endParaRPr lang="zh-CN" altLang="en-US" b="1" dirty="0"/>
            </a:p>
          </p:txBody>
        </p:sp>
        <p:sp>
          <p:nvSpPr>
            <p:cNvPr id="30" name="矩形标注 29"/>
            <p:cNvSpPr/>
            <p:nvPr/>
          </p:nvSpPr>
          <p:spPr bwMode="auto">
            <a:xfrm>
              <a:off x="6249144" y="2348880"/>
              <a:ext cx="1081319" cy="378892"/>
            </a:xfrm>
            <a:prstGeom prst="wedgeRectCallout">
              <a:avLst>
                <a:gd name="adj1" fmla="val -47726"/>
                <a:gd name="adj2" fmla="val 100032"/>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rPr>
                <a:t>IP </a:t>
              </a:r>
              <a:r>
                <a:rPr kumimoji="0" lang="zh-CN" altLang="en-US" sz="1800" b="1" i="0" u="none" strike="noStrike" cap="none" normalizeH="0" baseline="0" dirty="0" smtClean="0">
                  <a:ln>
                    <a:noFill/>
                  </a:ln>
                  <a:solidFill>
                    <a:schemeClr val="tx1"/>
                  </a:solidFill>
                  <a:effectLst/>
                  <a:latin typeface="Arial" charset="0"/>
                </a:rPr>
                <a:t>地址</a:t>
              </a:r>
            </a:p>
          </p:txBody>
        </p:sp>
        <p:sp>
          <p:nvSpPr>
            <p:cNvPr id="31" name="矩形标注 30"/>
            <p:cNvSpPr/>
            <p:nvPr/>
          </p:nvSpPr>
          <p:spPr bwMode="auto">
            <a:xfrm>
              <a:off x="7757041" y="2502322"/>
              <a:ext cx="1727414" cy="450900"/>
            </a:xfrm>
            <a:prstGeom prst="wedgeRectCallout">
              <a:avLst>
                <a:gd name="adj1" fmla="val -64020"/>
                <a:gd name="adj2" fmla="val 13227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b="1" dirty="0"/>
                <a:t>MAC</a:t>
              </a:r>
              <a:r>
                <a:rPr kumimoji="0" lang="en-US" altLang="zh-CN" sz="1800" b="1" i="0" u="none" strike="noStrike" cap="none" normalizeH="0" baseline="0" dirty="0" smtClean="0">
                  <a:ln>
                    <a:noFill/>
                  </a:ln>
                  <a:solidFill>
                    <a:schemeClr val="tx1"/>
                  </a:solidFill>
                  <a:effectLst/>
                  <a:latin typeface="Arial" charset="0"/>
                </a:rPr>
                <a:t> </a:t>
              </a:r>
              <a:r>
                <a:rPr kumimoji="0" lang="zh-CN" altLang="en-US" sz="1800" b="1" i="0" u="none" strike="noStrike" cap="none" normalizeH="0" baseline="0" dirty="0" smtClean="0">
                  <a:ln>
                    <a:noFill/>
                  </a:ln>
                  <a:solidFill>
                    <a:schemeClr val="tx1"/>
                  </a:solidFill>
                  <a:effectLst/>
                  <a:latin typeface="Arial" charset="0"/>
                </a:rPr>
                <a:t>地址</a:t>
              </a:r>
            </a:p>
          </p:txBody>
        </p:sp>
        <p:cxnSp>
          <p:nvCxnSpPr>
            <p:cNvPr id="32" name="直接箭头连接符 31"/>
            <p:cNvCxnSpPr/>
            <p:nvPr/>
          </p:nvCxnSpPr>
          <p:spPr bwMode="auto">
            <a:xfrm flipH="1">
              <a:off x="5090594" y="3068960"/>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H="1">
              <a:off x="5090594" y="3460358"/>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椭圆 33"/>
            <p:cNvSpPr/>
            <p:nvPr/>
          </p:nvSpPr>
          <p:spPr bwMode="auto">
            <a:xfrm>
              <a:off x="4088904" y="4092887"/>
              <a:ext cx="1800200" cy="108012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rPr>
                <a:t>LAN</a:t>
              </a:r>
              <a:endParaRPr kumimoji="0" lang="zh-CN" altLang="en-US" sz="2400" b="1" i="0" u="none" strike="noStrike" cap="none" normalizeH="0" baseline="0" dirty="0" smtClean="0">
                <a:ln>
                  <a:noFill/>
                </a:ln>
                <a:solidFill>
                  <a:schemeClr val="tx1"/>
                </a:solidFill>
                <a:effectLst/>
                <a:latin typeface="Arial" charset="0"/>
              </a:endParaRPr>
            </a:p>
          </p:txBody>
        </p:sp>
        <p:cxnSp>
          <p:nvCxnSpPr>
            <p:cNvPr id="35" name="直接连接符 34"/>
            <p:cNvCxnSpPr>
              <a:stCxn id="23" idx="3"/>
              <a:endCxn id="34" idx="2"/>
            </p:cNvCxnSpPr>
            <p:nvPr/>
          </p:nvCxnSpPr>
          <p:spPr bwMode="auto">
            <a:xfrm flipV="1">
              <a:off x="3156144" y="4632947"/>
              <a:ext cx="932760"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a:stCxn id="21" idx="1"/>
              <a:endCxn id="34" idx="6"/>
            </p:cNvCxnSpPr>
            <p:nvPr/>
          </p:nvCxnSpPr>
          <p:spPr bwMode="auto">
            <a:xfrm flipH="1" flipV="1">
              <a:off x="5889104" y="4632947"/>
              <a:ext cx="690406"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a:endCxn id="34" idx="0"/>
            </p:cNvCxnSpPr>
            <p:nvPr/>
          </p:nvCxnSpPr>
          <p:spPr bwMode="auto">
            <a:xfrm>
              <a:off x="4989004" y="3717032"/>
              <a:ext cx="0" cy="37585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p:nvPr/>
          </p:nvSpPr>
          <p:spPr>
            <a:xfrm>
              <a:off x="7433214" y="4432892"/>
              <a:ext cx="1191737" cy="478804"/>
            </a:xfrm>
            <a:prstGeom prst="rect">
              <a:avLst/>
            </a:prstGeom>
          </p:spPr>
          <p:txBody>
            <a:bodyPr wrap="none">
              <a:spAutoFit/>
            </a:bodyPr>
            <a:lstStyle/>
            <a:p>
              <a:r>
                <a:rPr lang="en-US" altLang="zh-CN" sz="2000" b="1" dirty="0" smtClean="0">
                  <a:solidFill>
                    <a:srgbClr val="0000FF"/>
                  </a:solidFill>
                </a:rPr>
                <a:t>MAC </a:t>
              </a:r>
              <a:r>
                <a:rPr lang="zh-CN" altLang="en-US" sz="2000" b="1" dirty="0" smtClean="0">
                  <a:solidFill>
                    <a:srgbClr val="0000FF"/>
                  </a:solidFill>
                </a:rPr>
                <a:t>？</a:t>
              </a:r>
              <a:endParaRPr lang="zh-CN" altLang="en-US" sz="2000" b="1" dirty="0">
                <a:solidFill>
                  <a:srgbClr val="0000FF"/>
                </a:solidFill>
              </a:endParaRPr>
            </a:p>
          </p:txBody>
        </p:sp>
      </p:grpSp>
      <p:sp>
        <p:nvSpPr>
          <p:cNvPr id="41" name="矩形 40"/>
          <p:cNvSpPr/>
          <p:nvPr/>
        </p:nvSpPr>
        <p:spPr bwMode="auto">
          <a:xfrm>
            <a:off x="5310190" y="5357826"/>
            <a:ext cx="2643206" cy="35719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4174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每一个主机都设有一个 </a:t>
            </a:r>
            <a:r>
              <a:rPr lang="en-US" altLang="zh-CN" dirty="0">
                <a:solidFill>
                  <a:srgbClr val="FF0000"/>
                </a:solidFill>
              </a:rPr>
              <a:t>ARP </a:t>
            </a:r>
            <a:r>
              <a:rPr lang="zh-CN" altLang="en-US" dirty="0">
                <a:solidFill>
                  <a:srgbClr val="FF0000"/>
                </a:solidFill>
              </a:rPr>
              <a:t>高速缓存</a:t>
            </a:r>
            <a:r>
              <a:rPr lang="en-US" altLang="zh-CN" dirty="0">
                <a:solidFill>
                  <a:srgbClr val="FF0000"/>
                </a:solidFill>
              </a:rPr>
              <a:t>(</a:t>
            </a:r>
            <a:r>
              <a:rPr lang="en-US" altLang="zh-CN" dirty="0"/>
              <a:t>ARP cache)</a:t>
            </a:r>
            <a:r>
              <a:rPr lang="zh-CN" altLang="en-US" dirty="0"/>
              <a:t>，</a:t>
            </a:r>
          </a:p>
        </p:txBody>
      </p:sp>
      <p:sp>
        <p:nvSpPr>
          <p:cNvPr id="3" name="内容占位符 2"/>
          <p:cNvSpPr>
            <a:spLocks noGrp="1"/>
          </p:cNvSpPr>
          <p:nvPr>
            <p:ph idx="1"/>
          </p:nvPr>
        </p:nvSpPr>
        <p:spPr>
          <a:xfrm>
            <a:off x="464312" y="1571612"/>
            <a:ext cx="8899984" cy="4714908"/>
          </a:xfrm>
        </p:spPr>
        <p:txBody>
          <a:bodyPr/>
          <a:lstStyle/>
          <a:p>
            <a:r>
              <a:rPr lang="zh-CN" altLang="en-US" dirty="0" smtClean="0"/>
              <a:t>里面有所在的局域网上的各主机和路由器的 </a:t>
            </a:r>
            <a:r>
              <a:rPr lang="en-US" altLang="zh-CN" dirty="0" smtClean="0">
                <a:solidFill>
                  <a:srgbClr val="FF0000"/>
                </a:solidFill>
              </a:rPr>
              <a:t>IP </a:t>
            </a:r>
            <a:r>
              <a:rPr lang="zh-CN" altLang="en-US" dirty="0" smtClean="0">
                <a:solidFill>
                  <a:srgbClr val="FF0000"/>
                </a:solidFill>
              </a:rPr>
              <a:t>地址到硬件地址的映射表</a:t>
            </a:r>
            <a:r>
              <a:rPr lang="zh-CN" altLang="en-US" dirty="0" smtClean="0"/>
              <a:t>。</a:t>
            </a: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55</a:t>
            </a:fld>
            <a:endParaRPr lang="zh-CN" altLang="en-US" kern="0" dirty="0">
              <a:solidFill>
                <a:sysClr val="windowText" lastClr="000000"/>
              </a:solidFill>
            </a:endParaRPr>
          </a:p>
        </p:txBody>
      </p:sp>
      <p:sp>
        <p:nvSpPr>
          <p:cNvPr id="26" name="Line 74"/>
          <p:cNvSpPr>
            <a:spLocks noChangeShapeType="1"/>
          </p:cNvSpPr>
          <p:nvPr/>
        </p:nvSpPr>
        <p:spPr bwMode="auto">
          <a:xfrm rot="5400000">
            <a:off x="2111331" y="2943306"/>
            <a:ext cx="587375" cy="0"/>
          </a:xfrm>
          <a:prstGeom prst="line">
            <a:avLst/>
          </a:prstGeom>
          <a:noFill/>
          <a:ln w="38100">
            <a:solidFill>
              <a:srgbClr val="333399"/>
            </a:solidFill>
            <a:round/>
            <a:headEnd/>
            <a:tailEnd/>
          </a:ln>
          <a:effectLst/>
        </p:spPr>
        <p:txBody>
          <a:bodyPr/>
          <a:lstStyle/>
          <a:p>
            <a:endParaRPr lang="zh-CN" altLang="en-US"/>
          </a:p>
        </p:txBody>
      </p:sp>
      <p:sp>
        <p:nvSpPr>
          <p:cNvPr id="27" name="Line 75"/>
          <p:cNvSpPr>
            <a:spLocks noChangeShapeType="1"/>
          </p:cNvSpPr>
          <p:nvPr/>
        </p:nvSpPr>
        <p:spPr bwMode="auto">
          <a:xfrm rot="5400000">
            <a:off x="4294672" y="2934575"/>
            <a:ext cx="588963" cy="0"/>
          </a:xfrm>
          <a:prstGeom prst="line">
            <a:avLst/>
          </a:prstGeom>
          <a:noFill/>
          <a:ln w="38100">
            <a:solidFill>
              <a:srgbClr val="333399"/>
            </a:solidFill>
            <a:round/>
            <a:headEnd/>
            <a:tailEnd/>
          </a:ln>
          <a:effectLst/>
        </p:spPr>
        <p:txBody>
          <a:bodyPr/>
          <a:lstStyle/>
          <a:p>
            <a:endParaRPr lang="zh-CN" altLang="en-US"/>
          </a:p>
        </p:txBody>
      </p:sp>
      <p:sp>
        <p:nvSpPr>
          <p:cNvPr id="28" name="Line 76"/>
          <p:cNvSpPr>
            <a:spLocks noChangeShapeType="1"/>
          </p:cNvSpPr>
          <p:nvPr/>
        </p:nvSpPr>
        <p:spPr bwMode="auto">
          <a:xfrm rot="5400000">
            <a:off x="6171759" y="2943306"/>
            <a:ext cx="587375" cy="0"/>
          </a:xfrm>
          <a:prstGeom prst="line">
            <a:avLst/>
          </a:prstGeom>
          <a:noFill/>
          <a:ln w="38100">
            <a:solidFill>
              <a:srgbClr val="333399"/>
            </a:solidFill>
            <a:round/>
            <a:headEnd/>
            <a:tailEnd/>
          </a:ln>
          <a:effectLst/>
        </p:spPr>
        <p:txBody>
          <a:bodyPr/>
          <a:lstStyle/>
          <a:p>
            <a:endParaRPr lang="zh-CN" altLang="en-US"/>
          </a:p>
        </p:txBody>
      </p:sp>
      <p:sp>
        <p:nvSpPr>
          <p:cNvPr id="29" name="Line 77"/>
          <p:cNvSpPr>
            <a:spLocks noChangeShapeType="1"/>
          </p:cNvSpPr>
          <p:nvPr/>
        </p:nvSpPr>
        <p:spPr bwMode="auto">
          <a:xfrm rot="5400000">
            <a:off x="7269042" y="2943306"/>
            <a:ext cx="587375" cy="0"/>
          </a:xfrm>
          <a:prstGeom prst="line">
            <a:avLst/>
          </a:prstGeom>
          <a:noFill/>
          <a:ln w="38100">
            <a:solidFill>
              <a:srgbClr val="333399"/>
            </a:solidFill>
            <a:round/>
            <a:headEnd/>
            <a:tailEnd/>
          </a:ln>
          <a:effectLst/>
        </p:spPr>
        <p:txBody>
          <a:bodyPr/>
          <a:lstStyle/>
          <a:p>
            <a:endParaRPr lang="zh-CN" altLang="en-US"/>
          </a:p>
        </p:txBody>
      </p:sp>
      <p:sp>
        <p:nvSpPr>
          <p:cNvPr id="30" name="Line 78"/>
          <p:cNvSpPr>
            <a:spLocks noChangeShapeType="1"/>
          </p:cNvSpPr>
          <p:nvPr/>
        </p:nvSpPr>
        <p:spPr bwMode="auto">
          <a:xfrm rot="5400000">
            <a:off x="694223" y="2943306"/>
            <a:ext cx="587375" cy="0"/>
          </a:xfrm>
          <a:prstGeom prst="line">
            <a:avLst/>
          </a:prstGeom>
          <a:noFill/>
          <a:ln w="38100">
            <a:solidFill>
              <a:srgbClr val="333399"/>
            </a:solidFill>
            <a:round/>
            <a:headEnd/>
            <a:tailEnd/>
          </a:ln>
          <a:effectLst/>
        </p:spPr>
        <p:txBody>
          <a:bodyPr/>
          <a:lstStyle/>
          <a:p>
            <a:endParaRPr lang="zh-CN" altLang="en-US"/>
          </a:p>
        </p:txBody>
      </p:sp>
      <p:pic>
        <p:nvPicPr>
          <p:cNvPr id="31" name="Picture 79"/>
          <p:cNvPicPr>
            <a:picLocks noChangeArrowheads="1"/>
          </p:cNvPicPr>
          <p:nvPr/>
        </p:nvPicPr>
        <p:blipFill>
          <a:blip r:embed="rId2"/>
          <a:srcRect/>
          <a:stretch>
            <a:fillRect/>
          </a:stretch>
        </p:blipFill>
        <p:spPr bwMode="auto">
          <a:xfrm>
            <a:off x="712744" y="3090943"/>
            <a:ext cx="545173" cy="514350"/>
          </a:xfrm>
          <a:prstGeom prst="rect">
            <a:avLst/>
          </a:prstGeom>
          <a:noFill/>
          <a:ln w="9525">
            <a:noFill/>
            <a:miter lim="800000"/>
            <a:headEnd/>
            <a:tailEnd/>
          </a:ln>
          <a:effectLst/>
        </p:spPr>
      </p:pic>
      <p:pic>
        <p:nvPicPr>
          <p:cNvPr id="32" name="Picture 80"/>
          <p:cNvPicPr>
            <a:picLocks noChangeArrowheads="1"/>
          </p:cNvPicPr>
          <p:nvPr/>
        </p:nvPicPr>
        <p:blipFill>
          <a:blip r:embed="rId2"/>
          <a:srcRect/>
          <a:stretch>
            <a:fillRect/>
          </a:stretch>
        </p:blipFill>
        <p:spPr bwMode="auto">
          <a:xfrm>
            <a:off x="4327715" y="3090943"/>
            <a:ext cx="543454" cy="514350"/>
          </a:xfrm>
          <a:prstGeom prst="rect">
            <a:avLst/>
          </a:prstGeom>
          <a:noFill/>
          <a:ln w="9525">
            <a:noFill/>
            <a:miter lim="800000"/>
            <a:headEnd/>
            <a:tailEnd/>
          </a:ln>
          <a:effectLst/>
        </p:spPr>
      </p:pic>
      <p:pic>
        <p:nvPicPr>
          <p:cNvPr id="33" name="Picture 81"/>
          <p:cNvPicPr>
            <a:picLocks noChangeArrowheads="1"/>
          </p:cNvPicPr>
          <p:nvPr/>
        </p:nvPicPr>
        <p:blipFill>
          <a:blip r:embed="rId2"/>
          <a:srcRect/>
          <a:stretch>
            <a:fillRect/>
          </a:stretch>
        </p:blipFill>
        <p:spPr bwMode="auto">
          <a:xfrm>
            <a:off x="6190251" y="3090943"/>
            <a:ext cx="545175" cy="514350"/>
          </a:xfrm>
          <a:prstGeom prst="rect">
            <a:avLst/>
          </a:prstGeom>
          <a:noFill/>
          <a:ln w="9525">
            <a:noFill/>
            <a:miter lim="800000"/>
            <a:headEnd/>
            <a:tailEnd/>
          </a:ln>
          <a:effectLst/>
        </p:spPr>
      </p:pic>
      <p:pic>
        <p:nvPicPr>
          <p:cNvPr id="34" name="Picture 82"/>
          <p:cNvPicPr>
            <a:picLocks noChangeArrowheads="1"/>
          </p:cNvPicPr>
          <p:nvPr/>
        </p:nvPicPr>
        <p:blipFill>
          <a:blip r:embed="rId2"/>
          <a:srcRect/>
          <a:stretch>
            <a:fillRect/>
          </a:stretch>
        </p:blipFill>
        <p:spPr bwMode="auto">
          <a:xfrm>
            <a:off x="7303012" y="3090943"/>
            <a:ext cx="545175" cy="514350"/>
          </a:xfrm>
          <a:prstGeom prst="rect">
            <a:avLst/>
          </a:prstGeom>
          <a:noFill/>
          <a:ln w="9525">
            <a:noFill/>
            <a:miter lim="800000"/>
            <a:headEnd/>
            <a:tailEnd/>
          </a:ln>
          <a:effectLst/>
        </p:spPr>
      </p:pic>
      <p:sp>
        <p:nvSpPr>
          <p:cNvPr id="35" name="Line 83"/>
          <p:cNvSpPr>
            <a:spLocks noChangeShapeType="1"/>
          </p:cNvSpPr>
          <p:nvPr/>
        </p:nvSpPr>
        <p:spPr bwMode="auto">
          <a:xfrm>
            <a:off x="272480" y="2636912"/>
            <a:ext cx="9298913" cy="20638"/>
          </a:xfrm>
          <a:prstGeom prst="line">
            <a:avLst/>
          </a:prstGeom>
          <a:noFill/>
          <a:ln w="38100">
            <a:solidFill>
              <a:srgbClr val="333399"/>
            </a:solidFill>
            <a:round/>
            <a:headEnd/>
            <a:tailEnd/>
          </a:ln>
          <a:effectLst/>
        </p:spPr>
        <p:txBody>
          <a:bodyPr/>
          <a:lstStyle/>
          <a:p>
            <a:endParaRPr lang="zh-CN" altLang="en-US"/>
          </a:p>
        </p:txBody>
      </p:sp>
      <p:sp>
        <p:nvSpPr>
          <p:cNvPr id="36" name="Text Box 84"/>
          <p:cNvSpPr txBox="1">
            <a:spLocks noChangeArrowheads="1"/>
          </p:cNvSpPr>
          <p:nvPr/>
        </p:nvSpPr>
        <p:spPr bwMode="auto">
          <a:xfrm>
            <a:off x="2619962" y="3160794"/>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A</a:t>
            </a:r>
          </a:p>
        </p:txBody>
      </p:sp>
      <p:sp>
        <p:nvSpPr>
          <p:cNvPr id="37" name="Text Box 85"/>
          <p:cNvSpPr txBox="1">
            <a:spLocks noChangeArrowheads="1"/>
          </p:cNvSpPr>
          <p:nvPr/>
        </p:nvSpPr>
        <p:spPr bwMode="auto">
          <a:xfrm>
            <a:off x="4774861" y="3036968"/>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Y</a:t>
            </a:r>
          </a:p>
        </p:txBody>
      </p:sp>
      <p:sp>
        <p:nvSpPr>
          <p:cNvPr id="38" name="Text Box 86"/>
          <p:cNvSpPr txBox="1">
            <a:spLocks noChangeArrowheads="1"/>
          </p:cNvSpPr>
          <p:nvPr/>
        </p:nvSpPr>
        <p:spPr bwMode="auto">
          <a:xfrm>
            <a:off x="1182216" y="3036968"/>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X</a:t>
            </a:r>
          </a:p>
        </p:txBody>
      </p:sp>
      <p:sp>
        <p:nvSpPr>
          <p:cNvPr id="39" name="Text Box 87"/>
          <p:cNvSpPr txBox="1">
            <a:spLocks noChangeArrowheads="1"/>
          </p:cNvSpPr>
          <p:nvPr/>
        </p:nvSpPr>
        <p:spPr bwMode="auto">
          <a:xfrm>
            <a:off x="6659753" y="3160794"/>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B</a:t>
            </a:r>
          </a:p>
        </p:txBody>
      </p:sp>
      <p:sp>
        <p:nvSpPr>
          <p:cNvPr id="40" name="Text Box 88"/>
          <p:cNvSpPr txBox="1">
            <a:spLocks noChangeArrowheads="1"/>
          </p:cNvSpPr>
          <p:nvPr/>
        </p:nvSpPr>
        <p:spPr bwMode="auto">
          <a:xfrm>
            <a:off x="7763915" y="3036968"/>
            <a:ext cx="34176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Z</a:t>
            </a:r>
          </a:p>
        </p:txBody>
      </p:sp>
      <p:sp>
        <p:nvSpPr>
          <p:cNvPr id="41" name="Text Box 89"/>
          <p:cNvSpPr txBox="1">
            <a:spLocks noChangeArrowheads="1"/>
          </p:cNvSpPr>
          <p:nvPr/>
        </p:nvSpPr>
        <p:spPr bwMode="auto">
          <a:xfrm>
            <a:off x="1632812" y="3649750"/>
            <a:ext cx="1654620"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A</a:t>
            </a:r>
            <a:r>
              <a:rPr kumimoji="1" lang="zh-CN" altLang="en-US" sz="2000" dirty="0" smtClean="0">
                <a:solidFill>
                  <a:srgbClr val="333399"/>
                </a:solidFill>
                <a:latin typeface="Arial" charset="0"/>
              </a:rPr>
              <a:t>的</a:t>
            </a:r>
            <a:r>
              <a:rPr kumimoji="1" lang="en-US" altLang="zh-CN" sz="2000" dirty="0" smtClean="0">
                <a:solidFill>
                  <a:srgbClr val="333399"/>
                </a:solidFill>
                <a:latin typeface="Arial" charset="0"/>
              </a:rPr>
              <a:t>ARP</a:t>
            </a:r>
            <a:r>
              <a:rPr kumimoji="1" lang="zh-CN" altLang="en-US" sz="2000" dirty="0" smtClean="0">
                <a:solidFill>
                  <a:srgbClr val="333399"/>
                </a:solidFill>
                <a:latin typeface="Arial" charset="0"/>
              </a:rPr>
              <a:t>缓存</a:t>
            </a:r>
            <a:endParaRPr kumimoji="1" lang="en-US" altLang="zh-CN" sz="2000" dirty="0" smtClean="0">
              <a:solidFill>
                <a:srgbClr val="333399"/>
              </a:solidFill>
              <a:latin typeface="Arial" charset="0"/>
            </a:endParaRPr>
          </a:p>
        </p:txBody>
      </p:sp>
      <p:sp>
        <p:nvSpPr>
          <p:cNvPr id="43" name="Text Box 91"/>
          <p:cNvSpPr txBox="1">
            <a:spLocks noChangeArrowheads="1"/>
          </p:cNvSpPr>
          <p:nvPr/>
        </p:nvSpPr>
        <p:spPr bwMode="auto">
          <a:xfrm>
            <a:off x="1168465" y="4006940"/>
            <a:ext cx="4071966" cy="1631216"/>
          </a:xfrm>
          <a:prstGeom prst="rect">
            <a:avLst/>
          </a:prstGeom>
          <a:noFill/>
          <a:ln w="9525">
            <a:noFill/>
            <a:miter lim="800000"/>
            <a:headEnd/>
            <a:tailEnd/>
          </a:ln>
          <a:effectLst/>
        </p:spPr>
        <p:txBody>
          <a:bodyPr wrap="square">
            <a:spAutoFit/>
          </a:bodyPr>
          <a:lstStyle/>
          <a:p>
            <a:r>
              <a:rPr kumimoji="1" lang="en-US" altLang="zh-CN" sz="2000" dirty="0" smtClean="0">
                <a:solidFill>
                  <a:srgbClr val="FF0000"/>
                </a:solidFill>
                <a:latin typeface="Arial" charset="0"/>
              </a:rPr>
              <a:t>   IP                 </a:t>
            </a:r>
            <a:r>
              <a:rPr kumimoji="1" lang="zh-CN" altLang="en-US" sz="2000" dirty="0" smtClean="0">
                <a:solidFill>
                  <a:srgbClr val="FF0000"/>
                </a:solidFill>
                <a:latin typeface="Arial" charset="0"/>
              </a:rPr>
              <a:t>硬件</a:t>
            </a:r>
            <a:r>
              <a:rPr kumimoji="1" lang="zh-CN" altLang="en-US" sz="2000" dirty="0" smtClean="0">
                <a:solidFill>
                  <a:srgbClr val="FF0000"/>
                </a:solidFill>
              </a:rPr>
              <a:t>地址  </a:t>
            </a:r>
            <a:r>
              <a:rPr lang="zh-CN" altLang="en-US" sz="2000" b="1" dirty="0" smtClean="0">
                <a:ea typeface="黑体" pitchFamily="2" charset="-122"/>
              </a:rPr>
              <a:t>有效时间</a:t>
            </a:r>
            <a:endParaRPr kumimoji="1" lang="en-US" altLang="zh-CN" sz="2000" dirty="0" smtClean="0">
              <a:solidFill>
                <a:srgbClr val="FF0000"/>
              </a:solidFill>
              <a:latin typeface="Arial" charset="0"/>
            </a:endParaRPr>
          </a:p>
          <a:p>
            <a:r>
              <a:rPr kumimoji="1" lang="en-US" altLang="zh-CN" sz="2000" dirty="0" smtClean="0">
                <a:solidFill>
                  <a:srgbClr val="333399"/>
                </a:solidFill>
              </a:rPr>
              <a:t>IP-X                 Mac-X</a:t>
            </a:r>
          </a:p>
          <a:p>
            <a:r>
              <a:rPr kumimoji="1" lang="en-US" altLang="zh-CN" sz="2000" dirty="0" smtClean="0">
                <a:solidFill>
                  <a:srgbClr val="333399"/>
                </a:solidFill>
              </a:rPr>
              <a:t>IP-Y                 Mac-Y</a:t>
            </a:r>
          </a:p>
          <a:p>
            <a:r>
              <a:rPr kumimoji="1" lang="en-US" altLang="zh-CN" sz="2000" dirty="0" smtClean="0">
                <a:solidFill>
                  <a:srgbClr val="333399"/>
                </a:solidFill>
              </a:rPr>
              <a:t>IP-B                 Mac-B</a:t>
            </a:r>
          </a:p>
          <a:p>
            <a:r>
              <a:rPr kumimoji="1" lang="en-US" altLang="zh-CN" sz="2000" dirty="0" smtClean="0">
                <a:solidFill>
                  <a:srgbClr val="333399"/>
                </a:solidFill>
              </a:rPr>
              <a:t>IP-Z                 Mac-Z</a:t>
            </a:r>
            <a:endParaRPr kumimoji="1" lang="en-US" altLang="zh-CN" sz="2000" dirty="0">
              <a:solidFill>
                <a:srgbClr val="333399"/>
              </a:solidFill>
              <a:latin typeface="Arial" charset="0"/>
            </a:endParaRPr>
          </a:p>
        </p:txBody>
      </p:sp>
      <p:pic>
        <p:nvPicPr>
          <p:cNvPr id="44" name="Picture 92"/>
          <p:cNvPicPr>
            <a:picLocks noChangeArrowheads="1"/>
          </p:cNvPicPr>
          <p:nvPr/>
        </p:nvPicPr>
        <p:blipFill>
          <a:blip r:embed="rId2"/>
          <a:srcRect/>
          <a:stretch>
            <a:fillRect/>
          </a:stretch>
        </p:blipFill>
        <p:spPr bwMode="auto">
          <a:xfrm>
            <a:off x="2134980" y="3090943"/>
            <a:ext cx="545175" cy="514350"/>
          </a:xfrm>
          <a:prstGeom prst="rect">
            <a:avLst/>
          </a:prstGeom>
          <a:noFill/>
          <a:ln w="9525">
            <a:noFill/>
            <a:miter lim="800000"/>
            <a:headEnd/>
            <a:tailEnd/>
          </a:ln>
          <a:effectLst/>
        </p:spPr>
      </p:pic>
      <p:sp>
        <p:nvSpPr>
          <p:cNvPr id="23" name="圆角矩形标注 22"/>
          <p:cNvSpPr/>
          <p:nvPr/>
        </p:nvSpPr>
        <p:spPr>
          <a:xfrm>
            <a:off x="4883241" y="4364130"/>
            <a:ext cx="4953000" cy="1500198"/>
          </a:xfrm>
          <a:prstGeom prst="wedgeRoundRectCallout">
            <a:avLst>
              <a:gd name="adj1" fmla="val -66741"/>
              <a:gd name="adj2" fmla="val -3318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eaLnBrk="0" hangingPunct="0">
              <a:spcBef>
                <a:spcPct val="20000"/>
              </a:spcBef>
              <a:buClr>
                <a:srgbClr val="FF0000"/>
              </a:buClr>
              <a:buSzPct val="55000"/>
            </a:pPr>
            <a:r>
              <a:rPr lang="zh-CN" altLang="en-US" sz="2400" kern="0" dirty="0" smtClean="0">
                <a:solidFill>
                  <a:srgbClr val="000000"/>
                </a:solidFill>
                <a:latin typeface="宋体" pitchFamily="2" charset="-122"/>
                <a:ea typeface="宋体" pitchFamily="2" charset="-122"/>
                <a:cs typeface="Times New Roman" pitchFamily="18" charset="0"/>
              </a:rPr>
              <a:t>可以通过</a:t>
            </a:r>
            <a:r>
              <a:rPr lang="en-US" altLang="zh-CN" sz="2400" kern="0" dirty="0" err="1" smtClean="0">
                <a:solidFill>
                  <a:srgbClr val="000000"/>
                </a:solidFill>
                <a:latin typeface="宋体" pitchFamily="2" charset="-122"/>
                <a:ea typeface="宋体" pitchFamily="2" charset="-122"/>
                <a:cs typeface="Times New Roman" pitchFamily="18" charset="0"/>
              </a:rPr>
              <a:t>arp</a:t>
            </a:r>
            <a:r>
              <a:rPr lang="en-US" altLang="zh-CN" sz="2400" kern="0" dirty="0" smtClean="0">
                <a:solidFill>
                  <a:srgbClr val="000000"/>
                </a:solidFill>
                <a:latin typeface="宋体" pitchFamily="2" charset="-122"/>
                <a:ea typeface="宋体" pitchFamily="2" charset="-122"/>
                <a:cs typeface="Times New Roman" pitchFamily="18" charset="0"/>
              </a:rPr>
              <a:t> –a </a:t>
            </a:r>
            <a:r>
              <a:rPr lang="zh-CN" altLang="en-US" sz="2400" kern="0" dirty="0" smtClean="0">
                <a:solidFill>
                  <a:srgbClr val="000000"/>
                </a:solidFill>
                <a:latin typeface="宋体" pitchFamily="2" charset="-122"/>
                <a:ea typeface="宋体" pitchFamily="2" charset="-122"/>
                <a:cs typeface="Times New Roman" pitchFamily="18" charset="0"/>
              </a:rPr>
              <a:t>命令查看本机的映射表；</a:t>
            </a:r>
            <a:endParaRPr lang="en-US" altLang="zh-CN" sz="2400" kern="0" dirty="0" smtClean="0">
              <a:solidFill>
                <a:srgbClr val="000000"/>
              </a:solidFill>
              <a:latin typeface="宋体" pitchFamily="2" charset="-122"/>
              <a:ea typeface="宋体" pitchFamily="2" charset="-122"/>
              <a:cs typeface="Times New Roman" pitchFamily="18" charset="0"/>
            </a:endParaRPr>
          </a:p>
          <a:p>
            <a:pPr marL="0" lvl="1" eaLnBrk="0" hangingPunct="0">
              <a:spcBef>
                <a:spcPct val="20000"/>
              </a:spcBef>
              <a:buClr>
                <a:srgbClr val="FF0000"/>
              </a:buClr>
              <a:buSzPct val="55000"/>
            </a:pPr>
            <a:r>
              <a:rPr lang="en-US" altLang="zh-CN" sz="2400" kern="0" dirty="0" smtClean="0">
                <a:solidFill>
                  <a:srgbClr val="000000"/>
                </a:solidFill>
                <a:latin typeface="宋体" pitchFamily="2" charset="-122"/>
                <a:ea typeface="宋体" pitchFamily="2" charset="-122"/>
                <a:cs typeface="Times New Roman" pitchFamily="18" charset="0"/>
              </a:rPr>
              <a:t>C:\Documents and Settings\user&gt;</a:t>
            </a:r>
            <a:r>
              <a:rPr lang="en-US" altLang="zh-CN" sz="2400" kern="0" dirty="0" err="1" smtClean="0">
                <a:solidFill>
                  <a:srgbClr val="000000"/>
                </a:solidFill>
                <a:latin typeface="宋体" pitchFamily="2" charset="-122"/>
                <a:ea typeface="宋体" pitchFamily="2" charset="-122"/>
                <a:cs typeface="Times New Roman" pitchFamily="18" charset="0"/>
              </a:rPr>
              <a:t>arp</a:t>
            </a:r>
            <a:r>
              <a:rPr lang="en-US" altLang="zh-CN" sz="2400" kern="0" dirty="0" smtClean="0">
                <a:solidFill>
                  <a:srgbClr val="000000"/>
                </a:solidFill>
                <a:latin typeface="宋体" pitchFamily="2" charset="-122"/>
                <a:ea typeface="宋体" pitchFamily="2" charset="-122"/>
                <a:cs typeface="Times New Roman" pitchFamily="18" charset="0"/>
              </a:rPr>
              <a:t> -a</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9054697"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56</a:t>
            </a:fld>
            <a:endParaRPr lang="zh-CN" altLang="en-US" kern="0" dirty="0">
              <a:solidFill>
                <a:sysClr val="windowText" lastClr="000000"/>
              </a:solidFill>
            </a:endParaRPr>
          </a:p>
        </p:txBody>
      </p:sp>
      <p:sp>
        <p:nvSpPr>
          <p:cNvPr id="6" name="内容占位符 5"/>
          <p:cNvSpPr>
            <a:spLocks noGrp="1"/>
          </p:cNvSpPr>
          <p:nvPr>
            <p:ph idx="1"/>
          </p:nvPr>
        </p:nvSpPr>
        <p:spPr>
          <a:xfrm>
            <a:off x="232139" y="-24"/>
            <a:ext cx="9441722" cy="3857652"/>
          </a:xfrm>
        </p:spPr>
        <p:txBody>
          <a:bodyPr/>
          <a:lstStyle/>
          <a:p>
            <a:pPr lvl="0"/>
            <a:r>
              <a:rPr lang="zh-CN" altLang="en-US" dirty="0" smtClean="0"/>
              <a:t>当主机 </a:t>
            </a:r>
            <a:r>
              <a:rPr lang="en-US" dirty="0" smtClean="0"/>
              <a:t>A </a:t>
            </a:r>
            <a:r>
              <a:rPr lang="zh-CN" altLang="en-US" dirty="0" smtClean="0"/>
              <a:t>欲向</a:t>
            </a:r>
            <a:r>
              <a:rPr lang="zh-CN" altLang="en-US" dirty="0" smtClean="0">
                <a:solidFill>
                  <a:srgbClr val="FF0000"/>
                </a:solidFill>
              </a:rPr>
              <a:t>本局域网上</a:t>
            </a:r>
            <a:r>
              <a:rPr lang="zh-CN" altLang="en-US" dirty="0" smtClean="0"/>
              <a:t>的某个主机 </a:t>
            </a:r>
            <a:r>
              <a:rPr lang="en-US" dirty="0" smtClean="0"/>
              <a:t>B</a:t>
            </a:r>
            <a:r>
              <a:rPr lang="zh-CN" altLang="en-US" dirty="0" smtClean="0"/>
              <a:t>（已知</a:t>
            </a:r>
            <a:r>
              <a:rPr lang="en-US" altLang="zh-CN" dirty="0" smtClean="0"/>
              <a:t>IP</a:t>
            </a:r>
            <a:r>
              <a:rPr lang="zh-CN" altLang="en-US" dirty="0" smtClean="0"/>
              <a:t>）</a:t>
            </a:r>
            <a:r>
              <a:rPr lang="en-US" dirty="0" smtClean="0"/>
              <a:t> </a:t>
            </a:r>
            <a:r>
              <a:rPr lang="zh-CN" altLang="en-US" dirty="0" smtClean="0"/>
              <a:t>发送 数据时，就先在其 </a:t>
            </a:r>
            <a:r>
              <a:rPr lang="en-US" dirty="0" smtClean="0"/>
              <a:t>ARP </a:t>
            </a:r>
            <a:r>
              <a:rPr lang="zh-CN" altLang="en-US" dirty="0" smtClean="0"/>
              <a:t>高速缓存中查看有无主机 </a:t>
            </a:r>
            <a:r>
              <a:rPr lang="en-US" dirty="0" smtClean="0"/>
              <a:t>B </a:t>
            </a:r>
            <a:r>
              <a:rPr lang="zh-CN" altLang="en-US" dirty="0" smtClean="0"/>
              <a:t>的 </a:t>
            </a:r>
            <a:r>
              <a:rPr lang="en-US" dirty="0" smtClean="0"/>
              <a:t>IP </a:t>
            </a:r>
            <a:r>
              <a:rPr lang="zh-CN" altLang="en-US" dirty="0" smtClean="0"/>
              <a:t>地址。</a:t>
            </a:r>
            <a:endParaRPr lang="en-US" dirty="0" smtClean="0"/>
          </a:p>
          <a:p>
            <a:pPr lvl="1"/>
            <a:r>
              <a:rPr lang="zh-CN" altLang="en-US" dirty="0" smtClean="0"/>
              <a:t>如有，就可查出对应的</a:t>
            </a:r>
            <a:r>
              <a:rPr lang="en-US" dirty="0" smtClean="0">
                <a:solidFill>
                  <a:srgbClr val="FF0000"/>
                </a:solidFill>
              </a:rPr>
              <a:t>B </a:t>
            </a:r>
            <a:r>
              <a:rPr lang="zh-CN" altLang="en-US" dirty="0" smtClean="0">
                <a:solidFill>
                  <a:srgbClr val="FF0000"/>
                </a:solidFill>
              </a:rPr>
              <a:t>的硬件地址</a:t>
            </a:r>
            <a:r>
              <a:rPr lang="zh-CN" altLang="en-US" dirty="0" smtClean="0"/>
              <a:t>，再将此硬件地址写入 </a:t>
            </a:r>
            <a:r>
              <a:rPr lang="en-US" dirty="0" smtClean="0"/>
              <a:t>MAC </a:t>
            </a:r>
            <a:r>
              <a:rPr lang="zh-CN" altLang="en-US" dirty="0" smtClean="0"/>
              <a:t>帧（作为</a:t>
            </a:r>
            <a:r>
              <a:rPr lang="zh-CN" altLang="en-US" dirty="0" smtClean="0">
                <a:solidFill>
                  <a:srgbClr val="FF0000"/>
                </a:solidFill>
              </a:rPr>
              <a:t>目的</a:t>
            </a:r>
            <a:r>
              <a:rPr lang="en-US" altLang="zh-CN" dirty="0" smtClean="0">
                <a:solidFill>
                  <a:srgbClr val="FF0000"/>
                </a:solidFill>
              </a:rPr>
              <a:t>MAC</a:t>
            </a:r>
            <a:r>
              <a:rPr lang="zh-CN" altLang="en-US" dirty="0" smtClean="0">
                <a:solidFill>
                  <a:srgbClr val="FF0000"/>
                </a:solidFill>
              </a:rPr>
              <a:t>地址</a:t>
            </a:r>
            <a:r>
              <a:rPr lang="zh-CN" altLang="en-US" dirty="0" smtClean="0"/>
              <a:t>），然后通过局域网将该 </a:t>
            </a:r>
            <a:r>
              <a:rPr lang="en-US" dirty="0" smtClean="0"/>
              <a:t>MAC </a:t>
            </a:r>
            <a:r>
              <a:rPr lang="zh-CN" altLang="en-US" dirty="0" smtClean="0"/>
              <a:t>帧发往此硬件地址。  </a:t>
            </a:r>
            <a:endParaRPr lang="en-US" dirty="0" smtClean="0"/>
          </a:p>
          <a:p>
            <a:pPr lvl="1"/>
            <a:r>
              <a:rPr lang="zh-CN" altLang="en-US" dirty="0" smtClean="0"/>
              <a:t>没有，主机需要使用</a:t>
            </a:r>
            <a:r>
              <a:rPr lang="en-US" dirty="0" smtClean="0"/>
              <a:t>ARP</a:t>
            </a:r>
            <a:r>
              <a:rPr lang="zh-CN" altLang="en-US" dirty="0" smtClean="0"/>
              <a:t>协议获取</a:t>
            </a:r>
            <a:r>
              <a:rPr lang="en-US" dirty="0" smtClean="0"/>
              <a:t>B </a:t>
            </a:r>
            <a:r>
              <a:rPr lang="zh-CN" altLang="en-US" dirty="0" smtClean="0"/>
              <a:t>的 </a:t>
            </a:r>
            <a:r>
              <a:rPr lang="en-US" dirty="0" smtClean="0"/>
              <a:t>MAC</a:t>
            </a:r>
            <a:r>
              <a:rPr lang="zh-CN" altLang="en-US" dirty="0" smtClean="0"/>
              <a:t>地址</a:t>
            </a:r>
            <a:endParaRPr lang="zh-CN" altLang="en-US" dirty="0"/>
          </a:p>
        </p:txBody>
      </p:sp>
      <p:sp>
        <p:nvSpPr>
          <p:cNvPr id="54" name="Line 74"/>
          <p:cNvSpPr>
            <a:spLocks noChangeShapeType="1"/>
          </p:cNvSpPr>
          <p:nvPr/>
        </p:nvSpPr>
        <p:spPr bwMode="auto">
          <a:xfrm rot="5400000">
            <a:off x="1948951" y="4251272"/>
            <a:ext cx="587375" cy="0"/>
          </a:xfrm>
          <a:prstGeom prst="line">
            <a:avLst/>
          </a:prstGeom>
          <a:noFill/>
          <a:ln w="38100">
            <a:solidFill>
              <a:srgbClr val="333399"/>
            </a:solidFill>
            <a:round/>
            <a:headEnd/>
            <a:tailEnd/>
          </a:ln>
          <a:effectLst/>
        </p:spPr>
        <p:txBody>
          <a:bodyPr/>
          <a:lstStyle/>
          <a:p>
            <a:endParaRPr lang="zh-CN" altLang="en-US"/>
          </a:p>
        </p:txBody>
      </p:sp>
      <p:sp>
        <p:nvSpPr>
          <p:cNvPr id="55" name="Line 75"/>
          <p:cNvSpPr>
            <a:spLocks noChangeShapeType="1"/>
          </p:cNvSpPr>
          <p:nvPr/>
        </p:nvSpPr>
        <p:spPr bwMode="auto">
          <a:xfrm rot="5400000">
            <a:off x="4132293" y="4242541"/>
            <a:ext cx="588963" cy="0"/>
          </a:xfrm>
          <a:prstGeom prst="line">
            <a:avLst/>
          </a:prstGeom>
          <a:noFill/>
          <a:ln w="38100">
            <a:solidFill>
              <a:srgbClr val="333399"/>
            </a:solidFill>
            <a:round/>
            <a:headEnd/>
            <a:tailEnd/>
          </a:ln>
          <a:effectLst/>
        </p:spPr>
        <p:txBody>
          <a:bodyPr/>
          <a:lstStyle/>
          <a:p>
            <a:endParaRPr lang="zh-CN" altLang="en-US"/>
          </a:p>
        </p:txBody>
      </p:sp>
      <p:sp>
        <p:nvSpPr>
          <p:cNvPr id="56" name="Line 76"/>
          <p:cNvSpPr>
            <a:spLocks noChangeShapeType="1"/>
          </p:cNvSpPr>
          <p:nvPr/>
        </p:nvSpPr>
        <p:spPr bwMode="auto">
          <a:xfrm rot="5400000">
            <a:off x="6009379" y="4251272"/>
            <a:ext cx="587375" cy="0"/>
          </a:xfrm>
          <a:prstGeom prst="line">
            <a:avLst/>
          </a:prstGeom>
          <a:noFill/>
          <a:ln w="38100">
            <a:solidFill>
              <a:srgbClr val="333399"/>
            </a:solidFill>
            <a:round/>
            <a:headEnd/>
            <a:tailEnd/>
          </a:ln>
          <a:effectLst/>
        </p:spPr>
        <p:txBody>
          <a:bodyPr/>
          <a:lstStyle/>
          <a:p>
            <a:endParaRPr lang="zh-CN" altLang="en-US"/>
          </a:p>
        </p:txBody>
      </p:sp>
      <p:sp>
        <p:nvSpPr>
          <p:cNvPr id="57" name="Line 77"/>
          <p:cNvSpPr>
            <a:spLocks noChangeShapeType="1"/>
          </p:cNvSpPr>
          <p:nvPr/>
        </p:nvSpPr>
        <p:spPr bwMode="auto">
          <a:xfrm rot="5400000">
            <a:off x="8222751" y="4251272"/>
            <a:ext cx="587375" cy="0"/>
          </a:xfrm>
          <a:prstGeom prst="line">
            <a:avLst/>
          </a:prstGeom>
          <a:noFill/>
          <a:ln w="38100">
            <a:solidFill>
              <a:srgbClr val="333399"/>
            </a:solidFill>
            <a:round/>
            <a:headEnd/>
            <a:tailEnd/>
          </a:ln>
          <a:effectLst/>
        </p:spPr>
        <p:txBody>
          <a:bodyPr/>
          <a:lstStyle/>
          <a:p>
            <a:endParaRPr lang="zh-CN" altLang="en-US"/>
          </a:p>
        </p:txBody>
      </p:sp>
      <p:sp>
        <p:nvSpPr>
          <p:cNvPr id="58" name="Line 78"/>
          <p:cNvSpPr>
            <a:spLocks noChangeShapeType="1"/>
          </p:cNvSpPr>
          <p:nvPr/>
        </p:nvSpPr>
        <p:spPr bwMode="auto">
          <a:xfrm rot="5400000">
            <a:off x="531843" y="4251272"/>
            <a:ext cx="587375" cy="0"/>
          </a:xfrm>
          <a:prstGeom prst="line">
            <a:avLst/>
          </a:prstGeom>
          <a:noFill/>
          <a:ln w="38100">
            <a:solidFill>
              <a:srgbClr val="333399"/>
            </a:solidFill>
            <a:round/>
            <a:headEnd/>
            <a:tailEnd/>
          </a:ln>
          <a:effectLst/>
        </p:spPr>
        <p:txBody>
          <a:bodyPr/>
          <a:lstStyle/>
          <a:p>
            <a:endParaRPr lang="zh-CN" altLang="en-US"/>
          </a:p>
        </p:txBody>
      </p:sp>
      <p:pic>
        <p:nvPicPr>
          <p:cNvPr id="59" name="Picture 79"/>
          <p:cNvPicPr>
            <a:picLocks noChangeArrowheads="1"/>
          </p:cNvPicPr>
          <p:nvPr/>
        </p:nvPicPr>
        <p:blipFill>
          <a:blip r:embed="rId2"/>
          <a:srcRect/>
          <a:stretch>
            <a:fillRect/>
          </a:stretch>
        </p:blipFill>
        <p:spPr bwMode="auto">
          <a:xfrm>
            <a:off x="550339" y="4398909"/>
            <a:ext cx="545173" cy="514350"/>
          </a:xfrm>
          <a:prstGeom prst="rect">
            <a:avLst/>
          </a:prstGeom>
          <a:noFill/>
          <a:ln w="9525">
            <a:noFill/>
            <a:miter lim="800000"/>
            <a:headEnd/>
            <a:tailEnd/>
          </a:ln>
          <a:effectLst/>
        </p:spPr>
      </p:pic>
      <p:pic>
        <p:nvPicPr>
          <p:cNvPr id="60" name="Picture 80"/>
          <p:cNvPicPr>
            <a:picLocks noChangeArrowheads="1"/>
          </p:cNvPicPr>
          <p:nvPr/>
        </p:nvPicPr>
        <p:blipFill>
          <a:blip r:embed="rId2"/>
          <a:srcRect/>
          <a:stretch>
            <a:fillRect/>
          </a:stretch>
        </p:blipFill>
        <p:spPr bwMode="auto">
          <a:xfrm>
            <a:off x="4165336" y="4398909"/>
            <a:ext cx="543454" cy="514350"/>
          </a:xfrm>
          <a:prstGeom prst="rect">
            <a:avLst/>
          </a:prstGeom>
          <a:noFill/>
          <a:ln w="9525">
            <a:noFill/>
            <a:miter lim="800000"/>
            <a:headEnd/>
            <a:tailEnd/>
          </a:ln>
          <a:effectLst/>
        </p:spPr>
      </p:pic>
      <p:pic>
        <p:nvPicPr>
          <p:cNvPr id="61" name="Picture 81"/>
          <p:cNvPicPr>
            <a:picLocks noChangeArrowheads="1"/>
          </p:cNvPicPr>
          <p:nvPr/>
        </p:nvPicPr>
        <p:blipFill>
          <a:blip r:embed="rId2"/>
          <a:srcRect/>
          <a:stretch>
            <a:fillRect/>
          </a:stretch>
        </p:blipFill>
        <p:spPr bwMode="auto">
          <a:xfrm>
            <a:off x="6027869" y="4398909"/>
            <a:ext cx="545175" cy="514350"/>
          </a:xfrm>
          <a:prstGeom prst="rect">
            <a:avLst/>
          </a:prstGeom>
          <a:noFill/>
          <a:ln w="9525">
            <a:noFill/>
            <a:miter lim="800000"/>
            <a:headEnd/>
            <a:tailEnd/>
          </a:ln>
          <a:effectLst/>
        </p:spPr>
      </p:pic>
      <p:pic>
        <p:nvPicPr>
          <p:cNvPr id="62" name="Picture 82"/>
          <p:cNvPicPr>
            <a:picLocks noChangeArrowheads="1"/>
          </p:cNvPicPr>
          <p:nvPr/>
        </p:nvPicPr>
        <p:blipFill>
          <a:blip r:embed="rId2"/>
          <a:srcRect/>
          <a:stretch>
            <a:fillRect/>
          </a:stretch>
        </p:blipFill>
        <p:spPr bwMode="auto">
          <a:xfrm>
            <a:off x="8256719" y="4398909"/>
            <a:ext cx="545175" cy="514350"/>
          </a:xfrm>
          <a:prstGeom prst="rect">
            <a:avLst/>
          </a:prstGeom>
          <a:noFill/>
          <a:ln w="9525">
            <a:noFill/>
            <a:miter lim="800000"/>
            <a:headEnd/>
            <a:tailEnd/>
          </a:ln>
          <a:effectLst/>
        </p:spPr>
      </p:pic>
      <p:sp>
        <p:nvSpPr>
          <p:cNvPr id="63" name="Line 83"/>
          <p:cNvSpPr>
            <a:spLocks noChangeShapeType="1"/>
          </p:cNvSpPr>
          <p:nvPr/>
        </p:nvSpPr>
        <p:spPr bwMode="auto">
          <a:xfrm>
            <a:off x="0" y="3957584"/>
            <a:ext cx="9298913" cy="20638"/>
          </a:xfrm>
          <a:prstGeom prst="line">
            <a:avLst/>
          </a:prstGeom>
          <a:noFill/>
          <a:ln w="38100">
            <a:solidFill>
              <a:srgbClr val="333399"/>
            </a:solidFill>
            <a:round/>
            <a:headEnd/>
            <a:tailEnd/>
          </a:ln>
          <a:effectLst/>
        </p:spPr>
        <p:txBody>
          <a:bodyPr/>
          <a:lstStyle/>
          <a:p>
            <a:endParaRPr lang="zh-CN" altLang="en-US"/>
          </a:p>
        </p:txBody>
      </p:sp>
      <p:sp>
        <p:nvSpPr>
          <p:cNvPr id="64" name="Text Box 84"/>
          <p:cNvSpPr txBox="1">
            <a:spLocks noChangeArrowheads="1"/>
          </p:cNvSpPr>
          <p:nvPr/>
        </p:nvSpPr>
        <p:spPr bwMode="auto">
          <a:xfrm>
            <a:off x="2457582" y="4468760"/>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A</a:t>
            </a:r>
          </a:p>
        </p:txBody>
      </p:sp>
      <p:sp>
        <p:nvSpPr>
          <p:cNvPr id="65" name="Text Box 85"/>
          <p:cNvSpPr txBox="1">
            <a:spLocks noChangeArrowheads="1"/>
          </p:cNvSpPr>
          <p:nvPr/>
        </p:nvSpPr>
        <p:spPr bwMode="auto">
          <a:xfrm>
            <a:off x="4612481" y="4344935"/>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Y</a:t>
            </a:r>
          </a:p>
        </p:txBody>
      </p:sp>
      <p:sp>
        <p:nvSpPr>
          <p:cNvPr id="66" name="Text Box 86"/>
          <p:cNvSpPr txBox="1">
            <a:spLocks noChangeArrowheads="1"/>
          </p:cNvSpPr>
          <p:nvPr/>
        </p:nvSpPr>
        <p:spPr bwMode="auto">
          <a:xfrm>
            <a:off x="1019837" y="4344935"/>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X</a:t>
            </a:r>
          </a:p>
        </p:txBody>
      </p:sp>
      <p:sp>
        <p:nvSpPr>
          <p:cNvPr id="67" name="Text Box 87"/>
          <p:cNvSpPr txBox="1">
            <a:spLocks noChangeArrowheads="1"/>
          </p:cNvSpPr>
          <p:nvPr/>
        </p:nvSpPr>
        <p:spPr bwMode="auto">
          <a:xfrm>
            <a:off x="6497373" y="4468760"/>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B</a:t>
            </a:r>
          </a:p>
        </p:txBody>
      </p:sp>
      <p:sp>
        <p:nvSpPr>
          <p:cNvPr id="68" name="Text Box 88"/>
          <p:cNvSpPr txBox="1">
            <a:spLocks noChangeArrowheads="1"/>
          </p:cNvSpPr>
          <p:nvPr/>
        </p:nvSpPr>
        <p:spPr bwMode="auto">
          <a:xfrm>
            <a:off x="8717623" y="4344935"/>
            <a:ext cx="34176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Z</a:t>
            </a:r>
          </a:p>
        </p:txBody>
      </p:sp>
      <p:sp>
        <p:nvSpPr>
          <p:cNvPr id="70" name="Text Box 90"/>
          <p:cNvSpPr txBox="1">
            <a:spLocks noChangeArrowheads="1"/>
          </p:cNvSpPr>
          <p:nvPr/>
        </p:nvSpPr>
        <p:spPr bwMode="auto">
          <a:xfrm>
            <a:off x="6260038" y="4075060"/>
            <a:ext cx="1252266"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209.0.0.6</a:t>
            </a:r>
          </a:p>
        </p:txBody>
      </p:sp>
      <p:pic>
        <p:nvPicPr>
          <p:cNvPr id="72" name="Picture 92"/>
          <p:cNvPicPr>
            <a:picLocks noChangeArrowheads="1"/>
          </p:cNvPicPr>
          <p:nvPr/>
        </p:nvPicPr>
        <p:blipFill>
          <a:blip r:embed="rId2"/>
          <a:srcRect/>
          <a:stretch>
            <a:fillRect/>
          </a:stretch>
        </p:blipFill>
        <p:spPr bwMode="auto">
          <a:xfrm>
            <a:off x="1972600" y="4398909"/>
            <a:ext cx="545175" cy="514350"/>
          </a:xfrm>
          <a:prstGeom prst="rect">
            <a:avLst/>
          </a:prstGeom>
          <a:noFill/>
          <a:ln w="9525">
            <a:noFill/>
            <a:miter lim="800000"/>
            <a:headEnd/>
            <a:tailEnd/>
          </a:ln>
          <a:effectLst/>
        </p:spPr>
      </p:pic>
      <p:sp>
        <p:nvSpPr>
          <p:cNvPr id="23" name="Text Box 89"/>
          <p:cNvSpPr txBox="1">
            <a:spLocks noChangeArrowheads="1"/>
          </p:cNvSpPr>
          <p:nvPr/>
        </p:nvSpPr>
        <p:spPr bwMode="auto">
          <a:xfrm>
            <a:off x="1238224" y="5286388"/>
            <a:ext cx="1654620"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A</a:t>
            </a:r>
            <a:r>
              <a:rPr kumimoji="1" lang="zh-CN" altLang="en-US" sz="2000" dirty="0" smtClean="0">
                <a:solidFill>
                  <a:srgbClr val="333399"/>
                </a:solidFill>
                <a:latin typeface="Arial" charset="0"/>
              </a:rPr>
              <a:t>的</a:t>
            </a:r>
            <a:r>
              <a:rPr kumimoji="1" lang="en-US" altLang="zh-CN" sz="2000" dirty="0" smtClean="0">
                <a:solidFill>
                  <a:srgbClr val="333399"/>
                </a:solidFill>
                <a:latin typeface="Arial" charset="0"/>
              </a:rPr>
              <a:t>ARP</a:t>
            </a:r>
            <a:r>
              <a:rPr kumimoji="1" lang="zh-CN" altLang="en-US" sz="2000" dirty="0" smtClean="0">
                <a:solidFill>
                  <a:srgbClr val="333399"/>
                </a:solidFill>
                <a:latin typeface="Arial" charset="0"/>
              </a:rPr>
              <a:t>缓存</a:t>
            </a:r>
            <a:endParaRPr kumimoji="1" lang="en-US" altLang="zh-CN" sz="2000" dirty="0" smtClean="0">
              <a:solidFill>
                <a:srgbClr val="333399"/>
              </a:solidFill>
              <a:latin typeface="Arial" charset="0"/>
            </a:endParaRPr>
          </a:p>
        </p:txBody>
      </p:sp>
      <p:sp>
        <p:nvSpPr>
          <p:cNvPr id="24" name="Text Box 91"/>
          <p:cNvSpPr txBox="1">
            <a:spLocks noChangeArrowheads="1"/>
          </p:cNvSpPr>
          <p:nvPr/>
        </p:nvSpPr>
        <p:spPr bwMode="auto">
          <a:xfrm>
            <a:off x="851268" y="5534618"/>
            <a:ext cx="2858668" cy="1323439"/>
          </a:xfrm>
          <a:prstGeom prst="rect">
            <a:avLst/>
          </a:prstGeom>
          <a:noFill/>
          <a:ln w="9525">
            <a:noFill/>
            <a:miter lim="800000"/>
            <a:headEnd/>
            <a:tailEnd/>
          </a:ln>
          <a:effectLst/>
        </p:spPr>
        <p:txBody>
          <a:bodyPr wrap="none">
            <a:spAutoFit/>
          </a:bodyPr>
          <a:lstStyle/>
          <a:p>
            <a:r>
              <a:rPr kumimoji="1" lang="en-US" altLang="zh-CN" sz="2000" dirty="0" smtClean="0">
                <a:solidFill>
                  <a:srgbClr val="FF0000"/>
                </a:solidFill>
                <a:latin typeface="Arial" charset="0"/>
              </a:rPr>
              <a:t>   IP                 </a:t>
            </a:r>
            <a:r>
              <a:rPr kumimoji="1" lang="zh-CN" altLang="en-US" sz="2000" dirty="0" smtClean="0">
                <a:solidFill>
                  <a:srgbClr val="FF0000"/>
                </a:solidFill>
                <a:latin typeface="Arial" charset="0"/>
              </a:rPr>
              <a:t>硬件</a:t>
            </a:r>
            <a:r>
              <a:rPr kumimoji="1" lang="zh-CN" altLang="en-US" sz="2000" dirty="0" smtClean="0">
                <a:solidFill>
                  <a:srgbClr val="FF0000"/>
                </a:solidFill>
              </a:rPr>
              <a:t>地址</a:t>
            </a:r>
            <a:endParaRPr kumimoji="1" lang="en-US" altLang="zh-CN" sz="2000" dirty="0" smtClean="0">
              <a:solidFill>
                <a:srgbClr val="FF0000"/>
              </a:solidFill>
              <a:latin typeface="Arial" charset="0"/>
            </a:endParaRPr>
          </a:p>
          <a:p>
            <a:r>
              <a:rPr kumimoji="1" lang="en-US" altLang="zh-CN" sz="2000" dirty="0" smtClean="0">
                <a:solidFill>
                  <a:srgbClr val="333399"/>
                </a:solidFill>
              </a:rPr>
              <a:t>IP-X                 Mac-X</a:t>
            </a:r>
          </a:p>
          <a:p>
            <a:r>
              <a:rPr kumimoji="1" lang="en-US" altLang="zh-CN" sz="2000" dirty="0" smtClean="0">
                <a:solidFill>
                  <a:srgbClr val="333399"/>
                </a:solidFill>
              </a:rPr>
              <a:t>IP-Y                 Mac-Y</a:t>
            </a:r>
          </a:p>
          <a:p>
            <a:r>
              <a:rPr kumimoji="1" lang="en-US" altLang="zh-CN" sz="2000" dirty="0" smtClean="0">
                <a:solidFill>
                  <a:srgbClr val="333399"/>
                </a:solidFill>
              </a:rPr>
              <a:t>IP-B                 Mac-B</a:t>
            </a:r>
            <a:endParaRPr kumimoji="1" lang="en-US" altLang="zh-CN" sz="2000" dirty="0">
              <a:solidFill>
                <a:srgbClr val="333399"/>
              </a:solidFill>
              <a:latin typeface="Arial" charset="0"/>
            </a:endParaRPr>
          </a:p>
        </p:txBody>
      </p:sp>
      <p:sp>
        <p:nvSpPr>
          <p:cNvPr id="25" name="矩形 24"/>
          <p:cNvSpPr/>
          <p:nvPr/>
        </p:nvSpPr>
        <p:spPr>
          <a:xfrm>
            <a:off x="928659" y="6572248"/>
            <a:ext cx="2863473"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7" name="Group 157"/>
          <p:cNvGraphicFramePr>
            <a:graphicFrameLocks noGrp="1"/>
          </p:cNvGraphicFramePr>
          <p:nvPr/>
        </p:nvGraphicFramePr>
        <p:xfrm>
          <a:off x="541733" y="3571876"/>
          <a:ext cx="4798251" cy="428628"/>
        </p:xfrm>
        <a:graphic>
          <a:graphicData uri="http://schemas.openxmlformats.org/drawingml/2006/table">
            <a:tbl>
              <a:tblPr/>
              <a:tblGrid>
                <a:gridCol w="1123042"/>
                <a:gridCol w="1021766"/>
                <a:gridCol w="816964"/>
                <a:gridCol w="816964"/>
                <a:gridCol w="1019515"/>
              </a:tblGrid>
              <a:tr h="42862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C00000"/>
                          </a:solidFill>
                          <a:effectLst/>
                          <a:latin typeface="Arial" charset="0"/>
                          <a:ea typeface="黑体" pitchFamily="2" charset="-122"/>
                        </a:rPr>
                        <a:t>MACA</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C00000"/>
                          </a:solidFill>
                          <a:effectLst/>
                          <a:latin typeface="Arial" charset="0"/>
                          <a:ea typeface="黑体" pitchFamily="2" charset="-122"/>
                        </a:rPr>
                        <a:t>MACB</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333399"/>
                          </a:solidFill>
                          <a:effectLst/>
                          <a:latin typeface="Arial" charset="0"/>
                          <a:ea typeface="黑体" pitchFamily="2" charset="-122"/>
                        </a:rPr>
                        <a:t>IPA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cap="none" normalizeH="0" baseline="0" dirty="0" smtClean="0">
                          <a:ln>
                            <a:noFill/>
                          </a:ln>
                          <a:solidFill>
                            <a:srgbClr val="333399"/>
                          </a:solidFill>
                          <a:effectLst/>
                          <a:latin typeface="Arial" charset="0"/>
                          <a:ea typeface="黑体" pitchFamily="2" charset="-122"/>
                        </a:rPr>
                        <a:t>IPB</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rgbClr val="333399"/>
                          </a:solidFill>
                          <a:effectLst/>
                          <a:latin typeface="Arial" charset="0"/>
                          <a:ea typeface="黑体" pitchFamily="2" charset="-122"/>
                        </a:rPr>
                        <a:t>其他</a:t>
                      </a:r>
                      <a:endParaRPr kumimoji="0" lang="en-US" altLang="zh-CN" sz="2000" b="0" i="0" u="none" strike="noStrike" cap="none" normalizeH="0" baseline="0" dirty="0" smtClean="0">
                        <a:ln>
                          <a:noFill/>
                        </a:ln>
                        <a:solidFill>
                          <a:srgbClr val="333399"/>
                        </a:solidFill>
                        <a:effectLst/>
                        <a:latin typeface="Arial" charset="0"/>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r>
            </a:tbl>
          </a:graphicData>
        </a:graphic>
      </p:graphicFrame>
      <p:sp>
        <p:nvSpPr>
          <p:cNvPr id="29" name="矩形 28"/>
          <p:cNvSpPr/>
          <p:nvPr/>
        </p:nvSpPr>
        <p:spPr>
          <a:xfrm>
            <a:off x="1238224" y="4886278"/>
            <a:ext cx="3128288" cy="400110"/>
          </a:xfrm>
          <a:prstGeom prst="rect">
            <a:avLst/>
          </a:prstGeom>
        </p:spPr>
        <p:txBody>
          <a:bodyPr wrap="square">
            <a:spAutoFit/>
          </a:bodyPr>
          <a:lstStyle/>
          <a:p>
            <a:r>
              <a:rPr kumimoji="1" lang="en-US" altLang="zh-CN" sz="2000" dirty="0" smtClean="0">
                <a:solidFill>
                  <a:srgbClr val="333399"/>
                </a:solidFill>
                <a:ea typeface="黑体"/>
              </a:rPr>
              <a:t>00-00-C0-15-AD-18</a:t>
            </a:r>
            <a:endParaRPr lang="zh-CN" altLang="en-US" sz="1600" dirty="0"/>
          </a:p>
        </p:txBody>
      </p:sp>
      <p:sp>
        <p:nvSpPr>
          <p:cNvPr id="30" name="矩形 29"/>
          <p:cNvSpPr/>
          <p:nvPr/>
        </p:nvSpPr>
        <p:spPr>
          <a:xfrm>
            <a:off x="2321705" y="4071999"/>
            <a:ext cx="1468672" cy="461665"/>
          </a:xfrm>
          <a:prstGeom prst="rect">
            <a:avLst/>
          </a:prstGeom>
        </p:spPr>
        <p:txBody>
          <a:bodyPr wrap="none">
            <a:spAutoFit/>
          </a:bodyPr>
          <a:lstStyle/>
          <a:p>
            <a:r>
              <a:rPr kumimoji="1" lang="en-US" altLang="zh-CN" sz="2400" dirty="0" smtClean="0">
                <a:solidFill>
                  <a:srgbClr val="333399"/>
                </a:solidFill>
                <a:ea typeface="黑体"/>
              </a:rPr>
              <a:t>209.0.0.5</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41" name="Rectangle 105"/>
          <p:cNvSpPr>
            <a:spLocks noChangeArrowheads="1"/>
          </p:cNvSpPr>
          <p:nvPr/>
        </p:nvSpPr>
        <p:spPr bwMode="auto">
          <a:xfrm>
            <a:off x="0" y="0"/>
            <a:ext cx="9906000" cy="3500438"/>
          </a:xfrm>
          <a:prstGeom prst="rect">
            <a:avLst/>
          </a:prstGeom>
          <a:solidFill>
            <a:srgbClr val="FFFF99"/>
          </a:solidFill>
          <a:ln w="9525">
            <a:noFill/>
            <a:miter lim="800000"/>
            <a:headEnd/>
            <a:tailEnd/>
          </a:ln>
          <a:effectLst/>
        </p:spPr>
        <p:txBody>
          <a:bodyPr wrap="none" anchor="ctr"/>
          <a:lstStyle/>
          <a:p>
            <a:endParaRPr lang="zh-CN" altLang="en-US"/>
          </a:p>
        </p:txBody>
      </p:sp>
      <p:grpSp>
        <p:nvGrpSpPr>
          <p:cNvPr id="2" name="Group 94"/>
          <p:cNvGrpSpPr>
            <a:grpSpLocks/>
          </p:cNvGrpSpPr>
          <p:nvPr/>
        </p:nvGrpSpPr>
        <p:grpSpPr bwMode="auto">
          <a:xfrm>
            <a:off x="5085454" y="4572063"/>
            <a:ext cx="1723231" cy="409575"/>
            <a:chOff x="249" y="663"/>
            <a:chExt cx="1002" cy="258"/>
          </a:xfrm>
        </p:grpSpPr>
        <p:sp>
          <p:nvSpPr>
            <p:cNvPr id="219231" name="AutoShape 95"/>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219232" name="Text Box 96"/>
            <p:cNvSpPr txBox="1">
              <a:spLocks noChangeArrowheads="1"/>
            </p:cNvSpPr>
            <p:nvPr/>
          </p:nvSpPr>
          <p:spPr bwMode="auto">
            <a:xfrm flipH="1">
              <a:off x="386" y="663"/>
              <a:ext cx="865" cy="258"/>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a:spAutoFit/>
            </a:bodyPr>
            <a:lstStyle/>
            <a:p>
              <a:r>
                <a:rPr kumimoji="1" lang="en-US" altLang="zh-CN" sz="2000">
                  <a:solidFill>
                    <a:srgbClr val="333399"/>
                  </a:solidFill>
                  <a:latin typeface="Arial" charset="0"/>
                </a:rPr>
                <a:t>ARP </a:t>
              </a:r>
              <a:r>
                <a:rPr kumimoji="1" lang="zh-CN" altLang="en-US" sz="2000">
                  <a:solidFill>
                    <a:srgbClr val="333399"/>
                  </a:solidFill>
                  <a:latin typeface="Arial" charset="0"/>
                </a:rPr>
                <a:t>响应</a:t>
              </a:r>
            </a:p>
          </p:txBody>
        </p:sp>
      </p:grpSp>
      <p:sp>
        <p:nvSpPr>
          <p:cNvPr id="219143" name="Line 7"/>
          <p:cNvSpPr>
            <a:spLocks noChangeShapeType="1"/>
          </p:cNvSpPr>
          <p:nvPr/>
        </p:nvSpPr>
        <p:spPr bwMode="auto">
          <a:xfrm rot="5400000">
            <a:off x="1948950" y="2311401"/>
            <a:ext cx="587375" cy="0"/>
          </a:xfrm>
          <a:prstGeom prst="line">
            <a:avLst/>
          </a:prstGeom>
          <a:noFill/>
          <a:ln w="38100">
            <a:solidFill>
              <a:srgbClr val="333399"/>
            </a:solidFill>
            <a:round/>
            <a:headEnd/>
            <a:tailEnd/>
          </a:ln>
          <a:effectLst/>
        </p:spPr>
        <p:txBody>
          <a:bodyPr/>
          <a:lstStyle/>
          <a:p>
            <a:endParaRPr lang="zh-CN" altLang="en-US"/>
          </a:p>
        </p:txBody>
      </p:sp>
      <p:sp>
        <p:nvSpPr>
          <p:cNvPr id="219144" name="Line 8"/>
          <p:cNvSpPr>
            <a:spLocks noChangeShapeType="1"/>
          </p:cNvSpPr>
          <p:nvPr/>
        </p:nvSpPr>
        <p:spPr bwMode="auto">
          <a:xfrm rot="5400000">
            <a:off x="4132263" y="2302669"/>
            <a:ext cx="588962" cy="0"/>
          </a:xfrm>
          <a:prstGeom prst="line">
            <a:avLst/>
          </a:prstGeom>
          <a:noFill/>
          <a:ln w="38100">
            <a:solidFill>
              <a:srgbClr val="333399"/>
            </a:solidFill>
            <a:round/>
            <a:headEnd/>
            <a:tailEnd/>
          </a:ln>
          <a:effectLst/>
        </p:spPr>
        <p:txBody>
          <a:bodyPr/>
          <a:lstStyle/>
          <a:p>
            <a:endParaRPr lang="zh-CN" altLang="en-US"/>
          </a:p>
        </p:txBody>
      </p:sp>
      <p:sp>
        <p:nvSpPr>
          <p:cNvPr id="219145" name="Line 9"/>
          <p:cNvSpPr>
            <a:spLocks noChangeShapeType="1"/>
          </p:cNvSpPr>
          <p:nvPr/>
        </p:nvSpPr>
        <p:spPr bwMode="auto">
          <a:xfrm rot="5400000">
            <a:off x="6009379" y="2311401"/>
            <a:ext cx="587375" cy="0"/>
          </a:xfrm>
          <a:prstGeom prst="line">
            <a:avLst/>
          </a:prstGeom>
          <a:noFill/>
          <a:ln w="38100">
            <a:solidFill>
              <a:srgbClr val="333399"/>
            </a:solidFill>
            <a:round/>
            <a:headEnd/>
            <a:tailEnd/>
          </a:ln>
          <a:effectLst/>
        </p:spPr>
        <p:txBody>
          <a:bodyPr/>
          <a:lstStyle/>
          <a:p>
            <a:endParaRPr lang="zh-CN" altLang="en-US"/>
          </a:p>
        </p:txBody>
      </p:sp>
      <p:sp>
        <p:nvSpPr>
          <p:cNvPr id="219146" name="Line 10"/>
          <p:cNvSpPr>
            <a:spLocks noChangeShapeType="1"/>
          </p:cNvSpPr>
          <p:nvPr/>
        </p:nvSpPr>
        <p:spPr bwMode="auto">
          <a:xfrm rot="5400000">
            <a:off x="8222750" y="2311401"/>
            <a:ext cx="587375" cy="0"/>
          </a:xfrm>
          <a:prstGeom prst="line">
            <a:avLst/>
          </a:prstGeom>
          <a:noFill/>
          <a:ln w="38100">
            <a:solidFill>
              <a:srgbClr val="333399"/>
            </a:solidFill>
            <a:round/>
            <a:headEnd/>
            <a:tailEnd/>
          </a:ln>
          <a:effectLst/>
        </p:spPr>
        <p:txBody>
          <a:bodyPr/>
          <a:lstStyle/>
          <a:p>
            <a:endParaRPr lang="zh-CN" altLang="en-US"/>
          </a:p>
        </p:txBody>
      </p:sp>
      <p:sp>
        <p:nvSpPr>
          <p:cNvPr id="219147" name="Line 11"/>
          <p:cNvSpPr>
            <a:spLocks noChangeShapeType="1"/>
          </p:cNvSpPr>
          <p:nvPr/>
        </p:nvSpPr>
        <p:spPr bwMode="auto">
          <a:xfrm rot="5400000">
            <a:off x="531842" y="2311401"/>
            <a:ext cx="587375" cy="0"/>
          </a:xfrm>
          <a:prstGeom prst="line">
            <a:avLst/>
          </a:prstGeom>
          <a:noFill/>
          <a:ln w="38100">
            <a:solidFill>
              <a:srgbClr val="333399"/>
            </a:solidFill>
            <a:round/>
            <a:headEnd/>
            <a:tailEnd/>
          </a:ln>
          <a:effectLst/>
        </p:spPr>
        <p:txBody>
          <a:bodyPr/>
          <a:lstStyle/>
          <a:p>
            <a:endParaRPr lang="zh-CN" altLang="en-US"/>
          </a:p>
        </p:txBody>
      </p:sp>
      <p:pic>
        <p:nvPicPr>
          <p:cNvPr id="219148" name="Picture 12"/>
          <p:cNvPicPr>
            <a:picLocks noChangeArrowheads="1"/>
          </p:cNvPicPr>
          <p:nvPr/>
        </p:nvPicPr>
        <p:blipFill>
          <a:blip r:embed="rId3"/>
          <a:srcRect/>
          <a:stretch>
            <a:fillRect/>
          </a:stretch>
        </p:blipFill>
        <p:spPr bwMode="auto">
          <a:xfrm>
            <a:off x="550333" y="2459038"/>
            <a:ext cx="545175" cy="514350"/>
          </a:xfrm>
          <a:prstGeom prst="rect">
            <a:avLst/>
          </a:prstGeom>
          <a:noFill/>
          <a:ln w="9525">
            <a:noFill/>
            <a:miter lim="800000"/>
            <a:headEnd/>
            <a:tailEnd/>
          </a:ln>
          <a:effectLst/>
        </p:spPr>
      </p:pic>
      <p:pic>
        <p:nvPicPr>
          <p:cNvPr id="219149" name="Picture 13"/>
          <p:cNvPicPr>
            <a:picLocks noChangeArrowheads="1"/>
          </p:cNvPicPr>
          <p:nvPr/>
        </p:nvPicPr>
        <p:blipFill>
          <a:blip r:embed="rId3"/>
          <a:srcRect/>
          <a:stretch>
            <a:fillRect/>
          </a:stretch>
        </p:blipFill>
        <p:spPr bwMode="auto">
          <a:xfrm>
            <a:off x="4165336" y="2459038"/>
            <a:ext cx="543454" cy="514350"/>
          </a:xfrm>
          <a:prstGeom prst="rect">
            <a:avLst/>
          </a:prstGeom>
          <a:noFill/>
          <a:ln w="9525">
            <a:noFill/>
            <a:miter lim="800000"/>
            <a:headEnd/>
            <a:tailEnd/>
          </a:ln>
          <a:effectLst/>
        </p:spPr>
      </p:pic>
      <p:pic>
        <p:nvPicPr>
          <p:cNvPr id="219150" name="Picture 14"/>
          <p:cNvPicPr>
            <a:picLocks noChangeArrowheads="1"/>
          </p:cNvPicPr>
          <p:nvPr/>
        </p:nvPicPr>
        <p:blipFill>
          <a:blip r:embed="rId3"/>
          <a:srcRect/>
          <a:stretch>
            <a:fillRect/>
          </a:stretch>
        </p:blipFill>
        <p:spPr bwMode="auto">
          <a:xfrm>
            <a:off x="6027900" y="2459038"/>
            <a:ext cx="545173" cy="514350"/>
          </a:xfrm>
          <a:prstGeom prst="rect">
            <a:avLst/>
          </a:prstGeom>
          <a:noFill/>
          <a:ln w="9525">
            <a:noFill/>
            <a:miter lim="800000"/>
            <a:headEnd/>
            <a:tailEnd/>
          </a:ln>
          <a:effectLst/>
        </p:spPr>
      </p:pic>
      <p:pic>
        <p:nvPicPr>
          <p:cNvPr id="219151" name="Picture 15"/>
          <p:cNvPicPr>
            <a:picLocks noChangeArrowheads="1"/>
          </p:cNvPicPr>
          <p:nvPr/>
        </p:nvPicPr>
        <p:blipFill>
          <a:blip r:embed="rId3"/>
          <a:srcRect/>
          <a:stretch>
            <a:fillRect/>
          </a:stretch>
        </p:blipFill>
        <p:spPr bwMode="auto">
          <a:xfrm>
            <a:off x="8256750" y="2459038"/>
            <a:ext cx="545173" cy="514350"/>
          </a:xfrm>
          <a:prstGeom prst="rect">
            <a:avLst/>
          </a:prstGeom>
          <a:noFill/>
          <a:ln w="9525">
            <a:noFill/>
            <a:miter lim="800000"/>
            <a:headEnd/>
            <a:tailEnd/>
          </a:ln>
          <a:effectLst/>
        </p:spPr>
      </p:pic>
      <p:sp>
        <p:nvSpPr>
          <p:cNvPr id="219152" name="Line 16"/>
          <p:cNvSpPr>
            <a:spLocks noChangeShapeType="1"/>
          </p:cNvSpPr>
          <p:nvPr/>
        </p:nvSpPr>
        <p:spPr bwMode="auto">
          <a:xfrm>
            <a:off x="7" y="2017716"/>
            <a:ext cx="9298914" cy="20637"/>
          </a:xfrm>
          <a:prstGeom prst="line">
            <a:avLst/>
          </a:prstGeom>
          <a:noFill/>
          <a:ln w="38100">
            <a:solidFill>
              <a:srgbClr val="333399"/>
            </a:solidFill>
            <a:round/>
            <a:headEnd/>
            <a:tailEnd/>
          </a:ln>
          <a:effectLst/>
        </p:spPr>
        <p:txBody>
          <a:bodyPr/>
          <a:lstStyle/>
          <a:p>
            <a:endParaRPr lang="zh-CN" altLang="en-US"/>
          </a:p>
        </p:txBody>
      </p:sp>
      <p:sp>
        <p:nvSpPr>
          <p:cNvPr id="219153" name="Text Box 17"/>
          <p:cNvSpPr txBox="1">
            <a:spLocks noChangeArrowheads="1"/>
          </p:cNvSpPr>
          <p:nvPr/>
        </p:nvSpPr>
        <p:spPr bwMode="auto">
          <a:xfrm>
            <a:off x="2457583" y="2528889"/>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A</a:t>
            </a:r>
          </a:p>
        </p:txBody>
      </p:sp>
      <p:sp>
        <p:nvSpPr>
          <p:cNvPr id="219154" name="Text Box 18"/>
          <p:cNvSpPr txBox="1">
            <a:spLocks noChangeArrowheads="1"/>
          </p:cNvSpPr>
          <p:nvPr/>
        </p:nvSpPr>
        <p:spPr bwMode="auto">
          <a:xfrm>
            <a:off x="4612485" y="2405064"/>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Y</a:t>
            </a:r>
          </a:p>
        </p:txBody>
      </p:sp>
      <p:sp>
        <p:nvSpPr>
          <p:cNvPr id="219155" name="Text Box 19"/>
          <p:cNvSpPr txBox="1">
            <a:spLocks noChangeArrowheads="1"/>
          </p:cNvSpPr>
          <p:nvPr/>
        </p:nvSpPr>
        <p:spPr bwMode="auto">
          <a:xfrm>
            <a:off x="1019837" y="2405064"/>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X</a:t>
            </a:r>
          </a:p>
        </p:txBody>
      </p:sp>
      <p:sp>
        <p:nvSpPr>
          <p:cNvPr id="219156" name="Text Box 20"/>
          <p:cNvSpPr txBox="1">
            <a:spLocks noChangeArrowheads="1"/>
          </p:cNvSpPr>
          <p:nvPr/>
        </p:nvSpPr>
        <p:spPr bwMode="auto">
          <a:xfrm>
            <a:off x="6497374" y="2528889"/>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B</a:t>
            </a:r>
          </a:p>
        </p:txBody>
      </p:sp>
      <p:sp>
        <p:nvSpPr>
          <p:cNvPr id="219157" name="Text Box 21"/>
          <p:cNvSpPr txBox="1">
            <a:spLocks noChangeArrowheads="1"/>
          </p:cNvSpPr>
          <p:nvPr/>
        </p:nvSpPr>
        <p:spPr bwMode="auto">
          <a:xfrm>
            <a:off x="8717623" y="2405064"/>
            <a:ext cx="34176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Z</a:t>
            </a:r>
          </a:p>
        </p:txBody>
      </p:sp>
      <p:sp>
        <p:nvSpPr>
          <p:cNvPr id="219181" name="Text Box 45"/>
          <p:cNvSpPr txBox="1">
            <a:spLocks noChangeArrowheads="1"/>
          </p:cNvSpPr>
          <p:nvPr/>
        </p:nvSpPr>
        <p:spPr bwMode="auto">
          <a:xfrm>
            <a:off x="209781" y="3571876"/>
            <a:ext cx="3055324" cy="757130"/>
          </a:xfrm>
          <a:prstGeom prst="rect">
            <a:avLst/>
          </a:prstGeom>
          <a:solidFill>
            <a:srgbClr val="CCECFF"/>
          </a:solidFill>
          <a:ln w="9525">
            <a:solidFill>
              <a:schemeClr val="tx2"/>
            </a:solidFill>
            <a:miter lim="800000"/>
            <a:headEnd/>
            <a:tailEnd/>
          </a:ln>
          <a:effectLst/>
        </p:spPr>
        <p:txBody>
          <a:bodyPr wrap="none">
            <a:spAutoFit/>
          </a:bodyPr>
          <a:lstStyle/>
          <a:p>
            <a:pPr algn="ctr">
              <a:lnSpc>
                <a:spcPct val="90000"/>
              </a:lnSpc>
            </a:pPr>
            <a:r>
              <a:rPr kumimoji="1" lang="zh-CN" altLang="en-US" sz="2400" dirty="0">
                <a:solidFill>
                  <a:srgbClr val="333399"/>
                </a:solidFill>
                <a:latin typeface="Arial" charset="0"/>
              </a:rPr>
              <a:t>主机 </a:t>
            </a:r>
            <a:r>
              <a:rPr kumimoji="1" lang="en-US" altLang="zh-CN" sz="2400" dirty="0">
                <a:solidFill>
                  <a:srgbClr val="333399"/>
                </a:solidFill>
                <a:latin typeface="Arial" charset="0"/>
              </a:rPr>
              <a:t>B </a:t>
            </a:r>
            <a:r>
              <a:rPr kumimoji="1" lang="zh-CN" altLang="en-US" sz="2400" dirty="0">
                <a:solidFill>
                  <a:srgbClr val="333399"/>
                </a:solidFill>
                <a:latin typeface="Arial" charset="0"/>
              </a:rPr>
              <a:t>向 </a:t>
            </a:r>
            <a:r>
              <a:rPr kumimoji="1" lang="en-US" altLang="zh-CN" sz="2400" dirty="0">
                <a:solidFill>
                  <a:srgbClr val="333399"/>
                </a:solidFill>
                <a:latin typeface="Arial" charset="0"/>
              </a:rPr>
              <a:t>A </a:t>
            </a:r>
            <a:r>
              <a:rPr kumimoji="1" lang="zh-CN" altLang="en-US" sz="2400" dirty="0" smtClean="0">
                <a:solidFill>
                  <a:srgbClr val="333399"/>
                </a:solidFill>
              </a:rPr>
              <a:t>单播</a:t>
            </a:r>
            <a:r>
              <a:rPr kumimoji="1" lang="zh-CN" altLang="en-US" sz="2400" dirty="0" smtClean="0">
                <a:solidFill>
                  <a:srgbClr val="333399"/>
                </a:solidFill>
                <a:latin typeface="Arial" charset="0"/>
              </a:rPr>
              <a:t>发送</a:t>
            </a:r>
            <a:endParaRPr kumimoji="1" lang="zh-CN" altLang="en-US" sz="2400" dirty="0">
              <a:solidFill>
                <a:srgbClr val="333399"/>
              </a:solidFill>
              <a:latin typeface="Arial" charset="0"/>
            </a:endParaRPr>
          </a:p>
          <a:p>
            <a:pPr algn="ctr">
              <a:lnSpc>
                <a:spcPct val="90000"/>
              </a:lnSpc>
            </a:pPr>
            <a:r>
              <a:rPr kumimoji="1" lang="en-US" altLang="zh-CN" sz="2400" dirty="0">
                <a:solidFill>
                  <a:srgbClr val="333399"/>
                </a:solidFill>
                <a:latin typeface="Arial" charset="0"/>
              </a:rPr>
              <a:t>ARP </a:t>
            </a:r>
            <a:r>
              <a:rPr kumimoji="1" lang="zh-CN" altLang="en-US" sz="2400" dirty="0">
                <a:solidFill>
                  <a:srgbClr val="333399"/>
                </a:solidFill>
                <a:latin typeface="Arial" charset="0"/>
              </a:rPr>
              <a:t>响应分组 </a:t>
            </a:r>
          </a:p>
        </p:txBody>
      </p:sp>
      <p:sp>
        <p:nvSpPr>
          <p:cNvPr id="219182" name="Text Box 46"/>
          <p:cNvSpPr txBox="1">
            <a:spLocks noChangeArrowheads="1"/>
          </p:cNvSpPr>
          <p:nvPr/>
        </p:nvSpPr>
        <p:spPr bwMode="auto">
          <a:xfrm>
            <a:off x="245931" y="219076"/>
            <a:ext cx="2372444" cy="757130"/>
          </a:xfrm>
          <a:prstGeom prst="rect">
            <a:avLst/>
          </a:prstGeom>
          <a:solidFill>
            <a:srgbClr val="CCECFF"/>
          </a:solidFill>
          <a:ln w="9525">
            <a:solidFill>
              <a:schemeClr val="tx2"/>
            </a:solidFill>
            <a:miter lim="800000"/>
            <a:headEnd/>
            <a:tailEnd/>
          </a:ln>
          <a:effectLst/>
        </p:spPr>
        <p:txBody>
          <a:bodyPr wrap="none">
            <a:spAutoFit/>
          </a:bodyPr>
          <a:lstStyle/>
          <a:p>
            <a:pPr algn="ctr">
              <a:lnSpc>
                <a:spcPct val="90000"/>
              </a:lnSpc>
            </a:pPr>
            <a:r>
              <a:rPr kumimoji="1" lang="zh-CN" altLang="en-US" sz="2400" dirty="0">
                <a:solidFill>
                  <a:srgbClr val="333399"/>
                </a:solidFill>
                <a:latin typeface="Arial" charset="0"/>
              </a:rPr>
              <a:t>主机 </a:t>
            </a:r>
            <a:r>
              <a:rPr kumimoji="1" lang="en-US" altLang="zh-CN" sz="2400" dirty="0">
                <a:solidFill>
                  <a:srgbClr val="333399"/>
                </a:solidFill>
                <a:latin typeface="Arial" charset="0"/>
              </a:rPr>
              <a:t>A</a:t>
            </a:r>
            <a:r>
              <a:rPr kumimoji="1" lang="en-US" altLang="zh-CN" sz="2400" dirty="0">
                <a:solidFill>
                  <a:srgbClr val="FF0000"/>
                </a:solidFill>
                <a:latin typeface="Arial" charset="0"/>
              </a:rPr>
              <a:t> </a:t>
            </a:r>
            <a:r>
              <a:rPr kumimoji="1" lang="zh-CN" altLang="en-US" sz="2400" dirty="0">
                <a:solidFill>
                  <a:srgbClr val="FF0000"/>
                </a:solidFill>
                <a:latin typeface="Arial" charset="0"/>
              </a:rPr>
              <a:t>广播</a:t>
            </a:r>
            <a:r>
              <a:rPr kumimoji="1" lang="zh-CN" altLang="en-US" sz="2400" dirty="0">
                <a:solidFill>
                  <a:srgbClr val="333399"/>
                </a:solidFill>
                <a:latin typeface="Arial" charset="0"/>
              </a:rPr>
              <a:t>发送</a:t>
            </a:r>
          </a:p>
          <a:p>
            <a:pPr algn="ctr">
              <a:lnSpc>
                <a:spcPct val="90000"/>
              </a:lnSpc>
            </a:pPr>
            <a:r>
              <a:rPr kumimoji="1" lang="en-US" altLang="zh-CN" sz="2400" dirty="0">
                <a:solidFill>
                  <a:srgbClr val="333399"/>
                </a:solidFill>
                <a:latin typeface="Arial" charset="0"/>
              </a:rPr>
              <a:t>ARP </a:t>
            </a:r>
            <a:r>
              <a:rPr kumimoji="1" lang="zh-CN" altLang="en-US" sz="2400" dirty="0">
                <a:solidFill>
                  <a:srgbClr val="333399"/>
                </a:solidFill>
                <a:latin typeface="Arial" charset="0"/>
              </a:rPr>
              <a:t>请求分组 </a:t>
            </a:r>
          </a:p>
        </p:txBody>
      </p:sp>
      <p:grpSp>
        <p:nvGrpSpPr>
          <p:cNvPr id="3" name="组合 65"/>
          <p:cNvGrpSpPr/>
          <p:nvPr/>
        </p:nvGrpSpPr>
        <p:grpSpPr>
          <a:xfrm>
            <a:off x="428234" y="1473255"/>
            <a:ext cx="8095059" cy="422275"/>
            <a:chOff x="395288" y="1473200"/>
            <a:chExt cx="7472362" cy="422275"/>
          </a:xfrm>
        </p:grpSpPr>
        <p:sp>
          <p:nvSpPr>
            <p:cNvPr id="219184" name="Text Box 48"/>
            <p:cNvSpPr txBox="1">
              <a:spLocks noChangeArrowheads="1"/>
            </p:cNvSpPr>
            <p:nvPr/>
          </p:nvSpPr>
          <p:spPr bwMode="auto">
            <a:xfrm>
              <a:off x="2540000" y="1473200"/>
              <a:ext cx="1193107" cy="400110"/>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spAutoFit/>
            </a:bodyPr>
            <a:lstStyle/>
            <a:p>
              <a:r>
                <a:rPr kumimoji="1" lang="en-US" altLang="zh-CN" sz="2000">
                  <a:solidFill>
                    <a:srgbClr val="333399"/>
                  </a:solidFill>
                  <a:latin typeface="Arial" charset="0"/>
                </a:rPr>
                <a:t>ARP </a:t>
              </a:r>
              <a:r>
                <a:rPr kumimoji="1" lang="zh-CN" altLang="en-US" sz="2000">
                  <a:solidFill>
                    <a:srgbClr val="333399"/>
                  </a:solidFill>
                  <a:latin typeface="Arial" charset="0"/>
                </a:rPr>
                <a:t>请求</a:t>
              </a:r>
            </a:p>
          </p:txBody>
        </p:sp>
        <p:sp>
          <p:nvSpPr>
            <p:cNvPr id="219185" name="AutoShape 49"/>
            <p:cNvSpPr>
              <a:spLocks noChangeArrowheads="1"/>
            </p:cNvSpPr>
            <p:nvPr/>
          </p:nvSpPr>
          <p:spPr bwMode="auto">
            <a:xfrm>
              <a:off x="3849688" y="1570038"/>
              <a:ext cx="217487" cy="204787"/>
            </a:xfrm>
            <a:prstGeom prst="rightArrow">
              <a:avLst>
                <a:gd name="adj1" fmla="val 50000"/>
                <a:gd name="adj2" fmla="val 26550"/>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19186" name="Text Box 50"/>
            <p:cNvSpPr txBox="1">
              <a:spLocks noChangeArrowheads="1"/>
            </p:cNvSpPr>
            <p:nvPr/>
          </p:nvSpPr>
          <p:spPr bwMode="auto">
            <a:xfrm>
              <a:off x="4464050" y="1473200"/>
              <a:ext cx="1193107" cy="400110"/>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spAutoFit/>
            </a:bodyPr>
            <a:lstStyle/>
            <a:p>
              <a:r>
                <a:rPr kumimoji="1" lang="en-US" altLang="zh-CN" sz="2000">
                  <a:solidFill>
                    <a:srgbClr val="333399"/>
                  </a:solidFill>
                  <a:latin typeface="Arial" charset="0"/>
                </a:rPr>
                <a:t>ARP </a:t>
              </a:r>
              <a:r>
                <a:rPr kumimoji="1" lang="zh-CN" altLang="en-US" sz="2000">
                  <a:solidFill>
                    <a:srgbClr val="333399"/>
                  </a:solidFill>
                  <a:latin typeface="Arial" charset="0"/>
                </a:rPr>
                <a:t>请求</a:t>
              </a:r>
            </a:p>
          </p:txBody>
        </p:sp>
        <p:sp>
          <p:nvSpPr>
            <p:cNvPr id="219187" name="AutoShape 51"/>
            <p:cNvSpPr>
              <a:spLocks noChangeArrowheads="1"/>
            </p:cNvSpPr>
            <p:nvPr/>
          </p:nvSpPr>
          <p:spPr bwMode="auto">
            <a:xfrm>
              <a:off x="5743575" y="1595438"/>
              <a:ext cx="217488" cy="220662"/>
            </a:xfrm>
            <a:prstGeom prst="rightArrow">
              <a:avLst>
                <a:gd name="adj1" fmla="val 50000"/>
                <a:gd name="adj2" fmla="val 25000"/>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19188" name="Text Box 52"/>
            <p:cNvSpPr txBox="1">
              <a:spLocks noChangeArrowheads="1"/>
            </p:cNvSpPr>
            <p:nvPr/>
          </p:nvSpPr>
          <p:spPr bwMode="auto">
            <a:xfrm>
              <a:off x="6350000" y="1473200"/>
              <a:ext cx="1193107" cy="400110"/>
            </a:xfrm>
            <a:prstGeom prst="rect">
              <a:avLst/>
            </a:prstGeom>
            <a:solidFill>
              <a:srgbClr val="FFCCFF"/>
            </a:solidFill>
            <a:ln w="12700">
              <a:solidFill>
                <a:schemeClr val="tx1"/>
              </a:solidFill>
              <a:miter lim="800000"/>
              <a:headEnd/>
              <a:tailEnd/>
            </a:ln>
            <a:effectLst/>
          </p:spPr>
          <p:txBody>
            <a:bodyPr wrap="none">
              <a:spAutoFit/>
            </a:bodyPr>
            <a:lstStyle/>
            <a:p>
              <a:r>
                <a:rPr kumimoji="1" lang="en-US" altLang="zh-CN" sz="2000">
                  <a:solidFill>
                    <a:srgbClr val="333399"/>
                  </a:solidFill>
                  <a:latin typeface="Arial" charset="0"/>
                </a:rPr>
                <a:t>ARP </a:t>
              </a:r>
              <a:r>
                <a:rPr kumimoji="1" lang="zh-CN" altLang="en-US" sz="2000">
                  <a:solidFill>
                    <a:srgbClr val="333399"/>
                  </a:solidFill>
                  <a:latin typeface="Arial" charset="0"/>
                </a:rPr>
                <a:t>请求</a:t>
              </a:r>
            </a:p>
          </p:txBody>
        </p:sp>
        <p:sp>
          <p:nvSpPr>
            <p:cNvPr id="219189" name="AutoShape 53"/>
            <p:cNvSpPr>
              <a:spLocks noChangeArrowheads="1"/>
            </p:cNvSpPr>
            <p:nvPr/>
          </p:nvSpPr>
          <p:spPr bwMode="auto">
            <a:xfrm>
              <a:off x="7650163" y="1558925"/>
              <a:ext cx="217487" cy="220663"/>
            </a:xfrm>
            <a:prstGeom prst="rightArrow">
              <a:avLst>
                <a:gd name="adj1" fmla="val 50000"/>
                <a:gd name="adj2" fmla="val 25000"/>
              </a:avLst>
            </a:prstGeom>
            <a:solidFill>
              <a:srgbClr val="FFCCFF"/>
            </a:solidFill>
            <a:ln w="9525">
              <a:solidFill>
                <a:schemeClr val="tx1"/>
              </a:solidFill>
              <a:miter lim="800000"/>
              <a:headEnd/>
              <a:tailEnd/>
            </a:ln>
            <a:effectLst/>
          </p:spPr>
          <p:txBody>
            <a:bodyPr wrap="none" anchor="ctr"/>
            <a:lstStyle/>
            <a:p>
              <a:endParaRPr lang="zh-CN" altLang="en-US"/>
            </a:p>
          </p:txBody>
        </p:sp>
        <p:grpSp>
          <p:nvGrpSpPr>
            <p:cNvPr id="4" name="Group 93"/>
            <p:cNvGrpSpPr>
              <a:grpSpLocks/>
            </p:cNvGrpSpPr>
            <p:nvPr/>
          </p:nvGrpSpPr>
          <p:grpSpPr bwMode="auto">
            <a:xfrm>
              <a:off x="395288" y="1485900"/>
              <a:ext cx="1590675" cy="409575"/>
              <a:chOff x="249" y="663"/>
              <a:chExt cx="1002" cy="258"/>
            </a:xfrm>
          </p:grpSpPr>
          <p:sp>
            <p:nvSpPr>
              <p:cNvPr id="219141" name="AutoShape 5"/>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219190" name="Text Box 54"/>
              <p:cNvSpPr txBox="1">
                <a:spLocks noChangeArrowheads="1"/>
              </p:cNvSpPr>
              <p:nvPr/>
            </p:nvSpPr>
            <p:spPr bwMode="auto">
              <a:xfrm flipH="1">
                <a:off x="386" y="663"/>
                <a:ext cx="865" cy="258"/>
              </a:xfrm>
              <a:prstGeom prst="rect">
                <a:avLst/>
              </a:prstGeom>
              <a:solidFill>
                <a:srgbClr val="FFCCFF"/>
              </a:solidFill>
              <a:ln w="12700">
                <a:solidFill>
                  <a:schemeClr val="tx1"/>
                </a:solidFill>
                <a:miter lim="800000"/>
                <a:headEnd/>
                <a:tailEnd/>
              </a:ln>
              <a:effectLst/>
            </p:spPr>
            <p:txBody>
              <a:bodyPr>
                <a:spAutoFit/>
              </a:bodyPr>
              <a:lstStyle/>
              <a:p>
                <a:r>
                  <a:rPr kumimoji="1" lang="en-US" altLang="zh-CN" sz="2000">
                    <a:solidFill>
                      <a:srgbClr val="333399"/>
                    </a:solidFill>
                    <a:latin typeface="Arial" charset="0"/>
                  </a:rPr>
                  <a:t>ARP </a:t>
                </a:r>
                <a:r>
                  <a:rPr kumimoji="1" lang="zh-CN" altLang="en-US" sz="2000">
                    <a:solidFill>
                      <a:srgbClr val="333399"/>
                    </a:solidFill>
                    <a:latin typeface="Arial" charset="0"/>
                  </a:rPr>
                  <a:t>请求</a:t>
                </a:r>
              </a:p>
            </p:txBody>
          </p:sp>
        </p:grpSp>
      </p:grpSp>
      <p:sp>
        <p:nvSpPr>
          <p:cNvPr id="219191" name="Text Box 55"/>
          <p:cNvSpPr txBox="1">
            <a:spLocks noChangeArrowheads="1"/>
          </p:cNvSpPr>
          <p:nvPr/>
        </p:nvSpPr>
        <p:spPr bwMode="auto">
          <a:xfrm>
            <a:off x="2282165" y="2241551"/>
            <a:ext cx="1252266"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209.0.0.5</a:t>
            </a:r>
          </a:p>
        </p:txBody>
      </p:sp>
      <p:sp>
        <p:nvSpPr>
          <p:cNvPr id="219192" name="Text Box 56"/>
          <p:cNvSpPr txBox="1">
            <a:spLocks noChangeArrowheads="1"/>
          </p:cNvSpPr>
          <p:nvPr/>
        </p:nvSpPr>
        <p:spPr bwMode="auto">
          <a:xfrm>
            <a:off x="6260038" y="2135189"/>
            <a:ext cx="1252266" cy="400110"/>
          </a:xfrm>
          <a:prstGeom prst="rect">
            <a:avLst/>
          </a:prstGeom>
          <a:noFill/>
          <a:ln w="9525">
            <a:noFill/>
            <a:miter lim="800000"/>
            <a:headEnd/>
            <a:tailEnd/>
          </a:ln>
          <a:effectLst/>
        </p:spPr>
        <p:txBody>
          <a:bodyPr wrap="none">
            <a:spAutoFit/>
          </a:bodyPr>
          <a:lstStyle/>
          <a:p>
            <a:r>
              <a:rPr kumimoji="1" lang="en-US" altLang="zh-CN" sz="2000" dirty="0">
                <a:solidFill>
                  <a:srgbClr val="FF0000"/>
                </a:solidFill>
                <a:latin typeface="Arial" charset="0"/>
              </a:rPr>
              <a:t>209.0.0.6</a:t>
            </a:r>
          </a:p>
        </p:txBody>
      </p:sp>
      <p:sp>
        <p:nvSpPr>
          <p:cNvPr id="219193" name="Text Box 57"/>
          <p:cNvSpPr txBox="1">
            <a:spLocks noChangeArrowheads="1"/>
          </p:cNvSpPr>
          <p:nvPr/>
        </p:nvSpPr>
        <p:spPr bwMode="auto">
          <a:xfrm>
            <a:off x="1052512" y="2960689"/>
            <a:ext cx="2436886"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00-00-C0-15-AD-18</a:t>
            </a:r>
          </a:p>
        </p:txBody>
      </p:sp>
      <p:sp>
        <p:nvSpPr>
          <p:cNvPr id="219194" name="Text Box 58"/>
          <p:cNvSpPr txBox="1">
            <a:spLocks noChangeArrowheads="1"/>
          </p:cNvSpPr>
          <p:nvPr/>
        </p:nvSpPr>
        <p:spPr bwMode="auto">
          <a:xfrm>
            <a:off x="5087144" y="6022975"/>
            <a:ext cx="2436886"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08-00-2B-00-EE-0A</a:t>
            </a:r>
          </a:p>
        </p:txBody>
      </p:sp>
      <p:sp>
        <p:nvSpPr>
          <p:cNvPr id="219195" name="AutoShape 59"/>
          <p:cNvSpPr>
            <a:spLocks noChangeArrowheads="1"/>
          </p:cNvSpPr>
          <p:nvPr/>
        </p:nvSpPr>
        <p:spPr bwMode="auto">
          <a:xfrm>
            <a:off x="2925366" y="214345"/>
            <a:ext cx="5432845" cy="1068411"/>
          </a:xfrm>
          <a:prstGeom prst="wedgeRoundRectCallout">
            <a:avLst>
              <a:gd name="adj1" fmla="val -45662"/>
              <a:gd name="adj2" fmla="val 81653"/>
              <a:gd name="adj3" fmla="val 16667"/>
            </a:avLst>
          </a:prstGeom>
          <a:solidFill>
            <a:srgbClr val="FFCCFF"/>
          </a:solidFill>
          <a:ln w="9525">
            <a:solidFill>
              <a:schemeClr val="tx1"/>
            </a:solidFill>
            <a:miter lim="800000"/>
            <a:headEnd/>
            <a:tailEnd/>
          </a:ln>
          <a:effectLst/>
        </p:spPr>
        <p:txBody>
          <a:bodyPr/>
          <a:lstStyle/>
          <a:p>
            <a:pPr algn="ctr"/>
            <a:endParaRPr kumimoji="1" lang="zh-CN" altLang="zh-CN" sz="2000">
              <a:solidFill>
                <a:srgbClr val="333399"/>
              </a:solidFill>
              <a:latin typeface="Arial" charset="0"/>
            </a:endParaRPr>
          </a:p>
        </p:txBody>
      </p:sp>
      <p:sp>
        <p:nvSpPr>
          <p:cNvPr id="219196" name="Text Box 60"/>
          <p:cNvSpPr txBox="1">
            <a:spLocks noChangeArrowheads="1"/>
          </p:cNvSpPr>
          <p:nvPr/>
        </p:nvSpPr>
        <p:spPr bwMode="auto">
          <a:xfrm>
            <a:off x="2966641" y="214345"/>
            <a:ext cx="5391570" cy="1015663"/>
          </a:xfrm>
          <a:prstGeom prst="rect">
            <a:avLst/>
          </a:prstGeom>
          <a:noFill/>
          <a:ln w="9525">
            <a:noFill/>
            <a:miter lim="800000"/>
            <a:headEnd/>
            <a:tailEnd/>
          </a:ln>
          <a:effectLst/>
        </p:spPr>
        <p:txBody>
          <a:bodyPr wrap="square">
            <a:spAutoFit/>
          </a:bodyPr>
          <a:lstStyle/>
          <a:p>
            <a:pPr algn="ctr"/>
            <a:r>
              <a:rPr kumimoji="1" lang="zh-CN" altLang="en-US" sz="2000" b="1" dirty="0">
                <a:solidFill>
                  <a:srgbClr val="333399"/>
                </a:solidFill>
                <a:latin typeface="Arial" charset="0"/>
              </a:rPr>
              <a:t>内容：我是 </a:t>
            </a:r>
            <a:r>
              <a:rPr kumimoji="1" lang="en-US" altLang="zh-CN" sz="2000" b="1" dirty="0">
                <a:solidFill>
                  <a:srgbClr val="333399"/>
                </a:solidFill>
                <a:latin typeface="Arial" charset="0"/>
              </a:rPr>
              <a:t>209.0.0.5</a:t>
            </a:r>
            <a:r>
              <a:rPr kumimoji="1" lang="zh-CN" altLang="en-US" sz="2000" b="1" dirty="0" smtClean="0">
                <a:solidFill>
                  <a:srgbClr val="333399"/>
                </a:solidFill>
                <a:latin typeface="Arial" charset="0"/>
              </a:rPr>
              <a:t>，</a:t>
            </a:r>
            <a:endParaRPr kumimoji="1" lang="en-US" altLang="zh-CN" sz="2000" b="1" dirty="0" smtClean="0">
              <a:solidFill>
                <a:srgbClr val="333399"/>
              </a:solidFill>
              <a:latin typeface="Arial" charset="0"/>
            </a:endParaRPr>
          </a:p>
          <a:p>
            <a:pPr algn="ctr"/>
            <a:r>
              <a:rPr kumimoji="1" lang="zh-CN" altLang="en-US" sz="2000" b="1" dirty="0" smtClean="0">
                <a:solidFill>
                  <a:srgbClr val="333399"/>
                </a:solidFill>
                <a:latin typeface="Arial" charset="0"/>
              </a:rPr>
              <a:t>硬件</a:t>
            </a:r>
            <a:r>
              <a:rPr kumimoji="1" lang="zh-CN" altLang="en-US" sz="2000" b="1" dirty="0">
                <a:solidFill>
                  <a:srgbClr val="333399"/>
                </a:solidFill>
                <a:latin typeface="Arial" charset="0"/>
              </a:rPr>
              <a:t>地址是 </a:t>
            </a:r>
            <a:r>
              <a:rPr kumimoji="1" lang="en-US" altLang="zh-CN" sz="2000" b="1" dirty="0">
                <a:solidFill>
                  <a:srgbClr val="333399"/>
                </a:solidFill>
                <a:latin typeface="Arial" charset="0"/>
              </a:rPr>
              <a:t>00-00-C0-15-AD-18</a:t>
            </a:r>
          </a:p>
          <a:p>
            <a:pPr algn="ctr"/>
            <a:r>
              <a:rPr kumimoji="1" lang="zh-CN" altLang="en-US" sz="2000" b="1" dirty="0">
                <a:solidFill>
                  <a:srgbClr val="333399"/>
                </a:solidFill>
                <a:latin typeface="Arial" charset="0"/>
              </a:rPr>
              <a:t>我想知道主机 </a:t>
            </a:r>
            <a:r>
              <a:rPr kumimoji="1" lang="en-US" altLang="zh-CN" sz="2000" b="1" dirty="0">
                <a:solidFill>
                  <a:srgbClr val="333399"/>
                </a:solidFill>
                <a:latin typeface="Arial" charset="0"/>
              </a:rPr>
              <a:t>209.0.0.6 </a:t>
            </a:r>
            <a:r>
              <a:rPr kumimoji="1" lang="zh-CN" altLang="en-US" sz="2000" b="1" dirty="0">
                <a:solidFill>
                  <a:srgbClr val="333399"/>
                </a:solidFill>
                <a:latin typeface="Arial" charset="0"/>
              </a:rPr>
              <a:t>的硬件地址</a:t>
            </a:r>
          </a:p>
        </p:txBody>
      </p:sp>
      <p:sp>
        <p:nvSpPr>
          <p:cNvPr id="219197" name="AutoShape 61"/>
          <p:cNvSpPr>
            <a:spLocks noChangeArrowheads="1"/>
          </p:cNvSpPr>
          <p:nvPr/>
        </p:nvSpPr>
        <p:spPr bwMode="auto">
          <a:xfrm>
            <a:off x="5326203" y="3500438"/>
            <a:ext cx="4216929" cy="727075"/>
          </a:xfrm>
          <a:prstGeom prst="wedgeRoundRectCallout">
            <a:avLst>
              <a:gd name="adj1" fmla="val -33761"/>
              <a:gd name="adj2" fmla="val 95631"/>
              <a:gd name="adj3" fmla="val 16667"/>
            </a:avLst>
          </a:prstGeom>
          <a:solidFill>
            <a:srgbClr val="FFCCFF"/>
          </a:solidFill>
          <a:ln w="9525">
            <a:solidFill>
              <a:schemeClr val="tx1"/>
            </a:solidFill>
            <a:miter lim="800000"/>
            <a:headEnd/>
            <a:tailEnd/>
          </a:ln>
          <a:effectLst/>
        </p:spPr>
        <p:txBody>
          <a:bodyPr/>
          <a:lstStyle/>
          <a:p>
            <a:r>
              <a:rPr kumimoji="1" lang="zh-CN" altLang="en-US" sz="2000" b="1" dirty="0" smtClean="0">
                <a:solidFill>
                  <a:srgbClr val="333399"/>
                </a:solidFill>
              </a:rPr>
              <a:t>我是 </a:t>
            </a:r>
            <a:r>
              <a:rPr kumimoji="1" lang="en-US" altLang="zh-CN" sz="2000" b="1" dirty="0" smtClean="0">
                <a:solidFill>
                  <a:srgbClr val="333399"/>
                </a:solidFill>
              </a:rPr>
              <a:t>209.0.0.6</a:t>
            </a:r>
          </a:p>
          <a:p>
            <a:r>
              <a:rPr kumimoji="1" lang="zh-CN" altLang="en-US" sz="2000" b="1" dirty="0" smtClean="0">
                <a:solidFill>
                  <a:srgbClr val="333399"/>
                </a:solidFill>
              </a:rPr>
              <a:t>硬件地址是 </a:t>
            </a:r>
            <a:r>
              <a:rPr kumimoji="1" lang="en-US" altLang="zh-CN" sz="2000" b="1" dirty="0" smtClean="0">
                <a:solidFill>
                  <a:srgbClr val="333399"/>
                </a:solidFill>
              </a:rPr>
              <a:t>08-00-2B-00-EE-0A</a:t>
            </a:r>
          </a:p>
          <a:p>
            <a:pPr algn="ctr"/>
            <a:endParaRPr kumimoji="1" lang="zh-CN" altLang="zh-CN" sz="2000" b="1" dirty="0">
              <a:solidFill>
                <a:srgbClr val="333399"/>
              </a:solidFill>
              <a:latin typeface="Arial" charset="0"/>
            </a:endParaRPr>
          </a:p>
        </p:txBody>
      </p:sp>
      <p:pic>
        <p:nvPicPr>
          <p:cNvPr id="219199" name="Picture 63"/>
          <p:cNvPicPr>
            <a:picLocks noChangeArrowheads="1"/>
          </p:cNvPicPr>
          <p:nvPr/>
        </p:nvPicPr>
        <p:blipFill>
          <a:blip r:embed="rId3"/>
          <a:srcRect/>
          <a:stretch>
            <a:fillRect/>
          </a:stretch>
        </p:blipFill>
        <p:spPr bwMode="auto">
          <a:xfrm>
            <a:off x="1972632" y="2459038"/>
            <a:ext cx="545173" cy="514350"/>
          </a:xfrm>
          <a:prstGeom prst="rect">
            <a:avLst/>
          </a:prstGeom>
          <a:noFill/>
          <a:ln w="9525">
            <a:noFill/>
            <a:miter lim="800000"/>
            <a:headEnd/>
            <a:tailEnd/>
          </a:ln>
          <a:effectLst/>
        </p:spPr>
      </p:pic>
      <p:sp>
        <p:nvSpPr>
          <p:cNvPr id="219210" name="Line 74"/>
          <p:cNvSpPr>
            <a:spLocks noChangeShapeType="1"/>
          </p:cNvSpPr>
          <p:nvPr/>
        </p:nvSpPr>
        <p:spPr bwMode="auto">
          <a:xfrm rot="5400000">
            <a:off x="1948950" y="5407024"/>
            <a:ext cx="587375" cy="0"/>
          </a:xfrm>
          <a:prstGeom prst="line">
            <a:avLst/>
          </a:prstGeom>
          <a:noFill/>
          <a:ln w="38100">
            <a:solidFill>
              <a:srgbClr val="333399"/>
            </a:solidFill>
            <a:round/>
            <a:headEnd/>
            <a:tailEnd/>
          </a:ln>
          <a:effectLst/>
        </p:spPr>
        <p:txBody>
          <a:bodyPr/>
          <a:lstStyle/>
          <a:p>
            <a:endParaRPr lang="zh-CN" altLang="en-US"/>
          </a:p>
        </p:txBody>
      </p:sp>
      <p:sp>
        <p:nvSpPr>
          <p:cNvPr id="219211" name="Line 75"/>
          <p:cNvSpPr>
            <a:spLocks noChangeShapeType="1"/>
          </p:cNvSpPr>
          <p:nvPr/>
        </p:nvSpPr>
        <p:spPr bwMode="auto">
          <a:xfrm rot="5400000">
            <a:off x="4132292" y="5398293"/>
            <a:ext cx="588963" cy="0"/>
          </a:xfrm>
          <a:prstGeom prst="line">
            <a:avLst/>
          </a:prstGeom>
          <a:noFill/>
          <a:ln w="38100">
            <a:solidFill>
              <a:srgbClr val="333399"/>
            </a:solidFill>
            <a:round/>
            <a:headEnd/>
            <a:tailEnd/>
          </a:ln>
          <a:effectLst/>
        </p:spPr>
        <p:txBody>
          <a:bodyPr/>
          <a:lstStyle/>
          <a:p>
            <a:endParaRPr lang="zh-CN" altLang="en-US"/>
          </a:p>
        </p:txBody>
      </p:sp>
      <p:sp>
        <p:nvSpPr>
          <p:cNvPr id="219212" name="Line 76"/>
          <p:cNvSpPr>
            <a:spLocks noChangeShapeType="1"/>
          </p:cNvSpPr>
          <p:nvPr/>
        </p:nvSpPr>
        <p:spPr bwMode="auto">
          <a:xfrm rot="5400000">
            <a:off x="6009378" y="5407024"/>
            <a:ext cx="587375" cy="0"/>
          </a:xfrm>
          <a:prstGeom prst="line">
            <a:avLst/>
          </a:prstGeom>
          <a:noFill/>
          <a:ln w="38100">
            <a:solidFill>
              <a:srgbClr val="333399"/>
            </a:solidFill>
            <a:round/>
            <a:headEnd/>
            <a:tailEnd/>
          </a:ln>
          <a:effectLst/>
        </p:spPr>
        <p:txBody>
          <a:bodyPr/>
          <a:lstStyle/>
          <a:p>
            <a:endParaRPr lang="zh-CN" altLang="en-US"/>
          </a:p>
        </p:txBody>
      </p:sp>
      <p:sp>
        <p:nvSpPr>
          <p:cNvPr id="219213" name="Line 77"/>
          <p:cNvSpPr>
            <a:spLocks noChangeShapeType="1"/>
          </p:cNvSpPr>
          <p:nvPr/>
        </p:nvSpPr>
        <p:spPr bwMode="auto">
          <a:xfrm rot="5400000">
            <a:off x="8222750" y="5407024"/>
            <a:ext cx="587375" cy="0"/>
          </a:xfrm>
          <a:prstGeom prst="line">
            <a:avLst/>
          </a:prstGeom>
          <a:noFill/>
          <a:ln w="38100">
            <a:solidFill>
              <a:srgbClr val="333399"/>
            </a:solidFill>
            <a:round/>
            <a:headEnd/>
            <a:tailEnd/>
          </a:ln>
          <a:effectLst/>
        </p:spPr>
        <p:txBody>
          <a:bodyPr/>
          <a:lstStyle/>
          <a:p>
            <a:endParaRPr lang="zh-CN" altLang="en-US"/>
          </a:p>
        </p:txBody>
      </p:sp>
      <p:sp>
        <p:nvSpPr>
          <p:cNvPr id="219214" name="Line 78"/>
          <p:cNvSpPr>
            <a:spLocks noChangeShapeType="1"/>
          </p:cNvSpPr>
          <p:nvPr/>
        </p:nvSpPr>
        <p:spPr bwMode="auto">
          <a:xfrm rot="5400000">
            <a:off x="531842" y="5407024"/>
            <a:ext cx="587375" cy="0"/>
          </a:xfrm>
          <a:prstGeom prst="line">
            <a:avLst/>
          </a:prstGeom>
          <a:noFill/>
          <a:ln w="38100">
            <a:solidFill>
              <a:srgbClr val="333399"/>
            </a:solidFill>
            <a:round/>
            <a:headEnd/>
            <a:tailEnd/>
          </a:ln>
          <a:effectLst/>
        </p:spPr>
        <p:txBody>
          <a:bodyPr/>
          <a:lstStyle/>
          <a:p>
            <a:endParaRPr lang="zh-CN" altLang="en-US"/>
          </a:p>
        </p:txBody>
      </p:sp>
      <p:pic>
        <p:nvPicPr>
          <p:cNvPr id="219215" name="Picture 79"/>
          <p:cNvPicPr>
            <a:picLocks noChangeArrowheads="1"/>
          </p:cNvPicPr>
          <p:nvPr/>
        </p:nvPicPr>
        <p:blipFill>
          <a:blip r:embed="rId3"/>
          <a:srcRect/>
          <a:stretch>
            <a:fillRect/>
          </a:stretch>
        </p:blipFill>
        <p:spPr bwMode="auto">
          <a:xfrm>
            <a:off x="550339" y="5554661"/>
            <a:ext cx="545173" cy="514350"/>
          </a:xfrm>
          <a:prstGeom prst="rect">
            <a:avLst/>
          </a:prstGeom>
          <a:noFill/>
          <a:ln w="9525">
            <a:noFill/>
            <a:miter lim="800000"/>
            <a:headEnd/>
            <a:tailEnd/>
          </a:ln>
          <a:effectLst/>
        </p:spPr>
      </p:pic>
      <p:pic>
        <p:nvPicPr>
          <p:cNvPr id="219216" name="Picture 80"/>
          <p:cNvPicPr>
            <a:picLocks noChangeArrowheads="1"/>
          </p:cNvPicPr>
          <p:nvPr/>
        </p:nvPicPr>
        <p:blipFill>
          <a:blip r:embed="rId3"/>
          <a:srcRect/>
          <a:stretch>
            <a:fillRect/>
          </a:stretch>
        </p:blipFill>
        <p:spPr bwMode="auto">
          <a:xfrm>
            <a:off x="4165336" y="5554661"/>
            <a:ext cx="543454" cy="514350"/>
          </a:xfrm>
          <a:prstGeom prst="rect">
            <a:avLst/>
          </a:prstGeom>
          <a:noFill/>
          <a:ln w="9525">
            <a:noFill/>
            <a:miter lim="800000"/>
            <a:headEnd/>
            <a:tailEnd/>
          </a:ln>
          <a:effectLst/>
        </p:spPr>
      </p:pic>
      <p:pic>
        <p:nvPicPr>
          <p:cNvPr id="219217" name="Picture 81"/>
          <p:cNvPicPr>
            <a:picLocks noChangeArrowheads="1"/>
          </p:cNvPicPr>
          <p:nvPr/>
        </p:nvPicPr>
        <p:blipFill>
          <a:blip r:embed="rId3"/>
          <a:srcRect/>
          <a:stretch>
            <a:fillRect/>
          </a:stretch>
        </p:blipFill>
        <p:spPr bwMode="auto">
          <a:xfrm>
            <a:off x="6027869" y="5554661"/>
            <a:ext cx="545175" cy="514350"/>
          </a:xfrm>
          <a:prstGeom prst="rect">
            <a:avLst/>
          </a:prstGeom>
          <a:noFill/>
          <a:ln w="9525">
            <a:noFill/>
            <a:miter lim="800000"/>
            <a:headEnd/>
            <a:tailEnd/>
          </a:ln>
          <a:effectLst/>
        </p:spPr>
      </p:pic>
      <p:pic>
        <p:nvPicPr>
          <p:cNvPr id="219218" name="Picture 82"/>
          <p:cNvPicPr>
            <a:picLocks noChangeArrowheads="1"/>
          </p:cNvPicPr>
          <p:nvPr/>
        </p:nvPicPr>
        <p:blipFill>
          <a:blip r:embed="rId3"/>
          <a:srcRect/>
          <a:stretch>
            <a:fillRect/>
          </a:stretch>
        </p:blipFill>
        <p:spPr bwMode="auto">
          <a:xfrm>
            <a:off x="8256719" y="5554661"/>
            <a:ext cx="545175" cy="514350"/>
          </a:xfrm>
          <a:prstGeom prst="rect">
            <a:avLst/>
          </a:prstGeom>
          <a:noFill/>
          <a:ln w="9525">
            <a:noFill/>
            <a:miter lim="800000"/>
            <a:headEnd/>
            <a:tailEnd/>
          </a:ln>
          <a:effectLst/>
        </p:spPr>
      </p:pic>
      <p:sp>
        <p:nvSpPr>
          <p:cNvPr id="219219" name="Line 83"/>
          <p:cNvSpPr>
            <a:spLocks noChangeShapeType="1"/>
          </p:cNvSpPr>
          <p:nvPr/>
        </p:nvSpPr>
        <p:spPr bwMode="auto">
          <a:xfrm>
            <a:off x="0" y="5113336"/>
            <a:ext cx="9298913" cy="20638"/>
          </a:xfrm>
          <a:prstGeom prst="line">
            <a:avLst/>
          </a:prstGeom>
          <a:noFill/>
          <a:ln w="38100">
            <a:solidFill>
              <a:srgbClr val="333399"/>
            </a:solidFill>
            <a:round/>
            <a:headEnd/>
            <a:tailEnd/>
          </a:ln>
          <a:effectLst/>
        </p:spPr>
        <p:txBody>
          <a:bodyPr/>
          <a:lstStyle/>
          <a:p>
            <a:endParaRPr lang="zh-CN" altLang="en-US"/>
          </a:p>
        </p:txBody>
      </p:sp>
      <p:sp>
        <p:nvSpPr>
          <p:cNvPr id="219220" name="Text Box 84"/>
          <p:cNvSpPr txBox="1">
            <a:spLocks noChangeArrowheads="1"/>
          </p:cNvSpPr>
          <p:nvPr/>
        </p:nvSpPr>
        <p:spPr bwMode="auto">
          <a:xfrm>
            <a:off x="2457582" y="5624512"/>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A</a:t>
            </a:r>
          </a:p>
        </p:txBody>
      </p:sp>
      <p:sp>
        <p:nvSpPr>
          <p:cNvPr id="219221" name="Text Box 85"/>
          <p:cNvSpPr txBox="1">
            <a:spLocks noChangeArrowheads="1"/>
          </p:cNvSpPr>
          <p:nvPr/>
        </p:nvSpPr>
        <p:spPr bwMode="auto">
          <a:xfrm>
            <a:off x="4612481" y="5500687"/>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Y</a:t>
            </a:r>
          </a:p>
        </p:txBody>
      </p:sp>
      <p:sp>
        <p:nvSpPr>
          <p:cNvPr id="219222" name="Text Box 86"/>
          <p:cNvSpPr txBox="1">
            <a:spLocks noChangeArrowheads="1"/>
          </p:cNvSpPr>
          <p:nvPr/>
        </p:nvSpPr>
        <p:spPr bwMode="auto">
          <a:xfrm>
            <a:off x="1019837" y="5500687"/>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X</a:t>
            </a:r>
          </a:p>
        </p:txBody>
      </p:sp>
      <p:sp>
        <p:nvSpPr>
          <p:cNvPr id="219223" name="Text Box 87"/>
          <p:cNvSpPr txBox="1">
            <a:spLocks noChangeArrowheads="1"/>
          </p:cNvSpPr>
          <p:nvPr/>
        </p:nvSpPr>
        <p:spPr bwMode="auto">
          <a:xfrm>
            <a:off x="6497373" y="5624512"/>
            <a:ext cx="356188"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B</a:t>
            </a:r>
          </a:p>
        </p:txBody>
      </p:sp>
      <p:sp>
        <p:nvSpPr>
          <p:cNvPr id="219224" name="Text Box 88"/>
          <p:cNvSpPr txBox="1">
            <a:spLocks noChangeArrowheads="1"/>
          </p:cNvSpPr>
          <p:nvPr/>
        </p:nvSpPr>
        <p:spPr bwMode="auto">
          <a:xfrm>
            <a:off x="8717623" y="5500687"/>
            <a:ext cx="341760"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Z</a:t>
            </a:r>
          </a:p>
        </p:txBody>
      </p:sp>
      <p:sp>
        <p:nvSpPr>
          <p:cNvPr id="219225" name="Text Box 89"/>
          <p:cNvSpPr txBox="1">
            <a:spLocks noChangeArrowheads="1"/>
          </p:cNvSpPr>
          <p:nvPr/>
        </p:nvSpPr>
        <p:spPr bwMode="auto">
          <a:xfrm>
            <a:off x="2282164" y="5337175"/>
            <a:ext cx="1252266"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209.0.0.5</a:t>
            </a:r>
          </a:p>
        </p:txBody>
      </p:sp>
      <p:sp>
        <p:nvSpPr>
          <p:cNvPr id="219226" name="Text Box 90"/>
          <p:cNvSpPr txBox="1">
            <a:spLocks noChangeArrowheads="1"/>
          </p:cNvSpPr>
          <p:nvPr/>
        </p:nvSpPr>
        <p:spPr bwMode="auto">
          <a:xfrm>
            <a:off x="6260038" y="5230812"/>
            <a:ext cx="1252266"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209.0.0.6</a:t>
            </a:r>
          </a:p>
        </p:txBody>
      </p:sp>
      <p:sp>
        <p:nvSpPr>
          <p:cNvPr id="219227" name="Text Box 91"/>
          <p:cNvSpPr txBox="1">
            <a:spLocks noChangeArrowheads="1"/>
          </p:cNvSpPr>
          <p:nvPr/>
        </p:nvSpPr>
        <p:spPr bwMode="auto">
          <a:xfrm>
            <a:off x="1258890" y="6056312"/>
            <a:ext cx="2436886"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00-00-C0-15-AD-18</a:t>
            </a:r>
          </a:p>
        </p:txBody>
      </p:sp>
      <p:pic>
        <p:nvPicPr>
          <p:cNvPr id="219228" name="Picture 92"/>
          <p:cNvPicPr>
            <a:picLocks noChangeArrowheads="1"/>
          </p:cNvPicPr>
          <p:nvPr/>
        </p:nvPicPr>
        <p:blipFill>
          <a:blip r:embed="rId3"/>
          <a:srcRect/>
          <a:stretch>
            <a:fillRect/>
          </a:stretch>
        </p:blipFill>
        <p:spPr bwMode="auto">
          <a:xfrm>
            <a:off x="1972600" y="5554661"/>
            <a:ext cx="545175" cy="514350"/>
          </a:xfrm>
          <a:prstGeom prst="rect">
            <a:avLst/>
          </a:prstGeom>
          <a:noFill/>
          <a:ln w="9525">
            <a:noFill/>
            <a:miter lim="800000"/>
            <a:headEnd/>
            <a:tailEnd/>
          </a:ln>
          <a:effectLst/>
        </p:spPr>
      </p:pic>
      <p:sp>
        <p:nvSpPr>
          <p:cNvPr id="219233" name="Freeform 97"/>
          <p:cNvSpPr>
            <a:spLocks/>
          </p:cNvSpPr>
          <p:nvPr/>
        </p:nvSpPr>
        <p:spPr bwMode="auto">
          <a:xfrm>
            <a:off x="2223691" y="2095500"/>
            <a:ext cx="2105025" cy="687388"/>
          </a:xfrm>
          <a:custGeom>
            <a:avLst/>
            <a:gdLst/>
            <a:ahLst/>
            <a:cxnLst>
              <a:cxn ang="0">
                <a:pos x="6" y="375"/>
              </a:cxn>
              <a:cxn ang="0">
                <a:pos x="27" y="126"/>
              </a:cxn>
              <a:cxn ang="0">
                <a:pos x="171" y="30"/>
              </a:cxn>
              <a:cxn ang="0">
                <a:pos x="513" y="3"/>
              </a:cxn>
              <a:cxn ang="0">
                <a:pos x="852" y="9"/>
              </a:cxn>
              <a:cxn ang="0">
                <a:pos x="1041" y="27"/>
              </a:cxn>
              <a:cxn ang="0">
                <a:pos x="1167" y="93"/>
              </a:cxn>
              <a:cxn ang="0">
                <a:pos x="1215" y="234"/>
              </a:cxn>
              <a:cxn ang="0">
                <a:pos x="1224" y="433"/>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219234" name="Freeform 98"/>
          <p:cNvSpPr>
            <a:spLocks/>
          </p:cNvSpPr>
          <p:nvPr/>
        </p:nvSpPr>
        <p:spPr bwMode="auto">
          <a:xfrm>
            <a:off x="2221971" y="2095500"/>
            <a:ext cx="3979598" cy="687388"/>
          </a:xfrm>
          <a:custGeom>
            <a:avLst/>
            <a:gdLst/>
            <a:ahLst/>
            <a:cxnLst>
              <a:cxn ang="0">
                <a:pos x="6" y="375"/>
              </a:cxn>
              <a:cxn ang="0">
                <a:pos x="27" y="126"/>
              </a:cxn>
              <a:cxn ang="0">
                <a:pos x="171" y="30"/>
              </a:cxn>
              <a:cxn ang="0">
                <a:pos x="513" y="3"/>
              </a:cxn>
              <a:cxn ang="0">
                <a:pos x="852" y="9"/>
              </a:cxn>
              <a:cxn ang="0">
                <a:pos x="1041" y="27"/>
              </a:cxn>
              <a:cxn ang="0">
                <a:pos x="1167" y="93"/>
              </a:cxn>
              <a:cxn ang="0">
                <a:pos x="1215" y="234"/>
              </a:cxn>
              <a:cxn ang="0">
                <a:pos x="1224" y="433"/>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219237" name="Freeform 101"/>
          <p:cNvSpPr>
            <a:spLocks/>
          </p:cNvSpPr>
          <p:nvPr/>
        </p:nvSpPr>
        <p:spPr bwMode="auto">
          <a:xfrm>
            <a:off x="2222001" y="2095500"/>
            <a:ext cx="6320235" cy="687388"/>
          </a:xfrm>
          <a:custGeom>
            <a:avLst/>
            <a:gdLst/>
            <a:ahLst/>
            <a:cxnLst>
              <a:cxn ang="0">
                <a:pos x="6" y="375"/>
              </a:cxn>
              <a:cxn ang="0">
                <a:pos x="27" y="126"/>
              </a:cxn>
              <a:cxn ang="0">
                <a:pos x="171" y="30"/>
              </a:cxn>
              <a:cxn ang="0">
                <a:pos x="513" y="3"/>
              </a:cxn>
              <a:cxn ang="0">
                <a:pos x="852" y="9"/>
              </a:cxn>
              <a:cxn ang="0">
                <a:pos x="1041" y="27"/>
              </a:cxn>
              <a:cxn ang="0">
                <a:pos x="1167" y="93"/>
              </a:cxn>
              <a:cxn ang="0">
                <a:pos x="1215" y="234"/>
              </a:cxn>
              <a:cxn ang="0">
                <a:pos x="1224" y="433"/>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219238" name="Freeform 102"/>
          <p:cNvSpPr>
            <a:spLocks/>
          </p:cNvSpPr>
          <p:nvPr/>
        </p:nvSpPr>
        <p:spPr bwMode="auto">
          <a:xfrm flipH="1">
            <a:off x="741231" y="2095500"/>
            <a:ext cx="1480740" cy="687388"/>
          </a:xfrm>
          <a:custGeom>
            <a:avLst/>
            <a:gdLst/>
            <a:ahLst/>
            <a:cxnLst>
              <a:cxn ang="0">
                <a:pos x="6" y="375"/>
              </a:cxn>
              <a:cxn ang="0">
                <a:pos x="27" y="126"/>
              </a:cxn>
              <a:cxn ang="0">
                <a:pos x="171" y="30"/>
              </a:cxn>
              <a:cxn ang="0">
                <a:pos x="513" y="3"/>
              </a:cxn>
              <a:cxn ang="0">
                <a:pos x="852" y="9"/>
              </a:cxn>
              <a:cxn ang="0">
                <a:pos x="1041" y="27"/>
              </a:cxn>
              <a:cxn ang="0">
                <a:pos x="1167" y="93"/>
              </a:cxn>
              <a:cxn ang="0">
                <a:pos x="1215" y="234"/>
              </a:cxn>
              <a:cxn ang="0">
                <a:pos x="1224" y="433"/>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219239" name="Freeform 103"/>
          <p:cNvSpPr>
            <a:spLocks/>
          </p:cNvSpPr>
          <p:nvPr/>
        </p:nvSpPr>
        <p:spPr bwMode="auto">
          <a:xfrm flipH="1">
            <a:off x="2199621" y="5192711"/>
            <a:ext cx="3979598" cy="687388"/>
          </a:xfrm>
          <a:custGeom>
            <a:avLst/>
            <a:gdLst/>
            <a:ahLst/>
            <a:cxnLst>
              <a:cxn ang="0">
                <a:pos x="6" y="375"/>
              </a:cxn>
              <a:cxn ang="0">
                <a:pos x="27" y="126"/>
              </a:cxn>
              <a:cxn ang="0">
                <a:pos x="171" y="30"/>
              </a:cxn>
              <a:cxn ang="0">
                <a:pos x="513" y="3"/>
              </a:cxn>
              <a:cxn ang="0">
                <a:pos x="852" y="9"/>
              </a:cxn>
              <a:cxn ang="0">
                <a:pos x="1041" y="27"/>
              </a:cxn>
              <a:cxn ang="0">
                <a:pos x="1167" y="93"/>
              </a:cxn>
              <a:cxn ang="0">
                <a:pos x="1215" y="234"/>
              </a:cxn>
              <a:cxn ang="0">
                <a:pos x="1224" y="433"/>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65" name="灯片编号占位符 64"/>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57</a:t>
            </a:fld>
            <a:endParaRPr lang="zh-CN" altLang="en-US" kern="0" dirty="0">
              <a:solidFill>
                <a:sysClr val="windowText" lastClr="000000"/>
              </a:solidFill>
            </a:endParaRPr>
          </a:p>
        </p:txBody>
      </p:sp>
      <p:sp>
        <p:nvSpPr>
          <p:cNvPr id="67" name="Text Box 45"/>
          <p:cNvSpPr txBox="1">
            <a:spLocks noChangeArrowheads="1"/>
          </p:cNvSpPr>
          <p:nvPr/>
        </p:nvSpPr>
        <p:spPr bwMode="auto">
          <a:xfrm>
            <a:off x="5262566" y="6433268"/>
            <a:ext cx="3996286" cy="424732"/>
          </a:xfrm>
          <a:prstGeom prst="rect">
            <a:avLst/>
          </a:prstGeom>
          <a:solidFill>
            <a:srgbClr val="CCECFF"/>
          </a:solidFill>
          <a:ln w="9525">
            <a:solidFill>
              <a:schemeClr val="tx2"/>
            </a:solidFill>
            <a:miter lim="800000"/>
            <a:headEnd/>
            <a:tailEnd/>
          </a:ln>
          <a:effectLst/>
        </p:spPr>
        <p:txBody>
          <a:bodyPr wrap="none">
            <a:spAutoFit/>
          </a:bodyPr>
          <a:lstStyle/>
          <a:p>
            <a:pPr algn="ctr">
              <a:lnSpc>
                <a:spcPct val="90000"/>
              </a:lnSpc>
            </a:pPr>
            <a:r>
              <a:rPr kumimoji="1" lang="zh-CN" altLang="en-US" sz="2400" dirty="0">
                <a:solidFill>
                  <a:srgbClr val="333399"/>
                </a:solidFill>
                <a:latin typeface="Arial" charset="0"/>
              </a:rPr>
              <a:t>主机 </a:t>
            </a:r>
            <a:r>
              <a:rPr kumimoji="1" lang="en-US" altLang="zh-CN" sz="2400" dirty="0">
                <a:solidFill>
                  <a:srgbClr val="333399"/>
                </a:solidFill>
                <a:latin typeface="Arial" charset="0"/>
              </a:rPr>
              <a:t>B </a:t>
            </a:r>
            <a:r>
              <a:rPr kumimoji="1" lang="zh-CN" altLang="en-US" sz="2400" dirty="0" smtClean="0">
                <a:solidFill>
                  <a:srgbClr val="333399"/>
                </a:solidFill>
              </a:rPr>
              <a:t>将</a:t>
            </a:r>
            <a:r>
              <a:rPr kumimoji="1" lang="zh-CN" altLang="en-US" sz="2400" dirty="0" smtClean="0">
                <a:solidFill>
                  <a:srgbClr val="333399"/>
                </a:solidFill>
                <a:latin typeface="Arial" charset="0"/>
              </a:rPr>
              <a:t> </a:t>
            </a:r>
            <a:r>
              <a:rPr kumimoji="1" lang="en-US" altLang="zh-CN" sz="2400" dirty="0">
                <a:solidFill>
                  <a:srgbClr val="333399"/>
                </a:solidFill>
                <a:latin typeface="Arial" charset="0"/>
              </a:rPr>
              <a:t>A </a:t>
            </a:r>
            <a:r>
              <a:rPr kumimoji="1" lang="zh-CN" altLang="en-US" sz="2400" dirty="0" smtClean="0">
                <a:solidFill>
                  <a:srgbClr val="333399"/>
                </a:solidFill>
                <a:latin typeface="Arial" charset="0"/>
              </a:rPr>
              <a:t>信息写入</a:t>
            </a:r>
            <a:r>
              <a:rPr kumimoji="1" lang="en-US" altLang="zh-CN" sz="2400" dirty="0" smtClean="0">
                <a:solidFill>
                  <a:srgbClr val="333399"/>
                </a:solidFill>
                <a:latin typeface="Arial" charset="0"/>
              </a:rPr>
              <a:t>ARP</a:t>
            </a:r>
            <a:r>
              <a:rPr kumimoji="1" lang="zh-CN" altLang="en-US" sz="2400" dirty="0" smtClean="0">
                <a:solidFill>
                  <a:srgbClr val="333399"/>
                </a:solidFill>
                <a:latin typeface="Arial" charset="0"/>
              </a:rPr>
              <a:t>表</a:t>
            </a:r>
            <a:endParaRPr kumimoji="1" lang="zh-CN" altLang="en-US" sz="2400" dirty="0">
              <a:solidFill>
                <a:srgbClr val="333399"/>
              </a:solidFill>
              <a:latin typeface="Arial" charset="0"/>
            </a:endParaRPr>
          </a:p>
        </p:txBody>
      </p:sp>
      <p:sp>
        <p:nvSpPr>
          <p:cNvPr id="68" name="Text Box 45"/>
          <p:cNvSpPr txBox="1">
            <a:spLocks noChangeArrowheads="1"/>
          </p:cNvSpPr>
          <p:nvPr/>
        </p:nvSpPr>
        <p:spPr bwMode="auto">
          <a:xfrm>
            <a:off x="309530" y="6433268"/>
            <a:ext cx="3843360" cy="424732"/>
          </a:xfrm>
          <a:prstGeom prst="rect">
            <a:avLst/>
          </a:prstGeom>
          <a:solidFill>
            <a:srgbClr val="CCECFF"/>
          </a:solidFill>
          <a:ln w="9525">
            <a:solidFill>
              <a:schemeClr val="tx2"/>
            </a:solidFill>
            <a:miter lim="800000"/>
            <a:headEnd/>
            <a:tailEnd/>
          </a:ln>
          <a:effectLst/>
        </p:spPr>
        <p:txBody>
          <a:bodyPr wrap="none">
            <a:spAutoFit/>
          </a:bodyPr>
          <a:lstStyle/>
          <a:p>
            <a:pPr algn="ctr">
              <a:lnSpc>
                <a:spcPct val="90000"/>
              </a:lnSpc>
            </a:pPr>
            <a:r>
              <a:rPr kumimoji="1" lang="zh-CN" altLang="en-US" sz="2400" dirty="0">
                <a:solidFill>
                  <a:srgbClr val="333399"/>
                </a:solidFill>
                <a:latin typeface="Arial" charset="0"/>
              </a:rPr>
              <a:t>主机 </a:t>
            </a:r>
            <a:r>
              <a:rPr kumimoji="1" lang="en-US" altLang="zh-CN" sz="2400" dirty="0" smtClean="0">
                <a:solidFill>
                  <a:srgbClr val="333399"/>
                </a:solidFill>
              </a:rPr>
              <a:t>A</a:t>
            </a:r>
            <a:r>
              <a:rPr kumimoji="1" lang="zh-CN" altLang="en-US" sz="2400" dirty="0" smtClean="0">
                <a:solidFill>
                  <a:srgbClr val="333399"/>
                </a:solidFill>
              </a:rPr>
              <a:t>将</a:t>
            </a:r>
            <a:r>
              <a:rPr kumimoji="1" lang="en-US" altLang="zh-CN" sz="2400" dirty="0" smtClean="0">
                <a:solidFill>
                  <a:srgbClr val="333399"/>
                </a:solidFill>
              </a:rPr>
              <a:t>B</a:t>
            </a:r>
            <a:r>
              <a:rPr kumimoji="1" lang="zh-CN" altLang="en-US" sz="2400" dirty="0" smtClean="0">
                <a:solidFill>
                  <a:srgbClr val="333399"/>
                </a:solidFill>
                <a:latin typeface="Arial" charset="0"/>
              </a:rPr>
              <a:t> 信息写入</a:t>
            </a:r>
            <a:r>
              <a:rPr kumimoji="1" lang="en-US" altLang="zh-CN" sz="2400" dirty="0" smtClean="0">
                <a:solidFill>
                  <a:srgbClr val="333399"/>
                </a:solidFill>
                <a:latin typeface="Arial" charset="0"/>
              </a:rPr>
              <a:t>ARP</a:t>
            </a:r>
            <a:r>
              <a:rPr kumimoji="1" lang="zh-CN" altLang="en-US" sz="2400" dirty="0" smtClean="0">
                <a:solidFill>
                  <a:srgbClr val="333399"/>
                </a:solidFill>
                <a:latin typeface="Arial" charset="0"/>
              </a:rPr>
              <a:t>表</a:t>
            </a:r>
            <a:endParaRPr kumimoji="1" lang="zh-CN" altLang="en-US" sz="2400" dirty="0">
              <a:solidFill>
                <a:srgbClr val="333399"/>
              </a:solidFill>
              <a:latin typeface="Arial" charset="0"/>
            </a:endParaRPr>
          </a:p>
        </p:txBody>
      </p:sp>
      <p:sp>
        <p:nvSpPr>
          <p:cNvPr id="69" name="Text Box 46"/>
          <p:cNvSpPr txBox="1">
            <a:spLocks noChangeArrowheads="1"/>
          </p:cNvSpPr>
          <p:nvPr/>
        </p:nvSpPr>
        <p:spPr bwMode="auto">
          <a:xfrm>
            <a:off x="8609307" y="1"/>
            <a:ext cx="1296723" cy="867930"/>
          </a:xfrm>
          <a:prstGeom prst="rect">
            <a:avLst/>
          </a:prstGeom>
          <a:noFill/>
          <a:ln w="9525">
            <a:noFill/>
            <a:miter lim="800000"/>
            <a:headEnd/>
            <a:tailEnd/>
          </a:ln>
          <a:effectLst/>
        </p:spPr>
        <p:txBody>
          <a:bodyPr wrap="square">
            <a:spAutoFit/>
          </a:bodyPr>
          <a:lstStyle/>
          <a:p>
            <a:pPr algn="ctr">
              <a:lnSpc>
                <a:spcPct val="90000"/>
              </a:lnSpc>
            </a:pPr>
            <a:r>
              <a:rPr kumimoji="1" lang="en-US" altLang="zh-CN" sz="2800" dirty="0" smtClean="0">
                <a:solidFill>
                  <a:srgbClr val="333399"/>
                </a:solidFill>
                <a:latin typeface="Arial" charset="0"/>
              </a:rPr>
              <a:t>ARP </a:t>
            </a:r>
          </a:p>
          <a:p>
            <a:pPr algn="ctr">
              <a:lnSpc>
                <a:spcPct val="90000"/>
              </a:lnSpc>
            </a:pPr>
            <a:r>
              <a:rPr kumimoji="1" lang="zh-CN" altLang="en-US" sz="2800" dirty="0" smtClean="0">
                <a:solidFill>
                  <a:srgbClr val="333399"/>
                </a:solidFill>
                <a:latin typeface="Arial" charset="0"/>
              </a:rPr>
              <a:t>协议</a:t>
            </a:r>
            <a:endParaRPr kumimoji="1" lang="zh-CN" altLang="en-US" sz="2800" dirty="0">
              <a:solidFill>
                <a:srgbClr val="333399"/>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9233"/>
                                        </p:tgtEl>
                                        <p:attrNameLst>
                                          <p:attrName>style.visibility</p:attrName>
                                        </p:attrNameLst>
                                      </p:cBhvr>
                                      <p:to>
                                        <p:strVal val="visible"/>
                                      </p:to>
                                    </p:set>
                                    <p:animEffect transition="in" filter="wipe(left)">
                                      <p:cBhvr>
                                        <p:cTn id="11" dur="1000"/>
                                        <p:tgtEl>
                                          <p:spTgt spid="2192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9237"/>
                                        </p:tgtEl>
                                        <p:attrNameLst>
                                          <p:attrName>style.visibility</p:attrName>
                                        </p:attrNameLst>
                                      </p:cBhvr>
                                      <p:to>
                                        <p:strVal val="visible"/>
                                      </p:to>
                                    </p:set>
                                    <p:animEffect transition="in" filter="wipe(left)">
                                      <p:cBhvr>
                                        <p:cTn id="14" dur="1000"/>
                                        <p:tgtEl>
                                          <p:spTgt spid="21923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19238"/>
                                        </p:tgtEl>
                                        <p:attrNameLst>
                                          <p:attrName>style.visibility</p:attrName>
                                        </p:attrNameLst>
                                      </p:cBhvr>
                                      <p:to>
                                        <p:strVal val="visible"/>
                                      </p:to>
                                    </p:set>
                                    <p:animEffect transition="in" filter="wipe(right)">
                                      <p:cBhvr>
                                        <p:cTn id="17" dur="1000"/>
                                        <p:tgtEl>
                                          <p:spTgt spid="21923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9234"/>
                                        </p:tgtEl>
                                        <p:attrNameLst>
                                          <p:attrName>style.visibility</p:attrName>
                                        </p:attrNameLst>
                                      </p:cBhvr>
                                      <p:to>
                                        <p:strVal val="visible"/>
                                      </p:to>
                                    </p:set>
                                    <p:animEffect transition="in" filter="wipe(left)">
                                      <p:cBhvr>
                                        <p:cTn id="20" dur="1000"/>
                                        <p:tgtEl>
                                          <p:spTgt spid="219234"/>
                                        </p:tgtEl>
                                      </p:cBhvr>
                                    </p:animEffec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1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1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91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19239"/>
                                        </p:tgtEl>
                                        <p:attrNameLst>
                                          <p:attrName>style.visibility</p:attrName>
                                        </p:attrNameLst>
                                      </p:cBhvr>
                                      <p:to>
                                        <p:strVal val="visible"/>
                                      </p:to>
                                    </p:set>
                                    <p:animEffect transition="in" filter="wipe(right)">
                                      <p:cBhvr>
                                        <p:cTn id="37" dur="1000"/>
                                        <p:tgtEl>
                                          <p:spTgt spid="219239"/>
                                        </p:tgtEl>
                                      </p:cBhvr>
                                    </p:animEffect>
                                  </p:childTnLst>
                                </p:cTn>
                              </p:par>
                              <p:par>
                                <p:cTn id="38" presetID="22" presetClass="entr" presetSubtype="2"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righ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919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animBg="1"/>
      <p:bldP spid="219182" grpId="0" animBg="1"/>
      <p:bldP spid="219195" grpId="0" animBg="1"/>
      <p:bldP spid="219196" grpId="0"/>
      <p:bldP spid="219197" grpId="0" animBg="1"/>
      <p:bldP spid="219233" grpId="0" animBg="1"/>
      <p:bldP spid="219234" grpId="0" animBg="1"/>
      <p:bldP spid="219237" grpId="0" animBg="1"/>
      <p:bldP spid="219238" grpId="0" animBg="1"/>
      <p:bldP spid="219239" grpId="0" animBg="1"/>
      <p:bldP spid="67" grpId="0" animBg="1"/>
      <p:bldP spid="6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ctr"/>
            <a:r>
              <a:rPr lang="zh-CN" altLang="en-US"/>
              <a:t>应当注意的问题</a:t>
            </a:r>
            <a:endParaRPr lang="zh-CN" altLang="en-US" sz="3600"/>
          </a:p>
        </p:txBody>
      </p:sp>
      <p:sp>
        <p:nvSpPr>
          <p:cNvPr id="224259" name="Rectangle 3"/>
          <p:cNvSpPr>
            <a:spLocks noGrp="1" noChangeArrowheads="1"/>
          </p:cNvSpPr>
          <p:nvPr>
            <p:ph idx="1"/>
          </p:nvPr>
        </p:nvSpPr>
        <p:spPr/>
        <p:txBody>
          <a:bodyPr/>
          <a:lstStyle/>
          <a:p>
            <a:r>
              <a:rPr lang="en-US" altLang="zh-CN" dirty="0">
                <a:solidFill>
                  <a:srgbClr val="0000FF"/>
                </a:solidFill>
              </a:rPr>
              <a:t>ARP </a:t>
            </a:r>
            <a:r>
              <a:rPr lang="zh-CN" altLang="en-US" dirty="0">
                <a:solidFill>
                  <a:srgbClr val="0000FF"/>
                </a:solidFill>
              </a:rPr>
              <a:t>是解决</a:t>
            </a:r>
            <a:r>
              <a:rPr lang="zh-CN" altLang="en-US" dirty="0">
                <a:solidFill>
                  <a:srgbClr val="FF0000"/>
                </a:solidFill>
              </a:rPr>
              <a:t>同一个局域网</a:t>
            </a:r>
            <a:r>
              <a:rPr lang="zh-CN" altLang="en-US" dirty="0">
                <a:solidFill>
                  <a:srgbClr val="0000FF"/>
                </a:solidFill>
              </a:rPr>
              <a:t>上的主机或路由器的 </a:t>
            </a:r>
            <a:r>
              <a:rPr lang="en-US" altLang="zh-CN" dirty="0">
                <a:solidFill>
                  <a:srgbClr val="0000FF"/>
                </a:solidFill>
              </a:rPr>
              <a:t>IP </a:t>
            </a:r>
            <a:r>
              <a:rPr lang="zh-CN" altLang="en-US" dirty="0">
                <a:solidFill>
                  <a:srgbClr val="0000FF"/>
                </a:solidFill>
              </a:rPr>
              <a:t>地址和硬件地址的映射问题</a:t>
            </a:r>
            <a:r>
              <a:rPr lang="zh-CN" altLang="en-US" dirty="0" smtClean="0">
                <a:solidFill>
                  <a:srgbClr val="0000FF"/>
                </a:solidFill>
              </a:rPr>
              <a:t>。</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58</a:t>
            </a:fld>
            <a:endParaRPr lang="en-US" altLang="zh-CN"/>
          </a:p>
        </p:txBody>
      </p:sp>
    </p:spTree>
    <p:extLst>
      <p:ext uri="{BB962C8B-B14F-4D97-AF65-F5344CB8AC3E}">
        <p14:creationId xmlns:p14="http://schemas.microsoft.com/office/powerpoint/2010/main" val="27795365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541704" y="214290"/>
            <a:ext cx="8899984" cy="928694"/>
          </a:xfrm>
        </p:spPr>
        <p:txBody>
          <a:bodyPr/>
          <a:lstStyle/>
          <a:p>
            <a:r>
              <a:rPr lang="zh-CN" altLang="en-US" dirty="0"/>
              <a:t>应当注意的</a:t>
            </a:r>
            <a:r>
              <a:rPr lang="zh-CN" altLang="en-US" dirty="0" smtClean="0"/>
              <a:t>问题</a:t>
            </a:r>
            <a:r>
              <a:rPr lang="en-US" altLang="zh-CN" dirty="0" smtClean="0"/>
              <a:t/>
            </a:r>
            <a:br>
              <a:rPr lang="en-US" altLang="zh-CN" dirty="0" smtClean="0"/>
            </a:br>
            <a:r>
              <a:rPr lang="zh-CN" altLang="en-US" sz="3200" dirty="0" smtClean="0"/>
              <a:t>目的主机</a:t>
            </a:r>
            <a:r>
              <a:rPr lang="en-US" altLang="zh-CN" sz="3200" dirty="0" smtClean="0"/>
              <a:t>B</a:t>
            </a:r>
            <a:r>
              <a:rPr lang="zh-CN" altLang="en-US" sz="3200" dirty="0" smtClean="0"/>
              <a:t>和源主机</a:t>
            </a:r>
            <a:r>
              <a:rPr lang="en-US" altLang="zh-CN" sz="3200" dirty="0" smtClean="0"/>
              <a:t>A</a:t>
            </a:r>
            <a:r>
              <a:rPr lang="zh-CN" altLang="en-US" sz="3200" dirty="0" smtClean="0">
                <a:solidFill>
                  <a:srgbClr val="FF0000"/>
                </a:solidFill>
              </a:rPr>
              <a:t>不在同一个局域网</a:t>
            </a:r>
            <a:r>
              <a:rPr lang="zh-CN" altLang="en-US" sz="3200" dirty="0" smtClean="0"/>
              <a:t>上</a:t>
            </a:r>
            <a:endParaRPr lang="zh-CN" altLang="en-US" sz="3600" dirty="0"/>
          </a:p>
        </p:txBody>
      </p:sp>
      <p:sp>
        <p:nvSpPr>
          <p:cNvPr id="224259" name="Rectangle 3"/>
          <p:cNvSpPr>
            <a:spLocks noGrp="1" noChangeArrowheads="1"/>
          </p:cNvSpPr>
          <p:nvPr>
            <p:ph type="body" idx="1"/>
          </p:nvPr>
        </p:nvSpPr>
        <p:spPr>
          <a:xfrm>
            <a:off x="0" y="1142984"/>
            <a:ext cx="9906000" cy="3857652"/>
          </a:xfrm>
        </p:spPr>
        <p:txBody>
          <a:bodyPr/>
          <a:lstStyle/>
          <a:p>
            <a:pPr algn="just"/>
            <a:r>
              <a:rPr lang="zh-CN" altLang="en-US" sz="2800" dirty="0" smtClean="0"/>
              <a:t>主机</a:t>
            </a:r>
            <a:r>
              <a:rPr lang="en-US" altLang="zh-CN" sz="2800" dirty="0" smtClean="0"/>
              <a:t>A</a:t>
            </a:r>
            <a:r>
              <a:rPr lang="zh-CN" altLang="en-US" sz="2800" dirty="0" smtClean="0"/>
              <a:t>首先要把数据发往</a:t>
            </a:r>
            <a:r>
              <a:rPr lang="en-US" altLang="zh-CN" sz="2800" dirty="0" smtClean="0"/>
              <a:t>R1</a:t>
            </a:r>
            <a:r>
              <a:rPr lang="zh-CN" altLang="en-US" sz="2800" dirty="0" smtClean="0"/>
              <a:t>，因此</a:t>
            </a:r>
            <a:r>
              <a:rPr lang="en-US" altLang="zh-CN" sz="2800" dirty="0" smtClean="0"/>
              <a:t>ARP </a:t>
            </a:r>
            <a:r>
              <a:rPr lang="zh-CN" altLang="en-US" sz="2800" dirty="0" smtClean="0"/>
              <a:t>首先找到</a:t>
            </a:r>
            <a:r>
              <a:rPr lang="en-US" altLang="zh-CN" sz="2800" dirty="0" smtClean="0"/>
              <a:t>R1</a:t>
            </a:r>
            <a:r>
              <a:rPr lang="zh-CN" altLang="en-US" sz="2800" dirty="0" smtClean="0"/>
              <a:t>的</a:t>
            </a:r>
            <a:r>
              <a:rPr lang="zh-CN" altLang="en-US" sz="2800" dirty="0"/>
              <a:t>硬件</a:t>
            </a:r>
            <a:r>
              <a:rPr lang="zh-CN" altLang="en-US" sz="2800" dirty="0" smtClean="0"/>
              <a:t>地址</a:t>
            </a:r>
            <a:r>
              <a:rPr kumimoji="1" lang="en-US" altLang="zh-CN" sz="2800" dirty="0" smtClean="0">
                <a:latin typeface="Arial" charset="0"/>
              </a:rPr>
              <a:t>HA</a:t>
            </a:r>
            <a:r>
              <a:rPr kumimoji="1" lang="en-US" altLang="zh-CN" sz="2800" baseline="-25000" dirty="0" smtClean="0">
                <a:latin typeface="Arial" charset="0"/>
              </a:rPr>
              <a:t>3</a:t>
            </a:r>
            <a:r>
              <a:rPr lang="zh-CN" altLang="en-US" sz="2800" dirty="0" smtClean="0"/>
              <a:t>，把数据报发送给</a:t>
            </a:r>
            <a:r>
              <a:rPr lang="en-US" altLang="zh-CN" sz="2800" dirty="0" smtClean="0"/>
              <a:t>R1</a:t>
            </a:r>
          </a:p>
          <a:p>
            <a:pPr algn="just"/>
            <a:r>
              <a:rPr lang="en-US" altLang="zh-CN" sz="2800" dirty="0" smtClean="0"/>
              <a:t>R1</a:t>
            </a:r>
            <a:r>
              <a:rPr lang="zh-CN" altLang="en-US" sz="2800" dirty="0" smtClean="0"/>
              <a:t>通过</a:t>
            </a:r>
            <a:r>
              <a:rPr lang="en-US" altLang="zh-CN" sz="2800" dirty="0" smtClean="0"/>
              <a:t>ARP </a:t>
            </a:r>
            <a:r>
              <a:rPr lang="zh-CN" altLang="en-US" sz="2800" dirty="0" smtClean="0"/>
              <a:t>找到</a:t>
            </a:r>
            <a:r>
              <a:rPr lang="en-US" altLang="zh-CN" sz="2800" dirty="0" smtClean="0"/>
              <a:t>R2</a:t>
            </a:r>
            <a:r>
              <a:rPr lang="zh-CN" altLang="en-US" sz="2800" dirty="0" smtClean="0"/>
              <a:t>的硬件地址</a:t>
            </a:r>
            <a:r>
              <a:rPr kumimoji="1" lang="en-US" altLang="zh-CN" sz="2800" dirty="0" smtClean="0">
                <a:latin typeface="Arial" charset="0"/>
              </a:rPr>
              <a:t>HA5</a:t>
            </a:r>
            <a:r>
              <a:rPr kumimoji="1" lang="zh-CN" altLang="en-US" sz="2800" dirty="0" smtClean="0">
                <a:latin typeface="Arial" charset="0"/>
              </a:rPr>
              <a:t>，</a:t>
            </a:r>
            <a:r>
              <a:rPr lang="zh-CN" altLang="en-US" sz="2800" dirty="0" smtClean="0"/>
              <a:t>把数据报转发给</a:t>
            </a:r>
            <a:r>
              <a:rPr lang="en-US" altLang="zh-CN" sz="2800" dirty="0" smtClean="0"/>
              <a:t>R2</a:t>
            </a:r>
          </a:p>
          <a:p>
            <a:pPr algn="just"/>
            <a:r>
              <a:rPr lang="zh-CN" altLang="en-US" sz="2800" dirty="0" smtClean="0"/>
              <a:t>经多次</a:t>
            </a:r>
            <a:r>
              <a:rPr lang="en-US" altLang="zh-CN" sz="2800" dirty="0" smtClean="0"/>
              <a:t>ARP </a:t>
            </a:r>
            <a:r>
              <a:rPr lang="zh-CN" altLang="en-US" sz="2800" dirty="0" smtClean="0"/>
              <a:t>最终将数据发给</a:t>
            </a:r>
            <a:r>
              <a:rPr lang="en-US" altLang="zh-CN" sz="2800" dirty="0" smtClean="0"/>
              <a:t>B</a:t>
            </a:r>
            <a:endParaRPr lang="zh-CN" altLang="en-US" sz="2800" dirty="0"/>
          </a:p>
        </p:txBody>
      </p:sp>
      <p:sp>
        <p:nvSpPr>
          <p:cNvPr id="36" name="Freeform 2"/>
          <p:cNvSpPr>
            <a:spLocks/>
          </p:cNvSpPr>
          <p:nvPr/>
        </p:nvSpPr>
        <p:spPr bwMode="auto">
          <a:xfrm>
            <a:off x="2839411" y="4786298"/>
            <a:ext cx="270007"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37" name="Freeform 3"/>
          <p:cNvSpPr>
            <a:spLocks/>
          </p:cNvSpPr>
          <p:nvPr/>
        </p:nvSpPr>
        <p:spPr bwMode="auto">
          <a:xfrm>
            <a:off x="5812904" y="4786298"/>
            <a:ext cx="184018" cy="531812"/>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38" name="Line 4"/>
          <p:cNvSpPr>
            <a:spLocks noChangeShapeType="1"/>
          </p:cNvSpPr>
          <p:nvPr/>
        </p:nvSpPr>
        <p:spPr bwMode="auto">
          <a:xfrm rot="-5400000">
            <a:off x="9113045" y="5051309"/>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39" name="Line 5"/>
          <p:cNvSpPr>
            <a:spLocks noChangeShapeType="1"/>
          </p:cNvSpPr>
          <p:nvPr/>
        </p:nvSpPr>
        <p:spPr bwMode="auto">
          <a:xfrm rot="-5400000">
            <a:off x="280195" y="5051309"/>
            <a:ext cx="533400" cy="3440"/>
          </a:xfrm>
          <a:prstGeom prst="line">
            <a:avLst/>
          </a:prstGeom>
          <a:noFill/>
          <a:ln w="28575">
            <a:solidFill>
              <a:srgbClr val="333399"/>
            </a:solidFill>
            <a:round/>
            <a:headEnd/>
            <a:tailEnd/>
          </a:ln>
          <a:effectLst/>
        </p:spPr>
        <p:txBody>
          <a:bodyPr wrap="none" anchor="ctr"/>
          <a:lstStyle/>
          <a:p>
            <a:endParaRPr lang="zh-CN" altLang="en-US"/>
          </a:p>
        </p:txBody>
      </p:sp>
      <p:sp>
        <p:nvSpPr>
          <p:cNvPr id="40" name="Line 6"/>
          <p:cNvSpPr>
            <a:spLocks noChangeShapeType="1"/>
          </p:cNvSpPr>
          <p:nvPr/>
        </p:nvSpPr>
        <p:spPr bwMode="auto">
          <a:xfrm>
            <a:off x="290646" y="5319698"/>
            <a:ext cx="2803260" cy="0"/>
          </a:xfrm>
          <a:prstGeom prst="line">
            <a:avLst/>
          </a:prstGeom>
          <a:noFill/>
          <a:ln w="57150">
            <a:solidFill>
              <a:srgbClr val="333399"/>
            </a:solidFill>
            <a:round/>
            <a:headEnd/>
            <a:tailEnd/>
          </a:ln>
          <a:effectLst/>
        </p:spPr>
        <p:txBody>
          <a:bodyPr wrap="none" anchor="ctr"/>
          <a:lstStyle/>
          <a:p>
            <a:endParaRPr lang="zh-CN" altLang="en-US"/>
          </a:p>
        </p:txBody>
      </p:sp>
      <p:sp>
        <p:nvSpPr>
          <p:cNvPr id="41" name="Text Box 7"/>
          <p:cNvSpPr txBox="1">
            <a:spLocks noChangeArrowheads="1"/>
          </p:cNvSpPr>
          <p:nvPr/>
        </p:nvSpPr>
        <p:spPr bwMode="auto">
          <a:xfrm>
            <a:off x="567531" y="4805348"/>
            <a:ext cx="59022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HA</a:t>
            </a:r>
            <a:r>
              <a:rPr kumimoji="1" lang="en-US" altLang="zh-CN" sz="1800" baseline="-25000">
                <a:solidFill>
                  <a:srgbClr val="333399"/>
                </a:solidFill>
                <a:latin typeface="Arial" charset="0"/>
              </a:rPr>
              <a:t>1</a:t>
            </a:r>
            <a:endParaRPr kumimoji="1" lang="en-US" altLang="zh-CN" sz="1800">
              <a:solidFill>
                <a:srgbClr val="333399"/>
              </a:solidFill>
              <a:latin typeface="Arial" charset="0"/>
            </a:endParaRPr>
          </a:p>
        </p:txBody>
      </p:sp>
      <p:sp>
        <p:nvSpPr>
          <p:cNvPr id="42" name="Text Box 8"/>
          <p:cNvSpPr txBox="1">
            <a:spLocks noChangeArrowheads="1"/>
          </p:cNvSpPr>
          <p:nvPr/>
        </p:nvSpPr>
        <p:spPr bwMode="auto">
          <a:xfrm>
            <a:off x="5217848" y="4805348"/>
            <a:ext cx="59022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HA</a:t>
            </a:r>
            <a:r>
              <a:rPr kumimoji="1" lang="en-US" altLang="zh-CN" sz="1800" baseline="-25000">
                <a:solidFill>
                  <a:srgbClr val="333399"/>
                </a:solidFill>
                <a:latin typeface="Arial" charset="0"/>
              </a:rPr>
              <a:t>5</a:t>
            </a:r>
            <a:endParaRPr kumimoji="1" lang="en-US" altLang="zh-CN" sz="1800">
              <a:solidFill>
                <a:srgbClr val="333399"/>
              </a:solidFill>
              <a:latin typeface="Arial" charset="0"/>
            </a:endParaRPr>
          </a:p>
        </p:txBody>
      </p:sp>
      <p:sp>
        <p:nvSpPr>
          <p:cNvPr id="43" name="Text Box 9"/>
          <p:cNvSpPr txBox="1">
            <a:spLocks noChangeArrowheads="1"/>
          </p:cNvSpPr>
          <p:nvPr/>
        </p:nvSpPr>
        <p:spPr bwMode="auto">
          <a:xfrm>
            <a:off x="3845454" y="4805348"/>
            <a:ext cx="59022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HA</a:t>
            </a:r>
            <a:r>
              <a:rPr kumimoji="1" lang="en-US" altLang="zh-CN" sz="1800" baseline="-25000">
                <a:solidFill>
                  <a:srgbClr val="333399"/>
                </a:solidFill>
                <a:latin typeface="Arial" charset="0"/>
              </a:rPr>
              <a:t>4</a:t>
            </a:r>
            <a:endParaRPr kumimoji="1" lang="en-US" altLang="zh-CN" sz="1800">
              <a:solidFill>
                <a:srgbClr val="333399"/>
              </a:solidFill>
              <a:latin typeface="Arial" charset="0"/>
            </a:endParaRPr>
          </a:p>
        </p:txBody>
      </p:sp>
      <p:sp>
        <p:nvSpPr>
          <p:cNvPr id="44" name="Text Box 10"/>
          <p:cNvSpPr txBox="1">
            <a:spLocks noChangeArrowheads="1"/>
          </p:cNvSpPr>
          <p:nvPr/>
        </p:nvSpPr>
        <p:spPr bwMode="auto">
          <a:xfrm>
            <a:off x="2244326" y="4805348"/>
            <a:ext cx="590226" cy="369332"/>
          </a:xfrm>
          <a:prstGeom prst="rect">
            <a:avLst/>
          </a:prstGeom>
          <a:noFill/>
          <a:ln w="9525">
            <a:noFill/>
            <a:miter lim="800000"/>
            <a:headEnd/>
            <a:tailEnd/>
          </a:ln>
          <a:effectLst/>
        </p:spPr>
        <p:txBody>
          <a:bodyPr wrap="none">
            <a:spAutoFit/>
          </a:bodyPr>
          <a:lstStyle/>
          <a:p>
            <a:r>
              <a:rPr kumimoji="1" lang="en-US" altLang="zh-CN" sz="1800" dirty="0">
                <a:solidFill>
                  <a:srgbClr val="333399"/>
                </a:solidFill>
                <a:latin typeface="Arial" charset="0"/>
              </a:rPr>
              <a:t>HA</a:t>
            </a:r>
            <a:r>
              <a:rPr kumimoji="1" lang="en-US" altLang="zh-CN" sz="1800" baseline="-25000" dirty="0">
                <a:solidFill>
                  <a:srgbClr val="333399"/>
                </a:solidFill>
                <a:latin typeface="Arial" charset="0"/>
              </a:rPr>
              <a:t>3</a:t>
            </a:r>
            <a:endParaRPr kumimoji="1" lang="en-US" altLang="zh-CN" sz="1800" dirty="0">
              <a:solidFill>
                <a:srgbClr val="333399"/>
              </a:solidFill>
              <a:latin typeface="Arial" charset="0"/>
            </a:endParaRPr>
          </a:p>
        </p:txBody>
      </p:sp>
      <p:sp>
        <p:nvSpPr>
          <p:cNvPr id="45" name="Line 11"/>
          <p:cNvSpPr>
            <a:spLocks noChangeShapeType="1"/>
          </p:cNvSpPr>
          <p:nvPr/>
        </p:nvSpPr>
        <p:spPr bwMode="auto">
          <a:xfrm>
            <a:off x="6578207" y="5319698"/>
            <a:ext cx="3143779" cy="0"/>
          </a:xfrm>
          <a:prstGeom prst="line">
            <a:avLst/>
          </a:prstGeom>
          <a:noFill/>
          <a:ln w="57150">
            <a:solidFill>
              <a:srgbClr val="333399"/>
            </a:solidFill>
            <a:round/>
            <a:headEnd/>
            <a:tailEnd/>
          </a:ln>
          <a:effectLst/>
        </p:spPr>
        <p:txBody>
          <a:bodyPr wrap="none" anchor="ctr"/>
          <a:lstStyle/>
          <a:p>
            <a:endParaRPr lang="zh-CN" altLang="en-US"/>
          </a:p>
        </p:txBody>
      </p:sp>
      <p:sp>
        <p:nvSpPr>
          <p:cNvPr id="46" name="Text Box 12"/>
          <p:cNvSpPr txBox="1">
            <a:spLocks noChangeArrowheads="1"/>
          </p:cNvSpPr>
          <p:nvPr/>
        </p:nvSpPr>
        <p:spPr bwMode="auto">
          <a:xfrm>
            <a:off x="6818974" y="4805348"/>
            <a:ext cx="59022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HA</a:t>
            </a:r>
            <a:r>
              <a:rPr kumimoji="1" lang="en-US" altLang="zh-CN" sz="1800" baseline="-25000">
                <a:solidFill>
                  <a:srgbClr val="333399"/>
                </a:solidFill>
                <a:latin typeface="Arial" charset="0"/>
              </a:rPr>
              <a:t>6</a:t>
            </a:r>
            <a:endParaRPr kumimoji="1" lang="en-US" altLang="zh-CN" sz="1800">
              <a:solidFill>
                <a:srgbClr val="333399"/>
              </a:solidFill>
              <a:latin typeface="Arial" charset="0"/>
            </a:endParaRPr>
          </a:p>
        </p:txBody>
      </p:sp>
      <p:sp>
        <p:nvSpPr>
          <p:cNvPr id="47" name="Text Box 13"/>
          <p:cNvSpPr txBox="1">
            <a:spLocks noChangeArrowheads="1"/>
          </p:cNvSpPr>
          <p:nvPr/>
        </p:nvSpPr>
        <p:spPr bwMode="auto">
          <a:xfrm>
            <a:off x="0" y="3571882"/>
            <a:ext cx="1073371" cy="461665"/>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Arial" charset="0"/>
              </a:rPr>
              <a:t>主机 </a:t>
            </a:r>
            <a:r>
              <a:rPr kumimoji="1" lang="en-US" altLang="zh-CN" sz="2400" dirty="0" smtClean="0">
                <a:solidFill>
                  <a:srgbClr val="333399"/>
                </a:solidFill>
                <a:latin typeface="Arial" charset="0"/>
              </a:rPr>
              <a:t>A</a:t>
            </a:r>
            <a:endParaRPr kumimoji="1" lang="en-US" altLang="zh-CN" sz="2400" dirty="0">
              <a:solidFill>
                <a:srgbClr val="333399"/>
              </a:solidFill>
              <a:latin typeface="Arial" charset="0"/>
            </a:endParaRPr>
          </a:p>
        </p:txBody>
      </p:sp>
      <p:sp>
        <p:nvSpPr>
          <p:cNvPr id="48" name="Text Box 14"/>
          <p:cNvSpPr txBox="1">
            <a:spLocks noChangeArrowheads="1"/>
          </p:cNvSpPr>
          <p:nvPr/>
        </p:nvSpPr>
        <p:spPr bwMode="auto">
          <a:xfrm>
            <a:off x="8724781" y="3571882"/>
            <a:ext cx="1090363" cy="461665"/>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Arial" charset="0"/>
              </a:rPr>
              <a:t>主机 </a:t>
            </a:r>
            <a:r>
              <a:rPr kumimoji="1" lang="en-US" altLang="zh-CN" sz="2400" dirty="0" smtClean="0">
                <a:solidFill>
                  <a:srgbClr val="333399"/>
                </a:solidFill>
                <a:latin typeface="Arial" charset="0"/>
              </a:rPr>
              <a:t>B</a:t>
            </a:r>
            <a:endParaRPr kumimoji="1" lang="en-US" altLang="zh-CN" sz="2400" dirty="0">
              <a:solidFill>
                <a:srgbClr val="333399"/>
              </a:solidFill>
              <a:latin typeface="Arial" charset="0"/>
            </a:endParaRPr>
          </a:p>
        </p:txBody>
      </p:sp>
      <p:sp>
        <p:nvSpPr>
          <p:cNvPr id="49" name="Line 15"/>
          <p:cNvSpPr>
            <a:spLocks noChangeShapeType="1"/>
          </p:cNvSpPr>
          <p:nvPr/>
        </p:nvSpPr>
        <p:spPr bwMode="auto">
          <a:xfrm>
            <a:off x="3604683" y="5319698"/>
            <a:ext cx="2462742" cy="0"/>
          </a:xfrm>
          <a:prstGeom prst="line">
            <a:avLst/>
          </a:prstGeom>
          <a:noFill/>
          <a:ln w="57150">
            <a:solidFill>
              <a:srgbClr val="333399"/>
            </a:solidFill>
            <a:round/>
            <a:headEnd/>
            <a:tailEnd/>
          </a:ln>
          <a:effectLst/>
        </p:spPr>
        <p:txBody>
          <a:bodyPr wrap="none" anchor="ctr"/>
          <a:lstStyle/>
          <a:p>
            <a:endParaRPr lang="zh-CN" altLang="en-US"/>
          </a:p>
        </p:txBody>
      </p:sp>
      <p:sp>
        <p:nvSpPr>
          <p:cNvPr id="50" name="Freeform 16"/>
          <p:cNvSpPr>
            <a:spLocks/>
          </p:cNvSpPr>
          <p:nvPr/>
        </p:nvSpPr>
        <p:spPr bwMode="auto">
          <a:xfrm flipH="1">
            <a:off x="6578207" y="4786298"/>
            <a:ext cx="254529"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51" name="Freeform 17"/>
          <p:cNvSpPr>
            <a:spLocks/>
          </p:cNvSpPr>
          <p:nvPr/>
        </p:nvSpPr>
        <p:spPr bwMode="auto">
          <a:xfrm flipH="1">
            <a:off x="3673475" y="4786361"/>
            <a:ext cx="185738" cy="534987"/>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52" name="Text Box 18"/>
          <p:cNvSpPr txBox="1">
            <a:spLocks noChangeArrowheads="1"/>
          </p:cNvSpPr>
          <p:nvPr/>
        </p:nvSpPr>
        <p:spPr bwMode="auto">
          <a:xfrm>
            <a:off x="2806736" y="4225911"/>
            <a:ext cx="1192955"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路由器 </a:t>
            </a:r>
            <a:r>
              <a:rPr kumimoji="1" lang="en-US" altLang="zh-CN" sz="1800">
                <a:solidFill>
                  <a:srgbClr val="333399"/>
                </a:solidFill>
                <a:latin typeface="Arial" charset="0"/>
              </a:rPr>
              <a:t>R</a:t>
            </a:r>
            <a:r>
              <a:rPr kumimoji="1" lang="en-US" altLang="zh-CN" sz="1800" baseline="-25000">
                <a:solidFill>
                  <a:srgbClr val="333399"/>
                </a:solidFill>
                <a:latin typeface="Arial" charset="0"/>
              </a:rPr>
              <a:t>1</a:t>
            </a:r>
          </a:p>
        </p:txBody>
      </p:sp>
      <p:pic>
        <p:nvPicPr>
          <p:cNvPr id="53" name="Picture 19"/>
          <p:cNvPicPr>
            <a:picLocks noChangeArrowheads="1"/>
          </p:cNvPicPr>
          <p:nvPr/>
        </p:nvPicPr>
        <p:blipFill>
          <a:blip r:embed="rId3"/>
          <a:srcRect/>
          <a:stretch>
            <a:fillRect/>
          </a:stretch>
        </p:blipFill>
        <p:spPr bwMode="auto">
          <a:xfrm>
            <a:off x="142743" y="4043348"/>
            <a:ext cx="926967" cy="838200"/>
          </a:xfrm>
          <a:prstGeom prst="rect">
            <a:avLst/>
          </a:prstGeom>
          <a:noFill/>
          <a:ln w="9525">
            <a:noFill/>
            <a:miter lim="800000"/>
            <a:headEnd/>
            <a:tailEnd/>
          </a:ln>
          <a:effectLst/>
        </p:spPr>
      </p:pic>
      <p:pic>
        <p:nvPicPr>
          <p:cNvPr id="54" name="Picture 20"/>
          <p:cNvPicPr>
            <a:picLocks noChangeArrowheads="1"/>
          </p:cNvPicPr>
          <p:nvPr/>
        </p:nvPicPr>
        <p:blipFill>
          <a:blip r:embed="rId4"/>
          <a:srcRect/>
          <a:stretch>
            <a:fillRect/>
          </a:stretch>
        </p:blipFill>
        <p:spPr bwMode="auto">
          <a:xfrm>
            <a:off x="5897200" y="4532361"/>
            <a:ext cx="835819" cy="434975"/>
          </a:xfrm>
          <a:prstGeom prst="rect">
            <a:avLst/>
          </a:prstGeom>
          <a:noFill/>
          <a:ln w="12699">
            <a:noFill/>
            <a:miter lim="800000"/>
            <a:headEnd/>
            <a:tailEnd/>
          </a:ln>
          <a:effectLst/>
        </p:spPr>
      </p:pic>
      <p:pic>
        <p:nvPicPr>
          <p:cNvPr id="55" name="Picture 21"/>
          <p:cNvPicPr>
            <a:picLocks noChangeArrowheads="1"/>
          </p:cNvPicPr>
          <p:nvPr/>
        </p:nvPicPr>
        <p:blipFill>
          <a:blip r:embed="rId3"/>
          <a:srcRect/>
          <a:stretch>
            <a:fillRect/>
          </a:stretch>
        </p:blipFill>
        <p:spPr bwMode="auto">
          <a:xfrm>
            <a:off x="8881010" y="4024298"/>
            <a:ext cx="925248" cy="838200"/>
          </a:xfrm>
          <a:prstGeom prst="rect">
            <a:avLst/>
          </a:prstGeom>
          <a:noFill/>
          <a:ln w="9525">
            <a:noFill/>
            <a:miter lim="800000"/>
            <a:headEnd/>
            <a:tailEnd/>
          </a:ln>
          <a:effectLst/>
        </p:spPr>
      </p:pic>
      <p:pic>
        <p:nvPicPr>
          <p:cNvPr id="56" name="Picture 22"/>
          <p:cNvPicPr>
            <a:picLocks noChangeArrowheads="1"/>
          </p:cNvPicPr>
          <p:nvPr/>
        </p:nvPicPr>
        <p:blipFill>
          <a:blip r:embed="rId4"/>
          <a:srcRect/>
          <a:stretch>
            <a:fillRect/>
          </a:stretch>
        </p:blipFill>
        <p:spPr bwMode="auto">
          <a:xfrm>
            <a:off x="2939125" y="4510136"/>
            <a:ext cx="834098" cy="434975"/>
          </a:xfrm>
          <a:prstGeom prst="rect">
            <a:avLst/>
          </a:prstGeom>
          <a:noFill/>
          <a:ln w="12699">
            <a:noFill/>
            <a:miter lim="800000"/>
            <a:headEnd/>
            <a:tailEnd/>
          </a:ln>
          <a:effectLst/>
        </p:spPr>
      </p:pic>
      <p:sp>
        <p:nvSpPr>
          <p:cNvPr id="58" name="Text Box 25"/>
          <p:cNvSpPr txBox="1">
            <a:spLocks noChangeArrowheads="1"/>
          </p:cNvSpPr>
          <p:nvPr/>
        </p:nvSpPr>
        <p:spPr bwMode="auto">
          <a:xfrm>
            <a:off x="5711466" y="4232261"/>
            <a:ext cx="1192955"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路由器 </a:t>
            </a:r>
            <a:r>
              <a:rPr kumimoji="1" lang="en-US" altLang="zh-CN" sz="1800">
                <a:solidFill>
                  <a:srgbClr val="333399"/>
                </a:solidFill>
                <a:latin typeface="Arial" charset="0"/>
              </a:rPr>
              <a:t>R</a:t>
            </a:r>
            <a:r>
              <a:rPr kumimoji="1" lang="en-US" altLang="zh-CN" sz="1800" baseline="-25000">
                <a:solidFill>
                  <a:srgbClr val="333399"/>
                </a:solidFill>
                <a:latin typeface="Arial" charset="0"/>
              </a:rPr>
              <a:t>2</a:t>
            </a:r>
          </a:p>
        </p:txBody>
      </p:sp>
      <p:sp>
        <p:nvSpPr>
          <p:cNvPr id="59" name="Text Box 26"/>
          <p:cNvSpPr txBox="1">
            <a:spLocks noChangeArrowheads="1"/>
          </p:cNvSpPr>
          <p:nvPr/>
        </p:nvSpPr>
        <p:spPr bwMode="auto">
          <a:xfrm>
            <a:off x="8764058" y="4805348"/>
            <a:ext cx="590226"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HA</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60" name="Text Box 27"/>
          <p:cNvSpPr txBox="1">
            <a:spLocks noChangeArrowheads="1"/>
          </p:cNvSpPr>
          <p:nvPr/>
        </p:nvSpPr>
        <p:spPr bwMode="auto">
          <a:xfrm>
            <a:off x="342240" y="4106848"/>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1</a:t>
            </a:r>
            <a:endParaRPr kumimoji="1" lang="en-US" altLang="zh-CN" sz="1800">
              <a:solidFill>
                <a:srgbClr val="333399"/>
              </a:solidFill>
              <a:latin typeface="Arial" charset="0"/>
            </a:endParaRPr>
          </a:p>
        </p:txBody>
      </p:sp>
      <p:sp>
        <p:nvSpPr>
          <p:cNvPr id="61" name="Text Box 28"/>
          <p:cNvSpPr txBox="1">
            <a:spLocks noChangeArrowheads="1"/>
          </p:cNvSpPr>
          <p:nvPr/>
        </p:nvSpPr>
        <p:spPr bwMode="auto">
          <a:xfrm>
            <a:off x="9099419" y="4090973"/>
            <a:ext cx="487634" cy="36933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charset="0"/>
              </a:rPr>
              <a:t>IP</a:t>
            </a:r>
            <a:r>
              <a:rPr kumimoji="1" lang="en-US" altLang="zh-CN" sz="1800" baseline="-25000">
                <a:solidFill>
                  <a:srgbClr val="333399"/>
                </a:solidFill>
                <a:latin typeface="Arial" charset="0"/>
              </a:rPr>
              <a:t>2</a:t>
            </a:r>
            <a:endParaRPr kumimoji="1" lang="en-US" altLang="zh-CN" sz="1800">
              <a:solidFill>
                <a:srgbClr val="333399"/>
              </a:solidFill>
              <a:latin typeface="Arial" charset="0"/>
            </a:endParaRPr>
          </a:p>
        </p:txBody>
      </p:sp>
      <p:sp>
        <p:nvSpPr>
          <p:cNvPr id="62" name="Text Box 29"/>
          <p:cNvSpPr txBox="1">
            <a:spLocks noChangeArrowheads="1"/>
          </p:cNvSpPr>
          <p:nvPr/>
        </p:nvSpPr>
        <p:spPr bwMode="auto">
          <a:xfrm>
            <a:off x="1358668" y="492441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63" name="Text Box 30"/>
          <p:cNvSpPr txBox="1">
            <a:spLocks noChangeArrowheads="1"/>
          </p:cNvSpPr>
          <p:nvPr/>
        </p:nvSpPr>
        <p:spPr bwMode="auto">
          <a:xfrm>
            <a:off x="4418178" y="492441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64" name="Text Box 31"/>
          <p:cNvSpPr txBox="1">
            <a:spLocks noChangeArrowheads="1"/>
          </p:cNvSpPr>
          <p:nvPr/>
        </p:nvSpPr>
        <p:spPr bwMode="auto">
          <a:xfrm>
            <a:off x="7682344" y="4924411"/>
            <a:ext cx="877163" cy="36933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charset="0"/>
              </a:rPr>
              <a:t>局域网</a:t>
            </a:r>
            <a:endParaRPr kumimoji="1" lang="zh-CN" altLang="en-US" sz="1800" baseline="-25000">
              <a:solidFill>
                <a:srgbClr val="333399"/>
              </a:solidFill>
              <a:latin typeface="Arial" charset="0"/>
            </a:endParaRPr>
          </a:p>
        </p:txBody>
      </p:sp>
      <p:sp>
        <p:nvSpPr>
          <p:cNvPr id="77" name="Line 108"/>
          <p:cNvSpPr>
            <a:spLocks noChangeShapeType="1"/>
          </p:cNvSpPr>
          <p:nvPr/>
        </p:nvSpPr>
        <p:spPr bwMode="auto">
          <a:xfrm>
            <a:off x="309563" y="5313354"/>
            <a:ext cx="1951964" cy="0"/>
          </a:xfrm>
          <a:prstGeom prst="line">
            <a:avLst/>
          </a:prstGeom>
          <a:noFill/>
          <a:ln w="76200">
            <a:solidFill>
              <a:schemeClr val="hlink"/>
            </a:solidFill>
            <a:round/>
            <a:headEnd/>
            <a:tailEnd type="triangle" w="med" len="lg"/>
          </a:ln>
          <a:effectLst/>
        </p:spPr>
        <p:txBody>
          <a:bodyPr/>
          <a:lstStyle/>
          <a:p>
            <a:endParaRPr lang="zh-CN" altLang="en-US"/>
          </a:p>
        </p:txBody>
      </p:sp>
      <p:sp>
        <p:nvSpPr>
          <p:cNvPr id="78" name="Line 109"/>
          <p:cNvSpPr>
            <a:spLocks noChangeShapeType="1"/>
          </p:cNvSpPr>
          <p:nvPr/>
        </p:nvSpPr>
        <p:spPr bwMode="auto">
          <a:xfrm>
            <a:off x="3742267" y="5313354"/>
            <a:ext cx="1405070" cy="0"/>
          </a:xfrm>
          <a:prstGeom prst="line">
            <a:avLst/>
          </a:prstGeom>
          <a:noFill/>
          <a:ln w="76200">
            <a:solidFill>
              <a:schemeClr val="hlink"/>
            </a:solidFill>
            <a:round/>
            <a:headEnd/>
            <a:tailEnd type="triangle" w="med" len="lg"/>
          </a:ln>
          <a:effectLst/>
        </p:spPr>
        <p:txBody>
          <a:bodyPr/>
          <a:lstStyle/>
          <a:p>
            <a:endParaRPr lang="zh-CN" altLang="en-US"/>
          </a:p>
        </p:txBody>
      </p:sp>
      <p:sp>
        <p:nvSpPr>
          <p:cNvPr id="79" name="Line 110"/>
          <p:cNvSpPr>
            <a:spLocks noChangeShapeType="1"/>
          </p:cNvSpPr>
          <p:nvPr/>
        </p:nvSpPr>
        <p:spPr bwMode="auto">
          <a:xfrm>
            <a:off x="6550687" y="5313354"/>
            <a:ext cx="2340636" cy="0"/>
          </a:xfrm>
          <a:prstGeom prst="line">
            <a:avLst/>
          </a:prstGeom>
          <a:noFill/>
          <a:ln w="76200">
            <a:solidFill>
              <a:schemeClr val="hlink"/>
            </a:solidFill>
            <a:round/>
            <a:headEnd/>
            <a:tailEnd type="triangle" w="med" len="lg"/>
          </a:ln>
          <a:effectLst/>
        </p:spPr>
        <p:txBody>
          <a:bodyPr/>
          <a:lstStyle/>
          <a:p>
            <a:endParaRPr lang="zh-CN" altLang="en-US"/>
          </a:p>
        </p:txBody>
      </p:sp>
      <p:sp>
        <p:nvSpPr>
          <p:cNvPr id="84" name="圆角矩形标注 83"/>
          <p:cNvSpPr/>
          <p:nvPr/>
        </p:nvSpPr>
        <p:spPr>
          <a:xfrm>
            <a:off x="3792133" y="3500438"/>
            <a:ext cx="1857388" cy="785818"/>
          </a:xfrm>
          <a:prstGeom prst="wedgeRoundRectCallout">
            <a:avLst>
              <a:gd name="adj1" fmla="val -51309"/>
              <a:gd name="adj2" fmla="val 92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00"/>
                </a:solidFill>
              </a:rPr>
              <a:t>用</a:t>
            </a:r>
            <a:r>
              <a:rPr lang="en-US" altLang="zh-CN" sz="2400" dirty="0" smtClean="0">
                <a:solidFill>
                  <a:srgbClr val="000000"/>
                </a:solidFill>
              </a:rPr>
              <a:t>ARP</a:t>
            </a:r>
          </a:p>
          <a:p>
            <a:pPr algn="ctr"/>
            <a:r>
              <a:rPr lang="zh-CN" altLang="en-US" sz="2400" dirty="0" smtClean="0">
                <a:solidFill>
                  <a:srgbClr val="000000"/>
                </a:solidFill>
              </a:rPr>
              <a:t>找到</a:t>
            </a:r>
            <a:r>
              <a:rPr lang="en-US" altLang="zh-CN" sz="2400" dirty="0" smtClean="0">
                <a:solidFill>
                  <a:srgbClr val="000000"/>
                </a:solidFill>
              </a:rPr>
              <a:t>HA5</a:t>
            </a:r>
            <a:endParaRPr lang="zh-CN" altLang="en-US" sz="2400" dirty="0"/>
          </a:p>
        </p:txBody>
      </p:sp>
      <p:sp>
        <p:nvSpPr>
          <p:cNvPr id="85" name="圆角矩形标注 84"/>
          <p:cNvSpPr/>
          <p:nvPr/>
        </p:nvSpPr>
        <p:spPr>
          <a:xfrm>
            <a:off x="1006051" y="3571876"/>
            <a:ext cx="1857388" cy="785818"/>
          </a:xfrm>
          <a:prstGeom prst="wedgeRoundRectCallout">
            <a:avLst>
              <a:gd name="adj1" fmla="val -51309"/>
              <a:gd name="adj2" fmla="val 92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00"/>
                </a:solidFill>
              </a:rPr>
              <a:t>用</a:t>
            </a:r>
            <a:r>
              <a:rPr lang="en-US" altLang="zh-CN" sz="2400" dirty="0" smtClean="0">
                <a:solidFill>
                  <a:srgbClr val="000000"/>
                </a:solidFill>
              </a:rPr>
              <a:t>ARP</a:t>
            </a:r>
          </a:p>
          <a:p>
            <a:pPr algn="ctr"/>
            <a:r>
              <a:rPr lang="zh-CN" altLang="en-US" sz="2400" dirty="0" smtClean="0">
                <a:solidFill>
                  <a:srgbClr val="000000"/>
                </a:solidFill>
              </a:rPr>
              <a:t>找到</a:t>
            </a:r>
            <a:r>
              <a:rPr lang="en-US" altLang="zh-CN" sz="2400" dirty="0" smtClean="0">
                <a:solidFill>
                  <a:srgbClr val="000000"/>
                </a:solidFill>
              </a:rPr>
              <a:t>HA3</a:t>
            </a:r>
            <a:endParaRPr lang="zh-CN" altLang="en-US" sz="2400" dirty="0"/>
          </a:p>
        </p:txBody>
      </p:sp>
      <p:sp>
        <p:nvSpPr>
          <p:cNvPr id="86" name="圆角矩形标注 85"/>
          <p:cNvSpPr/>
          <p:nvPr/>
        </p:nvSpPr>
        <p:spPr>
          <a:xfrm>
            <a:off x="6810388" y="3571876"/>
            <a:ext cx="1857388" cy="785818"/>
          </a:xfrm>
          <a:prstGeom prst="wedgeRoundRectCallout">
            <a:avLst>
              <a:gd name="adj1" fmla="val -51309"/>
              <a:gd name="adj2" fmla="val 92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00"/>
                </a:solidFill>
              </a:rPr>
              <a:t>用</a:t>
            </a:r>
            <a:r>
              <a:rPr lang="en-US" altLang="zh-CN" sz="2400" dirty="0" smtClean="0">
                <a:solidFill>
                  <a:srgbClr val="000000"/>
                </a:solidFill>
              </a:rPr>
              <a:t>ARP</a:t>
            </a:r>
          </a:p>
          <a:p>
            <a:pPr algn="ctr"/>
            <a:r>
              <a:rPr lang="zh-CN" altLang="en-US" sz="2400" dirty="0" smtClean="0">
                <a:solidFill>
                  <a:srgbClr val="000000"/>
                </a:solidFill>
              </a:rPr>
              <a:t>找到</a:t>
            </a:r>
            <a:r>
              <a:rPr lang="en-US" altLang="zh-CN" sz="2400" dirty="0" smtClean="0">
                <a:solidFill>
                  <a:srgbClr val="000000"/>
                </a:solidFill>
              </a:rPr>
              <a:t>HA2</a:t>
            </a:r>
            <a:endParaRPr lang="zh-CN" altLang="en-US" sz="2400" dirty="0"/>
          </a:p>
        </p:txBody>
      </p:sp>
      <p:sp>
        <p:nvSpPr>
          <p:cNvPr id="57" name="Text Box 46"/>
          <p:cNvSpPr txBox="1">
            <a:spLocks noChangeArrowheads="1"/>
          </p:cNvSpPr>
          <p:nvPr/>
        </p:nvSpPr>
        <p:spPr bwMode="auto">
          <a:xfrm>
            <a:off x="0" y="5500703"/>
            <a:ext cx="3167050" cy="1089529"/>
          </a:xfrm>
          <a:prstGeom prst="rect">
            <a:avLst/>
          </a:prstGeom>
          <a:solidFill>
            <a:srgbClr val="CCECFF"/>
          </a:solidFill>
          <a:ln w="9525">
            <a:solidFill>
              <a:schemeClr val="tx2"/>
            </a:solidFill>
            <a:miter lim="800000"/>
            <a:headEnd/>
            <a:tailEnd/>
          </a:ln>
          <a:effectLst/>
        </p:spPr>
        <p:txBody>
          <a:bodyPr wrap="square">
            <a:spAutoFit/>
          </a:bodyPr>
          <a:lstStyle/>
          <a:p>
            <a:pPr algn="ctr">
              <a:lnSpc>
                <a:spcPct val="90000"/>
              </a:lnSpc>
            </a:pPr>
            <a:r>
              <a:rPr kumimoji="1" lang="zh-CN" altLang="en-US" sz="2400" dirty="0" smtClean="0">
                <a:solidFill>
                  <a:srgbClr val="333399"/>
                </a:solidFill>
              </a:rPr>
              <a:t>谁发出</a:t>
            </a:r>
            <a:r>
              <a:rPr kumimoji="1" lang="en-US" altLang="zh-CN" sz="2400" dirty="0" smtClean="0">
                <a:solidFill>
                  <a:srgbClr val="333399"/>
                </a:solidFill>
              </a:rPr>
              <a:t>ARP</a:t>
            </a:r>
            <a:r>
              <a:rPr kumimoji="1" lang="zh-CN" altLang="en-US" sz="2400" dirty="0" smtClean="0">
                <a:solidFill>
                  <a:srgbClr val="333399"/>
                </a:solidFill>
                <a:latin typeface="Arial" charset="0"/>
              </a:rPr>
              <a:t>请求？</a:t>
            </a:r>
            <a:endParaRPr kumimoji="1" lang="en-US" altLang="zh-CN" sz="2400" dirty="0" smtClean="0">
              <a:solidFill>
                <a:srgbClr val="333399"/>
              </a:solidFill>
              <a:latin typeface="Arial" charset="0"/>
            </a:endParaRPr>
          </a:p>
          <a:p>
            <a:pPr algn="ctr">
              <a:lnSpc>
                <a:spcPct val="90000"/>
              </a:lnSpc>
            </a:pPr>
            <a:r>
              <a:rPr kumimoji="1" lang="zh-CN" altLang="en-US" sz="2400" dirty="0" smtClean="0">
                <a:solidFill>
                  <a:srgbClr val="333399"/>
                </a:solidFill>
              </a:rPr>
              <a:t>请求谁</a:t>
            </a:r>
            <a:r>
              <a:rPr kumimoji="1" lang="zh-CN" altLang="en-US" sz="2400" dirty="0" smtClean="0">
                <a:solidFill>
                  <a:srgbClr val="333399"/>
                </a:solidFill>
                <a:latin typeface="Arial" charset="0"/>
              </a:rPr>
              <a:t>的地址？</a:t>
            </a:r>
            <a:endParaRPr kumimoji="1" lang="en-US" altLang="zh-CN" sz="2400" dirty="0" smtClean="0">
              <a:solidFill>
                <a:srgbClr val="333399"/>
              </a:solidFill>
              <a:latin typeface="Arial" charset="0"/>
            </a:endParaRPr>
          </a:p>
          <a:p>
            <a:pPr algn="ctr">
              <a:lnSpc>
                <a:spcPct val="90000"/>
              </a:lnSpc>
            </a:pPr>
            <a:r>
              <a:rPr kumimoji="1" lang="zh-CN" altLang="en-US" sz="2400" dirty="0" smtClean="0">
                <a:solidFill>
                  <a:srgbClr val="333399"/>
                </a:solidFill>
              </a:rPr>
              <a:t>谁发出</a:t>
            </a:r>
            <a:r>
              <a:rPr kumimoji="1" lang="en-US" altLang="zh-CN" sz="2400" dirty="0" smtClean="0">
                <a:solidFill>
                  <a:srgbClr val="333399"/>
                </a:solidFill>
              </a:rPr>
              <a:t>ARP </a:t>
            </a:r>
            <a:r>
              <a:rPr kumimoji="1" lang="zh-CN" altLang="en-US" sz="2400" dirty="0" smtClean="0">
                <a:solidFill>
                  <a:srgbClr val="333399"/>
                </a:solidFill>
              </a:rPr>
              <a:t>应答分组</a:t>
            </a:r>
            <a:r>
              <a:rPr kumimoji="1" lang="zh-CN" altLang="en-US" sz="2400" dirty="0" smtClean="0">
                <a:solidFill>
                  <a:srgbClr val="333399"/>
                </a:solidFill>
                <a:latin typeface="Arial" charset="0"/>
              </a:rPr>
              <a:t> </a:t>
            </a:r>
            <a:endParaRPr kumimoji="1" lang="zh-CN" altLang="en-US" sz="2400" dirty="0">
              <a:solidFill>
                <a:srgbClr val="333399"/>
              </a:solidFill>
              <a:latin typeface="Arial" charset="0"/>
            </a:endParaRPr>
          </a:p>
        </p:txBody>
      </p:sp>
      <p:sp>
        <p:nvSpPr>
          <p:cNvPr id="67" name="Text Box 46"/>
          <p:cNvSpPr txBox="1">
            <a:spLocks noChangeArrowheads="1"/>
          </p:cNvSpPr>
          <p:nvPr/>
        </p:nvSpPr>
        <p:spPr bwMode="auto">
          <a:xfrm>
            <a:off x="3381364" y="5500702"/>
            <a:ext cx="3167050" cy="1089529"/>
          </a:xfrm>
          <a:prstGeom prst="rect">
            <a:avLst/>
          </a:prstGeom>
          <a:solidFill>
            <a:srgbClr val="CCECFF"/>
          </a:solidFill>
          <a:ln w="9525">
            <a:solidFill>
              <a:schemeClr val="tx2"/>
            </a:solidFill>
            <a:miter lim="800000"/>
            <a:headEnd/>
            <a:tailEnd/>
          </a:ln>
          <a:effectLst/>
        </p:spPr>
        <p:txBody>
          <a:bodyPr wrap="square">
            <a:spAutoFit/>
          </a:bodyPr>
          <a:lstStyle/>
          <a:p>
            <a:pPr algn="ctr">
              <a:lnSpc>
                <a:spcPct val="90000"/>
              </a:lnSpc>
            </a:pPr>
            <a:r>
              <a:rPr kumimoji="1" lang="zh-CN" altLang="en-US" sz="2400" dirty="0" smtClean="0">
                <a:solidFill>
                  <a:srgbClr val="333399"/>
                </a:solidFill>
              </a:rPr>
              <a:t>谁发出</a:t>
            </a:r>
            <a:r>
              <a:rPr kumimoji="1" lang="en-US" altLang="zh-CN" sz="2400" dirty="0" smtClean="0">
                <a:solidFill>
                  <a:srgbClr val="333399"/>
                </a:solidFill>
              </a:rPr>
              <a:t>ARP</a:t>
            </a:r>
            <a:r>
              <a:rPr kumimoji="1" lang="zh-CN" altLang="en-US" sz="2400" dirty="0" smtClean="0">
                <a:solidFill>
                  <a:srgbClr val="333399"/>
                </a:solidFill>
                <a:latin typeface="Arial" charset="0"/>
              </a:rPr>
              <a:t>请求？</a:t>
            </a:r>
            <a:endParaRPr kumimoji="1" lang="en-US" altLang="zh-CN" sz="2400" dirty="0" smtClean="0">
              <a:solidFill>
                <a:srgbClr val="333399"/>
              </a:solidFill>
              <a:latin typeface="Arial" charset="0"/>
            </a:endParaRPr>
          </a:p>
          <a:p>
            <a:pPr algn="ctr">
              <a:lnSpc>
                <a:spcPct val="90000"/>
              </a:lnSpc>
            </a:pPr>
            <a:r>
              <a:rPr kumimoji="1" lang="zh-CN" altLang="en-US" sz="2400" dirty="0" smtClean="0">
                <a:solidFill>
                  <a:srgbClr val="333399"/>
                </a:solidFill>
              </a:rPr>
              <a:t>请求谁</a:t>
            </a:r>
            <a:r>
              <a:rPr kumimoji="1" lang="zh-CN" altLang="en-US" sz="2400" dirty="0" smtClean="0">
                <a:solidFill>
                  <a:srgbClr val="333399"/>
                </a:solidFill>
                <a:latin typeface="Arial" charset="0"/>
              </a:rPr>
              <a:t>的地址？</a:t>
            </a:r>
            <a:endParaRPr kumimoji="1" lang="en-US" altLang="zh-CN" sz="2400" dirty="0" smtClean="0">
              <a:solidFill>
                <a:srgbClr val="333399"/>
              </a:solidFill>
              <a:latin typeface="Arial" charset="0"/>
            </a:endParaRPr>
          </a:p>
          <a:p>
            <a:pPr algn="ctr">
              <a:lnSpc>
                <a:spcPct val="90000"/>
              </a:lnSpc>
            </a:pPr>
            <a:r>
              <a:rPr kumimoji="1" lang="zh-CN" altLang="en-US" sz="2400" dirty="0" smtClean="0">
                <a:solidFill>
                  <a:srgbClr val="333399"/>
                </a:solidFill>
              </a:rPr>
              <a:t>谁发出</a:t>
            </a:r>
            <a:r>
              <a:rPr kumimoji="1" lang="en-US" altLang="zh-CN" sz="2400" dirty="0" smtClean="0">
                <a:solidFill>
                  <a:srgbClr val="333399"/>
                </a:solidFill>
              </a:rPr>
              <a:t>ARP </a:t>
            </a:r>
            <a:r>
              <a:rPr kumimoji="1" lang="zh-CN" altLang="en-US" sz="2400" dirty="0" smtClean="0">
                <a:solidFill>
                  <a:srgbClr val="333399"/>
                </a:solidFill>
              </a:rPr>
              <a:t>应答分组</a:t>
            </a:r>
            <a:r>
              <a:rPr kumimoji="1" lang="zh-CN" altLang="en-US" sz="2400" dirty="0" smtClean="0">
                <a:solidFill>
                  <a:srgbClr val="333399"/>
                </a:solidFill>
                <a:latin typeface="Arial" charset="0"/>
              </a:rPr>
              <a:t> </a:t>
            </a:r>
            <a:endParaRPr kumimoji="1" lang="zh-CN" altLang="en-US" sz="2400" dirty="0">
              <a:solidFill>
                <a:srgbClr val="333399"/>
              </a:solidFill>
              <a:latin typeface="Arial" charset="0"/>
            </a:endParaRPr>
          </a:p>
        </p:txBody>
      </p:sp>
      <p:sp>
        <p:nvSpPr>
          <p:cNvPr id="68" name="Text Box 46"/>
          <p:cNvSpPr txBox="1">
            <a:spLocks noChangeArrowheads="1"/>
          </p:cNvSpPr>
          <p:nvPr/>
        </p:nvSpPr>
        <p:spPr bwMode="auto">
          <a:xfrm>
            <a:off x="6738950" y="5500702"/>
            <a:ext cx="3167050" cy="1089529"/>
          </a:xfrm>
          <a:prstGeom prst="rect">
            <a:avLst/>
          </a:prstGeom>
          <a:solidFill>
            <a:srgbClr val="CCECFF"/>
          </a:solidFill>
          <a:ln w="9525">
            <a:solidFill>
              <a:schemeClr val="tx2"/>
            </a:solidFill>
            <a:miter lim="800000"/>
            <a:headEnd/>
            <a:tailEnd/>
          </a:ln>
          <a:effectLst/>
        </p:spPr>
        <p:txBody>
          <a:bodyPr wrap="square">
            <a:spAutoFit/>
          </a:bodyPr>
          <a:lstStyle/>
          <a:p>
            <a:pPr algn="ctr">
              <a:lnSpc>
                <a:spcPct val="90000"/>
              </a:lnSpc>
            </a:pPr>
            <a:r>
              <a:rPr kumimoji="1" lang="zh-CN" altLang="en-US" sz="2400" dirty="0" smtClean="0">
                <a:solidFill>
                  <a:srgbClr val="333399"/>
                </a:solidFill>
              </a:rPr>
              <a:t>谁发出</a:t>
            </a:r>
            <a:r>
              <a:rPr kumimoji="1" lang="en-US" altLang="zh-CN" sz="2400" dirty="0" smtClean="0">
                <a:solidFill>
                  <a:srgbClr val="333399"/>
                </a:solidFill>
              </a:rPr>
              <a:t>ARP</a:t>
            </a:r>
            <a:r>
              <a:rPr kumimoji="1" lang="zh-CN" altLang="en-US" sz="2400" dirty="0" smtClean="0">
                <a:solidFill>
                  <a:srgbClr val="333399"/>
                </a:solidFill>
                <a:latin typeface="Arial" charset="0"/>
              </a:rPr>
              <a:t>请求？</a:t>
            </a:r>
            <a:endParaRPr kumimoji="1" lang="en-US" altLang="zh-CN" sz="2400" dirty="0" smtClean="0">
              <a:solidFill>
                <a:srgbClr val="333399"/>
              </a:solidFill>
              <a:latin typeface="Arial" charset="0"/>
            </a:endParaRPr>
          </a:p>
          <a:p>
            <a:pPr algn="ctr">
              <a:lnSpc>
                <a:spcPct val="90000"/>
              </a:lnSpc>
            </a:pPr>
            <a:r>
              <a:rPr kumimoji="1" lang="zh-CN" altLang="en-US" sz="2400" dirty="0" smtClean="0">
                <a:solidFill>
                  <a:srgbClr val="333399"/>
                </a:solidFill>
              </a:rPr>
              <a:t>请求谁</a:t>
            </a:r>
            <a:r>
              <a:rPr kumimoji="1" lang="zh-CN" altLang="en-US" sz="2400" dirty="0" smtClean="0">
                <a:solidFill>
                  <a:srgbClr val="333399"/>
                </a:solidFill>
                <a:latin typeface="Arial" charset="0"/>
              </a:rPr>
              <a:t>的地址？</a:t>
            </a:r>
            <a:endParaRPr kumimoji="1" lang="en-US" altLang="zh-CN" sz="2400" dirty="0" smtClean="0">
              <a:solidFill>
                <a:srgbClr val="333399"/>
              </a:solidFill>
              <a:latin typeface="Arial" charset="0"/>
            </a:endParaRPr>
          </a:p>
          <a:p>
            <a:pPr algn="ctr">
              <a:lnSpc>
                <a:spcPct val="90000"/>
              </a:lnSpc>
            </a:pPr>
            <a:r>
              <a:rPr kumimoji="1" lang="zh-CN" altLang="en-US" sz="2400" dirty="0" smtClean="0">
                <a:solidFill>
                  <a:srgbClr val="333399"/>
                </a:solidFill>
              </a:rPr>
              <a:t>谁发出</a:t>
            </a:r>
            <a:r>
              <a:rPr kumimoji="1" lang="en-US" altLang="zh-CN" sz="2400" dirty="0" smtClean="0">
                <a:solidFill>
                  <a:srgbClr val="333399"/>
                </a:solidFill>
              </a:rPr>
              <a:t>ARP </a:t>
            </a:r>
            <a:r>
              <a:rPr kumimoji="1" lang="zh-CN" altLang="en-US" sz="2400" dirty="0" smtClean="0">
                <a:solidFill>
                  <a:srgbClr val="333399"/>
                </a:solidFill>
              </a:rPr>
              <a:t>应答分组</a:t>
            </a:r>
            <a:r>
              <a:rPr kumimoji="1" lang="zh-CN" altLang="en-US" sz="2400" dirty="0" smtClean="0">
                <a:solidFill>
                  <a:srgbClr val="333399"/>
                </a:solidFill>
                <a:latin typeface="Arial" charset="0"/>
              </a:rPr>
              <a:t> </a:t>
            </a:r>
            <a:endParaRPr kumimoji="1" lang="zh-CN" altLang="en-US" sz="2400" dirty="0">
              <a:solidFill>
                <a:srgbClr val="333399"/>
              </a:solidFill>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P spid="77" grpId="0" animBg="1"/>
      <p:bldP spid="78" grpId="0" animBg="1"/>
      <p:bldP spid="79" grpId="0" animBg="1"/>
      <p:bldP spid="84" grpId="0" animBg="1"/>
      <p:bldP spid="85" grpId="0" animBg="1"/>
      <p:bldP spid="86" grpId="0" animBg="1"/>
      <p:bldP spid="57"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虚电路服务</a:t>
            </a:r>
          </a:p>
        </p:txBody>
      </p:sp>
      <p:grpSp>
        <p:nvGrpSpPr>
          <p:cNvPr id="4" name="组合 3"/>
          <p:cNvGrpSpPr/>
          <p:nvPr/>
        </p:nvGrpSpPr>
        <p:grpSpPr>
          <a:xfrm>
            <a:off x="632525" y="1844825"/>
            <a:ext cx="8928991" cy="4369650"/>
            <a:chOff x="632520" y="1844824"/>
            <a:chExt cx="8928992" cy="4369650"/>
          </a:xfrm>
        </p:grpSpPr>
        <p:sp>
          <p:nvSpPr>
            <p:cNvPr id="77" name="Rectangle 2"/>
            <p:cNvSpPr>
              <a:spLocks noChangeArrowheads="1"/>
            </p:cNvSpPr>
            <p:nvPr/>
          </p:nvSpPr>
          <p:spPr bwMode="auto">
            <a:xfrm>
              <a:off x="7964736" y="2588842"/>
              <a:ext cx="1484258" cy="309562"/>
            </a:xfrm>
            <a:prstGeom prst="rect">
              <a:avLst/>
            </a:prstGeom>
            <a:solidFill>
              <a:srgbClr val="FF66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8" name="Text Box 3"/>
            <p:cNvSpPr txBox="1">
              <a:spLocks noChangeArrowheads="1"/>
            </p:cNvSpPr>
            <p:nvPr/>
          </p:nvSpPr>
          <p:spPr bwMode="auto">
            <a:xfrm>
              <a:off x="7901882" y="1930549"/>
              <a:ext cx="16596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物理层</a:t>
              </a:r>
            </a:p>
          </p:txBody>
        </p:sp>
        <p:sp>
          <p:nvSpPr>
            <p:cNvPr id="79" name="Rectangle 4"/>
            <p:cNvSpPr>
              <a:spLocks noChangeArrowheads="1"/>
            </p:cNvSpPr>
            <p:nvPr/>
          </p:nvSpPr>
          <p:spPr bwMode="auto">
            <a:xfrm>
              <a:off x="695374" y="2503117"/>
              <a:ext cx="1484257" cy="309562"/>
            </a:xfrm>
            <a:prstGeom prst="rect">
              <a:avLst/>
            </a:prstGeom>
            <a:solidFill>
              <a:srgbClr val="FF66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Text Box 5"/>
            <p:cNvSpPr txBox="1">
              <a:spLocks noChangeArrowheads="1"/>
            </p:cNvSpPr>
            <p:nvPr/>
          </p:nvSpPr>
          <p:spPr bwMode="auto">
            <a:xfrm>
              <a:off x="632520" y="1844824"/>
              <a:ext cx="16596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81" name="Line 7"/>
            <p:cNvSpPr>
              <a:spLocks noChangeShapeType="1"/>
            </p:cNvSpPr>
            <p:nvPr/>
          </p:nvSpPr>
          <p:spPr bwMode="auto">
            <a:xfrm>
              <a:off x="5085011" y="2130054"/>
              <a:ext cx="58738" cy="5619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Line 8"/>
            <p:cNvSpPr>
              <a:spLocks noChangeShapeType="1"/>
            </p:cNvSpPr>
            <p:nvPr/>
          </p:nvSpPr>
          <p:spPr bwMode="auto">
            <a:xfrm>
              <a:off x="2492624" y="2996829"/>
              <a:ext cx="508000" cy="2587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Rectangle 9"/>
            <p:cNvSpPr>
              <a:spLocks noChangeArrowheads="1"/>
            </p:cNvSpPr>
            <p:nvPr/>
          </p:nvSpPr>
          <p:spPr bwMode="auto">
            <a:xfrm>
              <a:off x="674736" y="1880817"/>
              <a:ext cx="1523553" cy="1493837"/>
            </a:xfrm>
            <a:prstGeom prst="rect">
              <a:avLst/>
            </a:prstGeom>
            <a:noFill/>
            <a:ln w="28575">
              <a:solidFill>
                <a:srgbClr val="33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4" name="Line 10"/>
            <p:cNvSpPr>
              <a:spLocks noChangeShapeType="1"/>
            </p:cNvSpPr>
            <p:nvPr/>
          </p:nvSpPr>
          <p:spPr bwMode="auto">
            <a:xfrm>
              <a:off x="674736" y="2223717"/>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5" name="Line 11"/>
            <p:cNvSpPr>
              <a:spLocks noChangeShapeType="1"/>
            </p:cNvSpPr>
            <p:nvPr/>
          </p:nvSpPr>
          <p:spPr bwMode="auto">
            <a:xfrm>
              <a:off x="674736" y="2512642"/>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6" name="Line 12"/>
            <p:cNvSpPr>
              <a:spLocks noChangeShapeType="1"/>
            </p:cNvSpPr>
            <p:nvPr/>
          </p:nvSpPr>
          <p:spPr bwMode="auto">
            <a:xfrm>
              <a:off x="674736" y="2801567"/>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Line 13"/>
            <p:cNvSpPr>
              <a:spLocks noChangeShapeType="1"/>
            </p:cNvSpPr>
            <p:nvPr/>
          </p:nvSpPr>
          <p:spPr bwMode="auto">
            <a:xfrm>
              <a:off x="674736" y="3090492"/>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Rectangle 14"/>
            <p:cNvSpPr>
              <a:spLocks noChangeArrowheads="1"/>
            </p:cNvSpPr>
            <p:nvPr/>
          </p:nvSpPr>
          <p:spPr bwMode="auto">
            <a:xfrm>
              <a:off x="7944099" y="1950667"/>
              <a:ext cx="1523551" cy="1509712"/>
            </a:xfrm>
            <a:prstGeom prst="rect">
              <a:avLst/>
            </a:prstGeom>
            <a:noFill/>
            <a:ln w="28575">
              <a:solidFill>
                <a:srgbClr val="33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Line 15"/>
            <p:cNvSpPr>
              <a:spLocks noChangeShapeType="1"/>
            </p:cNvSpPr>
            <p:nvPr/>
          </p:nvSpPr>
          <p:spPr bwMode="auto">
            <a:xfrm>
              <a:off x="7944099" y="2309442"/>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Line 16"/>
            <p:cNvSpPr>
              <a:spLocks noChangeShapeType="1"/>
            </p:cNvSpPr>
            <p:nvPr/>
          </p:nvSpPr>
          <p:spPr bwMode="auto">
            <a:xfrm>
              <a:off x="7944099" y="2598367"/>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Line 17"/>
            <p:cNvSpPr>
              <a:spLocks noChangeShapeType="1"/>
            </p:cNvSpPr>
            <p:nvPr/>
          </p:nvSpPr>
          <p:spPr bwMode="auto">
            <a:xfrm>
              <a:off x="7944099" y="2887292"/>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2" name="Line 18"/>
            <p:cNvSpPr>
              <a:spLocks noChangeShapeType="1"/>
            </p:cNvSpPr>
            <p:nvPr/>
          </p:nvSpPr>
          <p:spPr bwMode="auto">
            <a:xfrm>
              <a:off x="7944099" y="3176217"/>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3" name="Text Box 19"/>
            <p:cNvSpPr txBox="1">
              <a:spLocks noChangeArrowheads="1"/>
            </p:cNvSpPr>
            <p:nvPr/>
          </p:nvSpPr>
          <p:spPr bwMode="auto">
            <a:xfrm>
              <a:off x="2276724" y="206179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pic>
          <p:nvPicPr>
            <p:cNvPr id="94"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624" y="2447554"/>
              <a:ext cx="59213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Line 21"/>
            <p:cNvSpPr>
              <a:spLocks noChangeShapeType="1"/>
            </p:cNvSpPr>
            <p:nvPr/>
          </p:nvSpPr>
          <p:spPr bwMode="auto">
            <a:xfrm>
              <a:off x="3337174" y="3255592"/>
              <a:ext cx="1608137" cy="6064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Line 22"/>
            <p:cNvSpPr>
              <a:spLocks noChangeShapeType="1"/>
            </p:cNvSpPr>
            <p:nvPr/>
          </p:nvSpPr>
          <p:spPr bwMode="auto">
            <a:xfrm flipV="1">
              <a:off x="3253036" y="2822204"/>
              <a:ext cx="1862138" cy="433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Line 23"/>
            <p:cNvSpPr>
              <a:spLocks noChangeShapeType="1"/>
            </p:cNvSpPr>
            <p:nvPr/>
          </p:nvSpPr>
          <p:spPr bwMode="auto">
            <a:xfrm>
              <a:off x="5283449" y="2822204"/>
              <a:ext cx="1524000" cy="519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8" name="Line 24"/>
            <p:cNvSpPr>
              <a:spLocks noChangeShapeType="1"/>
            </p:cNvSpPr>
            <p:nvPr/>
          </p:nvSpPr>
          <p:spPr bwMode="auto">
            <a:xfrm flipV="1">
              <a:off x="5115174" y="3430217"/>
              <a:ext cx="1692275"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9" name="Line 25"/>
            <p:cNvSpPr>
              <a:spLocks noChangeShapeType="1"/>
            </p:cNvSpPr>
            <p:nvPr/>
          </p:nvSpPr>
          <p:spPr bwMode="auto">
            <a:xfrm flipV="1">
              <a:off x="6891586" y="2996829"/>
              <a:ext cx="676275" cy="344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00" name="Group 26"/>
            <p:cNvGrpSpPr>
              <a:grpSpLocks/>
            </p:cNvGrpSpPr>
            <p:nvPr/>
          </p:nvGrpSpPr>
          <p:grpSpPr bwMode="auto">
            <a:xfrm>
              <a:off x="7312274" y="2082429"/>
              <a:ext cx="593725" cy="1042988"/>
              <a:chOff x="5283" y="1002"/>
              <a:chExt cx="318" cy="545"/>
            </a:xfrm>
          </p:grpSpPr>
          <p:sp>
            <p:nvSpPr>
              <p:cNvPr id="101" name="Text Box 27"/>
              <p:cNvSpPr txBox="1">
                <a:spLocks noChangeArrowheads="1"/>
              </p:cNvSpPr>
              <p:nvPr/>
            </p:nvSpPr>
            <p:spPr bwMode="auto">
              <a:xfrm>
                <a:off x="5283" y="1002"/>
                <a:ext cx="28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pic>
            <p:nvPicPr>
              <p:cNvPr id="102"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3" name="Line 29"/>
            <p:cNvSpPr>
              <a:spLocks noChangeShapeType="1"/>
            </p:cNvSpPr>
            <p:nvPr/>
          </p:nvSpPr>
          <p:spPr bwMode="auto">
            <a:xfrm flipV="1">
              <a:off x="3253036" y="2042742"/>
              <a:ext cx="1776413" cy="1127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4" name="Line 30"/>
            <p:cNvSpPr>
              <a:spLocks noChangeShapeType="1"/>
            </p:cNvSpPr>
            <p:nvPr/>
          </p:nvSpPr>
          <p:spPr bwMode="auto">
            <a:xfrm>
              <a:off x="5199311" y="2042742"/>
              <a:ext cx="1692275" cy="1212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05"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849" y="3082554"/>
              <a:ext cx="6111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1174" y="2649167"/>
              <a:ext cx="6127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1311" y="3688979"/>
              <a:ext cx="6127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8"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449" y="3169867"/>
              <a:ext cx="6127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9"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449" y="1868117"/>
              <a:ext cx="6127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0" name="Freeform 36"/>
            <p:cNvSpPr>
              <a:spLocks/>
            </p:cNvSpPr>
            <p:nvPr/>
          </p:nvSpPr>
          <p:spPr bwMode="auto">
            <a:xfrm>
              <a:off x="1979861" y="2672979"/>
              <a:ext cx="6181725" cy="828675"/>
            </a:xfrm>
            <a:custGeom>
              <a:avLst/>
              <a:gdLst>
                <a:gd name="T0" fmla="*/ 0 w 3314"/>
                <a:gd name="T1" fmla="*/ 0 h 433"/>
                <a:gd name="T2" fmla="*/ 184 w 3314"/>
                <a:gd name="T3" fmla="*/ 158 h 433"/>
                <a:gd name="T4" fmla="*/ 275 w 3314"/>
                <a:gd name="T5" fmla="*/ 249 h 433"/>
                <a:gd name="T6" fmla="*/ 362 w 3314"/>
                <a:gd name="T7" fmla="*/ 300 h 433"/>
                <a:gd name="T8" fmla="*/ 494 w 3314"/>
                <a:gd name="T9" fmla="*/ 364 h 433"/>
                <a:gd name="T10" fmla="*/ 683 w 3314"/>
                <a:gd name="T11" fmla="*/ 385 h 433"/>
                <a:gd name="T12" fmla="*/ 955 w 3314"/>
                <a:gd name="T13" fmla="*/ 339 h 433"/>
                <a:gd name="T14" fmla="*/ 1498 w 3314"/>
                <a:gd name="T15" fmla="*/ 216 h 433"/>
                <a:gd name="T16" fmla="*/ 1854 w 3314"/>
                <a:gd name="T17" fmla="*/ 216 h 433"/>
                <a:gd name="T18" fmla="*/ 2210 w 3314"/>
                <a:gd name="T19" fmla="*/ 316 h 433"/>
                <a:gd name="T20" fmla="*/ 2450 w 3314"/>
                <a:gd name="T21" fmla="*/ 392 h 433"/>
                <a:gd name="T22" fmla="*/ 2633 w 3314"/>
                <a:gd name="T23" fmla="*/ 430 h 433"/>
                <a:gd name="T24" fmla="*/ 2834 w 3314"/>
                <a:gd name="T25" fmla="*/ 372 h 433"/>
                <a:gd name="T26" fmla="*/ 2994 w 3314"/>
                <a:gd name="T27" fmla="*/ 276 h 433"/>
                <a:gd name="T28" fmla="*/ 3314 w 3314"/>
                <a:gd name="T29" fmla="*/ 2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1" name="Text Box 37"/>
            <p:cNvSpPr txBox="1">
              <a:spLocks noChangeArrowheads="1"/>
            </p:cNvSpPr>
            <p:nvPr/>
          </p:nvSpPr>
          <p:spPr bwMode="auto">
            <a:xfrm>
              <a:off x="4689724" y="3092079"/>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虚电路</a:t>
              </a:r>
              <a:endParaRPr kumimoji="0" lang="zh-CN" altLang="en-US" sz="1800" b="1" i="0" u="none" strike="noStrike" kern="0" cap="none" spc="0" normalizeH="0" baseline="-25000" noProof="0">
                <a:ln>
                  <a:noFill/>
                </a:ln>
                <a:solidFill>
                  <a:srgbClr val="000099"/>
                </a:solidFill>
                <a:effectLst/>
                <a:uLnTx/>
                <a:uFillTx/>
                <a:latin typeface="+mn-lt"/>
                <a:ea typeface="黑体" pitchFamily="2" charset="-122"/>
              </a:endParaRPr>
            </a:p>
          </p:txBody>
        </p:sp>
        <p:sp>
          <p:nvSpPr>
            <p:cNvPr id="112" name="Text Box 38"/>
            <p:cNvSpPr txBox="1">
              <a:spLocks noChangeArrowheads="1"/>
            </p:cNvSpPr>
            <p:nvPr/>
          </p:nvSpPr>
          <p:spPr bwMode="auto">
            <a:xfrm>
              <a:off x="1159124" y="4398592"/>
              <a:ext cx="8121135" cy="1815882"/>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1</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发送给 </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2</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的所有分组都沿着同一条虚电路</a:t>
              </a:r>
              <a:r>
                <a:rPr kumimoji="0" lang="zh-CN" altLang="en-US" sz="2800" b="1" i="0" u="none" strike="noStrike" kern="0" cap="none" spc="0" normalizeH="0" baseline="0" noProof="0" dirty="0" smtClean="0">
                  <a:ln>
                    <a:noFill/>
                  </a:ln>
                  <a:solidFill>
                    <a:srgbClr val="000099"/>
                  </a:solidFill>
                  <a:effectLst/>
                  <a:uLnTx/>
                  <a:uFillTx/>
                  <a:latin typeface="+mn-lt"/>
                  <a:ea typeface="黑体" pitchFamily="2" charset="-122"/>
                </a:rPr>
                <a:t>传送</a:t>
              </a:r>
              <a:endParaRPr kumimoji="0" lang="en-US" altLang="zh-CN" sz="2800" b="1" i="0" u="none" strike="noStrike" kern="0" cap="none" spc="0" normalizeH="0" baseline="0" noProof="0" dirty="0" smtClean="0">
                <a:ln>
                  <a:noFill/>
                </a:ln>
                <a:solidFill>
                  <a:srgbClr val="000099"/>
                </a:solidFill>
                <a:effectLst/>
                <a:uLnTx/>
                <a:uFillTx/>
                <a:latin typeface="+mn-lt"/>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smtClean="0">
                  <a:solidFill>
                    <a:srgbClr val="000099"/>
                  </a:solidFill>
                  <a:latin typeface="+mn-lt"/>
                  <a:ea typeface="黑体" pitchFamily="2" charset="-122"/>
                </a:rPr>
                <a:t>按顺序到达</a:t>
              </a:r>
              <a:endParaRPr lang="en-US" altLang="zh-CN" sz="2800" b="1" kern="0" dirty="0" smtClean="0">
                <a:solidFill>
                  <a:srgbClr val="000099"/>
                </a:solidFill>
                <a:latin typeface="+mn-lt"/>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99"/>
                  </a:solidFill>
                  <a:effectLst/>
                  <a:uLnTx/>
                  <a:uFillTx/>
                  <a:latin typeface="+mn-lt"/>
                  <a:ea typeface="黑体" pitchFamily="2" charset="-122"/>
                </a:rPr>
                <a:t>优点：</a:t>
              </a:r>
              <a:endParaRPr kumimoji="0" lang="en-US" altLang="zh-CN" sz="2800" b="1" i="0" u="none" strike="noStrike" kern="0" cap="none" spc="0" normalizeH="0" baseline="0" noProof="0" dirty="0" smtClean="0">
                <a:ln>
                  <a:noFill/>
                </a:ln>
                <a:solidFill>
                  <a:srgbClr val="000099"/>
                </a:solidFill>
                <a:effectLst/>
                <a:uLnTx/>
                <a:uFillTx/>
                <a:latin typeface="+mn-lt"/>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99"/>
                  </a:solidFill>
                  <a:effectLst/>
                  <a:uLnTx/>
                  <a:uFillTx/>
                  <a:latin typeface="+mn-lt"/>
                  <a:ea typeface="黑体" pitchFamily="2" charset="-122"/>
                </a:rPr>
                <a:t>缺点：</a:t>
              </a:r>
              <a:endParaRPr kumimoji="0" lang="zh-CN" altLang="en-US" sz="2800" b="1" i="0" u="none" strike="noStrike" kern="0" cap="none" spc="0" normalizeH="0" baseline="0" noProof="0" dirty="0">
                <a:ln>
                  <a:noFill/>
                </a:ln>
                <a:solidFill>
                  <a:srgbClr val="000099"/>
                </a:solidFill>
                <a:effectLst/>
                <a:uLnTx/>
                <a:uFillTx/>
                <a:latin typeface="+mn-lt"/>
                <a:ea typeface="黑体" pitchFamily="2" charset="-122"/>
              </a:endParaRPr>
            </a:p>
          </p:txBody>
        </p:sp>
      </p:grpSp>
      <p:sp>
        <p:nvSpPr>
          <p:cNvPr id="40" name="灯片编号占位符 39"/>
          <p:cNvSpPr>
            <a:spLocks noGrp="1"/>
          </p:cNvSpPr>
          <p:nvPr>
            <p:ph type="sldNum" sz="quarter" idx="12"/>
          </p:nvPr>
        </p:nvSpPr>
        <p:spPr/>
        <p:txBody>
          <a:bodyPr/>
          <a:lstStyle/>
          <a:p>
            <a:fld id="{14338B79-8FD5-46F1-8A19-651A319ADB19}" type="slidenum">
              <a:rPr lang="zh-CN" altLang="en-US" smtClean="0"/>
              <a:pPr/>
              <a:t>6</a:t>
            </a:fld>
            <a:endParaRPr lang="en-US" altLang="zh-CN"/>
          </a:p>
        </p:txBody>
      </p:sp>
    </p:spTree>
    <p:extLst>
      <p:ext uri="{BB962C8B-B14F-4D97-AF65-F5344CB8AC3E}">
        <p14:creationId xmlns:p14="http://schemas.microsoft.com/office/powerpoint/2010/main" val="23440482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dirty="0"/>
              <a:t>使用 </a:t>
            </a:r>
            <a:r>
              <a:rPr lang="en-US" altLang="zh-CN" sz="4000" dirty="0"/>
              <a:t>ARP </a:t>
            </a:r>
            <a:r>
              <a:rPr lang="zh-CN" altLang="en-US" sz="4000" dirty="0"/>
              <a:t>的四种典型</a:t>
            </a:r>
            <a:r>
              <a:rPr lang="zh-CN" altLang="en-US" sz="4000" dirty="0" smtClean="0"/>
              <a:t>情况（自学） </a:t>
            </a:r>
            <a:endParaRPr lang="zh-CN" altLang="en-US" sz="4000" dirty="0"/>
          </a:p>
        </p:txBody>
      </p:sp>
      <p:grpSp>
        <p:nvGrpSpPr>
          <p:cNvPr id="3" name="组合 2"/>
          <p:cNvGrpSpPr/>
          <p:nvPr/>
        </p:nvGrpSpPr>
        <p:grpSpPr>
          <a:xfrm>
            <a:off x="704528" y="1700868"/>
            <a:ext cx="8640960" cy="2037147"/>
            <a:chOff x="1356026" y="1812432"/>
            <a:chExt cx="6915630" cy="1472875"/>
          </a:xfrm>
        </p:grpSpPr>
        <p:grpSp>
          <p:nvGrpSpPr>
            <p:cNvPr id="6" name="Group 244"/>
            <p:cNvGrpSpPr>
              <a:grpSpLocks/>
            </p:cNvGrpSpPr>
            <p:nvPr/>
          </p:nvGrpSpPr>
          <p:grpSpPr bwMode="auto">
            <a:xfrm>
              <a:off x="1812118" y="2193107"/>
              <a:ext cx="1231900" cy="863600"/>
              <a:chOff x="912" y="768"/>
              <a:chExt cx="2400" cy="1584"/>
            </a:xfrm>
          </p:grpSpPr>
          <p:sp>
            <p:nvSpPr>
              <p:cNvPr id="7" name="Oval 24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8" name="Oval 24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9" name="Oval 24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0" name="Oval 24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1" name="Oval 24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2" name="Oval 25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3" name="Oval 25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4" name="Oval 25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5" name="Oval 25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16" name="Group 254"/>
              <p:cNvGrpSpPr>
                <a:grpSpLocks/>
              </p:cNvGrpSpPr>
              <p:nvPr/>
            </p:nvGrpSpPr>
            <p:grpSpPr bwMode="auto">
              <a:xfrm>
                <a:off x="912" y="768"/>
                <a:ext cx="2386" cy="1553"/>
                <a:chOff x="912" y="768"/>
                <a:chExt cx="2386" cy="1553"/>
              </a:xfrm>
            </p:grpSpPr>
            <p:sp>
              <p:nvSpPr>
                <p:cNvPr id="17" name="Oval 25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8" name="Oval 25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9" name="Oval 25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0" name="Oval 25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1" name="Oval 25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2" name="Oval 26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3" name="Oval 26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4" name="Oval 26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5" name="Oval 26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sp>
          <p:nvSpPr>
            <p:cNvPr id="26" name="Line 95"/>
            <p:cNvSpPr>
              <a:spLocks noChangeShapeType="1"/>
            </p:cNvSpPr>
            <p:nvPr/>
          </p:nvSpPr>
          <p:spPr bwMode="auto">
            <a:xfrm flipV="1">
              <a:off x="3044018" y="2588394"/>
              <a:ext cx="4810125" cy="11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grpSp>
          <p:nvGrpSpPr>
            <p:cNvPr id="27" name="Group 284"/>
            <p:cNvGrpSpPr>
              <a:grpSpLocks/>
            </p:cNvGrpSpPr>
            <p:nvPr/>
          </p:nvGrpSpPr>
          <p:grpSpPr bwMode="auto">
            <a:xfrm>
              <a:off x="6917518" y="2218507"/>
              <a:ext cx="1231900" cy="863600"/>
              <a:chOff x="912" y="768"/>
              <a:chExt cx="2400" cy="1584"/>
            </a:xfrm>
          </p:grpSpPr>
          <p:sp>
            <p:nvSpPr>
              <p:cNvPr id="28" name="Oval 28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9" name="Oval 28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0" name="Oval 28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1" name="Oval 28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2" name="Oval 28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3" name="Oval 29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4" name="Oval 29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5" name="Oval 29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6" name="Oval 29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37" name="Group 294"/>
              <p:cNvGrpSpPr>
                <a:grpSpLocks/>
              </p:cNvGrpSpPr>
              <p:nvPr/>
            </p:nvGrpSpPr>
            <p:grpSpPr bwMode="auto">
              <a:xfrm>
                <a:off x="912" y="768"/>
                <a:ext cx="2386" cy="1553"/>
                <a:chOff x="912" y="768"/>
                <a:chExt cx="2386" cy="1553"/>
              </a:xfrm>
            </p:grpSpPr>
            <p:sp>
              <p:nvSpPr>
                <p:cNvPr id="38" name="Oval 29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9" name="Oval 29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0" name="Oval 29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1" name="Oval 29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2" name="Oval 29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3" name="Oval 30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4" name="Oval 30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5" name="Oval 30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6" name="Oval 30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grpSp>
          <p:nvGrpSpPr>
            <p:cNvPr id="47" name="Group 264"/>
            <p:cNvGrpSpPr>
              <a:grpSpLocks/>
            </p:cNvGrpSpPr>
            <p:nvPr/>
          </p:nvGrpSpPr>
          <p:grpSpPr bwMode="auto">
            <a:xfrm>
              <a:off x="4402918" y="2193107"/>
              <a:ext cx="1231900" cy="863600"/>
              <a:chOff x="912" y="768"/>
              <a:chExt cx="2400" cy="1584"/>
            </a:xfrm>
          </p:grpSpPr>
          <p:sp>
            <p:nvSpPr>
              <p:cNvPr id="48" name="Oval 26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9" name="Oval 26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0" name="Oval 26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1" name="Oval 26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2" name="Oval 26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3" name="Oval 27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4" name="Oval 27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5" name="Oval 27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6" name="Oval 27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57" name="Group 274"/>
              <p:cNvGrpSpPr>
                <a:grpSpLocks/>
              </p:cNvGrpSpPr>
              <p:nvPr/>
            </p:nvGrpSpPr>
            <p:grpSpPr bwMode="auto">
              <a:xfrm>
                <a:off x="912" y="768"/>
                <a:ext cx="2386" cy="1553"/>
                <a:chOff x="912" y="768"/>
                <a:chExt cx="2386" cy="1553"/>
              </a:xfrm>
            </p:grpSpPr>
            <p:sp>
              <p:nvSpPr>
                <p:cNvPr id="58" name="Oval 27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9" name="Oval 27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0" name="Oval 27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1" name="Oval 27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2" name="Oval 27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3" name="Oval 28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4" name="Oval 28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5" name="Oval 28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6" name="Oval 28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sp>
          <p:nvSpPr>
            <p:cNvPr id="67" name="Text Box 96"/>
            <p:cNvSpPr txBox="1">
              <a:spLocks noChangeArrowheads="1"/>
            </p:cNvSpPr>
            <p:nvPr/>
          </p:nvSpPr>
          <p:spPr bwMode="auto">
            <a:xfrm>
              <a:off x="2118699" y="2512334"/>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smtClean="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1</a:t>
              </a:r>
            </a:p>
          </p:txBody>
        </p:sp>
        <p:sp>
          <p:nvSpPr>
            <p:cNvPr id="68" name="Text Box 98"/>
            <p:cNvSpPr txBox="1">
              <a:spLocks noChangeArrowheads="1"/>
            </p:cNvSpPr>
            <p:nvPr/>
          </p:nvSpPr>
          <p:spPr bwMode="auto">
            <a:xfrm>
              <a:off x="7285638"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3</a:t>
              </a:r>
            </a:p>
          </p:txBody>
        </p:sp>
        <p:sp>
          <p:nvSpPr>
            <p:cNvPr id="69" name="Text Box 99"/>
            <p:cNvSpPr txBox="1">
              <a:spLocks noChangeArrowheads="1"/>
            </p:cNvSpPr>
            <p:nvPr/>
          </p:nvSpPr>
          <p:spPr bwMode="auto">
            <a:xfrm>
              <a:off x="4764687"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2</a:t>
              </a:r>
            </a:p>
          </p:txBody>
        </p:sp>
        <p:pic>
          <p:nvPicPr>
            <p:cNvPr id="70" name="Picture 2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018" y="2428057"/>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 name="Text Box 235"/>
            <p:cNvSpPr txBox="1">
              <a:spLocks noChangeArrowheads="1"/>
            </p:cNvSpPr>
            <p:nvPr/>
          </p:nvSpPr>
          <p:spPr bwMode="auto">
            <a:xfrm>
              <a:off x="6176156" y="2080394"/>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00000"/>
                  </a:solidFill>
                  <a:latin typeface="+mn-lt"/>
                  <a:ea typeface="黑体" pitchFamily="2" charset="-122"/>
                </a:rPr>
                <a:t>R</a:t>
              </a:r>
              <a:r>
                <a:rPr lang="en-US" altLang="zh-CN" sz="2400" b="1" baseline="-25000">
                  <a:solidFill>
                    <a:srgbClr val="C00000"/>
                  </a:solidFill>
                  <a:latin typeface="+mn-lt"/>
                  <a:ea typeface="黑体" pitchFamily="2" charset="-122"/>
                </a:rPr>
                <a:t>2</a:t>
              </a:r>
              <a:endParaRPr lang="en-US" altLang="zh-CN" sz="2400" b="1">
                <a:solidFill>
                  <a:srgbClr val="C00000"/>
                </a:solidFill>
                <a:latin typeface="+mn-lt"/>
                <a:ea typeface="黑体" pitchFamily="2" charset="-122"/>
              </a:endParaRPr>
            </a:p>
          </p:txBody>
        </p:sp>
        <p:sp>
          <p:nvSpPr>
            <p:cNvPr id="72" name="Text Box 237"/>
            <p:cNvSpPr txBox="1">
              <a:spLocks noChangeArrowheads="1"/>
            </p:cNvSpPr>
            <p:nvPr/>
          </p:nvSpPr>
          <p:spPr bwMode="auto">
            <a:xfrm>
              <a:off x="3526618" y="20899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C00000"/>
                  </a:solidFill>
                  <a:latin typeface="+mn-lt"/>
                  <a:ea typeface="黑体" pitchFamily="2" charset="-122"/>
                </a:rPr>
                <a:t>R</a:t>
              </a:r>
              <a:r>
                <a:rPr lang="en-US" altLang="zh-CN" sz="2400" b="1" baseline="-25000" dirty="0">
                  <a:solidFill>
                    <a:srgbClr val="C00000"/>
                  </a:solidFill>
                  <a:latin typeface="+mn-lt"/>
                  <a:ea typeface="黑体" pitchFamily="2" charset="-122"/>
                </a:rPr>
                <a:t>1</a:t>
              </a:r>
              <a:endParaRPr lang="en-US" altLang="zh-CN" sz="2400" b="1" dirty="0">
                <a:solidFill>
                  <a:srgbClr val="C00000"/>
                </a:solidFill>
                <a:latin typeface="+mn-lt"/>
                <a:ea typeface="黑体" pitchFamily="2" charset="-122"/>
              </a:endParaRPr>
            </a:p>
          </p:txBody>
        </p:sp>
        <p:sp>
          <p:nvSpPr>
            <p:cNvPr id="73" name="Text Box 325"/>
            <p:cNvSpPr txBox="1">
              <a:spLocks noChangeArrowheads="1"/>
            </p:cNvSpPr>
            <p:nvPr/>
          </p:nvSpPr>
          <p:spPr bwMode="auto">
            <a:xfrm>
              <a:off x="1356026" y="18867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H</a:t>
              </a:r>
              <a:r>
                <a:rPr lang="en-US" altLang="zh-CN" sz="2400" b="1" baseline="-25000">
                  <a:solidFill>
                    <a:srgbClr val="000099"/>
                  </a:solidFill>
                  <a:latin typeface="+mn-lt"/>
                  <a:ea typeface="黑体" pitchFamily="2" charset="-122"/>
                </a:rPr>
                <a:t>1</a:t>
              </a:r>
            </a:p>
          </p:txBody>
        </p:sp>
        <p:pic>
          <p:nvPicPr>
            <p:cNvPr id="74" name="Picture 3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956" y="2405832"/>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Oval 333"/>
            <p:cNvSpPr>
              <a:spLocks noChangeArrowheads="1"/>
            </p:cNvSpPr>
            <p:nvPr/>
          </p:nvSpPr>
          <p:spPr bwMode="auto">
            <a:xfrm>
              <a:off x="4225118" y="2559819"/>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6" name="Oval 335"/>
            <p:cNvSpPr>
              <a:spLocks noChangeArrowheads="1"/>
            </p:cNvSpPr>
            <p:nvPr/>
          </p:nvSpPr>
          <p:spPr bwMode="auto">
            <a:xfrm>
              <a:off x="3156731" y="2567757"/>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7" name="Oval 337"/>
            <p:cNvSpPr>
              <a:spLocks noChangeArrowheads="1"/>
            </p:cNvSpPr>
            <p:nvPr/>
          </p:nvSpPr>
          <p:spPr bwMode="auto">
            <a:xfrm>
              <a:off x="6817506" y="2570932"/>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8" name="Oval 338"/>
            <p:cNvSpPr>
              <a:spLocks noChangeArrowheads="1"/>
            </p:cNvSpPr>
            <p:nvPr/>
          </p:nvSpPr>
          <p:spPr bwMode="auto">
            <a:xfrm>
              <a:off x="5823731" y="2567757"/>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pic>
          <p:nvPicPr>
            <p:cNvPr id="79" name="Picture 3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468" y="202641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3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6581" y="2872557"/>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3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8256" y="1935932"/>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2081" y="200736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Text Box 351"/>
            <p:cNvSpPr txBox="1">
              <a:spLocks noChangeArrowheads="1"/>
            </p:cNvSpPr>
            <p:nvPr/>
          </p:nvSpPr>
          <p:spPr bwMode="auto">
            <a:xfrm>
              <a:off x="1643363" y="27995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2</a:t>
              </a:r>
            </a:p>
          </p:txBody>
        </p:sp>
        <p:sp>
          <p:nvSpPr>
            <p:cNvPr id="84" name="Text Box 352"/>
            <p:cNvSpPr txBox="1">
              <a:spLocks noChangeArrowheads="1"/>
            </p:cNvSpPr>
            <p:nvPr/>
          </p:nvSpPr>
          <p:spPr bwMode="auto">
            <a:xfrm>
              <a:off x="4871471" y="18124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3</a:t>
              </a:r>
            </a:p>
          </p:txBody>
        </p:sp>
        <p:sp>
          <p:nvSpPr>
            <p:cNvPr id="85" name="Text Box 353"/>
            <p:cNvSpPr txBox="1">
              <a:spLocks noChangeArrowheads="1"/>
            </p:cNvSpPr>
            <p:nvPr/>
          </p:nvSpPr>
          <p:spPr bwMode="auto">
            <a:xfrm>
              <a:off x="7522463" y="1916557"/>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4</a:t>
              </a:r>
            </a:p>
          </p:txBody>
        </p:sp>
      </p:grpSp>
      <p:sp>
        <p:nvSpPr>
          <p:cNvPr id="86" name="灯片编号占位符 85"/>
          <p:cNvSpPr>
            <a:spLocks noGrp="1"/>
          </p:cNvSpPr>
          <p:nvPr>
            <p:ph type="sldNum" sz="quarter" idx="12"/>
          </p:nvPr>
        </p:nvSpPr>
        <p:spPr/>
        <p:txBody>
          <a:bodyPr/>
          <a:lstStyle/>
          <a:p>
            <a:fld id="{14338B79-8FD5-46F1-8A19-651A319ADB19}" type="slidenum">
              <a:rPr lang="zh-CN" altLang="en-US" smtClean="0"/>
              <a:pPr/>
              <a:t>60</a:t>
            </a:fld>
            <a:endParaRPr lang="en-US" altLang="zh-CN"/>
          </a:p>
        </p:txBody>
      </p:sp>
    </p:spTree>
    <p:extLst>
      <p:ext uri="{BB962C8B-B14F-4D97-AF65-F5344CB8AC3E}">
        <p14:creationId xmlns:p14="http://schemas.microsoft.com/office/powerpoint/2010/main" val="1043208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dirty="0"/>
              <a:t>使用 </a:t>
            </a:r>
            <a:r>
              <a:rPr lang="en-US" altLang="zh-CN" sz="4000" dirty="0"/>
              <a:t>ARP </a:t>
            </a:r>
            <a:r>
              <a:rPr lang="zh-CN" altLang="en-US" sz="4000" dirty="0"/>
              <a:t>的四种典型</a:t>
            </a:r>
            <a:r>
              <a:rPr lang="zh-CN" altLang="en-US" sz="4000" dirty="0" smtClean="0"/>
              <a:t>情况（自学） </a:t>
            </a:r>
            <a:endParaRPr lang="zh-CN" altLang="en-US" sz="4000" dirty="0"/>
          </a:p>
        </p:txBody>
      </p:sp>
      <p:sp>
        <p:nvSpPr>
          <p:cNvPr id="976899" name="Rectangle 3"/>
          <p:cNvSpPr>
            <a:spLocks noGrp="1" noChangeArrowheads="1"/>
          </p:cNvSpPr>
          <p:nvPr>
            <p:ph idx="1"/>
          </p:nvPr>
        </p:nvSpPr>
        <p:spPr/>
        <p:txBody>
          <a:bodyPr/>
          <a:lstStyle/>
          <a:p>
            <a:r>
              <a:rPr lang="zh-CN" altLang="en-US" sz="2600" dirty="0"/>
              <a:t>发送方是主机，要</a:t>
            </a:r>
            <a:r>
              <a:rPr lang="zh-CN" altLang="en-US" sz="2600" dirty="0" smtClean="0"/>
              <a:t>把 </a:t>
            </a:r>
            <a:r>
              <a:rPr lang="en-US" altLang="zh-CN" sz="2600" dirty="0" smtClean="0"/>
              <a:t>IP </a:t>
            </a:r>
            <a:r>
              <a:rPr lang="zh-CN" altLang="en-US" sz="2600" dirty="0" smtClean="0"/>
              <a:t>数据报</a:t>
            </a:r>
            <a:r>
              <a:rPr lang="zh-CN" altLang="en-US" sz="2600" dirty="0"/>
              <a:t>发送到本网络上的另一个主机。这时用 </a:t>
            </a:r>
            <a:r>
              <a:rPr lang="en-US" altLang="zh-CN" sz="2600" dirty="0"/>
              <a:t>ARP </a:t>
            </a:r>
            <a:r>
              <a:rPr lang="zh-CN" altLang="en-US" sz="2600" dirty="0"/>
              <a:t>找到目的主机的硬件地址。 </a:t>
            </a:r>
          </a:p>
          <a:p>
            <a:r>
              <a:rPr lang="zh-CN" altLang="en-US" sz="2600" dirty="0"/>
              <a:t>发送方是主机，要把 </a:t>
            </a:r>
            <a:r>
              <a:rPr lang="en-US" altLang="zh-CN" sz="2600" dirty="0"/>
              <a:t>IP </a:t>
            </a:r>
            <a:r>
              <a:rPr lang="zh-CN" altLang="en-US" sz="2600" dirty="0"/>
              <a:t>数据报发送到另一个网络上的一个主机。这时用 </a:t>
            </a:r>
            <a:r>
              <a:rPr lang="en-US" altLang="zh-CN" sz="2600" dirty="0"/>
              <a:t>ARP </a:t>
            </a:r>
            <a:r>
              <a:rPr lang="zh-CN" altLang="en-US" sz="2600" dirty="0"/>
              <a:t>找到本网络上的一个路由器的硬件地址。剩下的工作由这个路由器来完成。 </a:t>
            </a:r>
          </a:p>
          <a:p>
            <a:r>
              <a:rPr lang="zh-CN" altLang="en-US" sz="2600" dirty="0"/>
              <a:t>发送方是路由器，要把 </a:t>
            </a:r>
            <a:r>
              <a:rPr lang="en-US" altLang="zh-CN" sz="2600" dirty="0"/>
              <a:t>IP </a:t>
            </a:r>
            <a:r>
              <a:rPr lang="zh-CN" altLang="en-US" sz="2600" dirty="0"/>
              <a:t>数据报转发到本网络上的一个主机。这时用 </a:t>
            </a:r>
            <a:r>
              <a:rPr lang="en-US" altLang="zh-CN" sz="2600" dirty="0"/>
              <a:t>ARP </a:t>
            </a:r>
            <a:r>
              <a:rPr lang="zh-CN" altLang="en-US" sz="2600" dirty="0"/>
              <a:t>找到目的主机的硬件地址。 </a:t>
            </a:r>
          </a:p>
          <a:p>
            <a:r>
              <a:rPr lang="zh-CN" altLang="en-US" sz="2600" dirty="0"/>
              <a:t>发送方是路由器，要把 </a:t>
            </a:r>
            <a:r>
              <a:rPr lang="en-US" altLang="zh-CN" sz="2600" dirty="0"/>
              <a:t>IP </a:t>
            </a:r>
            <a:r>
              <a:rPr lang="zh-CN" altLang="en-US" sz="2600" dirty="0"/>
              <a:t>数据报转发到另一个网络上的一个主机。这时用 </a:t>
            </a:r>
            <a:r>
              <a:rPr lang="en-US" altLang="zh-CN" sz="2600" dirty="0"/>
              <a:t>ARP </a:t>
            </a:r>
            <a:r>
              <a:rPr lang="zh-CN" altLang="en-US" sz="2600" dirty="0"/>
              <a:t>找到本网络上另一个路由器的硬件地址。剩下的工作由这个路由器来完成。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61</a:t>
            </a:fld>
            <a:endParaRPr lang="en-US" altLang="zh-CN"/>
          </a:p>
        </p:txBody>
      </p:sp>
    </p:spTree>
    <p:extLst>
      <p:ext uri="{BB962C8B-B14F-4D97-AF65-F5344CB8AC3E}">
        <p14:creationId xmlns:p14="http://schemas.microsoft.com/office/powerpoint/2010/main" val="16883306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lgn="ctr"/>
            <a:r>
              <a:rPr lang="zh-CN" altLang="en-US"/>
              <a:t>应当注意的问题（续）</a:t>
            </a:r>
            <a:endParaRPr lang="zh-CN" altLang="en-US" sz="3600"/>
          </a:p>
        </p:txBody>
      </p:sp>
      <p:sp>
        <p:nvSpPr>
          <p:cNvPr id="463875" name="Rectangle 3"/>
          <p:cNvSpPr>
            <a:spLocks noGrp="1" noChangeArrowheads="1"/>
          </p:cNvSpPr>
          <p:nvPr>
            <p:ph idx="1"/>
          </p:nvPr>
        </p:nvSpPr>
        <p:spPr/>
        <p:txBody>
          <a:bodyPr/>
          <a:lstStyle/>
          <a:p>
            <a:r>
              <a:rPr lang="zh-CN" altLang="en-US" dirty="0" smtClean="0"/>
              <a:t>从 </a:t>
            </a:r>
            <a:r>
              <a:rPr lang="en-US" altLang="zh-CN" dirty="0" smtClean="0"/>
              <a:t>IP </a:t>
            </a:r>
            <a:r>
              <a:rPr lang="zh-CN" altLang="en-US" dirty="0" smtClean="0"/>
              <a:t>地址</a:t>
            </a:r>
            <a:r>
              <a:rPr lang="zh-CN" altLang="en-US" dirty="0"/>
              <a:t>到硬件地址的</a:t>
            </a:r>
            <a:r>
              <a:rPr lang="zh-CN" altLang="en-US" dirty="0">
                <a:solidFill>
                  <a:srgbClr val="FF0000"/>
                </a:solidFill>
              </a:rPr>
              <a:t>解析是自动进行</a:t>
            </a:r>
            <a:r>
              <a:rPr lang="zh-CN" altLang="en-US" dirty="0"/>
              <a:t>的，主机的用户对这种地址解析过程是不知道的。</a:t>
            </a:r>
          </a:p>
          <a:p>
            <a:r>
              <a:rPr lang="zh-CN" altLang="en-US" dirty="0"/>
              <a:t>只要主机或路由器要和本网络上的另一个已知 </a:t>
            </a:r>
            <a:r>
              <a:rPr lang="en-US" altLang="zh-CN" dirty="0"/>
              <a:t>IP </a:t>
            </a:r>
            <a:r>
              <a:rPr lang="zh-CN" altLang="en-US" dirty="0"/>
              <a:t>地址的主机或路由器进行通信，</a:t>
            </a:r>
            <a:r>
              <a:rPr lang="en-US" altLang="zh-CN" dirty="0"/>
              <a:t>ARP </a:t>
            </a:r>
            <a:r>
              <a:rPr lang="zh-CN" altLang="en-US" dirty="0"/>
              <a:t>协议就会自动地将该 </a:t>
            </a:r>
            <a:r>
              <a:rPr lang="en-US" altLang="zh-CN" dirty="0"/>
              <a:t>IP </a:t>
            </a:r>
            <a:r>
              <a:rPr lang="zh-CN" altLang="en-US" dirty="0"/>
              <a:t>地址解析为链路层所需要的硬件地址。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62</a:t>
            </a:fld>
            <a:endParaRPr lang="en-US" altLang="zh-CN"/>
          </a:p>
        </p:txBody>
      </p:sp>
    </p:spTree>
    <p:extLst>
      <p:ext uri="{BB962C8B-B14F-4D97-AF65-F5344CB8AC3E}">
        <p14:creationId xmlns:p14="http://schemas.microsoft.com/office/powerpoint/2010/main" val="8460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IP</a:t>
            </a:r>
            <a:r>
              <a:rPr lang="zh-CN" altLang="en-US" dirty="0" smtClean="0"/>
              <a:t>的配置</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63</a:t>
            </a:fld>
            <a:endParaRPr lang="en-US" altLang="zh-CN"/>
          </a:p>
        </p:txBody>
      </p:sp>
    </p:spTree>
    <p:extLst>
      <p:ext uri="{BB962C8B-B14F-4D97-AF65-F5344CB8AC3E}">
        <p14:creationId xmlns:p14="http://schemas.microsoft.com/office/powerpoint/2010/main" val="1915290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algn="ctr"/>
            <a:r>
              <a:rPr lang="en-US" altLang="zh-CN"/>
              <a:t>4.2.5  IP </a:t>
            </a:r>
            <a:r>
              <a:rPr lang="zh-CN" altLang="en-US"/>
              <a:t>数据报的格式 </a:t>
            </a:r>
          </a:p>
        </p:txBody>
      </p:sp>
      <p:sp>
        <p:nvSpPr>
          <p:cNvPr id="238596" name="Rectangle 4"/>
          <p:cNvSpPr>
            <a:spLocks noGrp="1" noChangeArrowheads="1"/>
          </p:cNvSpPr>
          <p:nvPr>
            <p:ph type="body" idx="1"/>
          </p:nvPr>
        </p:nvSpPr>
        <p:spPr>
          <a:xfrm>
            <a:off x="386921" y="1643050"/>
            <a:ext cx="8853518" cy="1285884"/>
          </a:xfrm>
        </p:spPr>
        <p:txBody>
          <a:bodyPr/>
          <a:lstStyle/>
          <a:p>
            <a:r>
              <a:rPr lang="zh-CN" altLang="en-US" dirty="0" smtClean="0"/>
              <a:t>网络层传输的分组叫做 </a:t>
            </a:r>
            <a:r>
              <a:rPr lang="en-US" altLang="zh-CN" dirty="0" smtClean="0">
                <a:solidFill>
                  <a:srgbClr val="FF0000"/>
                </a:solidFill>
              </a:rPr>
              <a:t>IP </a:t>
            </a:r>
            <a:r>
              <a:rPr lang="zh-CN" altLang="en-US" dirty="0" smtClean="0">
                <a:solidFill>
                  <a:srgbClr val="FF0000"/>
                </a:solidFill>
              </a:rPr>
              <a:t>数据报</a:t>
            </a:r>
            <a:endParaRPr lang="en-US" altLang="zh-CN" dirty="0" smtClean="0">
              <a:solidFill>
                <a:srgbClr val="FF0000"/>
              </a:solidFill>
            </a:endParaRPr>
          </a:p>
          <a:p>
            <a:r>
              <a:rPr lang="zh-CN" altLang="en-US" dirty="0" smtClean="0"/>
              <a:t>一</a:t>
            </a:r>
            <a:r>
              <a:rPr lang="zh-CN" altLang="en-US" dirty="0"/>
              <a:t>个 </a:t>
            </a:r>
            <a:r>
              <a:rPr lang="en-US" altLang="zh-CN" dirty="0"/>
              <a:t>IP </a:t>
            </a:r>
            <a:r>
              <a:rPr lang="zh-CN" altLang="en-US" dirty="0"/>
              <a:t>数据报由</a:t>
            </a:r>
            <a:r>
              <a:rPr lang="zh-CN" altLang="en-US" dirty="0" smtClean="0">
                <a:solidFill>
                  <a:srgbClr val="FF0000"/>
                </a:solidFill>
              </a:rPr>
              <a:t>首部</a:t>
            </a:r>
            <a:r>
              <a:rPr lang="zh-CN" altLang="en-US" dirty="0" smtClean="0"/>
              <a:t>和</a:t>
            </a:r>
            <a:r>
              <a:rPr lang="zh-CN" altLang="en-US" dirty="0" smtClean="0">
                <a:solidFill>
                  <a:srgbClr val="FF0000"/>
                </a:solidFill>
              </a:rPr>
              <a:t>数据</a:t>
            </a:r>
            <a:r>
              <a:rPr lang="zh-CN" altLang="en-US" dirty="0"/>
              <a:t>两部分组成</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64</a:t>
            </a:fld>
            <a:endParaRPr lang="zh-CN" altLang="en-US" kern="0" dirty="0">
              <a:solidFill>
                <a:sysClr val="windowText" lastClr="000000"/>
              </a:solidFill>
            </a:endParaRPr>
          </a:p>
        </p:txBody>
      </p:sp>
      <p:sp>
        <p:nvSpPr>
          <p:cNvPr id="5" name="Line 6"/>
          <p:cNvSpPr>
            <a:spLocks noChangeShapeType="1"/>
          </p:cNvSpPr>
          <p:nvPr/>
        </p:nvSpPr>
        <p:spPr bwMode="auto">
          <a:xfrm>
            <a:off x="1647585" y="5030794"/>
            <a:ext cx="5871369"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6" name="Rectangle 90"/>
          <p:cNvSpPr>
            <a:spLocks noChangeArrowheads="1"/>
          </p:cNvSpPr>
          <p:nvPr/>
        </p:nvSpPr>
        <p:spPr bwMode="auto">
          <a:xfrm>
            <a:off x="1614876" y="4340232"/>
            <a:ext cx="1559851" cy="449262"/>
          </a:xfrm>
          <a:prstGeom prst="rect">
            <a:avLst/>
          </a:prstGeom>
          <a:solidFill>
            <a:srgbClr val="CCECFF"/>
          </a:solidFill>
          <a:ln w="12700">
            <a:solidFill>
              <a:schemeClr val="tx1"/>
            </a:solidFill>
            <a:miter lim="800000"/>
            <a:headEnd/>
            <a:tailEnd/>
          </a:ln>
          <a:effectLst/>
        </p:spPr>
        <p:txBody>
          <a:bodyPr wrap="none" anchor="ctr"/>
          <a:lstStyle/>
          <a:p>
            <a:endParaRPr lang="zh-CN" altLang="en-US"/>
          </a:p>
        </p:txBody>
      </p:sp>
      <p:sp>
        <p:nvSpPr>
          <p:cNvPr id="7" name="Rectangle 80"/>
          <p:cNvSpPr>
            <a:spLocks noChangeArrowheads="1"/>
          </p:cNvSpPr>
          <p:nvPr/>
        </p:nvSpPr>
        <p:spPr bwMode="auto">
          <a:xfrm>
            <a:off x="3174727" y="4340232"/>
            <a:ext cx="4314958" cy="449262"/>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8" name="Rectangle 82"/>
          <p:cNvSpPr>
            <a:spLocks noChangeArrowheads="1"/>
          </p:cNvSpPr>
          <p:nvPr/>
        </p:nvSpPr>
        <p:spPr bwMode="auto">
          <a:xfrm>
            <a:off x="3792135" y="4357694"/>
            <a:ext cx="3353594"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9" name="Rectangle 83"/>
          <p:cNvSpPr>
            <a:spLocks noChangeArrowheads="1"/>
          </p:cNvSpPr>
          <p:nvPr/>
        </p:nvSpPr>
        <p:spPr bwMode="auto">
          <a:xfrm>
            <a:off x="1848801" y="4357754"/>
            <a:ext cx="90730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a:t>
            </a:r>
          </a:p>
        </p:txBody>
      </p:sp>
      <p:sp>
        <p:nvSpPr>
          <p:cNvPr id="10" name="Rectangle 85"/>
          <p:cNvSpPr>
            <a:spLocks noChangeArrowheads="1"/>
          </p:cNvSpPr>
          <p:nvPr/>
        </p:nvSpPr>
        <p:spPr bwMode="auto">
          <a:xfrm>
            <a:off x="3793852" y="4826067"/>
            <a:ext cx="1260154" cy="39754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IP </a:t>
            </a:r>
            <a:r>
              <a:rPr kumimoji="1" lang="zh-CN" altLang="en-US" sz="2000">
                <a:solidFill>
                  <a:srgbClr val="333399"/>
                </a:solidFill>
                <a:latin typeface="Arial" charset="0"/>
              </a:rPr>
              <a:t>数据报</a:t>
            </a:r>
          </a:p>
        </p:txBody>
      </p:sp>
      <p:grpSp>
        <p:nvGrpSpPr>
          <p:cNvPr id="2" name="Group 100"/>
          <p:cNvGrpSpPr>
            <a:grpSpLocks/>
          </p:cNvGrpSpPr>
          <p:nvPr/>
        </p:nvGrpSpPr>
        <p:grpSpPr bwMode="auto">
          <a:xfrm>
            <a:off x="940719" y="4860933"/>
            <a:ext cx="1209014" cy="855662"/>
            <a:chOff x="1037" y="3475"/>
            <a:chExt cx="703" cy="539"/>
          </a:xfrm>
        </p:grpSpPr>
        <p:sp>
          <p:nvSpPr>
            <p:cNvPr id="12" name="Line 98"/>
            <p:cNvSpPr>
              <a:spLocks noChangeShapeType="1"/>
            </p:cNvSpPr>
            <p:nvPr/>
          </p:nvSpPr>
          <p:spPr bwMode="auto">
            <a:xfrm flipV="1">
              <a:off x="1428" y="3475"/>
              <a:ext cx="0" cy="317"/>
            </a:xfrm>
            <a:prstGeom prst="line">
              <a:avLst/>
            </a:prstGeom>
            <a:noFill/>
            <a:ln w="57150">
              <a:solidFill>
                <a:schemeClr val="hlink"/>
              </a:solidFill>
              <a:round/>
              <a:headEnd/>
              <a:tailEnd type="triangle" w="med" len="lg"/>
            </a:ln>
            <a:effectLst/>
          </p:spPr>
          <p:txBody>
            <a:bodyPr/>
            <a:lstStyle/>
            <a:p>
              <a:endParaRPr lang="zh-CN" altLang="en-US"/>
            </a:p>
          </p:txBody>
        </p:sp>
        <p:sp>
          <p:nvSpPr>
            <p:cNvPr id="13" name="Rectangle 99"/>
            <p:cNvSpPr>
              <a:spLocks noChangeArrowheads="1"/>
            </p:cNvSpPr>
            <p:nvPr/>
          </p:nvSpPr>
          <p:spPr bwMode="auto">
            <a:xfrm>
              <a:off x="1037" y="3764"/>
              <a:ext cx="703"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folHlink"/>
                  </a:solidFill>
                  <a:latin typeface="Times New Roman" pitchFamily="18" charset="0"/>
                </a:rPr>
                <a:t>发送在前</a:t>
              </a:r>
            </a:p>
          </p:txBody>
        </p:sp>
      </p:gr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379958" name="Rectangle 54"/>
          <p:cNvSpPr>
            <a:spLocks noChangeArrowheads="1"/>
          </p:cNvSpPr>
          <p:nvPr/>
        </p:nvSpPr>
        <p:spPr bwMode="auto">
          <a:xfrm>
            <a:off x="507339" y="3429007"/>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可变</a:t>
            </a:r>
          </a:p>
          <a:p>
            <a:pPr defTabSz="762000" eaLnBrk="0" hangingPunct="0"/>
            <a:r>
              <a:rPr kumimoji="1" lang="zh-CN" altLang="en-US" sz="2000">
                <a:solidFill>
                  <a:srgbClr val="333399"/>
                </a:solidFill>
                <a:latin typeface="Arial" charset="0"/>
              </a:rPr>
              <a:t>部分</a:t>
            </a:r>
          </a:p>
        </p:txBody>
      </p:sp>
      <p:sp>
        <p:nvSpPr>
          <p:cNvPr id="379912" name="Rectangle 8"/>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379914" name="Rectangle 10"/>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379915" name="Rectangle 11"/>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379916" name="Line 12"/>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379917" name="Line 13"/>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379918" name="Line 14"/>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379919" name="Line 15"/>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379920" name="Line 16"/>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379921" name="Line 17"/>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379922" name="Line 18"/>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379923" name="Line 19"/>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379924" name="Line 20"/>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379925" name="Line 21"/>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379926" name="Line 22"/>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379927" name="Rectangle 23"/>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379928" name="Rectangle 24"/>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379929" name="Rectangle 25"/>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379930" name="Rectangle 26"/>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379931" name="Rectangle 27"/>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379932" name="Rectangle 28"/>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379933" name="Rectangle 29"/>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379934" name="Rectangle 30"/>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379935" name="Rectangle 31"/>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rPr>
              <a:t>标志</a:t>
            </a:r>
          </a:p>
        </p:txBody>
      </p:sp>
      <p:sp>
        <p:nvSpPr>
          <p:cNvPr id="379936" name="Rectangle 32"/>
          <p:cNvSpPr>
            <a:spLocks noChangeArrowheads="1"/>
          </p:cNvSpPr>
          <p:nvPr/>
        </p:nvSpPr>
        <p:spPr bwMode="auto">
          <a:xfrm>
            <a:off x="1544373" y="2278124"/>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rPr>
              <a:t>生 存 时 间</a:t>
            </a:r>
          </a:p>
        </p:txBody>
      </p:sp>
      <p:sp>
        <p:nvSpPr>
          <p:cNvPr id="379937" name="Rectangle 33"/>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379938" name="Rectangle 34"/>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rPr>
              <a:t>标    识</a:t>
            </a:r>
          </a:p>
        </p:txBody>
      </p:sp>
      <p:sp>
        <p:nvSpPr>
          <p:cNvPr id="379939" name="Rectangle 35"/>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379940" name="Rectangle 36"/>
          <p:cNvSpPr>
            <a:spLocks noChangeArrowheads="1"/>
          </p:cNvSpPr>
          <p:nvPr/>
        </p:nvSpPr>
        <p:spPr bwMode="auto">
          <a:xfrm>
            <a:off x="7049427" y="1397061"/>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rPr>
              <a:t>总   长   度</a:t>
            </a:r>
          </a:p>
        </p:txBody>
      </p:sp>
      <p:sp>
        <p:nvSpPr>
          <p:cNvPr id="379941" name="Rectangle 37"/>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FF0000"/>
                </a:solidFill>
                <a:latin typeface="Arial" charset="0"/>
              </a:rPr>
              <a:t>片   偏   移</a:t>
            </a:r>
          </a:p>
        </p:txBody>
      </p:sp>
      <p:sp>
        <p:nvSpPr>
          <p:cNvPr id="379942" name="Rectangle 38"/>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379943" name="Rectangle 39"/>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379944" name="Rectangle 40"/>
          <p:cNvSpPr>
            <a:spLocks noChangeArrowheads="1"/>
          </p:cNvSpPr>
          <p:nvPr/>
        </p:nvSpPr>
        <p:spPr bwMode="auto">
          <a:xfrm>
            <a:off x="4784459" y="2736911"/>
            <a:ext cx="3418970" cy="397545"/>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000" dirty="0">
                <a:solidFill>
                  <a:srgbClr val="FF0000"/>
                </a:solidFill>
                <a:latin typeface="Arial" charset="0"/>
              </a:rPr>
              <a:t>源   地   </a:t>
            </a:r>
            <a:r>
              <a:rPr kumimoji="1" lang="zh-CN" altLang="en-US" sz="2000" dirty="0" smtClean="0">
                <a:solidFill>
                  <a:srgbClr val="FF0000"/>
                </a:solidFill>
                <a:latin typeface="Arial" charset="0"/>
              </a:rPr>
              <a:t>址（</a:t>
            </a:r>
            <a:r>
              <a:rPr lang="en-US" altLang="zh-CN" sz="2000" dirty="0" smtClean="0"/>
              <a:t> IP </a:t>
            </a:r>
            <a:r>
              <a:rPr lang="zh-CN" altLang="en-US" sz="2000" dirty="0" smtClean="0"/>
              <a:t>地址</a:t>
            </a:r>
            <a:r>
              <a:rPr kumimoji="1" lang="zh-CN" altLang="en-US" sz="2000" dirty="0" smtClean="0">
                <a:solidFill>
                  <a:srgbClr val="FF0000"/>
                </a:solidFill>
                <a:latin typeface="Arial" charset="0"/>
              </a:rPr>
              <a:t>）</a:t>
            </a:r>
            <a:endParaRPr kumimoji="1" lang="zh-CN" altLang="en-US" sz="2000" dirty="0">
              <a:solidFill>
                <a:srgbClr val="FF0000"/>
              </a:solidFill>
              <a:latin typeface="Arial" charset="0"/>
            </a:endParaRPr>
          </a:p>
        </p:txBody>
      </p:sp>
      <p:sp>
        <p:nvSpPr>
          <p:cNvPr id="379945" name="Rectangle 41"/>
          <p:cNvSpPr>
            <a:spLocks noChangeArrowheads="1"/>
          </p:cNvSpPr>
          <p:nvPr/>
        </p:nvSpPr>
        <p:spPr bwMode="auto">
          <a:xfrm>
            <a:off x="4507575" y="3178236"/>
            <a:ext cx="4082810" cy="397545"/>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000" dirty="0">
                <a:solidFill>
                  <a:srgbClr val="FF0000"/>
                </a:solidFill>
                <a:latin typeface="Arial" charset="0"/>
              </a:rPr>
              <a:t>目   的   地   </a:t>
            </a:r>
            <a:r>
              <a:rPr kumimoji="1" lang="zh-CN" altLang="en-US" sz="2000" dirty="0" smtClean="0">
                <a:solidFill>
                  <a:srgbClr val="FF0000"/>
                </a:solidFill>
              </a:rPr>
              <a:t>址（</a:t>
            </a:r>
            <a:r>
              <a:rPr lang="en-US" altLang="zh-CN" sz="2000" dirty="0" smtClean="0"/>
              <a:t> IP </a:t>
            </a:r>
            <a:r>
              <a:rPr lang="zh-CN" altLang="en-US" sz="2000" dirty="0" smtClean="0"/>
              <a:t>地址</a:t>
            </a:r>
            <a:r>
              <a:rPr kumimoji="1" lang="zh-CN" altLang="en-US" sz="2000" dirty="0" smtClean="0">
                <a:solidFill>
                  <a:srgbClr val="FF0000"/>
                </a:solidFill>
              </a:rPr>
              <a:t>）</a:t>
            </a:r>
            <a:endParaRPr kumimoji="1" lang="zh-CN" altLang="en-US" sz="2000" dirty="0">
              <a:solidFill>
                <a:srgbClr val="FF0000"/>
              </a:solidFill>
              <a:latin typeface="Arial" charset="0"/>
            </a:endParaRPr>
          </a:p>
        </p:txBody>
      </p:sp>
      <p:sp>
        <p:nvSpPr>
          <p:cNvPr id="379946" name="Rectangle 42"/>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379947" name="Rectangle 43"/>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379948" name="Rectangle 44"/>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6"/>
          <p:cNvGrpSpPr>
            <a:grpSpLocks/>
          </p:cNvGrpSpPr>
          <p:nvPr/>
        </p:nvGrpSpPr>
        <p:grpSpPr bwMode="auto">
          <a:xfrm>
            <a:off x="1159173" y="3748088"/>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50"/>
          <p:cNvGrpSpPr>
            <a:grpSpLocks/>
          </p:cNvGrpSpPr>
          <p:nvPr/>
        </p:nvGrpSpPr>
        <p:grpSpPr bwMode="auto">
          <a:xfrm>
            <a:off x="9682460" y="3757619"/>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379979" name="Rectangle 75"/>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grpSp>
        <p:nvGrpSpPr>
          <p:cNvPr id="4" name="Group 94"/>
          <p:cNvGrpSpPr>
            <a:grpSpLocks/>
          </p:cNvGrpSpPr>
          <p:nvPr/>
        </p:nvGrpSpPr>
        <p:grpSpPr bwMode="auto">
          <a:xfrm>
            <a:off x="190898" y="1341499"/>
            <a:ext cx="438548"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379982" name="Rectangle 78"/>
            <p:cNvSpPr>
              <a:spLocks noChangeArrowheads="1"/>
            </p:cNvSpPr>
            <p:nvPr/>
          </p:nvSpPr>
          <p:spPr bwMode="auto">
            <a:xfrm>
              <a:off x="111" y="1389"/>
              <a:ext cx="255" cy="444"/>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grpSp>
      <p:sp>
        <p:nvSpPr>
          <p:cNvPr id="380001" name="AutoShape 97"/>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65" name="灯片编号占位符 6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65</a:t>
            </a:fld>
            <a:endParaRPr lang="zh-CN" altLang="en-US" kern="0" dirty="0">
              <a:solidFill>
                <a:sysClr val="windowText" lastClr="000000"/>
              </a:solidFill>
            </a:endParaRPr>
          </a:p>
        </p:txBody>
      </p:sp>
      <p:sp>
        <p:nvSpPr>
          <p:cNvPr id="66" name="矩形 65"/>
          <p:cNvSpPr/>
          <p:nvPr/>
        </p:nvSpPr>
        <p:spPr>
          <a:xfrm>
            <a:off x="0" y="5143573"/>
            <a:ext cx="9906000" cy="584775"/>
          </a:xfrm>
          <a:prstGeom prst="rect">
            <a:avLst/>
          </a:prstGeom>
          <a:solidFill>
            <a:schemeClr val="accent2"/>
          </a:solidFill>
        </p:spPr>
        <p:txBody>
          <a:bodyPr wrap="square">
            <a:spAutoFit/>
          </a:bodyPr>
          <a:lstStyle/>
          <a:p>
            <a:pPr marL="342900" lvl="0" indent="-342900" algn="ctr" eaLnBrk="0" hangingPunct="0">
              <a:spcBef>
                <a:spcPct val="20000"/>
              </a:spcBef>
              <a:buClr>
                <a:srgbClr val="3333CC"/>
              </a:buClr>
              <a:buSzPct val="60000"/>
            </a:pPr>
            <a:r>
              <a:rPr lang="en-US" altLang="zh-CN" sz="3200" kern="0" dirty="0" smtClean="0">
                <a:solidFill>
                  <a:srgbClr val="333399"/>
                </a:solidFill>
                <a:latin typeface="Arial"/>
                <a:ea typeface="黑体"/>
              </a:rPr>
              <a:t>IP </a:t>
            </a:r>
            <a:r>
              <a:rPr lang="zh-CN" altLang="en-US" sz="3200" kern="0" dirty="0" smtClean="0">
                <a:solidFill>
                  <a:srgbClr val="333399"/>
                </a:solidFill>
                <a:latin typeface="Arial"/>
                <a:ea typeface="黑体"/>
              </a:rPr>
              <a:t>数据报首部由</a:t>
            </a:r>
            <a:r>
              <a:rPr lang="zh-CN" altLang="en-US" sz="3200" kern="0" dirty="0" smtClean="0">
                <a:solidFill>
                  <a:srgbClr val="FF0000"/>
                </a:solidFill>
                <a:latin typeface="Arial"/>
                <a:ea typeface="黑体"/>
              </a:rPr>
              <a:t>固定和可变</a:t>
            </a:r>
            <a:r>
              <a:rPr lang="zh-CN" altLang="en-US" sz="3200" kern="0" dirty="0" smtClean="0">
                <a:solidFill>
                  <a:srgbClr val="333399"/>
                </a:solidFill>
                <a:latin typeface="Arial"/>
                <a:ea typeface="黑体"/>
              </a:rPr>
              <a:t>两部分组成。</a:t>
            </a:r>
            <a:endParaRPr lang="en-US" altLang="zh-CN" sz="3200" kern="0" dirty="0" smtClean="0">
              <a:solidFill>
                <a:srgbClr val="333399"/>
              </a:solidFill>
              <a:latin typeface="Arial"/>
              <a:ea typeface="黑体"/>
            </a:endParaRPr>
          </a:p>
        </p:txBody>
      </p:sp>
      <p:sp>
        <p:nvSpPr>
          <p:cNvPr id="55" name="Text Box 93"/>
          <p:cNvSpPr txBox="1">
            <a:spLocks noChangeArrowheads="1"/>
          </p:cNvSpPr>
          <p:nvPr/>
        </p:nvSpPr>
        <p:spPr bwMode="auto">
          <a:xfrm>
            <a:off x="662128" y="123826"/>
            <a:ext cx="8435001" cy="646331"/>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600">
                <a:solidFill>
                  <a:schemeClr val="folHlink"/>
                </a:solidFill>
                <a:latin typeface="Arial" charset="0"/>
              </a:rPr>
              <a:t>1.  IP </a:t>
            </a:r>
            <a:r>
              <a:rPr lang="zh-CN" altLang="en-US" sz="3600">
                <a:solidFill>
                  <a:schemeClr val="folHlink"/>
                </a:solidFill>
                <a:latin typeface="Arial" charset="0"/>
              </a:rPr>
              <a:t>数据报首部的固定部分中的各字段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withEffect">
                                  <p:stCondLst>
                                    <p:cond delay="50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899" name="Line 3"/>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64901" name="Rectangle 5"/>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464902" name="Rectangle 6"/>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64905" name="Rectangle 9"/>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64907" name="Rectangle 11"/>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64908" name="Rectangle 12"/>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64909" name="Line 13"/>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4910" name="Line 14"/>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4911" name="Line 15"/>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4912" name="Line 16"/>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4913" name="Line 17"/>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4914" name="Line 18"/>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4915" name="Line 19"/>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4916" name="Line 20"/>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64917" name="Line 21"/>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64918" name="Line 22"/>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64919" name="Line 23"/>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64920" name="Rectangle 24"/>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64921" name="Rectangle 25"/>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64922" name="Rectangle 26"/>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64923" name="Rectangle 27"/>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64924" name="Rectangle 28"/>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64925" name="Rectangle 29"/>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64926" name="Rectangle 30"/>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64927" name="Rectangle 31"/>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64928" name="Rectangle 32"/>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64929" name="Rectangle 33"/>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64930" name="Rectangle 34"/>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64931" name="Rectangle 35"/>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64932" name="Rectangle 36"/>
          <p:cNvSpPr>
            <a:spLocks noChangeArrowheads="1"/>
          </p:cNvSpPr>
          <p:nvPr/>
        </p:nvSpPr>
        <p:spPr bwMode="auto">
          <a:xfrm>
            <a:off x="3578888"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464933" name="Rectangle 37"/>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64934" name="Rectangle 38"/>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64935" name="Rectangle 39"/>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64936" name="Rectangle 40"/>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64937" name="Rectangle 41"/>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64938" name="Rectangle 42"/>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64939" name="Rectangle 43"/>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64940" name="Rectangle 44"/>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64941" name="Rectangle 45"/>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6"/>
          <p:cNvGrpSpPr>
            <a:grpSpLocks/>
          </p:cNvGrpSpPr>
          <p:nvPr/>
        </p:nvGrpSpPr>
        <p:grpSpPr bwMode="auto">
          <a:xfrm>
            <a:off x="1159173" y="3748088"/>
            <a:ext cx="142743" cy="69850"/>
            <a:chOff x="833" y="3024"/>
            <a:chExt cx="78" cy="51"/>
          </a:xfrm>
        </p:grpSpPr>
        <p:sp>
          <p:nvSpPr>
            <p:cNvPr id="464943" name="Rectangle 47"/>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4944" name="Line 48"/>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4945" name="Line 49"/>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50"/>
          <p:cNvGrpSpPr>
            <a:grpSpLocks/>
          </p:cNvGrpSpPr>
          <p:nvPr/>
        </p:nvGrpSpPr>
        <p:grpSpPr bwMode="auto">
          <a:xfrm>
            <a:off x="9682460" y="3757619"/>
            <a:ext cx="142743" cy="66675"/>
            <a:chOff x="5432" y="3030"/>
            <a:chExt cx="78" cy="51"/>
          </a:xfrm>
        </p:grpSpPr>
        <p:sp>
          <p:nvSpPr>
            <p:cNvPr id="464947" name="Rectangle 51"/>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4948" name="Line 52"/>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4949" name="Line 53"/>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64970" name="Rectangle 74"/>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grpSp>
        <p:nvGrpSpPr>
          <p:cNvPr id="4" name="Group 86"/>
          <p:cNvGrpSpPr>
            <a:grpSpLocks/>
          </p:cNvGrpSpPr>
          <p:nvPr/>
        </p:nvGrpSpPr>
        <p:grpSpPr bwMode="auto">
          <a:xfrm>
            <a:off x="662120" y="1341499"/>
            <a:ext cx="9101138" cy="2232025"/>
            <a:chOff x="385" y="845"/>
            <a:chExt cx="5292" cy="1406"/>
          </a:xfrm>
        </p:grpSpPr>
        <p:grpSp>
          <p:nvGrpSpPr>
            <p:cNvPr id="5" name="Group 84"/>
            <p:cNvGrpSpPr>
              <a:grpSpLocks/>
            </p:cNvGrpSpPr>
            <p:nvPr/>
          </p:nvGrpSpPr>
          <p:grpSpPr bwMode="auto">
            <a:xfrm>
              <a:off x="385" y="845"/>
              <a:ext cx="5292" cy="1406"/>
              <a:chOff x="385" y="845"/>
              <a:chExt cx="5292" cy="1406"/>
            </a:xfrm>
          </p:grpSpPr>
          <p:sp>
            <p:nvSpPr>
              <p:cNvPr id="464900" name="Rectangle 4"/>
              <p:cNvSpPr>
                <a:spLocks noChangeArrowheads="1"/>
              </p:cNvSpPr>
              <p:nvPr/>
            </p:nvSpPr>
            <p:spPr bwMode="auto">
              <a:xfrm>
                <a:off x="385" y="1117"/>
                <a:ext cx="255" cy="75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64978" name="Rectangle 82"/>
              <p:cNvSpPr>
                <a:spLocks noChangeArrowheads="1"/>
              </p:cNvSpPr>
              <p:nvPr/>
            </p:nvSpPr>
            <p:spPr bwMode="auto">
              <a:xfrm>
                <a:off x="703" y="845"/>
                <a:ext cx="4974" cy="1406"/>
              </a:xfrm>
              <a:prstGeom prst="rect">
                <a:avLst/>
              </a:prstGeom>
              <a:noFill/>
              <a:ln w="57150">
                <a:solidFill>
                  <a:schemeClr val="hlink"/>
                </a:solidFill>
                <a:miter lim="800000"/>
                <a:headEnd/>
                <a:tailEnd/>
              </a:ln>
              <a:effectLst/>
            </p:spPr>
            <p:txBody>
              <a:bodyPr wrap="none" anchor="ctr"/>
              <a:lstStyle/>
              <a:p>
                <a:endParaRPr lang="zh-CN" altLang="en-US"/>
              </a:p>
            </p:txBody>
          </p:sp>
        </p:grpSp>
        <p:sp>
          <p:nvSpPr>
            <p:cNvPr id="464981" name="AutoShape 85"/>
            <p:cNvSpPr>
              <a:spLocks/>
            </p:cNvSpPr>
            <p:nvPr/>
          </p:nvSpPr>
          <p:spPr bwMode="auto">
            <a:xfrm>
              <a:off x="598" y="890"/>
              <a:ext cx="105" cy="1361"/>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grpSp>
      <p:sp>
        <p:nvSpPr>
          <p:cNvPr id="64" name="灯片编号占位符 6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66</a:t>
            </a:fld>
            <a:endParaRPr lang="zh-CN" altLang="en-US" kern="0" dirty="0">
              <a:solidFill>
                <a:sysClr val="windowText" lastClr="000000"/>
              </a:solidFill>
            </a:endParaRPr>
          </a:p>
        </p:txBody>
      </p:sp>
      <p:sp>
        <p:nvSpPr>
          <p:cNvPr id="65" name="矩形 64"/>
          <p:cNvSpPr/>
          <p:nvPr/>
        </p:nvSpPr>
        <p:spPr>
          <a:xfrm>
            <a:off x="0" y="5000636"/>
            <a:ext cx="9906000" cy="1077218"/>
          </a:xfrm>
          <a:prstGeom prst="rect">
            <a:avLst/>
          </a:prstGeom>
          <a:solidFill>
            <a:schemeClr val="accent2"/>
          </a:solidFill>
        </p:spPr>
        <p:txBody>
          <a:bodyPr wrap="square">
            <a:spAutoFit/>
          </a:bodyPr>
          <a:lstStyle/>
          <a:p>
            <a:pPr marL="342900" lvl="0" indent="-342900" eaLnBrk="0" hangingPunct="0">
              <a:spcBef>
                <a:spcPct val="20000"/>
              </a:spcBef>
              <a:buClr>
                <a:srgbClr val="3333CC"/>
              </a:buClr>
              <a:buSzPct val="60000"/>
            </a:pPr>
            <a:r>
              <a:rPr lang="zh-CN" altLang="en-US" sz="3200" kern="0" dirty="0" smtClean="0">
                <a:solidFill>
                  <a:srgbClr val="333399"/>
                </a:solidFill>
                <a:latin typeface="Arial"/>
                <a:ea typeface="黑体"/>
              </a:rPr>
              <a:t>首部的前一部分是固定长度，共 </a:t>
            </a:r>
            <a:r>
              <a:rPr lang="en-US" altLang="zh-CN" sz="3200" kern="0" dirty="0" smtClean="0">
                <a:solidFill>
                  <a:srgbClr val="333399"/>
                </a:solidFill>
                <a:latin typeface="Arial"/>
                <a:ea typeface="黑体"/>
              </a:rPr>
              <a:t>20 </a:t>
            </a:r>
            <a:r>
              <a:rPr lang="zh-CN" altLang="en-US" sz="3200" kern="0" dirty="0" smtClean="0">
                <a:solidFill>
                  <a:srgbClr val="333399"/>
                </a:solidFill>
                <a:latin typeface="Arial"/>
                <a:ea typeface="黑体"/>
              </a:rPr>
              <a:t>字节，是所有 </a:t>
            </a:r>
            <a:r>
              <a:rPr lang="en-US" altLang="zh-CN" sz="3200" kern="0" dirty="0" smtClean="0">
                <a:solidFill>
                  <a:srgbClr val="333399"/>
                </a:solidFill>
                <a:latin typeface="Arial"/>
                <a:ea typeface="黑体"/>
              </a:rPr>
              <a:t>IP </a:t>
            </a:r>
            <a:r>
              <a:rPr lang="zh-CN" altLang="en-US" sz="3200" kern="0" dirty="0" smtClean="0">
                <a:solidFill>
                  <a:srgbClr val="333399"/>
                </a:solidFill>
                <a:latin typeface="Arial"/>
                <a:ea typeface="黑体"/>
              </a:rPr>
              <a:t>数据报必须具有的。</a:t>
            </a:r>
            <a:endParaRPr lang="zh-CN" altLang="en-US" sz="3200" kern="0" dirty="0">
              <a:solidFill>
                <a:srgbClr val="333399"/>
              </a:solidFill>
              <a:latin typeface="Arial"/>
              <a:ea typeface="黑体"/>
            </a:endParaRPr>
          </a:p>
        </p:txBody>
      </p:sp>
      <p:sp>
        <p:nvSpPr>
          <p:cNvPr id="57" name="Text Box 93"/>
          <p:cNvSpPr txBox="1">
            <a:spLocks noChangeArrowheads="1"/>
          </p:cNvSpPr>
          <p:nvPr/>
        </p:nvSpPr>
        <p:spPr bwMode="auto">
          <a:xfrm>
            <a:off x="662128" y="123826"/>
            <a:ext cx="8435001" cy="646331"/>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600">
                <a:solidFill>
                  <a:schemeClr val="folHlink"/>
                </a:solidFill>
                <a:latin typeface="Arial" charset="0"/>
              </a:rPr>
              <a:t>1.  IP </a:t>
            </a:r>
            <a:r>
              <a:rPr lang="zh-CN" altLang="en-US" sz="3600">
                <a:solidFill>
                  <a:schemeClr val="folHlink"/>
                </a:solidFill>
                <a:latin typeface="Arial" charset="0"/>
              </a:rPr>
              <a:t>数据报首部的固定部分中的各字段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6947" name="Line 3"/>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66948" name="Rectangle 4"/>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66951" name="Rectangle 7"/>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66953" name="Rectangle 9"/>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66954" name="Rectangle 10"/>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66955" name="Line 11"/>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6956" name="Line 12"/>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6957" name="Line 13"/>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6958" name="Line 14"/>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6959" name="Line 15"/>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6960" name="Line 16"/>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6961" name="Line 17"/>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6962" name="Line 18"/>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66963" name="Line 19"/>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66964" name="Line 20"/>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66965" name="Line 21"/>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66966" name="Rectangle 22"/>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66967" name="Rectangle 23"/>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66968" name="Rectangle 24"/>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66969" name="Rectangle 25"/>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66970" name="Rectangle 26"/>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66971" name="Rectangle 27"/>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66972" name="Rectangle 28"/>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66973" name="Rectangle 29"/>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66974" name="Rectangle 30"/>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66975" name="Rectangle 31"/>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66976" name="Rectangle 32"/>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66977" name="Rectangle 33"/>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66979" name="Rectangle 35"/>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66980" name="Rectangle 36"/>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66981" name="Rectangle 37"/>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66982" name="Rectangle 38"/>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66983" name="Rectangle 39"/>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66984" name="Rectangle 40"/>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66985" name="Rectangle 41"/>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66986" name="Rectangle 42"/>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66987" name="Rectangle 43"/>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4"/>
          <p:cNvGrpSpPr>
            <a:grpSpLocks/>
          </p:cNvGrpSpPr>
          <p:nvPr/>
        </p:nvGrpSpPr>
        <p:grpSpPr bwMode="auto">
          <a:xfrm>
            <a:off x="1159173" y="3748088"/>
            <a:ext cx="142743" cy="69850"/>
            <a:chOff x="833" y="3024"/>
            <a:chExt cx="78" cy="51"/>
          </a:xfrm>
        </p:grpSpPr>
        <p:sp>
          <p:nvSpPr>
            <p:cNvPr id="466989" name="Rectangle 45"/>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6990" name="Line 46"/>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6991" name="Line 47"/>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8"/>
          <p:cNvGrpSpPr>
            <a:grpSpLocks/>
          </p:cNvGrpSpPr>
          <p:nvPr/>
        </p:nvGrpSpPr>
        <p:grpSpPr bwMode="auto">
          <a:xfrm>
            <a:off x="9682460" y="3757619"/>
            <a:ext cx="142743" cy="66675"/>
            <a:chOff x="5432" y="3030"/>
            <a:chExt cx="78" cy="51"/>
          </a:xfrm>
        </p:grpSpPr>
        <p:sp>
          <p:nvSpPr>
            <p:cNvPr id="466993" name="Rectangle 49"/>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6994" name="Line 50"/>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6995" name="Line 51"/>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67016" name="Rectangle 72"/>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67023" name="Rectangle 79"/>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grpSp>
        <p:nvGrpSpPr>
          <p:cNvPr id="4" name="Group 80"/>
          <p:cNvGrpSpPr>
            <a:grpSpLocks/>
          </p:cNvGrpSpPr>
          <p:nvPr/>
        </p:nvGrpSpPr>
        <p:grpSpPr bwMode="auto">
          <a:xfrm>
            <a:off x="507365" y="3500445"/>
            <a:ext cx="9255919" cy="644525"/>
            <a:chOff x="295" y="2205"/>
            <a:chExt cx="5382" cy="406"/>
          </a:xfrm>
        </p:grpSpPr>
        <p:sp>
          <p:nvSpPr>
            <p:cNvPr id="467025" name="Rectangle 81"/>
            <p:cNvSpPr>
              <a:spLocks noChangeArrowheads="1"/>
            </p:cNvSpPr>
            <p:nvPr/>
          </p:nvSpPr>
          <p:spPr bwMode="auto">
            <a:xfrm>
              <a:off x="295" y="2205"/>
              <a:ext cx="405" cy="40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467026" name="Rectangle 82"/>
            <p:cNvSpPr>
              <a:spLocks noChangeArrowheads="1"/>
            </p:cNvSpPr>
            <p:nvPr/>
          </p:nvSpPr>
          <p:spPr bwMode="auto">
            <a:xfrm>
              <a:off x="703" y="2236"/>
              <a:ext cx="4974" cy="287"/>
            </a:xfrm>
            <a:prstGeom prst="rect">
              <a:avLst/>
            </a:prstGeom>
            <a:noFill/>
            <a:ln w="57150">
              <a:solidFill>
                <a:schemeClr val="hlink"/>
              </a:solidFill>
              <a:miter lim="800000"/>
              <a:headEnd/>
              <a:tailEnd/>
            </a:ln>
            <a:effectLst/>
          </p:spPr>
          <p:txBody>
            <a:bodyPr wrap="none" anchor="ctr"/>
            <a:lstStyle/>
            <a:p>
              <a:endParaRPr lang="zh-CN" altLang="en-US"/>
            </a:p>
          </p:txBody>
        </p:sp>
      </p:grpSp>
      <p:sp>
        <p:nvSpPr>
          <p:cNvPr id="467027" name="AutoShape 83"/>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67028" name="Rectangle 84"/>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63" name="灯片编号占位符 62"/>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67</a:t>
            </a:fld>
            <a:endParaRPr lang="zh-CN" altLang="en-US" kern="0" dirty="0">
              <a:solidFill>
                <a:sysClr val="windowText" lastClr="000000"/>
              </a:solidFill>
            </a:endParaRPr>
          </a:p>
        </p:txBody>
      </p:sp>
      <p:sp>
        <p:nvSpPr>
          <p:cNvPr id="64" name="矩形 63"/>
          <p:cNvSpPr/>
          <p:nvPr/>
        </p:nvSpPr>
        <p:spPr>
          <a:xfrm>
            <a:off x="0" y="4929198"/>
            <a:ext cx="9906000" cy="1077218"/>
          </a:xfrm>
          <a:prstGeom prst="rect">
            <a:avLst/>
          </a:prstGeom>
          <a:solidFill>
            <a:schemeClr val="accent2"/>
          </a:solidFill>
        </p:spPr>
        <p:txBody>
          <a:bodyPr wrap="square">
            <a:spAutoFit/>
          </a:bodyPr>
          <a:lstStyle/>
          <a:p>
            <a:pPr marL="342900" lvl="0" indent="-342900" eaLnBrk="0" hangingPunct="0">
              <a:spcBef>
                <a:spcPct val="20000"/>
              </a:spcBef>
              <a:buClr>
                <a:srgbClr val="3333CC"/>
              </a:buClr>
              <a:buSzPct val="60000"/>
            </a:pPr>
            <a:r>
              <a:rPr lang="zh-CN" altLang="en-US" sz="3200" kern="0" dirty="0" smtClean="0">
                <a:solidFill>
                  <a:srgbClr val="333399"/>
                </a:solidFill>
                <a:latin typeface="Arial"/>
                <a:ea typeface="黑体"/>
              </a:rPr>
              <a:t>在首部的固定部分的后面是一些可选字段，其长度是可变的。 </a:t>
            </a:r>
            <a:endParaRPr lang="zh-CN" altLang="en-US" sz="3200" kern="0" dirty="0">
              <a:solidFill>
                <a:srgbClr val="333399"/>
              </a:solidFill>
              <a:latin typeface="Arial"/>
              <a:ea typeface="黑体"/>
            </a:endParaRPr>
          </a:p>
        </p:txBody>
      </p:sp>
      <p:sp>
        <p:nvSpPr>
          <p:cNvPr id="56" name="Text Box 93"/>
          <p:cNvSpPr txBox="1">
            <a:spLocks noChangeArrowheads="1"/>
          </p:cNvSpPr>
          <p:nvPr/>
        </p:nvSpPr>
        <p:spPr bwMode="auto">
          <a:xfrm>
            <a:off x="662128" y="123826"/>
            <a:ext cx="8435001" cy="646331"/>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600" dirty="0">
                <a:solidFill>
                  <a:schemeClr val="folHlink"/>
                </a:solidFill>
                <a:latin typeface="Arial" charset="0"/>
              </a:rPr>
              <a:t>1.  IP </a:t>
            </a:r>
            <a:r>
              <a:rPr lang="zh-CN" altLang="en-US" sz="3600" dirty="0">
                <a:solidFill>
                  <a:schemeClr val="folHlink"/>
                </a:solidFill>
                <a:latin typeface="Arial" charset="0"/>
              </a:rPr>
              <a:t>数据报首部的固定部分中的各字段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5923" name="Line 3"/>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65925" name="Rectangle 5"/>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65928" name="Rectangle 8"/>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65930" name="Rectangle 10"/>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65931" name="Rectangle 11"/>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65932" name="Line 12"/>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5933" name="Line 13"/>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5934" name="Line 14"/>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5935" name="Line 15"/>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5936" name="Line 16"/>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5937" name="Line 17"/>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5938" name="Line 18"/>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5939" name="Line 19"/>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65940" name="Line 20"/>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65941" name="Line 21"/>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65942" name="Line 22"/>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65943" name="Rectangle 23"/>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65944" name="Rectangle 24"/>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65945" name="Rectangle 25"/>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65946" name="Rectangle 26"/>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65947" name="Rectangle 27"/>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65948" name="Rectangle 28"/>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65949" name="Rectangle 29"/>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65950" name="Rectangle 30"/>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65951" name="Rectangle 31"/>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65952" name="Rectangle 32"/>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65953" name="Rectangle 33"/>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65954" name="Rectangle 34"/>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65956" name="Rectangle 36"/>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65957" name="Rectangle 37"/>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65958" name="Rectangle 38"/>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65959" name="Rectangle 39"/>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65960" name="Rectangle 40"/>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65961" name="Rectangle 41"/>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65962" name="Rectangle 42"/>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65963" name="Rectangle 43"/>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65964" name="Rectangle 44"/>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5"/>
          <p:cNvGrpSpPr>
            <a:grpSpLocks/>
          </p:cNvGrpSpPr>
          <p:nvPr/>
        </p:nvGrpSpPr>
        <p:grpSpPr bwMode="auto">
          <a:xfrm>
            <a:off x="1159173" y="3748088"/>
            <a:ext cx="142743" cy="69850"/>
            <a:chOff x="833" y="3024"/>
            <a:chExt cx="78" cy="51"/>
          </a:xfrm>
        </p:grpSpPr>
        <p:sp>
          <p:nvSpPr>
            <p:cNvPr id="465966" name="Rectangle 46"/>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5967" name="Line 47"/>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5968" name="Line 48"/>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9"/>
          <p:cNvGrpSpPr>
            <a:grpSpLocks/>
          </p:cNvGrpSpPr>
          <p:nvPr/>
        </p:nvGrpSpPr>
        <p:grpSpPr bwMode="auto">
          <a:xfrm>
            <a:off x="9682460" y="3757619"/>
            <a:ext cx="142743" cy="66675"/>
            <a:chOff x="5432" y="3030"/>
            <a:chExt cx="78" cy="51"/>
          </a:xfrm>
        </p:grpSpPr>
        <p:sp>
          <p:nvSpPr>
            <p:cNvPr id="465970" name="Rectangle 50"/>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5971" name="Line 51"/>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5972" name="Line 52"/>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65993" name="Rectangle 73"/>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66001" name="Rectangle 8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65924" name="Rectangle 4"/>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90"/>
          <p:cNvGrpSpPr>
            <a:grpSpLocks/>
          </p:cNvGrpSpPr>
          <p:nvPr/>
        </p:nvGrpSpPr>
        <p:grpSpPr bwMode="auto">
          <a:xfrm>
            <a:off x="1" y="1341441"/>
            <a:ext cx="9905998" cy="4821239"/>
            <a:chOff x="0" y="845"/>
            <a:chExt cx="5760" cy="3037"/>
          </a:xfrm>
        </p:grpSpPr>
        <p:sp>
          <p:nvSpPr>
            <p:cNvPr id="466005" name="Text Box 85"/>
            <p:cNvSpPr txBox="1">
              <a:spLocks noChangeArrowheads="1"/>
            </p:cNvSpPr>
            <p:nvPr/>
          </p:nvSpPr>
          <p:spPr bwMode="auto">
            <a:xfrm>
              <a:off x="0" y="3203"/>
              <a:ext cx="5760" cy="679"/>
            </a:xfrm>
            <a:prstGeom prst="rect">
              <a:avLst/>
            </a:prstGeom>
            <a:solidFill>
              <a:schemeClr val="accent2"/>
            </a:solidFill>
            <a:ln w="9525">
              <a:noFill/>
              <a:miter lim="800000"/>
              <a:headEnd/>
              <a:tailEnd/>
            </a:ln>
            <a:effectLst/>
          </p:spPr>
          <p:txBody>
            <a:bodyPr wrap="square" anchor="ctr" anchorCtr="1">
              <a:spAutoFit/>
            </a:bodyPr>
            <a:lstStyle/>
            <a:p>
              <a:r>
                <a:rPr lang="zh-CN" altLang="en-US" sz="3200" dirty="0">
                  <a:solidFill>
                    <a:srgbClr val="333399"/>
                  </a:solidFill>
                  <a:latin typeface="黑体" pitchFamily="2" charset="-122"/>
                  <a:ea typeface="黑体" pitchFamily="2" charset="-122"/>
                </a:rPr>
                <a:t>版本</a:t>
              </a:r>
              <a:r>
                <a:rPr lang="en-US" altLang="zh-CN" sz="3200" dirty="0">
                  <a:solidFill>
                    <a:srgbClr val="333399"/>
                  </a:solidFill>
                  <a:latin typeface="黑体" pitchFamily="2" charset="-122"/>
                  <a:ea typeface="黑体" pitchFamily="2" charset="-122"/>
                </a:rPr>
                <a:t>——</a:t>
              </a:r>
              <a:r>
                <a:rPr lang="zh-CN" altLang="en-US" sz="3200" dirty="0">
                  <a:solidFill>
                    <a:srgbClr val="333399"/>
                  </a:solidFill>
                  <a:latin typeface="黑体" pitchFamily="2" charset="-122"/>
                  <a:ea typeface="黑体" pitchFamily="2" charset="-122"/>
                </a:rPr>
                <a:t>占 </a:t>
              </a:r>
              <a:r>
                <a:rPr lang="en-US" altLang="zh-CN" sz="3200" dirty="0">
                  <a:solidFill>
                    <a:srgbClr val="333399"/>
                  </a:solidFill>
                  <a:latin typeface="黑体" pitchFamily="2" charset="-122"/>
                  <a:ea typeface="黑体" pitchFamily="2" charset="-122"/>
                </a:rPr>
                <a:t>4 </a:t>
              </a:r>
              <a:r>
                <a:rPr lang="zh-CN" altLang="en-US" sz="3200" dirty="0">
                  <a:solidFill>
                    <a:srgbClr val="333399"/>
                  </a:solidFill>
                  <a:latin typeface="黑体" pitchFamily="2" charset="-122"/>
                  <a:ea typeface="黑体" pitchFamily="2" charset="-122"/>
                </a:rPr>
                <a:t>位，指 </a:t>
              </a:r>
              <a:r>
                <a:rPr lang="en-US" altLang="zh-CN" sz="3200" dirty="0">
                  <a:solidFill>
                    <a:srgbClr val="333399"/>
                  </a:solidFill>
                  <a:latin typeface="黑体" pitchFamily="2" charset="-122"/>
                  <a:ea typeface="黑体" pitchFamily="2" charset="-122"/>
                </a:rPr>
                <a:t>IP </a:t>
              </a:r>
              <a:r>
                <a:rPr lang="zh-CN" altLang="en-US" sz="3200" dirty="0">
                  <a:solidFill>
                    <a:srgbClr val="333399"/>
                  </a:solidFill>
                  <a:latin typeface="黑体" pitchFamily="2" charset="-122"/>
                  <a:ea typeface="黑体" pitchFamily="2" charset="-122"/>
                </a:rPr>
                <a:t>协议的版本</a:t>
              </a:r>
            </a:p>
            <a:p>
              <a:r>
                <a:rPr lang="zh-CN" altLang="en-US" sz="3200" dirty="0">
                  <a:solidFill>
                    <a:srgbClr val="333399"/>
                  </a:solidFill>
                  <a:latin typeface="黑体" pitchFamily="2" charset="-122"/>
                  <a:ea typeface="黑体" pitchFamily="2" charset="-122"/>
                </a:rPr>
                <a:t>目前的 </a:t>
              </a:r>
              <a:r>
                <a:rPr lang="en-US" altLang="zh-CN" sz="3200" dirty="0">
                  <a:solidFill>
                    <a:srgbClr val="333399"/>
                  </a:solidFill>
                  <a:latin typeface="黑体" pitchFamily="2" charset="-122"/>
                  <a:ea typeface="黑体" pitchFamily="2" charset="-122"/>
                </a:rPr>
                <a:t>IP </a:t>
              </a:r>
              <a:r>
                <a:rPr lang="zh-CN" altLang="en-US" sz="3200" dirty="0">
                  <a:solidFill>
                    <a:srgbClr val="333399"/>
                  </a:solidFill>
                  <a:latin typeface="黑体" pitchFamily="2" charset="-122"/>
                  <a:ea typeface="黑体" pitchFamily="2" charset="-122"/>
                </a:rPr>
                <a:t>协议版本号为 </a:t>
              </a:r>
              <a:r>
                <a:rPr lang="en-US" altLang="zh-CN" sz="3200" dirty="0">
                  <a:solidFill>
                    <a:srgbClr val="333399"/>
                  </a:solidFill>
                  <a:latin typeface="黑体" pitchFamily="2" charset="-122"/>
                  <a:ea typeface="黑体" pitchFamily="2" charset="-122"/>
                </a:rPr>
                <a:t>4 (</a:t>
              </a:r>
              <a:r>
                <a:rPr lang="zh-CN" altLang="en-US" sz="3200" dirty="0">
                  <a:solidFill>
                    <a:srgbClr val="333399"/>
                  </a:solidFill>
                  <a:latin typeface="黑体" pitchFamily="2" charset="-122"/>
                  <a:ea typeface="黑体" pitchFamily="2" charset="-122"/>
                </a:rPr>
                <a:t>即 </a:t>
              </a:r>
              <a:r>
                <a:rPr lang="en-US" altLang="zh-CN" sz="3200" dirty="0">
                  <a:solidFill>
                    <a:srgbClr val="333399"/>
                  </a:solidFill>
                  <a:latin typeface="黑体" pitchFamily="2" charset="-122"/>
                  <a:ea typeface="黑体" pitchFamily="2" charset="-122"/>
                </a:rPr>
                <a:t>IPv4)</a:t>
              </a:r>
            </a:p>
          </p:txBody>
        </p:sp>
        <p:sp>
          <p:nvSpPr>
            <p:cNvPr id="466009" name="Rectangle 89"/>
            <p:cNvSpPr>
              <a:spLocks noChangeArrowheads="1"/>
            </p:cNvSpPr>
            <p:nvPr/>
          </p:nvSpPr>
          <p:spPr bwMode="auto">
            <a:xfrm>
              <a:off x="703" y="845"/>
              <a:ext cx="635" cy="31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466011" name="AutoShape 91"/>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66012" name="Rectangle 92"/>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466013" name="Text Box 93"/>
          <p:cNvSpPr txBox="1">
            <a:spLocks noChangeArrowheads="1"/>
          </p:cNvSpPr>
          <p:nvPr/>
        </p:nvSpPr>
        <p:spPr bwMode="auto">
          <a:xfrm>
            <a:off x="662128" y="123826"/>
            <a:ext cx="8435001" cy="646331"/>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600">
                <a:solidFill>
                  <a:schemeClr val="folHlink"/>
                </a:solidFill>
                <a:latin typeface="Arial" charset="0"/>
              </a:rPr>
              <a:t>1.  IP </a:t>
            </a:r>
            <a:r>
              <a:rPr lang="zh-CN" altLang="en-US" sz="3600">
                <a:solidFill>
                  <a:schemeClr val="folHlink"/>
                </a:solidFill>
                <a:latin typeface="Arial" charset="0"/>
              </a:rPr>
              <a:t>数据报首部的固定部分中的各字段 </a:t>
            </a:r>
          </a:p>
        </p:txBody>
      </p:sp>
      <p:sp>
        <p:nvSpPr>
          <p:cNvPr id="56" name="灯片编号占位符 55"/>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Line 2"/>
          <p:cNvSpPr>
            <a:spLocks noChangeShapeType="1"/>
          </p:cNvSpPr>
          <p:nvPr/>
        </p:nvSpPr>
        <p:spPr bwMode="auto">
          <a:xfrm>
            <a:off x="428229" y="1087480"/>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68995" name="Rectangle 3"/>
          <p:cNvSpPr>
            <a:spLocks noChangeArrowheads="1"/>
          </p:cNvSpPr>
          <p:nvPr/>
        </p:nvSpPr>
        <p:spPr bwMode="auto">
          <a:xfrm>
            <a:off x="190895" y="1951079"/>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68996" name="Rectangle 4"/>
          <p:cNvSpPr>
            <a:spLocks noChangeArrowheads="1"/>
          </p:cNvSpPr>
          <p:nvPr/>
        </p:nvSpPr>
        <p:spPr bwMode="auto">
          <a:xfrm>
            <a:off x="3351879" y="1117642"/>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68998" name="Rectangle 6"/>
          <p:cNvSpPr>
            <a:spLocks noChangeArrowheads="1"/>
          </p:cNvSpPr>
          <p:nvPr/>
        </p:nvSpPr>
        <p:spPr bwMode="auto">
          <a:xfrm>
            <a:off x="1231371" y="1108056"/>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68999" name="Rectangle 7"/>
          <p:cNvSpPr>
            <a:spLocks noChangeArrowheads="1"/>
          </p:cNvSpPr>
          <p:nvPr/>
        </p:nvSpPr>
        <p:spPr bwMode="auto">
          <a:xfrm>
            <a:off x="1246850" y="3762356"/>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69000" name="Line 8"/>
          <p:cNvSpPr>
            <a:spLocks noChangeShapeType="1"/>
          </p:cNvSpPr>
          <p:nvPr/>
        </p:nvSpPr>
        <p:spPr bwMode="auto">
          <a:xfrm>
            <a:off x="1226212" y="1558906"/>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9001" name="Line 9"/>
          <p:cNvSpPr>
            <a:spLocks noChangeShapeType="1"/>
          </p:cNvSpPr>
          <p:nvPr/>
        </p:nvSpPr>
        <p:spPr bwMode="auto">
          <a:xfrm>
            <a:off x="1226212" y="2001819"/>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9002" name="Line 10"/>
          <p:cNvSpPr>
            <a:spLocks noChangeShapeType="1"/>
          </p:cNvSpPr>
          <p:nvPr/>
        </p:nvSpPr>
        <p:spPr bwMode="auto">
          <a:xfrm>
            <a:off x="1226212" y="2446319"/>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9003" name="Line 11"/>
          <p:cNvSpPr>
            <a:spLocks noChangeShapeType="1"/>
          </p:cNvSpPr>
          <p:nvPr/>
        </p:nvSpPr>
        <p:spPr bwMode="auto">
          <a:xfrm>
            <a:off x="1226212" y="2884469"/>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9004" name="Line 12"/>
          <p:cNvSpPr>
            <a:spLocks noChangeShapeType="1"/>
          </p:cNvSpPr>
          <p:nvPr/>
        </p:nvSpPr>
        <p:spPr bwMode="auto">
          <a:xfrm>
            <a:off x="1226212" y="3328969"/>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9005" name="Line 13"/>
          <p:cNvSpPr>
            <a:spLocks noChangeShapeType="1"/>
          </p:cNvSpPr>
          <p:nvPr/>
        </p:nvSpPr>
        <p:spPr bwMode="auto">
          <a:xfrm>
            <a:off x="2275285" y="1115994"/>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9006" name="Line 14"/>
          <p:cNvSpPr>
            <a:spLocks noChangeShapeType="1"/>
          </p:cNvSpPr>
          <p:nvPr/>
        </p:nvSpPr>
        <p:spPr bwMode="auto">
          <a:xfrm>
            <a:off x="3341556" y="1115994"/>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9007" name="Line 15"/>
          <p:cNvSpPr>
            <a:spLocks noChangeShapeType="1"/>
          </p:cNvSpPr>
          <p:nvPr/>
        </p:nvSpPr>
        <p:spPr bwMode="auto">
          <a:xfrm>
            <a:off x="3341556" y="2011344"/>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69008" name="Line 16"/>
          <p:cNvSpPr>
            <a:spLocks noChangeShapeType="1"/>
          </p:cNvSpPr>
          <p:nvPr/>
        </p:nvSpPr>
        <p:spPr bwMode="auto">
          <a:xfrm>
            <a:off x="5479256" y="1115994"/>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69009" name="Line 17"/>
          <p:cNvSpPr>
            <a:spLocks noChangeShapeType="1"/>
          </p:cNvSpPr>
          <p:nvPr/>
        </p:nvSpPr>
        <p:spPr bwMode="auto">
          <a:xfrm flipV="1">
            <a:off x="7615238" y="3324210"/>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69010" name="Line 18"/>
          <p:cNvSpPr>
            <a:spLocks noChangeShapeType="1"/>
          </p:cNvSpPr>
          <p:nvPr/>
        </p:nvSpPr>
        <p:spPr bwMode="auto">
          <a:xfrm>
            <a:off x="6347752" y="1568431"/>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69011" name="Rectangle 19"/>
          <p:cNvSpPr>
            <a:spLocks noChangeArrowheads="1"/>
          </p:cNvSpPr>
          <p:nvPr/>
        </p:nvSpPr>
        <p:spPr bwMode="auto">
          <a:xfrm>
            <a:off x="1169491" y="728648"/>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69012" name="Rectangle 20"/>
          <p:cNvSpPr>
            <a:spLocks noChangeArrowheads="1"/>
          </p:cNvSpPr>
          <p:nvPr/>
        </p:nvSpPr>
        <p:spPr bwMode="auto">
          <a:xfrm>
            <a:off x="2182449" y="728648"/>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69013" name="Rectangle 21"/>
          <p:cNvSpPr>
            <a:spLocks noChangeArrowheads="1"/>
          </p:cNvSpPr>
          <p:nvPr/>
        </p:nvSpPr>
        <p:spPr bwMode="auto">
          <a:xfrm>
            <a:off x="3260759" y="728648"/>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69014" name="Rectangle 22"/>
          <p:cNvSpPr>
            <a:spLocks noChangeArrowheads="1"/>
          </p:cNvSpPr>
          <p:nvPr/>
        </p:nvSpPr>
        <p:spPr bwMode="auto">
          <a:xfrm>
            <a:off x="5374349" y="72864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69015" name="Rectangle 23"/>
          <p:cNvSpPr>
            <a:spLocks noChangeArrowheads="1"/>
          </p:cNvSpPr>
          <p:nvPr/>
        </p:nvSpPr>
        <p:spPr bwMode="auto">
          <a:xfrm>
            <a:off x="6237685" y="72864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69016" name="Rectangle 24"/>
          <p:cNvSpPr>
            <a:spLocks noChangeArrowheads="1"/>
          </p:cNvSpPr>
          <p:nvPr/>
        </p:nvSpPr>
        <p:spPr bwMode="auto">
          <a:xfrm>
            <a:off x="7510331" y="72864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69017" name="Rectangle 25"/>
          <p:cNvSpPr>
            <a:spLocks noChangeArrowheads="1"/>
          </p:cNvSpPr>
          <p:nvPr/>
        </p:nvSpPr>
        <p:spPr bwMode="auto">
          <a:xfrm>
            <a:off x="9365986" y="728648"/>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69018" name="Rectangle 26"/>
          <p:cNvSpPr>
            <a:spLocks noChangeArrowheads="1"/>
          </p:cNvSpPr>
          <p:nvPr/>
        </p:nvSpPr>
        <p:spPr bwMode="auto">
          <a:xfrm>
            <a:off x="1331120" y="1143041"/>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69019" name="Rectangle 27"/>
          <p:cNvSpPr>
            <a:spLocks noChangeArrowheads="1"/>
          </p:cNvSpPr>
          <p:nvPr/>
        </p:nvSpPr>
        <p:spPr bwMode="auto">
          <a:xfrm>
            <a:off x="5542889" y="1619235"/>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69020" name="Rectangle 28"/>
          <p:cNvSpPr>
            <a:spLocks noChangeArrowheads="1"/>
          </p:cNvSpPr>
          <p:nvPr/>
        </p:nvSpPr>
        <p:spPr bwMode="auto">
          <a:xfrm>
            <a:off x="1544374" y="2024104"/>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69021" name="Rectangle 29"/>
          <p:cNvSpPr>
            <a:spLocks noChangeArrowheads="1"/>
          </p:cNvSpPr>
          <p:nvPr/>
        </p:nvSpPr>
        <p:spPr bwMode="auto">
          <a:xfrm>
            <a:off x="3852370" y="202410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69022" name="Rectangle 30"/>
          <p:cNvSpPr>
            <a:spLocks noChangeArrowheads="1"/>
          </p:cNvSpPr>
          <p:nvPr/>
        </p:nvSpPr>
        <p:spPr bwMode="auto">
          <a:xfrm>
            <a:off x="2784379" y="161923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69024" name="Rectangle 32"/>
          <p:cNvSpPr>
            <a:spLocks noChangeArrowheads="1"/>
          </p:cNvSpPr>
          <p:nvPr/>
        </p:nvSpPr>
        <p:spPr bwMode="auto">
          <a:xfrm>
            <a:off x="7049427" y="1143041"/>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69025" name="Rectangle 33"/>
          <p:cNvSpPr>
            <a:spLocks noChangeArrowheads="1"/>
          </p:cNvSpPr>
          <p:nvPr/>
        </p:nvSpPr>
        <p:spPr bwMode="auto">
          <a:xfrm>
            <a:off x="7343509" y="1619235"/>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69026" name="Rectangle 34"/>
          <p:cNvSpPr>
            <a:spLocks noChangeArrowheads="1"/>
          </p:cNvSpPr>
          <p:nvPr/>
        </p:nvSpPr>
        <p:spPr bwMode="auto">
          <a:xfrm>
            <a:off x="8127772" y="3352781"/>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69027" name="Rectangle 35"/>
          <p:cNvSpPr>
            <a:spLocks noChangeArrowheads="1"/>
          </p:cNvSpPr>
          <p:nvPr/>
        </p:nvSpPr>
        <p:spPr bwMode="auto">
          <a:xfrm>
            <a:off x="6419985" y="2024104"/>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69028" name="Rectangle 36"/>
          <p:cNvSpPr>
            <a:spLocks noChangeArrowheads="1"/>
          </p:cNvSpPr>
          <p:nvPr/>
        </p:nvSpPr>
        <p:spPr bwMode="auto">
          <a:xfrm>
            <a:off x="4784459" y="2482891"/>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69029" name="Rectangle 37"/>
          <p:cNvSpPr>
            <a:spLocks noChangeArrowheads="1"/>
          </p:cNvSpPr>
          <p:nvPr/>
        </p:nvSpPr>
        <p:spPr bwMode="auto">
          <a:xfrm>
            <a:off x="4507575" y="2924216"/>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69030" name="Rectangle 38"/>
          <p:cNvSpPr>
            <a:spLocks noChangeArrowheads="1"/>
          </p:cNvSpPr>
          <p:nvPr/>
        </p:nvSpPr>
        <p:spPr bwMode="auto">
          <a:xfrm>
            <a:off x="2414621" y="3352781"/>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69031" name="Rectangle 39"/>
          <p:cNvSpPr>
            <a:spLocks noChangeArrowheads="1"/>
          </p:cNvSpPr>
          <p:nvPr/>
        </p:nvSpPr>
        <p:spPr bwMode="auto">
          <a:xfrm>
            <a:off x="658681" y="714356"/>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69032" name="Rectangle 40"/>
          <p:cNvSpPr>
            <a:spLocks noChangeArrowheads="1"/>
          </p:cNvSpPr>
          <p:nvPr/>
        </p:nvSpPr>
        <p:spPr bwMode="auto">
          <a:xfrm>
            <a:off x="2170410" y="1123991"/>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494069"/>
            <a:ext cx="142743" cy="69850"/>
            <a:chOff x="833" y="3024"/>
            <a:chExt cx="78" cy="51"/>
          </a:xfrm>
        </p:grpSpPr>
        <p:sp>
          <p:nvSpPr>
            <p:cNvPr id="469034"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9035"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9036"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503594"/>
            <a:ext cx="142743" cy="66675"/>
            <a:chOff x="5432" y="3030"/>
            <a:chExt cx="78" cy="51"/>
          </a:xfrm>
        </p:grpSpPr>
        <p:sp>
          <p:nvSpPr>
            <p:cNvPr id="469038"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9039"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9040"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69061" name="Rectangle 69"/>
          <p:cNvSpPr>
            <a:spLocks noChangeArrowheads="1"/>
          </p:cNvSpPr>
          <p:nvPr/>
        </p:nvSpPr>
        <p:spPr bwMode="auto">
          <a:xfrm>
            <a:off x="4129220" y="3895706"/>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69063" name="Rectangle 71"/>
          <p:cNvSpPr>
            <a:spLocks noChangeArrowheads="1"/>
          </p:cNvSpPr>
          <p:nvPr/>
        </p:nvSpPr>
        <p:spPr bwMode="auto">
          <a:xfrm>
            <a:off x="662119" y="1519219"/>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69064" name="Rectangle 72"/>
          <p:cNvSpPr>
            <a:spLocks noChangeArrowheads="1"/>
          </p:cNvSpPr>
          <p:nvPr/>
        </p:nvSpPr>
        <p:spPr bwMode="auto">
          <a:xfrm>
            <a:off x="507339" y="324641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469066" name="Text Box 74"/>
          <p:cNvSpPr txBox="1">
            <a:spLocks noChangeArrowheads="1"/>
          </p:cNvSpPr>
          <p:nvPr/>
        </p:nvSpPr>
        <p:spPr bwMode="auto">
          <a:xfrm>
            <a:off x="0" y="4603762"/>
            <a:ext cx="9906002" cy="2246769"/>
          </a:xfrm>
          <a:prstGeom prst="rect">
            <a:avLst/>
          </a:prstGeom>
          <a:solidFill>
            <a:schemeClr val="accent2"/>
          </a:solidFill>
          <a:ln w="9525">
            <a:noFill/>
            <a:miter lim="800000"/>
            <a:headEnd/>
            <a:tailEnd/>
          </a:ln>
          <a:effectLst/>
        </p:spPr>
        <p:txBody>
          <a:bodyPr wrap="square">
            <a:spAutoFit/>
          </a:bodyPr>
          <a:lstStyle/>
          <a:p>
            <a:pPr>
              <a:buFont typeface="Wingdings" pitchFamily="2" charset="2"/>
              <a:buChar char="Ø"/>
            </a:pPr>
            <a:r>
              <a:rPr lang="zh-CN" altLang="en-US" sz="2800" dirty="0" smtClean="0">
                <a:solidFill>
                  <a:srgbClr val="002060"/>
                </a:solidFill>
                <a:latin typeface="+mn-ea"/>
                <a:ea typeface="+mn-ea"/>
              </a:rPr>
              <a:t>首部长度</a:t>
            </a:r>
            <a:r>
              <a:rPr lang="en-US" altLang="zh-CN" sz="2800" dirty="0" smtClean="0">
                <a:solidFill>
                  <a:srgbClr val="002060"/>
                </a:solidFill>
                <a:latin typeface="+mn-ea"/>
                <a:ea typeface="+mn-ea"/>
              </a:rPr>
              <a:t>——</a:t>
            </a:r>
            <a:r>
              <a:rPr lang="zh-CN" altLang="en-US" sz="2800" dirty="0" smtClean="0">
                <a:solidFill>
                  <a:srgbClr val="002060"/>
                </a:solidFill>
                <a:latin typeface="+mn-ea"/>
                <a:ea typeface="+mn-ea"/>
              </a:rPr>
              <a:t>占 </a:t>
            </a:r>
            <a:r>
              <a:rPr lang="en-US" altLang="zh-CN" sz="2800" dirty="0" smtClean="0">
                <a:solidFill>
                  <a:srgbClr val="002060"/>
                </a:solidFill>
                <a:latin typeface="+mn-ea"/>
                <a:ea typeface="+mn-ea"/>
              </a:rPr>
              <a:t>4 </a:t>
            </a:r>
            <a:r>
              <a:rPr lang="zh-CN" altLang="en-US" sz="2800" dirty="0" smtClean="0">
                <a:solidFill>
                  <a:srgbClr val="002060"/>
                </a:solidFill>
                <a:latin typeface="+mn-ea"/>
                <a:ea typeface="+mn-ea"/>
              </a:rPr>
              <a:t>位，单位为 </a:t>
            </a:r>
            <a:r>
              <a:rPr lang="en-US" altLang="zh-CN" sz="2800" dirty="0" smtClean="0">
                <a:solidFill>
                  <a:srgbClr val="002060"/>
                </a:solidFill>
                <a:latin typeface="+mn-ea"/>
                <a:ea typeface="+mn-ea"/>
              </a:rPr>
              <a:t>4 </a:t>
            </a:r>
            <a:r>
              <a:rPr lang="zh-CN" altLang="en-US" sz="2800" dirty="0" smtClean="0">
                <a:solidFill>
                  <a:srgbClr val="002060"/>
                </a:solidFill>
                <a:latin typeface="+mn-ea"/>
                <a:ea typeface="+mn-ea"/>
              </a:rPr>
              <a:t>字节</a:t>
            </a:r>
            <a:endParaRPr lang="en-US" altLang="zh-CN" sz="2800" dirty="0" smtClean="0">
              <a:solidFill>
                <a:srgbClr val="002060"/>
              </a:solidFill>
              <a:latin typeface="+mn-ea"/>
              <a:ea typeface="+mn-ea"/>
            </a:endParaRPr>
          </a:p>
          <a:p>
            <a:pPr>
              <a:buFont typeface="Wingdings" pitchFamily="2" charset="2"/>
              <a:buChar char="Ø"/>
            </a:pPr>
            <a:r>
              <a:rPr lang="zh-CN" altLang="en-US" sz="2800" dirty="0" smtClean="0">
                <a:solidFill>
                  <a:srgbClr val="002060"/>
                </a:solidFill>
                <a:latin typeface="+mn-ea"/>
                <a:ea typeface="+mn-ea"/>
              </a:rPr>
              <a:t>例如：首部长度为</a:t>
            </a:r>
            <a:r>
              <a:rPr lang="en-US" altLang="zh-CN" sz="2800" dirty="0" smtClean="0">
                <a:solidFill>
                  <a:srgbClr val="002060"/>
                </a:solidFill>
                <a:latin typeface="+mn-ea"/>
                <a:ea typeface="+mn-ea"/>
              </a:rPr>
              <a:t>0101=5</a:t>
            </a:r>
            <a:r>
              <a:rPr lang="zh-CN" altLang="en-US" sz="2800" dirty="0" smtClean="0">
                <a:solidFill>
                  <a:srgbClr val="002060"/>
                </a:solidFill>
                <a:latin typeface="+mn-ea"/>
                <a:ea typeface="+mn-ea"/>
              </a:rPr>
              <a:t>，则表示首部长度为</a:t>
            </a:r>
            <a:r>
              <a:rPr lang="en-US" altLang="zh-CN" sz="2800" dirty="0" smtClean="0">
                <a:solidFill>
                  <a:srgbClr val="002060"/>
                </a:solidFill>
                <a:latin typeface="+mn-ea"/>
                <a:ea typeface="+mn-ea"/>
              </a:rPr>
              <a:t>5×4=20</a:t>
            </a:r>
            <a:r>
              <a:rPr lang="zh-CN" altLang="en-US" sz="2800" dirty="0" smtClean="0">
                <a:solidFill>
                  <a:srgbClr val="002060"/>
                </a:solidFill>
                <a:latin typeface="+mn-ea"/>
                <a:ea typeface="+mn-ea"/>
              </a:rPr>
              <a:t>字节</a:t>
            </a:r>
            <a:endParaRPr lang="en-US" altLang="zh-CN" sz="2800" dirty="0" smtClean="0">
              <a:solidFill>
                <a:srgbClr val="002060"/>
              </a:solidFill>
              <a:latin typeface="+mn-ea"/>
              <a:ea typeface="+mn-ea"/>
            </a:endParaRPr>
          </a:p>
          <a:p>
            <a:pPr>
              <a:buFont typeface="Wingdings" pitchFamily="2" charset="2"/>
              <a:buChar char="Ø"/>
            </a:pPr>
            <a:r>
              <a:rPr lang="en-US" altLang="zh-CN" sz="2800" dirty="0" smtClean="0">
                <a:solidFill>
                  <a:srgbClr val="002060"/>
                </a:solidFill>
                <a:latin typeface="+mn-ea"/>
                <a:ea typeface="+mn-ea"/>
              </a:rPr>
              <a:t>IP </a:t>
            </a:r>
            <a:r>
              <a:rPr lang="zh-CN" altLang="en-US" sz="2800" dirty="0">
                <a:solidFill>
                  <a:srgbClr val="002060"/>
                </a:solidFill>
                <a:latin typeface="+mn-ea"/>
                <a:ea typeface="+mn-ea"/>
              </a:rPr>
              <a:t>的</a:t>
            </a:r>
            <a:r>
              <a:rPr lang="zh-CN" altLang="en-US" sz="2800" dirty="0" smtClean="0">
                <a:solidFill>
                  <a:srgbClr val="002060"/>
                </a:solidFill>
                <a:latin typeface="+mn-ea"/>
                <a:ea typeface="+mn-ea"/>
              </a:rPr>
              <a:t>首部</a:t>
            </a:r>
            <a:r>
              <a:rPr lang="zh-CN" altLang="en-US" sz="2800" dirty="0" smtClean="0">
                <a:solidFill>
                  <a:srgbClr val="002060"/>
                </a:solidFill>
                <a:latin typeface="+mn-ea"/>
              </a:rPr>
              <a:t>字段</a:t>
            </a:r>
            <a:r>
              <a:rPr lang="zh-CN" altLang="en-US" sz="2800" dirty="0" smtClean="0">
                <a:solidFill>
                  <a:srgbClr val="002060"/>
                </a:solidFill>
                <a:latin typeface="+mn-ea"/>
                <a:ea typeface="+mn-ea"/>
              </a:rPr>
              <a:t>的</a:t>
            </a:r>
            <a:r>
              <a:rPr lang="zh-CN" altLang="en-US" sz="2800" dirty="0">
                <a:solidFill>
                  <a:srgbClr val="002060"/>
                </a:solidFill>
                <a:latin typeface="+mn-ea"/>
                <a:ea typeface="+mn-ea"/>
              </a:rPr>
              <a:t>最大值是 </a:t>
            </a:r>
            <a:r>
              <a:rPr lang="en-US" altLang="zh-CN" sz="2800" dirty="0" smtClean="0">
                <a:solidFill>
                  <a:srgbClr val="002060"/>
                </a:solidFill>
                <a:latin typeface="+mn-ea"/>
                <a:ea typeface="+mn-ea"/>
              </a:rPr>
              <a:t>(1111 = 15)</a:t>
            </a:r>
          </a:p>
          <a:p>
            <a:pPr>
              <a:buFont typeface="Wingdings" pitchFamily="2" charset="2"/>
              <a:buChar char="Ø"/>
            </a:pPr>
            <a:r>
              <a:rPr lang="zh-CN" altLang="en-US" sz="2800" dirty="0" smtClean="0">
                <a:solidFill>
                  <a:srgbClr val="002060"/>
                </a:solidFill>
                <a:latin typeface="+mn-ea"/>
              </a:rPr>
              <a:t>因此，首部长度的最大值</a:t>
            </a:r>
            <a:r>
              <a:rPr lang="en-US" altLang="zh-CN" sz="2800" dirty="0" smtClean="0">
                <a:solidFill>
                  <a:srgbClr val="002060"/>
                </a:solidFill>
                <a:latin typeface="+mn-ea"/>
                <a:ea typeface="+mn-ea"/>
              </a:rPr>
              <a:t>15</a:t>
            </a:r>
            <a:r>
              <a:rPr lang="en-US" altLang="zh-CN" sz="2800" dirty="0" smtClean="0">
                <a:solidFill>
                  <a:srgbClr val="002060"/>
                </a:solidFill>
                <a:latin typeface="+mn-ea"/>
              </a:rPr>
              <a:t>×4=</a:t>
            </a:r>
            <a:r>
              <a:rPr lang="en-US" altLang="zh-CN" sz="2800" dirty="0" smtClean="0">
                <a:solidFill>
                  <a:srgbClr val="002060"/>
                </a:solidFill>
                <a:latin typeface="+mn-ea"/>
                <a:ea typeface="+mn-ea"/>
              </a:rPr>
              <a:t>60 </a:t>
            </a:r>
            <a:r>
              <a:rPr lang="zh-CN" altLang="en-US" sz="2800" dirty="0">
                <a:solidFill>
                  <a:srgbClr val="002060"/>
                </a:solidFill>
                <a:latin typeface="+mn-ea"/>
                <a:ea typeface="+mn-ea"/>
              </a:rPr>
              <a:t>字节</a:t>
            </a:r>
            <a:r>
              <a:rPr lang="zh-CN" altLang="en-US" sz="2800" dirty="0" smtClean="0">
                <a:solidFill>
                  <a:srgbClr val="002060"/>
                </a:solidFill>
                <a:latin typeface="+mn-ea"/>
                <a:ea typeface="+mn-ea"/>
              </a:rPr>
              <a:t>。</a:t>
            </a:r>
            <a:endParaRPr lang="en-US" altLang="zh-CN" sz="2800" dirty="0" smtClean="0">
              <a:solidFill>
                <a:srgbClr val="002060"/>
              </a:solidFill>
              <a:latin typeface="+mn-ea"/>
              <a:ea typeface="+mn-ea"/>
            </a:endParaRPr>
          </a:p>
          <a:p>
            <a:pPr>
              <a:buFont typeface="Wingdings" pitchFamily="2" charset="2"/>
              <a:buChar char="Ø"/>
            </a:pPr>
            <a:r>
              <a:rPr lang="zh-CN" altLang="en-US" sz="2800" dirty="0" smtClean="0">
                <a:solidFill>
                  <a:srgbClr val="002060"/>
                </a:solidFill>
                <a:latin typeface="黑体"/>
              </a:rPr>
              <a:t>隐含：首部的长度是</a:t>
            </a:r>
            <a:r>
              <a:rPr lang="en-US" altLang="zh-CN" sz="2800" dirty="0" smtClean="0">
                <a:solidFill>
                  <a:srgbClr val="002060"/>
                </a:solidFill>
                <a:latin typeface="黑体"/>
              </a:rPr>
              <a:t>4</a:t>
            </a:r>
            <a:r>
              <a:rPr lang="zh-CN" altLang="en-US" sz="2800" dirty="0" smtClean="0">
                <a:solidFill>
                  <a:srgbClr val="002060"/>
                </a:solidFill>
                <a:latin typeface="黑体"/>
              </a:rPr>
              <a:t>字节的倍数</a:t>
            </a:r>
            <a:r>
              <a:rPr lang="zh-CN" altLang="en-US" sz="2800" dirty="0" smtClean="0">
                <a:solidFill>
                  <a:srgbClr val="002060"/>
                </a:solidFill>
                <a:latin typeface="+mn-ea"/>
              </a:rPr>
              <a:t>；</a:t>
            </a:r>
            <a:endParaRPr lang="zh-CN" altLang="en-US" sz="2800" dirty="0">
              <a:solidFill>
                <a:srgbClr val="002060"/>
              </a:solidFill>
              <a:latin typeface="+mn-ea"/>
              <a:ea typeface="+mn-ea"/>
            </a:endParaRPr>
          </a:p>
        </p:txBody>
      </p:sp>
      <p:sp>
        <p:nvSpPr>
          <p:cNvPr id="469070" name="Rectangle 78"/>
          <p:cNvSpPr>
            <a:spLocks noChangeArrowheads="1"/>
          </p:cNvSpPr>
          <p:nvPr/>
        </p:nvSpPr>
        <p:spPr bwMode="auto">
          <a:xfrm>
            <a:off x="2240922" y="1087419"/>
            <a:ext cx="1131623" cy="503238"/>
          </a:xfrm>
          <a:prstGeom prst="rect">
            <a:avLst/>
          </a:prstGeom>
          <a:noFill/>
          <a:ln w="76200">
            <a:solidFill>
              <a:schemeClr val="hlink"/>
            </a:solidFill>
            <a:miter lim="800000"/>
            <a:headEnd/>
            <a:tailEnd/>
          </a:ln>
          <a:effectLst/>
        </p:spPr>
        <p:txBody>
          <a:bodyPr wrap="none" anchor="ctr"/>
          <a:lstStyle/>
          <a:p>
            <a:endParaRPr lang="zh-CN" altLang="en-US"/>
          </a:p>
        </p:txBody>
      </p:sp>
      <p:sp>
        <p:nvSpPr>
          <p:cNvPr id="469072" name="AutoShape 80"/>
          <p:cNvSpPr>
            <a:spLocks/>
          </p:cNvSpPr>
          <p:nvPr/>
        </p:nvSpPr>
        <p:spPr bwMode="auto">
          <a:xfrm>
            <a:off x="1028435" y="1158856"/>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69073" name="Rectangle 81"/>
          <p:cNvSpPr>
            <a:spLocks noChangeArrowheads="1"/>
          </p:cNvSpPr>
          <p:nvPr/>
        </p:nvSpPr>
        <p:spPr bwMode="auto">
          <a:xfrm>
            <a:off x="3663157" y="1143041"/>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a:xfrm>
            <a:off x="9054697"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9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9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9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9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pPr algn="ctr"/>
            <a:r>
              <a:rPr lang="zh-CN" altLang="en-US" dirty="0"/>
              <a:t>虚电路是逻辑连接</a:t>
            </a:r>
          </a:p>
        </p:txBody>
      </p:sp>
      <p:sp>
        <p:nvSpPr>
          <p:cNvPr id="939011" name="Rectangle 3"/>
          <p:cNvSpPr>
            <a:spLocks noGrp="1" noChangeArrowheads="1"/>
          </p:cNvSpPr>
          <p:nvPr>
            <p:ph idx="1"/>
          </p:nvPr>
        </p:nvSpPr>
        <p:spPr/>
        <p:txBody>
          <a:bodyPr/>
          <a:lstStyle/>
          <a:p>
            <a:r>
              <a:rPr lang="zh-CN" altLang="en-US" dirty="0"/>
              <a:t>虚电路表示这只是一条</a:t>
            </a:r>
            <a:r>
              <a:rPr lang="zh-CN" altLang="en-US" dirty="0">
                <a:solidFill>
                  <a:srgbClr val="FF0000"/>
                </a:solidFill>
              </a:rPr>
              <a:t>逻辑上的连接，</a:t>
            </a:r>
            <a:r>
              <a:rPr lang="zh-CN" altLang="en-US" dirty="0"/>
              <a:t>分组都沿着这条逻辑连接</a:t>
            </a:r>
            <a:r>
              <a:rPr lang="zh-CN" altLang="en-US" dirty="0">
                <a:solidFill>
                  <a:srgbClr val="FF0000"/>
                </a:solidFill>
              </a:rPr>
              <a:t>按照存储转发方式传送，</a:t>
            </a:r>
            <a:r>
              <a:rPr lang="zh-CN" altLang="en-US" dirty="0"/>
              <a:t>而并不是真正建立了一条物理连接。</a:t>
            </a:r>
          </a:p>
          <a:p>
            <a:r>
              <a:rPr lang="zh-CN" altLang="en-US" dirty="0" smtClean="0"/>
              <a:t>请注意</a:t>
            </a:r>
            <a:r>
              <a:rPr lang="zh-CN" altLang="en-US" dirty="0"/>
              <a:t>，电路交换的电话通信是先建立了一条</a:t>
            </a:r>
            <a:r>
              <a:rPr lang="zh-CN" altLang="en-US" dirty="0">
                <a:solidFill>
                  <a:srgbClr val="FF0000"/>
                </a:solidFill>
              </a:rPr>
              <a:t>真正的连接。</a:t>
            </a:r>
            <a:endParaRPr lang="en-US" altLang="zh-CN" dirty="0">
              <a:solidFill>
                <a:srgbClr val="FF0000"/>
              </a:solidFill>
            </a:endParaRPr>
          </a:p>
          <a:p>
            <a:r>
              <a:rPr lang="zh-CN" altLang="en-US" dirty="0" smtClean="0"/>
              <a:t>因此</a:t>
            </a:r>
            <a:r>
              <a:rPr lang="zh-CN" altLang="en-US" dirty="0"/>
              <a:t>分组交换的虚连接和电路交换的连接只是类似，但并不完全一样。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a:t>
            </a:fld>
            <a:endParaRPr lang="en-US" altLang="zh-CN"/>
          </a:p>
        </p:txBody>
      </p:sp>
    </p:spTree>
    <p:extLst>
      <p:ext uri="{BB962C8B-B14F-4D97-AF65-F5344CB8AC3E}">
        <p14:creationId xmlns:p14="http://schemas.microsoft.com/office/powerpoint/2010/main" val="1359161958"/>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70019"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70020"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70022"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70023"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70024"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0025"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0026"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0027"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0028"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0029"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0030"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0031"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70032"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70033"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70034"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70035"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70036"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70037"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70038"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70039"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70040"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70041"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70042"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70043"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70044"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70045"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70046"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70048"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70049"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70050"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70051"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70052"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70053"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70054"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70055"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70056"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70058"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0059"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0060"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70062"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0063"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0064"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70085"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70087"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70088"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80"/>
          <p:cNvGrpSpPr>
            <a:grpSpLocks/>
          </p:cNvGrpSpPr>
          <p:nvPr/>
        </p:nvGrpSpPr>
        <p:grpSpPr bwMode="auto">
          <a:xfrm>
            <a:off x="33" y="1341438"/>
            <a:ext cx="9906001" cy="5114926"/>
            <a:chOff x="0" y="845"/>
            <a:chExt cx="5760" cy="3222"/>
          </a:xfrm>
        </p:grpSpPr>
        <p:sp>
          <p:nvSpPr>
            <p:cNvPr id="470090" name="Text Box 74"/>
            <p:cNvSpPr txBox="1">
              <a:spLocks noChangeArrowheads="1"/>
            </p:cNvSpPr>
            <p:nvPr/>
          </p:nvSpPr>
          <p:spPr bwMode="auto">
            <a:xfrm>
              <a:off x="0" y="3195"/>
              <a:ext cx="5760" cy="872"/>
            </a:xfrm>
            <a:prstGeom prst="rect">
              <a:avLst/>
            </a:prstGeom>
            <a:solidFill>
              <a:schemeClr val="accent2"/>
            </a:solidFill>
            <a:ln w="9525">
              <a:noFill/>
              <a:miter lim="800000"/>
              <a:headEnd/>
              <a:tailEnd/>
            </a:ln>
            <a:effectLst/>
          </p:spPr>
          <p:txBody>
            <a:bodyPr wrap="square">
              <a:spAutoFit/>
            </a:bodyPr>
            <a:lstStyle/>
            <a:p>
              <a:pPr>
                <a:buFont typeface="Wingdings" pitchFamily="2" charset="2"/>
                <a:buChar char="Ø"/>
              </a:pPr>
              <a:r>
                <a:rPr lang="zh-CN" altLang="en-US" sz="2800" dirty="0">
                  <a:solidFill>
                    <a:srgbClr val="002060"/>
                  </a:solidFill>
                  <a:latin typeface="+mn-ea"/>
                  <a:ea typeface="+mn-ea"/>
                </a:rPr>
                <a:t>区分服务</a:t>
              </a:r>
              <a:r>
                <a:rPr lang="en-US" altLang="zh-CN" sz="2800" dirty="0">
                  <a:solidFill>
                    <a:srgbClr val="002060"/>
                  </a:solidFill>
                  <a:latin typeface="+mn-ea"/>
                  <a:ea typeface="+mn-ea"/>
                </a:rPr>
                <a:t>——</a:t>
              </a:r>
              <a:r>
                <a:rPr lang="zh-CN" altLang="en-US" sz="2800" dirty="0">
                  <a:solidFill>
                    <a:srgbClr val="002060"/>
                  </a:solidFill>
                  <a:latin typeface="+mn-ea"/>
                  <a:ea typeface="+mn-ea"/>
                </a:rPr>
                <a:t>占 </a:t>
              </a:r>
              <a:r>
                <a:rPr lang="en-US" altLang="zh-CN" sz="2800" dirty="0">
                  <a:solidFill>
                    <a:srgbClr val="002060"/>
                  </a:solidFill>
                  <a:latin typeface="+mn-ea"/>
                  <a:ea typeface="+mn-ea"/>
                </a:rPr>
                <a:t>8 </a:t>
              </a:r>
              <a:r>
                <a:rPr lang="zh-CN" altLang="en-US" sz="2800" dirty="0">
                  <a:solidFill>
                    <a:srgbClr val="002060"/>
                  </a:solidFill>
                  <a:latin typeface="+mn-ea"/>
                  <a:ea typeface="+mn-ea"/>
                </a:rPr>
                <a:t>位，用来获得更好的服务</a:t>
              </a:r>
            </a:p>
            <a:p>
              <a:pPr>
                <a:buFont typeface="Wingdings" pitchFamily="2" charset="2"/>
                <a:buChar char="Ø"/>
              </a:pPr>
              <a:r>
                <a:rPr lang="zh-CN" altLang="en-US" sz="2800" dirty="0">
                  <a:solidFill>
                    <a:srgbClr val="002060"/>
                  </a:solidFill>
                  <a:latin typeface="+mn-ea"/>
                  <a:ea typeface="+mn-ea"/>
                </a:rPr>
                <a:t>在旧标准中叫做服务类型</a:t>
              </a:r>
              <a:r>
                <a:rPr lang="zh-CN" altLang="en-US" sz="2800" dirty="0" smtClean="0">
                  <a:solidFill>
                    <a:srgbClr val="002060"/>
                  </a:solidFill>
                  <a:latin typeface="+mn-ea"/>
                  <a:ea typeface="+mn-ea"/>
                </a:rPr>
                <a:t>，在</a:t>
              </a:r>
              <a:r>
                <a:rPr lang="zh-CN" altLang="en-US" sz="2800" dirty="0">
                  <a:solidFill>
                    <a:srgbClr val="002060"/>
                  </a:solidFill>
                  <a:latin typeface="+mn-ea"/>
                  <a:ea typeface="+mn-ea"/>
                </a:rPr>
                <a:t>一般的情况下都不</a:t>
              </a:r>
              <a:r>
                <a:rPr lang="zh-CN" altLang="en-US" sz="2800" dirty="0" smtClean="0">
                  <a:solidFill>
                    <a:srgbClr val="002060"/>
                  </a:solidFill>
                  <a:latin typeface="+mn-ea"/>
                  <a:ea typeface="+mn-ea"/>
                </a:rPr>
                <a:t>使用这个</a:t>
              </a:r>
              <a:r>
                <a:rPr lang="zh-CN" altLang="en-US" sz="2800" dirty="0">
                  <a:solidFill>
                    <a:srgbClr val="002060"/>
                  </a:solidFill>
                  <a:latin typeface="+mn-ea"/>
                  <a:ea typeface="+mn-ea"/>
                </a:rPr>
                <a:t>字段 </a:t>
              </a:r>
            </a:p>
          </p:txBody>
        </p:sp>
        <p:sp>
          <p:nvSpPr>
            <p:cNvPr id="470092" name="Rectangle 76"/>
            <p:cNvSpPr>
              <a:spLocks noChangeArrowheads="1"/>
            </p:cNvSpPr>
            <p:nvPr/>
          </p:nvSpPr>
          <p:spPr bwMode="auto">
            <a:xfrm>
              <a:off x="1950" y="845"/>
              <a:ext cx="1248" cy="31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470094" name="AutoShape 78"/>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70095" name="Rectangle 79"/>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a:xfrm>
            <a:off x="9054697"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70</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7970"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67971"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67972"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67974"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67975"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67976"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7977"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7978"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7979"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7980"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67981"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7982"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67983"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67984"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67985"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67986"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67987"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67988"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67989"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67990"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67991"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67992"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67993"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67994"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67995"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67996"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67997"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67998"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68000"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68001"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68002"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68003"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68004"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68005"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68006"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68007"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68008"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68010"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8011"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8012"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68014"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68015"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68016"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68037"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68039"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68040"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80"/>
          <p:cNvGrpSpPr>
            <a:grpSpLocks/>
          </p:cNvGrpSpPr>
          <p:nvPr/>
        </p:nvGrpSpPr>
        <p:grpSpPr bwMode="auto">
          <a:xfrm>
            <a:off x="34" y="1341445"/>
            <a:ext cx="9905999" cy="4683125"/>
            <a:chOff x="0" y="845"/>
            <a:chExt cx="5760" cy="2950"/>
          </a:xfrm>
        </p:grpSpPr>
        <p:sp>
          <p:nvSpPr>
            <p:cNvPr id="468042" name="Text Box 74"/>
            <p:cNvSpPr txBox="1">
              <a:spLocks noChangeArrowheads="1"/>
            </p:cNvSpPr>
            <p:nvPr/>
          </p:nvSpPr>
          <p:spPr bwMode="auto">
            <a:xfrm>
              <a:off x="0" y="3194"/>
              <a:ext cx="5760" cy="601"/>
            </a:xfrm>
            <a:prstGeom prst="rect">
              <a:avLst/>
            </a:prstGeom>
            <a:solidFill>
              <a:schemeClr val="accent2"/>
            </a:solidFill>
            <a:ln w="9525">
              <a:noFill/>
              <a:miter lim="800000"/>
              <a:headEnd/>
              <a:tailEnd/>
            </a:ln>
            <a:effectLst/>
          </p:spPr>
          <p:txBody>
            <a:bodyPr wrap="square">
              <a:spAutoFit/>
            </a:bodyPr>
            <a:lstStyle/>
            <a:p>
              <a:pPr algn="ctr"/>
              <a:r>
                <a:rPr lang="zh-CN" altLang="en-US" sz="2800" dirty="0">
                  <a:solidFill>
                    <a:srgbClr val="333399"/>
                  </a:solidFill>
                  <a:latin typeface="+mn-ea"/>
                  <a:ea typeface="+mn-ea"/>
                </a:rPr>
                <a:t>总长度</a:t>
              </a:r>
              <a:r>
                <a:rPr lang="en-US" altLang="zh-CN" sz="2800" dirty="0">
                  <a:solidFill>
                    <a:srgbClr val="333399"/>
                  </a:solidFill>
                  <a:latin typeface="+mn-ea"/>
                  <a:ea typeface="+mn-ea"/>
                </a:rPr>
                <a:t>——</a:t>
              </a:r>
              <a:r>
                <a:rPr lang="zh-CN" altLang="en-US" sz="2800" dirty="0">
                  <a:solidFill>
                    <a:srgbClr val="333399"/>
                  </a:solidFill>
                  <a:latin typeface="+mn-ea"/>
                  <a:ea typeface="+mn-ea"/>
                </a:rPr>
                <a:t>占 </a:t>
              </a:r>
              <a:r>
                <a:rPr lang="en-US" altLang="zh-CN" sz="2800" dirty="0">
                  <a:solidFill>
                    <a:srgbClr val="333399"/>
                  </a:solidFill>
                  <a:latin typeface="+mn-ea"/>
                  <a:ea typeface="+mn-ea"/>
                </a:rPr>
                <a:t>16 </a:t>
              </a:r>
              <a:r>
                <a:rPr lang="zh-CN" altLang="en-US" sz="2800" dirty="0">
                  <a:solidFill>
                    <a:srgbClr val="333399"/>
                  </a:solidFill>
                  <a:latin typeface="+mn-ea"/>
                  <a:ea typeface="+mn-ea"/>
                </a:rPr>
                <a:t>位，指</a:t>
              </a:r>
              <a:r>
                <a:rPr lang="zh-CN" altLang="en-US" sz="2800" dirty="0">
                  <a:solidFill>
                    <a:srgbClr val="FF0000"/>
                  </a:solidFill>
                  <a:latin typeface="+mn-ea"/>
                  <a:ea typeface="+mn-ea"/>
                </a:rPr>
                <a:t>首部和数据之和</a:t>
              </a:r>
              <a:r>
                <a:rPr lang="zh-CN" altLang="en-US" sz="2800" dirty="0">
                  <a:solidFill>
                    <a:srgbClr val="333399"/>
                  </a:solidFill>
                  <a:latin typeface="+mn-ea"/>
                  <a:ea typeface="+mn-ea"/>
                </a:rPr>
                <a:t>的长度，</a:t>
              </a:r>
            </a:p>
            <a:p>
              <a:pPr algn="ctr"/>
              <a:r>
                <a:rPr lang="zh-CN" altLang="en-US" sz="2800" dirty="0">
                  <a:solidFill>
                    <a:srgbClr val="333399"/>
                  </a:solidFill>
                  <a:latin typeface="+mn-ea"/>
                  <a:ea typeface="+mn-ea"/>
                </a:rPr>
                <a:t>单位为字节，因此数据报的最大长度为 </a:t>
              </a:r>
              <a:r>
                <a:rPr lang="en-US" altLang="zh-CN" sz="2800" dirty="0">
                  <a:solidFill>
                    <a:srgbClr val="333399"/>
                  </a:solidFill>
                  <a:latin typeface="+mn-ea"/>
                  <a:ea typeface="+mn-ea"/>
                </a:rPr>
                <a:t>65535 </a:t>
              </a:r>
              <a:r>
                <a:rPr lang="zh-CN" altLang="en-US" sz="2800" dirty="0">
                  <a:solidFill>
                    <a:srgbClr val="333399"/>
                  </a:solidFill>
                  <a:latin typeface="+mn-ea"/>
                  <a:ea typeface="+mn-ea"/>
                </a:rPr>
                <a:t>字节</a:t>
              </a:r>
              <a:r>
                <a:rPr lang="zh-CN" altLang="en-US" sz="2800" dirty="0" smtClean="0">
                  <a:solidFill>
                    <a:srgbClr val="333399"/>
                  </a:solidFill>
                  <a:latin typeface="+mn-ea"/>
                  <a:ea typeface="+mn-ea"/>
                </a:rPr>
                <a:t>。</a:t>
              </a:r>
              <a:endParaRPr lang="zh-CN" altLang="en-US" sz="2800" dirty="0">
                <a:solidFill>
                  <a:srgbClr val="333399"/>
                </a:solidFill>
                <a:latin typeface="+mn-ea"/>
                <a:ea typeface="+mn-ea"/>
              </a:endParaRPr>
            </a:p>
          </p:txBody>
        </p:sp>
        <p:sp>
          <p:nvSpPr>
            <p:cNvPr id="468047" name="Rectangle 79"/>
            <p:cNvSpPr>
              <a:spLocks noChangeArrowheads="1"/>
            </p:cNvSpPr>
            <p:nvPr/>
          </p:nvSpPr>
          <p:spPr bwMode="auto">
            <a:xfrm>
              <a:off x="3208" y="845"/>
              <a:ext cx="2484"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468049" name="AutoShape 81"/>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68050" name="Rectangle 82"/>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72</a:t>
            </a:fld>
            <a:endParaRPr lang="zh-CN" altLang="en-US" kern="0" dirty="0">
              <a:solidFill>
                <a:sysClr val="windowText" lastClr="000000"/>
              </a:solidFill>
            </a:endParaRPr>
          </a:p>
        </p:txBody>
      </p:sp>
      <p:sp>
        <p:nvSpPr>
          <p:cNvPr id="6" name="Rectangle 26"/>
          <p:cNvSpPr>
            <a:spLocks noChangeArrowheads="1"/>
          </p:cNvSpPr>
          <p:nvPr/>
        </p:nvSpPr>
        <p:spPr bwMode="auto">
          <a:xfrm>
            <a:off x="232172" y="4786322"/>
            <a:ext cx="1175003"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dirty="0" smtClean="0">
                <a:solidFill>
                  <a:srgbClr val="333399"/>
                </a:solidFill>
                <a:latin typeface="Arial" pitchFamily="34" charset="0"/>
                <a:ea typeface="黑体" pitchFamily="2" charset="-122"/>
              </a:rPr>
              <a:t>MAC</a:t>
            </a:r>
            <a:r>
              <a:rPr kumimoji="1" lang="zh-CN" altLang="en-US" sz="2400" dirty="0" smtClean="0">
                <a:solidFill>
                  <a:srgbClr val="333399"/>
                </a:solidFill>
                <a:latin typeface="Arial" pitchFamily="34" charset="0"/>
                <a:ea typeface="黑体" pitchFamily="2" charset="-122"/>
              </a:rPr>
              <a:t>帧</a:t>
            </a:r>
            <a:endParaRPr kumimoji="1" lang="zh-CN" altLang="en-US" sz="2400" dirty="0">
              <a:solidFill>
                <a:srgbClr val="333399"/>
              </a:solidFill>
              <a:latin typeface="Arial" pitchFamily="34" charset="0"/>
              <a:ea typeface="黑体" pitchFamily="2" charset="-122"/>
            </a:endParaRPr>
          </a:p>
        </p:txBody>
      </p:sp>
      <p:sp>
        <p:nvSpPr>
          <p:cNvPr id="7" name="Rectangle 66"/>
          <p:cNvSpPr>
            <a:spLocks noChangeArrowheads="1"/>
          </p:cNvSpPr>
          <p:nvPr/>
        </p:nvSpPr>
        <p:spPr bwMode="auto">
          <a:xfrm>
            <a:off x="1652247" y="4705135"/>
            <a:ext cx="6647373" cy="641554"/>
          </a:xfrm>
          <a:prstGeom prst="rect">
            <a:avLst/>
          </a:prstGeom>
          <a:solidFill>
            <a:srgbClr val="FFCCFF"/>
          </a:solidFill>
          <a:ln w="12700" algn="ctr">
            <a:solidFill>
              <a:schemeClr val="folHlink"/>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0" name="Line 69"/>
          <p:cNvSpPr>
            <a:spLocks noChangeShapeType="1"/>
          </p:cNvSpPr>
          <p:nvPr/>
        </p:nvSpPr>
        <p:spPr bwMode="auto">
          <a:xfrm>
            <a:off x="4513296" y="4705135"/>
            <a:ext cx="0" cy="641554"/>
          </a:xfrm>
          <a:prstGeom prst="line">
            <a:avLst/>
          </a:prstGeom>
          <a:noFill/>
          <a:ln w="12700">
            <a:solidFill>
              <a:schemeClr val="tx1"/>
            </a:solidFill>
            <a:round/>
            <a:headEnd/>
            <a:tailEnd/>
          </a:ln>
          <a:effectLst/>
        </p:spPr>
        <p:txBody>
          <a:bodyPr wrap="none" anchor="ctr"/>
          <a:lstStyle/>
          <a:p>
            <a:endParaRPr lang="zh-CN" altLang="en-US"/>
          </a:p>
        </p:txBody>
      </p:sp>
      <p:sp>
        <p:nvSpPr>
          <p:cNvPr id="11" name="Line 70"/>
          <p:cNvSpPr>
            <a:spLocks noChangeShapeType="1"/>
          </p:cNvSpPr>
          <p:nvPr/>
        </p:nvSpPr>
        <p:spPr bwMode="auto">
          <a:xfrm>
            <a:off x="7747419" y="4705135"/>
            <a:ext cx="0" cy="641554"/>
          </a:xfrm>
          <a:prstGeom prst="line">
            <a:avLst/>
          </a:prstGeom>
          <a:noFill/>
          <a:ln w="12700">
            <a:solidFill>
              <a:schemeClr val="tx1"/>
            </a:solidFill>
            <a:round/>
            <a:headEnd/>
            <a:tailEnd/>
          </a:ln>
          <a:effectLst/>
        </p:spPr>
        <p:txBody>
          <a:bodyPr wrap="none" anchor="ctr"/>
          <a:lstStyle/>
          <a:p>
            <a:endParaRPr lang="zh-CN" altLang="en-US"/>
          </a:p>
        </p:txBody>
      </p:sp>
      <p:sp>
        <p:nvSpPr>
          <p:cNvPr id="12" name="Rectangle 71"/>
          <p:cNvSpPr>
            <a:spLocks noChangeArrowheads="1"/>
          </p:cNvSpPr>
          <p:nvPr/>
        </p:nvSpPr>
        <p:spPr bwMode="auto">
          <a:xfrm>
            <a:off x="2208219" y="4786383"/>
            <a:ext cx="2408277" cy="520655"/>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800" dirty="0" smtClean="0">
                <a:solidFill>
                  <a:srgbClr val="333399"/>
                </a:solidFill>
                <a:latin typeface="Arial" pitchFamily="34" charset="0"/>
                <a:ea typeface="黑体" pitchFamily="2" charset="-122"/>
              </a:rPr>
              <a:t>首部</a:t>
            </a:r>
            <a:endParaRPr kumimoji="1" lang="zh-CN" altLang="en-US" sz="2800" dirty="0">
              <a:solidFill>
                <a:srgbClr val="333399"/>
              </a:solidFill>
              <a:latin typeface="Arial" pitchFamily="34" charset="0"/>
              <a:ea typeface="黑体" pitchFamily="2" charset="-122"/>
            </a:endParaRPr>
          </a:p>
        </p:txBody>
      </p:sp>
      <p:sp>
        <p:nvSpPr>
          <p:cNvPr id="15" name="Rectangle 74"/>
          <p:cNvSpPr>
            <a:spLocks noChangeArrowheads="1"/>
          </p:cNvSpPr>
          <p:nvPr/>
        </p:nvSpPr>
        <p:spPr bwMode="auto">
          <a:xfrm>
            <a:off x="5648853" y="4769735"/>
            <a:ext cx="1477970"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400" dirty="0">
                <a:solidFill>
                  <a:srgbClr val="333399"/>
                </a:solidFill>
                <a:latin typeface="Arial" pitchFamily="34" charset="0"/>
                <a:ea typeface="黑体" pitchFamily="2" charset="-122"/>
              </a:rPr>
              <a:t>数        据</a:t>
            </a:r>
          </a:p>
        </p:txBody>
      </p:sp>
      <p:sp>
        <p:nvSpPr>
          <p:cNvPr id="16" name="Rectangle 75"/>
          <p:cNvSpPr>
            <a:spLocks noChangeArrowheads="1"/>
          </p:cNvSpPr>
          <p:nvPr/>
        </p:nvSpPr>
        <p:spPr bwMode="auto">
          <a:xfrm>
            <a:off x="7691544" y="4769796"/>
            <a:ext cx="644408"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dirty="0" smtClean="0">
                <a:solidFill>
                  <a:srgbClr val="333399"/>
                </a:solidFill>
                <a:latin typeface="Arial" pitchFamily="34" charset="0"/>
                <a:ea typeface="黑体" pitchFamily="2" charset="-122"/>
              </a:rPr>
              <a:t>尾部</a:t>
            </a:r>
            <a:endParaRPr kumimoji="1" lang="en-US" altLang="zh-CN" sz="1800" dirty="0">
              <a:solidFill>
                <a:srgbClr val="333399"/>
              </a:solidFill>
              <a:latin typeface="Arial" pitchFamily="34" charset="0"/>
              <a:ea typeface="黑体" pitchFamily="2" charset="-122"/>
            </a:endParaRPr>
          </a:p>
        </p:txBody>
      </p:sp>
      <p:grpSp>
        <p:nvGrpSpPr>
          <p:cNvPr id="5" name="Group 34"/>
          <p:cNvGrpSpPr>
            <a:grpSpLocks/>
          </p:cNvGrpSpPr>
          <p:nvPr/>
        </p:nvGrpSpPr>
        <p:grpSpPr bwMode="auto">
          <a:xfrm>
            <a:off x="4488659" y="3286126"/>
            <a:ext cx="3234130" cy="1390033"/>
            <a:chOff x="2715" y="1872"/>
            <a:chExt cx="1968" cy="624"/>
          </a:xfrm>
        </p:grpSpPr>
        <p:sp>
          <p:nvSpPr>
            <p:cNvPr id="25"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p:spPr>
          <p:txBody>
            <a:bodyPr wrap="none" anchor="ctr"/>
            <a:lstStyle/>
            <a:p>
              <a:endParaRPr lang="zh-CN" altLang="en-US"/>
            </a:p>
          </p:txBody>
        </p:sp>
        <p:sp>
          <p:nvSpPr>
            <p:cNvPr id="26"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lang="en-US" altLang="zh-CN" sz="2800" dirty="0" smtClean="0"/>
                <a:t>IP </a:t>
              </a:r>
              <a:r>
                <a:rPr lang="zh-CN" altLang="en-US" sz="2800" dirty="0" smtClean="0"/>
                <a:t>数据报</a:t>
              </a:r>
              <a:endParaRPr kumimoji="1" lang="zh-CN" altLang="en-US" sz="2800" dirty="0">
                <a:solidFill>
                  <a:srgbClr val="333399"/>
                </a:solidFill>
                <a:latin typeface="+mn-ea"/>
                <a:ea typeface="+mn-ea"/>
              </a:endParaRPr>
            </a:p>
          </p:txBody>
        </p:sp>
      </p:grpSp>
      <p:sp>
        <p:nvSpPr>
          <p:cNvPr id="27" name="Line 9"/>
          <p:cNvSpPr>
            <a:spLocks noChangeShapeType="1"/>
          </p:cNvSpPr>
          <p:nvPr/>
        </p:nvSpPr>
        <p:spPr bwMode="auto">
          <a:xfrm flipV="1">
            <a:off x="4529928" y="5643638"/>
            <a:ext cx="3250429" cy="45719"/>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28" name="Line 13"/>
          <p:cNvSpPr>
            <a:spLocks noChangeShapeType="1"/>
          </p:cNvSpPr>
          <p:nvPr/>
        </p:nvSpPr>
        <p:spPr bwMode="auto">
          <a:xfrm>
            <a:off x="4529920" y="5451172"/>
            <a:ext cx="0" cy="477838"/>
          </a:xfrm>
          <a:prstGeom prst="line">
            <a:avLst/>
          </a:prstGeom>
          <a:noFill/>
          <a:ln w="9525">
            <a:solidFill>
              <a:schemeClr val="tx1"/>
            </a:solidFill>
            <a:round/>
            <a:headEnd/>
            <a:tailEnd/>
          </a:ln>
          <a:effectLst/>
        </p:spPr>
        <p:txBody>
          <a:bodyPr/>
          <a:lstStyle/>
          <a:p>
            <a:endParaRPr lang="zh-CN" altLang="en-US"/>
          </a:p>
        </p:txBody>
      </p:sp>
      <p:sp>
        <p:nvSpPr>
          <p:cNvPr id="29" name="Line 14"/>
          <p:cNvSpPr>
            <a:spLocks noChangeShapeType="1"/>
          </p:cNvSpPr>
          <p:nvPr/>
        </p:nvSpPr>
        <p:spPr bwMode="auto">
          <a:xfrm>
            <a:off x="7780349" y="5429264"/>
            <a:ext cx="0" cy="477838"/>
          </a:xfrm>
          <a:prstGeom prst="line">
            <a:avLst/>
          </a:prstGeom>
          <a:noFill/>
          <a:ln w="9525">
            <a:solidFill>
              <a:schemeClr val="tx1"/>
            </a:solidFill>
            <a:round/>
            <a:headEnd/>
            <a:tailEnd/>
          </a:ln>
          <a:effectLst/>
        </p:spPr>
        <p:txBody>
          <a:bodyPr/>
          <a:lstStyle/>
          <a:p>
            <a:endParaRPr lang="zh-CN" altLang="en-US"/>
          </a:p>
        </p:txBody>
      </p:sp>
      <p:sp>
        <p:nvSpPr>
          <p:cNvPr id="30" name="Text Box 15"/>
          <p:cNvSpPr txBox="1">
            <a:spLocks noChangeArrowheads="1"/>
          </p:cNvSpPr>
          <p:nvPr/>
        </p:nvSpPr>
        <p:spPr bwMode="auto">
          <a:xfrm>
            <a:off x="5226441" y="5429324"/>
            <a:ext cx="1104790" cy="461665"/>
          </a:xfrm>
          <a:prstGeom prst="rect">
            <a:avLst/>
          </a:prstGeom>
          <a:solidFill>
            <a:schemeClr val="bg1"/>
          </a:solidFill>
          <a:ln w="9525">
            <a:noFill/>
            <a:miter lim="800000"/>
            <a:headEnd/>
            <a:tailEnd/>
          </a:ln>
          <a:effectLst/>
        </p:spPr>
        <p:txBody>
          <a:bodyPr wrap="none">
            <a:spAutoFit/>
          </a:bodyPr>
          <a:lstStyle/>
          <a:p>
            <a:r>
              <a:rPr kumimoji="1" lang="en-US" altLang="zh-CN" sz="2400" dirty="0">
                <a:solidFill>
                  <a:schemeClr val="folHlink"/>
                </a:solidFill>
                <a:latin typeface="Arial" charset="0"/>
                <a:ea typeface="黑体" pitchFamily="2" charset="-122"/>
                <a:sym typeface="Symbol" pitchFamily="18" charset="2"/>
              </a:rPr>
              <a:t> </a:t>
            </a:r>
            <a:r>
              <a:rPr kumimoji="1" lang="en-US" altLang="zh-CN" sz="2400" dirty="0">
                <a:solidFill>
                  <a:schemeClr val="folHlink"/>
                </a:solidFill>
                <a:latin typeface="Arial" charset="0"/>
                <a:ea typeface="黑体" pitchFamily="2" charset="-122"/>
              </a:rPr>
              <a:t>MTU</a:t>
            </a:r>
          </a:p>
        </p:txBody>
      </p:sp>
      <p:sp>
        <p:nvSpPr>
          <p:cNvPr id="31" name="矩形 30"/>
          <p:cNvSpPr/>
          <p:nvPr/>
        </p:nvSpPr>
        <p:spPr>
          <a:xfrm>
            <a:off x="8705671" y="3357569"/>
            <a:ext cx="1107996" cy="461665"/>
          </a:xfrm>
          <a:prstGeom prst="rect">
            <a:avLst/>
          </a:prstGeom>
        </p:spPr>
        <p:txBody>
          <a:bodyPr wrap="none">
            <a:spAutoFit/>
          </a:bodyPr>
          <a:lstStyle/>
          <a:p>
            <a:r>
              <a:rPr kumimoji="1" lang="zh-CN" altLang="en-US" sz="2400" dirty="0" smtClean="0">
                <a:solidFill>
                  <a:srgbClr val="333399"/>
                </a:solidFill>
                <a:latin typeface="黑体"/>
                <a:ea typeface="黑体"/>
              </a:rPr>
              <a:t>网络层</a:t>
            </a:r>
            <a:endParaRPr lang="zh-CN" altLang="en-US" dirty="0"/>
          </a:p>
        </p:txBody>
      </p:sp>
      <p:sp>
        <p:nvSpPr>
          <p:cNvPr id="33" name="矩形 32"/>
          <p:cNvSpPr/>
          <p:nvPr/>
        </p:nvSpPr>
        <p:spPr>
          <a:xfrm>
            <a:off x="8705671" y="4643507"/>
            <a:ext cx="1107996" cy="830997"/>
          </a:xfrm>
          <a:prstGeom prst="rect">
            <a:avLst/>
          </a:prstGeom>
        </p:spPr>
        <p:txBody>
          <a:bodyPr wrap="none">
            <a:spAutoFit/>
          </a:bodyPr>
          <a:lstStyle/>
          <a:p>
            <a:r>
              <a:rPr kumimoji="1" lang="zh-CN" altLang="en-US" sz="2400" dirty="0" smtClean="0">
                <a:solidFill>
                  <a:srgbClr val="333399"/>
                </a:solidFill>
                <a:latin typeface="黑体"/>
                <a:ea typeface="黑体"/>
              </a:rPr>
              <a:t>数据</a:t>
            </a:r>
            <a:endParaRPr kumimoji="1" lang="en-US" altLang="zh-CN" sz="2400" dirty="0" smtClean="0">
              <a:solidFill>
                <a:srgbClr val="333399"/>
              </a:solidFill>
              <a:latin typeface="黑体"/>
              <a:ea typeface="黑体"/>
            </a:endParaRPr>
          </a:p>
          <a:p>
            <a:r>
              <a:rPr kumimoji="1" lang="zh-CN" altLang="en-US" sz="2400" dirty="0" smtClean="0">
                <a:solidFill>
                  <a:srgbClr val="333399"/>
                </a:solidFill>
                <a:latin typeface="黑体"/>
                <a:ea typeface="黑体"/>
              </a:rPr>
              <a:t>链路层</a:t>
            </a:r>
          </a:p>
        </p:txBody>
      </p:sp>
      <p:sp>
        <p:nvSpPr>
          <p:cNvPr id="36" name="矩形 35"/>
          <p:cNvSpPr/>
          <p:nvPr/>
        </p:nvSpPr>
        <p:spPr>
          <a:xfrm>
            <a:off x="6346041" y="3929066"/>
            <a:ext cx="1620957" cy="523220"/>
          </a:xfrm>
          <a:prstGeom prst="rect">
            <a:avLst/>
          </a:prstGeom>
        </p:spPr>
        <p:txBody>
          <a:bodyPr wrap="none">
            <a:spAutoFit/>
          </a:bodyPr>
          <a:lstStyle/>
          <a:p>
            <a:r>
              <a:rPr lang="zh-CN" altLang="en-US" sz="2800" kern="0" dirty="0" smtClean="0">
                <a:solidFill>
                  <a:srgbClr val="000066"/>
                </a:solidFill>
                <a:latin typeface="Times New Roman" pitchFamily="18" charset="0"/>
                <a:ea typeface="黑体"/>
                <a:cs typeface="Times New Roman" pitchFamily="18" charset="0"/>
              </a:rPr>
              <a:t>向下交付</a:t>
            </a:r>
            <a:endParaRPr lang="zh-CN" altLang="en-US" dirty="0"/>
          </a:p>
        </p:txBody>
      </p:sp>
      <p:sp>
        <p:nvSpPr>
          <p:cNvPr id="24" name="标题 1"/>
          <p:cNvSpPr>
            <a:spLocks noGrp="1"/>
          </p:cNvSpPr>
          <p:nvPr>
            <p:ph type="title"/>
          </p:nvPr>
        </p:nvSpPr>
        <p:spPr>
          <a:xfrm>
            <a:off x="541704" y="214290"/>
            <a:ext cx="8899984" cy="1214446"/>
          </a:xfrm>
        </p:spPr>
        <p:txBody>
          <a:bodyPr/>
          <a:lstStyle/>
          <a:p>
            <a:r>
              <a:rPr lang="zh-CN" altLang="en-US" dirty="0" smtClean="0"/>
              <a:t>回忆，</a:t>
            </a:r>
            <a:r>
              <a:rPr lang="en-US" altLang="zh-CN" dirty="0" smtClean="0"/>
              <a:t>MAC</a:t>
            </a:r>
            <a:r>
              <a:rPr lang="zh-CN" altLang="en-US" dirty="0" smtClean="0"/>
              <a:t>帧封装时</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产生问题</a:t>
            </a:r>
            <a:endParaRPr lang="zh-CN" altLang="en-US" dirty="0"/>
          </a:p>
        </p:txBody>
      </p:sp>
      <p:sp>
        <p:nvSpPr>
          <p:cNvPr id="3" name="内容占位符 2"/>
          <p:cNvSpPr>
            <a:spLocks noGrp="1"/>
          </p:cNvSpPr>
          <p:nvPr>
            <p:ph idx="1"/>
          </p:nvPr>
        </p:nvSpPr>
        <p:spPr/>
        <p:txBody>
          <a:bodyPr/>
          <a:lstStyle/>
          <a:p>
            <a:r>
              <a:rPr lang="zh-CN" altLang="en-US" sz="2800" dirty="0" smtClean="0">
                <a:latin typeface="Arial" charset="0"/>
              </a:rPr>
              <a:t>当</a:t>
            </a:r>
            <a:r>
              <a:rPr lang="en-US" altLang="zh-CN" sz="2800" dirty="0" smtClean="0">
                <a:latin typeface="Arial" charset="0"/>
              </a:rPr>
              <a:t>IP</a:t>
            </a:r>
            <a:r>
              <a:rPr lang="zh-CN" altLang="en-US" sz="2800" dirty="0" smtClean="0">
                <a:latin typeface="Arial" charset="0"/>
              </a:rPr>
              <a:t>数据报</a:t>
            </a:r>
            <a:r>
              <a:rPr lang="zh-CN" altLang="en-US" sz="2800" dirty="0" smtClean="0"/>
              <a:t>长度</a:t>
            </a:r>
            <a:r>
              <a:rPr lang="zh-CN" altLang="en-US" sz="2800" dirty="0" smtClean="0">
                <a:solidFill>
                  <a:srgbClr val="FF0000"/>
                </a:solidFill>
              </a:rPr>
              <a:t>大于</a:t>
            </a:r>
            <a:r>
              <a:rPr lang="zh-CN" altLang="en-US" sz="2800" dirty="0" smtClean="0"/>
              <a:t>数据链路层的</a:t>
            </a:r>
            <a:r>
              <a:rPr lang="en-US" altLang="zh-CN" sz="2800" dirty="0" smtClean="0"/>
              <a:t> MTU</a:t>
            </a:r>
            <a:r>
              <a:rPr lang="zh-CN" altLang="en-US" sz="2800" dirty="0" smtClean="0"/>
              <a:t>时，</a:t>
            </a:r>
            <a:r>
              <a:rPr lang="en-US" altLang="zh-CN" sz="2800" dirty="0" smtClean="0"/>
              <a:t>IP </a:t>
            </a:r>
            <a:r>
              <a:rPr lang="zh-CN" altLang="en-US" sz="2800" dirty="0" smtClean="0"/>
              <a:t>数据报交付到</a:t>
            </a:r>
            <a:r>
              <a:rPr lang="zh-CN" altLang="en-US" sz="2800" dirty="0" smtClean="0">
                <a:solidFill>
                  <a:srgbClr val="FF0000"/>
                </a:solidFill>
              </a:rPr>
              <a:t>数据链路层</a:t>
            </a:r>
            <a:r>
              <a:rPr lang="zh-CN" altLang="en-US" sz="2800" dirty="0" smtClean="0"/>
              <a:t>时，就需要根据帧长的要求进行</a:t>
            </a:r>
            <a:r>
              <a:rPr lang="zh-CN" altLang="en-US" sz="2800" dirty="0" smtClean="0">
                <a:solidFill>
                  <a:srgbClr val="FF0000"/>
                </a:solidFill>
              </a:rPr>
              <a:t>分片</a:t>
            </a:r>
            <a:endParaRPr lang="en-US" altLang="zh-CN" sz="2800" dirty="0" smtClean="0">
              <a:solidFill>
                <a:srgbClr val="FF0000"/>
              </a:solidFill>
            </a:endParaRP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73</a:t>
            </a:fld>
            <a:endParaRPr lang="zh-CN" altLang="en-US" kern="0" dirty="0">
              <a:solidFill>
                <a:sysClr val="windowText" lastClr="000000"/>
              </a:solidFill>
            </a:endParaRPr>
          </a:p>
        </p:txBody>
      </p:sp>
      <p:sp>
        <p:nvSpPr>
          <p:cNvPr id="5" name="Line 5"/>
          <p:cNvSpPr>
            <a:spLocks noChangeShapeType="1"/>
          </p:cNvSpPr>
          <p:nvPr/>
        </p:nvSpPr>
        <p:spPr bwMode="auto">
          <a:xfrm>
            <a:off x="2148516" y="6699250"/>
            <a:ext cx="5647796"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6" name="Line 6"/>
          <p:cNvSpPr>
            <a:spLocks noChangeShapeType="1"/>
          </p:cNvSpPr>
          <p:nvPr/>
        </p:nvSpPr>
        <p:spPr bwMode="auto">
          <a:xfrm flipV="1">
            <a:off x="851268" y="4407281"/>
            <a:ext cx="7352161" cy="45719"/>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7" name="Rectangle 10"/>
          <p:cNvSpPr>
            <a:spLocks noChangeArrowheads="1"/>
          </p:cNvSpPr>
          <p:nvPr/>
        </p:nvSpPr>
        <p:spPr bwMode="auto">
          <a:xfrm>
            <a:off x="4456544" y="4349752"/>
            <a:ext cx="1047353" cy="173038"/>
          </a:xfrm>
          <a:prstGeom prst="rect">
            <a:avLst/>
          </a:prstGeom>
          <a:solidFill>
            <a:schemeClr val="bg1"/>
          </a:solidFill>
          <a:ln w="9525">
            <a:noFill/>
            <a:miter lim="800000"/>
            <a:headEnd/>
            <a:tailEnd/>
          </a:ln>
          <a:effectLst/>
        </p:spPr>
        <p:txBody>
          <a:bodyPr wrap="none" anchor="ctr"/>
          <a:lstStyle/>
          <a:p>
            <a:endParaRPr lang="zh-CN" altLang="en-US"/>
          </a:p>
        </p:txBody>
      </p:sp>
      <p:sp>
        <p:nvSpPr>
          <p:cNvPr id="8" name="Text Box 11"/>
          <p:cNvSpPr txBox="1">
            <a:spLocks noChangeArrowheads="1"/>
          </p:cNvSpPr>
          <p:nvPr/>
        </p:nvSpPr>
        <p:spPr bwMode="auto">
          <a:xfrm>
            <a:off x="2631298" y="4286256"/>
            <a:ext cx="4354269" cy="400110"/>
          </a:xfrm>
          <a:prstGeom prst="rect">
            <a:avLst/>
          </a:prstGeom>
          <a:solidFill>
            <a:schemeClr val="bg1"/>
          </a:solidFill>
          <a:ln w="9525">
            <a:noFill/>
            <a:miter lim="800000"/>
            <a:headEnd/>
            <a:tailEnd/>
          </a:ln>
          <a:effectLst/>
        </p:spPr>
        <p:txBody>
          <a:bodyPr wrap="none">
            <a:spAutoFit/>
          </a:bodyPr>
          <a:lstStyle/>
          <a:p>
            <a:r>
              <a:rPr kumimoji="1" lang="en-US" altLang="zh-CN" sz="2000" dirty="0">
                <a:solidFill>
                  <a:srgbClr val="333399"/>
                </a:solidFill>
                <a:latin typeface="Arial" charset="0"/>
              </a:rPr>
              <a:t>IP </a:t>
            </a:r>
            <a:r>
              <a:rPr kumimoji="1" lang="zh-CN" altLang="en-US" sz="2000" dirty="0" smtClean="0">
                <a:solidFill>
                  <a:srgbClr val="333399"/>
                </a:solidFill>
                <a:latin typeface="Arial" charset="0"/>
              </a:rPr>
              <a:t>数据报（</a:t>
            </a:r>
            <a:r>
              <a:rPr lang="zh-CN" altLang="en-US" sz="2000" dirty="0" smtClean="0"/>
              <a:t>最大长度为</a:t>
            </a:r>
            <a:r>
              <a:rPr lang="en-US" altLang="zh-CN" sz="2000" dirty="0" smtClean="0"/>
              <a:t>65535 </a:t>
            </a:r>
            <a:r>
              <a:rPr lang="zh-CN" altLang="en-US" sz="2000" dirty="0" smtClean="0"/>
              <a:t>字节</a:t>
            </a:r>
            <a:r>
              <a:rPr kumimoji="1" lang="zh-CN" altLang="en-US" sz="2000" dirty="0" smtClean="0">
                <a:solidFill>
                  <a:srgbClr val="333399"/>
                </a:solidFill>
                <a:latin typeface="Arial" charset="0"/>
              </a:rPr>
              <a:t>）</a:t>
            </a:r>
            <a:endParaRPr kumimoji="1" lang="zh-CN" altLang="en-US" sz="2000" dirty="0">
              <a:solidFill>
                <a:srgbClr val="333399"/>
              </a:solidFill>
              <a:latin typeface="Arial" charset="0"/>
            </a:endParaRPr>
          </a:p>
        </p:txBody>
      </p:sp>
      <p:sp>
        <p:nvSpPr>
          <p:cNvPr id="9" name="Rectangle 12"/>
          <p:cNvSpPr>
            <a:spLocks noChangeArrowheads="1"/>
          </p:cNvSpPr>
          <p:nvPr/>
        </p:nvSpPr>
        <p:spPr bwMode="auto">
          <a:xfrm>
            <a:off x="4520114" y="6608823"/>
            <a:ext cx="889133" cy="182563"/>
          </a:xfrm>
          <a:prstGeom prst="rect">
            <a:avLst/>
          </a:prstGeom>
          <a:solidFill>
            <a:schemeClr val="bg1"/>
          </a:solidFill>
          <a:ln w="9525">
            <a:noFill/>
            <a:miter lim="800000"/>
            <a:headEnd/>
            <a:tailEnd/>
          </a:ln>
          <a:effectLst/>
        </p:spPr>
        <p:txBody>
          <a:bodyPr wrap="none" anchor="ctr"/>
          <a:lstStyle/>
          <a:p>
            <a:endParaRPr lang="zh-CN" altLang="en-US"/>
          </a:p>
        </p:txBody>
      </p:sp>
      <p:sp>
        <p:nvSpPr>
          <p:cNvPr id="10" name="Text Box 13"/>
          <p:cNvSpPr txBox="1">
            <a:spLocks noChangeArrowheads="1"/>
          </p:cNvSpPr>
          <p:nvPr/>
        </p:nvSpPr>
        <p:spPr bwMode="auto">
          <a:xfrm>
            <a:off x="4024306" y="6457890"/>
            <a:ext cx="1851789" cy="400110"/>
          </a:xfrm>
          <a:prstGeom prst="rect">
            <a:avLst/>
          </a:prstGeom>
          <a:solidFill>
            <a:schemeClr val="bg1"/>
          </a:solidFill>
          <a:ln w="9525">
            <a:noFill/>
            <a:miter lim="800000"/>
            <a:headEnd/>
            <a:tailEnd/>
          </a:ln>
          <a:effectLst/>
        </p:spPr>
        <p:txBody>
          <a:bodyPr wrap="none">
            <a:spAutoFit/>
          </a:bodyPr>
          <a:lstStyle/>
          <a:p>
            <a:r>
              <a:rPr kumimoji="1" lang="zh-CN" altLang="en-US" sz="2000" dirty="0" smtClean="0">
                <a:solidFill>
                  <a:srgbClr val="333399"/>
                </a:solidFill>
              </a:rPr>
              <a:t>以太网</a:t>
            </a:r>
            <a:r>
              <a:rPr kumimoji="1" lang="en-US" altLang="zh-CN" sz="2000" dirty="0" smtClean="0">
                <a:solidFill>
                  <a:srgbClr val="333399"/>
                </a:solidFill>
                <a:latin typeface="Arial" charset="0"/>
              </a:rPr>
              <a:t>MAC </a:t>
            </a:r>
            <a:r>
              <a:rPr kumimoji="1" lang="zh-CN" altLang="en-US" sz="2000" dirty="0">
                <a:solidFill>
                  <a:srgbClr val="333399"/>
                </a:solidFill>
                <a:latin typeface="Arial" charset="0"/>
              </a:rPr>
              <a:t>帧</a:t>
            </a:r>
          </a:p>
        </p:txBody>
      </p:sp>
      <p:sp>
        <p:nvSpPr>
          <p:cNvPr id="11" name="Line 18"/>
          <p:cNvSpPr>
            <a:spLocks noChangeShapeType="1"/>
          </p:cNvSpPr>
          <p:nvPr/>
        </p:nvSpPr>
        <p:spPr bwMode="auto">
          <a:xfrm>
            <a:off x="851268" y="4286256"/>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 name="Line 19"/>
          <p:cNvSpPr>
            <a:spLocks noChangeShapeType="1"/>
          </p:cNvSpPr>
          <p:nvPr/>
        </p:nvSpPr>
        <p:spPr bwMode="auto">
          <a:xfrm>
            <a:off x="8280820" y="4286256"/>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3" name="Rectangle 27"/>
          <p:cNvSpPr>
            <a:spLocks noChangeArrowheads="1"/>
          </p:cNvSpPr>
          <p:nvPr/>
        </p:nvSpPr>
        <p:spPr bwMode="auto">
          <a:xfrm>
            <a:off x="851268" y="3722690"/>
            <a:ext cx="7506943" cy="487362"/>
          </a:xfrm>
          <a:prstGeom prst="rect">
            <a:avLst/>
          </a:prstGeom>
          <a:solidFill>
            <a:srgbClr val="FFFF99"/>
          </a:solidFill>
          <a:ln w="28575">
            <a:solidFill>
              <a:schemeClr val="tx1"/>
            </a:solidFill>
            <a:miter lim="800000"/>
            <a:headEnd/>
            <a:tailEnd/>
          </a:ln>
          <a:effectLst/>
        </p:spPr>
        <p:txBody>
          <a:bodyPr wrap="none" anchor="ctr"/>
          <a:lstStyle/>
          <a:p>
            <a:endParaRPr lang="zh-CN" altLang="en-US"/>
          </a:p>
        </p:txBody>
      </p:sp>
      <p:sp>
        <p:nvSpPr>
          <p:cNvPr id="14" name="Line 28"/>
          <p:cNvSpPr>
            <a:spLocks noChangeShapeType="1"/>
          </p:cNvSpPr>
          <p:nvPr/>
        </p:nvSpPr>
        <p:spPr bwMode="auto">
          <a:xfrm>
            <a:off x="1934745" y="3714752"/>
            <a:ext cx="0" cy="487362"/>
          </a:xfrm>
          <a:prstGeom prst="line">
            <a:avLst/>
          </a:prstGeom>
          <a:noFill/>
          <a:ln w="19050">
            <a:solidFill>
              <a:schemeClr val="tx1"/>
            </a:solidFill>
            <a:round/>
            <a:headEnd/>
            <a:tailEnd/>
          </a:ln>
          <a:effectLst/>
        </p:spPr>
        <p:txBody>
          <a:bodyPr wrap="none" anchor="ctr"/>
          <a:lstStyle/>
          <a:p>
            <a:endParaRPr lang="zh-CN" altLang="en-US"/>
          </a:p>
        </p:txBody>
      </p:sp>
      <p:sp>
        <p:nvSpPr>
          <p:cNvPr id="15" name="Text Box 29"/>
          <p:cNvSpPr txBox="1">
            <a:spLocks noChangeArrowheads="1"/>
          </p:cNvSpPr>
          <p:nvPr/>
        </p:nvSpPr>
        <p:spPr bwMode="auto">
          <a:xfrm>
            <a:off x="1083474" y="3714753"/>
            <a:ext cx="697627"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首部</a:t>
            </a:r>
          </a:p>
        </p:txBody>
      </p:sp>
      <p:sp>
        <p:nvSpPr>
          <p:cNvPr id="16" name="Rectangle 30"/>
          <p:cNvSpPr>
            <a:spLocks noChangeArrowheads="1"/>
          </p:cNvSpPr>
          <p:nvPr/>
        </p:nvSpPr>
        <p:spPr bwMode="auto">
          <a:xfrm>
            <a:off x="2172593" y="5432408"/>
            <a:ext cx="741230" cy="457200"/>
          </a:xfrm>
          <a:prstGeom prst="rect">
            <a:avLst/>
          </a:prstGeom>
          <a:solidFill>
            <a:srgbClr val="EAEAEA"/>
          </a:solidFill>
          <a:ln w="9525">
            <a:noFill/>
            <a:miter lim="800000"/>
            <a:headEnd/>
            <a:tailEnd/>
          </a:ln>
          <a:effectLst/>
        </p:spPr>
        <p:txBody>
          <a:bodyPr wrap="none" anchor="ctr"/>
          <a:lstStyle/>
          <a:p>
            <a:endParaRPr lang="zh-CN" altLang="en-US"/>
          </a:p>
        </p:txBody>
      </p:sp>
      <p:sp>
        <p:nvSpPr>
          <p:cNvPr id="17" name="Rectangle 31"/>
          <p:cNvSpPr>
            <a:spLocks noChangeArrowheads="1"/>
          </p:cNvSpPr>
          <p:nvPr/>
        </p:nvSpPr>
        <p:spPr bwMode="auto">
          <a:xfrm>
            <a:off x="2162282" y="5402306"/>
            <a:ext cx="5621998" cy="487363"/>
          </a:xfrm>
          <a:prstGeom prst="rect">
            <a:avLst/>
          </a:prstGeom>
          <a:solidFill>
            <a:srgbClr val="CCECFF"/>
          </a:solidFill>
          <a:ln w="28575">
            <a:solidFill>
              <a:schemeClr val="tx1"/>
            </a:solidFill>
            <a:miter lim="800000"/>
            <a:headEnd/>
            <a:tailEnd/>
          </a:ln>
          <a:effectLst/>
        </p:spPr>
        <p:txBody>
          <a:bodyPr wrap="none" anchor="ctr"/>
          <a:lstStyle/>
          <a:p>
            <a:endParaRPr lang="zh-CN" altLang="en-US"/>
          </a:p>
        </p:txBody>
      </p:sp>
      <p:sp>
        <p:nvSpPr>
          <p:cNvPr id="18" name="Line 32"/>
          <p:cNvSpPr>
            <a:spLocks noChangeShapeType="1"/>
          </p:cNvSpPr>
          <p:nvPr/>
        </p:nvSpPr>
        <p:spPr bwMode="auto">
          <a:xfrm>
            <a:off x="2903505" y="5402306"/>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19" name="Line 33"/>
          <p:cNvSpPr>
            <a:spLocks noChangeShapeType="1"/>
          </p:cNvSpPr>
          <p:nvPr/>
        </p:nvSpPr>
        <p:spPr bwMode="auto">
          <a:xfrm>
            <a:off x="7041323" y="5402306"/>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20" name="Text Box 34"/>
          <p:cNvSpPr txBox="1">
            <a:spLocks noChangeArrowheads="1"/>
          </p:cNvSpPr>
          <p:nvPr/>
        </p:nvSpPr>
        <p:spPr bwMode="auto">
          <a:xfrm>
            <a:off x="7000080" y="5397483"/>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尾部</a:t>
            </a:r>
          </a:p>
        </p:txBody>
      </p:sp>
      <p:sp>
        <p:nvSpPr>
          <p:cNvPr id="21" name="Text Box 35"/>
          <p:cNvSpPr txBox="1">
            <a:spLocks noChangeArrowheads="1"/>
          </p:cNvSpPr>
          <p:nvPr/>
        </p:nvSpPr>
        <p:spPr bwMode="auto">
          <a:xfrm>
            <a:off x="2150269" y="5397483"/>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a:t>
            </a:r>
          </a:p>
        </p:txBody>
      </p:sp>
      <p:sp>
        <p:nvSpPr>
          <p:cNvPr id="22" name="AutoShape 14"/>
          <p:cNvSpPr>
            <a:spLocks noChangeArrowheads="1"/>
          </p:cNvSpPr>
          <p:nvPr/>
        </p:nvSpPr>
        <p:spPr bwMode="auto">
          <a:xfrm flipV="1">
            <a:off x="5649520" y="4214818"/>
            <a:ext cx="386956" cy="1143008"/>
          </a:xfrm>
          <a:prstGeom prst="upArrow">
            <a:avLst>
              <a:gd name="adj1" fmla="val 50000"/>
              <a:gd name="adj2" fmla="val 69479"/>
            </a:avLst>
          </a:prstGeom>
          <a:solidFill>
            <a:srgbClr val="FFCCFF"/>
          </a:solidFill>
          <a:ln w="9525">
            <a:solidFill>
              <a:schemeClr val="tx1"/>
            </a:solidFill>
            <a:miter lim="800000"/>
            <a:headEnd/>
            <a:tailEnd/>
          </a:ln>
          <a:effectLst/>
        </p:spPr>
        <p:txBody>
          <a:bodyPr vert="eaVert" wrap="none" anchor="ctr"/>
          <a:lstStyle/>
          <a:p>
            <a:endParaRPr lang="zh-CN" altLang="en-US"/>
          </a:p>
        </p:txBody>
      </p:sp>
      <p:sp>
        <p:nvSpPr>
          <p:cNvPr id="23" name="Text Box 16"/>
          <p:cNvSpPr txBox="1">
            <a:spLocks noChangeArrowheads="1"/>
          </p:cNvSpPr>
          <p:nvPr/>
        </p:nvSpPr>
        <p:spPr bwMode="auto">
          <a:xfrm>
            <a:off x="8358210" y="3786194"/>
            <a:ext cx="1107996" cy="461665"/>
          </a:xfrm>
          <a:prstGeom prst="rect">
            <a:avLst/>
          </a:prstGeom>
          <a:noFill/>
          <a:ln w="9525">
            <a:noFill/>
            <a:miter lim="800000"/>
            <a:headEnd/>
            <a:tailEnd/>
          </a:ln>
          <a:effectLst/>
        </p:spPr>
        <p:txBody>
          <a:bodyPr wrap="none">
            <a:spAutoFit/>
          </a:bodyPr>
          <a:lstStyle/>
          <a:p>
            <a:r>
              <a:rPr kumimoji="1" lang="zh-CN" altLang="en-US" sz="2400" dirty="0" smtClean="0">
                <a:solidFill>
                  <a:srgbClr val="333399"/>
                </a:solidFill>
                <a:latin typeface="Arial" charset="0"/>
              </a:rPr>
              <a:t>网络层</a:t>
            </a:r>
            <a:endParaRPr kumimoji="1" lang="zh-CN" altLang="en-US" sz="2400" dirty="0">
              <a:solidFill>
                <a:srgbClr val="333399"/>
              </a:solidFill>
              <a:latin typeface="Arial" charset="0"/>
            </a:endParaRPr>
          </a:p>
        </p:txBody>
      </p:sp>
      <p:sp>
        <p:nvSpPr>
          <p:cNvPr id="24" name="Rectangle 43"/>
          <p:cNvSpPr>
            <a:spLocks noChangeArrowheads="1"/>
          </p:cNvSpPr>
          <p:nvPr/>
        </p:nvSpPr>
        <p:spPr bwMode="auto">
          <a:xfrm>
            <a:off x="2925862" y="5432469"/>
            <a:ext cx="4091384" cy="433387"/>
          </a:xfrm>
          <a:prstGeom prst="rect">
            <a:avLst/>
          </a:prstGeom>
          <a:solidFill>
            <a:srgbClr val="FFFF99"/>
          </a:solidFill>
          <a:ln w="9525">
            <a:noFill/>
            <a:miter lim="800000"/>
            <a:headEnd/>
            <a:tailEnd/>
          </a:ln>
          <a:effectLst/>
        </p:spPr>
        <p:txBody>
          <a:bodyPr wrap="none" anchor="ctr"/>
          <a:lstStyle/>
          <a:p>
            <a:r>
              <a:rPr lang="zh-CN" altLang="en-US" dirty="0" smtClean="0"/>
              <a:t>（以太网</a:t>
            </a:r>
            <a:r>
              <a:rPr lang="en-US" altLang="zh-CN" dirty="0" smtClean="0"/>
              <a:t>MTU =1500</a:t>
            </a:r>
            <a:r>
              <a:rPr lang="zh-CN" altLang="en-US" dirty="0" smtClean="0"/>
              <a:t>字节）</a:t>
            </a:r>
            <a:endParaRPr lang="zh-CN" altLang="en-US" dirty="0"/>
          </a:p>
        </p:txBody>
      </p:sp>
      <p:sp>
        <p:nvSpPr>
          <p:cNvPr id="25" name="Text Box 16"/>
          <p:cNvSpPr txBox="1">
            <a:spLocks noChangeArrowheads="1"/>
          </p:cNvSpPr>
          <p:nvPr/>
        </p:nvSpPr>
        <p:spPr bwMode="auto">
          <a:xfrm>
            <a:off x="8038858" y="5384851"/>
            <a:ext cx="1723549" cy="461665"/>
          </a:xfrm>
          <a:prstGeom prst="rect">
            <a:avLst/>
          </a:prstGeom>
          <a:noFill/>
          <a:ln w="9525">
            <a:noFill/>
            <a:miter lim="800000"/>
            <a:headEnd/>
            <a:tailEnd/>
          </a:ln>
          <a:effectLst/>
        </p:spPr>
        <p:txBody>
          <a:bodyPr wrap="none">
            <a:spAutoFit/>
          </a:bodyPr>
          <a:lstStyle/>
          <a:p>
            <a:r>
              <a:rPr kumimoji="1" lang="zh-CN" altLang="en-US" sz="2400" dirty="0" smtClean="0">
                <a:solidFill>
                  <a:srgbClr val="333399"/>
                </a:solidFill>
                <a:latin typeface="Arial" charset="0"/>
              </a:rPr>
              <a:t>数据链路层</a:t>
            </a:r>
            <a:endParaRPr kumimoji="1" lang="zh-CN" altLang="en-US" sz="2400" dirty="0">
              <a:solidFill>
                <a:srgbClr val="333399"/>
              </a:solidFill>
              <a:latin typeface="Arial" charset="0"/>
            </a:endParaRPr>
          </a:p>
        </p:txBody>
      </p:sp>
      <p:sp>
        <p:nvSpPr>
          <p:cNvPr id="26" name="Line 9"/>
          <p:cNvSpPr>
            <a:spLocks noChangeShapeType="1"/>
          </p:cNvSpPr>
          <p:nvPr/>
        </p:nvSpPr>
        <p:spPr bwMode="auto">
          <a:xfrm flipV="1">
            <a:off x="2881160" y="6129710"/>
            <a:ext cx="4124078" cy="45719"/>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27" name="Line 13"/>
          <p:cNvSpPr>
            <a:spLocks noChangeShapeType="1"/>
          </p:cNvSpPr>
          <p:nvPr/>
        </p:nvSpPr>
        <p:spPr bwMode="auto">
          <a:xfrm>
            <a:off x="2881159" y="5937243"/>
            <a:ext cx="0" cy="477838"/>
          </a:xfrm>
          <a:prstGeom prst="line">
            <a:avLst/>
          </a:prstGeom>
          <a:noFill/>
          <a:ln w="9525">
            <a:solidFill>
              <a:schemeClr val="tx1"/>
            </a:solidFill>
            <a:round/>
            <a:headEnd/>
            <a:tailEnd/>
          </a:ln>
          <a:effectLst/>
        </p:spPr>
        <p:txBody>
          <a:bodyPr/>
          <a:lstStyle/>
          <a:p>
            <a:endParaRPr lang="zh-CN" altLang="en-US"/>
          </a:p>
        </p:txBody>
      </p:sp>
      <p:sp>
        <p:nvSpPr>
          <p:cNvPr id="28" name="Line 14"/>
          <p:cNvSpPr>
            <a:spLocks noChangeShapeType="1"/>
          </p:cNvSpPr>
          <p:nvPr/>
        </p:nvSpPr>
        <p:spPr bwMode="auto">
          <a:xfrm>
            <a:off x="7005236" y="5929306"/>
            <a:ext cx="0" cy="477838"/>
          </a:xfrm>
          <a:prstGeom prst="line">
            <a:avLst/>
          </a:prstGeom>
          <a:noFill/>
          <a:ln w="9525">
            <a:solidFill>
              <a:schemeClr val="tx1"/>
            </a:solidFill>
            <a:round/>
            <a:headEnd/>
            <a:tailEnd/>
          </a:ln>
          <a:effectLst/>
        </p:spPr>
        <p:txBody>
          <a:bodyPr/>
          <a:lstStyle/>
          <a:p>
            <a:endParaRPr lang="zh-CN" altLang="en-US"/>
          </a:p>
        </p:txBody>
      </p:sp>
      <p:sp>
        <p:nvSpPr>
          <p:cNvPr id="29" name="Text Box 15"/>
          <p:cNvSpPr txBox="1">
            <a:spLocks noChangeArrowheads="1"/>
          </p:cNvSpPr>
          <p:nvPr/>
        </p:nvSpPr>
        <p:spPr bwMode="auto">
          <a:xfrm>
            <a:off x="4095744" y="5929388"/>
            <a:ext cx="1104790" cy="461665"/>
          </a:xfrm>
          <a:prstGeom prst="rect">
            <a:avLst/>
          </a:prstGeom>
          <a:solidFill>
            <a:schemeClr val="bg1"/>
          </a:solidFill>
          <a:ln w="9525">
            <a:noFill/>
            <a:miter lim="800000"/>
            <a:headEnd/>
            <a:tailEnd/>
          </a:ln>
          <a:effectLst/>
        </p:spPr>
        <p:txBody>
          <a:bodyPr wrap="none">
            <a:spAutoFit/>
          </a:bodyPr>
          <a:lstStyle/>
          <a:p>
            <a:r>
              <a:rPr kumimoji="1" lang="en-US" altLang="zh-CN" sz="2400" dirty="0">
                <a:solidFill>
                  <a:schemeClr val="folHlink"/>
                </a:solidFill>
                <a:latin typeface="Arial" charset="0"/>
                <a:ea typeface="黑体" pitchFamily="2" charset="-122"/>
                <a:sym typeface="Symbol" pitchFamily="18" charset="2"/>
              </a:rPr>
              <a:t> </a:t>
            </a:r>
            <a:r>
              <a:rPr kumimoji="1" lang="en-US" altLang="zh-CN" sz="2400" dirty="0" smtClean="0">
                <a:solidFill>
                  <a:schemeClr val="folHlink"/>
                </a:solidFill>
                <a:latin typeface="Arial" charset="0"/>
                <a:ea typeface="黑体" pitchFamily="2" charset="-122"/>
              </a:rPr>
              <a:t>MTU</a:t>
            </a:r>
            <a:endParaRPr kumimoji="1" lang="en-US" altLang="zh-CN" sz="2400" dirty="0">
              <a:solidFill>
                <a:schemeClr val="folHlink"/>
              </a:solidFill>
              <a:latin typeface="Arial" charset="0"/>
              <a:ea typeface="黑体" pitchFamily="2" charset="-122"/>
            </a:endParaRPr>
          </a:p>
        </p:txBody>
      </p:sp>
      <p:sp>
        <p:nvSpPr>
          <p:cNvPr id="30" name="Text Box 29"/>
          <p:cNvSpPr txBox="1">
            <a:spLocks noChangeArrowheads="1"/>
          </p:cNvSpPr>
          <p:nvPr/>
        </p:nvSpPr>
        <p:spPr bwMode="auto">
          <a:xfrm>
            <a:off x="4643468" y="3714752"/>
            <a:ext cx="697627" cy="400110"/>
          </a:xfrm>
          <a:prstGeom prst="rect">
            <a:avLst/>
          </a:prstGeom>
          <a:noFill/>
          <a:ln w="9525">
            <a:noFill/>
            <a:miter lim="800000"/>
            <a:headEnd/>
            <a:tailEnd/>
          </a:ln>
          <a:effectLst/>
        </p:spPr>
        <p:txBody>
          <a:bodyPr wrap="none">
            <a:spAutoFit/>
          </a:bodyPr>
          <a:lstStyle/>
          <a:p>
            <a:r>
              <a:rPr kumimoji="1" lang="zh-CN" altLang="en-US" sz="2000" dirty="0" smtClean="0">
                <a:solidFill>
                  <a:srgbClr val="333399"/>
                </a:solidFill>
              </a:rPr>
              <a:t>数据</a:t>
            </a:r>
            <a:endParaRPr kumimoji="1" lang="zh-CN" altLang="en-US" sz="2000" dirty="0">
              <a:solidFill>
                <a:srgbClr val="333399"/>
              </a:solidFill>
              <a:latin typeface="Arial" charset="0"/>
            </a:endParaRPr>
          </a:p>
        </p:txBody>
      </p:sp>
      <p:sp>
        <p:nvSpPr>
          <p:cNvPr id="41" name="乘号 40"/>
          <p:cNvSpPr/>
          <p:nvPr/>
        </p:nvSpPr>
        <p:spPr>
          <a:xfrm>
            <a:off x="5262564" y="4286256"/>
            <a:ext cx="1160868" cy="8572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标注 41"/>
          <p:cNvSpPr/>
          <p:nvPr/>
        </p:nvSpPr>
        <p:spPr>
          <a:xfrm>
            <a:off x="6887779" y="4357694"/>
            <a:ext cx="2166953" cy="571504"/>
          </a:xfrm>
          <a:prstGeom prst="wedgeRoundRectCallout">
            <a:avLst>
              <a:gd name="adj1" fmla="val -80661"/>
              <a:gd name="adj2" fmla="val 245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t>不能直接交付</a:t>
            </a:r>
            <a:endParaRPr lang="zh-CN" alt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P spid="41" grpId="0" animBg="1"/>
      <p:bldP spid="42"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42"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71043"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71044"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71046"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71047"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71048"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1049"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1050"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1051"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1052"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1053"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1054"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1055"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71056"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71057"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71058"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71059"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71060"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71061"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71062"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71063"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71064"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71065"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71066"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71067"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71068"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71069"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71070"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71072"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71073"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71074"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71075"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71076"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71077"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71078"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71079"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71080"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71082"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1083"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1084"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71086"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1087"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1088"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71109"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71111"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71112"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77"/>
          <p:cNvGrpSpPr>
            <a:grpSpLocks/>
          </p:cNvGrpSpPr>
          <p:nvPr/>
        </p:nvGrpSpPr>
        <p:grpSpPr bwMode="auto">
          <a:xfrm>
            <a:off x="33" y="1789113"/>
            <a:ext cx="9906001" cy="4930616"/>
            <a:chOff x="0" y="1127"/>
            <a:chExt cx="5760" cy="3243"/>
          </a:xfrm>
        </p:grpSpPr>
        <p:sp>
          <p:nvSpPr>
            <p:cNvPr id="471114" name="Text Box 74"/>
            <p:cNvSpPr txBox="1">
              <a:spLocks noChangeArrowheads="1"/>
            </p:cNvSpPr>
            <p:nvPr/>
          </p:nvSpPr>
          <p:spPr bwMode="auto">
            <a:xfrm>
              <a:off x="0" y="3176"/>
              <a:ext cx="5760" cy="1194"/>
            </a:xfrm>
            <a:prstGeom prst="rect">
              <a:avLst/>
            </a:prstGeom>
            <a:solidFill>
              <a:schemeClr val="accent2"/>
            </a:solidFill>
            <a:ln w="9525">
              <a:noFill/>
              <a:miter lim="800000"/>
              <a:headEnd/>
              <a:tailEnd/>
            </a:ln>
            <a:effectLst/>
          </p:spPr>
          <p:txBody>
            <a:bodyPr wrap="square">
              <a:spAutoFit/>
            </a:bodyPr>
            <a:lstStyle/>
            <a:p>
              <a:pPr>
                <a:buFont typeface="Wingdings" pitchFamily="2" charset="2"/>
                <a:buChar char="Ø"/>
              </a:pPr>
              <a:r>
                <a:rPr lang="zh-CN" altLang="en-US" sz="2800" dirty="0">
                  <a:solidFill>
                    <a:srgbClr val="333399"/>
                  </a:solidFill>
                  <a:latin typeface="+mn-ea"/>
                  <a:ea typeface="+mn-ea"/>
                </a:rPr>
                <a:t>标识</a:t>
              </a:r>
              <a:r>
                <a:rPr lang="en-US" altLang="zh-CN" sz="2800" dirty="0">
                  <a:solidFill>
                    <a:srgbClr val="333399"/>
                  </a:solidFill>
                  <a:latin typeface="+mn-ea"/>
                  <a:ea typeface="+mn-ea"/>
                </a:rPr>
                <a:t>(identification)    </a:t>
              </a:r>
              <a:r>
                <a:rPr lang="zh-CN" altLang="en-US" sz="2800" dirty="0">
                  <a:solidFill>
                    <a:srgbClr val="333399"/>
                  </a:solidFill>
                  <a:latin typeface="+mn-ea"/>
                  <a:ea typeface="+mn-ea"/>
                </a:rPr>
                <a:t>占 </a:t>
              </a:r>
              <a:r>
                <a:rPr lang="en-US" altLang="zh-CN" sz="2800" dirty="0">
                  <a:solidFill>
                    <a:srgbClr val="333399"/>
                  </a:solidFill>
                  <a:latin typeface="+mn-ea"/>
                  <a:ea typeface="+mn-ea"/>
                </a:rPr>
                <a:t>16 </a:t>
              </a:r>
              <a:r>
                <a:rPr lang="zh-CN" altLang="en-US" sz="2800" dirty="0">
                  <a:solidFill>
                    <a:srgbClr val="333399"/>
                  </a:solidFill>
                  <a:latin typeface="+mn-ea"/>
                  <a:ea typeface="+mn-ea"/>
                </a:rPr>
                <a:t>位</a:t>
              </a:r>
              <a:r>
                <a:rPr lang="zh-CN" altLang="en-US" sz="2800" dirty="0" smtClean="0">
                  <a:solidFill>
                    <a:srgbClr val="333399"/>
                  </a:solidFill>
                  <a:latin typeface="+mn-ea"/>
                  <a:ea typeface="+mn-ea"/>
                </a:rPr>
                <a:t>，不</a:t>
              </a:r>
              <a:r>
                <a:rPr lang="zh-CN" altLang="en-US" sz="2800" dirty="0">
                  <a:solidFill>
                    <a:srgbClr val="333399"/>
                  </a:solidFill>
                  <a:latin typeface="+mn-ea"/>
                  <a:ea typeface="+mn-ea"/>
                </a:rPr>
                <a:t>做序号用，分片时用</a:t>
              </a:r>
              <a:r>
                <a:rPr lang="zh-CN" altLang="en-US" sz="2800" dirty="0" smtClean="0">
                  <a:solidFill>
                    <a:srgbClr val="333399"/>
                  </a:solidFill>
                  <a:latin typeface="+mn-ea"/>
                  <a:ea typeface="+mn-ea"/>
                </a:rPr>
                <a:t>到</a:t>
              </a:r>
              <a:endParaRPr lang="en-US" altLang="zh-CN" sz="2800" dirty="0" smtClean="0">
                <a:solidFill>
                  <a:srgbClr val="333399"/>
                </a:solidFill>
                <a:latin typeface="+mn-ea"/>
                <a:ea typeface="+mn-ea"/>
              </a:endParaRPr>
            </a:p>
            <a:p>
              <a:pPr>
                <a:buFont typeface="Wingdings" pitchFamily="2" charset="2"/>
                <a:buChar char="Ø"/>
              </a:pPr>
              <a:r>
                <a:rPr lang="zh-CN" altLang="en-US" sz="2800" dirty="0" smtClean="0">
                  <a:solidFill>
                    <a:srgbClr val="333399"/>
                  </a:solidFill>
                  <a:latin typeface="+mn-ea"/>
                  <a:ea typeface="+mn-ea"/>
                </a:rPr>
                <a:t>分片后的所有分片具备</a:t>
              </a:r>
              <a:r>
                <a:rPr lang="zh-CN" altLang="en-US" sz="2800" dirty="0" smtClean="0">
                  <a:solidFill>
                    <a:srgbClr val="FF0000"/>
                  </a:solidFill>
                  <a:latin typeface="+mn-ea"/>
                  <a:ea typeface="+mn-ea"/>
                </a:rPr>
                <a:t>相同</a:t>
              </a:r>
              <a:r>
                <a:rPr lang="zh-CN" altLang="en-US" sz="2800" dirty="0" smtClean="0">
                  <a:solidFill>
                    <a:srgbClr val="333399"/>
                  </a:solidFill>
                  <a:latin typeface="+mn-ea"/>
                  <a:ea typeface="+mn-ea"/>
                </a:rPr>
                <a:t>的标识，以便接收端容易重新组装数据</a:t>
              </a:r>
              <a:endParaRPr lang="zh-CN" altLang="en-US" sz="2800" dirty="0">
                <a:solidFill>
                  <a:srgbClr val="333399"/>
                </a:solidFill>
                <a:latin typeface="+mn-ea"/>
                <a:ea typeface="+mn-ea"/>
              </a:endParaRPr>
            </a:p>
          </p:txBody>
        </p:sp>
        <p:sp>
          <p:nvSpPr>
            <p:cNvPr id="471116" name="Rectangle 76"/>
            <p:cNvSpPr>
              <a:spLocks noChangeArrowheads="1"/>
            </p:cNvSpPr>
            <p:nvPr/>
          </p:nvSpPr>
          <p:spPr bwMode="auto">
            <a:xfrm>
              <a:off x="703" y="1127"/>
              <a:ext cx="2484"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471118" name="AutoShape 78"/>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71119" name="Rectangle 79"/>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a:xfrm>
            <a:off x="9054697"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74</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9122" name="Line 2"/>
          <p:cNvSpPr>
            <a:spLocks noChangeShapeType="1"/>
          </p:cNvSpPr>
          <p:nvPr/>
        </p:nvSpPr>
        <p:spPr bwMode="auto">
          <a:xfrm>
            <a:off x="237331" y="615946"/>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1029123" name="Rectangle 3"/>
          <p:cNvSpPr>
            <a:spLocks noChangeArrowheads="1"/>
          </p:cNvSpPr>
          <p:nvPr/>
        </p:nvSpPr>
        <p:spPr bwMode="auto">
          <a:xfrm>
            <a:off x="1" y="1479550"/>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1029124" name="Rectangle 4"/>
          <p:cNvSpPr>
            <a:spLocks noChangeArrowheads="1"/>
          </p:cNvSpPr>
          <p:nvPr/>
        </p:nvSpPr>
        <p:spPr bwMode="auto">
          <a:xfrm>
            <a:off x="3160977" y="646112"/>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1029126" name="Rectangle 6"/>
          <p:cNvSpPr>
            <a:spLocks noChangeArrowheads="1"/>
          </p:cNvSpPr>
          <p:nvPr/>
        </p:nvSpPr>
        <p:spPr bwMode="auto">
          <a:xfrm>
            <a:off x="1040476" y="636583"/>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1029127" name="Rectangle 7"/>
          <p:cNvSpPr>
            <a:spLocks noChangeArrowheads="1"/>
          </p:cNvSpPr>
          <p:nvPr/>
        </p:nvSpPr>
        <p:spPr bwMode="auto">
          <a:xfrm>
            <a:off x="1055957" y="3290883"/>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1029128" name="Line 8"/>
          <p:cNvSpPr>
            <a:spLocks noChangeShapeType="1"/>
          </p:cNvSpPr>
          <p:nvPr/>
        </p:nvSpPr>
        <p:spPr bwMode="auto">
          <a:xfrm>
            <a:off x="1035314" y="1087433"/>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1029129" name="Line 9"/>
          <p:cNvSpPr>
            <a:spLocks noChangeShapeType="1"/>
          </p:cNvSpPr>
          <p:nvPr/>
        </p:nvSpPr>
        <p:spPr bwMode="auto">
          <a:xfrm>
            <a:off x="1035314" y="1530346"/>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1029130" name="Line 10"/>
          <p:cNvSpPr>
            <a:spLocks noChangeShapeType="1"/>
          </p:cNvSpPr>
          <p:nvPr/>
        </p:nvSpPr>
        <p:spPr bwMode="auto">
          <a:xfrm>
            <a:off x="1035314" y="1974846"/>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1029131" name="Line 11"/>
          <p:cNvSpPr>
            <a:spLocks noChangeShapeType="1"/>
          </p:cNvSpPr>
          <p:nvPr/>
        </p:nvSpPr>
        <p:spPr bwMode="auto">
          <a:xfrm>
            <a:off x="1035314" y="2412996"/>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1029132" name="Line 12"/>
          <p:cNvSpPr>
            <a:spLocks noChangeShapeType="1"/>
          </p:cNvSpPr>
          <p:nvPr/>
        </p:nvSpPr>
        <p:spPr bwMode="auto">
          <a:xfrm>
            <a:off x="1035314" y="2857496"/>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1029133" name="Line 13"/>
          <p:cNvSpPr>
            <a:spLocks noChangeShapeType="1"/>
          </p:cNvSpPr>
          <p:nvPr/>
        </p:nvSpPr>
        <p:spPr bwMode="auto">
          <a:xfrm>
            <a:off x="2084388" y="644521"/>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1029134" name="Line 14"/>
          <p:cNvSpPr>
            <a:spLocks noChangeShapeType="1"/>
          </p:cNvSpPr>
          <p:nvPr/>
        </p:nvSpPr>
        <p:spPr bwMode="auto">
          <a:xfrm>
            <a:off x="3150658" y="644521"/>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1029135" name="Line 15"/>
          <p:cNvSpPr>
            <a:spLocks noChangeShapeType="1"/>
          </p:cNvSpPr>
          <p:nvPr/>
        </p:nvSpPr>
        <p:spPr bwMode="auto">
          <a:xfrm>
            <a:off x="3150658" y="1539871"/>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1029136" name="Line 16"/>
          <p:cNvSpPr>
            <a:spLocks noChangeShapeType="1"/>
          </p:cNvSpPr>
          <p:nvPr/>
        </p:nvSpPr>
        <p:spPr bwMode="auto">
          <a:xfrm>
            <a:off x="5288359" y="644521"/>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1029137" name="Line 17"/>
          <p:cNvSpPr>
            <a:spLocks noChangeShapeType="1"/>
          </p:cNvSpPr>
          <p:nvPr/>
        </p:nvSpPr>
        <p:spPr bwMode="auto">
          <a:xfrm flipV="1">
            <a:off x="7424340" y="2852794"/>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1029138" name="Line 18"/>
          <p:cNvSpPr>
            <a:spLocks noChangeShapeType="1"/>
          </p:cNvSpPr>
          <p:nvPr/>
        </p:nvSpPr>
        <p:spPr bwMode="auto">
          <a:xfrm>
            <a:off x="6156854" y="1096958"/>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1029139" name="Rectangle 19"/>
          <p:cNvSpPr>
            <a:spLocks noChangeArrowheads="1"/>
          </p:cNvSpPr>
          <p:nvPr/>
        </p:nvSpPr>
        <p:spPr bwMode="auto">
          <a:xfrm>
            <a:off x="978595" y="25717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1029140" name="Rectangle 20"/>
          <p:cNvSpPr>
            <a:spLocks noChangeArrowheads="1"/>
          </p:cNvSpPr>
          <p:nvPr/>
        </p:nvSpPr>
        <p:spPr bwMode="auto">
          <a:xfrm>
            <a:off x="1991552" y="25717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1029141" name="Rectangle 21"/>
          <p:cNvSpPr>
            <a:spLocks noChangeArrowheads="1"/>
          </p:cNvSpPr>
          <p:nvPr/>
        </p:nvSpPr>
        <p:spPr bwMode="auto">
          <a:xfrm>
            <a:off x="3069860" y="25717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1029142" name="Rectangle 22"/>
          <p:cNvSpPr>
            <a:spLocks noChangeArrowheads="1"/>
          </p:cNvSpPr>
          <p:nvPr/>
        </p:nvSpPr>
        <p:spPr bwMode="auto">
          <a:xfrm>
            <a:off x="5183452" y="25717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1029143" name="Rectangle 23"/>
          <p:cNvSpPr>
            <a:spLocks noChangeArrowheads="1"/>
          </p:cNvSpPr>
          <p:nvPr/>
        </p:nvSpPr>
        <p:spPr bwMode="auto">
          <a:xfrm>
            <a:off x="6046787" y="25717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1029144" name="Rectangle 24"/>
          <p:cNvSpPr>
            <a:spLocks noChangeArrowheads="1"/>
          </p:cNvSpPr>
          <p:nvPr/>
        </p:nvSpPr>
        <p:spPr bwMode="auto">
          <a:xfrm>
            <a:off x="7319433" y="25717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1029145" name="Rectangle 25"/>
          <p:cNvSpPr>
            <a:spLocks noChangeArrowheads="1"/>
          </p:cNvSpPr>
          <p:nvPr/>
        </p:nvSpPr>
        <p:spPr bwMode="auto">
          <a:xfrm>
            <a:off x="9175088" y="25717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1029146" name="Rectangle 26"/>
          <p:cNvSpPr>
            <a:spLocks noChangeArrowheads="1"/>
          </p:cNvSpPr>
          <p:nvPr/>
        </p:nvSpPr>
        <p:spPr bwMode="auto">
          <a:xfrm>
            <a:off x="1140222" y="671508"/>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1029147" name="Rectangle 27"/>
          <p:cNvSpPr>
            <a:spLocks noChangeArrowheads="1"/>
          </p:cNvSpPr>
          <p:nvPr/>
        </p:nvSpPr>
        <p:spPr bwMode="auto">
          <a:xfrm>
            <a:off x="5351992" y="1147818"/>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1029148" name="Rectangle 28"/>
          <p:cNvSpPr>
            <a:spLocks noChangeArrowheads="1"/>
          </p:cNvSpPr>
          <p:nvPr/>
        </p:nvSpPr>
        <p:spPr bwMode="auto">
          <a:xfrm>
            <a:off x="1353477" y="155257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1029149" name="Rectangle 29"/>
          <p:cNvSpPr>
            <a:spLocks noChangeArrowheads="1"/>
          </p:cNvSpPr>
          <p:nvPr/>
        </p:nvSpPr>
        <p:spPr bwMode="auto">
          <a:xfrm>
            <a:off x="3661472" y="155257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1029150" name="Rectangle 30"/>
          <p:cNvSpPr>
            <a:spLocks noChangeArrowheads="1"/>
          </p:cNvSpPr>
          <p:nvPr/>
        </p:nvSpPr>
        <p:spPr bwMode="auto">
          <a:xfrm>
            <a:off x="2593482" y="1147818"/>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1029151" name="Rectangle 31"/>
          <p:cNvSpPr>
            <a:spLocks noChangeArrowheads="1"/>
          </p:cNvSpPr>
          <p:nvPr/>
        </p:nvSpPr>
        <p:spPr bwMode="auto">
          <a:xfrm>
            <a:off x="3387990" y="671508"/>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1029152" name="Rectangle 32"/>
          <p:cNvSpPr>
            <a:spLocks noChangeArrowheads="1"/>
          </p:cNvSpPr>
          <p:nvPr/>
        </p:nvSpPr>
        <p:spPr bwMode="auto">
          <a:xfrm>
            <a:off x="6858530" y="671508"/>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1029153" name="Rectangle 33"/>
          <p:cNvSpPr>
            <a:spLocks noChangeArrowheads="1"/>
          </p:cNvSpPr>
          <p:nvPr/>
        </p:nvSpPr>
        <p:spPr bwMode="auto">
          <a:xfrm>
            <a:off x="7152614" y="1147818"/>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1029154" name="Rectangle 34"/>
          <p:cNvSpPr>
            <a:spLocks noChangeArrowheads="1"/>
          </p:cNvSpPr>
          <p:nvPr/>
        </p:nvSpPr>
        <p:spPr bwMode="auto">
          <a:xfrm>
            <a:off x="7936873" y="2881368"/>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1029155" name="Rectangle 35"/>
          <p:cNvSpPr>
            <a:spLocks noChangeArrowheads="1"/>
          </p:cNvSpPr>
          <p:nvPr/>
        </p:nvSpPr>
        <p:spPr bwMode="auto">
          <a:xfrm>
            <a:off x="6229093" y="155257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1029156" name="Rectangle 36"/>
          <p:cNvSpPr>
            <a:spLocks noChangeArrowheads="1"/>
          </p:cNvSpPr>
          <p:nvPr/>
        </p:nvSpPr>
        <p:spPr bwMode="auto">
          <a:xfrm>
            <a:off x="4593564" y="2011418"/>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1029157" name="Rectangle 37"/>
          <p:cNvSpPr>
            <a:spLocks noChangeArrowheads="1"/>
          </p:cNvSpPr>
          <p:nvPr/>
        </p:nvSpPr>
        <p:spPr bwMode="auto">
          <a:xfrm>
            <a:off x="4316678" y="2452743"/>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1029158" name="Rectangle 38"/>
          <p:cNvSpPr>
            <a:spLocks noChangeArrowheads="1"/>
          </p:cNvSpPr>
          <p:nvPr/>
        </p:nvSpPr>
        <p:spPr bwMode="auto">
          <a:xfrm>
            <a:off x="2223722" y="2881368"/>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1029159" name="Rectangle 39"/>
          <p:cNvSpPr>
            <a:spLocks noChangeArrowheads="1"/>
          </p:cNvSpPr>
          <p:nvPr/>
        </p:nvSpPr>
        <p:spPr bwMode="auto">
          <a:xfrm>
            <a:off x="546894" y="242886"/>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1029160" name="Rectangle 40"/>
          <p:cNvSpPr>
            <a:spLocks noChangeArrowheads="1"/>
          </p:cNvSpPr>
          <p:nvPr/>
        </p:nvSpPr>
        <p:spPr bwMode="auto">
          <a:xfrm>
            <a:off x="1979482" y="652518"/>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968275" y="3022596"/>
            <a:ext cx="142743" cy="69850"/>
            <a:chOff x="833" y="3024"/>
            <a:chExt cx="78" cy="51"/>
          </a:xfrm>
        </p:grpSpPr>
        <p:sp>
          <p:nvSpPr>
            <p:cNvPr id="1029162"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1029163"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1029164"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491563" y="3032182"/>
            <a:ext cx="142743" cy="66675"/>
            <a:chOff x="5432" y="3030"/>
            <a:chExt cx="78" cy="51"/>
          </a:xfrm>
        </p:grpSpPr>
        <p:sp>
          <p:nvSpPr>
            <p:cNvPr id="1029166"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1029167"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1029168"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1029189" name="Rectangle 69"/>
          <p:cNvSpPr>
            <a:spLocks noChangeArrowheads="1"/>
          </p:cNvSpPr>
          <p:nvPr/>
        </p:nvSpPr>
        <p:spPr bwMode="auto">
          <a:xfrm>
            <a:off x="3938323" y="3424233"/>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1029191" name="Rectangle 71"/>
          <p:cNvSpPr>
            <a:spLocks noChangeArrowheads="1"/>
          </p:cNvSpPr>
          <p:nvPr/>
        </p:nvSpPr>
        <p:spPr bwMode="auto">
          <a:xfrm>
            <a:off x="471223" y="1047746"/>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1029192" name="Rectangle 72"/>
          <p:cNvSpPr>
            <a:spLocks noChangeArrowheads="1"/>
          </p:cNvSpPr>
          <p:nvPr/>
        </p:nvSpPr>
        <p:spPr bwMode="auto">
          <a:xfrm>
            <a:off x="316442" y="2774947"/>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1029193" name="Text Box 73"/>
          <p:cNvSpPr txBox="1">
            <a:spLocks noChangeArrowheads="1"/>
          </p:cNvSpPr>
          <p:nvPr/>
        </p:nvSpPr>
        <p:spPr bwMode="auto">
          <a:xfrm>
            <a:off x="-23778" y="2857496"/>
            <a:ext cx="9906000" cy="954107"/>
          </a:xfrm>
          <a:prstGeom prst="rect">
            <a:avLst/>
          </a:prstGeom>
          <a:solidFill>
            <a:schemeClr val="accent2"/>
          </a:solidFill>
          <a:ln w="9525">
            <a:noFill/>
            <a:miter lim="800000"/>
            <a:headEnd/>
            <a:tailEnd/>
          </a:ln>
          <a:effectLst/>
        </p:spPr>
        <p:txBody>
          <a:bodyPr wrap="square" anchor="ctr" anchorCtr="1">
            <a:spAutoFit/>
          </a:bodyPr>
          <a:lstStyle/>
          <a:p>
            <a:pPr>
              <a:buFont typeface="Wingdings" pitchFamily="2" charset="2"/>
              <a:buChar char="Ø"/>
            </a:pPr>
            <a:r>
              <a:rPr lang="zh-CN" altLang="en-US" sz="2800" dirty="0">
                <a:solidFill>
                  <a:srgbClr val="002060"/>
                </a:solidFill>
                <a:latin typeface="Arial" charset="0"/>
              </a:rPr>
              <a:t>标志</a:t>
            </a:r>
            <a:r>
              <a:rPr lang="en-US" altLang="zh-CN" sz="2800" dirty="0">
                <a:solidFill>
                  <a:srgbClr val="002060"/>
                </a:solidFill>
                <a:latin typeface="Arial" charset="0"/>
              </a:rPr>
              <a:t>(flag)    </a:t>
            </a:r>
            <a:r>
              <a:rPr lang="zh-CN" altLang="en-US" sz="2800" dirty="0">
                <a:solidFill>
                  <a:srgbClr val="002060"/>
                </a:solidFill>
                <a:latin typeface="Arial" charset="0"/>
              </a:rPr>
              <a:t>占 </a:t>
            </a:r>
            <a:r>
              <a:rPr lang="en-US" altLang="zh-CN" sz="2800" dirty="0">
                <a:solidFill>
                  <a:srgbClr val="002060"/>
                </a:solidFill>
                <a:latin typeface="Arial" charset="0"/>
              </a:rPr>
              <a:t>3 </a:t>
            </a:r>
            <a:r>
              <a:rPr lang="zh-CN" altLang="en-US" sz="2800" dirty="0" smtClean="0">
                <a:solidFill>
                  <a:srgbClr val="002060"/>
                </a:solidFill>
                <a:latin typeface="Arial" charset="0"/>
              </a:rPr>
              <a:t>位</a:t>
            </a:r>
            <a:r>
              <a:rPr lang="en-US" altLang="zh-CN" sz="2800" dirty="0" smtClean="0">
                <a:solidFill>
                  <a:srgbClr val="002060"/>
                </a:solidFill>
              </a:rPr>
              <a:t>, </a:t>
            </a:r>
            <a:r>
              <a:rPr lang="zh-CN" altLang="en-US" sz="2800" dirty="0" smtClean="0">
                <a:solidFill>
                  <a:srgbClr val="002060"/>
                </a:solidFill>
              </a:rPr>
              <a:t>分别是</a:t>
            </a:r>
            <a:r>
              <a:rPr lang="en-US" altLang="zh-CN" sz="2800" dirty="0" smtClean="0">
                <a:latin typeface="宋体" pitchFamily="2" charset="-122"/>
                <a:ea typeface="宋体" pitchFamily="2" charset="-122"/>
              </a:rPr>
              <a:t>(1bit</a:t>
            </a:r>
            <a:r>
              <a:rPr lang="zh-CN" altLang="en-US" sz="2800" dirty="0" smtClean="0">
                <a:latin typeface="宋体" pitchFamily="2" charset="-122"/>
                <a:ea typeface="宋体" pitchFamily="2" charset="-122"/>
              </a:rPr>
              <a:t>，</a:t>
            </a:r>
            <a:r>
              <a:rPr lang="en-US" altLang="zh-CN" sz="2800" dirty="0" smtClean="0">
                <a:latin typeface="宋体" pitchFamily="2" charset="-122"/>
                <a:ea typeface="宋体" pitchFamily="2" charset="-122"/>
              </a:rPr>
              <a:t>DF</a:t>
            </a:r>
            <a:r>
              <a:rPr lang="zh-CN" altLang="en-US" sz="2800" dirty="0" smtClean="0">
                <a:latin typeface="宋体" pitchFamily="2" charset="-122"/>
                <a:ea typeface="宋体" pitchFamily="2" charset="-122"/>
              </a:rPr>
              <a:t>，</a:t>
            </a:r>
            <a:r>
              <a:rPr lang="en-US" altLang="zh-CN" sz="2800" dirty="0" smtClean="0">
                <a:latin typeface="宋体" pitchFamily="2" charset="-122"/>
                <a:ea typeface="宋体" pitchFamily="2" charset="-122"/>
              </a:rPr>
              <a:t>MF)</a:t>
            </a:r>
            <a:endParaRPr lang="en-US" altLang="zh-CN" sz="2800" dirty="0" smtClean="0">
              <a:solidFill>
                <a:srgbClr val="002060"/>
              </a:solidFill>
              <a:latin typeface="Arial" charset="0"/>
            </a:endParaRPr>
          </a:p>
          <a:p>
            <a:pPr>
              <a:buFont typeface="Wingdings" pitchFamily="2" charset="2"/>
              <a:buChar char="Ø"/>
            </a:pPr>
            <a:r>
              <a:rPr lang="zh-CN" altLang="en-US" sz="2800" dirty="0" smtClean="0">
                <a:solidFill>
                  <a:srgbClr val="002060"/>
                </a:solidFill>
              </a:rPr>
              <a:t>该字段第一位不使用。</a:t>
            </a:r>
            <a:endParaRPr lang="zh-CN" altLang="en-US" sz="2800" dirty="0">
              <a:solidFill>
                <a:srgbClr val="002060"/>
              </a:solidFill>
              <a:latin typeface="Arial" charset="0"/>
            </a:endParaRPr>
          </a:p>
        </p:txBody>
      </p:sp>
      <p:sp>
        <p:nvSpPr>
          <p:cNvPr id="1029194" name="Rectangle 74"/>
          <p:cNvSpPr>
            <a:spLocks noChangeArrowheads="1"/>
          </p:cNvSpPr>
          <p:nvPr/>
        </p:nvSpPr>
        <p:spPr bwMode="auto">
          <a:xfrm>
            <a:off x="5308998" y="1082671"/>
            <a:ext cx="856456" cy="487362"/>
          </a:xfrm>
          <a:prstGeom prst="rect">
            <a:avLst/>
          </a:prstGeom>
          <a:noFill/>
          <a:ln w="76200">
            <a:solidFill>
              <a:schemeClr val="hlink"/>
            </a:solidFill>
            <a:miter lim="800000"/>
            <a:headEnd/>
            <a:tailEnd/>
          </a:ln>
          <a:effectLst/>
        </p:spPr>
        <p:txBody>
          <a:bodyPr wrap="none" anchor="ctr"/>
          <a:lstStyle/>
          <a:p>
            <a:endParaRPr lang="zh-CN" altLang="en-US"/>
          </a:p>
        </p:txBody>
      </p:sp>
      <p:sp>
        <p:nvSpPr>
          <p:cNvPr id="1029195" name="AutoShape 75"/>
          <p:cNvSpPr>
            <a:spLocks/>
          </p:cNvSpPr>
          <p:nvPr/>
        </p:nvSpPr>
        <p:spPr bwMode="auto">
          <a:xfrm>
            <a:off x="837540" y="687383"/>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54" name="灯片编号占位符 53"/>
          <p:cNvSpPr>
            <a:spLocks noGrp="1"/>
          </p:cNvSpPr>
          <p:nvPr>
            <p:ph type="sldNum" sz="quarter" idx="4"/>
          </p:nvPr>
        </p:nvSpPr>
        <p:spPr>
          <a:xfrm>
            <a:off x="9054697" y="6429396"/>
            <a:ext cx="851303"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75</a:t>
            </a:fld>
            <a:endParaRPr lang="zh-CN" altLang="en-US" kern="0" dirty="0">
              <a:solidFill>
                <a:sysClr val="windowText" lastClr="000000"/>
              </a:solidFill>
            </a:endParaRPr>
          </a:p>
        </p:txBody>
      </p:sp>
      <p:grpSp>
        <p:nvGrpSpPr>
          <p:cNvPr id="57" name="组合 56"/>
          <p:cNvGrpSpPr/>
          <p:nvPr/>
        </p:nvGrpSpPr>
        <p:grpSpPr>
          <a:xfrm>
            <a:off x="1095348" y="3286124"/>
            <a:ext cx="6453198" cy="1954239"/>
            <a:chOff x="1095348" y="-142900"/>
            <a:chExt cx="6453198" cy="1954239"/>
          </a:xfrm>
        </p:grpSpPr>
        <p:sp>
          <p:nvSpPr>
            <p:cNvPr id="55" name="矩形 54"/>
            <p:cNvSpPr/>
            <p:nvPr/>
          </p:nvSpPr>
          <p:spPr>
            <a:xfrm>
              <a:off x="1095348" y="857232"/>
              <a:ext cx="6453198" cy="954107"/>
            </a:xfrm>
            <a:prstGeom prst="rect">
              <a:avLst/>
            </a:prstGeom>
            <a:solidFill>
              <a:schemeClr val="accent2"/>
            </a:solidFill>
          </p:spPr>
          <p:txBody>
            <a:bodyPr wrap="square">
              <a:spAutoFit/>
            </a:bodyPr>
            <a:lstStyle/>
            <a:p>
              <a:r>
                <a:rPr lang="en-US" altLang="zh-CN" sz="2800" b="1" dirty="0" smtClean="0">
                  <a:solidFill>
                    <a:srgbClr val="002060"/>
                  </a:solidFill>
                </a:rPr>
                <a:t>     DF</a:t>
              </a:r>
              <a:r>
                <a:rPr lang="en-US" altLang="zh-CN" sz="2800" dirty="0" smtClean="0">
                  <a:solidFill>
                    <a:srgbClr val="002060"/>
                  </a:solidFill>
                </a:rPr>
                <a:t> (Don</a:t>
              </a:r>
              <a:r>
                <a:rPr lang="en-US" altLang="zh-CN" sz="2800" dirty="0" smtClean="0">
                  <a:solidFill>
                    <a:srgbClr val="002060"/>
                  </a:solidFill>
                  <a:cs typeface="Arial" charset="0"/>
                </a:rPr>
                <a:t>'</a:t>
              </a:r>
              <a:r>
                <a:rPr lang="en-US" altLang="zh-CN" sz="2800" dirty="0" smtClean="0">
                  <a:solidFill>
                    <a:srgbClr val="002060"/>
                  </a:solidFill>
                </a:rPr>
                <a:t>t Fragment)</a:t>
              </a:r>
              <a:endParaRPr lang="zh-CN" altLang="en-US" sz="2800" dirty="0" smtClean="0">
                <a:solidFill>
                  <a:srgbClr val="002060"/>
                </a:solidFill>
              </a:endParaRPr>
            </a:p>
            <a:p>
              <a:pPr lvl="1"/>
              <a:r>
                <a:rPr lang="zh-CN" altLang="en-US" sz="2800" dirty="0" smtClean="0">
                  <a:solidFill>
                    <a:srgbClr val="002060"/>
                  </a:solidFill>
                </a:rPr>
                <a:t>只有当 </a:t>
              </a:r>
              <a:r>
                <a:rPr lang="en-US" altLang="zh-CN" sz="2800" dirty="0" smtClean="0">
                  <a:solidFill>
                    <a:srgbClr val="002060"/>
                  </a:solidFill>
                </a:rPr>
                <a:t>DF </a:t>
              </a:r>
              <a:r>
                <a:rPr lang="en-US" altLang="zh-CN" sz="2800" dirty="0" smtClean="0">
                  <a:solidFill>
                    <a:srgbClr val="002060"/>
                  </a:solidFill>
                  <a:sym typeface="Symbol" pitchFamily="18" charset="2"/>
                </a:rPr>
                <a:t></a:t>
              </a:r>
              <a:r>
                <a:rPr lang="en-US" altLang="zh-CN" sz="2800" dirty="0" smtClean="0">
                  <a:solidFill>
                    <a:srgbClr val="002060"/>
                  </a:solidFill>
                </a:rPr>
                <a:t> 0 </a:t>
              </a:r>
              <a:r>
                <a:rPr lang="zh-CN" altLang="en-US" sz="2800" dirty="0" smtClean="0">
                  <a:solidFill>
                    <a:srgbClr val="002060"/>
                  </a:solidFill>
                </a:rPr>
                <a:t>时才允许分片。</a:t>
              </a:r>
              <a:r>
                <a:rPr lang="zh-CN" altLang="en-US" sz="2800" dirty="0" smtClean="0">
                  <a:solidFill>
                    <a:srgbClr val="002060"/>
                  </a:solidFill>
                  <a:ea typeface="宋体" charset="-122"/>
                </a:rPr>
                <a:t> </a:t>
              </a:r>
            </a:p>
          </p:txBody>
        </p:sp>
        <p:sp>
          <p:nvSpPr>
            <p:cNvPr id="56" name="右箭头 55"/>
            <p:cNvSpPr/>
            <p:nvPr/>
          </p:nvSpPr>
          <p:spPr>
            <a:xfrm rot="16200000">
              <a:off x="6667512" y="142852"/>
              <a:ext cx="100013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4167182" y="3357562"/>
            <a:ext cx="5738818" cy="3385259"/>
            <a:chOff x="1813517" y="-221151"/>
            <a:chExt cx="3488700" cy="3708125"/>
          </a:xfrm>
        </p:grpSpPr>
        <p:sp>
          <p:nvSpPr>
            <p:cNvPr id="59" name="矩形 58"/>
            <p:cNvSpPr/>
            <p:nvPr/>
          </p:nvSpPr>
          <p:spPr>
            <a:xfrm>
              <a:off x="1813517" y="1969886"/>
              <a:ext cx="3488700" cy="1517088"/>
            </a:xfrm>
            <a:prstGeom prst="rect">
              <a:avLst/>
            </a:prstGeom>
            <a:solidFill>
              <a:schemeClr val="accent2"/>
            </a:solidFill>
          </p:spPr>
          <p:txBody>
            <a:bodyPr wrap="square">
              <a:spAutoFit/>
            </a:bodyPr>
            <a:lstStyle/>
            <a:p>
              <a:pPr lvl="0"/>
              <a:r>
                <a:rPr lang="en-US" altLang="zh-CN" sz="2800" b="1" dirty="0" smtClean="0">
                  <a:solidFill>
                    <a:srgbClr val="002060"/>
                  </a:solidFill>
                </a:rPr>
                <a:t>     MF</a:t>
              </a:r>
              <a:r>
                <a:rPr lang="en-US" altLang="zh-CN" sz="2800" dirty="0" smtClean="0">
                  <a:solidFill>
                    <a:srgbClr val="002060"/>
                  </a:solidFill>
                </a:rPr>
                <a:t> (More Fragment)</a:t>
              </a:r>
              <a:r>
                <a:rPr lang="zh-CN" altLang="en-US" sz="2800" dirty="0" smtClean="0">
                  <a:solidFill>
                    <a:srgbClr val="002060"/>
                  </a:solidFill>
                </a:rPr>
                <a:t>。</a:t>
              </a:r>
            </a:p>
            <a:p>
              <a:pPr lvl="1"/>
              <a:r>
                <a:rPr lang="en-US" altLang="zh-CN" sz="2800" dirty="0" smtClean="0">
                  <a:solidFill>
                    <a:srgbClr val="002060"/>
                  </a:solidFill>
                </a:rPr>
                <a:t>MF  </a:t>
              </a:r>
              <a:r>
                <a:rPr lang="en-US" altLang="zh-CN" sz="2800" dirty="0" smtClean="0">
                  <a:solidFill>
                    <a:srgbClr val="002060"/>
                  </a:solidFill>
                  <a:sym typeface="Symbol" pitchFamily="18" charset="2"/>
                </a:rPr>
                <a:t></a:t>
              </a:r>
              <a:r>
                <a:rPr lang="en-US" altLang="zh-CN" sz="2800" dirty="0" smtClean="0">
                  <a:solidFill>
                    <a:srgbClr val="002060"/>
                  </a:solidFill>
                </a:rPr>
                <a:t> 1 </a:t>
              </a:r>
              <a:r>
                <a:rPr lang="zh-CN" altLang="en-US" sz="2800" dirty="0" smtClean="0">
                  <a:solidFill>
                    <a:srgbClr val="002060"/>
                  </a:solidFill>
                </a:rPr>
                <a:t>表示后面“还有分片”</a:t>
              </a:r>
              <a:endParaRPr lang="en-US" altLang="zh-CN" sz="2800" dirty="0" smtClean="0">
                <a:solidFill>
                  <a:srgbClr val="002060"/>
                </a:solidFill>
              </a:endParaRPr>
            </a:p>
            <a:p>
              <a:pPr lvl="1"/>
              <a:r>
                <a:rPr lang="en-US" altLang="zh-CN" sz="2800" dirty="0" smtClean="0">
                  <a:solidFill>
                    <a:srgbClr val="002060"/>
                  </a:solidFill>
                </a:rPr>
                <a:t>MF </a:t>
              </a:r>
              <a:r>
                <a:rPr lang="en-US" altLang="zh-CN" sz="2800" dirty="0" smtClean="0">
                  <a:solidFill>
                    <a:srgbClr val="002060"/>
                  </a:solidFill>
                  <a:sym typeface="Symbol" pitchFamily="18" charset="2"/>
                </a:rPr>
                <a:t></a:t>
              </a:r>
              <a:r>
                <a:rPr lang="en-US" altLang="zh-CN" sz="2800" dirty="0" smtClean="0">
                  <a:solidFill>
                    <a:srgbClr val="002060"/>
                  </a:solidFill>
                </a:rPr>
                <a:t> 0 </a:t>
              </a:r>
              <a:r>
                <a:rPr lang="zh-CN" altLang="en-US" sz="2800" dirty="0" smtClean="0">
                  <a:solidFill>
                    <a:srgbClr val="002060"/>
                  </a:solidFill>
                </a:rPr>
                <a:t>表示最后一个分片。</a:t>
              </a:r>
              <a:endParaRPr lang="zh-CN" altLang="en-US" sz="2800" dirty="0">
                <a:solidFill>
                  <a:srgbClr val="002060"/>
                </a:solidFill>
              </a:endParaRPr>
            </a:p>
          </p:txBody>
        </p:sp>
        <p:sp>
          <p:nvSpPr>
            <p:cNvPr id="60" name="右箭头 59"/>
            <p:cNvSpPr/>
            <p:nvPr/>
          </p:nvSpPr>
          <p:spPr>
            <a:xfrm rot="16200000">
              <a:off x="3019687" y="744083"/>
              <a:ext cx="2191036" cy="260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73091"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73092"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73094"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73095"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73096"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3097"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3098"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3099"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3100"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3101"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3102"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3103"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73104"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73105"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73106"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73107"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73108"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73109"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73110"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73111"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73112"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73113"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73114"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73115"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73116"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73117"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73118"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73120"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73121"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73122"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73123"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73124"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73125"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73126"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73127"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73128"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73130"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3131"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3132"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73134"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3135"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3136"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73157"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73159"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73160"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473162" name="Text Box 74"/>
          <p:cNvSpPr txBox="1">
            <a:spLocks noChangeArrowheads="1"/>
          </p:cNvSpPr>
          <p:nvPr/>
        </p:nvSpPr>
        <p:spPr bwMode="auto">
          <a:xfrm>
            <a:off x="0" y="3643314"/>
            <a:ext cx="9906001" cy="2936188"/>
          </a:xfrm>
          <a:prstGeom prst="rect">
            <a:avLst/>
          </a:prstGeom>
          <a:solidFill>
            <a:schemeClr val="accent2"/>
          </a:solidFill>
          <a:ln w="9525">
            <a:noFill/>
            <a:miter lim="800000"/>
            <a:headEnd/>
            <a:tailEnd/>
          </a:ln>
          <a:effectLst/>
        </p:spPr>
        <p:txBody>
          <a:bodyPr wrap="square">
            <a:spAutoFit/>
          </a:bodyPr>
          <a:lstStyle/>
          <a:p>
            <a:pPr>
              <a:lnSpc>
                <a:spcPct val="110000"/>
              </a:lnSpc>
              <a:buFont typeface="Wingdings" pitchFamily="2" charset="2"/>
              <a:buChar char="Ø"/>
            </a:pPr>
            <a:r>
              <a:rPr lang="zh-CN" altLang="en-US" sz="2800" dirty="0">
                <a:solidFill>
                  <a:srgbClr val="002060"/>
                </a:solidFill>
                <a:latin typeface="+mn-ea"/>
                <a:ea typeface="+mn-ea"/>
              </a:rPr>
              <a:t>片偏移</a:t>
            </a:r>
            <a:r>
              <a:rPr lang="en-US" altLang="zh-CN" sz="2800" dirty="0">
                <a:solidFill>
                  <a:srgbClr val="002060"/>
                </a:solidFill>
                <a:latin typeface="+mn-ea"/>
                <a:ea typeface="+mn-ea"/>
              </a:rPr>
              <a:t>(</a:t>
            </a:r>
            <a:r>
              <a:rPr lang="en-US" altLang="zh-CN" sz="2800" dirty="0" smtClean="0">
                <a:solidFill>
                  <a:srgbClr val="002060"/>
                </a:solidFill>
                <a:latin typeface="+mn-ea"/>
                <a:ea typeface="+mn-ea"/>
              </a:rPr>
              <a:t>13 </a:t>
            </a:r>
            <a:r>
              <a:rPr lang="zh-CN" altLang="en-US" sz="2800" dirty="0">
                <a:solidFill>
                  <a:srgbClr val="002060"/>
                </a:solidFill>
                <a:latin typeface="+mn-ea"/>
                <a:ea typeface="+mn-ea"/>
              </a:rPr>
              <a:t>位</a:t>
            </a:r>
            <a:r>
              <a:rPr lang="en-US" altLang="zh-CN" sz="2800" dirty="0">
                <a:solidFill>
                  <a:srgbClr val="002060"/>
                </a:solidFill>
                <a:latin typeface="+mn-ea"/>
                <a:ea typeface="+mn-ea"/>
              </a:rPr>
              <a:t>)</a:t>
            </a:r>
            <a:r>
              <a:rPr lang="zh-CN" altLang="en-US" sz="2800" dirty="0">
                <a:solidFill>
                  <a:srgbClr val="002060"/>
                </a:solidFill>
                <a:latin typeface="+mn-ea"/>
                <a:ea typeface="+mn-ea"/>
              </a:rPr>
              <a:t>指出：较长的分组在分片</a:t>
            </a:r>
            <a:r>
              <a:rPr lang="zh-CN" altLang="en-US" sz="2800" dirty="0" smtClean="0">
                <a:solidFill>
                  <a:srgbClr val="002060"/>
                </a:solidFill>
                <a:latin typeface="+mn-ea"/>
                <a:ea typeface="+mn-ea"/>
              </a:rPr>
              <a:t>后，某</a:t>
            </a:r>
            <a:r>
              <a:rPr lang="zh-CN" altLang="en-US" sz="2800" dirty="0">
                <a:solidFill>
                  <a:srgbClr val="002060"/>
                </a:solidFill>
                <a:latin typeface="+mn-ea"/>
                <a:ea typeface="+mn-ea"/>
              </a:rPr>
              <a:t>片在原分组中的相对</a:t>
            </a:r>
            <a:r>
              <a:rPr lang="zh-CN" altLang="en-US" sz="2800" dirty="0" smtClean="0">
                <a:solidFill>
                  <a:srgbClr val="002060"/>
                </a:solidFill>
                <a:latin typeface="+mn-ea"/>
                <a:ea typeface="+mn-ea"/>
              </a:rPr>
              <a:t>位置；</a:t>
            </a:r>
            <a:endParaRPr lang="en-US" altLang="zh-CN" sz="2800" dirty="0" smtClean="0">
              <a:solidFill>
                <a:srgbClr val="002060"/>
              </a:solidFill>
              <a:latin typeface="+mn-ea"/>
              <a:ea typeface="+mn-ea"/>
            </a:endParaRPr>
          </a:p>
          <a:p>
            <a:pPr>
              <a:lnSpc>
                <a:spcPct val="110000"/>
              </a:lnSpc>
              <a:buFont typeface="Wingdings" pitchFamily="2" charset="2"/>
              <a:buChar char="Ø"/>
            </a:pPr>
            <a:r>
              <a:rPr lang="zh-CN" altLang="en-US" sz="2800" dirty="0" smtClean="0">
                <a:solidFill>
                  <a:srgbClr val="002060"/>
                </a:solidFill>
                <a:latin typeface="黑体"/>
                <a:ea typeface="黑体"/>
              </a:rPr>
              <a:t>请注意：片偏移单位为</a:t>
            </a:r>
            <a:r>
              <a:rPr lang="en-US" altLang="zh-CN" sz="2800" dirty="0" smtClean="0">
                <a:solidFill>
                  <a:srgbClr val="FF0000"/>
                </a:solidFill>
                <a:latin typeface="+mn-ea"/>
                <a:ea typeface="+mn-ea"/>
              </a:rPr>
              <a:t>8</a:t>
            </a:r>
            <a:r>
              <a:rPr lang="zh-CN" altLang="en-US" sz="2800" dirty="0" smtClean="0">
                <a:solidFill>
                  <a:srgbClr val="002060"/>
                </a:solidFill>
                <a:latin typeface="黑体"/>
                <a:ea typeface="黑体"/>
              </a:rPr>
              <a:t>字节</a:t>
            </a:r>
            <a:endParaRPr lang="en-US" altLang="zh-CN" sz="2800" dirty="0" smtClean="0">
              <a:solidFill>
                <a:srgbClr val="002060"/>
              </a:solidFill>
              <a:latin typeface="黑体"/>
              <a:ea typeface="黑体"/>
            </a:endParaRPr>
          </a:p>
          <a:p>
            <a:pPr lvl="1">
              <a:lnSpc>
                <a:spcPct val="110000"/>
              </a:lnSpc>
              <a:buFont typeface="Wingdings" pitchFamily="2" charset="2"/>
              <a:buChar char="Ø"/>
            </a:pPr>
            <a:r>
              <a:rPr lang="zh-CN" altLang="en-US" sz="2800" dirty="0" smtClean="0">
                <a:solidFill>
                  <a:srgbClr val="002060"/>
                </a:solidFill>
                <a:latin typeface="黑体"/>
              </a:rPr>
              <a:t>分片在原分组的位置是</a:t>
            </a:r>
            <a:r>
              <a:rPr lang="en-US" altLang="zh-CN" sz="2800" dirty="0" smtClean="0">
                <a:solidFill>
                  <a:srgbClr val="002060"/>
                </a:solidFill>
                <a:latin typeface="黑体"/>
              </a:rPr>
              <a:t>0</a:t>
            </a:r>
            <a:r>
              <a:rPr lang="zh-CN" altLang="en-US" sz="2800" dirty="0" smtClean="0">
                <a:solidFill>
                  <a:srgbClr val="002060"/>
                </a:solidFill>
                <a:latin typeface="黑体"/>
              </a:rPr>
              <a:t>字节起，则片偏移</a:t>
            </a:r>
            <a:r>
              <a:rPr lang="en-US" altLang="zh-CN" sz="2800" dirty="0" smtClean="0">
                <a:solidFill>
                  <a:srgbClr val="002060"/>
                </a:solidFill>
                <a:latin typeface="黑体"/>
              </a:rPr>
              <a:t>=0/8 =0</a:t>
            </a:r>
            <a:endParaRPr lang="en-US" altLang="zh-CN" sz="2800" dirty="0" smtClean="0">
              <a:solidFill>
                <a:srgbClr val="002060"/>
              </a:solidFill>
              <a:latin typeface="黑体"/>
              <a:ea typeface="黑体"/>
            </a:endParaRPr>
          </a:p>
          <a:p>
            <a:pPr lvl="1">
              <a:lnSpc>
                <a:spcPct val="110000"/>
              </a:lnSpc>
              <a:buFont typeface="Wingdings" pitchFamily="2" charset="2"/>
              <a:buChar char="Ø"/>
            </a:pPr>
            <a:r>
              <a:rPr lang="zh-CN" altLang="en-US" sz="2800" dirty="0" smtClean="0">
                <a:solidFill>
                  <a:srgbClr val="002060"/>
                </a:solidFill>
                <a:latin typeface="黑体"/>
                <a:ea typeface="黑体"/>
              </a:rPr>
              <a:t>分片在原分组的位置是</a:t>
            </a:r>
            <a:r>
              <a:rPr lang="en-US" altLang="zh-CN" sz="2800" dirty="0" smtClean="0">
                <a:solidFill>
                  <a:srgbClr val="002060"/>
                </a:solidFill>
                <a:latin typeface="黑体"/>
                <a:ea typeface="黑体"/>
              </a:rPr>
              <a:t>160</a:t>
            </a:r>
            <a:r>
              <a:rPr lang="zh-CN" altLang="en-US" sz="2800" dirty="0" smtClean="0">
                <a:solidFill>
                  <a:srgbClr val="002060"/>
                </a:solidFill>
                <a:latin typeface="黑体"/>
                <a:ea typeface="黑体"/>
              </a:rPr>
              <a:t>字节起，则</a:t>
            </a:r>
            <a:r>
              <a:rPr lang="zh-CN" altLang="en-US" sz="2800" dirty="0" smtClean="0">
                <a:solidFill>
                  <a:srgbClr val="002060"/>
                </a:solidFill>
                <a:latin typeface="黑体"/>
              </a:rPr>
              <a:t>片偏移</a:t>
            </a:r>
            <a:r>
              <a:rPr lang="en-US" altLang="zh-CN" sz="2800" dirty="0" smtClean="0">
                <a:solidFill>
                  <a:srgbClr val="002060"/>
                </a:solidFill>
                <a:latin typeface="黑体"/>
              </a:rPr>
              <a:t>=160/8 =20</a:t>
            </a:r>
            <a:endParaRPr lang="en-US" altLang="zh-CN" sz="2800" dirty="0" smtClean="0">
              <a:solidFill>
                <a:srgbClr val="002060"/>
              </a:solidFill>
              <a:latin typeface="黑体"/>
              <a:ea typeface="黑体"/>
            </a:endParaRPr>
          </a:p>
          <a:p>
            <a:pPr lvl="1">
              <a:lnSpc>
                <a:spcPct val="110000"/>
              </a:lnSpc>
              <a:buFont typeface="Wingdings" pitchFamily="2" charset="2"/>
              <a:buChar char="Ø"/>
            </a:pPr>
            <a:r>
              <a:rPr lang="zh-CN" altLang="en-US" sz="2800" dirty="0" smtClean="0">
                <a:solidFill>
                  <a:srgbClr val="002060"/>
                </a:solidFill>
                <a:latin typeface="黑体"/>
                <a:ea typeface="黑体"/>
              </a:rPr>
              <a:t>隐含：分片的长度是</a:t>
            </a:r>
            <a:r>
              <a:rPr lang="en-US" altLang="zh-CN" sz="2800" dirty="0" smtClean="0">
                <a:solidFill>
                  <a:srgbClr val="002060"/>
                </a:solidFill>
                <a:latin typeface="黑体"/>
                <a:ea typeface="黑体"/>
              </a:rPr>
              <a:t>8</a:t>
            </a:r>
            <a:r>
              <a:rPr lang="zh-CN" altLang="en-US" sz="2800" dirty="0" smtClean="0">
                <a:solidFill>
                  <a:srgbClr val="002060"/>
                </a:solidFill>
                <a:latin typeface="黑体"/>
                <a:ea typeface="黑体"/>
              </a:rPr>
              <a:t>字节的倍数</a:t>
            </a:r>
            <a:r>
              <a:rPr lang="zh-CN" altLang="en-US" sz="2800" dirty="0" smtClean="0">
                <a:solidFill>
                  <a:srgbClr val="002060"/>
                </a:solidFill>
                <a:latin typeface="+mn-ea"/>
                <a:ea typeface="+mn-ea"/>
              </a:rPr>
              <a:t>。</a:t>
            </a:r>
            <a:endParaRPr lang="zh-CN" altLang="en-US" sz="2800" dirty="0">
              <a:solidFill>
                <a:srgbClr val="002060"/>
              </a:solidFill>
              <a:latin typeface="+mn-ea"/>
              <a:ea typeface="+mn-ea"/>
            </a:endParaRPr>
          </a:p>
        </p:txBody>
      </p:sp>
      <p:sp>
        <p:nvSpPr>
          <p:cNvPr id="473163" name="Rectangle 75"/>
          <p:cNvSpPr>
            <a:spLocks noChangeArrowheads="1"/>
          </p:cNvSpPr>
          <p:nvPr/>
        </p:nvSpPr>
        <p:spPr bwMode="auto">
          <a:xfrm>
            <a:off x="6356350" y="1773240"/>
            <a:ext cx="3372512" cy="487363"/>
          </a:xfrm>
          <a:prstGeom prst="rect">
            <a:avLst/>
          </a:prstGeom>
          <a:noFill/>
          <a:ln w="76200">
            <a:solidFill>
              <a:schemeClr val="hlink"/>
            </a:solidFill>
            <a:miter lim="800000"/>
            <a:headEnd/>
            <a:tailEnd/>
          </a:ln>
          <a:effectLst/>
        </p:spPr>
        <p:txBody>
          <a:bodyPr wrap="none" anchor="ctr"/>
          <a:lstStyle/>
          <a:p>
            <a:endParaRPr lang="zh-CN" altLang="en-US"/>
          </a:p>
        </p:txBody>
      </p:sp>
      <p:sp>
        <p:nvSpPr>
          <p:cNvPr id="473165" name="AutoShape 77"/>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73167" name="Rectangle 79"/>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a:xfrm>
            <a:off x="8822558" y="6357958"/>
            <a:ext cx="851303" cy="500042"/>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76</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3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31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1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31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Text Box 72"/>
          <p:cNvSpPr txBox="1">
            <a:spLocks noChangeArrowheads="1"/>
          </p:cNvSpPr>
          <p:nvPr/>
        </p:nvSpPr>
        <p:spPr bwMode="auto">
          <a:xfrm>
            <a:off x="1625180" y="928670"/>
            <a:ext cx="1547823" cy="707886"/>
          </a:xfrm>
          <a:prstGeom prst="rect">
            <a:avLst/>
          </a:prstGeom>
          <a:solidFill>
            <a:schemeClr val="bg1"/>
          </a:solidFill>
          <a:ln w="9525">
            <a:noFill/>
            <a:miter lim="800000"/>
            <a:headEnd/>
            <a:tailEnd/>
          </a:ln>
          <a:effectLst/>
        </p:spPr>
        <p:txBody>
          <a:bodyPr wrap="square">
            <a:spAutoFit/>
          </a:bodyPr>
          <a:lstStyle/>
          <a:p>
            <a:pPr algn="ctr"/>
            <a:r>
              <a:rPr kumimoji="1" lang="en-US" altLang="zh-CN" sz="2000" dirty="0" smtClean="0">
                <a:solidFill>
                  <a:srgbClr val="333399"/>
                </a:solidFill>
                <a:latin typeface="Arial" charset="0"/>
              </a:rPr>
              <a:t>20</a:t>
            </a:r>
            <a:r>
              <a:rPr kumimoji="1" lang="zh-CN" altLang="en-US" sz="2000" dirty="0" smtClean="0">
                <a:solidFill>
                  <a:srgbClr val="333399"/>
                </a:solidFill>
                <a:latin typeface="Arial" charset="0"/>
              </a:rPr>
              <a:t>字节</a:t>
            </a:r>
            <a:endParaRPr kumimoji="1" lang="en-US" altLang="zh-CN" sz="2000" dirty="0" smtClean="0">
              <a:solidFill>
                <a:srgbClr val="333399"/>
              </a:solidFill>
              <a:latin typeface="Arial" charset="0"/>
            </a:endParaRPr>
          </a:p>
          <a:p>
            <a:r>
              <a:rPr kumimoji="1" lang="zh-CN" altLang="en-US" sz="2000" dirty="0" smtClean="0">
                <a:solidFill>
                  <a:srgbClr val="333399"/>
                </a:solidFill>
                <a:latin typeface="Arial" charset="0"/>
              </a:rPr>
              <a:t>固定首部 </a:t>
            </a:r>
            <a:endParaRPr kumimoji="1" lang="en-US" altLang="zh-CN" sz="2000" dirty="0">
              <a:solidFill>
                <a:srgbClr val="333399"/>
              </a:solidFill>
              <a:latin typeface="Arial" charset="0"/>
            </a:endParaRPr>
          </a:p>
        </p:txBody>
      </p:sp>
      <p:sp>
        <p:nvSpPr>
          <p:cNvPr id="474116" name="Rectangle 4"/>
          <p:cNvSpPr>
            <a:spLocks noChangeArrowheads="1"/>
          </p:cNvSpPr>
          <p:nvPr/>
        </p:nvSpPr>
        <p:spPr bwMode="auto">
          <a:xfrm>
            <a:off x="2995910" y="1646222"/>
            <a:ext cx="5233327" cy="46355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474118" name="Rectangle 6"/>
          <p:cNvSpPr>
            <a:spLocks noChangeArrowheads="1"/>
          </p:cNvSpPr>
          <p:nvPr/>
        </p:nvSpPr>
        <p:spPr bwMode="auto">
          <a:xfrm>
            <a:off x="2044836" y="1646222"/>
            <a:ext cx="6184371" cy="463550"/>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474144" name="Text Box 32"/>
          <p:cNvSpPr txBox="1">
            <a:spLocks noChangeArrowheads="1"/>
          </p:cNvSpPr>
          <p:nvPr/>
        </p:nvSpPr>
        <p:spPr bwMode="auto">
          <a:xfrm>
            <a:off x="33" y="1643053"/>
            <a:ext cx="1910689" cy="461665"/>
          </a:xfrm>
          <a:prstGeom prst="rect">
            <a:avLst/>
          </a:prstGeom>
          <a:noFill/>
          <a:ln w="9525">
            <a:noFill/>
            <a:miter lim="800000"/>
            <a:headEnd/>
            <a:tailEnd/>
          </a:ln>
          <a:effectLst/>
        </p:spPr>
        <p:txBody>
          <a:bodyPr wrap="square">
            <a:spAutoFit/>
          </a:bodyPr>
          <a:lstStyle/>
          <a:p>
            <a:pPr algn="ctr"/>
            <a:r>
              <a:rPr kumimoji="1" lang="en-US" altLang="zh-CN" sz="2400" b="1" dirty="0" smtClean="0">
                <a:solidFill>
                  <a:srgbClr val="333399"/>
                </a:solidFill>
                <a:latin typeface="Arial" charset="0"/>
              </a:rPr>
              <a:t>IP</a:t>
            </a:r>
            <a:r>
              <a:rPr kumimoji="1" lang="zh-CN" altLang="en-US" sz="2400" b="1" dirty="0" smtClean="0">
                <a:solidFill>
                  <a:srgbClr val="333399"/>
                </a:solidFill>
                <a:latin typeface="Arial" charset="0"/>
              </a:rPr>
              <a:t>数据报</a:t>
            </a:r>
            <a:endParaRPr kumimoji="1" lang="zh-CN" altLang="en-US" sz="2400" b="1" dirty="0">
              <a:solidFill>
                <a:srgbClr val="333399"/>
              </a:solidFill>
              <a:latin typeface="Arial" charset="0"/>
            </a:endParaRPr>
          </a:p>
        </p:txBody>
      </p:sp>
      <p:sp>
        <p:nvSpPr>
          <p:cNvPr id="474188" name="Rectangle 76"/>
          <p:cNvSpPr>
            <a:spLocks noChangeArrowheads="1"/>
          </p:cNvSpPr>
          <p:nvPr/>
        </p:nvSpPr>
        <p:spPr bwMode="auto">
          <a:xfrm>
            <a:off x="2067190" y="1663684"/>
            <a:ext cx="925248" cy="407988"/>
          </a:xfrm>
          <a:prstGeom prst="rect">
            <a:avLst/>
          </a:prstGeom>
          <a:solidFill>
            <a:srgbClr val="FFCCFF"/>
          </a:solidFill>
          <a:ln w="9525">
            <a:noFill/>
            <a:miter lim="800000"/>
            <a:headEnd/>
            <a:tailEnd/>
          </a:ln>
          <a:effectLst/>
        </p:spPr>
        <p:txBody>
          <a:bodyPr wrap="none" anchor="ctr"/>
          <a:lstStyle/>
          <a:p>
            <a:endParaRPr lang="zh-CN" altLang="en-US"/>
          </a:p>
        </p:txBody>
      </p:sp>
      <p:sp>
        <p:nvSpPr>
          <p:cNvPr id="474146" name="Text Box 34"/>
          <p:cNvSpPr txBox="1">
            <a:spLocks noChangeArrowheads="1"/>
          </p:cNvSpPr>
          <p:nvPr/>
        </p:nvSpPr>
        <p:spPr bwMode="auto">
          <a:xfrm>
            <a:off x="2144584" y="1714488"/>
            <a:ext cx="840295" cy="400110"/>
          </a:xfrm>
          <a:prstGeom prst="rect">
            <a:avLst/>
          </a:prstGeom>
          <a:noFill/>
          <a:ln w="9525">
            <a:noFill/>
            <a:miter lim="800000"/>
            <a:headEnd/>
            <a:tailEnd/>
          </a:ln>
          <a:effectLst/>
        </p:spPr>
        <p:txBody>
          <a:bodyPr wrap="none">
            <a:spAutoFit/>
          </a:bodyPr>
          <a:lstStyle/>
          <a:p>
            <a:r>
              <a:rPr kumimoji="1" lang="zh-CN" altLang="en-US" sz="2000" dirty="0" smtClean="0">
                <a:solidFill>
                  <a:srgbClr val="333399"/>
                </a:solidFill>
                <a:latin typeface="Arial" charset="0"/>
              </a:rPr>
              <a:t>首部</a:t>
            </a:r>
            <a:r>
              <a:rPr kumimoji="1" lang="en-US" altLang="zh-CN" sz="2000" dirty="0" smtClean="0">
                <a:solidFill>
                  <a:srgbClr val="333399"/>
                </a:solidFill>
                <a:latin typeface="Arial" charset="0"/>
              </a:rPr>
              <a:t>1</a:t>
            </a:r>
            <a:endParaRPr kumimoji="1" lang="zh-CN" altLang="en-US" sz="2000" dirty="0">
              <a:solidFill>
                <a:srgbClr val="333399"/>
              </a:solidFill>
              <a:latin typeface="Arial" charset="0"/>
            </a:endParaRPr>
          </a:p>
        </p:txBody>
      </p:sp>
      <p:sp>
        <p:nvSpPr>
          <p:cNvPr id="474147" name="Line 35"/>
          <p:cNvSpPr>
            <a:spLocks noChangeShapeType="1"/>
          </p:cNvSpPr>
          <p:nvPr/>
        </p:nvSpPr>
        <p:spPr bwMode="auto">
          <a:xfrm>
            <a:off x="2995877" y="1646222"/>
            <a:ext cx="0" cy="463550"/>
          </a:xfrm>
          <a:prstGeom prst="line">
            <a:avLst/>
          </a:prstGeom>
          <a:noFill/>
          <a:ln w="9525">
            <a:solidFill>
              <a:schemeClr val="tx1"/>
            </a:solidFill>
            <a:round/>
            <a:headEnd/>
            <a:tailEnd/>
          </a:ln>
          <a:effectLst/>
        </p:spPr>
        <p:txBody>
          <a:bodyPr/>
          <a:lstStyle/>
          <a:p>
            <a:endParaRPr lang="zh-CN" altLang="en-US"/>
          </a:p>
        </p:txBody>
      </p:sp>
      <p:sp>
        <p:nvSpPr>
          <p:cNvPr id="474169" name="Line 57"/>
          <p:cNvSpPr>
            <a:spLocks noChangeShapeType="1"/>
          </p:cNvSpPr>
          <p:nvPr/>
        </p:nvSpPr>
        <p:spPr bwMode="auto">
          <a:xfrm>
            <a:off x="2978683" y="1420797"/>
            <a:ext cx="5231606"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474170" name="Text Box 58"/>
          <p:cNvSpPr txBox="1">
            <a:spLocks noChangeArrowheads="1"/>
          </p:cNvSpPr>
          <p:nvPr/>
        </p:nvSpPr>
        <p:spPr bwMode="auto">
          <a:xfrm>
            <a:off x="3950364" y="1214423"/>
            <a:ext cx="2691763" cy="40011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Arial" charset="0"/>
              </a:rPr>
              <a:t>数据部分共 </a:t>
            </a:r>
            <a:r>
              <a:rPr kumimoji="1" lang="en-US" altLang="zh-CN" sz="2000" dirty="0">
                <a:solidFill>
                  <a:srgbClr val="333399"/>
                </a:solidFill>
                <a:latin typeface="Arial" charset="0"/>
              </a:rPr>
              <a:t>3800 </a:t>
            </a:r>
            <a:r>
              <a:rPr kumimoji="1" lang="zh-CN" altLang="en-US" sz="2000" dirty="0">
                <a:solidFill>
                  <a:srgbClr val="333399"/>
                </a:solidFill>
                <a:latin typeface="Arial" charset="0"/>
              </a:rPr>
              <a:t>字节</a:t>
            </a:r>
          </a:p>
        </p:txBody>
      </p:sp>
      <p:sp>
        <p:nvSpPr>
          <p:cNvPr id="474186" name="Rectangle 74"/>
          <p:cNvSpPr>
            <a:spLocks noGrp="1" noChangeArrowheads="1"/>
          </p:cNvSpPr>
          <p:nvPr>
            <p:ph type="title"/>
          </p:nvPr>
        </p:nvSpPr>
        <p:spPr>
          <a:xfrm>
            <a:off x="232140" y="4"/>
            <a:ext cx="9673861" cy="909615"/>
          </a:xfrm>
          <a:solidFill>
            <a:srgbClr val="FFFF99"/>
          </a:solidFill>
          <a:ln>
            <a:solidFill>
              <a:schemeClr val="folHlink"/>
            </a:solidFill>
          </a:ln>
          <a:effectLst>
            <a:outerShdw dist="35921" dir="2700000" algn="ctr" rotWithShape="0">
              <a:schemeClr val="bg2"/>
            </a:outerShdw>
          </a:effectLst>
        </p:spPr>
        <p:txBody>
          <a:bodyPr/>
          <a:lstStyle/>
          <a:p>
            <a:r>
              <a:rPr lang="en-US" altLang="zh-CN" sz="3200" dirty="0"/>
              <a:t>【</a:t>
            </a:r>
            <a:r>
              <a:rPr lang="zh-CN" altLang="en-US" sz="3200" dirty="0"/>
              <a:t>例</a:t>
            </a:r>
            <a:r>
              <a:rPr lang="en-US" altLang="zh-CN" sz="3200" dirty="0"/>
              <a:t>4-1】 </a:t>
            </a:r>
            <a:r>
              <a:rPr lang="en-US" altLang="zh-CN" sz="2800" dirty="0"/>
              <a:t>IP </a:t>
            </a:r>
            <a:r>
              <a:rPr lang="zh-CN" altLang="en-US" sz="2800" dirty="0"/>
              <a:t>数据报</a:t>
            </a:r>
            <a:r>
              <a:rPr lang="zh-CN" altLang="en-US" sz="2800" dirty="0" smtClean="0"/>
              <a:t>分片</a:t>
            </a:r>
            <a:r>
              <a:rPr lang="en-US" altLang="zh-CN" sz="2800" dirty="0" smtClean="0"/>
              <a:t/>
            </a:r>
            <a:br>
              <a:rPr lang="en-US" altLang="zh-CN" sz="2800" dirty="0" smtClean="0"/>
            </a:br>
            <a:r>
              <a:rPr lang="en-US" altLang="zh-CN" sz="2800" dirty="0" smtClean="0"/>
              <a:t>MAC</a:t>
            </a:r>
            <a:r>
              <a:rPr lang="zh-CN" altLang="en-US" sz="2800" dirty="0" smtClean="0"/>
              <a:t>帧中数据长度不超过</a:t>
            </a:r>
            <a:r>
              <a:rPr lang="en-US" altLang="zh-CN" sz="2800" dirty="0" smtClean="0"/>
              <a:t>1420</a:t>
            </a:r>
            <a:r>
              <a:rPr lang="zh-CN" altLang="en-US" sz="2800" dirty="0" smtClean="0"/>
              <a:t>，</a:t>
            </a:r>
            <a:r>
              <a:rPr lang="en-US" altLang="zh-CN" sz="2800" dirty="0" smtClean="0"/>
              <a:t>IP</a:t>
            </a:r>
            <a:r>
              <a:rPr lang="zh-CN" altLang="en-US" sz="2800" dirty="0" smtClean="0"/>
              <a:t>采用固定首部</a:t>
            </a:r>
            <a:endParaRPr lang="zh-CN" altLang="en-US" sz="2800" dirty="0"/>
          </a:p>
        </p:txBody>
      </p:sp>
      <p:sp>
        <p:nvSpPr>
          <p:cNvPr id="74" name="灯片编号占位符 7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77</a:t>
            </a:fld>
            <a:endParaRPr lang="zh-CN" altLang="en-US" kern="0" dirty="0">
              <a:solidFill>
                <a:sysClr val="windowText" lastClr="000000"/>
              </a:solidFill>
            </a:endParaRPr>
          </a:p>
        </p:txBody>
      </p:sp>
      <p:sp>
        <p:nvSpPr>
          <p:cNvPr id="75" name="Text Box 32"/>
          <p:cNvSpPr txBox="1">
            <a:spLocks noChangeArrowheads="1"/>
          </p:cNvSpPr>
          <p:nvPr/>
        </p:nvSpPr>
        <p:spPr bwMode="auto">
          <a:xfrm>
            <a:off x="3869527" y="1643053"/>
            <a:ext cx="2954655" cy="461665"/>
          </a:xfrm>
          <a:prstGeom prst="rect">
            <a:avLst/>
          </a:prstGeom>
          <a:noFill/>
          <a:ln w="9525">
            <a:noFill/>
            <a:miter lim="800000"/>
            <a:headEnd/>
            <a:tailEnd/>
          </a:ln>
          <a:effectLst/>
        </p:spPr>
        <p:txBody>
          <a:bodyPr wrap="none">
            <a:spAutoFit/>
          </a:bodyPr>
          <a:lstStyle/>
          <a:p>
            <a:pPr algn="ctr"/>
            <a:r>
              <a:rPr kumimoji="1" lang="zh-CN" altLang="en-US" sz="2400" dirty="0" smtClean="0">
                <a:solidFill>
                  <a:srgbClr val="333399"/>
                </a:solidFill>
                <a:latin typeface="Arial" charset="0"/>
              </a:rPr>
              <a:t>注意：只分数据部分</a:t>
            </a:r>
            <a:endParaRPr kumimoji="1" lang="zh-CN" altLang="en-US" sz="2400" dirty="0">
              <a:solidFill>
                <a:srgbClr val="333399"/>
              </a:solidFill>
              <a:latin typeface="Arial" charset="0"/>
            </a:endParaRPr>
          </a:p>
        </p:txBody>
      </p:sp>
      <p:sp>
        <p:nvSpPr>
          <p:cNvPr id="68" name="Text Box 72"/>
          <p:cNvSpPr txBox="1">
            <a:spLocks noChangeArrowheads="1"/>
          </p:cNvSpPr>
          <p:nvPr/>
        </p:nvSpPr>
        <p:spPr bwMode="auto">
          <a:xfrm>
            <a:off x="3018221" y="2643182"/>
            <a:ext cx="1529256" cy="707886"/>
          </a:xfrm>
          <a:prstGeom prst="rect">
            <a:avLst/>
          </a:prstGeom>
          <a:solidFill>
            <a:schemeClr val="bg1"/>
          </a:solidFill>
          <a:ln w="9525">
            <a:noFill/>
            <a:miter lim="800000"/>
            <a:headEnd/>
            <a:tailEnd/>
          </a:ln>
          <a:effectLst/>
        </p:spPr>
        <p:txBody>
          <a:bodyPr wrap="square">
            <a:spAutoFit/>
          </a:bodyPr>
          <a:lstStyle/>
          <a:p>
            <a:pPr algn="ctr"/>
            <a:r>
              <a:rPr kumimoji="1" lang="en-US" altLang="zh-CN" sz="2000" b="1" dirty="0" smtClean="0">
                <a:solidFill>
                  <a:srgbClr val="333399"/>
                </a:solidFill>
                <a:latin typeface="Arial" charset="0"/>
              </a:rPr>
              <a:t>20</a:t>
            </a:r>
            <a:r>
              <a:rPr kumimoji="1" lang="zh-CN" altLang="en-US" sz="2000" b="1" dirty="0" smtClean="0">
                <a:solidFill>
                  <a:srgbClr val="333399"/>
                </a:solidFill>
                <a:latin typeface="Arial" charset="0"/>
              </a:rPr>
              <a:t>字节</a:t>
            </a:r>
            <a:endParaRPr kumimoji="1" lang="en-US" altLang="zh-CN" sz="2000" b="1" dirty="0" smtClean="0">
              <a:solidFill>
                <a:srgbClr val="333399"/>
              </a:solidFill>
              <a:latin typeface="Arial" charset="0"/>
            </a:endParaRPr>
          </a:p>
          <a:p>
            <a:r>
              <a:rPr kumimoji="1" lang="zh-CN" altLang="en-US" sz="2000" b="1" dirty="0" smtClean="0">
                <a:solidFill>
                  <a:srgbClr val="333399"/>
                </a:solidFill>
                <a:latin typeface="Arial" charset="0"/>
              </a:rPr>
              <a:t>固定首部 </a:t>
            </a:r>
            <a:endParaRPr kumimoji="1" lang="en-US" altLang="zh-CN" sz="2000" b="1" dirty="0">
              <a:solidFill>
                <a:srgbClr val="333399"/>
              </a:solidFill>
              <a:latin typeface="Arial" charset="0"/>
            </a:endParaRPr>
          </a:p>
        </p:txBody>
      </p:sp>
      <p:sp>
        <p:nvSpPr>
          <p:cNvPr id="69" name="Text Box 58"/>
          <p:cNvSpPr txBox="1">
            <a:spLocks noChangeArrowheads="1"/>
          </p:cNvSpPr>
          <p:nvPr/>
        </p:nvSpPr>
        <p:spPr bwMode="auto">
          <a:xfrm>
            <a:off x="4798218" y="2643183"/>
            <a:ext cx="2428870"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FF0000"/>
                </a:solidFill>
                <a:latin typeface="Arial" charset="0"/>
              </a:rPr>
              <a:t>1420-20=1400 </a:t>
            </a:r>
            <a:r>
              <a:rPr kumimoji="1" lang="zh-CN" altLang="en-US" sz="2000" dirty="0">
                <a:solidFill>
                  <a:srgbClr val="FF0000"/>
                </a:solidFill>
                <a:latin typeface="Arial" charset="0"/>
              </a:rPr>
              <a:t>字节</a:t>
            </a:r>
          </a:p>
        </p:txBody>
      </p:sp>
      <p:sp>
        <p:nvSpPr>
          <p:cNvPr id="70" name="左大括号 69"/>
          <p:cNvSpPr/>
          <p:nvPr/>
        </p:nvSpPr>
        <p:spPr>
          <a:xfrm rot="5400000">
            <a:off x="5200089" y="2211610"/>
            <a:ext cx="357189" cy="19347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35"/>
          <p:cNvGrpSpPr/>
          <p:nvPr/>
        </p:nvGrpSpPr>
        <p:grpSpPr>
          <a:xfrm>
            <a:off x="3018221" y="2143114"/>
            <a:ext cx="3353627" cy="2236810"/>
            <a:chOff x="2786050" y="2143114"/>
            <a:chExt cx="3095656" cy="2236810"/>
          </a:xfrm>
        </p:grpSpPr>
        <p:sp>
          <p:nvSpPr>
            <p:cNvPr id="474153" name="Rectangle 41"/>
            <p:cNvSpPr>
              <a:spLocks noChangeArrowheads="1"/>
            </p:cNvSpPr>
            <p:nvPr/>
          </p:nvSpPr>
          <p:spPr bwMode="auto">
            <a:xfrm>
              <a:off x="4127519" y="3357562"/>
              <a:ext cx="1754187"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grpSp>
          <p:nvGrpSpPr>
            <p:cNvPr id="3" name="组合 34"/>
            <p:cNvGrpSpPr/>
            <p:nvPr/>
          </p:nvGrpSpPr>
          <p:grpSpPr>
            <a:xfrm>
              <a:off x="2786050" y="2143114"/>
              <a:ext cx="3071833" cy="2236810"/>
              <a:chOff x="2786050" y="2143114"/>
              <a:chExt cx="3071833" cy="2236810"/>
            </a:xfrm>
          </p:grpSpPr>
          <p:sp>
            <p:nvSpPr>
              <p:cNvPr id="474158" name="Rectangle 46"/>
              <p:cNvSpPr>
                <a:spLocks noChangeArrowheads="1"/>
              </p:cNvSpPr>
              <p:nvPr/>
            </p:nvSpPr>
            <p:spPr bwMode="auto">
              <a:xfrm>
                <a:off x="3249631" y="3357562"/>
                <a:ext cx="877888"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59" name="Line 47"/>
              <p:cNvSpPr>
                <a:spLocks noChangeShapeType="1"/>
              </p:cNvSpPr>
              <p:nvPr/>
            </p:nvSpPr>
            <p:spPr bwMode="auto">
              <a:xfrm flipH="1" flipV="1">
                <a:off x="2786050" y="2143114"/>
                <a:ext cx="1285884" cy="1214447"/>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0" name="Line 48"/>
              <p:cNvSpPr>
                <a:spLocks noChangeShapeType="1"/>
              </p:cNvSpPr>
              <p:nvPr/>
            </p:nvSpPr>
            <p:spPr bwMode="auto">
              <a:xfrm flipH="1" flipV="1">
                <a:off x="4500561" y="2143114"/>
                <a:ext cx="1357322" cy="1143009"/>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72" name="Text Box 60"/>
              <p:cNvSpPr txBox="1">
                <a:spLocks noChangeArrowheads="1"/>
              </p:cNvSpPr>
              <p:nvPr/>
            </p:nvSpPr>
            <p:spPr bwMode="auto">
              <a:xfrm>
                <a:off x="3219469" y="3357562"/>
                <a:ext cx="840763" cy="400110"/>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首部 </a:t>
                </a:r>
                <a:r>
                  <a:rPr kumimoji="1" lang="en-US" altLang="zh-CN" sz="2000" dirty="0">
                    <a:solidFill>
                      <a:srgbClr val="333399"/>
                    </a:solidFill>
                    <a:latin typeface="Arial" charset="0"/>
                  </a:rPr>
                  <a:t>2</a:t>
                </a:r>
              </a:p>
            </p:txBody>
          </p:sp>
          <p:sp>
            <p:nvSpPr>
              <p:cNvPr id="71" name="下箭头 70"/>
              <p:cNvSpPr/>
              <p:nvPr/>
            </p:nvSpPr>
            <p:spPr>
              <a:xfrm>
                <a:off x="4472005" y="3879858"/>
                <a:ext cx="357190"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2" name="Rectangle 41"/>
          <p:cNvSpPr>
            <a:spLocks noChangeArrowheads="1"/>
          </p:cNvSpPr>
          <p:nvPr/>
        </p:nvSpPr>
        <p:spPr bwMode="auto">
          <a:xfrm>
            <a:off x="3606413" y="4379924"/>
            <a:ext cx="2786082"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81" name="Text Box 60"/>
          <p:cNvSpPr txBox="1">
            <a:spLocks noChangeArrowheads="1"/>
          </p:cNvSpPr>
          <p:nvPr/>
        </p:nvSpPr>
        <p:spPr bwMode="auto">
          <a:xfrm>
            <a:off x="4953000" y="3357562"/>
            <a:ext cx="928694" cy="400110"/>
          </a:xfrm>
          <a:prstGeom prst="rect">
            <a:avLst/>
          </a:prstGeom>
          <a:noFill/>
          <a:ln w="9525">
            <a:noFill/>
            <a:miter lim="800000"/>
            <a:headEnd/>
            <a:tailEnd/>
          </a:ln>
          <a:effectLst/>
        </p:spPr>
        <p:txBody>
          <a:bodyPr wrap="square">
            <a:spAutoFit/>
          </a:bodyPr>
          <a:lstStyle/>
          <a:p>
            <a:r>
              <a:rPr kumimoji="1" lang="zh-CN" altLang="en-US" sz="2000" dirty="0" smtClean="0">
                <a:solidFill>
                  <a:srgbClr val="333399"/>
                </a:solidFill>
              </a:rPr>
              <a:t>分片</a:t>
            </a:r>
            <a:endParaRPr kumimoji="1" lang="en-US" altLang="zh-CN" sz="2000" dirty="0">
              <a:solidFill>
                <a:srgbClr val="333399"/>
              </a:solidFill>
              <a:latin typeface="Arial" charset="0"/>
            </a:endParaRPr>
          </a:p>
        </p:txBody>
      </p:sp>
      <p:sp>
        <p:nvSpPr>
          <p:cNvPr id="82" name="Rectangle 46"/>
          <p:cNvSpPr>
            <a:spLocks noChangeArrowheads="1"/>
          </p:cNvSpPr>
          <p:nvPr/>
        </p:nvSpPr>
        <p:spPr bwMode="auto">
          <a:xfrm>
            <a:off x="2600328" y="4379924"/>
            <a:ext cx="1028437" cy="463550"/>
          </a:xfrm>
          <a:prstGeom prst="rect">
            <a:avLst/>
          </a:prstGeom>
          <a:solidFill>
            <a:schemeClr val="accent1">
              <a:lumMod val="75000"/>
            </a:schemeClr>
          </a:solidFill>
          <a:ln w="9525">
            <a:solidFill>
              <a:schemeClr val="tx1"/>
            </a:solidFill>
            <a:miter lim="800000"/>
            <a:headEnd/>
            <a:tailEnd/>
          </a:ln>
          <a:effectLst/>
        </p:spPr>
        <p:txBody>
          <a:bodyPr wrap="none" anchor="ctr"/>
          <a:lstStyle/>
          <a:p>
            <a:r>
              <a:rPr lang="zh-CN" altLang="en-US" dirty="0" smtClean="0"/>
              <a:t>首部</a:t>
            </a:r>
            <a:endParaRPr lang="zh-CN" altLang="en-US" dirty="0"/>
          </a:p>
        </p:txBody>
      </p:sp>
      <p:sp>
        <p:nvSpPr>
          <p:cNvPr id="83" name="Rectangle 46"/>
          <p:cNvSpPr>
            <a:spLocks noChangeArrowheads="1"/>
          </p:cNvSpPr>
          <p:nvPr/>
        </p:nvSpPr>
        <p:spPr bwMode="auto">
          <a:xfrm>
            <a:off x="6392501" y="4379924"/>
            <a:ext cx="619129" cy="463550"/>
          </a:xfrm>
          <a:prstGeom prst="rect">
            <a:avLst/>
          </a:prstGeom>
          <a:solidFill>
            <a:srgbClr val="00B050"/>
          </a:solidFill>
          <a:ln w="9525">
            <a:solidFill>
              <a:schemeClr val="tx1"/>
            </a:solidFill>
            <a:miter lim="800000"/>
            <a:headEnd/>
            <a:tailEnd/>
          </a:ln>
          <a:effectLst/>
        </p:spPr>
        <p:txBody>
          <a:bodyPr wrap="none" anchor="ctr"/>
          <a:lstStyle/>
          <a:p>
            <a:r>
              <a:rPr lang="zh-CN" altLang="en-US" dirty="0" smtClean="0"/>
              <a:t>尾部</a:t>
            </a:r>
            <a:endParaRPr lang="zh-CN" altLang="en-US" dirty="0"/>
          </a:p>
        </p:txBody>
      </p:sp>
      <p:sp>
        <p:nvSpPr>
          <p:cNvPr id="85" name="Text Box 58"/>
          <p:cNvSpPr txBox="1">
            <a:spLocks noChangeArrowheads="1"/>
          </p:cNvSpPr>
          <p:nvPr/>
        </p:nvSpPr>
        <p:spPr bwMode="auto">
          <a:xfrm>
            <a:off x="1207295" y="4379985"/>
            <a:ext cx="1196161" cy="461665"/>
          </a:xfrm>
          <a:prstGeom prst="rect">
            <a:avLst/>
          </a:prstGeom>
          <a:solidFill>
            <a:schemeClr val="bg1"/>
          </a:solidFill>
          <a:ln w="9525">
            <a:noFill/>
            <a:miter lim="800000"/>
            <a:headEnd/>
            <a:tailEnd/>
          </a:ln>
          <a:effectLst/>
        </p:spPr>
        <p:txBody>
          <a:bodyPr wrap="none">
            <a:spAutoFit/>
          </a:bodyPr>
          <a:lstStyle/>
          <a:p>
            <a:r>
              <a:rPr kumimoji="1" lang="en-US" altLang="zh-CN" sz="2400" b="1" dirty="0" smtClean="0">
                <a:solidFill>
                  <a:srgbClr val="333399"/>
                </a:solidFill>
                <a:latin typeface="Arial" charset="0"/>
              </a:rPr>
              <a:t>MAC</a:t>
            </a:r>
            <a:r>
              <a:rPr kumimoji="1" lang="zh-CN" altLang="en-US" sz="2400" b="1" dirty="0" smtClean="0">
                <a:solidFill>
                  <a:srgbClr val="333399"/>
                </a:solidFill>
                <a:latin typeface="Arial" charset="0"/>
              </a:rPr>
              <a:t>帧</a:t>
            </a:r>
            <a:endParaRPr kumimoji="1" lang="zh-CN" altLang="en-US" sz="2400" b="1" dirty="0">
              <a:solidFill>
                <a:srgbClr val="333399"/>
              </a:solidFill>
              <a:latin typeface="Arial" charset="0"/>
            </a:endParaRPr>
          </a:p>
        </p:txBody>
      </p:sp>
      <p:sp>
        <p:nvSpPr>
          <p:cNvPr id="86" name="矩形 85"/>
          <p:cNvSpPr/>
          <p:nvPr/>
        </p:nvSpPr>
        <p:spPr>
          <a:xfrm>
            <a:off x="4302934" y="5094304"/>
            <a:ext cx="1524776" cy="400110"/>
          </a:xfrm>
          <a:prstGeom prst="rect">
            <a:avLst/>
          </a:prstGeom>
          <a:solidFill>
            <a:schemeClr val="bg1"/>
          </a:solidFill>
        </p:spPr>
        <p:txBody>
          <a:bodyPr wrap="none">
            <a:spAutoFit/>
          </a:bodyPr>
          <a:lstStyle/>
          <a:p>
            <a:r>
              <a:rPr lang="zh-CN" altLang="en-US" sz="2000" dirty="0" smtClean="0"/>
              <a:t>不超过</a:t>
            </a:r>
            <a:r>
              <a:rPr lang="en-US" altLang="zh-CN" sz="2000" dirty="0" smtClean="0"/>
              <a:t>1420</a:t>
            </a:r>
            <a:endParaRPr lang="zh-CN" altLang="en-US" sz="2000" dirty="0"/>
          </a:p>
        </p:txBody>
      </p:sp>
      <p:cxnSp>
        <p:nvCxnSpPr>
          <p:cNvPr id="94" name="直接箭头连接符 93"/>
          <p:cNvCxnSpPr/>
          <p:nvPr/>
        </p:nvCxnSpPr>
        <p:spPr>
          <a:xfrm>
            <a:off x="3683811" y="5022866"/>
            <a:ext cx="2708691" cy="1588"/>
          </a:xfrm>
          <a:prstGeom prst="straightConnector1">
            <a:avLst/>
          </a:prstGeom>
          <a:ln w="38100">
            <a:solidFill>
              <a:schemeClr val="tx2"/>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55" name="内容占位符 54"/>
          <p:cNvSpPr>
            <a:spLocks noGrp="1"/>
          </p:cNvSpPr>
          <p:nvPr>
            <p:ph idx="1"/>
          </p:nvPr>
        </p:nvSpPr>
        <p:spPr>
          <a:xfrm>
            <a:off x="0" y="5500702"/>
            <a:ext cx="9906000" cy="1357298"/>
          </a:xfrm>
          <a:solidFill>
            <a:schemeClr val="accent2"/>
          </a:solidFill>
        </p:spPr>
        <p:txBody>
          <a:bodyPr/>
          <a:lstStyle/>
          <a:p>
            <a:r>
              <a:rPr lang="zh-CN" altLang="en-US" sz="2400" dirty="0" smtClean="0"/>
              <a:t>分片长度 </a:t>
            </a:r>
            <a:r>
              <a:rPr lang="en-US" altLang="zh-CN" sz="2400" dirty="0" smtClean="0"/>
              <a:t>= 1420-</a:t>
            </a:r>
            <a:r>
              <a:rPr kumimoji="1" lang="en-US" altLang="zh-CN" sz="2400" dirty="0" smtClean="0">
                <a:latin typeface="Arial" charset="0"/>
              </a:rPr>
              <a:t>20</a:t>
            </a:r>
            <a:r>
              <a:rPr kumimoji="1" lang="zh-CN" altLang="en-US" sz="2400" dirty="0" smtClean="0">
                <a:latin typeface="Arial" charset="0"/>
              </a:rPr>
              <a:t>字节固定首部</a:t>
            </a:r>
            <a:r>
              <a:rPr kumimoji="1" lang="en-US" altLang="zh-CN" sz="2400" dirty="0" smtClean="0">
                <a:latin typeface="Arial" charset="0"/>
              </a:rPr>
              <a:t>=1400</a:t>
            </a:r>
            <a:r>
              <a:rPr kumimoji="1" lang="zh-CN" altLang="en-US" sz="2400" dirty="0" smtClean="0">
                <a:latin typeface="Arial" charset="0"/>
              </a:rPr>
              <a:t>字节</a:t>
            </a:r>
            <a:endParaRPr kumimoji="1" lang="en-US" altLang="zh-CN" sz="2400" dirty="0" smtClean="0">
              <a:latin typeface="Arial" charset="0"/>
            </a:endParaRPr>
          </a:p>
          <a:p>
            <a:r>
              <a:rPr kumimoji="1" lang="en-US" altLang="zh-CN" sz="2400" dirty="0" smtClean="0">
                <a:latin typeface="Arial" charset="0"/>
              </a:rPr>
              <a:t>∵3800/1400=2.7</a:t>
            </a:r>
            <a:r>
              <a:rPr kumimoji="1" lang="zh-CN" altLang="en-US" sz="2400" dirty="0" smtClean="0">
                <a:latin typeface="Arial" charset="0"/>
              </a:rPr>
              <a:t>；∴应分为</a:t>
            </a:r>
            <a:r>
              <a:rPr kumimoji="1" lang="en-US" altLang="zh-CN" sz="2400" dirty="0" smtClean="0">
                <a:latin typeface="Arial" charset="0"/>
              </a:rPr>
              <a:t>3</a:t>
            </a:r>
            <a:r>
              <a:rPr kumimoji="1" lang="zh-CN" altLang="en-US" sz="2400" dirty="0" smtClean="0">
                <a:latin typeface="Arial" charset="0"/>
              </a:rPr>
              <a:t>片，</a:t>
            </a:r>
            <a:endParaRPr kumimoji="1" lang="en-US" altLang="zh-CN" sz="2400" dirty="0" smtClean="0">
              <a:latin typeface="Arial" charset="0"/>
            </a:endParaRPr>
          </a:p>
          <a:p>
            <a:r>
              <a:rPr kumimoji="1" lang="zh-CN" altLang="en-US" sz="2400" dirty="0" smtClean="0">
                <a:latin typeface="Arial" charset="0"/>
              </a:rPr>
              <a:t>长度分别为</a:t>
            </a:r>
            <a:r>
              <a:rPr kumimoji="1" lang="en-US" altLang="zh-CN" sz="2400" dirty="0" smtClean="0">
                <a:latin typeface="Arial" charset="0"/>
              </a:rPr>
              <a:t>1400</a:t>
            </a:r>
            <a:r>
              <a:rPr kumimoji="1" lang="zh-CN" altLang="en-US" sz="2400" dirty="0" smtClean="0">
                <a:latin typeface="Arial" charset="0"/>
              </a:rPr>
              <a:t>字节，</a:t>
            </a:r>
            <a:r>
              <a:rPr kumimoji="1" lang="en-US" altLang="zh-CN" sz="2400" dirty="0" smtClean="0">
                <a:latin typeface="Arial" charset="0"/>
              </a:rPr>
              <a:t>1400</a:t>
            </a:r>
            <a:r>
              <a:rPr kumimoji="1" lang="zh-CN" altLang="en-US" sz="2400" dirty="0" smtClean="0">
                <a:latin typeface="Arial" charset="0"/>
              </a:rPr>
              <a:t>字节，</a:t>
            </a:r>
            <a:r>
              <a:rPr kumimoji="1" lang="en-US" altLang="zh-CN" sz="2400" dirty="0" smtClean="0">
                <a:latin typeface="Arial" charset="0"/>
              </a:rPr>
              <a:t>3800-2800=1000</a:t>
            </a:r>
            <a:r>
              <a:rPr kumimoji="1" lang="zh-CN" altLang="en-US" sz="2400" dirty="0" smtClean="0">
                <a:latin typeface="Arial" charset="0"/>
              </a:rPr>
              <a:t>字节</a:t>
            </a:r>
            <a:endParaRPr lang="zh-CN" altLang="en-US" sz="2400" dirty="0"/>
          </a:p>
        </p:txBody>
      </p:sp>
      <p:sp>
        <p:nvSpPr>
          <p:cNvPr id="37" name="Text Box 60"/>
          <p:cNvSpPr txBox="1">
            <a:spLocks noChangeArrowheads="1"/>
          </p:cNvSpPr>
          <p:nvPr/>
        </p:nvSpPr>
        <p:spPr bwMode="auto">
          <a:xfrm>
            <a:off x="4333871" y="4429132"/>
            <a:ext cx="1210588" cy="400110"/>
          </a:xfrm>
          <a:prstGeom prst="rect">
            <a:avLst/>
          </a:prstGeom>
          <a:noFill/>
          <a:ln w="9525">
            <a:noFill/>
            <a:miter lim="800000"/>
            <a:headEnd/>
            <a:tailEnd/>
          </a:ln>
          <a:effectLst/>
        </p:spPr>
        <p:txBody>
          <a:bodyPr wrap="none">
            <a:spAutoFit/>
          </a:bodyPr>
          <a:lstStyle/>
          <a:p>
            <a:r>
              <a:rPr kumimoji="1" lang="zh-CN" altLang="en-US" sz="2000" dirty="0" smtClean="0">
                <a:solidFill>
                  <a:srgbClr val="333399"/>
                </a:solidFill>
                <a:latin typeface="Arial" charset="0"/>
              </a:rPr>
              <a:t>数据</a:t>
            </a:r>
            <a:r>
              <a:rPr kumimoji="1" lang="zh-CN" altLang="en-US" sz="2000" dirty="0" smtClean="0">
                <a:solidFill>
                  <a:srgbClr val="333399"/>
                </a:solidFill>
              </a:rPr>
              <a:t>部分</a:t>
            </a:r>
            <a:endParaRPr kumimoji="1" lang="en-US" altLang="zh-CN" sz="2000" dirty="0">
              <a:solidFill>
                <a:srgbClr val="333399"/>
              </a:solidFill>
              <a:latin typeface="Arial" charset="0"/>
            </a:endParaRPr>
          </a:p>
        </p:txBody>
      </p:sp>
      <p:sp>
        <p:nvSpPr>
          <p:cNvPr id="34" name="Line 35"/>
          <p:cNvSpPr>
            <a:spLocks noChangeShapeType="1"/>
          </p:cNvSpPr>
          <p:nvPr/>
        </p:nvSpPr>
        <p:spPr bwMode="auto">
          <a:xfrm>
            <a:off x="4875609" y="1643050"/>
            <a:ext cx="0" cy="463550"/>
          </a:xfrm>
          <a:prstGeom prst="line">
            <a:avLst/>
          </a:prstGeom>
          <a:noFill/>
          <a:ln w="9525">
            <a:solidFill>
              <a:schemeClr val="tx1"/>
            </a:solidFill>
            <a:prstDash val="dash"/>
            <a:round/>
            <a:headEnd/>
            <a:tailEnd/>
          </a:ln>
          <a:effectLst/>
        </p:spPr>
        <p:txBody>
          <a:bodyPr/>
          <a:lstStyle/>
          <a:p>
            <a:endParaRPr lang="zh-CN" altLang="en-US"/>
          </a:p>
        </p:txBody>
      </p:sp>
      <p:sp>
        <p:nvSpPr>
          <p:cNvPr id="38" name="圆角矩形标注 37"/>
          <p:cNvSpPr/>
          <p:nvPr/>
        </p:nvSpPr>
        <p:spPr>
          <a:xfrm>
            <a:off x="6655571" y="3286124"/>
            <a:ext cx="3250429" cy="857256"/>
          </a:xfrm>
          <a:prstGeom prst="wedgeRoundRectCallout">
            <a:avLst>
              <a:gd name="adj1" fmla="val -67724"/>
              <a:gd name="adj2" fmla="val 1463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t>要求：</a:t>
            </a:r>
            <a:endParaRPr lang="en-US" altLang="zh-CN" sz="2000" dirty="0" smtClean="0"/>
          </a:p>
          <a:p>
            <a:r>
              <a:rPr lang="zh-CN" altLang="en-US" sz="2000" dirty="0" smtClean="0"/>
              <a:t>分片长度</a:t>
            </a:r>
            <a:r>
              <a:rPr lang="en-US" altLang="zh-CN" sz="2000" dirty="0" smtClean="0"/>
              <a:t>+</a:t>
            </a:r>
            <a:r>
              <a:rPr lang="zh-CN" altLang="en-US" sz="2000" dirty="0" smtClean="0"/>
              <a:t>首部</a:t>
            </a:r>
            <a:r>
              <a:rPr lang="en-US" altLang="zh-CN" sz="2000" dirty="0" smtClean="0"/>
              <a:t>&lt;=1420</a:t>
            </a:r>
            <a:endParaRPr lang="zh-CN" altLang="en-US" sz="2000" dirty="0"/>
          </a:p>
        </p:txBody>
      </p:sp>
      <p:sp>
        <p:nvSpPr>
          <p:cNvPr id="39" name="Text Box 32"/>
          <p:cNvSpPr txBox="1">
            <a:spLocks noChangeArrowheads="1"/>
          </p:cNvSpPr>
          <p:nvPr/>
        </p:nvSpPr>
        <p:spPr bwMode="auto">
          <a:xfrm>
            <a:off x="33" y="2428929"/>
            <a:ext cx="1910689" cy="830997"/>
          </a:xfrm>
          <a:prstGeom prst="rect">
            <a:avLst/>
          </a:prstGeom>
          <a:noFill/>
          <a:ln w="9525">
            <a:noFill/>
            <a:miter lim="800000"/>
            <a:headEnd/>
            <a:tailEnd/>
          </a:ln>
          <a:effectLst/>
        </p:spPr>
        <p:txBody>
          <a:bodyPr wrap="square">
            <a:spAutoFit/>
          </a:bodyPr>
          <a:lstStyle/>
          <a:p>
            <a:pPr algn="ctr"/>
            <a:r>
              <a:rPr kumimoji="1" lang="zh-CN" altLang="en-US" sz="2400" b="1" dirty="0" smtClean="0">
                <a:solidFill>
                  <a:srgbClr val="333399"/>
                </a:solidFill>
                <a:latin typeface="Arial" charset="0"/>
              </a:rPr>
              <a:t>向下交付时需分片</a:t>
            </a:r>
            <a:endParaRPr kumimoji="1" lang="zh-CN" altLang="en-US" sz="2400" b="1" dirty="0">
              <a:solidFill>
                <a:srgbClr val="333399"/>
              </a:solidFill>
              <a:latin typeface="Arial" charset="0"/>
            </a:endParaRPr>
          </a:p>
        </p:txBody>
      </p:sp>
      <p:sp>
        <p:nvSpPr>
          <p:cNvPr id="40" name="Text Box 32"/>
          <p:cNvSpPr txBox="1">
            <a:spLocks noChangeArrowheads="1"/>
          </p:cNvSpPr>
          <p:nvPr/>
        </p:nvSpPr>
        <p:spPr bwMode="auto">
          <a:xfrm>
            <a:off x="1470431" y="3357569"/>
            <a:ext cx="1910689" cy="461665"/>
          </a:xfrm>
          <a:prstGeom prst="rect">
            <a:avLst/>
          </a:prstGeom>
          <a:noFill/>
          <a:ln w="9525">
            <a:noFill/>
            <a:miter lim="800000"/>
            <a:headEnd/>
            <a:tailEnd/>
          </a:ln>
          <a:effectLst/>
        </p:spPr>
        <p:txBody>
          <a:bodyPr wrap="square">
            <a:spAutoFit/>
          </a:bodyPr>
          <a:lstStyle/>
          <a:p>
            <a:pPr algn="ctr"/>
            <a:r>
              <a:rPr kumimoji="1" lang="zh-CN" altLang="en-US" sz="2400" b="1" dirty="0" smtClean="0">
                <a:solidFill>
                  <a:srgbClr val="333399"/>
                </a:solidFill>
                <a:latin typeface="Arial" charset="0"/>
              </a:rPr>
              <a:t>新</a:t>
            </a:r>
            <a:r>
              <a:rPr kumimoji="1" lang="en-US" altLang="zh-CN" sz="2400" b="1" dirty="0" smtClean="0">
                <a:solidFill>
                  <a:srgbClr val="333399"/>
                </a:solidFill>
                <a:latin typeface="Arial" charset="0"/>
              </a:rPr>
              <a:t>IP</a:t>
            </a:r>
            <a:r>
              <a:rPr kumimoji="1" lang="zh-CN" altLang="en-US" sz="2400" b="1" dirty="0" smtClean="0">
                <a:solidFill>
                  <a:srgbClr val="333399"/>
                </a:solidFill>
                <a:latin typeface="Arial" charset="0"/>
              </a:rPr>
              <a:t>数据报</a:t>
            </a:r>
            <a:endParaRPr kumimoji="1" lang="zh-CN" altLang="en-US" sz="2400" b="1" dirty="0">
              <a:solidFill>
                <a:srgbClr val="333399"/>
              </a:solidFill>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8" grpId="0" animBg="1"/>
      <p:bldP spid="69" grpId="0" animBg="1"/>
      <p:bldP spid="70" grpId="0" animBg="1"/>
      <p:bldP spid="81" grpId="0"/>
      <p:bldP spid="55" grpId="0" build="p" animBg="1"/>
      <p:bldP spid="38" grpId="0" animBg="1"/>
      <p:bldP spid="39" grpId="0"/>
      <p:bldP spid="40"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6" name="Rectangle 4"/>
          <p:cNvSpPr>
            <a:spLocks noChangeArrowheads="1"/>
          </p:cNvSpPr>
          <p:nvPr/>
        </p:nvSpPr>
        <p:spPr bwMode="auto">
          <a:xfrm>
            <a:off x="2995910" y="2239963"/>
            <a:ext cx="5233327" cy="46355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474117" name="Text Box 5"/>
          <p:cNvSpPr txBox="1">
            <a:spLocks noChangeArrowheads="1"/>
          </p:cNvSpPr>
          <p:nvPr/>
        </p:nvSpPr>
        <p:spPr bwMode="auto">
          <a:xfrm>
            <a:off x="427899" y="5857953"/>
            <a:ext cx="2098651" cy="461665"/>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Arial" charset="0"/>
              </a:rPr>
              <a:t>偏移 </a:t>
            </a:r>
            <a:r>
              <a:rPr kumimoji="1" lang="en-US" altLang="zh-CN" sz="2400" dirty="0">
                <a:solidFill>
                  <a:srgbClr val="333399"/>
                </a:solidFill>
                <a:latin typeface="Arial" charset="0"/>
              </a:rPr>
              <a:t>= 0</a:t>
            </a:r>
            <a:r>
              <a:rPr kumimoji="1" lang="en-US" altLang="zh-CN" sz="2400" dirty="0">
                <a:solidFill>
                  <a:srgbClr val="FF0000"/>
                </a:solidFill>
                <a:latin typeface="Arial" charset="0"/>
              </a:rPr>
              <a:t>/8</a:t>
            </a:r>
            <a:r>
              <a:rPr kumimoji="1" lang="en-US" altLang="zh-CN" sz="2400" dirty="0">
                <a:solidFill>
                  <a:srgbClr val="333399"/>
                </a:solidFill>
                <a:latin typeface="Arial" charset="0"/>
              </a:rPr>
              <a:t> = 0</a:t>
            </a:r>
          </a:p>
        </p:txBody>
      </p:sp>
      <p:sp>
        <p:nvSpPr>
          <p:cNvPr id="474118" name="Rectangle 6"/>
          <p:cNvSpPr>
            <a:spLocks noChangeArrowheads="1"/>
          </p:cNvSpPr>
          <p:nvPr/>
        </p:nvSpPr>
        <p:spPr bwMode="auto">
          <a:xfrm>
            <a:off x="2044836" y="2239963"/>
            <a:ext cx="6184371" cy="463550"/>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474123" name="Rectangle 11"/>
          <p:cNvSpPr>
            <a:spLocks noChangeArrowheads="1"/>
          </p:cNvSpPr>
          <p:nvPr/>
        </p:nvSpPr>
        <p:spPr bwMode="auto">
          <a:xfrm>
            <a:off x="1095541" y="4192588"/>
            <a:ext cx="1900369"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474124" name="Line 12"/>
          <p:cNvSpPr>
            <a:spLocks noChangeShapeType="1"/>
          </p:cNvSpPr>
          <p:nvPr/>
        </p:nvSpPr>
        <p:spPr bwMode="auto">
          <a:xfrm>
            <a:off x="1284685" y="4192588"/>
            <a:ext cx="0" cy="463550"/>
          </a:xfrm>
          <a:prstGeom prst="line">
            <a:avLst/>
          </a:prstGeom>
          <a:noFill/>
          <a:ln w="9525">
            <a:solidFill>
              <a:schemeClr val="tx1"/>
            </a:solidFill>
            <a:round/>
            <a:headEnd/>
            <a:tailEnd/>
          </a:ln>
          <a:effectLst/>
        </p:spPr>
        <p:txBody>
          <a:bodyPr/>
          <a:lstStyle/>
          <a:p>
            <a:endParaRPr lang="zh-CN" altLang="en-US"/>
          </a:p>
        </p:txBody>
      </p:sp>
      <p:sp>
        <p:nvSpPr>
          <p:cNvPr id="474125" name="Line 13"/>
          <p:cNvSpPr>
            <a:spLocks noChangeShapeType="1"/>
          </p:cNvSpPr>
          <p:nvPr/>
        </p:nvSpPr>
        <p:spPr bwMode="auto">
          <a:xfrm>
            <a:off x="1475581" y="4192588"/>
            <a:ext cx="0" cy="463550"/>
          </a:xfrm>
          <a:prstGeom prst="line">
            <a:avLst/>
          </a:prstGeom>
          <a:noFill/>
          <a:ln w="9525">
            <a:solidFill>
              <a:schemeClr val="tx1"/>
            </a:solidFill>
            <a:round/>
            <a:headEnd/>
            <a:tailEnd/>
          </a:ln>
          <a:effectLst/>
        </p:spPr>
        <p:txBody>
          <a:bodyPr/>
          <a:lstStyle/>
          <a:p>
            <a:endParaRPr lang="zh-CN" altLang="en-US"/>
          </a:p>
        </p:txBody>
      </p:sp>
      <p:sp>
        <p:nvSpPr>
          <p:cNvPr id="474126" name="Line 14"/>
          <p:cNvSpPr>
            <a:spLocks noChangeShapeType="1"/>
          </p:cNvSpPr>
          <p:nvPr/>
        </p:nvSpPr>
        <p:spPr bwMode="auto">
          <a:xfrm>
            <a:off x="1666479" y="4192588"/>
            <a:ext cx="0" cy="463550"/>
          </a:xfrm>
          <a:prstGeom prst="line">
            <a:avLst/>
          </a:prstGeom>
          <a:noFill/>
          <a:ln w="9525">
            <a:solidFill>
              <a:schemeClr val="tx1"/>
            </a:solidFill>
            <a:round/>
            <a:headEnd/>
            <a:tailEnd/>
          </a:ln>
          <a:effectLst/>
        </p:spPr>
        <p:txBody>
          <a:bodyPr/>
          <a:lstStyle/>
          <a:p>
            <a:endParaRPr lang="zh-CN" altLang="en-US"/>
          </a:p>
        </p:txBody>
      </p:sp>
      <p:sp>
        <p:nvSpPr>
          <p:cNvPr id="474127" name="Line 15"/>
          <p:cNvSpPr>
            <a:spLocks noChangeShapeType="1"/>
          </p:cNvSpPr>
          <p:nvPr/>
        </p:nvSpPr>
        <p:spPr bwMode="auto">
          <a:xfrm>
            <a:off x="2804981" y="4192588"/>
            <a:ext cx="0" cy="463550"/>
          </a:xfrm>
          <a:prstGeom prst="line">
            <a:avLst/>
          </a:prstGeom>
          <a:noFill/>
          <a:ln w="9525">
            <a:solidFill>
              <a:schemeClr val="tx1"/>
            </a:solidFill>
            <a:round/>
            <a:headEnd/>
            <a:tailEnd/>
          </a:ln>
          <a:effectLst/>
        </p:spPr>
        <p:txBody>
          <a:bodyPr/>
          <a:lstStyle/>
          <a:p>
            <a:endParaRPr lang="zh-CN" altLang="en-US"/>
          </a:p>
        </p:txBody>
      </p:sp>
      <p:sp>
        <p:nvSpPr>
          <p:cNvPr id="474128" name="Text Box 16"/>
          <p:cNvSpPr txBox="1">
            <a:spLocks noChangeArrowheads="1"/>
          </p:cNvSpPr>
          <p:nvPr/>
        </p:nvSpPr>
        <p:spPr bwMode="auto">
          <a:xfrm>
            <a:off x="8255000" y="2133601"/>
            <a:ext cx="1343638" cy="677108"/>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偏移 </a:t>
            </a:r>
            <a:r>
              <a:rPr kumimoji="1" lang="en-US" altLang="zh-CN" sz="2000" dirty="0">
                <a:solidFill>
                  <a:srgbClr val="333399"/>
                </a:solidFill>
                <a:latin typeface="Arial" charset="0"/>
              </a:rPr>
              <a:t>= 0/8</a:t>
            </a:r>
          </a:p>
          <a:p>
            <a:pPr>
              <a:lnSpc>
                <a:spcPct val="90000"/>
              </a:lnSpc>
            </a:pPr>
            <a:r>
              <a:rPr kumimoji="1" lang="en-US" altLang="zh-CN" sz="2000" dirty="0">
                <a:solidFill>
                  <a:srgbClr val="333399"/>
                </a:solidFill>
                <a:latin typeface="Arial" charset="0"/>
              </a:rPr>
              <a:t>= 0</a:t>
            </a:r>
          </a:p>
        </p:txBody>
      </p:sp>
      <p:sp>
        <p:nvSpPr>
          <p:cNvPr id="474129" name="Text Box 17"/>
          <p:cNvSpPr txBox="1">
            <a:spLocks noChangeArrowheads="1"/>
          </p:cNvSpPr>
          <p:nvPr/>
        </p:nvSpPr>
        <p:spPr bwMode="auto">
          <a:xfrm>
            <a:off x="3377345" y="5857953"/>
            <a:ext cx="2956259" cy="461665"/>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Arial" charset="0"/>
              </a:rPr>
              <a:t>偏移 </a:t>
            </a:r>
            <a:r>
              <a:rPr kumimoji="1" lang="en-US" altLang="zh-CN" sz="2400" dirty="0">
                <a:solidFill>
                  <a:srgbClr val="333399"/>
                </a:solidFill>
                <a:latin typeface="Arial" charset="0"/>
              </a:rPr>
              <a:t>= 1400</a:t>
            </a:r>
            <a:r>
              <a:rPr kumimoji="1" lang="en-US" altLang="zh-CN" sz="2400" dirty="0">
                <a:solidFill>
                  <a:srgbClr val="FF0000"/>
                </a:solidFill>
                <a:latin typeface="Arial" charset="0"/>
              </a:rPr>
              <a:t>/8</a:t>
            </a:r>
            <a:r>
              <a:rPr kumimoji="1" lang="en-US" altLang="zh-CN" sz="2400" dirty="0">
                <a:solidFill>
                  <a:srgbClr val="333399"/>
                </a:solidFill>
                <a:latin typeface="Arial" charset="0"/>
              </a:rPr>
              <a:t> = 175</a:t>
            </a:r>
          </a:p>
        </p:txBody>
      </p:sp>
      <p:sp>
        <p:nvSpPr>
          <p:cNvPr id="474130" name="Text Box 18"/>
          <p:cNvSpPr txBox="1">
            <a:spLocks noChangeArrowheads="1"/>
          </p:cNvSpPr>
          <p:nvPr/>
        </p:nvSpPr>
        <p:spPr bwMode="auto">
          <a:xfrm>
            <a:off x="6703422" y="5857953"/>
            <a:ext cx="2956259" cy="461665"/>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Arial" charset="0"/>
              </a:rPr>
              <a:t>偏移 </a:t>
            </a:r>
            <a:r>
              <a:rPr kumimoji="1" lang="en-US" altLang="zh-CN" sz="2400" dirty="0">
                <a:solidFill>
                  <a:srgbClr val="333399"/>
                </a:solidFill>
                <a:latin typeface="Arial" charset="0"/>
              </a:rPr>
              <a:t>= 2800</a:t>
            </a:r>
            <a:r>
              <a:rPr kumimoji="1" lang="en-US" altLang="zh-CN" sz="2400" dirty="0">
                <a:solidFill>
                  <a:srgbClr val="FF0000"/>
                </a:solidFill>
                <a:latin typeface="Arial" charset="0"/>
              </a:rPr>
              <a:t>/8</a:t>
            </a:r>
            <a:r>
              <a:rPr kumimoji="1" lang="en-US" altLang="zh-CN" sz="2400" dirty="0">
                <a:solidFill>
                  <a:srgbClr val="333399"/>
                </a:solidFill>
                <a:latin typeface="Arial" charset="0"/>
              </a:rPr>
              <a:t> = 350</a:t>
            </a:r>
          </a:p>
        </p:txBody>
      </p:sp>
      <p:sp>
        <p:nvSpPr>
          <p:cNvPr id="474131" name="Line 19"/>
          <p:cNvSpPr>
            <a:spLocks noChangeShapeType="1"/>
          </p:cNvSpPr>
          <p:nvPr/>
        </p:nvSpPr>
        <p:spPr bwMode="auto">
          <a:xfrm flipV="1">
            <a:off x="8117417" y="2703574"/>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2" name="Line 20"/>
          <p:cNvSpPr>
            <a:spLocks noChangeShapeType="1"/>
          </p:cNvSpPr>
          <p:nvPr/>
        </p:nvSpPr>
        <p:spPr bwMode="auto">
          <a:xfrm flipV="1">
            <a:off x="3087027" y="2703574"/>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3" name="Line 21"/>
          <p:cNvSpPr>
            <a:spLocks noChangeShapeType="1"/>
          </p:cNvSpPr>
          <p:nvPr/>
        </p:nvSpPr>
        <p:spPr bwMode="auto">
          <a:xfrm flipV="1">
            <a:off x="2901289" y="4656199"/>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4" name="Line 22"/>
          <p:cNvSpPr>
            <a:spLocks noChangeShapeType="1"/>
          </p:cNvSpPr>
          <p:nvPr/>
        </p:nvSpPr>
        <p:spPr bwMode="auto">
          <a:xfrm flipV="1">
            <a:off x="4517893" y="4656199"/>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5" name="Line 23"/>
          <p:cNvSpPr>
            <a:spLocks noChangeShapeType="1"/>
          </p:cNvSpPr>
          <p:nvPr/>
        </p:nvSpPr>
        <p:spPr bwMode="auto">
          <a:xfrm flipV="1">
            <a:off x="6230806" y="4656199"/>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6" name="Line 24"/>
          <p:cNvSpPr>
            <a:spLocks noChangeShapeType="1"/>
          </p:cNvSpPr>
          <p:nvPr/>
        </p:nvSpPr>
        <p:spPr bwMode="auto">
          <a:xfrm flipV="1">
            <a:off x="7926520" y="4656199"/>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7" name="Line 25"/>
          <p:cNvSpPr>
            <a:spLocks noChangeShapeType="1"/>
          </p:cNvSpPr>
          <p:nvPr/>
        </p:nvSpPr>
        <p:spPr bwMode="auto">
          <a:xfrm flipV="1">
            <a:off x="9180248" y="4656199"/>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8" name="Text Box 26"/>
          <p:cNvSpPr txBox="1">
            <a:spLocks noChangeArrowheads="1"/>
          </p:cNvSpPr>
          <p:nvPr/>
        </p:nvSpPr>
        <p:spPr bwMode="auto">
          <a:xfrm>
            <a:off x="4098297" y="4932364"/>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1400</a:t>
            </a:r>
          </a:p>
        </p:txBody>
      </p:sp>
      <p:sp>
        <p:nvSpPr>
          <p:cNvPr id="474139" name="Text Box 27"/>
          <p:cNvSpPr txBox="1">
            <a:spLocks noChangeArrowheads="1"/>
          </p:cNvSpPr>
          <p:nvPr/>
        </p:nvSpPr>
        <p:spPr bwMode="auto">
          <a:xfrm>
            <a:off x="7522402" y="4932364"/>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2800</a:t>
            </a:r>
          </a:p>
        </p:txBody>
      </p:sp>
      <p:sp>
        <p:nvSpPr>
          <p:cNvPr id="474140" name="Text Box 28"/>
          <p:cNvSpPr txBox="1">
            <a:spLocks noChangeArrowheads="1"/>
          </p:cNvSpPr>
          <p:nvPr/>
        </p:nvSpPr>
        <p:spPr bwMode="auto">
          <a:xfrm>
            <a:off x="8760652" y="4910139"/>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3799</a:t>
            </a:r>
          </a:p>
        </p:txBody>
      </p:sp>
      <p:sp>
        <p:nvSpPr>
          <p:cNvPr id="474141" name="Text Box 29"/>
          <p:cNvSpPr txBox="1">
            <a:spLocks noChangeArrowheads="1"/>
          </p:cNvSpPr>
          <p:nvPr/>
        </p:nvSpPr>
        <p:spPr bwMode="auto">
          <a:xfrm>
            <a:off x="5807771" y="4910139"/>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2799</a:t>
            </a:r>
          </a:p>
        </p:txBody>
      </p:sp>
      <p:sp>
        <p:nvSpPr>
          <p:cNvPr id="474142" name="Text Box 30"/>
          <p:cNvSpPr txBox="1">
            <a:spLocks noChangeArrowheads="1"/>
          </p:cNvSpPr>
          <p:nvPr/>
        </p:nvSpPr>
        <p:spPr bwMode="auto">
          <a:xfrm>
            <a:off x="2481693" y="4910139"/>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1399</a:t>
            </a:r>
          </a:p>
        </p:txBody>
      </p:sp>
      <p:sp>
        <p:nvSpPr>
          <p:cNvPr id="474143" name="Text Box 31"/>
          <p:cNvSpPr txBox="1">
            <a:spLocks noChangeArrowheads="1"/>
          </p:cNvSpPr>
          <p:nvPr/>
        </p:nvSpPr>
        <p:spPr bwMode="auto">
          <a:xfrm>
            <a:off x="7713298" y="2957514"/>
            <a:ext cx="75533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3799</a:t>
            </a:r>
          </a:p>
        </p:txBody>
      </p:sp>
      <p:sp>
        <p:nvSpPr>
          <p:cNvPr id="474144" name="Text Box 32"/>
          <p:cNvSpPr txBox="1">
            <a:spLocks noChangeArrowheads="1"/>
          </p:cNvSpPr>
          <p:nvPr/>
        </p:nvSpPr>
        <p:spPr bwMode="auto">
          <a:xfrm>
            <a:off x="610526" y="2060576"/>
            <a:ext cx="1210588" cy="707886"/>
          </a:xfrm>
          <a:prstGeom prst="rect">
            <a:avLst/>
          </a:prstGeom>
          <a:noFill/>
          <a:ln w="9525">
            <a:noFill/>
            <a:miter lim="800000"/>
            <a:headEnd/>
            <a:tailEnd/>
          </a:ln>
          <a:effectLst/>
        </p:spPr>
        <p:txBody>
          <a:bodyPr wrap="none">
            <a:spAutoFit/>
          </a:bodyPr>
          <a:lstStyle/>
          <a:p>
            <a:pPr algn="ctr"/>
            <a:r>
              <a:rPr kumimoji="1" lang="zh-CN" altLang="en-US" sz="2000">
                <a:solidFill>
                  <a:srgbClr val="333399"/>
                </a:solidFill>
                <a:latin typeface="Arial" charset="0"/>
              </a:rPr>
              <a:t>需分片的</a:t>
            </a:r>
          </a:p>
          <a:p>
            <a:pPr algn="ctr"/>
            <a:r>
              <a:rPr kumimoji="1" lang="zh-CN" altLang="en-US" sz="2000">
                <a:solidFill>
                  <a:srgbClr val="333399"/>
                </a:solidFill>
                <a:latin typeface="Arial" charset="0"/>
              </a:rPr>
              <a:t>数据报</a:t>
            </a:r>
          </a:p>
        </p:txBody>
      </p:sp>
      <p:sp>
        <p:nvSpPr>
          <p:cNvPr id="474188" name="Rectangle 76"/>
          <p:cNvSpPr>
            <a:spLocks noChangeArrowheads="1"/>
          </p:cNvSpPr>
          <p:nvPr/>
        </p:nvSpPr>
        <p:spPr bwMode="auto">
          <a:xfrm>
            <a:off x="2067190" y="2257425"/>
            <a:ext cx="925248" cy="407988"/>
          </a:xfrm>
          <a:prstGeom prst="rect">
            <a:avLst/>
          </a:prstGeom>
          <a:solidFill>
            <a:srgbClr val="FFCCFF"/>
          </a:solidFill>
          <a:ln w="9525">
            <a:noFill/>
            <a:miter lim="800000"/>
            <a:headEnd/>
            <a:tailEnd/>
          </a:ln>
          <a:effectLst/>
        </p:spPr>
        <p:txBody>
          <a:bodyPr wrap="none" anchor="ctr"/>
          <a:lstStyle/>
          <a:p>
            <a:endParaRPr lang="zh-CN" altLang="en-US"/>
          </a:p>
        </p:txBody>
      </p:sp>
      <p:sp>
        <p:nvSpPr>
          <p:cNvPr id="474145" name="Text Box 33"/>
          <p:cNvSpPr txBox="1">
            <a:spLocks noChangeArrowheads="1"/>
          </p:cNvSpPr>
          <p:nvPr/>
        </p:nvSpPr>
        <p:spPr bwMode="auto">
          <a:xfrm>
            <a:off x="713391" y="5413453"/>
            <a:ext cx="1672253" cy="461665"/>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charset="0"/>
              </a:rPr>
              <a:t>数据报片 </a:t>
            </a:r>
            <a:r>
              <a:rPr kumimoji="1" lang="en-US" altLang="zh-CN" sz="2400">
                <a:solidFill>
                  <a:srgbClr val="333399"/>
                </a:solidFill>
                <a:latin typeface="Arial" charset="0"/>
              </a:rPr>
              <a:t>1</a:t>
            </a:r>
          </a:p>
        </p:txBody>
      </p:sp>
      <p:sp>
        <p:nvSpPr>
          <p:cNvPr id="474146" name="Text Box 34"/>
          <p:cNvSpPr txBox="1">
            <a:spLocks noChangeArrowheads="1"/>
          </p:cNvSpPr>
          <p:nvPr/>
        </p:nvSpPr>
        <p:spPr bwMode="auto">
          <a:xfrm>
            <a:off x="2144614" y="2192339"/>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a:t>
            </a:r>
          </a:p>
        </p:txBody>
      </p:sp>
      <p:sp>
        <p:nvSpPr>
          <p:cNvPr id="474147" name="Line 35"/>
          <p:cNvSpPr>
            <a:spLocks noChangeShapeType="1"/>
          </p:cNvSpPr>
          <p:nvPr/>
        </p:nvSpPr>
        <p:spPr bwMode="auto">
          <a:xfrm>
            <a:off x="2995877" y="2239963"/>
            <a:ext cx="0" cy="463550"/>
          </a:xfrm>
          <a:prstGeom prst="line">
            <a:avLst/>
          </a:prstGeom>
          <a:noFill/>
          <a:ln w="9525">
            <a:solidFill>
              <a:schemeClr val="tx1"/>
            </a:solidFill>
            <a:round/>
            <a:headEnd/>
            <a:tailEnd/>
          </a:ln>
          <a:effectLst/>
        </p:spPr>
        <p:txBody>
          <a:bodyPr/>
          <a:lstStyle/>
          <a:p>
            <a:endParaRPr lang="zh-CN" altLang="en-US"/>
          </a:p>
        </p:txBody>
      </p:sp>
      <p:sp>
        <p:nvSpPr>
          <p:cNvPr id="474148" name="Rectangle 36"/>
          <p:cNvSpPr>
            <a:spLocks noChangeArrowheads="1"/>
          </p:cNvSpPr>
          <p:nvPr/>
        </p:nvSpPr>
        <p:spPr bwMode="auto">
          <a:xfrm>
            <a:off x="144467" y="4192588"/>
            <a:ext cx="951045"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51" name="Line 39"/>
          <p:cNvSpPr>
            <a:spLocks noChangeShapeType="1"/>
          </p:cNvSpPr>
          <p:nvPr/>
        </p:nvSpPr>
        <p:spPr bwMode="auto">
          <a:xfrm flipV="1">
            <a:off x="1095541" y="2703515"/>
            <a:ext cx="1900369"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52" name="Line 40"/>
          <p:cNvSpPr>
            <a:spLocks noChangeShapeType="1"/>
          </p:cNvSpPr>
          <p:nvPr/>
        </p:nvSpPr>
        <p:spPr bwMode="auto">
          <a:xfrm flipV="1">
            <a:off x="2995884" y="2703515"/>
            <a:ext cx="1903810"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53" name="Rectangle 41"/>
          <p:cNvSpPr>
            <a:spLocks noChangeArrowheads="1"/>
          </p:cNvSpPr>
          <p:nvPr/>
        </p:nvSpPr>
        <p:spPr bwMode="auto">
          <a:xfrm>
            <a:off x="4425058" y="4192588"/>
            <a:ext cx="1900369"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474154" name="Line 42"/>
          <p:cNvSpPr>
            <a:spLocks noChangeShapeType="1"/>
          </p:cNvSpPr>
          <p:nvPr/>
        </p:nvSpPr>
        <p:spPr bwMode="auto">
          <a:xfrm>
            <a:off x="4614202" y="4192588"/>
            <a:ext cx="0" cy="463550"/>
          </a:xfrm>
          <a:prstGeom prst="line">
            <a:avLst/>
          </a:prstGeom>
          <a:noFill/>
          <a:ln w="9525">
            <a:solidFill>
              <a:schemeClr val="tx1"/>
            </a:solidFill>
            <a:round/>
            <a:headEnd/>
            <a:tailEnd/>
          </a:ln>
          <a:effectLst/>
        </p:spPr>
        <p:txBody>
          <a:bodyPr/>
          <a:lstStyle/>
          <a:p>
            <a:endParaRPr lang="zh-CN" altLang="en-US"/>
          </a:p>
        </p:txBody>
      </p:sp>
      <p:sp>
        <p:nvSpPr>
          <p:cNvPr id="474155" name="Line 43"/>
          <p:cNvSpPr>
            <a:spLocks noChangeShapeType="1"/>
          </p:cNvSpPr>
          <p:nvPr/>
        </p:nvSpPr>
        <p:spPr bwMode="auto">
          <a:xfrm>
            <a:off x="4803379" y="4192588"/>
            <a:ext cx="0" cy="463550"/>
          </a:xfrm>
          <a:prstGeom prst="line">
            <a:avLst/>
          </a:prstGeom>
          <a:noFill/>
          <a:ln w="9525">
            <a:solidFill>
              <a:schemeClr val="tx1"/>
            </a:solidFill>
            <a:round/>
            <a:headEnd/>
            <a:tailEnd/>
          </a:ln>
          <a:effectLst/>
        </p:spPr>
        <p:txBody>
          <a:bodyPr/>
          <a:lstStyle/>
          <a:p>
            <a:endParaRPr lang="zh-CN" altLang="en-US"/>
          </a:p>
        </p:txBody>
      </p:sp>
      <p:sp>
        <p:nvSpPr>
          <p:cNvPr id="474156" name="Line 44"/>
          <p:cNvSpPr>
            <a:spLocks noChangeShapeType="1"/>
          </p:cNvSpPr>
          <p:nvPr/>
        </p:nvSpPr>
        <p:spPr bwMode="auto">
          <a:xfrm>
            <a:off x="4994275" y="4192588"/>
            <a:ext cx="0" cy="463550"/>
          </a:xfrm>
          <a:prstGeom prst="line">
            <a:avLst/>
          </a:prstGeom>
          <a:noFill/>
          <a:ln w="9525">
            <a:solidFill>
              <a:schemeClr val="tx1"/>
            </a:solidFill>
            <a:round/>
            <a:headEnd/>
            <a:tailEnd/>
          </a:ln>
          <a:effectLst/>
        </p:spPr>
        <p:txBody>
          <a:bodyPr/>
          <a:lstStyle/>
          <a:p>
            <a:endParaRPr lang="zh-CN" altLang="en-US"/>
          </a:p>
        </p:txBody>
      </p:sp>
      <p:sp>
        <p:nvSpPr>
          <p:cNvPr id="474157" name="Line 45"/>
          <p:cNvSpPr>
            <a:spLocks noChangeShapeType="1"/>
          </p:cNvSpPr>
          <p:nvPr/>
        </p:nvSpPr>
        <p:spPr bwMode="auto">
          <a:xfrm>
            <a:off x="6134497" y="4192588"/>
            <a:ext cx="0" cy="463550"/>
          </a:xfrm>
          <a:prstGeom prst="line">
            <a:avLst/>
          </a:prstGeom>
          <a:noFill/>
          <a:ln w="9525">
            <a:solidFill>
              <a:schemeClr val="tx1"/>
            </a:solidFill>
            <a:round/>
            <a:headEnd/>
            <a:tailEnd/>
          </a:ln>
          <a:effectLst/>
        </p:spPr>
        <p:txBody>
          <a:bodyPr/>
          <a:lstStyle/>
          <a:p>
            <a:endParaRPr lang="zh-CN" altLang="en-US"/>
          </a:p>
        </p:txBody>
      </p:sp>
      <p:sp>
        <p:nvSpPr>
          <p:cNvPr id="474158" name="Rectangle 46"/>
          <p:cNvSpPr>
            <a:spLocks noChangeArrowheads="1"/>
          </p:cNvSpPr>
          <p:nvPr/>
        </p:nvSpPr>
        <p:spPr bwMode="auto">
          <a:xfrm>
            <a:off x="3473979" y="4192588"/>
            <a:ext cx="951045"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59" name="Line 47"/>
          <p:cNvSpPr>
            <a:spLocks noChangeShapeType="1"/>
          </p:cNvSpPr>
          <p:nvPr/>
        </p:nvSpPr>
        <p:spPr bwMode="auto">
          <a:xfrm flipV="1">
            <a:off x="4425024" y="2703515"/>
            <a:ext cx="47466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0" name="Line 48"/>
          <p:cNvSpPr>
            <a:spLocks noChangeShapeType="1"/>
          </p:cNvSpPr>
          <p:nvPr/>
        </p:nvSpPr>
        <p:spPr bwMode="auto">
          <a:xfrm flipV="1">
            <a:off x="6325398" y="2703515"/>
            <a:ext cx="47638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1" name="Rectangle 49"/>
          <p:cNvSpPr>
            <a:spLocks noChangeArrowheads="1"/>
          </p:cNvSpPr>
          <p:nvPr/>
        </p:nvSpPr>
        <p:spPr bwMode="auto">
          <a:xfrm>
            <a:off x="7847443" y="4192588"/>
            <a:ext cx="1427427"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474162" name="Line 50"/>
          <p:cNvSpPr>
            <a:spLocks noChangeShapeType="1"/>
          </p:cNvSpPr>
          <p:nvPr/>
        </p:nvSpPr>
        <p:spPr bwMode="auto">
          <a:xfrm>
            <a:off x="8038306" y="4192588"/>
            <a:ext cx="0" cy="463550"/>
          </a:xfrm>
          <a:prstGeom prst="line">
            <a:avLst/>
          </a:prstGeom>
          <a:noFill/>
          <a:ln w="9525">
            <a:solidFill>
              <a:schemeClr val="tx1"/>
            </a:solidFill>
            <a:round/>
            <a:headEnd/>
            <a:tailEnd/>
          </a:ln>
          <a:effectLst/>
        </p:spPr>
        <p:txBody>
          <a:bodyPr/>
          <a:lstStyle/>
          <a:p>
            <a:endParaRPr lang="zh-CN" altLang="en-US"/>
          </a:p>
        </p:txBody>
      </p:sp>
      <p:sp>
        <p:nvSpPr>
          <p:cNvPr id="474163" name="Line 51"/>
          <p:cNvSpPr>
            <a:spLocks noChangeShapeType="1"/>
          </p:cNvSpPr>
          <p:nvPr/>
        </p:nvSpPr>
        <p:spPr bwMode="auto">
          <a:xfrm>
            <a:off x="8229204" y="4192588"/>
            <a:ext cx="0" cy="463550"/>
          </a:xfrm>
          <a:prstGeom prst="line">
            <a:avLst/>
          </a:prstGeom>
          <a:noFill/>
          <a:ln w="9525">
            <a:solidFill>
              <a:schemeClr val="tx1"/>
            </a:solidFill>
            <a:round/>
            <a:headEnd/>
            <a:tailEnd/>
          </a:ln>
          <a:effectLst/>
        </p:spPr>
        <p:txBody>
          <a:bodyPr/>
          <a:lstStyle/>
          <a:p>
            <a:endParaRPr lang="zh-CN" altLang="en-US"/>
          </a:p>
        </p:txBody>
      </p:sp>
      <p:sp>
        <p:nvSpPr>
          <p:cNvPr id="474164" name="Line 52"/>
          <p:cNvSpPr>
            <a:spLocks noChangeShapeType="1"/>
          </p:cNvSpPr>
          <p:nvPr/>
        </p:nvSpPr>
        <p:spPr bwMode="auto">
          <a:xfrm>
            <a:off x="8420100" y="4192588"/>
            <a:ext cx="0" cy="463550"/>
          </a:xfrm>
          <a:prstGeom prst="line">
            <a:avLst/>
          </a:prstGeom>
          <a:noFill/>
          <a:ln w="9525">
            <a:solidFill>
              <a:schemeClr val="tx1"/>
            </a:solidFill>
            <a:round/>
            <a:headEnd/>
            <a:tailEnd/>
          </a:ln>
          <a:effectLst/>
        </p:spPr>
        <p:txBody>
          <a:bodyPr/>
          <a:lstStyle/>
          <a:p>
            <a:endParaRPr lang="zh-CN" altLang="en-US"/>
          </a:p>
        </p:txBody>
      </p:sp>
      <p:sp>
        <p:nvSpPr>
          <p:cNvPr id="474165" name="Line 53"/>
          <p:cNvSpPr>
            <a:spLocks noChangeShapeType="1"/>
          </p:cNvSpPr>
          <p:nvPr/>
        </p:nvSpPr>
        <p:spPr bwMode="auto">
          <a:xfrm>
            <a:off x="9085660" y="4192588"/>
            <a:ext cx="0" cy="463550"/>
          </a:xfrm>
          <a:prstGeom prst="line">
            <a:avLst/>
          </a:prstGeom>
          <a:noFill/>
          <a:ln w="9525">
            <a:solidFill>
              <a:schemeClr val="tx1"/>
            </a:solidFill>
            <a:round/>
            <a:headEnd/>
            <a:tailEnd/>
          </a:ln>
          <a:effectLst/>
        </p:spPr>
        <p:txBody>
          <a:bodyPr/>
          <a:lstStyle/>
          <a:p>
            <a:endParaRPr lang="zh-CN" altLang="en-US"/>
          </a:p>
        </p:txBody>
      </p:sp>
      <p:sp>
        <p:nvSpPr>
          <p:cNvPr id="474166" name="Rectangle 54"/>
          <p:cNvSpPr>
            <a:spLocks noChangeArrowheads="1"/>
          </p:cNvSpPr>
          <p:nvPr/>
        </p:nvSpPr>
        <p:spPr bwMode="auto">
          <a:xfrm>
            <a:off x="6898086" y="4192588"/>
            <a:ext cx="949325"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67" name="Line 55"/>
          <p:cNvSpPr>
            <a:spLocks noChangeShapeType="1"/>
          </p:cNvSpPr>
          <p:nvPr/>
        </p:nvSpPr>
        <p:spPr bwMode="auto">
          <a:xfrm flipH="1" flipV="1">
            <a:off x="8229206" y="2703515"/>
            <a:ext cx="104563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8" name="Line 56"/>
          <p:cNvSpPr>
            <a:spLocks noChangeShapeType="1"/>
          </p:cNvSpPr>
          <p:nvPr/>
        </p:nvSpPr>
        <p:spPr bwMode="auto">
          <a:xfrm flipH="1" flipV="1">
            <a:off x="6801780" y="2703515"/>
            <a:ext cx="104563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9" name="Line 57"/>
          <p:cNvSpPr>
            <a:spLocks noChangeShapeType="1"/>
          </p:cNvSpPr>
          <p:nvPr/>
        </p:nvSpPr>
        <p:spPr bwMode="auto">
          <a:xfrm>
            <a:off x="2978683" y="2014538"/>
            <a:ext cx="5231606"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474170" name="Text Box 58"/>
          <p:cNvSpPr txBox="1">
            <a:spLocks noChangeArrowheads="1"/>
          </p:cNvSpPr>
          <p:nvPr/>
        </p:nvSpPr>
        <p:spPr bwMode="auto">
          <a:xfrm>
            <a:off x="3950364" y="1808164"/>
            <a:ext cx="2691763" cy="40011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Arial" charset="0"/>
              </a:rPr>
              <a:t>数据部分共 </a:t>
            </a:r>
            <a:r>
              <a:rPr kumimoji="1" lang="en-US" altLang="zh-CN" sz="2000" dirty="0">
                <a:solidFill>
                  <a:srgbClr val="333399"/>
                </a:solidFill>
                <a:latin typeface="Arial" charset="0"/>
              </a:rPr>
              <a:t>3800 </a:t>
            </a:r>
            <a:r>
              <a:rPr kumimoji="1" lang="zh-CN" altLang="en-US" sz="2000" dirty="0">
                <a:solidFill>
                  <a:srgbClr val="333399"/>
                </a:solidFill>
                <a:latin typeface="Arial" charset="0"/>
              </a:rPr>
              <a:t>字节</a:t>
            </a:r>
          </a:p>
        </p:txBody>
      </p:sp>
      <p:sp>
        <p:nvSpPr>
          <p:cNvPr id="474171" name="Text Box 59"/>
          <p:cNvSpPr txBox="1">
            <a:spLocks noChangeArrowheads="1"/>
          </p:cNvSpPr>
          <p:nvPr/>
        </p:nvSpPr>
        <p:spPr bwMode="auto">
          <a:xfrm>
            <a:off x="144502" y="4192589"/>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 </a:t>
            </a:r>
            <a:r>
              <a:rPr kumimoji="1" lang="en-US" altLang="zh-CN" sz="2000">
                <a:solidFill>
                  <a:srgbClr val="333399"/>
                </a:solidFill>
                <a:latin typeface="Arial" charset="0"/>
              </a:rPr>
              <a:t>1</a:t>
            </a:r>
          </a:p>
        </p:txBody>
      </p:sp>
      <p:sp>
        <p:nvSpPr>
          <p:cNvPr id="474172" name="Text Box 60"/>
          <p:cNvSpPr txBox="1">
            <a:spLocks noChangeArrowheads="1"/>
          </p:cNvSpPr>
          <p:nvPr/>
        </p:nvSpPr>
        <p:spPr bwMode="auto">
          <a:xfrm>
            <a:off x="3441343" y="4192589"/>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 </a:t>
            </a:r>
            <a:r>
              <a:rPr kumimoji="1" lang="en-US" altLang="zh-CN" sz="2000">
                <a:solidFill>
                  <a:srgbClr val="333399"/>
                </a:solidFill>
                <a:latin typeface="Arial" charset="0"/>
              </a:rPr>
              <a:t>2</a:t>
            </a:r>
          </a:p>
        </p:txBody>
      </p:sp>
      <p:sp>
        <p:nvSpPr>
          <p:cNvPr id="474173" name="Text Box 61"/>
          <p:cNvSpPr txBox="1">
            <a:spLocks noChangeArrowheads="1"/>
          </p:cNvSpPr>
          <p:nvPr/>
        </p:nvSpPr>
        <p:spPr bwMode="auto">
          <a:xfrm>
            <a:off x="6865447" y="4192589"/>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 </a:t>
            </a:r>
            <a:r>
              <a:rPr kumimoji="1" lang="en-US" altLang="zh-CN" sz="2000">
                <a:solidFill>
                  <a:srgbClr val="333399"/>
                </a:solidFill>
                <a:latin typeface="Arial" charset="0"/>
              </a:rPr>
              <a:t>3</a:t>
            </a:r>
          </a:p>
        </p:txBody>
      </p:sp>
      <p:sp>
        <p:nvSpPr>
          <p:cNvPr id="474174" name="Line 62"/>
          <p:cNvSpPr>
            <a:spLocks noChangeShapeType="1"/>
          </p:cNvSpPr>
          <p:nvPr/>
        </p:nvSpPr>
        <p:spPr bwMode="auto">
          <a:xfrm flipV="1">
            <a:off x="1184937" y="4656199"/>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75" name="Text Box 63"/>
          <p:cNvSpPr txBox="1">
            <a:spLocks noChangeArrowheads="1"/>
          </p:cNvSpPr>
          <p:nvPr/>
        </p:nvSpPr>
        <p:spPr bwMode="auto">
          <a:xfrm>
            <a:off x="364636" y="4949826"/>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字节 </a:t>
            </a:r>
            <a:r>
              <a:rPr kumimoji="1" lang="en-US" altLang="zh-CN" sz="2000">
                <a:solidFill>
                  <a:srgbClr val="333399"/>
                </a:solidFill>
                <a:latin typeface="Arial" charset="0"/>
              </a:rPr>
              <a:t>0</a:t>
            </a:r>
          </a:p>
        </p:txBody>
      </p:sp>
      <p:sp>
        <p:nvSpPr>
          <p:cNvPr id="474176" name="Text Box 64"/>
          <p:cNvSpPr txBox="1">
            <a:spLocks noChangeArrowheads="1"/>
          </p:cNvSpPr>
          <p:nvPr/>
        </p:nvSpPr>
        <p:spPr bwMode="auto">
          <a:xfrm>
            <a:off x="3977556" y="5408690"/>
            <a:ext cx="1672253" cy="461665"/>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charset="0"/>
              </a:rPr>
              <a:t>数据报片 </a:t>
            </a:r>
            <a:r>
              <a:rPr kumimoji="1" lang="en-US" altLang="zh-CN" sz="2400">
                <a:solidFill>
                  <a:srgbClr val="333399"/>
                </a:solidFill>
                <a:latin typeface="Arial" charset="0"/>
              </a:rPr>
              <a:t>2</a:t>
            </a:r>
          </a:p>
        </p:txBody>
      </p:sp>
      <p:sp>
        <p:nvSpPr>
          <p:cNvPr id="474177" name="Text Box 65"/>
          <p:cNvSpPr txBox="1">
            <a:spLocks noChangeArrowheads="1"/>
          </p:cNvSpPr>
          <p:nvPr/>
        </p:nvSpPr>
        <p:spPr bwMode="auto">
          <a:xfrm>
            <a:off x="7117895" y="5408690"/>
            <a:ext cx="1672253" cy="461665"/>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charset="0"/>
              </a:rPr>
              <a:t>数据报片 </a:t>
            </a:r>
            <a:r>
              <a:rPr kumimoji="1" lang="en-US" altLang="zh-CN" sz="2400">
                <a:solidFill>
                  <a:srgbClr val="333399"/>
                </a:solidFill>
                <a:latin typeface="Arial" charset="0"/>
              </a:rPr>
              <a:t>3</a:t>
            </a:r>
          </a:p>
        </p:txBody>
      </p:sp>
      <p:sp>
        <p:nvSpPr>
          <p:cNvPr id="474178" name="Line 66"/>
          <p:cNvSpPr>
            <a:spLocks noChangeShapeType="1"/>
          </p:cNvSpPr>
          <p:nvPr/>
        </p:nvSpPr>
        <p:spPr bwMode="auto">
          <a:xfrm flipV="1">
            <a:off x="4977077" y="2703574"/>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79" name="Text Box 67"/>
          <p:cNvSpPr txBox="1">
            <a:spLocks noChangeArrowheads="1"/>
          </p:cNvSpPr>
          <p:nvPr/>
        </p:nvSpPr>
        <p:spPr bwMode="auto">
          <a:xfrm>
            <a:off x="4557482" y="2976564"/>
            <a:ext cx="75533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1400</a:t>
            </a:r>
          </a:p>
        </p:txBody>
      </p:sp>
      <p:sp>
        <p:nvSpPr>
          <p:cNvPr id="474180" name="Line 68"/>
          <p:cNvSpPr>
            <a:spLocks noChangeShapeType="1"/>
          </p:cNvSpPr>
          <p:nvPr/>
        </p:nvSpPr>
        <p:spPr bwMode="auto">
          <a:xfrm flipV="1">
            <a:off x="6880887" y="2703574"/>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81" name="Text Box 69"/>
          <p:cNvSpPr txBox="1">
            <a:spLocks noChangeArrowheads="1"/>
          </p:cNvSpPr>
          <p:nvPr/>
        </p:nvSpPr>
        <p:spPr bwMode="auto">
          <a:xfrm>
            <a:off x="6476768" y="2976564"/>
            <a:ext cx="75533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2800</a:t>
            </a:r>
          </a:p>
        </p:txBody>
      </p:sp>
      <p:sp>
        <p:nvSpPr>
          <p:cNvPr id="474184" name="Text Box 72"/>
          <p:cNvSpPr txBox="1">
            <a:spLocks noChangeArrowheads="1"/>
          </p:cNvSpPr>
          <p:nvPr/>
        </p:nvSpPr>
        <p:spPr bwMode="auto">
          <a:xfrm>
            <a:off x="2268445" y="2997201"/>
            <a:ext cx="910827" cy="40011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Arial" charset="0"/>
              </a:rPr>
              <a:t>字节 </a:t>
            </a:r>
            <a:r>
              <a:rPr kumimoji="1" lang="en-US" altLang="zh-CN" sz="2000" dirty="0">
                <a:solidFill>
                  <a:srgbClr val="333399"/>
                </a:solidFill>
                <a:latin typeface="Arial" charset="0"/>
              </a:rPr>
              <a:t>0</a:t>
            </a:r>
          </a:p>
        </p:txBody>
      </p:sp>
      <p:sp>
        <p:nvSpPr>
          <p:cNvPr id="474186" name="Rectangle 74"/>
          <p:cNvSpPr>
            <a:spLocks noGrp="1" noChangeArrowheads="1"/>
          </p:cNvSpPr>
          <p:nvPr>
            <p:ph type="title"/>
          </p:nvPr>
        </p:nvSpPr>
        <p:spPr>
          <a:xfrm>
            <a:off x="154751" y="357227"/>
            <a:ext cx="9673861" cy="909639"/>
          </a:xfrm>
          <a:solidFill>
            <a:srgbClr val="FFFF99"/>
          </a:solidFill>
          <a:ln>
            <a:solidFill>
              <a:schemeClr val="folHlink"/>
            </a:solidFill>
          </a:ln>
          <a:effectLst>
            <a:outerShdw dist="35921" dir="2700000" algn="ctr" rotWithShape="0">
              <a:schemeClr val="bg2"/>
            </a:outerShdw>
          </a:effectLst>
        </p:spPr>
        <p:txBody>
          <a:bodyPr/>
          <a:lstStyle/>
          <a:p>
            <a:pPr algn="ctr"/>
            <a:r>
              <a:rPr lang="en-US" altLang="zh-CN" sz="3200" dirty="0"/>
              <a:t>【</a:t>
            </a:r>
            <a:r>
              <a:rPr lang="zh-CN" altLang="en-US" sz="3200" dirty="0"/>
              <a:t>例</a:t>
            </a:r>
            <a:r>
              <a:rPr lang="en-US" altLang="zh-CN" sz="3200" dirty="0"/>
              <a:t>4-1】 </a:t>
            </a:r>
            <a:r>
              <a:rPr lang="en-US" altLang="zh-CN" sz="2800" dirty="0"/>
              <a:t>IP </a:t>
            </a:r>
            <a:r>
              <a:rPr lang="zh-CN" altLang="en-US" sz="2800" dirty="0"/>
              <a:t>数据报</a:t>
            </a:r>
            <a:r>
              <a:rPr lang="zh-CN" altLang="en-US" sz="2800" dirty="0" smtClean="0"/>
              <a:t>分片</a:t>
            </a:r>
            <a:r>
              <a:rPr lang="en-US" altLang="zh-CN" sz="2800" dirty="0" smtClean="0"/>
              <a:t/>
            </a:r>
            <a:br>
              <a:rPr lang="en-US" altLang="zh-CN" sz="2800" dirty="0" smtClean="0"/>
            </a:br>
            <a:r>
              <a:rPr lang="en-US" altLang="zh-CN" sz="2800" dirty="0" smtClean="0"/>
              <a:t>MAC</a:t>
            </a:r>
            <a:r>
              <a:rPr lang="zh-CN" altLang="en-US" sz="2800" dirty="0" smtClean="0"/>
              <a:t>帧中数据长度不超过</a:t>
            </a:r>
            <a:r>
              <a:rPr lang="en-US" altLang="zh-CN" sz="2800" dirty="0" smtClean="0"/>
              <a:t>1420</a:t>
            </a:r>
            <a:endParaRPr lang="zh-CN" altLang="en-US" sz="2800" dirty="0"/>
          </a:p>
        </p:txBody>
      </p:sp>
      <p:sp>
        <p:nvSpPr>
          <p:cNvPr id="73" name="Text Box 72"/>
          <p:cNvSpPr txBox="1">
            <a:spLocks noChangeArrowheads="1"/>
          </p:cNvSpPr>
          <p:nvPr/>
        </p:nvSpPr>
        <p:spPr bwMode="auto">
          <a:xfrm>
            <a:off x="1934745" y="1500174"/>
            <a:ext cx="1064874" cy="707886"/>
          </a:xfrm>
          <a:prstGeom prst="rect">
            <a:avLst/>
          </a:prstGeom>
          <a:solidFill>
            <a:schemeClr val="bg1"/>
          </a:solidFill>
          <a:ln w="9525">
            <a:noFill/>
            <a:miter lim="800000"/>
            <a:headEnd/>
            <a:tailEnd/>
          </a:ln>
          <a:effectLst/>
        </p:spPr>
        <p:txBody>
          <a:bodyPr wrap="square">
            <a:spAutoFit/>
          </a:bodyPr>
          <a:lstStyle/>
          <a:p>
            <a:r>
              <a:rPr kumimoji="1" lang="en-US" altLang="zh-CN" sz="2000" dirty="0" smtClean="0">
                <a:solidFill>
                  <a:srgbClr val="333399"/>
                </a:solidFill>
                <a:latin typeface="Arial" charset="0"/>
              </a:rPr>
              <a:t>20</a:t>
            </a:r>
            <a:r>
              <a:rPr kumimoji="1" lang="zh-CN" altLang="en-US" sz="2000" dirty="0" smtClean="0">
                <a:solidFill>
                  <a:srgbClr val="333399"/>
                </a:solidFill>
                <a:latin typeface="Arial" charset="0"/>
              </a:rPr>
              <a:t>字节</a:t>
            </a:r>
            <a:endParaRPr kumimoji="1" lang="en-US" altLang="zh-CN" sz="2000" dirty="0" smtClean="0">
              <a:solidFill>
                <a:srgbClr val="333399"/>
              </a:solidFill>
              <a:latin typeface="Arial" charset="0"/>
            </a:endParaRPr>
          </a:p>
          <a:p>
            <a:r>
              <a:rPr kumimoji="1" lang="zh-CN" altLang="en-US" sz="2000" dirty="0" smtClean="0">
                <a:solidFill>
                  <a:srgbClr val="333399"/>
                </a:solidFill>
                <a:latin typeface="Arial" charset="0"/>
              </a:rPr>
              <a:t>首部 </a:t>
            </a:r>
            <a:endParaRPr kumimoji="1" lang="en-US" altLang="zh-CN" sz="2000" dirty="0">
              <a:solidFill>
                <a:srgbClr val="333399"/>
              </a:solidFill>
              <a:latin typeface="Arial" charset="0"/>
            </a:endParaRPr>
          </a:p>
        </p:txBody>
      </p:sp>
      <p:sp>
        <p:nvSpPr>
          <p:cNvPr id="74" name="灯片编号占位符 7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78</a:t>
            </a:fld>
            <a:endParaRPr lang="zh-CN" altLang="en-US" kern="0" dirty="0">
              <a:solidFill>
                <a:sysClr val="windowText" lastClr="000000"/>
              </a:solidFill>
            </a:endParaRPr>
          </a:p>
        </p:txBody>
      </p:sp>
      <p:sp>
        <p:nvSpPr>
          <p:cNvPr id="75" name="Text Box 32"/>
          <p:cNvSpPr txBox="1">
            <a:spLocks noChangeArrowheads="1"/>
          </p:cNvSpPr>
          <p:nvPr/>
        </p:nvSpPr>
        <p:spPr bwMode="auto">
          <a:xfrm>
            <a:off x="4256488" y="2214615"/>
            <a:ext cx="1723549" cy="461665"/>
          </a:xfrm>
          <a:prstGeom prst="rect">
            <a:avLst/>
          </a:prstGeom>
          <a:noFill/>
          <a:ln w="9525">
            <a:noFill/>
            <a:miter lim="800000"/>
            <a:headEnd/>
            <a:tailEnd/>
          </a:ln>
          <a:effectLst/>
        </p:spPr>
        <p:txBody>
          <a:bodyPr wrap="none">
            <a:spAutoFit/>
          </a:bodyPr>
          <a:lstStyle/>
          <a:p>
            <a:pPr algn="ctr"/>
            <a:r>
              <a:rPr kumimoji="1" lang="zh-CN" altLang="en-US" sz="2400" dirty="0" smtClean="0">
                <a:solidFill>
                  <a:srgbClr val="333399"/>
                </a:solidFill>
                <a:latin typeface="Arial" charset="0"/>
              </a:rPr>
              <a:t>分片的部分</a:t>
            </a:r>
            <a:endParaRPr kumimoji="1" lang="zh-CN" altLang="en-US" sz="2400" dirty="0">
              <a:solidFill>
                <a:srgbClr val="333399"/>
              </a:solidFill>
              <a:latin typeface="Arial" charset="0"/>
            </a:endParaRPr>
          </a:p>
        </p:txBody>
      </p:sp>
      <p:sp>
        <p:nvSpPr>
          <p:cNvPr id="68" name="Text Box 72"/>
          <p:cNvSpPr txBox="1">
            <a:spLocks noChangeArrowheads="1"/>
          </p:cNvSpPr>
          <p:nvPr/>
        </p:nvSpPr>
        <p:spPr bwMode="auto">
          <a:xfrm>
            <a:off x="5" y="3429000"/>
            <a:ext cx="1064874" cy="707886"/>
          </a:xfrm>
          <a:prstGeom prst="rect">
            <a:avLst/>
          </a:prstGeom>
          <a:solidFill>
            <a:schemeClr val="bg1"/>
          </a:solidFill>
          <a:ln w="9525">
            <a:noFill/>
            <a:miter lim="800000"/>
            <a:headEnd/>
            <a:tailEnd/>
          </a:ln>
          <a:effectLst/>
        </p:spPr>
        <p:txBody>
          <a:bodyPr wrap="square">
            <a:spAutoFit/>
          </a:bodyPr>
          <a:lstStyle/>
          <a:p>
            <a:r>
              <a:rPr kumimoji="1" lang="en-US" altLang="zh-CN" sz="2000" dirty="0" smtClean="0">
                <a:solidFill>
                  <a:srgbClr val="333399"/>
                </a:solidFill>
                <a:latin typeface="Arial" charset="0"/>
              </a:rPr>
              <a:t>20</a:t>
            </a:r>
            <a:r>
              <a:rPr kumimoji="1" lang="zh-CN" altLang="en-US" sz="2000" dirty="0" smtClean="0">
                <a:solidFill>
                  <a:srgbClr val="333399"/>
                </a:solidFill>
                <a:latin typeface="Arial" charset="0"/>
              </a:rPr>
              <a:t>字节</a:t>
            </a:r>
            <a:endParaRPr kumimoji="1" lang="en-US" altLang="zh-CN" sz="2000" dirty="0" smtClean="0">
              <a:solidFill>
                <a:srgbClr val="333399"/>
              </a:solidFill>
              <a:latin typeface="Arial" charset="0"/>
            </a:endParaRPr>
          </a:p>
          <a:p>
            <a:r>
              <a:rPr kumimoji="1" lang="zh-CN" altLang="en-US" sz="2000" dirty="0" smtClean="0">
                <a:solidFill>
                  <a:srgbClr val="333399"/>
                </a:solidFill>
                <a:latin typeface="Arial" charset="0"/>
              </a:rPr>
              <a:t>首部 </a:t>
            </a:r>
            <a:endParaRPr kumimoji="1" lang="en-US" altLang="zh-CN" sz="2000" dirty="0">
              <a:solidFill>
                <a:srgbClr val="333399"/>
              </a:solidFill>
              <a:latin typeface="Arial" charset="0"/>
            </a:endParaRPr>
          </a:p>
        </p:txBody>
      </p:sp>
      <p:sp>
        <p:nvSpPr>
          <p:cNvPr id="69" name="Text Box 58"/>
          <p:cNvSpPr txBox="1">
            <a:spLocks noChangeArrowheads="1"/>
          </p:cNvSpPr>
          <p:nvPr/>
        </p:nvSpPr>
        <p:spPr bwMode="auto">
          <a:xfrm>
            <a:off x="1470400" y="3500438"/>
            <a:ext cx="1338828"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333399"/>
                </a:solidFill>
                <a:latin typeface="Arial" charset="0"/>
              </a:rPr>
              <a:t>1400 </a:t>
            </a:r>
            <a:r>
              <a:rPr kumimoji="1" lang="zh-CN" altLang="en-US" sz="2000" dirty="0">
                <a:solidFill>
                  <a:srgbClr val="333399"/>
                </a:solidFill>
                <a:latin typeface="Arial" charset="0"/>
              </a:rPr>
              <a:t>字节</a:t>
            </a:r>
          </a:p>
        </p:txBody>
      </p:sp>
      <p:sp>
        <p:nvSpPr>
          <p:cNvPr id="70" name="左大括号 69"/>
          <p:cNvSpPr/>
          <p:nvPr/>
        </p:nvSpPr>
        <p:spPr>
          <a:xfrm rot="5400000">
            <a:off x="1872236" y="3068834"/>
            <a:ext cx="357190" cy="19347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矩形 70"/>
          <p:cNvSpPr/>
          <p:nvPr/>
        </p:nvSpPr>
        <p:spPr>
          <a:xfrm>
            <a:off x="1779996" y="6396396"/>
            <a:ext cx="5142755" cy="461665"/>
          </a:xfrm>
          <a:prstGeom prst="rect">
            <a:avLst/>
          </a:prstGeom>
        </p:spPr>
        <p:txBody>
          <a:bodyPr wrap="none">
            <a:spAutoFit/>
          </a:bodyPr>
          <a:lstStyle/>
          <a:p>
            <a:r>
              <a:rPr lang="zh-CN" altLang="en-US" sz="2400" dirty="0" smtClean="0">
                <a:solidFill>
                  <a:srgbClr val="333399"/>
                </a:solidFill>
              </a:rPr>
              <a:t>注意：片偏移</a:t>
            </a:r>
            <a:r>
              <a:rPr lang="zh-CN" altLang="en-US" sz="2400" dirty="0" smtClean="0">
                <a:solidFill>
                  <a:srgbClr val="FF0000"/>
                </a:solidFill>
              </a:rPr>
              <a:t>以 </a:t>
            </a:r>
            <a:r>
              <a:rPr lang="en-US" altLang="zh-CN" sz="2400" dirty="0" smtClean="0">
                <a:solidFill>
                  <a:srgbClr val="FF0000"/>
                </a:solidFill>
              </a:rPr>
              <a:t>8 </a:t>
            </a:r>
            <a:r>
              <a:rPr lang="zh-CN" altLang="en-US" sz="2400" dirty="0" smtClean="0">
                <a:solidFill>
                  <a:srgbClr val="FF0000"/>
                </a:solidFill>
              </a:rPr>
              <a:t>个字节为偏移单位</a:t>
            </a:r>
            <a:endParaRPr lang="zh-CN" altLang="en-US" sz="1600" dirty="0"/>
          </a:p>
        </p:txBody>
      </p:sp>
      <p:sp>
        <p:nvSpPr>
          <p:cNvPr id="72" name="Text Box 58"/>
          <p:cNvSpPr txBox="1">
            <a:spLocks noChangeArrowheads="1"/>
          </p:cNvSpPr>
          <p:nvPr/>
        </p:nvSpPr>
        <p:spPr bwMode="auto">
          <a:xfrm>
            <a:off x="4798218" y="3500438"/>
            <a:ext cx="1338828"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333399"/>
                </a:solidFill>
                <a:latin typeface="Arial" charset="0"/>
              </a:rPr>
              <a:t>1400 </a:t>
            </a:r>
            <a:r>
              <a:rPr kumimoji="1" lang="zh-CN" altLang="en-US" sz="2000" dirty="0">
                <a:solidFill>
                  <a:srgbClr val="333399"/>
                </a:solidFill>
                <a:latin typeface="Arial" charset="0"/>
              </a:rPr>
              <a:t>字节</a:t>
            </a:r>
          </a:p>
        </p:txBody>
      </p:sp>
      <p:sp>
        <p:nvSpPr>
          <p:cNvPr id="76" name="左大括号 75"/>
          <p:cNvSpPr/>
          <p:nvPr/>
        </p:nvSpPr>
        <p:spPr>
          <a:xfrm rot="5400000">
            <a:off x="5200056" y="3068834"/>
            <a:ext cx="357190" cy="19347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Text Box 58"/>
          <p:cNvSpPr txBox="1">
            <a:spLocks noChangeArrowheads="1"/>
          </p:cNvSpPr>
          <p:nvPr/>
        </p:nvSpPr>
        <p:spPr bwMode="auto">
          <a:xfrm>
            <a:off x="8126038" y="3500438"/>
            <a:ext cx="1338828"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333399"/>
                </a:solidFill>
                <a:latin typeface="Arial" charset="0"/>
              </a:rPr>
              <a:t>1000 </a:t>
            </a:r>
            <a:r>
              <a:rPr kumimoji="1" lang="zh-CN" altLang="en-US" sz="2000" dirty="0">
                <a:solidFill>
                  <a:srgbClr val="333399"/>
                </a:solidFill>
                <a:latin typeface="Arial" charset="0"/>
              </a:rPr>
              <a:t>字节</a:t>
            </a:r>
          </a:p>
        </p:txBody>
      </p:sp>
      <p:sp>
        <p:nvSpPr>
          <p:cNvPr id="78" name="左大括号 77"/>
          <p:cNvSpPr/>
          <p:nvPr/>
        </p:nvSpPr>
        <p:spPr>
          <a:xfrm rot="5400000">
            <a:off x="8380460" y="3328294"/>
            <a:ext cx="377143" cy="143581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4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4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7" grpId="0"/>
      <p:bldP spid="474129" grpId="0"/>
      <p:bldP spid="474130" grpId="0"/>
      <p:bldP spid="71"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6" name="Rectangle 4"/>
          <p:cNvSpPr>
            <a:spLocks noChangeArrowheads="1"/>
          </p:cNvSpPr>
          <p:nvPr/>
        </p:nvSpPr>
        <p:spPr bwMode="auto">
          <a:xfrm>
            <a:off x="3075575" y="739765"/>
            <a:ext cx="5233327" cy="46355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474118" name="Rectangle 6"/>
          <p:cNvSpPr>
            <a:spLocks noChangeArrowheads="1"/>
          </p:cNvSpPr>
          <p:nvPr/>
        </p:nvSpPr>
        <p:spPr bwMode="auto">
          <a:xfrm>
            <a:off x="2124501" y="739765"/>
            <a:ext cx="6184371" cy="463550"/>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474123" name="Rectangle 11"/>
          <p:cNvSpPr>
            <a:spLocks noChangeArrowheads="1"/>
          </p:cNvSpPr>
          <p:nvPr/>
        </p:nvSpPr>
        <p:spPr bwMode="auto">
          <a:xfrm>
            <a:off x="1175206" y="2692390"/>
            <a:ext cx="1900369"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474124" name="Line 12"/>
          <p:cNvSpPr>
            <a:spLocks noChangeShapeType="1"/>
          </p:cNvSpPr>
          <p:nvPr/>
        </p:nvSpPr>
        <p:spPr bwMode="auto">
          <a:xfrm>
            <a:off x="1364350" y="2692390"/>
            <a:ext cx="0" cy="463550"/>
          </a:xfrm>
          <a:prstGeom prst="line">
            <a:avLst/>
          </a:prstGeom>
          <a:noFill/>
          <a:ln w="9525">
            <a:solidFill>
              <a:schemeClr val="tx1"/>
            </a:solidFill>
            <a:round/>
            <a:headEnd/>
            <a:tailEnd/>
          </a:ln>
          <a:effectLst/>
        </p:spPr>
        <p:txBody>
          <a:bodyPr/>
          <a:lstStyle/>
          <a:p>
            <a:endParaRPr lang="zh-CN" altLang="en-US"/>
          </a:p>
        </p:txBody>
      </p:sp>
      <p:sp>
        <p:nvSpPr>
          <p:cNvPr id="474125" name="Line 13"/>
          <p:cNvSpPr>
            <a:spLocks noChangeShapeType="1"/>
          </p:cNvSpPr>
          <p:nvPr/>
        </p:nvSpPr>
        <p:spPr bwMode="auto">
          <a:xfrm>
            <a:off x="1555246" y="2692390"/>
            <a:ext cx="0" cy="463550"/>
          </a:xfrm>
          <a:prstGeom prst="line">
            <a:avLst/>
          </a:prstGeom>
          <a:noFill/>
          <a:ln w="9525">
            <a:solidFill>
              <a:schemeClr val="tx1"/>
            </a:solidFill>
            <a:round/>
            <a:headEnd/>
            <a:tailEnd/>
          </a:ln>
          <a:effectLst/>
        </p:spPr>
        <p:txBody>
          <a:bodyPr/>
          <a:lstStyle/>
          <a:p>
            <a:endParaRPr lang="zh-CN" altLang="en-US"/>
          </a:p>
        </p:txBody>
      </p:sp>
      <p:sp>
        <p:nvSpPr>
          <p:cNvPr id="474126" name="Line 14"/>
          <p:cNvSpPr>
            <a:spLocks noChangeShapeType="1"/>
          </p:cNvSpPr>
          <p:nvPr/>
        </p:nvSpPr>
        <p:spPr bwMode="auto">
          <a:xfrm>
            <a:off x="1746144" y="2692390"/>
            <a:ext cx="0" cy="463550"/>
          </a:xfrm>
          <a:prstGeom prst="line">
            <a:avLst/>
          </a:prstGeom>
          <a:noFill/>
          <a:ln w="9525">
            <a:solidFill>
              <a:schemeClr val="tx1"/>
            </a:solidFill>
            <a:round/>
            <a:headEnd/>
            <a:tailEnd/>
          </a:ln>
          <a:effectLst/>
        </p:spPr>
        <p:txBody>
          <a:bodyPr/>
          <a:lstStyle/>
          <a:p>
            <a:endParaRPr lang="zh-CN" altLang="en-US"/>
          </a:p>
        </p:txBody>
      </p:sp>
      <p:sp>
        <p:nvSpPr>
          <p:cNvPr id="474127" name="Line 15"/>
          <p:cNvSpPr>
            <a:spLocks noChangeShapeType="1"/>
          </p:cNvSpPr>
          <p:nvPr/>
        </p:nvSpPr>
        <p:spPr bwMode="auto">
          <a:xfrm>
            <a:off x="2884646" y="2692390"/>
            <a:ext cx="0" cy="463550"/>
          </a:xfrm>
          <a:prstGeom prst="line">
            <a:avLst/>
          </a:prstGeom>
          <a:noFill/>
          <a:ln w="9525">
            <a:solidFill>
              <a:schemeClr val="tx1"/>
            </a:solidFill>
            <a:round/>
            <a:headEnd/>
            <a:tailEnd/>
          </a:ln>
          <a:effectLst/>
        </p:spPr>
        <p:txBody>
          <a:bodyPr/>
          <a:lstStyle/>
          <a:p>
            <a:endParaRPr lang="zh-CN" altLang="en-US"/>
          </a:p>
        </p:txBody>
      </p:sp>
      <p:sp>
        <p:nvSpPr>
          <p:cNvPr id="474128" name="Text Box 16"/>
          <p:cNvSpPr txBox="1">
            <a:spLocks noChangeArrowheads="1"/>
          </p:cNvSpPr>
          <p:nvPr/>
        </p:nvSpPr>
        <p:spPr bwMode="auto">
          <a:xfrm>
            <a:off x="8334665" y="633403"/>
            <a:ext cx="1343638" cy="677108"/>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rPr>
              <a:t>偏移 </a:t>
            </a:r>
            <a:r>
              <a:rPr kumimoji="1" lang="en-US" altLang="zh-CN" sz="2000" dirty="0">
                <a:solidFill>
                  <a:srgbClr val="333399"/>
                </a:solidFill>
                <a:latin typeface="Arial" charset="0"/>
              </a:rPr>
              <a:t>= 0/8</a:t>
            </a:r>
          </a:p>
          <a:p>
            <a:pPr>
              <a:lnSpc>
                <a:spcPct val="90000"/>
              </a:lnSpc>
            </a:pPr>
            <a:r>
              <a:rPr kumimoji="1" lang="en-US" altLang="zh-CN" sz="2000" dirty="0">
                <a:solidFill>
                  <a:srgbClr val="333399"/>
                </a:solidFill>
                <a:latin typeface="Arial" charset="0"/>
              </a:rPr>
              <a:t>= 0</a:t>
            </a:r>
          </a:p>
        </p:txBody>
      </p:sp>
      <p:sp>
        <p:nvSpPr>
          <p:cNvPr id="474131" name="Line 19"/>
          <p:cNvSpPr>
            <a:spLocks noChangeShapeType="1"/>
          </p:cNvSpPr>
          <p:nvPr/>
        </p:nvSpPr>
        <p:spPr bwMode="auto">
          <a:xfrm flipV="1">
            <a:off x="8197082" y="1203376"/>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2" name="Line 20"/>
          <p:cNvSpPr>
            <a:spLocks noChangeShapeType="1"/>
          </p:cNvSpPr>
          <p:nvPr/>
        </p:nvSpPr>
        <p:spPr bwMode="auto">
          <a:xfrm flipV="1">
            <a:off x="3166692" y="1203376"/>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3" name="Line 21"/>
          <p:cNvSpPr>
            <a:spLocks noChangeShapeType="1"/>
          </p:cNvSpPr>
          <p:nvPr/>
        </p:nvSpPr>
        <p:spPr bwMode="auto">
          <a:xfrm flipV="1">
            <a:off x="2980954" y="3156001"/>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4" name="Line 22"/>
          <p:cNvSpPr>
            <a:spLocks noChangeShapeType="1"/>
          </p:cNvSpPr>
          <p:nvPr/>
        </p:nvSpPr>
        <p:spPr bwMode="auto">
          <a:xfrm flipV="1">
            <a:off x="4597558" y="3156001"/>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5" name="Line 23"/>
          <p:cNvSpPr>
            <a:spLocks noChangeShapeType="1"/>
          </p:cNvSpPr>
          <p:nvPr/>
        </p:nvSpPr>
        <p:spPr bwMode="auto">
          <a:xfrm flipV="1">
            <a:off x="6310471" y="3156001"/>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6" name="Line 24"/>
          <p:cNvSpPr>
            <a:spLocks noChangeShapeType="1"/>
          </p:cNvSpPr>
          <p:nvPr/>
        </p:nvSpPr>
        <p:spPr bwMode="auto">
          <a:xfrm flipV="1">
            <a:off x="8006185" y="3156001"/>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7" name="Line 25"/>
          <p:cNvSpPr>
            <a:spLocks noChangeShapeType="1"/>
          </p:cNvSpPr>
          <p:nvPr/>
        </p:nvSpPr>
        <p:spPr bwMode="auto">
          <a:xfrm flipV="1">
            <a:off x="9259913" y="3156001"/>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38" name="Text Box 26"/>
          <p:cNvSpPr txBox="1">
            <a:spLocks noChangeArrowheads="1"/>
          </p:cNvSpPr>
          <p:nvPr/>
        </p:nvSpPr>
        <p:spPr bwMode="auto">
          <a:xfrm>
            <a:off x="4177962" y="3432166"/>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1400</a:t>
            </a:r>
          </a:p>
        </p:txBody>
      </p:sp>
      <p:sp>
        <p:nvSpPr>
          <p:cNvPr id="474139" name="Text Box 27"/>
          <p:cNvSpPr txBox="1">
            <a:spLocks noChangeArrowheads="1"/>
          </p:cNvSpPr>
          <p:nvPr/>
        </p:nvSpPr>
        <p:spPr bwMode="auto">
          <a:xfrm>
            <a:off x="7602067" y="3432166"/>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2800</a:t>
            </a:r>
          </a:p>
        </p:txBody>
      </p:sp>
      <p:sp>
        <p:nvSpPr>
          <p:cNvPr id="474140" name="Text Box 28"/>
          <p:cNvSpPr txBox="1">
            <a:spLocks noChangeArrowheads="1"/>
          </p:cNvSpPr>
          <p:nvPr/>
        </p:nvSpPr>
        <p:spPr bwMode="auto">
          <a:xfrm>
            <a:off x="8840317" y="3409941"/>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3799</a:t>
            </a:r>
          </a:p>
        </p:txBody>
      </p:sp>
      <p:sp>
        <p:nvSpPr>
          <p:cNvPr id="474141" name="Text Box 29"/>
          <p:cNvSpPr txBox="1">
            <a:spLocks noChangeArrowheads="1"/>
          </p:cNvSpPr>
          <p:nvPr/>
        </p:nvSpPr>
        <p:spPr bwMode="auto">
          <a:xfrm>
            <a:off x="5887436" y="3409941"/>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2799</a:t>
            </a:r>
          </a:p>
        </p:txBody>
      </p:sp>
      <p:sp>
        <p:nvSpPr>
          <p:cNvPr id="474142" name="Text Box 30"/>
          <p:cNvSpPr txBox="1">
            <a:spLocks noChangeArrowheads="1"/>
          </p:cNvSpPr>
          <p:nvPr/>
        </p:nvSpPr>
        <p:spPr bwMode="auto">
          <a:xfrm>
            <a:off x="2561358" y="3409941"/>
            <a:ext cx="755335"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1399</a:t>
            </a:r>
          </a:p>
        </p:txBody>
      </p:sp>
      <p:sp>
        <p:nvSpPr>
          <p:cNvPr id="474143" name="Text Box 31"/>
          <p:cNvSpPr txBox="1">
            <a:spLocks noChangeArrowheads="1"/>
          </p:cNvSpPr>
          <p:nvPr/>
        </p:nvSpPr>
        <p:spPr bwMode="auto">
          <a:xfrm>
            <a:off x="7792963" y="1457316"/>
            <a:ext cx="75533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3799</a:t>
            </a:r>
          </a:p>
        </p:txBody>
      </p:sp>
      <p:sp>
        <p:nvSpPr>
          <p:cNvPr id="474144" name="Text Box 32"/>
          <p:cNvSpPr txBox="1">
            <a:spLocks noChangeArrowheads="1"/>
          </p:cNvSpPr>
          <p:nvPr/>
        </p:nvSpPr>
        <p:spPr bwMode="auto">
          <a:xfrm>
            <a:off x="690191" y="560378"/>
            <a:ext cx="1210588" cy="707886"/>
          </a:xfrm>
          <a:prstGeom prst="rect">
            <a:avLst/>
          </a:prstGeom>
          <a:noFill/>
          <a:ln w="9525">
            <a:noFill/>
            <a:miter lim="800000"/>
            <a:headEnd/>
            <a:tailEnd/>
          </a:ln>
          <a:effectLst/>
        </p:spPr>
        <p:txBody>
          <a:bodyPr wrap="none">
            <a:spAutoFit/>
          </a:bodyPr>
          <a:lstStyle/>
          <a:p>
            <a:pPr algn="ctr"/>
            <a:r>
              <a:rPr kumimoji="1" lang="zh-CN" altLang="en-US" sz="2000">
                <a:solidFill>
                  <a:srgbClr val="333399"/>
                </a:solidFill>
                <a:latin typeface="Arial" charset="0"/>
              </a:rPr>
              <a:t>需分片的</a:t>
            </a:r>
          </a:p>
          <a:p>
            <a:pPr algn="ctr"/>
            <a:r>
              <a:rPr kumimoji="1" lang="zh-CN" altLang="en-US" sz="2000">
                <a:solidFill>
                  <a:srgbClr val="333399"/>
                </a:solidFill>
                <a:latin typeface="Arial" charset="0"/>
              </a:rPr>
              <a:t>数据报</a:t>
            </a:r>
          </a:p>
        </p:txBody>
      </p:sp>
      <p:sp>
        <p:nvSpPr>
          <p:cNvPr id="474188" name="Rectangle 76"/>
          <p:cNvSpPr>
            <a:spLocks noChangeArrowheads="1"/>
          </p:cNvSpPr>
          <p:nvPr/>
        </p:nvSpPr>
        <p:spPr bwMode="auto">
          <a:xfrm>
            <a:off x="2146855" y="757227"/>
            <a:ext cx="925248" cy="407988"/>
          </a:xfrm>
          <a:prstGeom prst="rect">
            <a:avLst/>
          </a:prstGeom>
          <a:solidFill>
            <a:srgbClr val="FFCCFF"/>
          </a:solidFill>
          <a:ln w="9525">
            <a:noFill/>
            <a:miter lim="800000"/>
            <a:headEnd/>
            <a:tailEnd/>
          </a:ln>
          <a:effectLst/>
        </p:spPr>
        <p:txBody>
          <a:bodyPr wrap="none" anchor="ctr"/>
          <a:lstStyle/>
          <a:p>
            <a:endParaRPr lang="zh-CN" altLang="en-US"/>
          </a:p>
        </p:txBody>
      </p:sp>
      <p:sp>
        <p:nvSpPr>
          <p:cNvPr id="474145" name="Text Box 33"/>
          <p:cNvSpPr txBox="1">
            <a:spLocks noChangeArrowheads="1"/>
          </p:cNvSpPr>
          <p:nvPr/>
        </p:nvSpPr>
        <p:spPr bwMode="auto">
          <a:xfrm>
            <a:off x="793056" y="3913255"/>
            <a:ext cx="1672253" cy="461665"/>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charset="0"/>
              </a:rPr>
              <a:t>数据报片 </a:t>
            </a:r>
            <a:r>
              <a:rPr kumimoji="1" lang="en-US" altLang="zh-CN" sz="2400">
                <a:solidFill>
                  <a:srgbClr val="333399"/>
                </a:solidFill>
                <a:latin typeface="Arial" charset="0"/>
              </a:rPr>
              <a:t>1</a:t>
            </a:r>
          </a:p>
        </p:txBody>
      </p:sp>
      <p:sp>
        <p:nvSpPr>
          <p:cNvPr id="474146" name="Text Box 34"/>
          <p:cNvSpPr txBox="1">
            <a:spLocks noChangeArrowheads="1"/>
          </p:cNvSpPr>
          <p:nvPr/>
        </p:nvSpPr>
        <p:spPr bwMode="auto">
          <a:xfrm>
            <a:off x="2224279" y="692141"/>
            <a:ext cx="6976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a:t>
            </a:r>
          </a:p>
        </p:txBody>
      </p:sp>
      <p:sp>
        <p:nvSpPr>
          <p:cNvPr id="474147" name="Line 35"/>
          <p:cNvSpPr>
            <a:spLocks noChangeShapeType="1"/>
          </p:cNvSpPr>
          <p:nvPr/>
        </p:nvSpPr>
        <p:spPr bwMode="auto">
          <a:xfrm>
            <a:off x="3075542" y="739765"/>
            <a:ext cx="0" cy="463550"/>
          </a:xfrm>
          <a:prstGeom prst="line">
            <a:avLst/>
          </a:prstGeom>
          <a:noFill/>
          <a:ln w="9525">
            <a:solidFill>
              <a:schemeClr val="tx1"/>
            </a:solidFill>
            <a:round/>
            <a:headEnd/>
            <a:tailEnd/>
          </a:ln>
          <a:effectLst/>
        </p:spPr>
        <p:txBody>
          <a:bodyPr/>
          <a:lstStyle/>
          <a:p>
            <a:endParaRPr lang="zh-CN" altLang="en-US"/>
          </a:p>
        </p:txBody>
      </p:sp>
      <p:sp>
        <p:nvSpPr>
          <p:cNvPr id="474148" name="Rectangle 36"/>
          <p:cNvSpPr>
            <a:spLocks noChangeArrowheads="1"/>
          </p:cNvSpPr>
          <p:nvPr/>
        </p:nvSpPr>
        <p:spPr bwMode="auto">
          <a:xfrm>
            <a:off x="224132" y="2692390"/>
            <a:ext cx="951045"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51" name="Line 39"/>
          <p:cNvSpPr>
            <a:spLocks noChangeShapeType="1"/>
          </p:cNvSpPr>
          <p:nvPr/>
        </p:nvSpPr>
        <p:spPr bwMode="auto">
          <a:xfrm flipV="1">
            <a:off x="1175206" y="1203317"/>
            <a:ext cx="1900369"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52" name="Line 40"/>
          <p:cNvSpPr>
            <a:spLocks noChangeShapeType="1"/>
          </p:cNvSpPr>
          <p:nvPr/>
        </p:nvSpPr>
        <p:spPr bwMode="auto">
          <a:xfrm flipV="1">
            <a:off x="3075549" y="1203317"/>
            <a:ext cx="1903810"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53" name="Rectangle 41"/>
          <p:cNvSpPr>
            <a:spLocks noChangeArrowheads="1"/>
          </p:cNvSpPr>
          <p:nvPr/>
        </p:nvSpPr>
        <p:spPr bwMode="auto">
          <a:xfrm>
            <a:off x="4504723" y="2692390"/>
            <a:ext cx="1900369"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474154" name="Line 42"/>
          <p:cNvSpPr>
            <a:spLocks noChangeShapeType="1"/>
          </p:cNvSpPr>
          <p:nvPr/>
        </p:nvSpPr>
        <p:spPr bwMode="auto">
          <a:xfrm>
            <a:off x="4693867" y="2692390"/>
            <a:ext cx="0" cy="463550"/>
          </a:xfrm>
          <a:prstGeom prst="line">
            <a:avLst/>
          </a:prstGeom>
          <a:noFill/>
          <a:ln w="9525">
            <a:solidFill>
              <a:schemeClr val="tx1"/>
            </a:solidFill>
            <a:round/>
            <a:headEnd/>
            <a:tailEnd/>
          </a:ln>
          <a:effectLst/>
        </p:spPr>
        <p:txBody>
          <a:bodyPr/>
          <a:lstStyle/>
          <a:p>
            <a:endParaRPr lang="zh-CN" altLang="en-US"/>
          </a:p>
        </p:txBody>
      </p:sp>
      <p:sp>
        <p:nvSpPr>
          <p:cNvPr id="474155" name="Line 43"/>
          <p:cNvSpPr>
            <a:spLocks noChangeShapeType="1"/>
          </p:cNvSpPr>
          <p:nvPr/>
        </p:nvSpPr>
        <p:spPr bwMode="auto">
          <a:xfrm>
            <a:off x="4883044" y="2692390"/>
            <a:ext cx="0" cy="463550"/>
          </a:xfrm>
          <a:prstGeom prst="line">
            <a:avLst/>
          </a:prstGeom>
          <a:noFill/>
          <a:ln w="9525">
            <a:solidFill>
              <a:schemeClr val="tx1"/>
            </a:solidFill>
            <a:round/>
            <a:headEnd/>
            <a:tailEnd/>
          </a:ln>
          <a:effectLst/>
        </p:spPr>
        <p:txBody>
          <a:bodyPr/>
          <a:lstStyle/>
          <a:p>
            <a:endParaRPr lang="zh-CN" altLang="en-US"/>
          </a:p>
        </p:txBody>
      </p:sp>
      <p:sp>
        <p:nvSpPr>
          <p:cNvPr id="474156" name="Line 44"/>
          <p:cNvSpPr>
            <a:spLocks noChangeShapeType="1"/>
          </p:cNvSpPr>
          <p:nvPr/>
        </p:nvSpPr>
        <p:spPr bwMode="auto">
          <a:xfrm>
            <a:off x="5073940" y="2692390"/>
            <a:ext cx="0" cy="463550"/>
          </a:xfrm>
          <a:prstGeom prst="line">
            <a:avLst/>
          </a:prstGeom>
          <a:noFill/>
          <a:ln w="9525">
            <a:solidFill>
              <a:schemeClr val="tx1"/>
            </a:solidFill>
            <a:round/>
            <a:headEnd/>
            <a:tailEnd/>
          </a:ln>
          <a:effectLst/>
        </p:spPr>
        <p:txBody>
          <a:bodyPr/>
          <a:lstStyle/>
          <a:p>
            <a:endParaRPr lang="zh-CN" altLang="en-US"/>
          </a:p>
        </p:txBody>
      </p:sp>
      <p:sp>
        <p:nvSpPr>
          <p:cNvPr id="474157" name="Line 45"/>
          <p:cNvSpPr>
            <a:spLocks noChangeShapeType="1"/>
          </p:cNvSpPr>
          <p:nvPr/>
        </p:nvSpPr>
        <p:spPr bwMode="auto">
          <a:xfrm>
            <a:off x="6214162" y="2692390"/>
            <a:ext cx="0" cy="463550"/>
          </a:xfrm>
          <a:prstGeom prst="line">
            <a:avLst/>
          </a:prstGeom>
          <a:noFill/>
          <a:ln w="9525">
            <a:solidFill>
              <a:schemeClr val="tx1"/>
            </a:solidFill>
            <a:round/>
            <a:headEnd/>
            <a:tailEnd/>
          </a:ln>
          <a:effectLst/>
        </p:spPr>
        <p:txBody>
          <a:bodyPr/>
          <a:lstStyle/>
          <a:p>
            <a:endParaRPr lang="zh-CN" altLang="en-US"/>
          </a:p>
        </p:txBody>
      </p:sp>
      <p:sp>
        <p:nvSpPr>
          <p:cNvPr id="474158" name="Rectangle 46"/>
          <p:cNvSpPr>
            <a:spLocks noChangeArrowheads="1"/>
          </p:cNvSpPr>
          <p:nvPr/>
        </p:nvSpPr>
        <p:spPr bwMode="auto">
          <a:xfrm>
            <a:off x="3553644" y="2692390"/>
            <a:ext cx="951045"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59" name="Line 47"/>
          <p:cNvSpPr>
            <a:spLocks noChangeShapeType="1"/>
          </p:cNvSpPr>
          <p:nvPr/>
        </p:nvSpPr>
        <p:spPr bwMode="auto">
          <a:xfrm flipV="1">
            <a:off x="4504689" y="1203317"/>
            <a:ext cx="47466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0" name="Line 48"/>
          <p:cNvSpPr>
            <a:spLocks noChangeShapeType="1"/>
          </p:cNvSpPr>
          <p:nvPr/>
        </p:nvSpPr>
        <p:spPr bwMode="auto">
          <a:xfrm flipV="1">
            <a:off x="6405063" y="1203317"/>
            <a:ext cx="47638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1" name="Rectangle 49"/>
          <p:cNvSpPr>
            <a:spLocks noChangeArrowheads="1"/>
          </p:cNvSpPr>
          <p:nvPr/>
        </p:nvSpPr>
        <p:spPr bwMode="auto">
          <a:xfrm>
            <a:off x="7927108" y="2692390"/>
            <a:ext cx="1427427"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474162" name="Line 50"/>
          <p:cNvSpPr>
            <a:spLocks noChangeShapeType="1"/>
          </p:cNvSpPr>
          <p:nvPr/>
        </p:nvSpPr>
        <p:spPr bwMode="auto">
          <a:xfrm>
            <a:off x="8117971" y="2692390"/>
            <a:ext cx="0" cy="463550"/>
          </a:xfrm>
          <a:prstGeom prst="line">
            <a:avLst/>
          </a:prstGeom>
          <a:noFill/>
          <a:ln w="9525">
            <a:solidFill>
              <a:schemeClr val="tx1"/>
            </a:solidFill>
            <a:round/>
            <a:headEnd/>
            <a:tailEnd/>
          </a:ln>
          <a:effectLst/>
        </p:spPr>
        <p:txBody>
          <a:bodyPr/>
          <a:lstStyle/>
          <a:p>
            <a:endParaRPr lang="zh-CN" altLang="en-US"/>
          </a:p>
        </p:txBody>
      </p:sp>
      <p:sp>
        <p:nvSpPr>
          <p:cNvPr id="474163" name="Line 51"/>
          <p:cNvSpPr>
            <a:spLocks noChangeShapeType="1"/>
          </p:cNvSpPr>
          <p:nvPr/>
        </p:nvSpPr>
        <p:spPr bwMode="auto">
          <a:xfrm>
            <a:off x="8308869" y="2692390"/>
            <a:ext cx="0" cy="463550"/>
          </a:xfrm>
          <a:prstGeom prst="line">
            <a:avLst/>
          </a:prstGeom>
          <a:noFill/>
          <a:ln w="9525">
            <a:solidFill>
              <a:schemeClr val="tx1"/>
            </a:solidFill>
            <a:round/>
            <a:headEnd/>
            <a:tailEnd/>
          </a:ln>
          <a:effectLst/>
        </p:spPr>
        <p:txBody>
          <a:bodyPr/>
          <a:lstStyle/>
          <a:p>
            <a:endParaRPr lang="zh-CN" altLang="en-US"/>
          </a:p>
        </p:txBody>
      </p:sp>
      <p:sp>
        <p:nvSpPr>
          <p:cNvPr id="474164" name="Line 52"/>
          <p:cNvSpPr>
            <a:spLocks noChangeShapeType="1"/>
          </p:cNvSpPr>
          <p:nvPr/>
        </p:nvSpPr>
        <p:spPr bwMode="auto">
          <a:xfrm>
            <a:off x="8499765" y="2692390"/>
            <a:ext cx="0" cy="463550"/>
          </a:xfrm>
          <a:prstGeom prst="line">
            <a:avLst/>
          </a:prstGeom>
          <a:noFill/>
          <a:ln w="9525">
            <a:solidFill>
              <a:schemeClr val="tx1"/>
            </a:solidFill>
            <a:round/>
            <a:headEnd/>
            <a:tailEnd/>
          </a:ln>
          <a:effectLst/>
        </p:spPr>
        <p:txBody>
          <a:bodyPr/>
          <a:lstStyle/>
          <a:p>
            <a:endParaRPr lang="zh-CN" altLang="en-US"/>
          </a:p>
        </p:txBody>
      </p:sp>
      <p:sp>
        <p:nvSpPr>
          <p:cNvPr id="474165" name="Line 53"/>
          <p:cNvSpPr>
            <a:spLocks noChangeShapeType="1"/>
          </p:cNvSpPr>
          <p:nvPr/>
        </p:nvSpPr>
        <p:spPr bwMode="auto">
          <a:xfrm>
            <a:off x="9165325" y="2692390"/>
            <a:ext cx="0" cy="463550"/>
          </a:xfrm>
          <a:prstGeom prst="line">
            <a:avLst/>
          </a:prstGeom>
          <a:noFill/>
          <a:ln w="9525">
            <a:solidFill>
              <a:schemeClr val="tx1"/>
            </a:solidFill>
            <a:round/>
            <a:headEnd/>
            <a:tailEnd/>
          </a:ln>
          <a:effectLst/>
        </p:spPr>
        <p:txBody>
          <a:bodyPr/>
          <a:lstStyle/>
          <a:p>
            <a:endParaRPr lang="zh-CN" altLang="en-US"/>
          </a:p>
        </p:txBody>
      </p:sp>
      <p:sp>
        <p:nvSpPr>
          <p:cNvPr id="474166" name="Rectangle 54"/>
          <p:cNvSpPr>
            <a:spLocks noChangeArrowheads="1"/>
          </p:cNvSpPr>
          <p:nvPr/>
        </p:nvSpPr>
        <p:spPr bwMode="auto">
          <a:xfrm>
            <a:off x="6977751" y="2692390"/>
            <a:ext cx="949325"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474167" name="Line 55"/>
          <p:cNvSpPr>
            <a:spLocks noChangeShapeType="1"/>
          </p:cNvSpPr>
          <p:nvPr/>
        </p:nvSpPr>
        <p:spPr bwMode="auto">
          <a:xfrm flipH="1" flipV="1">
            <a:off x="8308871" y="1203317"/>
            <a:ext cx="104563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8" name="Line 56"/>
          <p:cNvSpPr>
            <a:spLocks noChangeShapeType="1"/>
          </p:cNvSpPr>
          <p:nvPr/>
        </p:nvSpPr>
        <p:spPr bwMode="auto">
          <a:xfrm flipH="1" flipV="1">
            <a:off x="6881445" y="1203317"/>
            <a:ext cx="104563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474169" name="Line 57"/>
          <p:cNvSpPr>
            <a:spLocks noChangeShapeType="1"/>
          </p:cNvSpPr>
          <p:nvPr/>
        </p:nvSpPr>
        <p:spPr bwMode="auto">
          <a:xfrm>
            <a:off x="3058348" y="514340"/>
            <a:ext cx="5231606"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474170" name="Text Box 58"/>
          <p:cNvSpPr txBox="1">
            <a:spLocks noChangeArrowheads="1"/>
          </p:cNvSpPr>
          <p:nvPr/>
        </p:nvSpPr>
        <p:spPr bwMode="auto">
          <a:xfrm>
            <a:off x="4030029" y="307966"/>
            <a:ext cx="2691763" cy="40011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Arial" charset="0"/>
              </a:rPr>
              <a:t>数据部分共 </a:t>
            </a:r>
            <a:r>
              <a:rPr kumimoji="1" lang="en-US" altLang="zh-CN" sz="2000" dirty="0">
                <a:solidFill>
                  <a:srgbClr val="333399"/>
                </a:solidFill>
                <a:latin typeface="Arial" charset="0"/>
              </a:rPr>
              <a:t>3800 </a:t>
            </a:r>
            <a:r>
              <a:rPr kumimoji="1" lang="zh-CN" altLang="en-US" sz="2000" dirty="0">
                <a:solidFill>
                  <a:srgbClr val="333399"/>
                </a:solidFill>
                <a:latin typeface="Arial" charset="0"/>
              </a:rPr>
              <a:t>字节</a:t>
            </a:r>
          </a:p>
        </p:txBody>
      </p:sp>
      <p:sp>
        <p:nvSpPr>
          <p:cNvPr id="474171" name="Text Box 59"/>
          <p:cNvSpPr txBox="1">
            <a:spLocks noChangeArrowheads="1"/>
          </p:cNvSpPr>
          <p:nvPr/>
        </p:nvSpPr>
        <p:spPr bwMode="auto">
          <a:xfrm>
            <a:off x="224167" y="2692391"/>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 </a:t>
            </a:r>
            <a:r>
              <a:rPr kumimoji="1" lang="en-US" altLang="zh-CN" sz="2000">
                <a:solidFill>
                  <a:srgbClr val="333399"/>
                </a:solidFill>
                <a:latin typeface="Arial" charset="0"/>
              </a:rPr>
              <a:t>1</a:t>
            </a:r>
          </a:p>
        </p:txBody>
      </p:sp>
      <p:sp>
        <p:nvSpPr>
          <p:cNvPr id="474172" name="Text Box 60"/>
          <p:cNvSpPr txBox="1">
            <a:spLocks noChangeArrowheads="1"/>
          </p:cNvSpPr>
          <p:nvPr/>
        </p:nvSpPr>
        <p:spPr bwMode="auto">
          <a:xfrm>
            <a:off x="3521008" y="2692391"/>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 </a:t>
            </a:r>
            <a:r>
              <a:rPr kumimoji="1" lang="en-US" altLang="zh-CN" sz="2000">
                <a:solidFill>
                  <a:srgbClr val="333399"/>
                </a:solidFill>
                <a:latin typeface="Arial" charset="0"/>
              </a:rPr>
              <a:t>2</a:t>
            </a:r>
          </a:p>
        </p:txBody>
      </p:sp>
      <p:sp>
        <p:nvSpPr>
          <p:cNvPr id="474173" name="Text Box 61"/>
          <p:cNvSpPr txBox="1">
            <a:spLocks noChangeArrowheads="1"/>
          </p:cNvSpPr>
          <p:nvPr/>
        </p:nvSpPr>
        <p:spPr bwMode="auto">
          <a:xfrm>
            <a:off x="6945112" y="2692391"/>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首部 </a:t>
            </a:r>
            <a:r>
              <a:rPr kumimoji="1" lang="en-US" altLang="zh-CN" sz="2000">
                <a:solidFill>
                  <a:srgbClr val="333399"/>
                </a:solidFill>
                <a:latin typeface="Arial" charset="0"/>
              </a:rPr>
              <a:t>3</a:t>
            </a:r>
          </a:p>
        </p:txBody>
      </p:sp>
      <p:sp>
        <p:nvSpPr>
          <p:cNvPr id="474174" name="Line 62"/>
          <p:cNvSpPr>
            <a:spLocks noChangeShapeType="1"/>
          </p:cNvSpPr>
          <p:nvPr/>
        </p:nvSpPr>
        <p:spPr bwMode="auto">
          <a:xfrm flipV="1">
            <a:off x="1264602" y="3156001"/>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75" name="Text Box 63"/>
          <p:cNvSpPr txBox="1">
            <a:spLocks noChangeArrowheads="1"/>
          </p:cNvSpPr>
          <p:nvPr/>
        </p:nvSpPr>
        <p:spPr bwMode="auto">
          <a:xfrm>
            <a:off x="444301" y="3449628"/>
            <a:ext cx="910827" cy="40011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rPr>
              <a:t>字节 </a:t>
            </a:r>
            <a:r>
              <a:rPr kumimoji="1" lang="en-US" altLang="zh-CN" sz="2000">
                <a:solidFill>
                  <a:srgbClr val="333399"/>
                </a:solidFill>
                <a:latin typeface="Arial" charset="0"/>
              </a:rPr>
              <a:t>0</a:t>
            </a:r>
          </a:p>
        </p:txBody>
      </p:sp>
      <p:sp>
        <p:nvSpPr>
          <p:cNvPr id="474176" name="Text Box 64"/>
          <p:cNvSpPr txBox="1">
            <a:spLocks noChangeArrowheads="1"/>
          </p:cNvSpPr>
          <p:nvPr/>
        </p:nvSpPr>
        <p:spPr bwMode="auto">
          <a:xfrm>
            <a:off x="4057221" y="3908492"/>
            <a:ext cx="1672253" cy="461665"/>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charset="0"/>
              </a:rPr>
              <a:t>数据报片 </a:t>
            </a:r>
            <a:r>
              <a:rPr kumimoji="1" lang="en-US" altLang="zh-CN" sz="2400">
                <a:solidFill>
                  <a:srgbClr val="333399"/>
                </a:solidFill>
                <a:latin typeface="Arial" charset="0"/>
              </a:rPr>
              <a:t>2</a:t>
            </a:r>
          </a:p>
        </p:txBody>
      </p:sp>
      <p:sp>
        <p:nvSpPr>
          <p:cNvPr id="474177" name="Text Box 65"/>
          <p:cNvSpPr txBox="1">
            <a:spLocks noChangeArrowheads="1"/>
          </p:cNvSpPr>
          <p:nvPr/>
        </p:nvSpPr>
        <p:spPr bwMode="auto">
          <a:xfrm>
            <a:off x="7197560" y="3908492"/>
            <a:ext cx="1672253" cy="461665"/>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charset="0"/>
              </a:rPr>
              <a:t>数据报片 </a:t>
            </a:r>
            <a:r>
              <a:rPr kumimoji="1" lang="en-US" altLang="zh-CN" sz="2400">
                <a:solidFill>
                  <a:srgbClr val="333399"/>
                </a:solidFill>
                <a:latin typeface="Arial" charset="0"/>
              </a:rPr>
              <a:t>3</a:t>
            </a:r>
          </a:p>
        </p:txBody>
      </p:sp>
      <p:sp>
        <p:nvSpPr>
          <p:cNvPr id="474178" name="Line 66"/>
          <p:cNvSpPr>
            <a:spLocks noChangeShapeType="1"/>
          </p:cNvSpPr>
          <p:nvPr/>
        </p:nvSpPr>
        <p:spPr bwMode="auto">
          <a:xfrm flipV="1">
            <a:off x="5056742" y="1203376"/>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79" name="Text Box 67"/>
          <p:cNvSpPr txBox="1">
            <a:spLocks noChangeArrowheads="1"/>
          </p:cNvSpPr>
          <p:nvPr/>
        </p:nvSpPr>
        <p:spPr bwMode="auto">
          <a:xfrm>
            <a:off x="4637147" y="1476366"/>
            <a:ext cx="75533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1400</a:t>
            </a:r>
          </a:p>
        </p:txBody>
      </p:sp>
      <p:sp>
        <p:nvSpPr>
          <p:cNvPr id="474180" name="Line 68"/>
          <p:cNvSpPr>
            <a:spLocks noChangeShapeType="1"/>
          </p:cNvSpPr>
          <p:nvPr/>
        </p:nvSpPr>
        <p:spPr bwMode="auto">
          <a:xfrm flipV="1">
            <a:off x="6960552" y="1203376"/>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474181" name="Text Box 69"/>
          <p:cNvSpPr txBox="1">
            <a:spLocks noChangeArrowheads="1"/>
          </p:cNvSpPr>
          <p:nvPr/>
        </p:nvSpPr>
        <p:spPr bwMode="auto">
          <a:xfrm>
            <a:off x="6556433" y="1476366"/>
            <a:ext cx="755335" cy="400110"/>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charset="0"/>
              </a:rPr>
              <a:t>2800</a:t>
            </a:r>
          </a:p>
        </p:txBody>
      </p:sp>
      <p:sp>
        <p:nvSpPr>
          <p:cNvPr id="474184" name="Text Box 72"/>
          <p:cNvSpPr txBox="1">
            <a:spLocks noChangeArrowheads="1"/>
          </p:cNvSpPr>
          <p:nvPr/>
        </p:nvSpPr>
        <p:spPr bwMode="auto">
          <a:xfrm>
            <a:off x="2348110" y="1497003"/>
            <a:ext cx="910827" cy="40011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Arial" charset="0"/>
              </a:rPr>
              <a:t>字节 </a:t>
            </a:r>
            <a:r>
              <a:rPr kumimoji="1" lang="en-US" altLang="zh-CN" sz="2000" dirty="0">
                <a:solidFill>
                  <a:srgbClr val="333399"/>
                </a:solidFill>
                <a:latin typeface="Arial" charset="0"/>
              </a:rPr>
              <a:t>0</a:t>
            </a:r>
          </a:p>
        </p:txBody>
      </p:sp>
      <p:sp>
        <p:nvSpPr>
          <p:cNvPr id="73" name="Text Box 72"/>
          <p:cNvSpPr txBox="1">
            <a:spLocks noChangeArrowheads="1"/>
          </p:cNvSpPr>
          <p:nvPr/>
        </p:nvSpPr>
        <p:spPr bwMode="auto">
          <a:xfrm>
            <a:off x="2014410" y="-24"/>
            <a:ext cx="1064874" cy="707886"/>
          </a:xfrm>
          <a:prstGeom prst="rect">
            <a:avLst/>
          </a:prstGeom>
          <a:solidFill>
            <a:schemeClr val="bg1"/>
          </a:solidFill>
          <a:ln w="9525">
            <a:noFill/>
            <a:miter lim="800000"/>
            <a:headEnd/>
            <a:tailEnd/>
          </a:ln>
          <a:effectLst/>
        </p:spPr>
        <p:txBody>
          <a:bodyPr wrap="square">
            <a:spAutoFit/>
          </a:bodyPr>
          <a:lstStyle/>
          <a:p>
            <a:r>
              <a:rPr kumimoji="1" lang="en-US" altLang="zh-CN" sz="2000" dirty="0" smtClean="0">
                <a:solidFill>
                  <a:srgbClr val="333399"/>
                </a:solidFill>
                <a:latin typeface="Arial" charset="0"/>
              </a:rPr>
              <a:t>20</a:t>
            </a:r>
            <a:r>
              <a:rPr kumimoji="1" lang="zh-CN" altLang="en-US" sz="2000" dirty="0" smtClean="0">
                <a:solidFill>
                  <a:srgbClr val="333399"/>
                </a:solidFill>
                <a:latin typeface="Arial" charset="0"/>
              </a:rPr>
              <a:t>字节</a:t>
            </a:r>
            <a:endParaRPr kumimoji="1" lang="en-US" altLang="zh-CN" sz="2000" dirty="0" smtClean="0">
              <a:solidFill>
                <a:srgbClr val="333399"/>
              </a:solidFill>
              <a:latin typeface="Arial" charset="0"/>
            </a:endParaRPr>
          </a:p>
          <a:p>
            <a:r>
              <a:rPr kumimoji="1" lang="zh-CN" altLang="en-US" sz="2000" dirty="0" smtClean="0">
                <a:solidFill>
                  <a:srgbClr val="333399"/>
                </a:solidFill>
                <a:latin typeface="Arial" charset="0"/>
              </a:rPr>
              <a:t>首部 </a:t>
            </a:r>
            <a:endParaRPr kumimoji="1" lang="en-US" altLang="zh-CN" sz="2000" dirty="0">
              <a:solidFill>
                <a:srgbClr val="333399"/>
              </a:solidFill>
              <a:latin typeface="Arial" charset="0"/>
            </a:endParaRPr>
          </a:p>
        </p:txBody>
      </p:sp>
      <p:sp>
        <p:nvSpPr>
          <p:cNvPr id="75" name="Text Box 32"/>
          <p:cNvSpPr txBox="1">
            <a:spLocks noChangeArrowheads="1"/>
          </p:cNvSpPr>
          <p:nvPr/>
        </p:nvSpPr>
        <p:spPr bwMode="auto">
          <a:xfrm>
            <a:off x="4336153" y="714417"/>
            <a:ext cx="1723549" cy="461665"/>
          </a:xfrm>
          <a:prstGeom prst="rect">
            <a:avLst/>
          </a:prstGeom>
          <a:noFill/>
          <a:ln w="9525">
            <a:noFill/>
            <a:miter lim="800000"/>
            <a:headEnd/>
            <a:tailEnd/>
          </a:ln>
          <a:effectLst/>
        </p:spPr>
        <p:txBody>
          <a:bodyPr wrap="none">
            <a:spAutoFit/>
          </a:bodyPr>
          <a:lstStyle/>
          <a:p>
            <a:pPr algn="ctr"/>
            <a:r>
              <a:rPr kumimoji="1" lang="zh-CN" altLang="en-US" sz="2400" dirty="0" smtClean="0">
                <a:solidFill>
                  <a:srgbClr val="333399"/>
                </a:solidFill>
                <a:latin typeface="Arial" charset="0"/>
              </a:rPr>
              <a:t>分片的部分</a:t>
            </a:r>
            <a:endParaRPr kumimoji="1" lang="zh-CN" altLang="en-US" sz="2400" dirty="0">
              <a:solidFill>
                <a:srgbClr val="333399"/>
              </a:solidFill>
              <a:latin typeface="Arial" charset="0"/>
            </a:endParaRPr>
          </a:p>
        </p:txBody>
      </p:sp>
      <p:sp>
        <p:nvSpPr>
          <p:cNvPr id="68" name="Text Box 72"/>
          <p:cNvSpPr txBox="1">
            <a:spLocks noChangeArrowheads="1"/>
          </p:cNvSpPr>
          <p:nvPr/>
        </p:nvSpPr>
        <p:spPr bwMode="auto">
          <a:xfrm>
            <a:off x="79670" y="1928802"/>
            <a:ext cx="1064874" cy="707886"/>
          </a:xfrm>
          <a:prstGeom prst="rect">
            <a:avLst/>
          </a:prstGeom>
          <a:solidFill>
            <a:schemeClr val="bg1"/>
          </a:solidFill>
          <a:ln w="9525">
            <a:noFill/>
            <a:miter lim="800000"/>
            <a:headEnd/>
            <a:tailEnd/>
          </a:ln>
          <a:effectLst/>
        </p:spPr>
        <p:txBody>
          <a:bodyPr wrap="square">
            <a:spAutoFit/>
          </a:bodyPr>
          <a:lstStyle/>
          <a:p>
            <a:r>
              <a:rPr kumimoji="1" lang="en-US" altLang="zh-CN" sz="2000" dirty="0" smtClean="0">
                <a:solidFill>
                  <a:srgbClr val="333399"/>
                </a:solidFill>
                <a:latin typeface="Arial" charset="0"/>
              </a:rPr>
              <a:t>20</a:t>
            </a:r>
            <a:r>
              <a:rPr kumimoji="1" lang="zh-CN" altLang="en-US" sz="2000" dirty="0" smtClean="0">
                <a:solidFill>
                  <a:srgbClr val="333399"/>
                </a:solidFill>
                <a:latin typeface="Arial" charset="0"/>
              </a:rPr>
              <a:t>字节</a:t>
            </a:r>
            <a:endParaRPr kumimoji="1" lang="en-US" altLang="zh-CN" sz="2000" dirty="0" smtClean="0">
              <a:solidFill>
                <a:srgbClr val="333399"/>
              </a:solidFill>
              <a:latin typeface="Arial" charset="0"/>
            </a:endParaRPr>
          </a:p>
          <a:p>
            <a:r>
              <a:rPr kumimoji="1" lang="zh-CN" altLang="en-US" sz="2000" dirty="0" smtClean="0">
                <a:solidFill>
                  <a:srgbClr val="333399"/>
                </a:solidFill>
                <a:latin typeface="Arial" charset="0"/>
              </a:rPr>
              <a:t>首部 </a:t>
            </a:r>
            <a:endParaRPr kumimoji="1" lang="en-US" altLang="zh-CN" sz="2000" dirty="0">
              <a:solidFill>
                <a:srgbClr val="333399"/>
              </a:solidFill>
              <a:latin typeface="Arial" charset="0"/>
            </a:endParaRPr>
          </a:p>
        </p:txBody>
      </p:sp>
      <p:sp>
        <p:nvSpPr>
          <p:cNvPr id="69" name="Text Box 58"/>
          <p:cNvSpPr txBox="1">
            <a:spLocks noChangeArrowheads="1"/>
          </p:cNvSpPr>
          <p:nvPr/>
        </p:nvSpPr>
        <p:spPr bwMode="auto">
          <a:xfrm>
            <a:off x="1550065" y="2000240"/>
            <a:ext cx="1338828"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333399"/>
                </a:solidFill>
                <a:latin typeface="Arial" charset="0"/>
              </a:rPr>
              <a:t>1400 </a:t>
            </a:r>
            <a:r>
              <a:rPr kumimoji="1" lang="zh-CN" altLang="en-US" sz="2000" dirty="0">
                <a:solidFill>
                  <a:srgbClr val="333399"/>
                </a:solidFill>
                <a:latin typeface="Arial" charset="0"/>
              </a:rPr>
              <a:t>字节</a:t>
            </a:r>
          </a:p>
        </p:txBody>
      </p:sp>
      <p:sp>
        <p:nvSpPr>
          <p:cNvPr id="70" name="左大括号 69"/>
          <p:cNvSpPr/>
          <p:nvPr/>
        </p:nvSpPr>
        <p:spPr>
          <a:xfrm rot="5400000">
            <a:off x="1951901" y="1568636"/>
            <a:ext cx="357190" cy="19347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 Box 58"/>
          <p:cNvSpPr txBox="1">
            <a:spLocks noChangeArrowheads="1"/>
          </p:cNvSpPr>
          <p:nvPr/>
        </p:nvSpPr>
        <p:spPr bwMode="auto">
          <a:xfrm>
            <a:off x="4877883" y="2000240"/>
            <a:ext cx="1338828"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333399"/>
                </a:solidFill>
                <a:latin typeface="Arial" charset="0"/>
              </a:rPr>
              <a:t>1400 </a:t>
            </a:r>
            <a:r>
              <a:rPr kumimoji="1" lang="zh-CN" altLang="en-US" sz="2000" dirty="0">
                <a:solidFill>
                  <a:srgbClr val="333399"/>
                </a:solidFill>
                <a:latin typeface="Arial" charset="0"/>
              </a:rPr>
              <a:t>字节</a:t>
            </a:r>
          </a:p>
        </p:txBody>
      </p:sp>
      <p:sp>
        <p:nvSpPr>
          <p:cNvPr id="76" name="左大括号 75"/>
          <p:cNvSpPr/>
          <p:nvPr/>
        </p:nvSpPr>
        <p:spPr>
          <a:xfrm rot="5400000">
            <a:off x="5279721" y="1568636"/>
            <a:ext cx="357190" cy="19347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Text Box 58"/>
          <p:cNvSpPr txBox="1">
            <a:spLocks noChangeArrowheads="1"/>
          </p:cNvSpPr>
          <p:nvPr/>
        </p:nvSpPr>
        <p:spPr bwMode="auto">
          <a:xfrm>
            <a:off x="8205703" y="2000240"/>
            <a:ext cx="1338828" cy="400110"/>
          </a:xfrm>
          <a:prstGeom prst="rect">
            <a:avLst/>
          </a:prstGeom>
          <a:solidFill>
            <a:schemeClr val="bg1"/>
          </a:solidFill>
          <a:ln w="9525">
            <a:noFill/>
            <a:miter lim="800000"/>
            <a:headEnd/>
            <a:tailEnd/>
          </a:ln>
          <a:effectLst/>
        </p:spPr>
        <p:txBody>
          <a:bodyPr wrap="none">
            <a:spAutoFit/>
          </a:bodyPr>
          <a:lstStyle/>
          <a:p>
            <a:r>
              <a:rPr kumimoji="1" lang="en-US" altLang="zh-CN" sz="2000" dirty="0" smtClean="0">
                <a:solidFill>
                  <a:srgbClr val="333399"/>
                </a:solidFill>
                <a:latin typeface="Arial" charset="0"/>
              </a:rPr>
              <a:t>1000 </a:t>
            </a:r>
            <a:r>
              <a:rPr kumimoji="1" lang="zh-CN" altLang="en-US" sz="2000" dirty="0">
                <a:solidFill>
                  <a:srgbClr val="333399"/>
                </a:solidFill>
                <a:latin typeface="Arial" charset="0"/>
              </a:rPr>
              <a:t>字节</a:t>
            </a:r>
          </a:p>
        </p:txBody>
      </p:sp>
      <p:sp>
        <p:nvSpPr>
          <p:cNvPr id="78" name="左大括号 77"/>
          <p:cNvSpPr/>
          <p:nvPr/>
        </p:nvSpPr>
        <p:spPr>
          <a:xfrm rot="5400000">
            <a:off x="8460125" y="1828096"/>
            <a:ext cx="377143" cy="143581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1" name="表格 80"/>
          <p:cNvGraphicFramePr>
            <a:graphicFrameLocks noGrp="1"/>
          </p:cNvGraphicFramePr>
          <p:nvPr>
            <p:extLst>
              <p:ext uri="{D42A27DB-BD31-4B8C-83A1-F6EECF244321}">
                <p14:modId xmlns:p14="http://schemas.microsoft.com/office/powerpoint/2010/main" val="3176585756"/>
              </p:ext>
            </p:extLst>
          </p:nvPr>
        </p:nvGraphicFramePr>
        <p:xfrm>
          <a:off x="-95318" y="3769070"/>
          <a:ext cx="10001318" cy="3088934"/>
        </p:xfrm>
        <a:graphic>
          <a:graphicData uri="http://schemas.openxmlformats.org/drawingml/2006/table">
            <a:tbl>
              <a:tblPr>
                <a:tableStyleId>{5C22544A-7EE6-4342-B048-85BDC9FD1C3A}</a:tableStyleId>
              </a:tblPr>
              <a:tblGrid>
                <a:gridCol w="2109498"/>
                <a:gridCol w="1819589"/>
                <a:gridCol w="1337139"/>
                <a:gridCol w="1578364"/>
                <a:gridCol w="1578364"/>
                <a:gridCol w="1578364"/>
              </a:tblGrid>
              <a:tr h="802938">
                <a:tc>
                  <a:txBody>
                    <a:bodyPr/>
                    <a:lstStyle/>
                    <a:p>
                      <a:pPr algn="just">
                        <a:lnSpc>
                          <a:spcPct val="100000"/>
                        </a:lnSpc>
                        <a:spcAft>
                          <a:spcPts val="0"/>
                        </a:spcAft>
                      </a:pPr>
                      <a:r>
                        <a:rPr lang="en-US" sz="2400" b="1" dirty="0">
                          <a:solidFill>
                            <a:schemeClr val="tx1"/>
                          </a:solidFill>
                          <a:effectLst/>
                          <a:latin typeface="+mn-lt"/>
                          <a:ea typeface="黑体" pitchFamily="2" charset="-122"/>
                        </a:rPr>
                        <a:t> </a:t>
                      </a:r>
                      <a:endParaRPr lang="zh-CN" sz="24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smtClean="0">
                          <a:solidFill>
                            <a:schemeClr val="tx1"/>
                          </a:solidFill>
                          <a:effectLst/>
                          <a:latin typeface="+mn-lt"/>
                          <a:ea typeface="黑体" pitchFamily="2" charset="-122"/>
                        </a:rPr>
                        <a:t>总长度</a:t>
                      </a:r>
                      <a:endParaRPr lang="en-US" altLang="zh-CN" sz="2400" b="1" dirty="0" smtClean="0">
                        <a:solidFill>
                          <a:schemeClr val="tx1"/>
                        </a:solidFill>
                        <a:effectLst/>
                        <a:latin typeface="+mn-lt"/>
                        <a:ea typeface="黑体" pitchFamily="2" charset="-122"/>
                      </a:endParaRPr>
                    </a:p>
                    <a:p>
                      <a:pPr algn="ctr">
                        <a:lnSpc>
                          <a:spcPct val="100000"/>
                        </a:lnSpc>
                        <a:spcAft>
                          <a:spcPts val="0"/>
                        </a:spcAft>
                      </a:pPr>
                      <a:r>
                        <a:rPr lang="zh-CN" altLang="en-US" sz="2400" kern="0" dirty="0" smtClean="0">
                          <a:solidFill>
                            <a:srgbClr val="FF0000"/>
                          </a:solidFill>
                          <a:ea typeface="+mn-ea"/>
                          <a:cs typeface="Times New Roman" pitchFamily="18" charset="0"/>
                        </a:rPr>
                        <a:t>首部</a:t>
                      </a:r>
                      <a:r>
                        <a:rPr lang="en-US" altLang="zh-CN" sz="2400" kern="0" dirty="0" smtClean="0">
                          <a:solidFill>
                            <a:srgbClr val="FF0000"/>
                          </a:solidFill>
                          <a:ea typeface="+mn-ea"/>
                          <a:cs typeface="Times New Roman" pitchFamily="18" charset="0"/>
                        </a:rPr>
                        <a:t>+</a:t>
                      </a:r>
                      <a:r>
                        <a:rPr lang="zh-CN" altLang="en-US" sz="2400" kern="0" dirty="0" smtClean="0">
                          <a:solidFill>
                            <a:srgbClr val="FF0000"/>
                          </a:solidFill>
                          <a:ea typeface="+mn-ea"/>
                          <a:cs typeface="Times New Roman" pitchFamily="18" charset="0"/>
                        </a:rPr>
                        <a:t>数据</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solidFill>
                            <a:schemeClr val="tx1"/>
                          </a:solidFill>
                          <a:effectLst/>
                          <a:latin typeface="+mn-lt"/>
                          <a:ea typeface="黑体" pitchFamily="2" charset="-122"/>
                        </a:rPr>
                        <a:t>标识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MF</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latin typeface="+mn-lt"/>
                          <a:ea typeface="黑体" pitchFamily="2" charset="-122"/>
                        </a:rPr>
                        <a:t>=1,</a:t>
                      </a:r>
                      <a:r>
                        <a:rPr lang="zh-CN" altLang="en-US" sz="2000" b="1" dirty="0" smtClean="0">
                          <a:solidFill>
                            <a:schemeClr val="tx1"/>
                          </a:solidFill>
                          <a:effectLst/>
                          <a:latin typeface="+mn-lt"/>
                          <a:ea typeface="黑体" pitchFamily="2" charset="-122"/>
                        </a:rPr>
                        <a:t>更多分片</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DF</a:t>
                      </a:r>
                    </a:p>
                    <a:p>
                      <a:pPr algn="ctr">
                        <a:lnSpc>
                          <a:spcPct val="100000"/>
                        </a:lnSpc>
                        <a:spcAft>
                          <a:spcPts val="0"/>
                        </a:spcAft>
                      </a:pPr>
                      <a:r>
                        <a:rPr lang="en-US" altLang="zh-CN" sz="2000" b="1" dirty="0" smtClean="0">
                          <a:solidFill>
                            <a:schemeClr val="tx1"/>
                          </a:solidFill>
                          <a:effectLst/>
                          <a:latin typeface="+mn-lt"/>
                          <a:ea typeface="黑体" pitchFamily="2" charset="-122"/>
                        </a:rPr>
                        <a:t>=0,</a:t>
                      </a:r>
                      <a:r>
                        <a:rPr lang="zh-CN" altLang="en-US" sz="2000" b="1" dirty="0" smtClean="0">
                          <a:solidFill>
                            <a:schemeClr val="tx1"/>
                          </a:solidFill>
                          <a:effectLst/>
                          <a:latin typeface="+mn-lt"/>
                          <a:ea typeface="黑体" pitchFamily="2" charset="-122"/>
                        </a:rPr>
                        <a:t>允许分片</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solidFill>
                            <a:schemeClr val="tx1"/>
                          </a:solidFill>
                          <a:effectLst/>
                          <a:latin typeface="+mn-lt"/>
                          <a:ea typeface="黑体" pitchFamily="2" charset="-122"/>
                        </a:rPr>
                        <a:t>片偏移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1499">
                <a:tc>
                  <a:txBody>
                    <a:bodyPr/>
                    <a:lstStyle/>
                    <a:p>
                      <a:pPr algn="just">
                        <a:lnSpc>
                          <a:spcPct val="100000"/>
                        </a:lnSpc>
                        <a:spcAft>
                          <a:spcPts val="0"/>
                        </a:spcAft>
                      </a:pPr>
                      <a:r>
                        <a:rPr lang="zh-CN" sz="2400" b="1" dirty="0" smtClean="0">
                          <a:solidFill>
                            <a:srgbClr val="C00000"/>
                          </a:solidFill>
                          <a:effectLst/>
                          <a:latin typeface="+mn-lt"/>
                          <a:ea typeface="黑体" pitchFamily="2" charset="-122"/>
                        </a:rPr>
                        <a:t>原始数据报</a:t>
                      </a: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lnSpc>
                          <a:spcPct val="100000"/>
                        </a:lnSpc>
                        <a:spcAft>
                          <a:spcPts val="0"/>
                        </a:spcAft>
                        <a:tabLst>
                          <a:tab pos="2637155" algn="ctr"/>
                          <a:tab pos="5274310" algn="r"/>
                          <a:tab pos="266700" algn="l"/>
                        </a:tabLst>
                      </a:pPr>
                      <a:r>
                        <a:rPr lang="en-US" sz="2400" b="1">
                          <a:solidFill>
                            <a:schemeClr val="tx1"/>
                          </a:solidFill>
                          <a:effectLst/>
                          <a:latin typeface="+mn-lt"/>
                          <a:ea typeface="黑体" pitchFamily="2" charset="-122"/>
                        </a:rPr>
                        <a:t>3820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lnSpc>
                          <a:spcPct val="100000"/>
                        </a:lnSpc>
                        <a:spcAft>
                          <a:spcPts val="0"/>
                        </a:spcAft>
                      </a:pPr>
                      <a:r>
                        <a:rPr lang="en-US" sz="2400" b="1">
                          <a:solidFill>
                            <a:schemeClr val="tx1"/>
                          </a:solidFill>
                          <a:effectLst/>
                          <a:latin typeface="+mn-lt"/>
                          <a:ea typeface="黑体" pitchFamily="2" charset="-122"/>
                        </a:rPr>
                        <a:t>12345</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lnSpc>
                          <a:spcPct val="100000"/>
                        </a:lnSpc>
                        <a:spcAft>
                          <a:spcPts val="0"/>
                        </a:spcAft>
                      </a:pPr>
                      <a:r>
                        <a:rPr lang="en-US" sz="2400" b="1">
                          <a:solidFill>
                            <a:schemeClr val="tx1"/>
                          </a:solidFill>
                          <a:effectLst/>
                          <a:latin typeface="+mn-lt"/>
                          <a:ea typeface="黑体" pitchFamily="2" charset="-122"/>
                        </a:rPr>
                        <a:t>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lnSpc>
                          <a:spcPct val="100000"/>
                        </a:lnSpc>
                        <a:spcAft>
                          <a:spcPts val="0"/>
                        </a:spcAft>
                      </a:pPr>
                      <a:r>
                        <a:rPr lang="en-US" sz="2400" b="1" dirty="0">
                          <a:solidFill>
                            <a:schemeClr val="tx1"/>
                          </a:solidFill>
                          <a:effectLst/>
                          <a:latin typeface="+mn-lt"/>
                          <a:ea typeface="黑体" pitchFamily="2" charset="-122"/>
                        </a:rPr>
                        <a:t>0</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lnSpc>
                          <a:spcPct val="100000"/>
                        </a:lnSpc>
                        <a:spcAft>
                          <a:spcPts val="0"/>
                        </a:spcAft>
                      </a:pPr>
                      <a:r>
                        <a:rPr lang="en-US" sz="2400" b="1" dirty="0">
                          <a:solidFill>
                            <a:schemeClr val="tx1"/>
                          </a:solidFill>
                          <a:effectLst/>
                          <a:latin typeface="+mn-lt"/>
                          <a:ea typeface="黑体" pitchFamily="2" charset="-122"/>
                        </a:rPr>
                        <a:t>0</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571499">
                <a:tc>
                  <a:txBody>
                    <a:bodyPr/>
                    <a:lstStyle/>
                    <a:p>
                      <a:pPr algn="just">
                        <a:lnSpc>
                          <a:spcPct val="100000"/>
                        </a:lnSpc>
                        <a:spcAft>
                          <a:spcPts val="0"/>
                        </a:spcAft>
                      </a:pPr>
                      <a:r>
                        <a:rPr lang="zh-CN" sz="2400" b="1">
                          <a:solidFill>
                            <a:srgbClr val="C00000"/>
                          </a:solidFill>
                          <a:effectLst/>
                          <a:latin typeface="+mn-lt"/>
                          <a:ea typeface="黑体" pitchFamily="2" charset="-122"/>
                        </a:rPr>
                        <a:t>数据报片</a:t>
                      </a:r>
                      <a:r>
                        <a:rPr lang="en-US" sz="2400" b="1">
                          <a:solidFill>
                            <a:srgbClr val="C00000"/>
                          </a:solidFill>
                          <a:effectLst/>
                          <a:latin typeface="+mn-lt"/>
                          <a:ea typeface="黑体" pitchFamily="2" charset="-122"/>
                        </a:rPr>
                        <a:t>1</a:t>
                      </a:r>
                      <a:endParaRPr lang="zh-CN" sz="2400" b="1">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1420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12345</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chemeClr val="tx1"/>
                          </a:solidFill>
                          <a:effectLst/>
                          <a:latin typeface="+mn-lt"/>
                          <a:ea typeface="黑体" pitchFamily="2" charset="-122"/>
                        </a:rPr>
                        <a:t>1</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1499">
                <a:tc>
                  <a:txBody>
                    <a:bodyPr/>
                    <a:lstStyle/>
                    <a:p>
                      <a:pPr algn="just">
                        <a:lnSpc>
                          <a:spcPct val="100000"/>
                        </a:lnSpc>
                        <a:spcAft>
                          <a:spcPts val="0"/>
                        </a:spcAft>
                      </a:pPr>
                      <a:r>
                        <a:rPr lang="zh-CN" sz="2400" b="1" dirty="0">
                          <a:solidFill>
                            <a:srgbClr val="C00000"/>
                          </a:solidFill>
                          <a:effectLst/>
                          <a:latin typeface="+mn-lt"/>
                          <a:ea typeface="黑体" pitchFamily="2" charset="-122"/>
                        </a:rPr>
                        <a:t>数据报片</a:t>
                      </a:r>
                      <a:r>
                        <a:rPr lang="en-US" sz="2400" b="1" dirty="0">
                          <a:solidFill>
                            <a:srgbClr val="C00000"/>
                          </a:solidFill>
                          <a:effectLst/>
                          <a:latin typeface="+mn-lt"/>
                          <a:ea typeface="黑体" pitchFamily="2" charset="-122"/>
                        </a:rPr>
                        <a:t>2</a:t>
                      </a: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1420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12345</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1</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altLang="zh-CN" sz="2000" b="1" dirty="0" smtClean="0">
                          <a:solidFill>
                            <a:schemeClr val="tx1"/>
                          </a:solidFill>
                          <a:effectLst/>
                          <a:latin typeface="+mn-lt"/>
                          <a:ea typeface="黑体" pitchFamily="2" charset="-122"/>
                        </a:rPr>
                        <a:t>1400/8=</a:t>
                      </a:r>
                      <a:r>
                        <a:rPr lang="en-US" sz="2000" b="1" dirty="0" smtClean="0">
                          <a:solidFill>
                            <a:schemeClr val="tx1"/>
                          </a:solidFill>
                          <a:effectLst/>
                          <a:latin typeface="+mn-lt"/>
                          <a:ea typeface="黑体" pitchFamily="2" charset="-122"/>
                        </a:rPr>
                        <a:t>175</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1499">
                <a:tc>
                  <a:txBody>
                    <a:bodyPr/>
                    <a:lstStyle/>
                    <a:p>
                      <a:pPr algn="just">
                        <a:lnSpc>
                          <a:spcPct val="100000"/>
                        </a:lnSpc>
                        <a:spcAft>
                          <a:spcPts val="0"/>
                        </a:spcAft>
                      </a:pPr>
                      <a:r>
                        <a:rPr lang="zh-CN" sz="2400" b="1" dirty="0" smtClean="0">
                          <a:solidFill>
                            <a:srgbClr val="C00000"/>
                          </a:solidFill>
                          <a:effectLst/>
                          <a:latin typeface="+mn-lt"/>
                          <a:ea typeface="黑体" pitchFamily="2" charset="-122"/>
                        </a:rPr>
                        <a:t>数据报片</a:t>
                      </a:r>
                      <a:r>
                        <a:rPr lang="en-US" sz="2400" b="1" dirty="0" smtClean="0">
                          <a:solidFill>
                            <a:srgbClr val="C00000"/>
                          </a:solidFill>
                          <a:effectLst/>
                          <a:latin typeface="+mn-lt"/>
                          <a:ea typeface="黑体" pitchFamily="2" charset="-122"/>
                        </a:rPr>
                        <a:t>3</a:t>
                      </a: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kern="1200" dirty="0">
                          <a:solidFill>
                            <a:schemeClr val="tx1"/>
                          </a:solidFill>
                          <a:effectLst/>
                          <a:latin typeface="+mn-lt"/>
                          <a:ea typeface="黑体" pitchFamily="2" charset="-122"/>
                          <a:cs typeface="+mn-cs"/>
                        </a:rPr>
                        <a:t>1020</a:t>
                      </a:r>
                      <a:endParaRPr lang="zh-CN" sz="24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chemeClr val="tx1"/>
                          </a:solidFill>
                          <a:effectLst/>
                          <a:latin typeface="+mn-lt"/>
                          <a:ea typeface="黑体" pitchFamily="2" charset="-122"/>
                        </a:rPr>
                        <a:t>12345</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黑体" pitchFamily="2" charset="-122"/>
                        </a:rPr>
                        <a:t>0</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altLang="zh-CN" sz="2000" b="1" dirty="0" smtClean="0">
                          <a:solidFill>
                            <a:schemeClr val="tx1"/>
                          </a:solidFill>
                          <a:effectLst/>
                          <a:latin typeface="+mn-lt"/>
                          <a:ea typeface="黑体" pitchFamily="2" charset="-122"/>
                        </a:rPr>
                        <a:t>2800/8=</a:t>
                      </a:r>
                      <a:r>
                        <a:rPr lang="en-US" sz="2000" b="1" dirty="0" smtClean="0">
                          <a:solidFill>
                            <a:schemeClr val="tx1"/>
                          </a:solidFill>
                          <a:effectLst/>
                          <a:latin typeface="+mn-lt"/>
                          <a:ea typeface="黑体" pitchFamily="2" charset="-122"/>
                        </a:rPr>
                        <a:t>350</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pPr algn="ctr"/>
            <a:r>
              <a:rPr lang="zh-CN" altLang="en-US" dirty="0" smtClean="0"/>
              <a:t>另一种观点：网络不负责可靠交付 </a:t>
            </a:r>
            <a:endParaRPr lang="zh-CN" altLang="en-US" dirty="0"/>
          </a:p>
        </p:txBody>
      </p:sp>
      <p:sp>
        <p:nvSpPr>
          <p:cNvPr id="940035" name="Rectangle 3"/>
          <p:cNvSpPr>
            <a:spLocks noGrp="1" noChangeArrowheads="1"/>
          </p:cNvSpPr>
          <p:nvPr>
            <p:ph idx="1"/>
          </p:nvPr>
        </p:nvSpPr>
        <p:spPr/>
        <p:txBody>
          <a:bodyPr/>
          <a:lstStyle/>
          <a:p>
            <a:r>
              <a:rPr lang="zh-CN" altLang="en-US" dirty="0" smtClean="0"/>
              <a:t>网络在发送分组时</a:t>
            </a:r>
            <a:r>
              <a:rPr lang="zh-CN" altLang="en-US" dirty="0" smtClean="0">
                <a:solidFill>
                  <a:srgbClr val="FF0000"/>
                </a:solidFill>
              </a:rPr>
              <a:t>不需要先建立连接</a:t>
            </a:r>
            <a:r>
              <a:rPr lang="zh-CN" altLang="en-US" dirty="0" smtClean="0"/>
              <a:t>。每一个分组（即 </a:t>
            </a:r>
            <a:r>
              <a:rPr lang="en-US" altLang="zh-CN" dirty="0" smtClean="0"/>
              <a:t>IP </a:t>
            </a:r>
            <a:r>
              <a:rPr lang="zh-CN" altLang="en-US" dirty="0" smtClean="0"/>
              <a:t>数据报）独立发送，不进行编号</a:t>
            </a:r>
          </a:p>
          <a:p>
            <a:r>
              <a:rPr lang="zh-CN" altLang="en-US" dirty="0" smtClean="0"/>
              <a:t>网络层</a:t>
            </a:r>
            <a:r>
              <a:rPr lang="en-US" altLang="zh-CN" dirty="0" smtClean="0"/>
              <a:t>(</a:t>
            </a:r>
            <a:r>
              <a:rPr lang="zh-CN" altLang="en-US" dirty="0" smtClean="0"/>
              <a:t>通信子网</a:t>
            </a:r>
            <a:r>
              <a:rPr lang="en-US" altLang="zh-CN" dirty="0" smtClean="0"/>
              <a:t>)</a:t>
            </a:r>
            <a:r>
              <a:rPr lang="zh-CN" altLang="en-US" dirty="0" smtClean="0"/>
              <a:t>向上</a:t>
            </a:r>
            <a:r>
              <a:rPr lang="zh-CN" altLang="en-US" dirty="0"/>
              <a:t>只提供简单灵活的、</a:t>
            </a:r>
            <a:r>
              <a:rPr lang="zh-CN" altLang="en-US" dirty="0">
                <a:solidFill>
                  <a:srgbClr val="FF0000"/>
                </a:solidFill>
              </a:rPr>
              <a:t>无连接的、尽最大努力交付</a:t>
            </a:r>
            <a:r>
              <a:rPr lang="zh-CN" altLang="en-US" dirty="0"/>
              <a:t>的</a:t>
            </a:r>
            <a:r>
              <a:rPr lang="zh-CN" altLang="en-US" dirty="0">
                <a:solidFill>
                  <a:srgbClr val="FF0000"/>
                </a:solidFill>
              </a:rPr>
              <a:t>数据报服务。</a:t>
            </a:r>
          </a:p>
          <a:p>
            <a:r>
              <a:rPr lang="zh-CN" altLang="en-US" dirty="0" smtClean="0">
                <a:solidFill>
                  <a:srgbClr val="FF0000"/>
                </a:solidFill>
              </a:rPr>
              <a:t>尽最大努力交付</a:t>
            </a:r>
            <a:r>
              <a:rPr lang="en-US" altLang="zh-CN" dirty="0" smtClean="0">
                <a:solidFill>
                  <a:srgbClr val="FF0000"/>
                </a:solidFill>
              </a:rPr>
              <a:t>:</a:t>
            </a:r>
            <a:r>
              <a:rPr lang="zh-CN" altLang="en-US" dirty="0" smtClean="0"/>
              <a:t>即</a:t>
            </a:r>
            <a:r>
              <a:rPr lang="zh-CN" altLang="en-US" dirty="0"/>
              <a:t>所传送的分组可能出错、丢失、重复和失序（不按序到达终点），当然也不保证分组传送的时限。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a:t>
            </a:fld>
            <a:endParaRPr lang="en-US" altLang="zh-CN"/>
          </a:p>
        </p:txBody>
      </p:sp>
    </p:spTree>
    <p:extLst>
      <p:ext uri="{BB962C8B-B14F-4D97-AF65-F5344CB8AC3E}">
        <p14:creationId xmlns:p14="http://schemas.microsoft.com/office/powerpoint/2010/main" val="32321641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Text Box 72"/>
          <p:cNvSpPr txBox="1">
            <a:spLocks noChangeArrowheads="1"/>
          </p:cNvSpPr>
          <p:nvPr/>
        </p:nvSpPr>
        <p:spPr bwMode="auto">
          <a:xfrm>
            <a:off x="1625180" y="928670"/>
            <a:ext cx="1547823" cy="707886"/>
          </a:xfrm>
          <a:prstGeom prst="rect">
            <a:avLst/>
          </a:prstGeom>
          <a:solidFill>
            <a:schemeClr val="bg1"/>
          </a:solidFill>
          <a:ln w="9525">
            <a:noFill/>
            <a:miter lim="800000"/>
            <a:headEnd/>
            <a:tailEnd/>
          </a:ln>
          <a:effectLst/>
        </p:spPr>
        <p:txBody>
          <a:bodyPr wrap="square">
            <a:spAutoFit/>
          </a:bodyPr>
          <a:lstStyle/>
          <a:p>
            <a:pPr algn="ctr"/>
            <a:r>
              <a:rPr kumimoji="1" lang="en-US" altLang="zh-CN" sz="2000" dirty="0" smtClean="0">
                <a:solidFill>
                  <a:srgbClr val="333399"/>
                </a:solidFill>
                <a:latin typeface="Arial" charset="0"/>
              </a:rPr>
              <a:t>20</a:t>
            </a:r>
            <a:r>
              <a:rPr kumimoji="1" lang="zh-CN" altLang="en-US" sz="2000" dirty="0" smtClean="0">
                <a:solidFill>
                  <a:srgbClr val="333399"/>
                </a:solidFill>
                <a:latin typeface="Arial" charset="0"/>
              </a:rPr>
              <a:t>字节</a:t>
            </a:r>
            <a:endParaRPr kumimoji="1" lang="en-US" altLang="zh-CN" sz="2000" dirty="0" smtClean="0">
              <a:solidFill>
                <a:srgbClr val="333399"/>
              </a:solidFill>
              <a:latin typeface="Arial" charset="0"/>
            </a:endParaRPr>
          </a:p>
          <a:p>
            <a:r>
              <a:rPr kumimoji="1" lang="zh-CN" altLang="en-US" sz="2000" dirty="0" smtClean="0">
                <a:solidFill>
                  <a:srgbClr val="333399"/>
                </a:solidFill>
                <a:latin typeface="Arial" charset="0"/>
              </a:rPr>
              <a:t>固定首部 </a:t>
            </a:r>
            <a:endParaRPr kumimoji="1" lang="en-US" altLang="zh-CN" sz="2000" dirty="0">
              <a:solidFill>
                <a:srgbClr val="333399"/>
              </a:solidFill>
              <a:latin typeface="Arial" charset="0"/>
            </a:endParaRPr>
          </a:p>
        </p:txBody>
      </p:sp>
      <p:sp>
        <p:nvSpPr>
          <p:cNvPr id="474116" name="Rectangle 4"/>
          <p:cNvSpPr>
            <a:spLocks noChangeArrowheads="1"/>
          </p:cNvSpPr>
          <p:nvPr/>
        </p:nvSpPr>
        <p:spPr bwMode="auto">
          <a:xfrm>
            <a:off x="2995910" y="1646222"/>
            <a:ext cx="5233327" cy="46355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474118" name="Rectangle 6"/>
          <p:cNvSpPr>
            <a:spLocks noChangeArrowheads="1"/>
          </p:cNvSpPr>
          <p:nvPr/>
        </p:nvSpPr>
        <p:spPr bwMode="auto">
          <a:xfrm>
            <a:off x="2044836" y="1646222"/>
            <a:ext cx="6184371" cy="463550"/>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474144" name="Text Box 32"/>
          <p:cNvSpPr txBox="1">
            <a:spLocks noChangeArrowheads="1"/>
          </p:cNvSpPr>
          <p:nvPr/>
        </p:nvSpPr>
        <p:spPr bwMode="auto">
          <a:xfrm>
            <a:off x="33" y="1643053"/>
            <a:ext cx="1910689" cy="461665"/>
          </a:xfrm>
          <a:prstGeom prst="rect">
            <a:avLst/>
          </a:prstGeom>
          <a:noFill/>
          <a:ln w="9525">
            <a:noFill/>
            <a:miter lim="800000"/>
            <a:headEnd/>
            <a:tailEnd/>
          </a:ln>
          <a:effectLst/>
        </p:spPr>
        <p:txBody>
          <a:bodyPr wrap="square">
            <a:spAutoFit/>
          </a:bodyPr>
          <a:lstStyle/>
          <a:p>
            <a:pPr algn="ctr"/>
            <a:r>
              <a:rPr kumimoji="1" lang="en-US" altLang="zh-CN" sz="2400" b="1" dirty="0" smtClean="0">
                <a:solidFill>
                  <a:srgbClr val="333399"/>
                </a:solidFill>
                <a:latin typeface="Arial" charset="0"/>
              </a:rPr>
              <a:t>IP</a:t>
            </a:r>
            <a:r>
              <a:rPr kumimoji="1" lang="zh-CN" altLang="en-US" sz="2400" b="1" dirty="0" smtClean="0">
                <a:solidFill>
                  <a:srgbClr val="333399"/>
                </a:solidFill>
                <a:latin typeface="Arial" charset="0"/>
              </a:rPr>
              <a:t>数据报</a:t>
            </a:r>
            <a:endParaRPr kumimoji="1" lang="zh-CN" altLang="en-US" sz="2400" b="1" dirty="0">
              <a:solidFill>
                <a:srgbClr val="333399"/>
              </a:solidFill>
              <a:latin typeface="Arial" charset="0"/>
            </a:endParaRPr>
          </a:p>
        </p:txBody>
      </p:sp>
      <p:sp>
        <p:nvSpPr>
          <p:cNvPr id="474188" name="Rectangle 76"/>
          <p:cNvSpPr>
            <a:spLocks noChangeArrowheads="1"/>
          </p:cNvSpPr>
          <p:nvPr/>
        </p:nvSpPr>
        <p:spPr bwMode="auto">
          <a:xfrm>
            <a:off x="2067190" y="1663684"/>
            <a:ext cx="925248" cy="407988"/>
          </a:xfrm>
          <a:prstGeom prst="rect">
            <a:avLst/>
          </a:prstGeom>
          <a:solidFill>
            <a:srgbClr val="FFCCFF"/>
          </a:solidFill>
          <a:ln w="9525">
            <a:noFill/>
            <a:miter lim="800000"/>
            <a:headEnd/>
            <a:tailEnd/>
          </a:ln>
          <a:effectLst/>
        </p:spPr>
        <p:txBody>
          <a:bodyPr wrap="none" anchor="ctr"/>
          <a:lstStyle/>
          <a:p>
            <a:endParaRPr lang="zh-CN" altLang="en-US"/>
          </a:p>
        </p:txBody>
      </p:sp>
      <p:sp>
        <p:nvSpPr>
          <p:cNvPr id="474146" name="Text Box 34"/>
          <p:cNvSpPr txBox="1">
            <a:spLocks noChangeArrowheads="1"/>
          </p:cNvSpPr>
          <p:nvPr/>
        </p:nvSpPr>
        <p:spPr bwMode="auto">
          <a:xfrm>
            <a:off x="2144584" y="1714488"/>
            <a:ext cx="840295" cy="400110"/>
          </a:xfrm>
          <a:prstGeom prst="rect">
            <a:avLst/>
          </a:prstGeom>
          <a:noFill/>
          <a:ln w="9525">
            <a:noFill/>
            <a:miter lim="800000"/>
            <a:headEnd/>
            <a:tailEnd/>
          </a:ln>
          <a:effectLst/>
        </p:spPr>
        <p:txBody>
          <a:bodyPr wrap="none">
            <a:spAutoFit/>
          </a:bodyPr>
          <a:lstStyle/>
          <a:p>
            <a:r>
              <a:rPr kumimoji="1" lang="zh-CN" altLang="en-US" sz="2000" dirty="0" smtClean="0">
                <a:solidFill>
                  <a:srgbClr val="333399"/>
                </a:solidFill>
                <a:latin typeface="Arial" charset="0"/>
              </a:rPr>
              <a:t>首部</a:t>
            </a:r>
            <a:r>
              <a:rPr kumimoji="1" lang="en-US" altLang="zh-CN" sz="2000" dirty="0" smtClean="0">
                <a:solidFill>
                  <a:srgbClr val="333399"/>
                </a:solidFill>
                <a:latin typeface="Arial" charset="0"/>
              </a:rPr>
              <a:t>1</a:t>
            </a:r>
            <a:endParaRPr kumimoji="1" lang="zh-CN" altLang="en-US" sz="2000" dirty="0">
              <a:solidFill>
                <a:srgbClr val="333399"/>
              </a:solidFill>
              <a:latin typeface="Arial" charset="0"/>
            </a:endParaRPr>
          </a:p>
        </p:txBody>
      </p:sp>
      <p:sp>
        <p:nvSpPr>
          <p:cNvPr id="474147" name="Line 35"/>
          <p:cNvSpPr>
            <a:spLocks noChangeShapeType="1"/>
          </p:cNvSpPr>
          <p:nvPr/>
        </p:nvSpPr>
        <p:spPr bwMode="auto">
          <a:xfrm>
            <a:off x="2995877" y="1646222"/>
            <a:ext cx="0" cy="463550"/>
          </a:xfrm>
          <a:prstGeom prst="line">
            <a:avLst/>
          </a:prstGeom>
          <a:noFill/>
          <a:ln w="9525">
            <a:solidFill>
              <a:schemeClr val="tx1"/>
            </a:solidFill>
            <a:round/>
            <a:headEnd/>
            <a:tailEnd/>
          </a:ln>
          <a:effectLst/>
        </p:spPr>
        <p:txBody>
          <a:bodyPr/>
          <a:lstStyle/>
          <a:p>
            <a:endParaRPr lang="zh-CN" altLang="en-US"/>
          </a:p>
        </p:txBody>
      </p:sp>
      <p:sp>
        <p:nvSpPr>
          <p:cNvPr id="474169" name="Line 57"/>
          <p:cNvSpPr>
            <a:spLocks noChangeShapeType="1"/>
          </p:cNvSpPr>
          <p:nvPr/>
        </p:nvSpPr>
        <p:spPr bwMode="auto">
          <a:xfrm>
            <a:off x="2978683" y="1420797"/>
            <a:ext cx="5231606"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474170" name="Text Box 58"/>
          <p:cNvSpPr txBox="1">
            <a:spLocks noChangeArrowheads="1"/>
          </p:cNvSpPr>
          <p:nvPr/>
        </p:nvSpPr>
        <p:spPr bwMode="auto">
          <a:xfrm>
            <a:off x="3950364" y="1214423"/>
            <a:ext cx="2691763" cy="40011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Arial" charset="0"/>
              </a:rPr>
              <a:t>数据部分共 </a:t>
            </a:r>
            <a:r>
              <a:rPr kumimoji="1" lang="en-US" altLang="zh-CN" sz="2000" dirty="0">
                <a:solidFill>
                  <a:srgbClr val="333399"/>
                </a:solidFill>
                <a:latin typeface="Arial" charset="0"/>
              </a:rPr>
              <a:t>3800 </a:t>
            </a:r>
            <a:r>
              <a:rPr kumimoji="1" lang="zh-CN" altLang="en-US" sz="2000" dirty="0">
                <a:solidFill>
                  <a:srgbClr val="333399"/>
                </a:solidFill>
                <a:latin typeface="Arial" charset="0"/>
              </a:rPr>
              <a:t>字节</a:t>
            </a:r>
          </a:p>
        </p:txBody>
      </p:sp>
      <p:sp>
        <p:nvSpPr>
          <p:cNvPr id="474186" name="Rectangle 74"/>
          <p:cNvSpPr>
            <a:spLocks noGrp="1" noChangeArrowheads="1"/>
          </p:cNvSpPr>
          <p:nvPr>
            <p:ph type="title"/>
          </p:nvPr>
        </p:nvSpPr>
        <p:spPr>
          <a:xfrm>
            <a:off x="232140" y="4"/>
            <a:ext cx="9673861" cy="909615"/>
          </a:xfrm>
          <a:solidFill>
            <a:srgbClr val="FFFF99"/>
          </a:solidFill>
          <a:ln>
            <a:solidFill>
              <a:schemeClr val="folHlink"/>
            </a:solidFill>
          </a:ln>
          <a:effectLst>
            <a:outerShdw dist="35921" dir="2700000" algn="ctr" rotWithShape="0">
              <a:schemeClr val="bg2"/>
            </a:outerShdw>
          </a:effectLst>
        </p:spPr>
        <p:txBody>
          <a:bodyPr/>
          <a:lstStyle/>
          <a:p>
            <a:r>
              <a:rPr lang="zh-CN" altLang="en-US" sz="2800" dirty="0" smtClean="0"/>
              <a:t>练习</a:t>
            </a:r>
            <a:r>
              <a:rPr lang="en-US" altLang="zh-CN" sz="2800" dirty="0" smtClean="0"/>
              <a:t/>
            </a:r>
            <a:br>
              <a:rPr lang="en-US" altLang="zh-CN" sz="2800" dirty="0" smtClean="0"/>
            </a:br>
            <a:r>
              <a:rPr lang="en-US" altLang="zh-CN" sz="2800" dirty="0" smtClean="0"/>
              <a:t>MAC</a:t>
            </a:r>
            <a:r>
              <a:rPr lang="zh-CN" altLang="en-US" sz="2800" dirty="0" smtClean="0"/>
              <a:t>帧中数据长度不超过</a:t>
            </a:r>
            <a:r>
              <a:rPr lang="en-US" altLang="zh-CN" sz="2800" dirty="0" smtClean="0"/>
              <a:t>1500</a:t>
            </a:r>
            <a:r>
              <a:rPr lang="zh-CN" altLang="en-US" sz="2800" dirty="0" smtClean="0"/>
              <a:t>，</a:t>
            </a:r>
            <a:r>
              <a:rPr lang="en-US" altLang="zh-CN" sz="2800" dirty="0" smtClean="0"/>
              <a:t>IP</a:t>
            </a:r>
            <a:r>
              <a:rPr lang="zh-CN" altLang="en-US" sz="2800" dirty="0" smtClean="0"/>
              <a:t>采用固定首部</a:t>
            </a:r>
            <a:endParaRPr lang="zh-CN" altLang="en-US" sz="2800" dirty="0"/>
          </a:p>
        </p:txBody>
      </p:sp>
      <p:sp>
        <p:nvSpPr>
          <p:cNvPr id="74" name="灯片编号占位符 7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80</a:t>
            </a:fld>
            <a:endParaRPr lang="zh-CN" altLang="en-US" kern="0" dirty="0">
              <a:solidFill>
                <a:sysClr val="windowText" lastClr="000000"/>
              </a:solidFill>
            </a:endParaRPr>
          </a:p>
        </p:txBody>
      </p:sp>
      <p:graphicFrame>
        <p:nvGraphicFramePr>
          <p:cNvPr id="42" name="表格 41"/>
          <p:cNvGraphicFramePr>
            <a:graphicFrameLocks noGrp="1"/>
          </p:cNvGraphicFramePr>
          <p:nvPr>
            <p:extLst>
              <p:ext uri="{D42A27DB-BD31-4B8C-83A1-F6EECF244321}">
                <p14:modId xmlns:p14="http://schemas.microsoft.com/office/powerpoint/2010/main" val="3176585756"/>
              </p:ext>
            </p:extLst>
          </p:nvPr>
        </p:nvGraphicFramePr>
        <p:xfrm>
          <a:off x="69917" y="2571744"/>
          <a:ext cx="9669432" cy="3168350"/>
        </p:xfrm>
        <a:graphic>
          <a:graphicData uri="http://schemas.openxmlformats.org/drawingml/2006/table">
            <a:tbl>
              <a:tblPr>
                <a:tableStyleId>{5C22544A-7EE6-4342-B048-85BDC9FD1C3A}</a:tableStyleId>
              </a:tblPr>
              <a:tblGrid>
                <a:gridCol w="1761502"/>
                <a:gridCol w="1317988"/>
                <a:gridCol w="1659197"/>
                <a:gridCol w="1571636"/>
                <a:gridCol w="1071571"/>
                <a:gridCol w="969550"/>
                <a:gridCol w="1317988"/>
              </a:tblGrid>
              <a:tr h="633670">
                <a:tc>
                  <a:txBody>
                    <a:bodyPr/>
                    <a:lstStyle/>
                    <a:p>
                      <a:pPr algn="just">
                        <a:lnSpc>
                          <a:spcPct val="100000"/>
                        </a:lnSpc>
                        <a:spcAft>
                          <a:spcPts val="0"/>
                        </a:spcAft>
                      </a:pPr>
                      <a:r>
                        <a:rPr lang="en-US" sz="2800" b="1" dirty="0">
                          <a:solidFill>
                            <a:schemeClr val="tx1"/>
                          </a:solidFill>
                          <a:effectLst/>
                          <a:latin typeface="+mn-lt"/>
                          <a:ea typeface="黑体" pitchFamily="2" charset="-122"/>
                        </a:rPr>
                        <a:t> </a:t>
                      </a:r>
                      <a:endParaRPr lang="zh-CN" sz="28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itchFamily="2" charset="-122"/>
                        </a:rPr>
                        <a:t>总长度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altLang="en-US" sz="2800" b="1" dirty="0" smtClean="0">
                          <a:solidFill>
                            <a:schemeClr val="tx1"/>
                          </a:solidFill>
                          <a:effectLst/>
                          <a:latin typeface="+mn-lt"/>
                          <a:ea typeface="黑体" pitchFamily="2" charset="-122"/>
                        </a:rPr>
                        <a:t>数据长度</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itchFamily="2" charset="-122"/>
                        </a:rPr>
                        <a:t>标识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MF</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DF</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itchFamily="2" charset="-122"/>
                        </a:rPr>
                        <a:t>片偏移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33670">
                <a:tc>
                  <a:txBody>
                    <a:bodyPr/>
                    <a:lstStyle/>
                    <a:p>
                      <a:pPr algn="just">
                        <a:lnSpc>
                          <a:spcPct val="100000"/>
                        </a:lnSpc>
                        <a:spcAft>
                          <a:spcPts val="0"/>
                        </a:spcAft>
                      </a:pPr>
                      <a:r>
                        <a:rPr lang="zh-CN" sz="2400" b="1" dirty="0" smtClean="0">
                          <a:solidFill>
                            <a:srgbClr val="C00000"/>
                          </a:solidFill>
                          <a:effectLst/>
                          <a:latin typeface="+mn-lt"/>
                          <a:ea typeface="黑体" pitchFamily="2" charset="-122"/>
                        </a:rPr>
                        <a:t>原始数据报</a:t>
                      </a: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2800" b="1">
                          <a:solidFill>
                            <a:schemeClr val="tx1"/>
                          </a:solidFill>
                          <a:effectLst/>
                          <a:latin typeface="+mn-lt"/>
                          <a:ea typeface="黑体" pitchFamily="2" charset="-122"/>
                        </a:rPr>
                        <a:t>3820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12345</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3670">
                <a:tc>
                  <a:txBody>
                    <a:bodyPr/>
                    <a:lstStyle/>
                    <a:p>
                      <a:pPr algn="just">
                        <a:lnSpc>
                          <a:spcPct val="100000"/>
                        </a:lnSpc>
                        <a:spcAft>
                          <a:spcPts val="0"/>
                        </a:spcAft>
                      </a:pPr>
                      <a:r>
                        <a:rPr lang="zh-CN" sz="2400" b="1" dirty="0">
                          <a:solidFill>
                            <a:srgbClr val="C00000"/>
                          </a:solidFill>
                          <a:effectLst/>
                          <a:latin typeface="+mn-lt"/>
                          <a:ea typeface="黑体" pitchFamily="2" charset="-122"/>
                        </a:rPr>
                        <a:t>数据报片</a:t>
                      </a:r>
                      <a:r>
                        <a:rPr lang="en-US" sz="2400" b="1" dirty="0">
                          <a:solidFill>
                            <a:srgbClr val="C00000"/>
                          </a:solidFill>
                          <a:effectLst/>
                          <a:latin typeface="+mn-lt"/>
                          <a:ea typeface="黑体" pitchFamily="2" charset="-122"/>
                        </a:rPr>
                        <a:t>1</a:t>
                      </a: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3670">
                <a:tc>
                  <a:txBody>
                    <a:bodyPr/>
                    <a:lstStyle/>
                    <a:p>
                      <a:pPr algn="just">
                        <a:lnSpc>
                          <a:spcPct val="100000"/>
                        </a:lnSpc>
                        <a:spcAft>
                          <a:spcPts val="0"/>
                        </a:spcAft>
                      </a:pP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3670">
                <a:tc>
                  <a:txBody>
                    <a:bodyPr/>
                    <a:lstStyle/>
                    <a:p>
                      <a:pPr algn="just">
                        <a:lnSpc>
                          <a:spcPct val="100000"/>
                        </a:lnSpc>
                        <a:spcAft>
                          <a:spcPts val="0"/>
                        </a:spcAft>
                      </a:pPr>
                      <a:endParaRPr lang="zh-CN" sz="24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2"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76163"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76164"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76166"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76167"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76168"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6169"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6170"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6171"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6172"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6173"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6174"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6175"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76176"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76177"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76178"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76179"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76180"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76181"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76182"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76183"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76184"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76185"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76186"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76187"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76188"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76189"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76190"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76192"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76193"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76194"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76195"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76196"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76197"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76198"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76199"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76200"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76202"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6203"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6204"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76206"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6207"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6208"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76229"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76231"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76232"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476234" name="Text Box 74"/>
          <p:cNvSpPr txBox="1">
            <a:spLocks noChangeArrowheads="1"/>
          </p:cNvSpPr>
          <p:nvPr/>
        </p:nvSpPr>
        <p:spPr bwMode="auto">
          <a:xfrm>
            <a:off x="0" y="4869824"/>
            <a:ext cx="9906000" cy="1988237"/>
          </a:xfrm>
          <a:prstGeom prst="rect">
            <a:avLst/>
          </a:prstGeom>
          <a:solidFill>
            <a:schemeClr val="accent2"/>
          </a:solidFill>
          <a:ln w="9525">
            <a:noFill/>
            <a:miter lim="800000"/>
            <a:headEnd/>
            <a:tailEnd/>
          </a:ln>
          <a:effectLst/>
        </p:spPr>
        <p:txBody>
          <a:bodyPr wrap="square">
            <a:spAutoFit/>
          </a:bodyPr>
          <a:lstStyle/>
          <a:p>
            <a:pPr>
              <a:lnSpc>
                <a:spcPct val="110000"/>
              </a:lnSpc>
              <a:buFont typeface="Wingdings" pitchFamily="2" charset="2"/>
              <a:buChar char="Ø"/>
            </a:pPr>
            <a:r>
              <a:rPr lang="zh-CN" altLang="en-US" sz="2800" dirty="0">
                <a:solidFill>
                  <a:srgbClr val="000066"/>
                </a:solidFill>
                <a:latin typeface="Arial" charset="0"/>
              </a:rPr>
              <a:t>生存时间</a:t>
            </a:r>
            <a:r>
              <a:rPr lang="en-US" altLang="zh-CN" sz="2800" dirty="0">
                <a:solidFill>
                  <a:srgbClr val="000066"/>
                </a:solidFill>
                <a:latin typeface="Arial" charset="0"/>
              </a:rPr>
              <a:t>(8 </a:t>
            </a:r>
            <a:r>
              <a:rPr lang="zh-CN" altLang="en-US" sz="2800" dirty="0">
                <a:solidFill>
                  <a:srgbClr val="000066"/>
                </a:solidFill>
                <a:latin typeface="Arial" charset="0"/>
              </a:rPr>
              <a:t>位</a:t>
            </a:r>
            <a:r>
              <a:rPr lang="en-US" altLang="zh-CN" sz="2800" dirty="0">
                <a:solidFill>
                  <a:srgbClr val="000066"/>
                </a:solidFill>
                <a:latin typeface="Arial" charset="0"/>
              </a:rPr>
              <a:t>)</a:t>
            </a:r>
            <a:r>
              <a:rPr lang="zh-CN" altLang="en-US" sz="2800" dirty="0">
                <a:solidFill>
                  <a:srgbClr val="000066"/>
                </a:solidFill>
                <a:latin typeface="Arial" charset="0"/>
              </a:rPr>
              <a:t>记为 </a:t>
            </a:r>
            <a:r>
              <a:rPr lang="en-US" altLang="zh-CN" sz="2800" dirty="0">
                <a:solidFill>
                  <a:srgbClr val="000066"/>
                </a:solidFill>
                <a:latin typeface="Arial" charset="0"/>
              </a:rPr>
              <a:t>TTL (Time To Live)</a:t>
            </a:r>
          </a:p>
          <a:p>
            <a:pPr>
              <a:lnSpc>
                <a:spcPct val="110000"/>
              </a:lnSpc>
              <a:buFont typeface="Wingdings" pitchFamily="2" charset="2"/>
              <a:buChar char="Ø"/>
            </a:pPr>
            <a:r>
              <a:rPr lang="en-US" altLang="zh-CN" sz="2800" dirty="0" smtClean="0">
                <a:solidFill>
                  <a:srgbClr val="000066"/>
                </a:solidFill>
              </a:rPr>
              <a:t>TTL</a:t>
            </a:r>
            <a:r>
              <a:rPr lang="zh-CN" altLang="en-US" sz="2800" dirty="0" smtClean="0">
                <a:solidFill>
                  <a:srgbClr val="000066"/>
                </a:solidFill>
              </a:rPr>
              <a:t>通常表示包在</a:t>
            </a:r>
            <a:r>
              <a:rPr lang="zh-CN" altLang="en-US" sz="2800" dirty="0" smtClean="0">
                <a:solidFill>
                  <a:srgbClr val="FF0000"/>
                </a:solidFill>
              </a:rPr>
              <a:t>被丢弃前</a:t>
            </a:r>
            <a:r>
              <a:rPr lang="zh-CN" altLang="en-US" sz="2800" dirty="0" smtClean="0">
                <a:solidFill>
                  <a:srgbClr val="000066"/>
                </a:solidFill>
              </a:rPr>
              <a:t>最多能经过的</a:t>
            </a:r>
            <a:r>
              <a:rPr lang="zh-CN" altLang="en-US" sz="2800" dirty="0" smtClean="0">
                <a:solidFill>
                  <a:srgbClr val="FF0000"/>
                </a:solidFill>
              </a:rPr>
              <a:t>路由器个数</a:t>
            </a:r>
          </a:p>
          <a:p>
            <a:pPr>
              <a:lnSpc>
                <a:spcPct val="110000"/>
              </a:lnSpc>
              <a:buFont typeface="Wingdings" pitchFamily="2" charset="2"/>
              <a:buChar char="Ø"/>
            </a:pPr>
            <a:r>
              <a:rPr lang="zh-CN" altLang="en-US" sz="2800" dirty="0" smtClean="0">
                <a:solidFill>
                  <a:srgbClr val="000066"/>
                </a:solidFill>
              </a:rPr>
              <a:t>路由器转发数据前将该值减</a:t>
            </a:r>
            <a:r>
              <a:rPr lang="en-US" altLang="zh-CN" sz="2800" dirty="0" smtClean="0">
                <a:solidFill>
                  <a:srgbClr val="000066"/>
                </a:solidFill>
              </a:rPr>
              <a:t>1</a:t>
            </a:r>
            <a:r>
              <a:rPr lang="zh-CN" altLang="en-US" sz="2800" dirty="0" smtClean="0">
                <a:solidFill>
                  <a:srgbClr val="000066"/>
                </a:solidFill>
              </a:rPr>
              <a:t>，如果</a:t>
            </a:r>
            <a:r>
              <a:rPr lang="en-US" altLang="zh-CN" sz="2800" dirty="0" smtClean="0">
                <a:solidFill>
                  <a:srgbClr val="000066"/>
                </a:solidFill>
              </a:rPr>
              <a:t>TTL=0</a:t>
            </a:r>
            <a:r>
              <a:rPr lang="zh-CN" altLang="en-US" sz="2800" dirty="0" smtClean="0">
                <a:solidFill>
                  <a:srgbClr val="000066"/>
                </a:solidFill>
              </a:rPr>
              <a:t>，就直接丢弃，不再转发。</a:t>
            </a:r>
            <a:endParaRPr lang="en-US" altLang="zh-CN" sz="2800" dirty="0" smtClean="0">
              <a:solidFill>
                <a:srgbClr val="000066"/>
              </a:solidFill>
            </a:endParaRPr>
          </a:p>
        </p:txBody>
      </p:sp>
      <p:sp>
        <p:nvSpPr>
          <p:cNvPr id="476235" name="Rectangle 75"/>
          <p:cNvSpPr>
            <a:spLocks noChangeArrowheads="1"/>
          </p:cNvSpPr>
          <p:nvPr/>
        </p:nvSpPr>
        <p:spPr bwMode="auto">
          <a:xfrm>
            <a:off x="1209014" y="2238436"/>
            <a:ext cx="2117063" cy="481013"/>
          </a:xfrm>
          <a:prstGeom prst="rect">
            <a:avLst/>
          </a:prstGeom>
          <a:noFill/>
          <a:ln w="76200">
            <a:solidFill>
              <a:schemeClr val="hlink"/>
            </a:solidFill>
            <a:miter lim="800000"/>
            <a:headEnd/>
            <a:tailEnd/>
          </a:ln>
          <a:effectLst/>
        </p:spPr>
        <p:txBody>
          <a:bodyPr wrap="none" anchor="ctr"/>
          <a:lstStyle/>
          <a:p>
            <a:endParaRPr lang="zh-CN" altLang="en-US"/>
          </a:p>
        </p:txBody>
      </p:sp>
      <p:sp>
        <p:nvSpPr>
          <p:cNvPr id="476236" name="AutoShape 76"/>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76238" name="Rectangle 78"/>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4" name="灯片编号占位符 53"/>
          <p:cNvSpPr>
            <a:spLocks noGrp="1"/>
          </p:cNvSpPr>
          <p:nvPr>
            <p:ph type="sldNum" sz="quarter" idx="4"/>
          </p:nvPr>
        </p:nvSpPr>
        <p:spPr>
          <a:xfrm>
            <a:off x="8977343" y="6429396"/>
            <a:ext cx="928659"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7186"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77187"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77188"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77190"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77191"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77192"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7193"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7194"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7195"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7196"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7197"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7198"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7199"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77200"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77201"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77202"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77203"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77204"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77205"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77206"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77207"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77208"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77209"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77210"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77211"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77212"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77213"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77214"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77216"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77217"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77218"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77219"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77220"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77221"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77222"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77223"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77224"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77226"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7227"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7228"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77230"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7231"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7232"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77253"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77255"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77256"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77"/>
          <p:cNvGrpSpPr>
            <a:grpSpLocks/>
          </p:cNvGrpSpPr>
          <p:nvPr/>
        </p:nvGrpSpPr>
        <p:grpSpPr bwMode="auto">
          <a:xfrm>
            <a:off x="33" y="2238375"/>
            <a:ext cx="9906001" cy="4311652"/>
            <a:chOff x="0" y="1410"/>
            <a:chExt cx="5760" cy="2716"/>
          </a:xfrm>
        </p:grpSpPr>
        <p:sp>
          <p:nvSpPr>
            <p:cNvPr id="477258" name="Text Box 74"/>
            <p:cNvSpPr txBox="1">
              <a:spLocks noChangeArrowheads="1"/>
            </p:cNvSpPr>
            <p:nvPr/>
          </p:nvSpPr>
          <p:spPr bwMode="auto">
            <a:xfrm>
              <a:off x="0" y="3172"/>
              <a:ext cx="5760" cy="954"/>
            </a:xfrm>
            <a:prstGeom prst="rect">
              <a:avLst/>
            </a:prstGeom>
            <a:solidFill>
              <a:schemeClr val="accent2"/>
            </a:solidFill>
            <a:ln w="9525">
              <a:noFill/>
              <a:miter lim="800000"/>
              <a:headEnd/>
              <a:tailEnd/>
            </a:ln>
            <a:effectLst/>
          </p:spPr>
          <p:txBody>
            <a:bodyPr wrap="square">
              <a:spAutoFit/>
            </a:bodyPr>
            <a:lstStyle/>
            <a:p>
              <a:pPr algn="ctr">
                <a:lnSpc>
                  <a:spcPct val="110000"/>
                </a:lnSpc>
              </a:pPr>
              <a:r>
                <a:rPr lang="zh-CN" altLang="en-US" sz="2800" dirty="0">
                  <a:solidFill>
                    <a:srgbClr val="000066"/>
                  </a:solidFill>
                  <a:latin typeface="Arial" charset="0"/>
                </a:rPr>
                <a:t>协议</a:t>
              </a:r>
              <a:r>
                <a:rPr lang="en-US" altLang="zh-CN" sz="2800" dirty="0">
                  <a:solidFill>
                    <a:srgbClr val="000066"/>
                  </a:solidFill>
                  <a:latin typeface="Arial" charset="0"/>
                </a:rPr>
                <a:t>(8 </a:t>
              </a:r>
              <a:r>
                <a:rPr lang="zh-CN" altLang="en-US" sz="2800" dirty="0">
                  <a:solidFill>
                    <a:srgbClr val="000066"/>
                  </a:solidFill>
                  <a:latin typeface="Arial" charset="0"/>
                </a:rPr>
                <a:t>位</a:t>
              </a:r>
              <a:r>
                <a:rPr lang="en-US" altLang="zh-CN" sz="2800" dirty="0">
                  <a:solidFill>
                    <a:srgbClr val="000066"/>
                  </a:solidFill>
                  <a:latin typeface="Arial" charset="0"/>
                </a:rPr>
                <a:t>)</a:t>
              </a:r>
              <a:r>
                <a:rPr lang="zh-CN" altLang="en-US" sz="2800" dirty="0">
                  <a:solidFill>
                    <a:srgbClr val="000066"/>
                  </a:solidFill>
                  <a:latin typeface="Arial" charset="0"/>
                </a:rPr>
                <a:t>字段指出此数据报携带的数据使用何种</a:t>
              </a:r>
              <a:r>
                <a:rPr lang="zh-CN" altLang="en-US" sz="2800" dirty="0" smtClean="0">
                  <a:solidFill>
                    <a:srgbClr val="000066"/>
                  </a:solidFill>
                  <a:latin typeface="Arial" charset="0"/>
                </a:rPr>
                <a:t>协议（</a:t>
              </a:r>
              <a:r>
                <a:rPr lang="en-US" altLang="zh-CN" sz="2800" smtClean="0">
                  <a:solidFill>
                    <a:srgbClr val="000066"/>
                  </a:solidFill>
                  <a:latin typeface="Arial" charset="0"/>
                </a:rPr>
                <a:t>TCP\UDP\ICMP\IGMP\OSPF\…</a:t>
              </a:r>
              <a:r>
                <a:rPr lang="zh-CN" altLang="en-US" sz="2800" dirty="0" smtClean="0">
                  <a:solidFill>
                    <a:srgbClr val="000066"/>
                  </a:solidFill>
                  <a:latin typeface="Arial" charset="0"/>
                </a:rPr>
                <a:t>）</a:t>
              </a:r>
              <a:r>
                <a:rPr lang="en-US" altLang="zh-CN" sz="2800" dirty="0" smtClean="0">
                  <a:solidFill>
                    <a:srgbClr val="000066"/>
                  </a:solidFill>
                  <a:latin typeface="Arial" charset="0"/>
                </a:rPr>
                <a:t>,</a:t>
              </a:r>
              <a:r>
                <a:rPr lang="zh-CN" altLang="en-US" sz="2800" dirty="0" smtClean="0">
                  <a:solidFill>
                    <a:srgbClr val="000066"/>
                  </a:solidFill>
                  <a:latin typeface="Arial" charset="0"/>
                </a:rPr>
                <a:t>以便</a:t>
              </a:r>
              <a:r>
                <a:rPr lang="zh-CN" altLang="en-US" sz="2800" dirty="0">
                  <a:solidFill>
                    <a:srgbClr val="000066"/>
                  </a:solidFill>
                  <a:latin typeface="Arial" charset="0"/>
                </a:rPr>
                <a:t>目的主机的 </a:t>
              </a:r>
              <a:r>
                <a:rPr lang="en-US" altLang="zh-CN" sz="2800" dirty="0">
                  <a:solidFill>
                    <a:srgbClr val="000066"/>
                  </a:solidFill>
                  <a:latin typeface="Arial" charset="0"/>
                </a:rPr>
                <a:t>IP </a:t>
              </a:r>
              <a:r>
                <a:rPr lang="zh-CN" altLang="en-US" sz="2800" dirty="0">
                  <a:solidFill>
                    <a:srgbClr val="000066"/>
                  </a:solidFill>
                  <a:latin typeface="Arial" charset="0"/>
                </a:rPr>
                <a:t>层将数据部分上交给哪个处理过程</a:t>
              </a:r>
            </a:p>
          </p:txBody>
        </p:sp>
        <p:sp>
          <p:nvSpPr>
            <p:cNvPr id="477259" name="Rectangle 75"/>
            <p:cNvSpPr>
              <a:spLocks noChangeArrowheads="1"/>
            </p:cNvSpPr>
            <p:nvPr/>
          </p:nvSpPr>
          <p:spPr bwMode="auto">
            <a:xfrm>
              <a:off x="1971" y="1410"/>
              <a:ext cx="1227" cy="307"/>
            </a:xfrm>
            <a:prstGeom prst="rect">
              <a:avLst/>
            </a:prstGeom>
            <a:noFill/>
            <a:ln w="76200">
              <a:solidFill>
                <a:schemeClr val="hlink"/>
              </a:solidFill>
              <a:miter lim="800000"/>
              <a:headEnd/>
              <a:tailEnd/>
            </a:ln>
            <a:effectLst/>
          </p:spPr>
          <p:txBody>
            <a:bodyPr wrap="none" anchor="ctr"/>
            <a:lstStyle/>
            <a:p>
              <a:endParaRPr lang="zh-CN" altLang="en-US">
                <a:solidFill>
                  <a:srgbClr val="000066"/>
                </a:solidFill>
              </a:endParaRPr>
            </a:p>
          </p:txBody>
        </p:sp>
      </p:grpSp>
      <p:sp>
        <p:nvSpPr>
          <p:cNvPr id="477260" name="AutoShape 76"/>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77262" name="Rectangle 78"/>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ChangeArrowheads="1"/>
          </p:cNvSpPr>
          <p:nvPr/>
        </p:nvSpPr>
        <p:spPr bwMode="auto">
          <a:xfrm>
            <a:off x="342982" y="2133600"/>
            <a:ext cx="9362546" cy="6286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3200" b="1">
              <a:solidFill>
                <a:srgbClr val="000099"/>
              </a:solidFill>
              <a:latin typeface="+mn-lt"/>
              <a:ea typeface="黑体" pitchFamily="2" charset="-122"/>
            </a:endParaRPr>
          </a:p>
        </p:txBody>
      </p:sp>
      <p:sp>
        <p:nvSpPr>
          <p:cNvPr id="478213" name="Rectangle 5"/>
          <p:cNvSpPr>
            <a:spLocks noChangeArrowheads="1"/>
          </p:cNvSpPr>
          <p:nvPr/>
        </p:nvSpPr>
        <p:spPr bwMode="auto">
          <a:xfrm>
            <a:off x="342982" y="2762253"/>
            <a:ext cx="9362546" cy="1743075"/>
          </a:xfrm>
          <a:prstGeom prst="rect">
            <a:avLst/>
          </a:prstGeom>
          <a:solidFill>
            <a:srgbClr val="CCECFF"/>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78219" name="Rectangle 11"/>
          <p:cNvSpPr>
            <a:spLocks noChangeArrowheads="1"/>
          </p:cNvSpPr>
          <p:nvPr/>
        </p:nvSpPr>
        <p:spPr bwMode="auto">
          <a:xfrm>
            <a:off x="1920032" y="3390906"/>
            <a:ext cx="6208448" cy="487363"/>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14" name="Rectangle 6"/>
          <p:cNvSpPr>
            <a:spLocks noChangeArrowheads="1"/>
          </p:cNvSpPr>
          <p:nvPr/>
        </p:nvSpPr>
        <p:spPr bwMode="auto">
          <a:xfrm>
            <a:off x="1959586" y="3425825"/>
            <a:ext cx="1350037" cy="4460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15" name="Text Box 7"/>
          <p:cNvSpPr txBox="1">
            <a:spLocks noChangeArrowheads="1"/>
          </p:cNvSpPr>
          <p:nvPr/>
        </p:nvSpPr>
        <p:spPr bwMode="auto">
          <a:xfrm>
            <a:off x="560519" y="221561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运输层</a:t>
            </a:r>
          </a:p>
        </p:txBody>
      </p:sp>
      <p:sp>
        <p:nvSpPr>
          <p:cNvPr id="478216" name="Text Box 8"/>
          <p:cNvSpPr txBox="1">
            <a:spLocks noChangeArrowheads="1"/>
          </p:cNvSpPr>
          <p:nvPr/>
        </p:nvSpPr>
        <p:spPr bwMode="auto">
          <a:xfrm>
            <a:off x="560519" y="3255367"/>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网络层</a:t>
            </a:r>
          </a:p>
        </p:txBody>
      </p:sp>
      <p:sp>
        <p:nvSpPr>
          <p:cNvPr id="478217" name="Line 9"/>
          <p:cNvSpPr>
            <a:spLocks noChangeShapeType="1"/>
          </p:cNvSpPr>
          <p:nvPr/>
        </p:nvSpPr>
        <p:spPr bwMode="auto">
          <a:xfrm>
            <a:off x="3309623" y="3390906"/>
            <a:ext cx="0"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18" name="Text Box 10"/>
          <p:cNvSpPr txBox="1">
            <a:spLocks noChangeArrowheads="1"/>
          </p:cNvSpPr>
          <p:nvPr/>
        </p:nvSpPr>
        <p:spPr bwMode="auto">
          <a:xfrm>
            <a:off x="2195205" y="338296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首部</a:t>
            </a:r>
          </a:p>
        </p:txBody>
      </p:sp>
      <p:sp>
        <p:nvSpPr>
          <p:cNvPr id="478221" name="Rectangle 13"/>
          <p:cNvSpPr>
            <a:spLocks noChangeArrowheads="1"/>
          </p:cNvSpPr>
          <p:nvPr/>
        </p:nvSpPr>
        <p:spPr bwMode="auto">
          <a:xfrm>
            <a:off x="4608099" y="2273300"/>
            <a:ext cx="1110985"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2" name="Text Box 14"/>
          <p:cNvSpPr txBox="1">
            <a:spLocks noChangeArrowheads="1"/>
          </p:cNvSpPr>
          <p:nvPr/>
        </p:nvSpPr>
        <p:spPr bwMode="auto">
          <a:xfrm>
            <a:off x="4778327" y="2239963"/>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TCP</a:t>
            </a:r>
          </a:p>
        </p:txBody>
      </p:sp>
      <p:sp>
        <p:nvSpPr>
          <p:cNvPr id="478223" name="Rectangle 15"/>
          <p:cNvSpPr>
            <a:spLocks noChangeArrowheads="1"/>
          </p:cNvSpPr>
          <p:nvPr/>
        </p:nvSpPr>
        <p:spPr bwMode="auto">
          <a:xfrm>
            <a:off x="5997663" y="2273300"/>
            <a:ext cx="1112706"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4" name="Text Box 16"/>
          <p:cNvSpPr txBox="1">
            <a:spLocks noChangeArrowheads="1"/>
          </p:cNvSpPr>
          <p:nvPr/>
        </p:nvSpPr>
        <p:spPr bwMode="auto">
          <a:xfrm>
            <a:off x="6143840" y="22733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p>
        </p:txBody>
      </p:sp>
      <p:sp>
        <p:nvSpPr>
          <p:cNvPr id="478225" name="Rectangle 17"/>
          <p:cNvSpPr>
            <a:spLocks noChangeArrowheads="1"/>
          </p:cNvSpPr>
          <p:nvPr/>
        </p:nvSpPr>
        <p:spPr bwMode="auto">
          <a:xfrm>
            <a:off x="2289790" y="2892425"/>
            <a:ext cx="1112706"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6" name="Text Box 18"/>
          <p:cNvSpPr txBox="1">
            <a:spLocks noChangeArrowheads="1"/>
          </p:cNvSpPr>
          <p:nvPr/>
        </p:nvSpPr>
        <p:spPr bwMode="auto">
          <a:xfrm>
            <a:off x="2382687" y="2857501"/>
            <a:ext cx="825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ICMP</a:t>
            </a:r>
          </a:p>
        </p:txBody>
      </p:sp>
      <p:sp>
        <p:nvSpPr>
          <p:cNvPr id="478227" name="Rectangle 19"/>
          <p:cNvSpPr>
            <a:spLocks noChangeArrowheads="1"/>
          </p:cNvSpPr>
          <p:nvPr/>
        </p:nvSpPr>
        <p:spPr bwMode="auto">
          <a:xfrm>
            <a:off x="3588263" y="2892425"/>
            <a:ext cx="1110985"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8" name="Text Box 20"/>
          <p:cNvSpPr txBox="1">
            <a:spLocks noChangeArrowheads="1"/>
          </p:cNvSpPr>
          <p:nvPr/>
        </p:nvSpPr>
        <p:spPr bwMode="auto">
          <a:xfrm>
            <a:off x="3682852" y="2857501"/>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IGMP</a:t>
            </a:r>
          </a:p>
        </p:txBody>
      </p:sp>
      <p:sp>
        <p:nvSpPr>
          <p:cNvPr id="478229" name="Rectangle 21"/>
          <p:cNvSpPr>
            <a:spLocks noChangeArrowheads="1"/>
          </p:cNvSpPr>
          <p:nvPr/>
        </p:nvSpPr>
        <p:spPr bwMode="auto">
          <a:xfrm>
            <a:off x="7442315" y="2892425"/>
            <a:ext cx="1110985"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30" name="Text Box 22"/>
          <p:cNvSpPr txBox="1">
            <a:spLocks noChangeArrowheads="1"/>
          </p:cNvSpPr>
          <p:nvPr/>
        </p:nvSpPr>
        <p:spPr bwMode="auto">
          <a:xfrm>
            <a:off x="7536903" y="2857501"/>
            <a:ext cx="883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OSPF</a:t>
            </a:r>
          </a:p>
        </p:txBody>
      </p:sp>
      <p:sp>
        <p:nvSpPr>
          <p:cNvPr id="478233" name="Line 25"/>
          <p:cNvSpPr>
            <a:spLocks noChangeShapeType="1"/>
          </p:cNvSpPr>
          <p:nvPr/>
        </p:nvSpPr>
        <p:spPr bwMode="auto">
          <a:xfrm flipV="1">
            <a:off x="6090526" y="2622611"/>
            <a:ext cx="464344" cy="976313"/>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5" name="Line 27"/>
          <p:cNvSpPr>
            <a:spLocks noChangeShapeType="1"/>
          </p:cNvSpPr>
          <p:nvPr/>
        </p:nvSpPr>
        <p:spPr bwMode="auto">
          <a:xfrm flipH="1" flipV="1">
            <a:off x="5161871" y="2622550"/>
            <a:ext cx="940727" cy="996950"/>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6" name="Line 28"/>
          <p:cNvSpPr>
            <a:spLocks noChangeShapeType="1"/>
          </p:cNvSpPr>
          <p:nvPr/>
        </p:nvSpPr>
        <p:spPr bwMode="auto">
          <a:xfrm flipH="1" flipV="1">
            <a:off x="4723294" y="3175000"/>
            <a:ext cx="1411948" cy="463550"/>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7" name="Line 29"/>
          <p:cNvSpPr>
            <a:spLocks noChangeShapeType="1"/>
          </p:cNvSpPr>
          <p:nvPr/>
        </p:nvSpPr>
        <p:spPr bwMode="auto">
          <a:xfrm flipH="1" flipV="1">
            <a:off x="3117007" y="3255963"/>
            <a:ext cx="3014794" cy="373062"/>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8" name="Line 30"/>
          <p:cNvSpPr>
            <a:spLocks noChangeShapeType="1"/>
          </p:cNvSpPr>
          <p:nvPr/>
        </p:nvSpPr>
        <p:spPr bwMode="auto">
          <a:xfrm flipV="1">
            <a:off x="6118043" y="3173474"/>
            <a:ext cx="1295004" cy="447675"/>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9" name="Text Box 31"/>
          <p:cNvSpPr txBox="1">
            <a:spLocks noChangeArrowheads="1"/>
          </p:cNvSpPr>
          <p:nvPr/>
        </p:nvSpPr>
        <p:spPr bwMode="auto">
          <a:xfrm>
            <a:off x="3464405" y="3463926"/>
            <a:ext cx="1428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 部 分</a:t>
            </a:r>
          </a:p>
        </p:txBody>
      </p:sp>
      <p:sp>
        <p:nvSpPr>
          <p:cNvPr id="478240" name="Line 32"/>
          <p:cNvSpPr>
            <a:spLocks noChangeShapeType="1"/>
          </p:cNvSpPr>
          <p:nvPr/>
        </p:nvSpPr>
        <p:spPr bwMode="auto">
          <a:xfrm>
            <a:off x="1920032" y="4156075"/>
            <a:ext cx="62084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41" name="Text Box 33"/>
          <p:cNvSpPr txBox="1">
            <a:spLocks noChangeArrowheads="1"/>
          </p:cNvSpPr>
          <p:nvPr/>
        </p:nvSpPr>
        <p:spPr bwMode="auto">
          <a:xfrm>
            <a:off x="4327773" y="3927476"/>
            <a:ext cx="1266885" cy="40011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grpSp>
        <p:nvGrpSpPr>
          <p:cNvPr id="2" name="Group 38"/>
          <p:cNvGrpSpPr>
            <a:grpSpLocks/>
          </p:cNvGrpSpPr>
          <p:nvPr/>
        </p:nvGrpSpPr>
        <p:grpSpPr bwMode="auto">
          <a:xfrm>
            <a:off x="2877987" y="3644902"/>
            <a:ext cx="4954721" cy="2016126"/>
            <a:chOff x="1632" y="2296"/>
            <a:chExt cx="2881" cy="1270"/>
          </a:xfrm>
        </p:grpSpPr>
        <p:sp>
          <p:nvSpPr>
            <p:cNvPr id="478242" name="Rectangle 34"/>
            <p:cNvSpPr>
              <a:spLocks noChangeArrowheads="1"/>
            </p:cNvSpPr>
            <p:nvPr/>
          </p:nvSpPr>
          <p:spPr bwMode="auto">
            <a:xfrm>
              <a:off x="1632" y="2296"/>
              <a:ext cx="227" cy="10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43" name="AutoShape 35"/>
            <p:cNvSpPr>
              <a:spLocks noChangeArrowheads="1"/>
            </p:cNvSpPr>
            <p:nvPr/>
          </p:nvSpPr>
          <p:spPr bwMode="auto">
            <a:xfrm>
              <a:off x="2344" y="3033"/>
              <a:ext cx="2169" cy="506"/>
            </a:xfrm>
            <a:prstGeom prst="wedgeRoundRectCallout">
              <a:avLst>
                <a:gd name="adj1" fmla="val -78317"/>
                <a:gd name="adj2" fmla="val -177774"/>
                <a:gd name="adj3" fmla="val 16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3200" b="1">
                <a:solidFill>
                  <a:srgbClr val="000099"/>
                </a:solidFill>
                <a:latin typeface="+mn-lt"/>
                <a:ea typeface="黑体" pitchFamily="2" charset="-122"/>
              </a:endParaRPr>
            </a:p>
          </p:txBody>
        </p:sp>
        <p:sp>
          <p:nvSpPr>
            <p:cNvPr id="478244" name="Text Box 36"/>
            <p:cNvSpPr txBox="1">
              <a:spLocks noChangeArrowheads="1"/>
            </p:cNvSpPr>
            <p:nvPr/>
          </p:nvSpPr>
          <p:spPr bwMode="auto">
            <a:xfrm>
              <a:off x="2426" y="3043"/>
              <a:ext cx="20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itchFamily="2" charset="-122"/>
                </a:rPr>
                <a:t>协议字段指出应将数据</a:t>
              </a:r>
            </a:p>
            <a:p>
              <a:pPr algn="ctr"/>
              <a:r>
                <a:rPr kumimoji="1" lang="zh-CN" altLang="en-US" sz="2400" b="1" dirty="0">
                  <a:solidFill>
                    <a:srgbClr val="000099"/>
                  </a:solidFill>
                  <a:latin typeface="+mn-lt"/>
                  <a:ea typeface="黑体" pitchFamily="2" charset="-122"/>
                </a:rPr>
                <a:t>部分交给哪一个进程</a:t>
              </a:r>
            </a:p>
          </p:txBody>
        </p:sp>
      </p:grpSp>
      <p:sp>
        <p:nvSpPr>
          <p:cNvPr id="32" name="矩形 31"/>
          <p:cNvSpPr/>
          <p:nvPr/>
        </p:nvSpPr>
        <p:spPr>
          <a:xfrm>
            <a:off x="1127677" y="476672"/>
            <a:ext cx="7497731" cy="1077218"/>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en-US" altLang="zh-CN" sz="3200" b="1" dirty="0" smtClean="0">
                <a:solidFill>
                  <a:srgbClr val="000066"/>
                </a:solidFill>
                <a:latin typeface="Arial" pitchFamily="34" charset="0"/>
                <a:ea typeface="黑体" pitchFamily="2" charset="-122"/>
              </a:rPr>
              <a:t>IP </a:t>
            </a:r>
            <a:r>
              <a:rPr lang="zh-CN" altLang="en-US" sz="3200" b="1" dirty="0" smtClean="0">
                <a:solidFill>
                  <a:srgbClr val="000066"/>
                </a:solidFill>
                <a:latin typeface="Arial" pitchFamily="34" charset="0"/>
                <a:ea typeface="黑体" pitchFamily="2" charset="-122"/>
              </a:rPr>
              <a:t>协议支持多种协议，</a:t>
            </a:r>
            <a:endParaRPr lang="en-US" altLang="zh-CN" sz="3200" b="1" dirty="0" smtClean="0">
              <a:solidFill>
                <a:srgbClr val="000066"/>
              </a:solidFill>
              <a:latin typeface="Arial" pitchFamily="34" charset="0"/>
              <a:ea typeface="黑体" pitchFamily="2" charset="-122"/>
            </a:endParaRPr>
          </a:p>
          <a:p>
            <a:pPr algn="ctr"/>
            <a:r>
              <a:rPr lang="en-US" altLang="zh-CN" sz="3200" b="1" dirty="0" smtClean="0">
                <a:solidFill>
                  <a:srgbClr val="000066"/>
                </a:solidFill>
                <a:latin typeface="Arial" pitchFamily="34" charset="0"/>
                <a:ea typeface="黑体" pitchFamily="2" charset="-122"/>
              </a:rPr>
              <a:t>IP </a:t>
            </a:r>
            <a:r>
              <a:rPr lang="zh-CN" altLang="en-US" sz="3200" b="1" dirty="0" smtClean="0">
                <a:solidFill>
                  <a:srgbClr val="000066"/>
                </a:solidFill>
                <a:latin typeface="Arial" pitchFamily="34" charset="0"/>
                <a:ea typeface="黑体" pitchFamily="2" charset="-122"/>
              </a:rPr>
              <a:t>数据报可以封装多种协议 </a:t>
            </a:r>
            <a:r>
              <a:rPr lang="en-US" altLang="zh-CN" sz="3200" b="1" dirty="0" smtClean="0">
                <a:solidFill>
                  <a:srgbClr val="000066"/>
                </a:solidFill>
                <a:latin typeface="Arial" pitchFamily="34" charset="0"/>
                <a:ea typeface="黑体" pitchFamily="2" charset="-122"/>
              </a:rPr>
              <a:t>PDU</a:t>
            </a:r>
            <a:r>
              <a:rPr lang="zh-CN" altLang="en-US" sz="3200" b="1" dirty="0" smtClean="0">
                <a:solidFill>
                  <a:srgbClr val="000066"/>
                </a:solidFill>
                <a:latin typeface="Arial" pitchFamily="34" charset="0"/>
                <a:ea typeface="黑体" pitchFamily="2" charset="-122"/>
              </a:rPr>
              <a:t>。</a:t>
            </a:r>
            <a:endParaRPr lang="zh-CN" altLang="en-US" sz="3200" b="1" dirty="0">
              <a:solidFill>
                <a:srgbClr val="000066"/>
              </a:solidFill>
              <a:latin typeface="Arial" pitchFamily="34" charset="0"/>
              <a:ea typeface="黑体" pitchFamily="2" charset="-122"/>
            </a:endParaRPr>
          </a:p>
        </p:txBody>
      </p:sp>
      <p:sp>
        <p:nvSpPr>
          <p:cNvPr id="33" name="灯片编号占位符 32"/>
          <p:cNvSpPr>
            <a:spLocks noGrp="1"/>
          </p:cNvSpPr>
          <p:nvPr>
            <p:ph type="sldNum" sz="quarter" idx="4294967295"/>
          </p:nvPr>
        </p:nvSpPr>
        <p:spPr>
          <a:xfrm>
            <a:off x="7099300" y="6356176"/>
            <a:ext cx="2311400" cy="457200"/>
          </a:xfrm>
          <a:prstGeom prst="rect">
            <a:avLst/>
          </a:prstGeom>
        </p:spPr>
        <p:txBody>
          <a:bodyPr/>
          <a:lstStyle/>
          <a:p>
            <a:fld id="{137DC1DE-D772-415A-B75D-6C2A3BBF0EE5}" type="slidenum">
              <a:rPr lang="zh-CN" altLang="en-US" smtClean="0"/>
              <a:pPr/>
              <a:t>83</a:t>
            </a:fld>
            <a:endParaRPr lang="en-US" altLang="zh-CN"/>
          </a:p>
        </p:txBody>
      </p:sp>
    </p:spTree>
    <p:extLst>
      <p:ext uri="{BB962C8B-B14F-4D97-AF65-F5344CB8AC3E}">
        <p14:creationId xmlns:p14="http://schemas.microsoft.com/office/powerpoint/2010/main" val="2763272350"/>
      </p:ext>
    </p:extLst>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9234"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79235"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79236"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79238"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79239"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79240"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9241"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9242"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9243"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9244"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79245"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9246"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79247"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79248"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79249"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79250"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79251"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79252"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79253"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79254"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79255"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79256"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79257"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79258"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79259"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79260"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79261"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79262"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79264"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79265"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79266"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79267"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79268"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79269"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79270"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79271"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79272"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79274"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9275"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9276"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79278"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79279"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79280"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79301"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79303"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79304"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77"/>
          <p:cNvGrpSpPr>
            <a:grpSpLocks/>
          </p:cNvGrpSpPr>
          <p:nvPr/>
        </p:nvGrpSpPr>
        <p:grpSpPr bwMode="auto">
          <a:xfrm>
            <a:off x="0" y="2238436"/>
            <a:ext cx="9906000" cy="4379915"/>
            <a:chOff x="0" y="1410"/>
            <a:chExt cx="5760" cy="2759"/>
          </a:xfrm>
        </p:grpSpPr>
        <p:sp>
          <p:nvSpPr>
            <p:cNvPr id="479306" name="Text Box 74"/>
            <p:cNvSpPr txBox="1">
              <a:spLocks noChangeArrowheads="1"/>
            </p:cNvSpPr>
            <p:nvPr/>
          </p:nvSpPr>
          <p:spPr bwMode="auto">
            <a:xfrm>
              <a:off x="0" y="3172"/>
              <a:ext cx="5760" cy="997"/>
            </a:xfrm>
            <a:prstGeom prst="rect">
              <a:avLst/>
            </a:prstGeom>
            <a:solidFill>
              <a:schemeClr val="accent2"/>
            </a:solidFill>
            <a:ln w="9525">
              <a:noFill/>
              <a:miter lim="800000"/>
              <a:headEnd/>
              <a:tailEnd/>
            </a:ln>
            <a:effectLst/>
          </p:spPr>
          <p:txBody>
            <a:bodyPr wrap="square">
              <a:spAutoFit/>
            </a:bodyPr>
            <a:lstStyle/>
            <a:p>
              <a:pPr algn="ctr">
                <a:lnSpc>
                  <a:spcPct val="110000"/>
                </a:lnSpc>
              </a:pPr>
              <a:r>
                <a:rPr lang="zh-CN" altLang="en-US" sz="2800" dirty="0">
                  <a:solidFill>
                    <a:srgbClr val="333399"/>
                  </a:solidFill>
                  <a:latin typeface="+mn-ea"/>
                  <a:ea typeface="+mn-ea"/>
                </a:rPr>
                <a:t>首部检验和</a:t>
              </a:r>
              <a:r>
                <a:rPr lang="en-US" altLang="zh-CN" sz="2800" dirty="0">
                  <a:solidFill>
                    <a:srgbClr val="333399"/>
                  </a:solidFill>
                  <a:latin typeface="+mn-ea"/>
                  <a:ea typeface="+mn-ea"/>
                </a:rPr>
                <a:t>(16 </a:t>
              </a:r>
              <a:r>
                <a:rPr lang="zh-CN" altLang="en-US" sz="2800" dirty="0">
                  <a:solidFill>
                    <a:srgbClr val="333399"/>
                  </a:solidFill>
                  <a:latin typeface="+mn-ea"/>
                  <a:ea typeface="+mn-ea"/>
                </a:rPr>
                <a:t>位</a:t>
              </a:r>
              <a:r>
                <a:rPr lang="en-US" altLang="zh-CN" sz="2800" dirty="0">
                  <a:solidFill>
                    <a:srgbClr val="333399"/>
                  </a:solidFill>
                  <a:latin typeface="+mn-ea"/>
                  <a:ea typeface="+mn-ea"/>
                </a:rPr>
                <a:t>)</a:t>
              </a:r>
              <a:r>
                <a:rPr lang="zh-CN" altLang="en-US" sz="2800" dirty="0">
                  <a:solidFill>
                    <a:srgbClr val="333399"/>
                  </a:solidFill>
                  <a:latin typeface="+mn-ea"/>
                  <a:ea typeface="+mn-ea"/>
                </a:rPr>
                <a:t>字段</a:t>
              </a:r>
              <a:r>
                <a:rPr lang="zh-CN" altLang="en-US" sz="2800" dirty="0">
                  <a:solidFill>
                    <a:srgbClr val="FF0000"/>
                  </a:solidFill>
                  <a:latin typeface="+mn-ea"/>
                  <a:ea typeface="+mn-ea"/>
                </a:rPr>
                <a:t>只检验数据报的首部</a:t>
              </a:r>
            </a:p>
            <a:p>
              <a:pPr algn="ctr">
                <a:lnSpc>
                  <a:spcPct val="110000"/>
                </a:lnSpc>
              </a:pPr>
              <a:r>
                <a:rPr lang="zh-CN" altLang="en-US" sz="2800" dirty="0">
                  <a:solidFill>
                    <a:srgbClr val="333399"/>
                  </a:solidFill>
                  <a:latin typeface="+mn-ea"/>
                  <a:ea typeface="+mn-ea"/>
                </a:rPr>
                <a:t>不检验数据部分。</a:t>
              </a:r>
            </a:p>
            <a:p>
              <a:pPr algn="ctr">
                <a:lnSpc>
                  <a:spcPct val="110000"/>
                </a:lnSpc>
              </a:pPr>
              <a:r>
                <a:rPr lang="zh-CN" altLang="en-US" sz="2800" dirty="0">
                  <a:solidFill>
                    <a:srgbClr val="333399"/>
                  </a:solidFill>
                  <a:latin typeface="+mn-ea"/>
                  <a:ea typeface="+mn-ea"/>
                </a:rPr>
                <a:t>这里不采用 </a:t>
              </a:r>
              <a:r>
                <a:rPr lang="en-US" altLang="zh-CN" sz="2800" dirty="0">
                  <a:solidFill>
                    <a:srgbClr val="333399"/>
                  </a:solidFill>
                  <a:latin typeface="+mn-ea"/>
                  <a:ea typeface="+mn-ea"/>
                </a:rPr>
                <a:t>CRC</a:t>
              </a:r>
              <a:r>
                <a:rPr lang="en-US" altLang="zh-CN" sz="3200" dirty="0">
                  <a:solidFill>
                    <a:srgbClr val="333399"/>
                  </a:solidFill>
                  <a:latin typeface="+mn-ea"/>
                  <a:ea typeface="+mn-ea"/>
                </a:rPr>
                <a:t> </a:t>
              </a:r>
              <a:r>
                <a:rPr lang="zh-CN" altLang="en-US" sz="2800" dirty="0">
                  <a:solidFill>
                    <a:srgbClr val="333399"/>
                  </a:solidFill>
                  <a:latin typeface="+mn-ea"/>
                  <a:ea typeface="+mn-ea"/>
                </a:rPr>
                <a:t>检验码而采用简单的计算方法。 </a:t>
              </a:r>
            </a:p>
          </p:txBody>
        </p:sp>
        <p:sp>
          <p:nvSpPr>
            <p:cNvPr id="479307" name="Rectangle 75"/>
            <p:cNvSpPr>
              <a:spLocks noChangeArrowheads="1"/>
            </p:cNvSpPr>
            <p:nvPr/>
          </p:nvSpPr>
          <p:spPr bwMode="auto">
            <a:xfrm>
              <a:off x="3195" y="1410"/>
              <a:ext cx="2463"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479308" name="AutoShape 76"/>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79310" name="Rectangle 78"/>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84</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Line 2"/>
          <p:cNvSpPr>
            <a:spLocks noChangeShapeType="1"/>
          </p:cNvSpPr>
          <p:nvPr/>
        </p:nvSpPr>
        <p:spPr bwMode="auto">
          <a:xfrm>
            <a:off x="428229" y="1341499"/>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80259" name="Rectangle 3"/>
          <p:cNvSpPr>
            <a:spLocks noChangeArrowheads="1"/>
          </p:cNvSpPr>
          <p:nvPr/>
        </p:nvSpPr>
        <p:spPr bwMode="auto">
          <a:xfrm>
            <a:off x="190895" y="2205098"/>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80260" name="Rectangle 4"/>
          <p:cNvSpPr>
            <a:spLocks noChangeArrowheads="1"/>
          </p:cNvSpPr>
          <p:nvPr/>
        </p:nvSpPr>
        <p:spPr bwMode="auto">
          <a:xfrm>
            <a:off x="3351879" y="1371661"/>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80262" name="Rectangle 6"/>
          <p:cNvSpPr>
            <a:spLocks noChangeArrowheads="1"/>
          </p:cNvSpPr>
          <p:nvPr/>
        </p:nvSpPr>
        <p:spPr bwMode="auto">
          <a:xfrm>
            <a:off x="1231371" y="1362075"/>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80263" name="Rectangle 7"/>
          <p:cNvSpPr>
            <a:spLocks noChangeArrowheads="1"/>
          </p:cNvSpPr>
          <p:nvPr/>
        </p:nvSpPr>
        <p:spPr bwMode="auto">
          <a:xfrm>
            <a:off x="1246850" y="4016375"/>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80264" name="Line 8"/>
          <p:cNvSpPr>
            <a:spLocks noChangeShapeType="1"/>
          </p:cNvSpPr>
          <p:nvPr/>
        </p:nvSpPr>
        <p:spPr bwMode="auto">
          <a:xfrm>
            <a:off x="1226212" y="1812925"/>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5" name="Line 9"/>
          <p:cNvSpPr>
            <a:spLocks noChangeShapeType="1"/>
          </p:cNvSpPr>
          <p:nvPr/>
        </p:nvSpPr>
        <p:spPr bwMode="auto">
          <a:xfrm>
            <a:off x="1226212" y="22558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6" name="Line 10"/>
          <p:cNvSpPr>
            <a:spLocks noChangeShapeType="1"/>
          </p:cNvSpPr>
          <p:nvPr/>
        </p:nvSpPr>
        <p:spPr bwMode="auto">
          <a:xfrm>
            <a:off x="1226212" y="270033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7" name="Line 11"/>
          <p:cNvSpPr>
            <a:spLocks noChangeShapeType="1"/>
          </p:cNvSpPr>
          <p:nvPr/>
        </p:nvSpPr>
        <p:spPr bwMode="auto">
          <a:xfrm>
            <a:off x="1226212" y="31384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8" name="Line 12"/>
          <p:cNvSpPr>
            <a:spLocks noChangeShapeType="1"/>
          </p:cNvSpPr>
          <p:nvPr/>
        </p:nvSpPr>
        <p:spPr bwMode="auto">
          <a:xfrm>
            <a:off x="1226212" y="358298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9" name="Line 13"/>
          <p:cNvSpPr>
            <a:spLocks noChangeShapeType="1"/>
          </p:cNvSpPr>
          <p:nvPr/>
        </p:nvSpPr>
        <p:spPr bwMode="auto">
          <a:xfrm>
            <a:off x="2275285"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80270" name="Line 14"/>
          <p:cNvSpPr>
            <a:spLocks noChangeShapeType="1"/>
          </p:cNvSpPr>
          <p:nvPr/>
        </p:nvSpPr>
        <p:spPr bwMode="auto">
          <a:xfrm>
            <a:off x="3341556"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80271" name="Line 15"/>
          <p:cNvSpPr>
            <a:spLocks noChangeShapeType="1"/>
          </p:cNvSpPr>
          <p:nvPr/>
        </p:nvSpPr>
        <p:spPr bwMode="auto">
          <a:xfrm>
            <a:off x="3341556"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80272" name="Line 16"/>
          <p:cNvSpPr>
            <a:spLocks noChangeShapeType="1"/>
          </p:cNvSpPr>
          <p:nvPr/>
        </p:nvSpPr>
        <p:spPr bwMode="auto">
          <a:xfrm>
            <a:off x="5479256"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80273" name="Line 17"/>
          <p:cNvSpPr>
            <a:spLocks noChangeShapeType="1"/>
          </p:cNvSpPr>
          <p:nvPr/>
        </p:nvSpPr>
        <p:spPr bwMode="auto">
          <a:xfrm flipV="1">
            <a:off x="7615238"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80274" name="Line 18"/>
          <p:cNvSpPr>
            <a:spLocks noChangeShapeType="1"/>
          </p:cNvSpPr>
          <p:nvPr/>
        </p:nvSpPr>
        <p:spPr bwMode="auto">
          <a:xfrm>
            <a:off x="6347752"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80275" name="Rectangle 19"/>
          <p:cNvSpPr>
            <a:spLocks noChangeArrowheads="1"/>
          </p:cNvSpPr>
          <p:nvPr/>
        </p:nvSpPr>
        <p:spPr bwMode="auto">
          <a:xfrm>
            <a:off x="1169491"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80276" name="Rectangle 20"/>
          <p:cNvSpPr>
            <a:spLocks noChangeArrowheads="1"/>
          </p:cNvSpPr>
          <p:nvPr/>
        </p:nvSpPr>
        <p:spPr bwMode="auto">
          <a:xfrm>
            <a:off x="218244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80277" name="Rectangle 21"/>
          <p:cNvSpPr>
            <a:spLocks noChangeArrowheads="1"/>
          </p:cNvSpPr>
          <p:nvPr/>
        </p:nvSpPr>
        <p:spPr bwMode="auto">
          <a:xfrm>
            <a:off x="3260759" y="982723"/>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80278" name="Rectangle 22"/>
          <p:cNvSpPr>
            <a:spLocks noChangeArrowheads="1"/>
          </p:cNvSpPr>
          <p:nvPr/>
        </p:nvSpPr>
        <p:spPr bwMode="auto">
          <a:xfrm>
            <a:off x="5374349"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80279" name="Rectangle 23"/>
          <p:cNvSpPr>
            <a:spLocks noChangeArrowheads="1"/>
          </p:cNvSpPr>
          <p:nvPr/>
        </p:nvSpPr>
        <p:spPr bwMode="auto">
          <a:xfrm>
            <a:off x="6237685"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80280" name="Rectangle 24"/>
          <p:cNvSpPr>
            <a:spLocks noChangeArrowheads="1"/>
          </p:cNvSpPr>
          <p:nvPr/>
        </p:nvSpPr>
        <p:spPr bwMode="auto">
          <a:xfrm>
            <a:off x="7510331"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80281" name="Rectangle 25"/>
          <p:cNvSpPr>
            <a:spLocks noChangeArrowheads="1"/>
          </p:cNvSpPr>
          <p:nvPr/>
        </p:nvSpPr>
        <p:spPr bwMode="auto">
          <a:xfrm>
            <a:off x="9365986" y="982723"/>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80282" name="Rectangle 26"/>
          <p:cNvSpPr>
            <a:spLocks noChangeArrowheads="1"/>
          </p:cNvSpPr>
          <p:nvPr/>
        </p:nvSpPr>
        <p:spPr bwMode="auto">
          <a:xfrm>
            <a:off x="1331120" y="1397060"/>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80283" name="Rectangle 27"/>
          <p:cNvSpPr>
            <a:spLocks noChangeArrowheads="1"/>
          </p:cNvSpPr>
          <p:nvPr/>
        </p:nvSpPr>
        <p:spPr bwMode="auto">
          <a:xfrm>
            <a:off x="5542889" y="187325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80284" name="Rectangle 28"/>
          <p:cNvSpPr>
            <a:spLocks noChangeArrowheads="1"/>
          </p:cNvSpPr>
          <p:nvPr/>
        </p:nvSpPr>
        <p:spPr bwMode="auto">
          <a:xfrm>
            <a:off x="1544374" y="227812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80285" name="Rectangle 29"/>
          <p:cNvSpPr>
            <a:spLocks noChangeArrowheads="1"/>
          </p:cNvSpPr>
          <p:nvPr/>
        </p:nvSpPr>
        <p:spPr bwMode="auto">
          <a:xfrm>
            <a:off x="3852370" y="2278123"/>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80286" name="Rectangle 30"/>
          <p:cNvSpPr>
            <a:spLocks noChangeArrowheads="1"/>
          </p:cNvSpPr>
          <p:nvPr/>
        </p:nvSpPr>
        <p:spPr bwMode="auto">
          <a:xfrm>
            <a:off x="2784379" y="1873254"/>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80288" name="Rectangle 32"/>
          <p:cNvSpPr>
            <a:spLocks noChangeArrowheads="1"/>
          </p:cNvSpPr>
          <p:nvPr/>
        </p:nvSpPr>
        <p:spPr bwMode="auto">
          <a:xfrm>
            <a:off x="7049427" y="139706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80289" name="Rectangle 33"/>
          <p:cNvSpPr>
            <a:spLocks noChangeArrowheads="1"/>
          </p:cNvSpPr>
          <p:nvPr/>
        </p:nvSpPr>
        <p:spPr bwMode="auto">
          <a:xfrm>
            <a:off x="7343509" y="1873254"/>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80290" name="Rectangle 34"/>
          <p:cNvSpPr>
            <a:spLocks noChangeArrowheads="1"/>
          </p:cNvSpPr>
          <p:nvPr/>
        </p:nvSpPr>
        <p:spPr bwMode="auto">
          <a:xfrm>
            <a:off x="8127772" y="3606805"/>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80291" name="Rectangle 35"/>
          <p:cNvSpPr>
            <a:spLocks noChangeArrowheads="1"/>
          </p:cNvSpPr>
          <p:nvPr/>
        </p:nvSpPr>
        <p:spPr bwMode="auto">
          <a:xfrm>
            <a:off x="6419985" y="2278123"/>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80292" name="Rectangle 36"/>
          <p:cNvSpPr>
            <a:spLocks noChangeArrowheads="1"/>
          </p:cNvSpPr>
          <p:nvPr/>
        </p:nvSpPr>
        <p:spPr bwMode="auto">
          <a:xfrm>
            <a:off x="4784459" y="2736910"/>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80293" name="Rectangle 37"/>
          <p:cNvSpPr>
            <a:spLocks noChangeArrowheads="1"/>
          </p:cNvSpPr>
          <p:nvPr/>
        </p:nvSpPr>
        <p:spPr bwMode="auto">
          <a:xfrm>
            <a:off x="4507575" y="3178235"/>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80294" name="Rectangle 38"/>
          <p:cNvSpPr>
            <a:spLocks noChangeArrowheads="1"/>
          </p:cNvSpPr>
          <p:nvPr/>
        </p:nvSpPr>
        <p:spPr bwMode="auto">
          <a:xfrm>
            <a:off x="2414621" y="3606805"/>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80295" name="Rectangle 39"/>
          <p:cNvSpPr>
            <a:spLocks noChangeArrowheads="1"/>
          </p:cNvSpPr>
          <p:nvPr/>
        </p:nvSpPr>
        <p:spPr bwMode="auto">
          <a:xfrm>
            <a:off x="658681" y="968435"/>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80296" name="Rectangle 40"/>
          <p:cNvSpPr>
            <a:spLocks noChangeArrowheads="1"/>
          </p:cNvSpPr>
          <p:nvPr/>
        </p:nvSpPr>
        <p:spPr bwMode="auto">
          <a:xfrm>
            <a:off x="2170410" y="1378010"/>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3748088"/>
            <a:ext cx="142743" cy="69850"/>
            <a:chOff x="833" y="3024"/>
            <a:chExt cx="78" cy="51"/>
          </a:xfrm>
        </p:grpSpPr>
        <p:sp>
          <p:nvSpPr>
            <p:cNvPr id="480298"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80299"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80300"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3757619"/>
            <a:ext cx="142743" cy="66675"/>
            <a:chOff x="5432" y="3030"/>
            <a:chExt cx="78" cy="51"/>
          </a:xfrm>
        </p:grpSpPr>
        <p:sp>
          <p:nvSpPr>
            <p:cNvPr id="480302"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80303"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80304"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80325" name="Rectangle 69"/>
          <p:cNvSpPr>
            <a:spLocks noChangeArrowheads="1"/>
          </p:cNvSpPr>
          <p:nvPr/>
        </p:nvSpPr>
        <p:spPr bwMode="auto">
          <a:xfrm>
            <a:off x="4129220" y="4149725"/>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80327" name="Rectangle 71"/>
          <p:cNvSpPr>
            <a:spLocks noChangeArrowheads="1"/>
          </p:cNvSpPr>
          <p:nvPr/>
        </p:nvSpPr>
        <p:spPr bwMode="auto">
          <a:xfrm>
            <a:off x="662119" y="1773238"/>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80328" name="Rectangle 72"/>
          <p:cNvSpPr>
            <a:spLocks noChangeArrowheads="1"/>
          </p:cNvSpPr>
          <p:nvPr/>
        </p:nvSpPr>
        <p:spPr bwMode="auto">
          <a:xfrm>
            <a:off x="507339" y="3500439"/>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grpSp>
        <p:nvGrpSpPr>
          <p:cNvPr id="4" name="Group 77"/>
          <p:cNvGrpSpPr>
            <a:grpSpLocks/>
          </p:cNvGrpSpPr>
          <p:nvPr/>
        </p:nvGrpSpPr>
        <p:grpSpPr bwMode="auto">
          <a:xfrm>
            <a:off x="34" y="2708336"/>
            <a:ext cx="9905999" cy="3441701"/>
            <a:chOff x="0" y="1706"/>
            <a:chExt cx="5760" cy="2168"/>
          </a:xfrm>
        </p:grpSpPr>
        <p:sp>
          <p:nvSpPr>
            <p:cNvPr id="480330" name="Text Box 74"/>
            <p:cNvSpPr txBox="1">
              <a:spLocks noChangeArrowheads="1"/>
            </p:cNvSpPr>
            <p:nvPr/>
          </p:nvSpPr>
          <p:spPr bwMode="auto">
            <a:xfrm>
              <a:off x="0" y="3195"/>
              <a:ext cx="5760" cy="679"/>
            </a:xfrm>
            <a:prstGeom prst="rect">
              <a:avLst/>
            </a:prstGeom>
            <a:solidFill>
              <a:schemeClr val="accent2"/>
            </a:solidFill>
            <a:ln w="9525">
              <a:noFill/>
              <a:miter lim="800000"/>
              <a:headEnd/>
              <a:tailEnd/>
            </a:ln>
            <a:effectLst/>
          </p:spPr>
          <p:txBody>
            <a:bodyPr wrap="square">
              <a:spAutoFit/>
            </a:bodyPr>
            <a:lstStyle/>
            <a:p>
              <a:pPr algn="ctr"/>
              <a:r>
                <a:rPr lang="zh-CN" altLang="en-US" sz="3200" dirty="0" smtClean="0">
                  <a:solidFill>
                    <a:srgbClr val="333399"/>
                  </a:solidFill>
                  <a:latin typeface="Arial" charset="0"/>
                </a:rPr>
                <a:t>通信的源</a:t>
              </a:r>
              <a:r>
                <a:rPr lang="en-US" altLang="zh-CN" sz="3200" dirty="0" smtClean="0">
                  <a:solidFill>
                    <a:srgbClr val="333399"/>
                  </a:solidFill>
                </a:rPr>
                <a:t>IP</a:t>
              </a:r>
              <a:r>
                <a:rPr lang="zh-CN" altLang="en-US" sz="3200" dirty="0" smtClean="0">
                  <a:solidFill>
                    <a:srgbClr val="333399"/>
                  </a:solidFill>
                  <a:latin typeface="Arial" charset="0"/>
                </a:rPr>
                <a:t>地址</a:t>
              </a:r>
              <a:r>
                <a:rPr lang="zh-CN" altLang="en-US" sz="3200" dirty="0">
                  <a:solidFill>
                    <a:srgbClr val="333399"/>
                  </a:solidFill>
                  <a:latin typeface="Arial" charset="0"/>
                </a:rPr>
                <a:t>和</a:t>
              </a:r>
              <a:r>
                <a:rPr lang="zh-CN" altLang="en-US" sz="3200" dirty="0" smtClean="0">
                  <a:solidFill>
                    <a:srgbClr val="333399"/>
                  </a:solidFill>
                  <a:latin typeface="Arial" charset="0"/>
                </a:rPr>
                <a:t>目的</a:t>
              </a:r>
              <a:r>
                <a:rPr lang="en-US" altLang="zh-CN" sz="3200" dirty="0" smtClean="0">
                  <a:solidFill>
                    <a:srgbClr val="333399"/>
                  </a:solidFill>
                </a:rPr>
                <a:t>IP</a:t>
              </a:r>
              <a:r>
                <a:rPr lang="zh-CN" altLang="en-US" sz="3200" dirty="0" smtClean="0">
                  <a:solidFill>
                    <a:srgbClr val="333399"/>
                  </a:solidFill>
                  <a:latin typeface="Arial" charset="0"/>
                </a:rPr>
                <a:t>地址，</a:t>
              </a:r>
              <a:endParaRPr lang="en-US" altLang="zh-CN" sz="3200" dirty="0" smtClean="0">
                <a:solidFill>
                  <a:srgbClr val="333399"/>
                </a:solidFill>
                <a:latin typeface="Arial" charset="0"/>
              </a:endParaRPr>
            </a:p>
            <a:p>
              <a:pPr algn="ctr"/>
              <a:r>
                <a:rPr lang="zh-CN" altLang="en-US" sz="3200" dirty="0" smtClean="0">
                  <a:solidFill>
                    <a:srgbClr val="333399"/>
                  </a:solidFill>
                  <a:latin typeface="Arial" charset="0"/>
                </a:rPr>
                <a:t>都</a:t>
              </a:r>
              <a:r>
                <a:rPr lang="zh-CN" altLang="en-US" sz="3200" dirty="0">
                  <a:solidFill>
                    <a:srgbClr val="333399"/>
                  </a:solidFill>
                  <a:latin typeface="Arial" charset="0"/>
                </a:rPr>
                <a:t>各占 </a:t>
              </a:r>
              <a:r>
                <a:rPr lang="en-US" altLang="zh-CN" sz="3200" dirty="0">
                  <a:solidFill>
                    <a:srgbClr val="333399"/>
                  </a:solidFill>
                  <a:latin typeface="Arial" charset="0"/>
                </a:rPr>
                <a:t>4 </a:t>
              </a:r>
              <a:r>
                <a:rPr lang="zh-CN" altLang="en-US" sz="3200" dirty="0" smtClean="0">
                  <a:solidFill>
                    <a:srgbClr val="333399"/>
                  </a:solidFill>
                  <a:latin typeface="Arial" charset="0"/>
                </a:rPr>
                <a:t>字节</a:t>
              </a:r>
              <a:endParaRPr lang="zh-CN" altLang="en-US" sz="3200" dirty="0">
                <a:solidFill>
                  <a:srgbClr val="333399"/>
                </a:solidFill>
                <a:latin typeface="Arial" charset="0"/>
              </a:endParaRPr>
            </a:p>
          </p:txBody>
        </p:sp>
        <p:sp>
          <p:nvSpPr>
            <p:cNvPr id="480331" name="Rectangle 75"/>
            <p:cNvSpPr>
              <a:spLocks noChangeArrowheads="1"/>
            </p:cNvSpPr>
            <p:nvPr/>
          </p:nvSpPr>
          <p:spPr bwMode="auto">
            <a:xfrm>
              <a:off x="703" y="1706"/>
              <a:ext cx="4955" cy="545"/>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480332" name="AutoShape 76"/>
          <p:cNvSpPr>
            <a:spLocks/>
          </p:cNvSpPr>
          <p:nvPr/>
        </p:nvSpPr>
        <p:spPr bwMode="auto">
          <a:xfrm>
            <a:off x="1028435" y="1412875"/>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80334" name="Rectangle 78"/>
          <p:cNvSpPr>
            <a:spLocks noChangeArrowheads="1"/>
          </p:cNvSpPr>
          <p:nvPr/>
        </p:nvSpPr>
        <p:spPr bwMode="auto">
          <a:xfrm>
            <a:off x="3663157" y="1397060"/>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Line 2"/>
          <p:cNvSpPr>
            <a:spLocks noChangeShapeType="1"/>
          </p:cNvSpPr>
          <p:nvPr/>
        </p:nvSpPr>
        <p:spPr bwMode="auto">
          <a:xfrm>
            <a:off x="428229" y="3430672"/>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480259" name="Rectangle 3"/>
          <p:cNvSpPr>
            <a:spLocks noChangeArrowheads="1"/>
          </p:cNvSpPr>
          <p:nvPr/>
        </p:nvSpPr>
        <p:spPr bwMode="auto">
          <a:xfrm>
            <a:off x="190895" y="4294271"/>
            <a:ext cx="439224" cy="705321"/>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a:t>
            </a:r>
          </a:p>
          <a:p>
            <a:pPr defTabSz="762000" eaLnBrk="0" hangingPunct="0"/>
            <a:r>
              <a:rPr kumimoji="1" lang="zh-CN" altLang="en-US" sz="2000">
                <a:solidFill>
                  <a:srgbClr val="333399"/>
                </a:solidFill>
                <a:latin typeface="Arial" charset="0"/>
              </a:rPr>
              <a:t>部</a:t>
            </a:r>
          </a:p>
        </p:txBody>
      </p:sp>
      <p:sp>
        <p:nvSpPr>
          <p:cNvPr id="480260" name="Rectangle 4"/>
          <p:cNvSpPr>
            <a:spLocks noChangeArrowheads="1"/>
          </p:cNvSpPr>
          <p:nvPr/>
        </p:nvSpPr>
        <p:spPr bwMode="auto">
          <a:xfrm>
            <a:off x="3351879" y="3460834"/>
            <a:ext cx="2130821"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480262" name="Rectangle 6"/>
          <p:cNvSpPr>
            <a:spLocks noChangeArrowheads="1"/>
          </p:cNvSpPr>
          <p:nvPr/>
        </p:nvSpPr>
        <p:spPr bwMode="auto">
          <a:xfrm>
            <a:off x="1231371" y="3451248"/>
            <a:ext cx="8519848"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480263" name="Rectangle 7"/>
          <p:cNvSpPr>
            <a:spLocks noChangeArrowheads="1"/>
          </p:cNvSpPr>
          <p:nvPr/>
        </p:nvSpPr>
        <p:spPr bwMode="auto">
          <a:xfrm>
            <a:off x="1246850" y="6105548"/>
            <a:ext cx="8485452"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480264" name="Line 8"/>
          <p:cNvSpPr>
            <a:spLocks noChangeShapeType="1"/>
          </p:cNvSpPr>
          <p:nvPr/>
        </p:nvSpPr>
        <p:spPr bwMode="auto">
          <a:xfrm>
            <a:off x="1226212" y="3902098"/>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5" name="Line 9"/>
          <p:cNvSpPr>
            <a:spLocks noChangeShapeType="1"/>
          </p:cNvSpPr>
          <p:nvPr/>
        </p:nvSpPr>
        <p:spPr bwMode="auto">
          <a:xfrm>
            <a:off x="1226212" y="4345011"/>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6" name="Line 10"/>
          <p:cNvSpPr>
            <a:spLocks noChangeShapeType="1"/>
          </p:cNvSpPr>
          <p:nvPr/>
        </p:nvSpPr>
        <p:spPr bwMode="auto">
          <a:xfrm>
            <a:off x="1226212" y="4789511"/>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7" name="Line 11"/>
          <p:cNvSpPr>
            <a:spLocks noChangeShapeType="1"/>
          </p:cNvSpPr>
          <p:nvPr/>
        </p:nvSpPr>
        <p:spPr bwMode="auto">
          <a:xfrm>
            <a:off x="1226212" y="5227661"/>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8" name="Line 12"/>
          <p:cNvSpPr>
            <a:spLocks noChangeShapeType="1"/>
          </p:cNvSpPr>
          <p:nvPr/>
        </p:nvSpPr>
        <p:spPr bwMode="auto">
          <a:xfrm>
            <a:off x="1226212" y="5672161"/>
            <a:ext cx="8535326" cy="0"/>
          </a:xfrm>
          <a:prstGeom prst="line">
            <a:avLst/>
          </a:prstGeom>
          <a:noFill/>
          <a:ln w="12700">
            <a:solidFill>
              <a:schemeClr val="tx1"/>
            </a:solidFill>
            <a:round/>
            <a:headEnd/>
            <a:tailEnd/>
          </a:ln>
          <a:effectLst/>
        </p:spPr>
        <p:txBody>
          <a:bodyPr wrap="none" anchor="ctr"/>
          <a:lstStyle/>
          <a:p>
            <a:endParaRPr lang="zh-CN" altLang="en-US"/>
          </a:p>
        </p:txBody>
      </p:sp>
      <p:sp>
        <p:nvSpPr>
          <p:cNvPr id="480269" name="Line 13"/>
          <p:cNvSpPr>
            <a:spLocks noChangeShapeType="1"/>
          </p:cNvSpPr>
          <p:nvPr/>
        </p:nvSpPr>
        <p:spPr bwMode="auto">
          <a:xfrm>
            <a:off x="2275285" y="3459186"/>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80270" name="Line 14"/>
          <p:cNvSpPr>
            <a:spLocks noChangeShapeType="1"/>
          </p:cNvSpPr>
          <p:nvPr/>
        </p:nvSpPr>
        <p:spPr bwMode="auto">
          <a:xfrm>
            <a:off x="3341556" y="3459186"/>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480271" name="Line 15"/>
          <p:cNvSpPr>
            <a:spLocks noChangeShapeType="1"/>
          </p:cNvSpPr>
          <p:nvPr/>
        </p:nvSpPr>
        <p:spPr bwMode="auto">
          <a:xfrm>
            <a:off x="3341556" y="4354536"/>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480272" name="Line 16"/>
          <p:cNvSpPr>
            <a:spLocks noChangeShapeType="1"/>
          </p:cNvSpPr>
          <p:nvPr/>
        </p:nvSpPr>
        <p:spPr bwMode="auto">
          <a:xfrm>
            <a:off x="5479256" y="3459186"/>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480273" name="Line 17"/>
          <p:cNvSpPr>
            <a:spLocks noChangeShapeType="1"/>
          </p:cNvSpPr>
          <p:nvPr/>
        </p:nvSpPr>
        <p:spPr bwMode="auto">
          <a:xfrm flipV="1">
            <a:off x="7615238" y="5667398"/>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480274" name="Line 18"/>
          <p:cNvSpPr>
            <a:spLocks noChangeShapeType="1"/>
          </p:cNvSpPr>
          <p:nvPr/>
        </p:nvSpPr>
        <p:spPr bwMode="auto">
          <a:xfrm>
            <a:off x="6347752" y="3911623"/>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480275" name="Rectangle 19"/>
          <p:cNvSpPr>
            <a:spLocks noChangeArrowheads="1"/>
          </p:cNvSpPr>
          <p:nvPr/>
        </p:nvSpPr>
        <p:spPr bwMode="auto">
          <a:xfrm>
            <a:off x="1169491" y="3071896"/>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0</a:t>
            </a:r>
          </a:p>
        </p:txBody>
      </p:sp>
      <p:sp>
        <p:nvSpPr>
          <p:cNvPr id="480276" name="Rectangle 20"/>
          <p:cNvSpPr>
            <a:spLocks noChangeArrowheads="1"/>
          </p:cNvSpPr>
          <p:nvPr/>
        </p:nvSpPr>
        <p:spPr bwMode="auto">
          <a:xfrm>
            <a:off x="2182449" y="3071896"/>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4</a:t>
            </a:r>
          </a:p>
        </p:txBody>
      </p:sp>
      <p:sp>
        <p:nvSpPr>
          <p:cNvPr id="480277" name="Rectangle 21"/>
          <p:cNvSpPr>
            <a:spLocks noChangeArrowheads="1"/>
          </p:cNvSpPr>
          <p:nvPr/>
        </p:nvSpPr>
        <p:spPr bwMode="auto">
          <a:xfrm>
            <a:off x="3260759" y="3071896"/>
            <a:ext cx="32541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8</a:t>
            </a:r>
          </a:p>
        </p:txBody>
      </p:sp>
      <p:sp>
        <p:nvSpPr>
          <p:cNvPr id="480278" name="Rectangle 22"/>
          <p:cNvSpPr>
            <a:spLocks noChangeArrowheads="1"/>
          </p:cNvSpPr>
          <p:nvPr/>
        </p:nvSpPr>
        <p:spPr bwMode="auto">
          <a:xfrm>
            <a:off x="5374349" y="3071896"/>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16</a:t>
            </a:r>
          </a:p>
        </p:txBody>
      </p:sp>
      <p:sp>
        <p:nvSpPr>
          <p:cNvPr id="480279" name="Rectangle 23"/>
          <p:cNvSpPr>
            <a:spLocks noChangeArrowheads="1"/>
          </p:cNvSpPr>
          <p:nvPr/>
        </p:nvSpPr>
        <p:spPr bwMode="auto">
          <a:xfrm>
            <a:off x="6237685" y="3071896"/>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19</a:t>
            </a:r>
          </a:p>
        </p:txBody>
      </p:sp>
      <p:sp>
        <p:nvSpPr>
          <p:cNvPr id="480280" name="Rectangle 24"/>
          <p:cNvSpPr>
            <a:spLocks noChangeArrowheads="1"/>
          </p:cNvSpPr>
          <p:nvPr/>
        </p:nvSpPr>
        <p:spPr bwMode="auto">
          <a:xfrm>
            <a:off x="7510331" y="3071896"/>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24</a:t>
            </a:r>
          </a:p>
        </p:txBody>
      </p:sp>
      <p:sp>
        <p:nvSpPr>
          <p:cNvPr id="480281" name="Rectangle 25"/>
          <p:cNvSpPr>
            <a:spLocks noChangeArrowheads="1"/>
          </p:cNvSpPr>
          <p:nvPr/>
        </p:nvSpPr>
        <p:spPr bwMode="auto">
          <a:xfrm>
            <a:off x="9365986" y="3071896"/>
            <a:ext cx="4680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rPr>
              <a:t>31</a:t>
            </a:r>
          </a:p>
        </p:txBody>
      </p:sp>
      <p:sp>
        <p:nvSpPr>
          <p:cNvPr id="480282" name="Rectangle 26"/>
          <p:cNvSpPr>
            <a:spLocks noChangeArrowheads="1"/>
          </p:cNvSpPr>
          <p:nvPr/>
        </p:nvSpPr>
        <p:spPr bwMode="auto">
          <a:xfrm>
            <a:off x="1331120" y="3486233"/>
            <a:ext cx="7662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版 本</a:t>
            </a:r>
          </a:p>
        </p:txBody>
      </p:sp>
      <p:sp>
        <p:nvSpPr>
          <p:cNvPr id="480283" name="Rectangle 27"/>
          <p:cNvSpPr>
            <a:spLocks noChangeArrowheads="1"/>
          </p:cNvSpPr>
          <p:nvPr/>
        </p:nvSpPr>
        <p:spPr bwMode="auto">
          <a:xfrm>
            <a:off x="5542889" y="3962427"/>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标志</a:t>
            </a:r>
          </a:p>
        </p:txBody>
      </p:sp>
      <p:sp>
        <p:nvSpPr>
          <p:cNvPr id="480284" name="Rectangle 28"/>
          <p:cNvSpPr>
            <a:spLocks noChangeArrowheads="1"/>
          </p:cNvSpPr>
          <p:nvPr/>
        </p:nvSpPr>
        <p:spPr bwMode="auto">
          <a:xfrm>
            <a:off x="1544374" y="4367296"/>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生 存 时 间</a:t>
            </a:r>
          </a:p>
        </p:txBody>
      </p:sp>
      <p:sp>
        <p:nvSpPr>
          <p:cNvPr id="480285" name="Rectangle 29"/>
          <p:cNvSpPr>
            <a:spLocks noChangeArrowheads="1"/>
          </p:cNvSpPr>
          <p:nvPr/>
        </p:nvSpPr>
        <p:spPr bwMode="auto">
          <a:xfrm>
            <a:off x="3852370" y="4367296"/>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协    议</a:t>
            </a:r>
          </a:p>
        </p:txBody>
      </p:sp>
      <p:sp>
        <p:nvSpPr>
          <p:cNvPr id="480286" name="Rectangle 30"/>
          <p:cNvSpPr>
            <a:spLocks noChangeArrowheads="1"/>
          </p:cNvSpPr>
          <p:nvPr/>
        </p:nvSpPr>
        <p:spPr bwMode="auto">
          <a:xfrm>
            <a:off x="2784379" y="3962427"/>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标    识</a:t>
            </a:r>
          </a:p>
        </p:txBody>
      </p:sp>
      <p:sp>
        <p:nvSpPr>
          <p:cNvPr id="480288" name="Rectangle 32"/>
          <p:cNvSpPr>
            <a:spLocks noChangeArrowheads="1"/>
          </p:cNvSpPr>
          <p:nvPr/>
        </p:nvSpPr>
        <p:spPr bwMode="auto">
          <a:xfrm>
            <a:off x="7049427" y="3486233"/>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总   长   度</a:t>
            </a:r>
          </a:p>
        </p:txBody>
      </p:sp>
      <p:sp>
        <p:nvSpPr>
          <p:cNvPr id="480289" name="Rectangle 33"/>
          <p:cNvSpPr>
            <a:spLocks noChangeArrowheads="1"/>
          </p:cNvSpPr>
          <p:nvPr/>
        </p:nvSpPr>
        <p:spPr bwMode="auto">
          <a:xfrm>
            <a:off x="7343509" y="3962427"/>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片   偏   移</a:t>
            </a:r>
          </a:p>
        </p:txBody>
      </p:sp>
      <p:sp>
        <p:nvSpPr>
          <p:cNvPr id="480290" name="Rectangle 34"/>
          <p:cNvSpPr>
            <a:spLocks noChangeArrowheads="1"/>
          </p:cNvSpPr>
          <p:nvPr/>
        </p:nvSpPr>
        <p:spPr bwMode="auto">
          <a:xfrm>
            <a:off x="8127772" y="5695978"/>
            <a:ext cx="97783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填    充</a:t>
            </a:r>
          </a:p>
        </p:txBody>
      </p:sp>
      <p:sp>
        <p:nvSpPr>
          <p:cNvPr id="480291" name="Rectangle 35"/>
          <p:cNvSpPr>
            <a:spLocks noChangeArrowheads="1"/>
          </p:cNvSpPr>
          <p:nvPr/>
        </p:nvSpPr>
        <p:spPr bwMode="auto">
          <a:xfrm>
            <a:off x="6419985" y="4367296"/>
            <a:ext cx="231153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   部   检   验   和</a:t>
            </a:r>
          </a:p>
        </p:txBody>
      </p:sp>
      <p:sp>
        <p:nvSpPr>
          <p:cNvPr id="480292" name="Rectangle 36"/>
          <p:cNvSpPr>
            <a:spLocks noChangeArrowheads="1"/>
          </p:cNvSpPr>
          <p:nvPr/>
        </p:nvSpPr>
        <p:spPr bwMode="auto">
          <a:xfrm>
            <a:off x="4784459" y="4826083"/>
            <a:ext cx="137537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源   地   址</a:t>
            </a:r>
          </a:p>
        </p:txBody>
      </p:sp>
      <p:sp>
        <p:nvSpPr>
          <p:cNvPr id="480293" name="Rectangle 37"/>
          <p:cNvSpPr>
            <a:spLocks noChangeArrowheads="1"/>
          </p:cNvSpPr>
          <p:nvPr/>
        </p:nvSpPr>
        <p:spPr bwMode="auto">
          <a:xfrm>
            <a:off x="4507575" y="5267408"/>
            <a:ext cx="184345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目   的   地   址</a:t>
            </a:r>
          </a:p>
        </p:txBody>
      </p:sp>
      <p:sp>
        <p:nvSpPr>
          <p:cNvPr id="480294" name="Rectangle 38"/>
          <p:cNvSpPr>
            <a:spLocks noChangeArrowheads="1"/>
          </p:cNvSpPr>
          <p:nvPr/>
        </p:nvSpPr>
        <p:spPr bwMode="auto">
          <a:xfrm>
            <a:off x="2414621" y="5695978"/>
            <a:ext cx="415819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可   选   字   段  （长   度   可   变）</a:t>
            </a:r>
          </a:p>
        </p:txBody>
      </p:sp>
      <p:sp>
        <p:nvSpPr>
          <p:cNvPr id="480295" name="Rectangle 39"/>
          <p:cNvSpPr>
            <a:spLocks noChangeArrowheads="1"/>
          </p:cNvSpPr>
          <p:nvPr/>
        </p:nvSpPr>
        <p:spPr bwMode="auto">
          <a:xfrm>
            <a:off x="658681" y="3057608"/>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位</a:t>
            </a:r>
          </a:p>
        </p:txBody>
      </p:sp>
      <p:sp>
        <p:nvSpPr>
          <p:cNvPr id="480296" name="Rectangle 40"/>
          <p:cNvSpPr>
            <a:spLocks noChangeArrowheads="1"/>
          </p:cNvSpPr>
          <p:nvPr/>
        </p:nvSpPr>
        <p:spPr bwMode="auto">
          <a:xfrm>
            <a:off x="2170410" y="3467183"/>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首部长度</a:t>
            </a:r>
          </a:p>
        </p:txBody>
      </p:sp>
      <p:grpSp>
        <p:nvGrpSpPr>
          <p:cNvPr id="2" name="Group 41"/>
          <p:cNvGrpSpPr>
            <a:grpSpLocks/>
          </p:cNvGrpSpPr>
          <p:nvPr/>
        </p:nvGrpSpPr>
        <p:grpSpPr bwMode="auto">
          <a:xfrm>
            <a:off x="1159173" y="5837261"/>
            <a:ext cx="142743" cy="69850"/>
            <a:chOff x="833" y="3024"/>
            <a:chExt cx="78" cy="51"/>
          </a:xfrm>
        </p:grpSpPr>
        <p:sp>
          <p:nvSpPr>
            <p:cNvPr id="480298"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80299"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80300"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 name="Group 45"/>
          <p:cNvGrpSpPr>
            <a:grpSpLocks/>
          </p:cNvGrpSpPr>
          <p:nvPr/>
        </p:nvGrpSpPr>
        <p:grpSpPr bwMode="auto">
          <a:xfrm>
            <a:off x="9682460" y="5846792"/>
            <a:ext cx="142743" cy="66675"/>
            <a:chOff x="5432" y="3030"/>
            <a:chExt cx="78" cy="51"/>
          </a:xfrm>
        </p:grpSpPr>
        <p:sp>
          <p:nvSpPr>
            <p:cNvPr id="480302"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480303"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480304"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480325" name="Rectangle 69"/>
          <p:cNvSpPr>
            <a:spLocks noChangeArrowheads="1"/>
          </p:cNvSpPr>
          <p:nvPr/>
        </p:nvSpPr>
        <p:spPr bwMode="auto">
          <a:xfrm>
            <a:off x="4129220" y="6238898"/>
            <a:ext cx="3150658"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rPr>
              <a:t>数       据       部       分</a:t>
            </a:r>
          </a:p>
        </p:txBody>
      </p:sp>
      <p:sp>
        <p:nvSpPr>
          <p:cNvPr id="480327" name="Rectangle 71"/>
          <p:cNvSpPr>
            <a:spLocks noChangeArrowheads="1"/>
          </p:cNvSpPr>
          <p:nvPr/>
        </p:nvSpPr>
        <p:spPr bwMode="auto">
          <a:xfrm>
            <a:off x="662119" y="3862411"/>
            <a:ext cx="439224" cy="119776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固</a:t>
            </a:r>
          </a:p>
          <a:p>
            <a:pPr defTabSz="762000" eaLnBrk="0" hangingPunct="0">
              <a:lnSpc>
                <a:spcPct val="90000"/>
              </a:lnSpc>
            </a:pPr>
            <a:r>
              <a:rPr kumimoji="1" lang="zh-CN" altLang="en-US" sz="2000">
                <a:solidFill>
                  <a:srgbClr val="333399"/>
                </a:solidFill>
                <a:latin typeface="Arial" charset="0"/>
              </a:rPr>
              <a:t>定</a:t>
            </a:r>
          </a:p>
          <a:p>
            <a:pPr defTabSz="762000" eaLnBrk="0" hangingPunct="0">
              <a:lnSpc>
                <a:spcPct val="90000"/>
              </a:lnSpc>
            </a:pPr>
            <a:r>
              <a:rPr kumimoji="1" lang="zh-CN" altLang="en-US" sz="2000">
                <a:solidFill>
                  <a:srgbClr val="333399"/>
                </a:solidFill>
                <a:latin typeface="Arial" charset="0"/>
              </a:rPr>
              <a:t>部</a:t>
            </a:r>
          </a:p>
          <a:p>
            <a:pPr defTabSz="762000" eaLnBrk="0" hangingPunct="0">
              <a:lnSpc>
                <a:spcPct val="90000"/>
              </a:lnSpc>
            </a:pPr>
            <a:r>
              <a:rPr kumimoji="1" lang="zh-CN" altLang="en-US" sz="2000">
                <a:solidFill>
                  <a:srgbClr val="333399"/>
                </a:solidFill>
                <a:latin typeface="Arial" charset="0"/>
              </a:rPr>
              <a:t>分</a:t>
            </a:r>
          </a:p>
        </p:txBody>
      </p:sp>
      <p:sp>
        <p:nvSpPr>
          <p:cNvPr id="480328" name="Rectangle 72"/>
          <p:cNvSpPr>
            <a:spLocks noChangeArrowheads="1"/>
          </p:cNvSpPr>
          <p:nvPr/>
        </p:nvSpPr>
        <p:spPr bwMode="auto">
          <a:xfrm>
            <a:off x="507339" y="5589612"/>
            <a:ext cx="69570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sz="2000">
                <a:solidFill>
                  <a:srgbClr val="333399"/>
                </a:solidFill>
                <a:latin typeface="Arial" charset="0"/>
              </a:rPr>
              <a:t>可变</a:t>
            </a:r>
          </a:p>
          <a:p>
            <a:pPr defTabSz="762000" eaLnBrk="0" hangingPunct="0">
              <a:lnSpc>
                <a:spcPct val="90000"/>
              </a:lnSpc>
            </a:pPr>
            <a:r>
              <a:rPr kumimoji="1" lang="zh-CN" altLang="en-US" sz="2000">
                <a:solidFill>
                  <a:srgbClr val="333399"/>
                </a:solidFill>
                <a:latin typeface="Arial" charset="0"/>
              </a:rPr>
              <a:t>部分</a:t>
            </a:r>
          </a:p>
        </p:txBody>
      </p:sp>
      <p:sp>
        <p:nvSpPr>
          <p:cNvPr id="480331" name="Rectangle 75"/>
          <p:cNvSpPr>
            <a:spLocks noChangeArrowheads="1"/>
          </p:cNvSpPr>
          <p:nvPr/>
        </p:nvSpPr>
        <p:spPr bwMode="auto">
          <a:xfrm flipV="1">
            <a:off x="1209047" y="5662696"/>
            <a:ext cx="8521567" cy="480947"/>
          </a:xfrm>
          <a:prstGeom prst="rect">
            <a:avLst/>
          </a:prstGeom>
          <a:noFill/>
          <a:ln w="76200">
            <a:solidFill>
              <a:schemeClr val="hlink"/>
            </a:solidFill>
            <a:miter lim="800000"/>
            <a:headEnd/>
            <a:tailEnd/>
          </a:ln>
          <a:effectLst/>
        </p:spPr>
        <p:txBody>
          <a:bodyPr wrap="none" anchor="ctr"/>
          <a:lstStyle/>
          <a:p>
            <a:endParaRPr lang="zh-CN" altLang="en-US"/>
          </a:p>
        </p:txBody>
      </p:sp>
      <p:sp>
        <p:nvSpPr>
          <p:cNvPr id="480332" name="AutoShape 76"/>
          <p:cNvSpPr>
            <a:spLocks/>
          </p:cNvSpPr>
          <p:nvPr/>
        </p:nvSpPr>
        <p:spPr bwMode="auto">
          <a:xfrm>
            <a:off x="1028435" y="3502048"/>
            <a:ext cx="180579"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480334" name="Rectangle 78"/>
          <p:cNvSpPr>
            <a:spLocks noChangeArrowheads="1"/>
          </p:cNvSpPr>
          <p:nvPr/>
        </p:nvSpPr>
        <p:spPr bwMode="auto">
          <a:xfrm>
            <a:off x="3663157" y="3486233"/>
            <a:ext cx="14202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rPr>
              <a:t>区 分 服 务</a:t>
            </a:r>
          </a:p>
        </p:txBody>
      </p:sp>
      <p:sp>
        <p:nvSpPr>
          <p:cNvPr id="55" name="灯片编号占位符 5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86</a:t>
            </a:fld>
            <a:endParaRPr lang="zh-CN" altLang="en-US" kern="0" dirty="0">
              <a:solidFill>
                <a:sysClr val="windowText" lastClr="000000"/>
              </a:solidFill>
            </a:endParaRPr>
          </a:p>
        </p:txBody>
      </p:sp>
      <p:sp>
        <p:nvSpPr>
          <p:cNvPr id="56" name="Rectangle 213"/>
          <p:cNvSpPr>
            <a:spLocks noGrp="1" noChangeArrowheads="1"/>
          </p:cNvSpPr>
          <p:nvPr>
            <p:ph idx="1"/>
          </p:nvPr>
        </p:nvSpPr>
        <p:spPr>
          <a:xfrm>
            <a:off x="0" y="571480"/>
            <a:ext cx="9906000" cy="4934173"/>
          </a:xfrm>
          <a:solidFill>
            <a:schemeClr val="accent2"/>
          </a:solidFill>
        </p:spPr>
        <p:txBody>
          <a:bodyPr/>
          <a:lstStyle/>
          <a:p>
            <a:pPr algn="just">
              <a:lnSpc>
                <a:spcPct val="100000"/>
              </a:lnSpc>
            </a:pPr>
            <a:r>
              <a:rPr lang="en-US" altLang="zh-CN" b="0" dirty="0"/>
              <a:t>IP </a:t>
            </a:r>
            <a:r>
              <a:rPr lang="zh-CN" altLang="en-US" b="0" dirty="0"/>
              <a:t>首部的可变部分就是一个选项字段，用来支持排错、测量以及安全等措施，内容很丰富。</a:t>
            </a:r>
          </a:p>
          <a:p>
            <a:pPr algn="just">
              <a:lnSpc>
                <a:spcPct val="100000"/>
              </a:lnSpc>
            </a:pPr>
            <a:r>
              <a:rPr lang="zh-CN" altLang="en-US" b="0" dirty="0"/>
              <a:t>选项字段的长度可变，</a:t>
            </a:r>
            <a:r>
              <a:rPr lang="zh-CN" altLang="en-US" b="0" dirty="0">
                <a:solidFill>
                  <a:srgbClr val="FF0000"/>
                </a:solidFill>
              </a:rPr>
              <a:t>从 </a:t>
            </a:r>
            <a:r>
              <a:rPr lang="en-US" altLang="zh-CN" b="0" dirty="0">
                <a:solidFill>
                  <a:srgbClr val="FF0000"/>
                </a:solidFill>
              </a:rPr>
              <a:t>1 </a:t>
            </a:r>
            <a:r>
              <a:rPr lang="zh-CN" altLang="en-US" b="0" dirty="0">
                <a:solidFill>
                  <a:srgbClr val="FF0000"/>
                </a:solidFill>
              </a:rPr>
              <a:t>个字节到 </a:t>
            </a:r>
            <a:r>
              <a:rPr lang="en-US" altLang="zh-CN" b="0" dirty="0">
                <a:solidFill>
                  <a:srgbClr val="FF0000"/>
                </a:solidFill>
              </a:rPr>
              <a:t>40 </a:t>
            </a:r>
            <a:r>
              <a:rPr lang="zh-CN" altLang="en-US" b="0" dirty="0">
                <a:solidFill>
                  <a:srgbClr val="FF0000"/>
                </a:solidFill>
              </a:rPr>
              <a:t>个字节不等，</a:t>
            </a:r>
            <a:r>
              <a:rPr lang="zh-CN" altLang="en-US" b="0" dirty="0"/>
              <a:t>取决于所选择的项目。</a:t>
            </a:r>
          </a:p>
          <a:p>
            <a:pPr algn="just">
              <a:lnSpc>
                <a:spcPct val="100000"/>
              </a:lnSpc>
            </a:pPr>
            <a:r>
              <a:rPr lang="zh-CN" altLang="en-US" b="0" dirty="0"/>
              <a:t>增加首部的可变部分是为了增加 </a:t>
            </a:r>
            <a:r>
              <a:rPr lang="en-US" altLang="zh-CN" b="0" dirty="0"/>
              <a:t>IP </a:t>
            </a:r>
            <a:r>
              <a:rPr lang="zh-CN" altLang="en-US" b="0" dirty="0"/>
              <a:t>数据报的功能，但这同时也使得 </a:t>
            </a:r>
            <a:r>
              <a:rPr lang="en-US" altLang="zh-CN" b="0" dirty="0"/>
              <a:t>IP </a:t>
            </a:r>
            <a:r>
              <a:rPr lang="zh-CN" altLang="en-US" b="0" dirty="0"/>
              <a:t>数据报的首部长度成为可变的。这就增加了每一个路由器处理数据报的开销</a:t>
            </a:r>
            <a:r>
              <a:rPr lang="zh-CN" altLang="en-US" b="0" dirty="0" smtClean="0"/>
              <a:t>。</a:t>
            </a:r>
            <a:endParaRPr lang="en-US" altLang="zh-CN" b="0" dirty="0" smtClean="0"/>
          </a:p>
          <a:p>
            <a:pPr algn="just">
              <a:lnSpc>
                <a:spcPct val="100000"/>
              </a:lnSpc>
            </a:pPr>
            <a:r>
              <a:rPr lang="zh-CN" altLang="en-US" b="0" dirty="0" smtClean="0"/>
              <a:t>最后用全</a:t>
            </a:r>
            <a:r>
              <a:rPr lang="en-US" altLang="zh-CN" b="0" dirty="0" smtClean="0"/>
              <a:t>0</a:t>
            </a:r>
            <a:r>
              <a:rPr lang="zh-CN" altLang="en-US" b="0" dirty="0" smtClean="0"/>
              <a:t>的填充字段补齐首部成为</a:t>
            </a:r>
            <a:r>
              <a:rPr lang="en-US" altLang="zh-CN" b="0" dirty="0" smtClean="0"/>
              <a:t>4</a:t>
            </a:r>
            <a:r>
              <a:rPr lang="zh-CN" altLang="en-US" b="0" dirty="0" smtClean="0"/>
              <a:t>字节的整数倍</a:t>
            </a:r>
            <a:endParaRPr lang="zh-CN" altLang="en-US" b="0" dirty="0"/>
          </a:p>
          <a:p>
            <a:pPr algn="just">
              <a:lnSpc>
                <a:spcPct val="100000"/>
              </a:lnSpc>
            </a:pPr>
            <a:r>
              <a:rPr lang="zh-CN" altLang="en-US" b="0" dirty="0">
                <a:solidFill>
                  <a:srgbClr val="0000FF"/>
                </a:solidFill>
              </a:rPr>
              <a:t>实际上这些选项很少被使用</a:t>
            </a:r>
            <a:r>
              <a:rPr lang="zh-CN" altLang="en-US" b="0" dirty="0" smtClean="0">
                <a:solidFill>
                  <a:srgbClr val="0000FF"/>
                </a:solidFill>
              </a:rPr>
              <a:t>。</a:t>
            </a:r>
            <a:endParaRPr lang="zh-CN" altLang="en-US" b="0" dirty="0">
              <a:solidFill>
                <a:srgbClr val="0000FF"/>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89" name="Rectangle 45"/>
          <p:cNvSpPr>
            <a:spLocks noGrp="1" noChangeArrowheads="1"/>
          </p:cNvSpPr>
          <p:nvPr>
            <p:ph type="title"/>
          </p:nvPr>
        </p:nvSpPr>
        <p:spPr>
          <a:xfrm>
            <a:off x="738158" y="285782"/>
            <a:ext cx="8442458" cy="695325"/>
          </a:xfrm>
        </p:spPr>
        <p:txBody>
          <a:bodyPr/>
          <a:lstStyle/>
          <a:p>
            <a:pPr algn="ctr"/>
            <a:r>
              <a:rPr lang="en-US" altLang="zh-CN" dirty="0"/>
              <a:t>4.2.6  IP </a:t>
            </a:r>
            <a:r>
              <a:rPr lang="zh-CN" altLang="en-US" dirty="0"/>
              <a:t>层转发分组的流程 </a:t>
            </a:r>
          </a:p>
        </p:txBody>
      </p:sp>
      <p:grpSp>
        <p:nvGrpSpPr>
          <p:cNvPr id="2" name="Group 50"/>
          <p:cNvGrpSpPr>
            <a:grpSpLocks/>
          </p:cNvGrpSpPr>
          <p:nvPr/>
        </p:nvGrpSpPr>
        <p:grpSpPr bwMode="auto">
          <a:xfrm>
            <a:off x="30" y="3394025"/>
            <a:ext cx="1379273" cy="914400"/>
            <a:chOff x="912" y="768"/>
            <a:chExt cx="2400" cy="1584"/>
          </a:xfrm>
        </p:grpSpPr>
        <p:sp>
          <p:nvSpPr>
            <p:cNvPr id="390195" name="Oval 51"/>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390196" name="Oval 52"/>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390197" name="Oval 53"/>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390198" name="Oval 54"/>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390199" name="Oval 55"/>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390200" name="Oval 56"/>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390201" name="Oval 57"/>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390202" name="Oval 58"/>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390203" name="Oval 59"/>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3" name="Group 60"/>
            <p:cNvGrpSpPr>
              <a:grpSpLocks/>
            </p:cNvGrpSpPr>
            <p:nvPr/>
          </p:nvGrpSpPr>
          <p:grpSpPr bwMode="auto">
            <a:xfrm>
              <a:off x="912" y="768"/>
              <a:ext cx="2386" cy="1553"/>
              <a:chOff x="912" y="768"/>
              <a:chExt cx="2386" cy="1553"/>
            </a:xfrm>
          </p:grpSpPr>
          <p:sp>
            <p:nvSpPr>
              <p:cNvPr id="390205" name="Oval 61"/>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390206" name="Oval 62"/>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390207" name="Oval 63"/>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390208" name="Oval 64"/>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390209" name="Oval 65"/>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390210" name="Oval 66"/>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390211" name="Oval 67"/>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390212" name="Oval 68"/>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390213" name="Oval 69"/>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sp>
        <p:nvSpPr>
          <p:cNvPr id="390214" name="Line 70"/>
          <p:cNvSpPr>
            <a:spLocks noChangeShapeType="1"/>
          </p:cNvSpPr>
          <p:nvPr/>
        </p:nvSpPr>
        <p:spPr bwMode="auto">
          <a:xfrm>
            <a:off x="1350067" y="3808363"/>
            <a:ext cx="7321153" cy="0"/>
          </a:xfrm>
          <a:prstGeom prst="line">
            <a:avLst/>
          </a:prstGeom>
          <a:noFill/>
          <a:ln w="38100">
            <a:solidFill>
              <a:srgbClr val="333399"/>
            </a:solidFill>
            <a:round/>
            <a:headEnd/>
            <a:tailEnd/>
          </a:ln>
          <a:effectLst/>
        </p:spPr>
        <p:txBody>
          <a:bodyPr wrap="none" anchor="ctr"/>
          <a:lstStyle/>
          <a:p>
            <a:endParaRPr lang="zh-CN" altLang="en-US" b="1"/>
          </a:p>
        </p:txBody>
      </p:sp>
      <p:grpSp>
        <p:nvGrpSpPr>
          <p:cNvPr id="4" name="Group 71"/>
          <p:cNvGrpSpPr>
            <a:grpSpLocks/>
          </p:cNvGrpSpPr>
          <p:nvPr/>
        </p:nvGrpSpPr>
        <p:grpSpPr bwMode="auto">
          <a:xfrm>
            <a:off x="8457965" y="3394025"/>
            <a:ext cx="1379273" cy="914400"/>
            <a:chOff x="912" y="768"/>
            <a:chExt cx="2400" cy="1584"/>
          </a:xfrm>
        </p:grpSpPr>
        <p:sp>
          <p:nvSpPr>
            <p:cNvPr id="390216" name="Oval 7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390217" name="Oval 7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390218" name="Oval 7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390219" name="Oval 7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390220" name="Oval 7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390221" name="Oval 7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390222" name="Oval 7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390223" name="Oval 7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390224" name="Oval 8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5" name="Group 81"/>
            <p:cNvGrpSpPr>
              <a:grpSpLocks/>
            </p:cNvGrpSpPr>
            <p:nvPr/>
          </p:nvGrpSpPr>
          <p:grpSpPr bwMode="auto">
            <a:xfrm>
              <a:off x="912" y="768"/>
              <a:ext cx="2386" cy="1553"/>
              <a:chOff x="912" y="768"/>
              <a:chExt cx="2386" cy="1553"/>
            </a:xfrm>
          </p:grpSpPr>
          <p:sp>
            <p:nvSpPr>
              <p:cNvPr id="390226" name="Oval 8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390227" name="Oval 8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390228" name="Oval 8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390229" name="Oval 8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390230" name="Oval 8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390231" name="Oval 8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390232" name="Oval 8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390233" name="Oval 8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390234" name="Oval 9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grpSp>
        <p:nvGrpSpPr>
          <p:cNvPr id="6" name="Group 91"/>
          <p:cNvGrpSpPr>
            <a:grpSpLocks/>
          </p:cNvGrpSpPr>
          <p:nvPr/>
        </p:nvGrpSpPr>
        <p:grpSpPr bwMode="auto">
          <a:xfrm>
            <a:off x="5720052" y="3305125"/>
            <a:ext cx="1379273" cy="915988"/>
            <a:chOff x="912" y="768"/>
            <a:chExt cx="2400" cy="1584"/>
          </a:xfrm>
        </p:grpSpPr>
        <p:sp>
          <p:nvSpPr>
            <p:cNvPr id="390236" name="Oval 9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390237" name="Oval 9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390238" name="Oval 9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390239" name="Oval 9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390240" name="Oval 9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390241" name="Oval 9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390242" name="Oval 9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390243" name="Oval 9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390244" name="Oval 10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7" name="Group 101"/>
            <p:cNvGrpSpPr>
              <a:grpSpLocks/>
            </p:cNvGrpSpPr>
            <p:nvPr/>
          </p:nvGrpSpPr>
          <p:grpSpPr bwMode="auto">
            <a:xfrm>
              <a:off x="912" y="768"/>
              <a:ext cx="2386" cy="1553"/>
              <a:chOff x="912" y="768"/>
              <a:chExt cx="2386" cy="1553"/>
            </a:xfrm>
          </p:grpSpPr>
          <p:sp>
            <p:nvSpPr>
              <p:cNvPr id="390246" name="Oval 10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390247" name="Oval 10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390248" name="Oval 10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390249" name="Oval 10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390250" name="Oval 10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390251" name="Oval 10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390252" name="Oval 10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390253" name="Oval 10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390254" name="Oval 11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grpSp>
        <p:nvGrpSpPr>
          <p:cNvPr id="8" name="Group 111"/>
          <p:cNvGrpSpPr>
            <a:grpSpLocks/>
          </p:cNvGrpSpPr>
          <p:nvPr/>
        </p:nvGrpSpPr>
        <p:grpSpPr bwMode="auto">
          <a:xfrm>
            <a:off x="2899599" y="3394025"/>
            <a:ext cx="1379273" cy="914400"/>
            <a:chOff x="912" y="768"/>
            <a:chExt cx="2400" cy="1584"/>
          </a:xfrm>
        </p:grpSpPr>
        <p:sp>
          <p:nvSpPr>
            <p:cNvPr id="390256" name="Oval 11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390257" name="Oval 11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390258" name="Oval 11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390259" name="Oval 11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390260" name="Oval 11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390261" name="Oval 11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390262" name="Oval 11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390263" name="Oval 11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390264" name="Oval 12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9" name="Group 121"/>
            <p:cNvGrpSpPr>
              <a:grpSpLocks/>
            </p:cNvGrpSpPr>
            <p:nvPr/>
          </p:nvGrpSpPr>
          <p:grpSpPr bwMode="auto">
            <a:xfrm>
              <a:off x="912" y="768"/>
              <a:ext cx="2386" cy="1553"/>
              <a:chOff x="912" y="768"/>
              <a:chExt cx="2386" cy="1553"/>
            </a:xfrm>
          </p:grpSpPr>
          <p:sp>
            <p:nvSpPr>
              <p:cNvPr id="390266" name="Oval 12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390267" name="Oval 12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390268" name="Oval 12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390269" name="Oval 12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390270" name="Oval 12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390271" name="Oval 12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390272" name="Oval 12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390273" name="Oval 12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390274" name="Oval 13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sp>
        <p:nvSpPr>
          <p:cNvPr id="390275" name="Text Box 131"/>
          <p:cNvSpPr txBox="1">
            <a:spLocks noChangeArrowheads="1"/>
          </p:cNvSpPr>
          <p:nvPr/>
        </p:nvSpPr>
        <p:spPr bwMode="auto">
          <a:xfrm>
            <a:off x="132454" y="3446413"/>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1</a:t>
            </a:r>
          </a:p>
          <a:p>
            <a:r>
              <a:rPr kumimoji="1" lang="en-US" altLang="zh-CN" sz="2000" b="1">
                <a:solidFill>
                  <a:srgbClr val="333399"/>
                </a:solidFill>
                <a:latin typeface="Arial" charset="0"/>
              </a:rPr>
              <a:t>10.0.0.0</a:t>
            </a:r>
          </a:p>
        </p:txBody>
      </p:sp>
      <p:sp>
        <p:nvSpPr>
          <p:cNvPr id="390276" name="Text Box 132"/>
          <p:cNvSpPr txBox="1">
            <a:spLocks noChangeArrowheads="1"/>
          </p:cNvSpPr>
          <p:nvPr/>
        </p:nvSpPr>
        <p:spPr bwMode="auto">
          <a:xfrm>
            <a:off x="8700456" y="3446413"/>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4</a:t>
            </a:r>
          </a:p>
          <a:p>
            <a:r>
              <a:rPr kumimoji="1" lang="en-US" altLang="zh-CN" sz="2000" b="1">
                <a:solidFill>
                  <a:srgbClr val="333399"/>
                </a:solidFill>
                <a:latin typeface="Arial" charset="0"/>
              </a:rPr>
              <a:t>40.0.0.0</a:t>
            </a:r>
          </a:p>
        </p:txBody>
      </p:sp>
      <p:sp>
        <p:nvSpPr>
          <p:cNvPr id="390277" name="Text Box 133"/>
          <p:cNvSpPr txBox="1">
            <a:spLocks noChangeArrowheads="1"/>
          </p:cNvSpPr>
          <p:nvPr/>
        </p:nvSpPr>
        <p:spPr bwMode="auto">
          <a:xfrm>
            <a:off x="5885157" y="3446413"/>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3</a:t>
            </a:r>
          </a:p>
          <a:p>
            <a:r>
              <a:rPr kumimoji="1" lang="en-US" altLang="zh-CN" sz="2000" b="1">
                <a:solidFill>
                  <a:srgbClr val="333399"/>
                </a:solidFill>
                <a:latin typeface="Arial" charset="0"/>
              </a:rPr>
              <a:t>30.0.0.0</a:t>
            </a:r>
          </a:p>
        </p:txBody>
      </p:sp>
      <p:sp>
        <p:nvSpPr>
          <p:cNvPr id="390278" name="Text Box 134"/>
          <p:cNvSpPr txBox="1">
            <a:spLocks noChangeArrowheads="1"/>
          </p:cNvSpPr>
          <p:nvPr/>
        </p:nvSpPr>
        <p:spPr bwMode="auto">
          <a:xfrm>
            <a:off x="3050940" y="3446413"/>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2</a:t>
            </a:r>
          </a:p>
          <a:p>
            <a:r>
              <a:rPr kumimoji="1" lang="en-US" altLang="zh-CN" sz="2000" b="1">
                <a:solidFill>
                  <a:srgbClr val="333399"/>
                </a:solidFill>
                <a:latin typeface="Arial" charset="0"/>
              </a:rPr>
              <a:t>20.0.0.0</a:t>
            </a:r>
          </a:p>
        </p:txBody>
      </p:sp>
      <p:pic>
        <p:nvPicPr>
          <p:cNvPr id="390291" name="Picture 147"/>
          <p:cNvPicPr>
            <a:picLocks noChangeArrowheads="1"/>
          </p:cNvPicPr>
          <p:nvPr/>
        </p:nvPicPr>
        <p:blipFill>
          <a:blip r:embed="rId3"/>
          <a:srcRect/>
          <a:stretch>
            <a:fillRect/>
          </a:stretch>
        </p:blipFill>
        <p:spPr bwMode="auto">
          <a:xfrm>
            <a:off x="1805781" y="3641675"/>
            <a:ext cx="777346" cy="368300"/>
          </a:xfrm>
          <a:prstGeom prst="rect">
            <a:avLst/>
          </a:prstGeom>
          <a:noFill/>
          <a:ln w="12699">
            <a:noFill/>
            <a:miter lim="800000"/>
            <a:headEnd/>
            <a:tailEnd/>
          </a:ln>
          <a:effectLst/>
        </p:spPr>
      </p:pic>
      <p:sp>
        <p:nvSpPr>
          <p:cNvPr id="390292" name="Text Box 148"/>
          <p:cNvSpPr txBox="1">
            <a:spLocks noChangeArrowheads="1"/>
          </p:cNvSpPr>
          <p:nvPr/>
        </p:nvSpPr>
        <p:spPr bwMode="auto">
          <a:xfrm>
            <a:off x="4861852" y="3235276"/>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2</a:t>
            </a:r>
            <a:endParaRPr kumimoji="1" lang="en-US" altLang="zh-CN" sz="2000" b="1">
              <a:solidFill>
                <a:srgbClr val="333399"/>
              </a:solidFill>
              <a:latin typeface="Arial" charset="0"/>
            </a:endParaRPr>
          </a:p>
        </p:txBody>
      </p:sp>
      <p:sp>
        <p:nvSpPr>
          <p:cNvPr id="390293" name="Text Box 149"/>
          <p:cNvSpPr txBox="1">
            <a:spLocks noChangeArrowheads="1"/>
          </p:cNvSpPr>
          <p:nvPr/>
        </p:nvSpPr>
        <p:spPr bwMode="auto">
          <a:xfrm>
            <a:off x="7618678" y="3235276"/>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3</a:t>
            </a:r>
            <a:endParaRPr kumimoji="1" lang="en-US" altLang="zh-CN" sz="2000" b="1">
              <a:solidFill>
                <a:srgbClr val="333399"/>
              </a:solidFill>
              <a:latin typeface="Arial" charset="0"/>
            </a:endParaRPr>
          </a:p>
        </p:txBody>
      </p:sp>
      <p:sp>
        <p:nvSpPr>
          <p:cNvPr id="390294" name="Text Box 150"/>
          <p:cNvSpPr txBox="1">
            <a:spLocks noChangeArrowheads="1"/>
          </p:cNvSpPr>
          <p:nvPr/>
        </p:nvSpPr>
        <p:spPr bwMode="auto">
          <a:xfrm>
            <a:off x="1919288" y="3235276"/>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1</a:t>
            </a:r>
            <a:endParaRPr kumimoji="1" lang="en-US" altLang="zh-CN" sz="2000" b="1">
              <a:solidFill>
                <a:srgbClr val="333399"/>
              </a:solidFill>
              <a:latin typeface="Arial" charset="0"/>
            </a:endParaRPr>
          </a:p>
        </p:txBody>
      </p:sp>
      <p:sp>
        <p:nvSpPr>
          <p:cNvPr id="390295" name="Text Box 151"/>
          <p:cNvSpPr txBox="1">
            <a:spLocks noChangeArrowheads="1"/>
          </p:cNvSpPr>
          <p:nvPr/>
        </p:nvSpPr>
        <p:spPr bwMode="auto">
          <a:xfrm>
            <a:off x="4323556" y="3770263"/>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0</a:t>
            </a:r>
          </a:p>
        </p:txBody>
      </p:sp>
      <p:sp>
        <p:nvSpPr>
          <p:cNvPr id="390296" name="Text Box 152"/>
          <p:cNvSpPr txBox="1">
            <a:spLocks noChangeArrowheads="1"/>
          </p:cNvSpPr>
          <p:nvPr/>
        </p:nvSpPr>
        <p:spPr bwMode="auto">
          <a:xfrm>
            <a:off x="5419065" y="3776614"/>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a:t>
            </a:r>
          </a:p>
        </p:txBody>
      </p:sp>
      <p:pic>
        <p:nvPicPr>
          <p:cNvPr id="390297" name="Picture 153"/>
          <p:cNvPicPr>
            <a:picLocks noChangeArrowheads="1"/>
          </p:cNvPicPr>
          <p:nvPr/>
        </p:nvPicPr>
        <p:blipFill>
          <a:blip r:embed="rId3"/>
          <a:srcRect/>
          <a:stretch>
            <a:fillRect/>
          </a:stretch>
        </p:blipFill>
        <p:spPr bwMode="auto">
          <a:xfrm>
            <a:off x="4657196" y="3619505"/>
            <a:ext cx="779066" cy="366713"/>
          </a:xfrm>
          <a:prstGeom prst="rect">
            <a:avLst/>
          </a:prstGeom>
          <a:noFill/>
          <a:ln w="12699">
            <a:noFill/>
            <a:miter lim="800000"/>
            <a:headEnd/>
            <a:tailEnd/>
          </a:ln>
          <a:effectLst/>
        </p:spPr>
      </p:pic>
      <p:pic>
        <p:nvPicPr>
          <p:cNvPr id="390298" name="Picture 154"/>
          <p:cNvPicPr>
            <a:picLocks noChangeArrowheads="1"/>
          </p:cNvPicPr>
          <p:nvPr/>
        </p:nvPicPr>
        <p:blipFill>
          <a:blip r:embed="rId3"/>
          <a:srcRect/>
          <a:stretch>
            <a:fillRect/>
          </a:stretch>
        </p:blipFill>
        <p:spPr bwMode="auto">
          <a:xfrm>
            <a:off x="7410583" y="3625855"/>
            <a:ext cx="777346" cy="366713"/>
          </a:xfrm>
          <a:prstGeom prst="rect">
            <a:avLst/>
          </a:prstGeom>
          <a:noFill/>
          <a:ln w="12699">
            <a:noFill/>
            <a:miter lim="800000"/>
            <a:headEnd/>
            <a:tailEnd/>
          </a:ln>
          <a:effectLst/>
        </p:spPr>
      </p:pic>
      <p:sp>
        <p:nvSpPr>
          <p:cNvPr id="390299" name="Text Box 155"/>
          <p:cNvSpPr txBox="1">
            <a:spLocks noChangeArrowheads="1"/>
          </p:cNvSpPr>
          <p:nvPr/>
        </p:nvSpPr>
        <p:spPr bwMode="auto">
          <a:xfrm>
            <a:off x="238092" y="1000108"/>
            <a:ext cx="9667908" cy="584775"/>
          </a:xfrm>
          <a:prstGeom prst="rect">
            <a:avLst/>
          </a:prstGeom>
          <a:solidFill>
            <a:schemeClr val="accent2"/>
          </a:solidFill>
          <a:ln w="9525">
            <a:noFill/>
            <a:miter lim="800000"/>
            <a:headEnd/>
            <a:tailEnd/>
          </a:ln>
          <a:effectLst/>
        </p:spPr>
        <p:txBody>
          <a:bodyPr wrap="square">
            <a:spAutoFit/>
          </a:bodyPr>
          <a:lstStyle/>
          <a:p>
            <a:pPr algn="ctr">
              <a:spcBef>
                <a:spcPct val="50000"/>
              </a:spcBef>
            </a:pPr>
            <a:r>
              <a:rPr lang="en-US" altLang="zh-CN" sz="3200" b="1" dirty="0" smtClean="0"/>
              <a:t>A-&gt;B</a:t>
            </a:r>
            <a:endParaRPr lang="en-US" altLang="zh-CN" sz="3200" dirty="0" smtClean="0"/>
          </a:p>
        </p:txBody>
      </p:sp>
      <p:sp>
        <p:nvSpPr>
          <p:cNvPr id="101" name="灯片编号占位符 100"/>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87</a:t>
            </a:fld>
            <a:endParaRPr lang="zh-CN" altLang="en-US" kern="0" dirty="0">
              <a:solidFill>
                <a:sysClr val="windowText" lastClr="000000"/>
              </a:solidFill>
            </a:endParaRPr>
          </a:p>
        </p:txBody>
      </p:sp>
      <p:grpSp>
        <p:nvGrpSpPr>
          <p:cNvPr id="114" name="组合 113"/>
          <p:cNvGrpSpPr/>
          <p:nvPr/>
        </p:nvGrpSpPr>
        <p:grpSpPr>
          <a:xfrm>
            <a:off x="2089557" y="3951240"/>
            <a:ext cx="5735525" cy="977958"/>
            <a:chOff x="2089527" y="3433761"/>
            <a:chExt cx="5735525" cy="977958"/>
          </a:xfrm>
        </p:grpSpPr>
        <p:pic>
          <p:nvPicPr>
            <p:cNvPr id="390300" name="Picture 156"/>
            <p:cNvPicPr>
              <a:picLocks noChangeArrowheads="1"/>
            </p:cNvPicPr>
            <p:nvPr/>
          </p:nvPicPr>
          <p:blipFill>
            <a:blip r:embed="rId3"/>
            <a:srcRect/>
            <a:stretch>
              <a:fillRect/>
            </a:stretch>
          </p:blipFill>
          <p:spPr bwMode="auto">
            <a:xfrm>
              <a:off x="4705350" y="3940172"/>
              <a:ext cx="779066" cy="366713"/>
            </a:xfrm>
            <a:prstGeom prst="rect">
              <a:avLst/>
            </a:prstGeom>
            <a:noFill/>
            <a:ln w="12699">
              <a:noFill/>
              <a:miter lim="800000"/>
              <a:headEnd/>
              <a:tailEnd/>
            </a:ln>
            <a:effectLst/>
          </p:spPr>
        </p:pic>
        <p:sp>
          <p:nvSpPr>
            <p:cNvPr id="390301" name="Line 157"/>
            <p:cNvSpPr>
              <a:spLocks noChangeShapeType="1"/>
            </p:cNvSpPr>
            <p:nvPr/>
          </p:nvSpPr>
          <p:spPr bwMode="auto">
            <a:xfrm>
              <a:off x="2230551" y="3433761"/>
              <a:ext cx="2474799" cy="722311"/>
            </a:xfrm>
            <a:prstGeom prst="line">
              <a:avLst/>
            </a:prstGeom>
            <a:noFill/>
            <a:ln w="9525">
              <a:solidFill>
                <a:schemeClr val="tx1"/>
              </a:solidFill>
              <a:round/>
              <a:headEnd/>
              <a:tailEnd/>
            </a:ln>
            <a:effectLst/>
          </p:spPr>
          <p:txBody>
            <a:bodyPr/>
            <a:lstStyle/>
            <a:p>
              <a:endParaRPr lang="zh-CN" altLang="en-US" b="1"/>
            </a:p>
          </p:txBody>
        </p:sp>
        <p:sp>
          <p:nvSpPr>
            <p:cNvPr id="390302" name="Line 158"/>
            <p:cNvSpPr>
              <a:spLocks noChangeShapeType="1"/>
            </p:cNvSpPr>
            <p:nvPr/>
          </p:nvSpPr>
          <p:spPr bwMode="auto">
            <a:xfrm flipV="1">
              <a:off x="5486135" y="3435346"/>
              <a:ext cx="2338917" cy="647700"/>
            </a:xfrm>
            <a:prstGeom prst="line">
              <a:avLst/>
            </a:prstGeom>
            <a:noFill/>
            <a:ln w="9525">
              <a:solidFill>
                <a:schemeClr val="tx1"/>
              </a:solidFill>
              <a:round/>
              <a:headEnd/>
              <a:tailEnd/>
            </a:ln>
            <a:effectLst/>
          </p:spPr>
          <p:txBody>
            <a:bodyPr/>
            <a:lstStyle/>
            <a:p>
              <a:endParaRPr lang="zh-CN" altLang="en-US" b="1"/>
            </a:p>
          </p:txBody>
        </p:sp>
        <p:sp>
          <p:nvSpPr>
            <p:cNvPr id="390304" name="Text Box 160"/>
            <p:cNvSpPr txBox="1">
              <a:spLocks noChangeArrowheads="1"/>
            </p:cNvSpPr>
            <p:nvPr/>
          </p:nvSpPr>
          <p:spPr bwMode="auto">
            <a:xfrm>
              <a:off x="5486135" y="4011609"/>
              <a:ext cx="465192" cy="400110"/>
            </a:xfrm>
            <a:prstGeom prst="rect">
              <a:avLst/>
            </a:prstGeom>
            <a:noFill/>
            <a:ln w="9525">
              <a:noFill/>
              <a:miter lim="800000"/>
              <a:headEnd/>
              <a:tailEnd/>
            </a:ln>
            <a:effectLst/>
          </p:spPr>
          <p:txBody>
            <a:bodyPr wrap="none">
              <a:spAutoFit/>
            </a:bodyPr>
            <a:lstStyle/>
            <a:p>
              <a:r>
                <a:rPr kumimoji="1" lang="en-US" altLang="zh-CN" sz="2000" b="1" dirty="0" smtClean="0">
                  <a:solidFill>
                    <a:srgbClr val="333399"/>
                  </a:solidFill>
                  <a:latin typeface="Arial" charset="0"/>
                </a:rPr>
                <a:t>R</a:t>
              </a:r>
              <a:r>
                <a:rPr kumimoji="1" lang="en-US" altLang="zh-CN" sz="2000" b="1" baseline="-25000" dirty="0" smtClean="0">
                  <a:solidFill>
                    <a:srgbClr val="333399"/>
                  </a:solidFill>
                </a:rPr>
                <a:t>4</a:t>
              </a:r>
              <a:endParaRPr kumimoji="1" lang="en-US" altLang="zh-CN" sz="2000" b="1" dirty="0">
                <a:solidFill>
                  <a:srgbClr val="333399"/>
                </a:solidFill>
                <a:latin typeface="Arial" charset="0"/>
              </a:endParaRPr>
            </a:p>
          </p:txBody>
        </p:sp>
        <p:sp>
          <p:nvSpPr>
            <p:cNvPr id="102" name="Text Box 151"/>
            <p:cNvSpPr txBox="1">
              <a:spLocks noChangeArrowheads="1"/>
            </p:cNvSpPr>
            <p:nvPr/>
          </p:nvSpPr>
          <p:spPr bwMode="auto">
            <a:xfrm>
              <a:off x="2089527" y="3571876"/>
              <a:ext cx="545342" cy="523220"/>
            </a:xfrm>
            <a:prstGeom prst="rect">
              <a:avLst/>
            </a:prstGeom>
            <a:noFill/>
            <a:ln w="9525">
              <a:noFill/>
              <a:miter lim="800000"/>
              <a:headEnd/>
              <a:tailEnd/>
            </a:ln>
            <a:effectLst/>
          </p:spPr>
          <p:txBody>
            <a:bodyPr wrap="none">
              <a:spAutoFit/>
            </a:bodyPr>
            <a:lstStyle/>
            <a:p>
              <a:r>
                <a:rPr kumimoji="1" lang="zh-CN" altLang="en-US" sz="2800" b="1" dirty="0" smtClean="0">
                  <a:solidFill>
                    <a:srgbClr val="FF0000"/>
                  </a:solidFill>
                  <a:latin typeface="Arial" charset="0"/>
                </a:rPr>
                <a:t>？</a:t>
              </a:r>
              <a:endParaRPr kumimoji="1" lang="en-US" altLang="zh-CN" sz="2800" b="1" dirty="0">
                <a:solidFill>
                  <a:srgbClr val="FF0000"/>
                </a:solidFill>
                <a:latin typeface="Arial" charset="0"/>
              </a:endParaRPr>
            </a:p>
          </p:txBody>
        </p:sp>
      </p:grpSp>
      <p:sp>
        <p:nvSpPr>
          <p:cNvPr id="103" name="Text Box 151"/>
          <p:cNvSpPr txBox="1">
            <a:spLocks noChangeArrowheads="1"/>
          </p:cNvSpPr>
          <p:nvPr/>
        </p:nvSpPr>
        <p:spPr bwMode="auto">
          <a:xfrm>
            <a:off x="2553875" y="3303537"/>
            <a:ext cx="545342" cy="523220"/>
          </a:xfrm>
          <a:prstGeom prst="rect">
            <a:avLst/>
          </a:prstGeom>
          <a:noFill/>
          <a:ln w="9525">
            <a:noFill/>
            <a:miter lim="800000"/>
            <a:headEnd/>
            <a:tailEnd/>
          </a:ln>
          <a:effectLst/>
        </p:spPr>
        <p:txBody>
          <a:bodyPr wrap="none">
            <a:spAutoFit/>
          </a:bodyPr>
          <a:lstStyle/>
          <a:p>
            <a:r>
              <a:rPr kumimoji="1" lang="zh-CN" altLang="en-US" sz="2800" b="1" dirty="0" smtClean="0">
                <a:solidFill>
                  <a:srgbClr val="FF0000"/>
                </a:solidFill>
                <a:latin typeface="Arial" charset="0"/>
              </a:rPr>
              <a:t>？</a:t>
            </a:r>
            <a:endParaRPr kumimoji="1" lang="en-US" altLang="zh-CN" sz="2800" b="1" dirty="0">
              <a:solidFill>
                <a:srgbClr val="FF0000"/>
              </a:solidFill>
              <a:latin typeface="Arial" charset="0"/>
            </a:endParaRPr>
          </a:p>
        </p:txBody>
      </p:sp>
      <p:sp>
        <p:nvSpPr>
          <p:cNvPr id="104" name="圆角矩形标注 103"/>
          <p:cNvSpPr/>
          <p:nvPr/>
        </p:nvSpPr>
        <p:spPr>
          <a:xfrm>
            <a:off x="6167446" y="4500570"/>
            <a:ext cx="1875248" cy="714380"/>
          </a:xfrm>
          <a:prstGeom prst="wedgeRoundRectCallout">
            <a:avLst>
              <a:gd name="adj1" fmla="val -20903"/>
              <a:gd name="adj2" fmla="val -10224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smtClean="0">
                <a:solidFill>
                  <a:srgbClr val="FF0000"/>
                </a:solidFill>
                <a:latin typeface="+mn-ea"/>
              </a:rPr>
              <a:t>网络地址</a:t>
            </a:r>
            <a:endParaRPr lang="zh-CN" altLang="en-US" sz="2400" b="1" dirty="0"/>
          </a:p>
        </p:txBody>
      </p:sp>
      <p:sp>
        <p:nvSpPr>
          <p:cNvPr id="105" name="圆角矩形标注 104"/>
          <p:cNvSpPr/>
          <p:nvPr/>
        </p:nvSpPr>
        <p:spPr>
          <a:xfrm>
            <a:off x="1452538" y="1928802"/>
            <a:ext cx="2714644" cy="714380"/>
          </a:xfrm>
          <a:prstGeom prst="wedgeRoundRectCallout">
            <a:avLst>
              <a:gd name="adj1" fmla="val -18497"/>
              <a:gd name="adj2" fmla="val 1537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b="1" dirty="0" smtClean="0"/>
              <a:t>A-&gt;B</a:t>
            </a:r>
            <a:r>
              <a:rPr lang="zh-CN" altLang="en-US" sz="2400" dirty="0" smtClean="0"/>
              <a:t>，从哪个端口转发数据呢？</a:t>
            </a:r>
            <a:endParaRPr lang="zh-CN" altLang="en-US" sz="2400" b="1" dirty="0"/>
          </a:p>
        </p:txBody>
      </p:sp>
      <p:grpSp>
        <p:nvGrpSpPr>
          <p:cNvPr id="109" name="组合 108"/>
          <p:cNvGrpSpPr/>
          <p:nvPr/>
        </p:nvGrpSpPr>
        <p:grpSpPr>
          <a:xfrm>
            <a:off x="8592242" y="2165292"/>
            <a:ext cx="925248" cy="1295404"/>
            <a:chOff x="8592242" y="1647813"/>
            <a:chExt cx="925248" cy="1295404"/>
          </a:xfrm>
        </p:grpSpPr>
        <p:sp>
          <p:nvSpPr>
            <p:cNvPr id="106" name="Line 4"/>
            <p:cNvSpPr>
              <a:spLocks noChangeShapeType="1"/>
            </p:cNvSpPr>
            <p:nvPr/>
          </p:nvSpPr>
          <p:spPr bwMode="auto">
            <a:xfrm rot="-5400000">
              <a:off x="8824278" y="2674797"/>
              <a:ext cx="533400" cy="3440"/>
            </a:xfrm>
            <a:prstGeom prst="line">
              <a:avLst/>
            </a:prstGeom>
            <a:noFill/>
            <a:ln w="28575">
              <a:solidFill>
                <a:srgbClr val="333399"/>
              </a:solidFill>
              <a:round/>
              <a:headEnd/>
              <a:tailEnd/>
            </a:ln>
            <a:effectLst/>
          </p:spPr>
          <p:txBody>
            <a:bodyPr wrap="none" anchor="ctr"/>
            <a:lstStyle/>
            <a:p>
              <a:endParaRPr lang="zh-CN" altLang="en-US" b="1"/>
            </a:p>
          </p:txBody>
        </p:sp>
        <p:pic>
          <p:nvPicPr>
            <p:cNvPr id="107" name="Picture 21"/>
            <p:cNvPicPr>
              <a:picLocks noChangeArrowheads="1"/>
            </p:cNvPicPr>
            <p:nvPr/>
          </p:nvPicPr>
          <p:blipFill>
            <a:blip r:embed="rId4"/>
            <a:srcRect/>
            <a:stretch>
              <a:fillRect/>
            </a:stretch>
          </p:blipFill>
          <p:spPr bwMode="auto">
            <a:xfrm>
              <a:off x="8592242" y="1647813"/>
              <a:ext cx="925248" cy="838200"/>
            </a:xfrm>
            <a:prstGeom prst="rect">
              <a:avLst/>
            </a:prstGeom>
            <a:noFill/>
            <a:ln w="9525">
              <a:noFill/>
              <a:miter lim="800000"/>
              <a:headEnd/>
              <a:tailEnd/>
            </a:ln>
            <a:effectLst/>
          </p:spPr>
        </p:pic>
        <p:sp>
          <p:nvSpPr>
            <p:cNvPr id="108" name="Text Box 28"/>
            <p:cNvSpPr txBox="1">
              <a:spLocks noChangeArrowheads="1"/>
            </p:cNvSpPr>
            <p:nvPr/>
          </p:nvSpPr>
          <p:spPr bwMode="auto">
            <a:xfrm>
              <a:off x="8810652" y="1714488"/>
              <a:ext cx="351378" cy="369332"/>
            </a:xfrm>
            <a:prstGeom prst="rect">
              <a:avLst/>
            </a:prstGeom>
            <a:noFill/>
            <a:ln w="9525">
              <a:noFill/>
              <a:miter lim="800000"/>
              <a:headEnd/>
              <a:tailEnd/>
            </a:ln>
            <a:effectLst/>
          </p:spPr>
          <p:txBody>
            <a:bodyPr wrap="none">
              <a:spAutoFit/>
            </a:bodyPr>
            <a:lstStyle/>
            <a:p>
              <a:r>
                <a:rPr kumimoji="1" lang="en-US" altLang="zh-CN" sz="1800" b="1" dirty="0" smtClean="0">
                  <a:solidFill>
                    <a:srgbClr val="333399"/>
                  </a:solidFill>
                  <a:latin typeface="Arial" charset="0"/>
                </a:rPr>
                <a:t>B</a:t>
              </a:r>
              <a:endParaRPr kumimoji="1" lang="en-US" altLang="zh-CN" sz="1800" b="1" dirty="0">
                <a:solidFill>
                  <a:srgbClr val="333399"/>
                </a:solidFill>
                <a:latin typeface="Arial" charset="0"/>
              </a:endParaRPr>
            </a:p>
          </p:txBody>
        </p:sp>
      </p:grpSp>
      <p:grpSp>
        <p:nvGrpSpPr>
          <p:cNvPr id="110" name="组合 109"/>
          <p:cNvGrpSpPr/>
          <p:nvPr/>
        </p:nvGrpSpPr>
        <p:grpSpPr>
          <a:xfrm>
            <a:off x="309538" y="2231967"/>
            <a:ext cx="925248" cy="1295404"/>
            <a:chOff x="8592242" y="1647813"/>
            <a:chExt cx="925248" cy="1295404"/>
          </a:xfrm>
        </p:grpSpPr>
        <p:sp>
          <p:nvSpPr>
            <p:cNvPr id="111" name="Line 4"/>
            <p:cNvSpPr>
              <a:spLocks noChangeShapeType="1"/>
            </p:cNvSpPr>
            <p:nvPr/>
          </p:nvSpPr>
          <p:spPr bwMode="auto">
            <a:xfrm rot="-5400000">
              <a:off x="8824278" y="2674797"/>
              <a:ext cx="533400" cy="3440"/>
            </a:xfrm>
            <a:prstGeom prst="line">
              <a:avLst/>
            </a:prstGeom>
            <a:noFill/>
            <a:ln w="28575">
              <a:solidFill>
                <a:srgbClr val="333399"/>
              </a:solidFill>
              <a:round/>
              <a:headEnd/>
              <a:tailEnd/>
            </a:ln>
            <a:effectLst/>
          </p:spPr>
          <p:txBody>
            <a:bodyPr wrap="none" anchor="ctr"/>
            <a:lstStyle/>
            <a:p>
              <a:endParaRPr lang="zh-CN" altLang="en-US" b="1"/>
            </a:p>
          </p:txBody>
        </p:sp>
        <p:pic>
          <p:nvPicPr>
            <p:cNvPr id="112" name="Picture 21"/>
            <p:cNvPicPr>
              <a:picLocks noChangeArrowheads="1"/>
            </p:cNvPicPr>
            <p:nvPr/>
          </p:nvPicPr>
          <p:blipFill>
            <a:blip r:embed="rId4"/>
            <a:srcRect/>
            <a:stretch>
              <a:fillRect/>
            </a:stretch>
          </p:blipFill>
          <p:spPr bwMode="auto">
            <a:xfrm>
              <a:off x="8592242" y="1647813"/>
              <a:ext cx="925248" cy="838200"/>
            </a:xfrm>
            <a:prstGeom prst="rect">
              <a:avLst/>
            </a:prstGeom>
            <a:noFill/>
            <a:ln w="9525">
              <a:noFill/>
              <a:miter lim="800000"/>
              <a:headEnd/>
              <a:tailEnd/>
            </a:ln>
            <a:effectLst/>
          </p:spPr>
        </p:pic>
        <p:sp>
          <p:nvSpPr>
            <p:cNvPr id="113" name="Text Box 28"/>
            <p:cNvSpPr txBox="1">
              <a:spLocks noChangeArrowheads="1"/>
            </p:cNvSpPr>
            <p:nvPr/>
          </p:nvSpPr>
          <p:spPr bwMode="auto">
            <a:xfrm>
              <a:off x="8810652" y="1714488"/>
              <a:ext cx="351378" cy="369332"/>
            </a:xfrm>
            <a:prstGeom prst="rect">
              <a:avLst/>
            </a:prstGeom>
            <a:noFill/>
            <a:ln w="9525">
              <a:noFill/>
              <a:miter lim="800000"/>
              <a:headEnd/>
              <a:tailEnd/>
            </a:ln>
            <a:effectLst/>
          </p:spPr>
          <p:txBody>
            <a:bodyPr wrap="none">
              <a:spAutoFit/>
            </a:bodyPr>
            <a:lstStyle/>
            <a:p>
              <a:r>
                <a:rPr kumimoji="1" lang="en-US" altLang="zh-CN" sz="1800" b="1" dirty="0" smtClean="0">
                  <a:solidFill>
                    <a:srgbClr val="333399"/>
                  </a:solidFill>
                  <a:latin typeface="Arial" charset="0"/>
                </a:rPr>
                <a:t>A</a:t>
              </a:r>
              <a:endParaRPr kumimoji="1" lang="en-US" altLang="zh-CN" sz="1800" b="1" dirty="0">
                <a:solidFill>
                  <a:srgbClr val="333399"/>
                </a:solidFill>
                <a:latin typeface="Arial" charset="0"/>
              </a:endParaRPr>
            </a:p>
          </p:txBody>
        </p:sp>
      </p:grpSp>
      <p:sp>
        <p:nvSpPr>
          <p:cNvPr id="117" name="直角上箭头 116"/>
          <p:cNvSpPr/>
          <p:nvPr/>
        </p:nvSpPr>
        <p:spPr bwMode="auto">
          <a:xfrm rot="5400000">
            <a:off x="666720" y="2928934"/>
            <a:ext cx="1143007" cy="1000132"/>
          </a:xfrm>
          <a:prstGeom prst="bentUpArrow">
            <a:avLst>
              <a:gd name="adj1" fmla="val 13203"/>
              <a:gd name="adj2" fmla="val 25000"/>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5" grpId="0" animBg="1"/>
      <p:bldP spid="11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pPr>
            <a:r>
              <a:rPr lang="zh-CN" altLang="en-US" dirty="0" smtClean="0">
                <a:latin typeface="Arial" charset="0"/>
              </a:rPr>
              <a:t>网络中的每台路由器都有一个</a:t>
            </a:r>
            <a:r>
              <a:rPr lang="zh-CN" altLang="en-US" dirty="0" smtClean="0">
                <a:solidFill>
                  <a:srgbClr val="FF0000"/>
                </a:solidFill>
                <a:latin typeface="Arial" charset="0"/>
              </a:rPr>
              <a:t>路由表</a:t>
            </a:r>
            <a:endParaRPr lang="en-US" altLang="zh-CN" dirty="0" smtClean="0">
              <a:solidFill>
                <a:srgbClr val="FF0000"/>
              </a:solidFill>
              <a:latin typeface="Arial" charset="0"/>
            </a:endParaRPr>
          </a:p>
          <a:p>
            <a:pPr>
              <a:lnSpc>
                <a:spcPct val="110000"/>
              </a:lnSpc>
            </a:pPr>
            <a:r>
              <a:rPr lang="zh-CN" altLang="en-US" dirty="0" smtClean="0">
                <a:latin typeface="Arial" charset="0"/>
              </a:rPr>
              <a:t>路由器通过</a:t>
            </a:r>
            <a:r>
              <a:rPr lang="zh-CN" altLang="en-US" dirty="0" smtClean="0">
                <a:solidFill>
                  <a:srgbClr val="FF0000"/>
                </a:solidFill>
                <a:latin typeface="Arial" charset="0"/>
              </a:rPr>
              <a:t>查询路由表</a:t>
            </a:r>
            <a:r>
              <a:rPr lang="zh-CN" altLang="en-US" dirty="0" smtClean="0">
                <a:latin typeface="Arial" charset="0"/>
              </a:rPr>
              <a:t>来决定分组从路由器的哪个端口进行转发 </a:t>
            </a:r>
          </a:p>
          <a:p>
            <a:endParaRPr lang="zh-CN" altLang="en-US" dirty="0"/>
          </a:p>
        </p:txBody>
      </p:sp>
      <p:sp>
        <p:nvSpPr>
          <p:cNvPr id="4" name="灯片编号占位符 3"/>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88</a:t>
            </a:fld>
            <a:endParaRPr lang="zh-CN" altLang="en-US" kern="0" dirty="0">
              <a:solidFill>
                <a:sysClr val="windowText" lastClr="000000"/>
              </a:solidFill>
            </a:endParaRPr>
          </a:p>
        </p:txBody>
      </p:sp>
      <p:sp>
        <p:nvSpPr>
          <p:cNvPr id="5" name="Rectangle 45"/>
          <p:cNvSpPr>
            <a:spLocks noGrp="1" noChangeArrowheads="1"/>
          </p:cNvSpPr>
          <p:nvPr>
            <p:ph type="title"/>
          </p:nvPr>
        </p:nvSpPr>
        <p:spPr/>
        <p:txBody>
          <a:bodyPr/>
          <a:lstStyle/>
          <a:p>
            <a:pPr algn="ctr"/>
            <a:r>
              <a:rPr lang="en-US" altLang="zh-CN" dirty="0"/>
              <a:t>4.2.6  IP </a:t>
            </a:r>
            <a:r>
              <a:rPr lang="zh-CN" altLang="en-US" dirty="0"/>
              <a:t>层转发分组的流程 </a:t>
            </a:r>
          </a:p>
        </p:txBody>
      </p:sp>
      <p:grpSp>
        <p:nvGrpSpPr>
          <p:cNvPr id="2" name="Group 50"/>
          <p:cNvGrpSpPr>
            <a:grpSpLocks/>
          </p:cNvGrpSpPr>
          <p:nvPr/>
        </p:nvGrpSpPr>
        <p:grpSpPr bwMode="auto">
          <a:xfrm>
            <a:off x="30" y="3948116"/>
            <a:ext cx="1379273" cy="914400"/>
            <a:chOff x="912" y="768"/>
            <a:chExt cx="2400" cy="1584"/>
          </a:xfrm>
        </p:grpSpPr>
        <p:sp>
          <p:nvSpPr>
            <p:cNvPr id="7" name="Oval 51"/>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8" name="Oval 52"/>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9" name="Oval 53"/>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10" name="Oval 54"/>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11" name="Oval 55"/>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12" name="Oval 56"/>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13" name="Oval 57"/>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14" name="Oval 58"/>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15" name="Oval 59"/>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6" name="Group 60"/>
            <p:cNvGrpSpPr>
              <a:grpSpLocks/>
            </p:cNvGrpSpPr>
            <p:nvPr/>
          </p:nvGrpSpPr>
          <p:grpSpPr bwMode="auto">
            <a:xfrm>
              <a:off x="912" y="768"/>
              <a:ext cx="2386" cy="1553"/>
              <a:chOff x="912" y="768"/>
              <a:chExt cx="2386" cy="1553"/>
            </a:xfrm>
          </p:grpSpPr>
          <p:sp>
            <p:nvSpPr>
              <p:cNvPr id="17" name="Oval 61"/>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18" name="Oval 62"/>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19" name="Oval 63"/>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20" name="Oval 64"/>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21" name="Oval 65"/>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22" name="Oval 66"/>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23" name="Oval 67"/>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24" name="Oval 68"/>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25" name="Oval 69"/>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sp>
        <p:nvSpPr>
          <p:cNvPr id="26" name="Line 70"/>
          <p:cNvSpPr>
            <a:spLocks noChangeShapeType="1"/>
          </p:cNvSpPr>
          <p:nvPr/>
        </p:nvSpPr>
        <p:spPr bwMode="auto">
          <a:xfrm>
            <a:off x="1350067" y="4362454"/>
            <a:ext cx="7321153" cy="0"/>
          </a:xfrm>
          <a:prstGeom prst="line">
            <a:avLst/>
          </a:prstGeom>
          <a:noFill/>
          <a:ln w="38100">
            <a:solidFill>
              <a:srgbClr val="333399"/>
            </a:solidFill>
            <a:round/>
            <a:headEnd/>
            <a:tailEnd/>
          </a:ln>
          <a:effectLst/>
        </p:spPr>
        <p:txBody>
          <a:bodyPr wrap="none" anchor="ctr"/>
          <a:lstStyle/>
          <a:p>
            <a:endParaRPr lang="zh-CN" altLang="en-US"/>
          </a:p>
        </p:txBody>
      </p:sp>
      <p:grpSp>
        <p:nvGrpSpPr>
          <p:cNvPr id="16" name="Group 71"/>
          <p:cNvGrpSpPr>
            <a:grpSpLocks/>
          </p:cNvGrpSpPr>
          <p:nvPr/>
        </p:nvGrpSpPr>
        <p:grpSpPr bwMode="auto">
          <a:xfrm>
            <a:off x="8457965" y="3948116"/>
            <a:ext cx="1379273" cy="914400"/>
            <a:chOff x="912" y="768"/>
            <a:chExt cx="2400" cy="1584"/>
          </a:xfrm>
        </p:grpSpPr>
        <p:sp>
          <p:nvSpPr>
            <p:cNvPr id="28" name="Oval 7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29" name="Oval 7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30" name="Oval 7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31" name="Oval 7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32" name="Oval 7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33" name="Oval 7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34" name="Oval 7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35" name="Oval 7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36" name="Oval 8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27" name="Group 81"/>
            <p:cNvGrpSpPr>
              <a:grpSpLocks/>
            </p:cNvGrpSpPr>
            <p:nvPr/>
          </p:nvGrpSpPr>
          <p:grpSpPr bwMode="auto">
            <a:xfrm>
              <a:off x="912" y="768"/>
              <a:ext cx="2386" cy="1553"/>
              <a:chOff x="912" y="768"/>
              <a:chExt cx="2386" cy="1553"/>
            </a:xfrm>
          </p:grpSpPr>
          <p:sp>
            <p:nvSpPr>
              <p:cNvPr id="38" name="Oval 8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39" name="Oval 8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40" name="Oval 8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41" name="Oval 8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42" name="Oval 8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43" name="Oval 8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44" name="Oval 8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45" name="Oval 8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46" name="Oval 9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grpSp>
        <p:nvGrpSpPr>
          <p:cNvPr id="37" name="Group 91"/>
          <p:cNvGrpSpPr>
            <a:grpSpLocks/>
          </p:cNvGrpSpPr>
          <p:nvPr/>
        </p:nvGrpSpPr>
        <p:grpSpPr bwMode="auto">
          <a:xfrm>
            <a:off x="5720052" y="3859216"/>
            <a:ext cx="1379273" cy="915988"/>
            <a:chOff x="912" y="768"/>
            <a:chExt cx="2400" cy="1584"/>
          </a:xfrm>
        </p:grpSpPr>
        <p:sp>
          <p:nvSpPr>
            <p:cNvPr id="48" name="Oval 9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49" name="Oval 9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50" name="Oval 9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51" name="Oval 9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52" name="Oval 9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53" name="Oval 9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54" name="Oval 9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55" name="Oval 9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56" name="Oval 10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47" name="Group 101"/>
            <p:cNvGrpSpPr>
              <a:grpSpLocks/>
            </p:cNvGrpSpPr>
            <p:nvPr/>
          </p:nvGrpSpPr>
          <p:grpSpPr bwMode="auto">
            <a:xfrm>
              <a:off x="912" y="768"/>
              <a:ext cx="2386" cy="1553"/>
              <a:chOff x="912" y="768"/>
              <a:chExt cx="2386" cy="1553"/>
            </a:xfrm>
          </p:grpSpPr>
          <p:sp>
            <p:nvSpPr>
              <p:cNvPr id="58" name="Oval 10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59" name="Oval 10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60" name="Oval 10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61" name="Oval 10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62" name="Oval 10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63" name="Oval 10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64" name="Oval 10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65" name="Oval 10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66" name="Oval 11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grpSp>
        <p:nvGrpSpPr>
          <p:cNvPr id="57" name="Group 111"/>
          <p:cNvGrpSpPr>
            <a:grpSpLocks/>
          </p:cNvGrpSpPr>
          <p:nvPr/>
        </p:nvGrpSpPr>
        <p:grpSpPr bwMode="auto">
          <a:xfrm>
            <a:off x="2899599" y="3948116"/>
            <a:ext cx="1379273" cy="914400"/>
            <a:chOff x="912" y="768"/>
            <a:chExt cx="2400" cy="1584"/>
          </a:xfrm>
        </p:grpSpPr>
        <p:sp>
          <p:nvSpPr>
            <p:cNvPr id="68" name="Oval 112"/>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a:p>
          </p:txBody>
        </p:sp>
        <p:sp>
          <p:nvSpPr>
            <p:cNvPr id="69" name="Oval 113"/>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a:p>
          </p:txBody>
        </p:sp>
        <p:sp>
          <p:nvSpPr>
            <p:cNvPr id="70" name="Oval 114"/>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a:p>
          </p:txBody>
        </p:sp>
        <p:sp>
          <p:nvSpPr>
            <p:cNvPr id="71" name="Oval 115"/>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a:p>
          </p:txBody>
        </p:sp>
        <p:sp>
          <p:nvSpPr>
            <p:cNvPr id="72" name="Oval 116"/>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a:p>
          </p:txBody>
        </p:sp>
        <p:sp>
          <p:nvSpPr>
            <p:cNvPr id="73" name="Oval 117"/>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a:p>
          </p:txBody>
        </p:sp>
        <p:sp>
          <p:nvSpPr>
            <p:cNvPr id="74" name="Oval 118"/>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a:p>
          </p:txBody>
        </p:sp>
        <p:sp>
          <p:nvSpPr>
            <p:cNvPr id="75" name="Oval 119"/>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a:p>
          </p:txBody>
        </p:sp>
        <p:sp>
          <p:nvSpPr>
            <p:cNvPr id="76" name="Oval 120"/>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a:p>
          </p:txBody>
        </p:sp>
        <p:grpSp>
          <p:nvGrpSpPr>
            <p:cNvPr id="67" name="Group 121"/>
            <p:cNvGrpSpPr>
              <a:grpSpLocks/>
            </p:cNvGrpSpPr>
            <p:nvPr/>
          </p:nvGrpSpPr>
          <p:grpSpPr bwMode="auto">
            <a:xfrm>
              <a:off x="912" y="768"/>
              <a:ext cx="2386" cy="1553"/>
              <a:chOff x="912" y="768"/>
              <a:chExt cx="2386" cy="1553"/>
            </a:xfrm>
          </p:grpSpPr>
          <p:sp>
            <p:nvSpPr>
              <p:cNvPr id="78" name="Oval 122"/>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a:p>
            </p:txBody>
          </p:sp>
          <p:sp>
            <p:nvSpPr>
              <p:cNvPr id="79" name="Oval 123"/>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a:p>
            </p:txBody>
          </p:sp>
          <p:sp>
            <p:nvSpPr>
              <p:cNvPr id="80" name="Oval 124"/>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a:p>
            </p:txBody>
          </p:sp>
          <p:sp>
            <p:nvSpPr>
              <p:cNvPr id="81" name="Oval 125"/>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a:p>
            </p:txBody>
          </p:sp>
          <p:sp>
            <p:nvSpPr>
              <p:cNvPr id="82" name="Oval 126"/>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a:p>
            </p:txBody>
          </p:sp>
          <p:sp>
            <p:nvSpPr>
              <p:cNvPr id="83" name="Oval 127"/>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a:p>
            </p:txBody>
          </p:sp>
          <p:sp>
            <p:nvSpPr>
              <p:cNvPr id="84" name="Oval 128"/>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a:p>
            </p:txBody>
          </p:sp>
          <p:sp>
            <p:nvSpPr>
              <p:cNvPr id="85" name="Oval 129"/>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a:p>
            </p:txBody>
          </p:sp>
          <p:sp>
            <p:nvSpPr>
              <p:cNvPr id="86" name="Oval 130"/>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a:p>
            </p:txBody>
          </p:sp>
        </p:grpSp>
      </p:grpSp>
      <p:sp>
        <p:nvSpPr>
          <p:cNvPr id="87" name="Text Box 131"/>
          <p:cNvSpPr txBox="1">
            <a:spLocks noChangeArrowheads="1"/>
          </p:cNvSpPr>
          <p:nvPr/>
        </p:nvSpPr>
        <p:spPr bwMode="auto">
          <a:xfrm>
            <a:off x="132454" y="4000504"/>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200">
                <a:solidFill>
                  <a:srgbClr val="333399"/>
                </a:solidFill>
                <a:latin typeface="Arial" charset="0"/>
              </a:rPr>
              <a:t> </a:t>
            </a:r>
            <a:r>
              <a:rPr kumimoji="1" lang="en-US" altLang="zh-CN" sz="2000">
                <a:solidFill>
                  <a:srgbClr val="333399"/>
                </a:solidFill>
                <a:latin typeface="Arial" charset="0"/>
              </a:rPr>
              <a:t>1</a:t>
            </a:r>
          </a:p>
          <a:p>
            <a:r>
              <a:rPr kumimoji="1" lang="en-US" altLang="zh-CN" sz="2000">
                <a:solidFill>
                  <a:srgbClr val="333399"/>
                </a:solidFill>
                <a:latin typeface="Arial" charset="0"/>
              </a:rPr>
              <a:t>10.0.0.0</a:t>
            </a:r>
          </a:p>
        </p:txBody>
      </p:sp>
      <p:sp>
        <p:nvSpPr>
          <p:cNvPr id="88" name="Text Box 132"/>
          <p:cNvSpPr txBox="1">
            <a:spLocks noChangeArrowheads="1"/>
          </p:cNvSpPr>
          <p:nvPr/>
        </p:nvSpPr>
        <p:spPr bwMode="auto">
          <a:xfrm>
            <a:off x="8700456" y="4000504"/>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000">
                <a:solidFill>
                  <a:srgbClr val="333399"/>
                </a:solidFill>
                <a:latin typeface="Arial" charset="0"/>
              </a:rPr>
              <a:t> </a:t>
            </a:r>
            <a:r>
              <a:rPr kumimoji="1" lang="en-US" altLang="zh-CN" sz="2000">
                <a:solidFill>
                  <a:srgbClr val="333399"/>
                </a:solidFill>
                <a:latin typeface="Arial" charset="0"/>
              </a:rPr>
              <a:t>4</a:t>
            </a:r>
          </a:p>
          <a:p>
            <a:r>
              <a:rPr kumimoji="1" lang="en-US" altLang="zh-CN" sz="2000">
                <a:solidFill>
                  <a:srgbClr val="333399"/>
                </a:solidFill>
                <a:latin typeface="Arial" charset="0"/>
              </a:rPr>
              <a:t>40.0.0.0</a:t>
            </a:r>
          </a:p>
        </p:txBody>
      </p:sp>
      <p:sp>
        <p:nvSpPr>
          <p:cNvPr id="89" name="Text Box 133"/>
          <p:cNvSpPr txBox="1">
            <a:spLocks noChangeArrowheads="1"/>
          </p:cNvSpPr>
          <p:nvPr/>
        </p:nvSpPr>
        <p:spPr bwMode="auto">
          <a:xfrm>
            <a:off x="5885157" y="4000504"/>
            <a:ext cx="1109599" cy="707886"/>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   </a:t>
            </a:r>
            <a:r>
              <a:rPr kumimoji="1" lang="zh-CN" altLang="en-US" sz="2000">
                <a:solidFill>
                  <a:srgbClr val="333399"/>
                </a:solidFill>
                <a:latin typeface="Arial" charset="0"/>
              </a:rPr>
              <a:t>网</a:t>
            </a:r>
            <a:r>
              <a:rPr kumimoji="1" lang="zh-CN" altLang="en-US" sz="1200">
                <a:solidFill>
                  <a:srgbClr val="333399"/>
                </a:solidFill>
                <a:latin typeface="Arial" charset="0"/>
              </a:rPr>
              <a:t> </a:t>
            </a:r>
            <a:r>
              <a:rPr kumimoji="1" lang="en-US" altLang="zh-CN" sz="2000">
                <a:solidFill>
                  <a:srgbClr val="333399"/>
                </a:solidFill>
                <a:latin typeface="Arial" charset="0"/>
              </a:rPr>
              <a:t>3</a:t>
            </a:r>
          </a:p>
          <a:p>
            <a:r>
              <a:rPr kumimoji="1" lang="en-US" altLang="zh-CN" sz="2000">
                <a:solidFill>
                  <a:srgbClr val="333399"/>
                </a:solidFill>
                <a:latin typeface="Arial" charset="0"/>
              </a:rPr>
              <a:t>30.0.0.0</a:t>
            </a:r>
          </a:p>
        </p:txBody>
      </p:sp>
      <p:sp>
        <p:nvSpPr>
          <p:cNvPr id="90" name="Text Box 134"/>
          <p:cNvSpPr txBox="1">
            <a:spLocks noChangeArrowheads="1"/>
          </p:cNvSpPr>
          <p:nvPr/>
        </p:nvSpPr>
        <p:spPr bwMode="auto">
          <a:xfrm>
            <a:off x="3050940" y="4000504"/>
            <a:ext cx="1109599" cy="707886"/>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   </a:t>
            </a:r>
            <a:r>
              <a:rPr kumimoji="1" lang="zh-CN" altLang="en-US" sz="2000" dirty="0">
                <a:solidFill>
                  <a:srgbClr val="333399"/>
                </a:solidFill>
                <a:latin typeface="Arial" charset="0"/>
              </a:rPr>
              <a:t>网</a:t>
            </a:r>
            <a:r>
              <a:rPr kumimoji="1" lang="zh-CN" altLang="en-US" sz="1000" dirty="0">
                <a:solidFill>
                  <a:srgbClr val="333399"/>
                </a:solidFill>
                <a:latin typeface="Arial" charset="0"/>
              </a:rPr>
              <a:t> </a:t>
            </a:r>
            <a:r>
              <a:rPr kumimoji="1" lang="en-US" altLang="zh-CN" sz="2000" dirty="0">
                <a:solidFill>
                  <a:srgbClr val="333399"/>
                </a:solidFill>
                <a:latin typeface="Arial" charset="0"/>
              </a:rPr>
              <a:t>2</a:t>
            </a:r>
          </a:p>
          <a:p>
            <a:r>
              <a:rPr kumimoji="1" lang="en-US" altLang="zh-CN" sz="2000" dirty="0">
                <a:solidFill>
                  <a:srgbClr val="333399"/>
                </a:solidFill>
                <a:latin typeface="Arial" charset="0"/>
              </a:rPr>
              <a:t>20.0.0.0</a:t>
            </a:r>
          </a:p>
        </p:txBody>
      </p:sp>
      <p:pic>
        <p:nvPicPr>
          <p:cNvPr id="91" name="Picture 147"/>
          <p:cNvPicPr>
            <a:picLocks noChangeArrowheads="1"/>
          </p:cNvPicPr>
          <p:nvPr/>
        </p:nvPicPr>
        <p:blipFill>
          <a:blip r:embed="rId2"/>
          <a:srcRect/>
          <a:stretch>
            <a:fillRect/>
          </a:stretch>
        </p:blipFill>
        <p:spPr bwMode="auto">
          <a:xfrm>
            <a:off x="1805781" y="4195766"/>
            <a:ext cx="777346" cy="368300"/>
          </a:xfrm>
          <a:prstGeom prst="rect">
            <a:avLst/>
          </a:prstGeom>
          <a:noFill/>
          <a:ln w="12699">
            <a:noFill/>
            <a:miter lim="800000"/>
            <a:headEnd/>
            <a:tailEnd/>
          </a:ln>
          <a:effectLst/>
        </p:spPr>
      </p:pic>
      <p:sp>
        <p:nvSpPr>
          <p:cNvPr id="92" name="Text Box 148"/>
          <p:cNvSpPr txBox="1">
            <a:spLocks noChangeArrowheads="1"/>
          </p:cNvSpPr>
          <p:nvPr/>
        </p:nvSpPr>
        <p:spPr bwMode="auto">
          <a:xfrm>
            <a:off x="4861852" y="3789366"/>
            <a:ext cx="465192"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R</a:t>
            </a:r>
            <a:r>
              <a:rPr kumimoji="1" lang="en-US" altLang="zh-CN" sz="2000" baseline="-25000">
                <a:solidFill>
                  <a:srgbClr val="333399"/>
                </a:solidFill>
                <a:latin typeface="Arial" charset="0"/>
              </a:rPr>
              <a:t>2</a:t>
            </a:r>
            <a:endParaRPr kumimoji="1" lang="en-US" altLang="zh-CN" sz="2000">
              <a:solidFill>
                <a:srgbClr val="333399"/>
              </a:solidFill>
              <a:latin typeface="Arial" charset="0"/>
            </a:endParaRPr>
          </a:p>
        </p:txBody>
      </p:sp>
      <p:sp>
        <p:nvSpPr>
          <p:cNvPr id="93" name="Text Box 149"/>
          <p:cNvSpPr txBox="1">
            <a:spLocks noChangeArrowheads="1"/>
          </p:cNvSpPr>
          <p:nvPr/>
        </p:nvSpPr>
        <p:spPr bwMode="auto">
          <a:xfrm>
            <a:off x="7618678" y="3789366"/>
            <a:ext cx="465192"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R</a:t>
            </a:r>
            <a:r>
              <a:rPr kumimoji="1" lang="en-US" altLang="zh-CN" sz="2000" baseline="-25000">
                <a:solidFill>
                  <a:srgbClr val="333399"/>
                </a:solidFill>
                <a:latin typeface="Arial" charset="0"/>
              </a:rPr>
              <a:t>3</a:t>
            </a:r>
            <a:endParaRPr kumimoji="1" lang="en-US" altLang="zh-CN" sz="2000">
              <a:solidFill>
                <a:srgbClr val="333399"/>
              </a:solidFill>
              <a:latin typeface="Arial" charset="0"/>
            </a:endParaRPr>
          </a:p>
        </p:txBody>
      </p:sp>
      <p:sp>
        <p:nvSpPr>
          <p:cNvPr id="94" name="Text Box 150"/>
          <p:cNvSpPr txBox="1">
            <a:spLocks noChangeArrowheads="1"/>
          </p:cNvSpPr>
          <p:nvPr/>
        </p:nvSpPr>
        <p:spPr bwMode="auto">
          <a:xfrm>
            <a:off x="1919288" y="3789366"/>
            <a:ext cx="465192"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R</a:t>
            </a:r>
            <a:r>
              <a:rPr kumimoji="1" lang="en-US" altLang="zh-CN" sz="2000" baseline="-25000" dirty="0">
                <a:solidFill>
                  <a:srgbClr val="333399"/>
                </a:solidFill>
                <a:latin typeface="Arial" charset="0"/>
              </a:rPr>
              <a:t>1</a:t>
            </a:r>
            <a:endParaRPr kumimoji="1" lang="en-US" altLang="zh-CN" sz="2000" dirty="0">
              <a:solidFill>
                <a:srgbClr val="333399"/>
              </a:solidFill>
              <a:latin typeface="Arial" charset="0"/>
            </a:endParaRPr>
          </a:p>
        </p:txBody>
      </p:sp>
      <p:sp>
        <p:nvSpPr>
          <p:cNvPr id="95" name="Text Box 151"/>
          <p:cNvSpPr txBox="1">
            <a:spLocks noChangeArrowheads="1"/>
          </p:cNvSpPr>
          <p:nvPr/>
        </p:nvSpPr>
        <p:spPr bwMode="auto">
          <a:xfrm>
            <a:off x="4323556" y="4324355"/>
            <a:ext cx="327334" cy="400110"/>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rPr>
              <a:t>0</a:t>
            </a:r>
          </a:p>
        </p:txBody>
      </p:sp>
      <p:sp>
        <p:nvSpPr>
          <p:cNvPr id="96" name="Text Box 152"/>
          <p:cNvSpPr txBox="1">
            <a:spLocks noChangeArrowheads="1"/>
          </p:cNvSpPr>
          <p:nvPr/>
        </p:nvSpPr>
        <p:spPr bwMode="auto">
          <a:xfrm>
            <a:off x="5419065" y="4330705"/>
            <a:ext cx="327334" cy="40011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rPr>
              <a:t>1</a:t>
            </a:r>
          </a:p>
        </p:txBody>
      </p:sp>
      <p:pic>
        <p:nvPicPr>
          <p:cNvPr id="97" name="Picture 153"/>
          <p:cNvPicPr>
            <a:picLocks noChangeArrowheads="1"/>
          </p:cNvPicPr>
          <p:nvPr/>
        </p:nvPicPr>
        <p:blipFill>
          <a:blip r:embed="rId2"/>
          <a:srcRect/>
          <a:stretch>
            <a:fillRect/>
          </a:stretch>
        </p:blipFill>
        <p:spPr bwMode="auto">
          <a:xfrm>
            <a:off x="4657196" y="4173596"/>
            <a:ext cx="779066" cy="366713"/>
          </a:xfrm>
          <a:prstGeom prst="rect">
            <a:avLst/>
          </a:prstGeom>
          <a:noFill/>
          <a:ln w="12699">
            <a:noFill/>
            <a:miter lim="800000"/>
            <a:headEnd/>
            <a:tailEnd/>
          </a:ln>
          <a:effectLst/>
        </p:spPr>
      </p:pic>
      <p:pic>
        <p:nvPicPr>
          <p:cNvPr id="98" name="Picture 154"/>
          <p:cNvPicPr>
            <a:picLocks noChangeArrowheads="1"/>
          </p:cNvPicPr>
          <p:nvPr/>
        </p:nvPicPr>
        <p:blipFill>
          <a:blip r:embed="rId2"/>
          <a:srcRect/>
          <a:stretch>
            <a:fillRect/>
          </a:stretch>
        </p:blipFill>
        <p:spPr bwMode="auto">
          <a:xfrm>
            <a:off x="7410583" y="4179946"/>
            <a:ext cx="777346" cy="366713"/>
          </a:xfrm>
          <a:prstGeom prst="rect">
            <a:avLst/>
          </a:prstGeom>
          <a:noFill/>
          <a:ln w="12699">
            <a:noFill/>
            <a:miter lim="800000"/>
            <a:headEnd/>
            <a:tailEnd/>
          </a:ln>
          <a:effectLst/>
        </p:spPr>
      </p:pic>
      <p:pic>
        <p:nvPicPr>
          <p:cNvPr id="99" name="Picture 156"/>
          <p:cNvPicPr>
            <a:picLocks noChangeArrowheads="1"/>
          </p:cNvPicPr>
          <p:nvPr/>
        </p:nvPicPr>
        <p:blipFill>
          <a:blip r:embed="rId2"/>
          <a:srcRect/>
          <a:stretch>
            <a:fillRect/>
          </a:stretch>
        </p:blipFill>
        <p:spPr bwMode="auto">
          <a:xfrm>
            <a:off x="4705350" y="5011796"/>
            <a:ext cx="779066" cy="366713"/>
          </a:xfrm>
          <a:prstGeom prst="rect">
            <a:avLst/>
          </a:prstGeom>
          <a:noFill/>
          <a:ln w="12699">
            <a:noFill/>
            <a:miter lim="800000"/>
            <a:headEnd/>
            <a:tailEnd/>
          </a:ln>
          <a:effectLst/>
        </p:spPr>
      </p:pic>
      <p:sp>
        <p:nvSpPr>
          <p:cNvPr id="100" name="Line 157"/>
          <p:cNvSpPr>
            <a:spLocks noChangeShapeType="1"/>
          </p:cNvSpPr>
          <p:nvPr/>
        </p:nvSpPr>
        <p:spPr bwMode="auto">
          <a:xfrm>
            <a:off x="2230552" y="4505385"/>
            <a:ext cx="2474799" cy="722311"/>
          </a:xfrm>
          <a:prstGeom prst="line">
            <a:avLst/>
          </a:prstGeom>
          <a:noFill/>
          <a:ln w="9525">
            <a:solidFill>
              <a:schemeClr val="tx1"/>
            </a:solidFill>
            <a:round/>
            <a:headEnd/>
            <a:tailEnd/>
          </a:ln>
          <a:effectLst/>
        </p:spPr>
        <p:txBody>
          <a:bodyPr/>
          <a:lstStyle/>
          <a:p>
            <a:endParaRPr lang="zh-CN" altLang="en-US"/>
          </a:p>
        </p:txBody>
      </p:sp>
      <p:sp>
        <p:nvSpPr>
          <p:cNvPr id="101" name="Line 158"/>
          <p:cNvSpPr>
            <a:spLocks noChangeShapeType="1"/>
          </p:cNvSpPr>
          <p:nvPr/>
        </p:nvSpPr>
        <p:spPr bwMode="auto">
          <a:xfrm flipV="1">
            <a:off x="5486135" y="4506916"/>
            <a:ext cx="2338917" cy="647700"/>
          </a:xfrm>
          <a:prstGeom prst="line">
            <a:avLst/>
          </a:prstGeom>
          <a:noFill/>
          <a:ln w="9525">
            <a:solidFill>
              <a:schemeClr val="tx1"/>
            </a:solidFill>
            <a:round/>
            <a:headEnd/>
            <a:tailEnd/>
          </a:ln>
          <a:effectLst/>
        </p:spPr>
        <p:txBody>
          <a:bodyPr/>
          <a:lstStyle/>
          <a:p>
            <a:endParaRPr lang="zh-CN" altLang="en-US"/>
          </a:p>
        </p:txBody>
      </p:sp>
      <p:sp>
        <p:nvSpPr>
          <p:cNvPr id="102" name="Text Box 160"/>
          <p:cNvSpPr txBox="1">
            <a:spLocks noChangeArrowheads="1"/>
          </p:cNvSpPr>
          <p:nvPr/>
        </p:nvSpPr>
        <p:spPr bwMode="auto">
          <a:xfrm>
            <a:off x="5486135" y="5083179"/>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R4</a:t>
            </a:r>
            <a:endParaRPr kumimoji="1" lang="en-US" altLang="zh-CN" sz="2000" dirty="0">
              <a:solidFill>
                <a:srgbClr val="333399"/>
              </a:solidFill>
              <a:latin typeface="Arial" charset="0"/>
            </a:endParaRPr>
          </a:p>
        </p:txBody>
      </p:sp>
      <p:sp>
        <p:nvSpPr>
          <p:cNvPr id="103" name="Text Box 151"/>
          <p:cNvSpPr txBox="1">
            <a:spLocks noChangeArrowheads="1"/>
          </p:cNvSpPr>
          <p:nvPr/>
        </p:nvSpPr>
        <p:spPr bwMode="auto">
          <a:xfrm>
            <a:off x="2553876" y="3857628"/>
            <a:ext cx="543739" cy="523220"/>
          </a:xfrm>
          <a:prstGeom prst="rect">
            <a:avLst/>
          </a:prstGeom>
          <a:noFill/>
          <a:ln w="9525">
            <a:noFill/>
            <a:miter lim="800000"/>
            <a:headEnd/>
            <a:tailEnd/>
          </a:ln>
          <a:effectLst/>
        </p:spPr>
        <p:txBody>
          <a:bodyPr wrap="none">
            <a:spAutoFit/>
          </a:bodyPr>
          <a:lstStyle/>
          <a:p>
            <a:r>
              <a:rPr kumimoji="1" lang="zh-CN" altLang="en-US" sz="2800" dirty="0" smtClean="0">
                <a:solidFill>
                  <a:srgbClr val="FF0000"/>
                </a:solidFill>
                <a:latin typeface="Arial" charset="0"/>
              </a:rPr>
              <a:t>？</a:t>
            </a:r>
            <a:endParaRPr kumimoji="1" lang="en-US" altLang="zh-CN" sz="2800" dirty="0">
              <a:solidFill>
                <a:srgbClr val="FF0000"/>
              </a:solidFill>
              <a:latin typeface="Arial" charset="0"/>
            </a:endParaRPr>
          </a:p>
        </p:txBody>
      </p:sp>
      <p:sp>
        <p:nvSpPr>
          <p:cNvPr id="104" name="Text Box 151"/>
          <p:cNvSpPr txBox="1">
            <a:spLocks noChangeArrowheads="1"/>
          </p:cNvSpPr>
          <p:nvPr/>
        </p:nvSpPr>
        <p:spPr bwMode="auto">
          <a:xfrm>
            <a:off x="3327792" y="4714884"/>
            <a:ext cx="543739" cy="523220"/>
          </a:xfrm>
          <a:prstGeom prst="rect">
            <a:avLst/>
          </a:prstGeom>
          <a:noFill/>
          <a:ln w="9525">
            <a:noFill/>
            <a:miter lim="800000"/>
            <a:headEnd/>
            <a:tailEnd/>
          </a:ln>
          <a:effectLst/>
        </p:spPr>
        <p:txBody>
          <a:bodyPr wrap="none">
            <a:spAutoFit/>
          </a:bodyPr>
          <a:lstStyle/>
          <a:p>
            <a:r>
              <a:rPr kumimoji="1" lang="zh-CN" altLang="en-US" sz="2800" dirty="0" smtClean="0">
                <a:solidFill>
                  <a:srgbClr val="FF0000"/>
                </a:solidFill>
                <a:latin typeface="Arial" charset="0"/>
              </a:rPr>
              <a:t>？</a:t>
            </a:r>
            <a:endParaRPr kumimoji="1" lang="en-US" altLang="zh-CN" sz="2800" dirty="0">
              <a:solidFill>
                <a:srgbClr val="FF0000"/>
              </a:solidFill>
              <a:latin typeface="Arial" charset="0"/>
            </a:endParaRPr>
          </a:p>
        </p:txBody>
      </p:sp>
      <p:sp>
        <p:nvSpPr>
          <p:cNvPr id="105" name="Text Box 151"/>
          <p:cNvSpPr txBox="1">
            <a:spLocks noChangeArrowheads="1"/>
          </p:cNvSpPr>
          <p:nvPr/>
        </p:nvSpPr>
        <p:spPr bwMode="auto">
          <a:xfrm>
            <a:off x="4333871" y="3357562"/>
            <a:ext cx="1470432" cy="523220"/>
          </a:xfrm>
          <a:prstGeom prst="rect">
            <a:avLst/>
          </a:prstGeom>
          <a:solidFill>
            <a:schemeClr val="accent2">
              <a:lumMod val="40000"/>
              <a:lumOff val="60000"/>
            </a:schemeClr>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kumimoji="1" lang="zh-CN" altLang="en-US" sz="2800" dirty="0" smtClean="0">
                <a:solidFill>
                  <a:srgbClr val="FF0000"/>
                </a:solidFill>
                <a:latin typeface="Arial" charset="0"/>
              </a:rPr>
              <a:t>路由表</a:t>
            </a:r>
            <a:endParaRPr kumimoji="1" lang="en-US" altLang="zh-CN" sz="2800" dirty="0">
              <a:solidFill>
                <a:srgbClr val="FF0000"/>
              </a:solidFill>
              <a:latin typeface="Arial" charset="0"/>
            </a:endParaRPr>
          </a:p>
        </p:txBody>
      </p:sp>
      <p:sp>
        <p:nvSpPr>
          <p:cNvPr id="107" name="Text Box 151"/>
          <p:cNvSpPr txBox="1">
            <a:spLocks noChangeArrowheads="1"/>
          </p:cNvSpPr>
          <p:nvPr/>
        </p:nvSpPr>
        <p:spPr bwMode="auto">
          <a:xfrm>
            <a:off x="4101697" y="5429264"/>
            <a:ext cx="1470432" cy="523220"/>
          </a:xfrm>
          <a:prstGeom prst="rect">
            <a:avLst/>
          </a:prstGeom>
          <a:solidFill>
            <a:schemeClr val="accent2">
              <a:lumMod val="40000"/>
              <a:lumOff val="60000"/>
            </a:schemeClr>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kumimoji="1" lang="zh-CN" altLang="en-US" sz="2800" dirty="0" smtClean="0">
                <a:solidFill>
                  <a:srgbClr val="FF0000"/>
                </a:solidFill>
                <a:latin typeface="Arial" charset="0"/>
              </a:rPr>
              <a:t>路由表</a:t>
            </a:r>
            <a:endParaRPr kumimoji="1" lang="en-US" altLang="zh-CN" sz="2800" dirty="0">
              <a:solidFill>
                <a:srgbClr val="FF0000"/>
              </a:solidFill>
              <a:latin typeface="Arial" charset="0"/>
            </a:endParaRPr>
          </a:p>
        </p:txBody>
      </p:sp>
      <p:sp>
        <p:nvSpPr>
          <p:cNvPr id="108" name="Text Box 151"/>
          <p:cNvSpPr txBox="1">
            <a:spLocks noChangeArrowheads="1"/>
          </p:cNvSpPr>
          <p:nvPr/>
        </p:nvSpPr>
        <p:spPr bwMode="auto">
          <a:xfrm>
            <a:off x="1470398" y="4714884"/>
            <a:ext cx="1470432" cy="523220"/>
          </a:xfrm>
          <a:prstGeom prst="rect">
            <a:avLst/>
          </a:prstGeom>
          <a:solidFill>
            <a:schemeClr val="accent2">
              <a:lumMod val="40000"/>
              <a:lumOff val="60000"/>
            </a:schemeClr>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kumimoji="1" lang="zh-CN" altLang="en-US" sz="2800" dirty="0" smtClean="0">
                <a:solidFill>
                  <a:srgbClr val="FF0000"/>
                </a:solidFill>
                <a:latin typeface="Arial" charset="0"/>
              </a:rPr>
              <a:t>路由表</a:t>
            </a:r>
            <a:endParaRPr kumimoji="1" lang="en-US" altLang="zh-CN" sz="2800" dirty="0">
              <a:solidFill>
                <a:srgbClr val="FF0000"/>
              </a:solidFill>
              <a:latin typeface="Arial" charset="0"/>
            </a:endParaRPr>
          </a:p>
        </p:txBody>
      </p:sp>
      <p:sp>
        <p:nvSpPr>
          <p:cNvPr id="109" name="Text Box 151"/>
          <p:cNvSpPr txBox="1">
            <a:spLocks noChangeArrowheads="1"/>
          </p:cNvSpPr>
          <p:nvPr/>
        </p:nvSpPr>
        <p:spPr bwMode="auto">
          <a:xfrm>
            <a:off x="7274735" y="4643446"/>
            <a:ext cx="1470432" cy="523220"/>
          </a:xfrm>
          <a:prstGeom prst="rect">
            <a:avLst/>
          </a:prstGeom>
          <a:solidFill>
            <a:schemeClr val="accent2">
              <a:lumMod val="40000"/>
              <a:lumOff val="60000"/>
            </a:schemeClr>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kumimoji="1" lang="zh-CN" altLang="en-US" sz="2800" dirty="0" smtClean="0">
                <a:solidFill>
                  <a:srgbClr val="FF0000"/>
                </a:solidFill>
                <a:latin typeface="Arial" charset="0"/>
              </a:rPr>
              <a:t>路由表</a:t>
            </a:r>
            <a:endParaRPr kumimoji="1" lang="en-US" altLang="zh-CN" sz="2800" dirty="0">
              <a:solidFill>
                <a:srgbClr val="FF0000"/>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Freeform 4"/>
          <p:cNvSpPr>
            <a:spLocks/>
          </p:cNvSpPr>
          <p:nvPr/>
        </p:nvSpPr>
        <p:spPr bwMode="auto">
          <a:xfrm>
            <a:off x="2309689" y="2281278"/>
            <a:ext cx="5374348" cy="1089025"/>
          </a:xfrm>
          <a:custGeom>
            <a:avLst/>
            <a:gdLst/>
            <a:ahLst/>
            <a:cxnLst>
              <a:cxn ang="0">
                <a:pos x="0" y="636"/>
              </a:cxn>
              <a:cxn ang="0">
                <a:pos x="1520" y="0"/>
              </a:cxn>
              <a:cxn ang="0">
                <a:pos x="3024" y="636"/>
              </a:cxn>
              <a:cxn ang="0">
                <a:pos x="0" y="636"/>
              </a:cxn>
            </a:cxnLst>
            <a:rect l="0" t="0" r="r" b="b"/>
            <a:pathLst>
              <a:path w="3024" h="636">
                <a:moveTo>
                  <a:pt x="0" y="636"/>
                </a:moveTo>
                <a:lnTo>
                  <a:pt x="1520" y="0"/>
                </a:lnTo>
                <a:lnTo>
                  <a:pt x="3024" y="636"/>
                </a:lnTo>
                <a:lnTo>
                  <a:pt x="0" y="636"/>
                </a:lnTo>
                <a:close/>
              </a:path>
            </a:pathLst>
          </a:custGeom>
          <a:gradFill rotWithShape="1">
            <a:gsLst>
              <a:gs pos="0">
                <a:srgbClr val="FFFF99">
                  <a:gamma/>
                  <a:shade val="81961"/>
                  <a:invGamma/>
                </a:srgbClr>
              </a:gs>
              <a:gs pos="100000">
                <a:srgbClr val="FFFF99"/>
              </a:gs>
            </a:gsLst>
            <a:lin ang="5400000" scaled="1"/>
          </a:gradFill>
          <a:ln w="9525">
            <a:noFill/>
            <a:round/>
            <a:headEnd/>
            <a:tailEnd/>
          </a:ln>
          <a:effectLst/>
        </p:spPr>
        <p:txBody>
          <a:bodyPr/>
          <a:lstStyle/>
          <a:p>
            <a:endParaRPr lang="zh-CN" altLang="en-US" b="1"/>
          </a:p>
        </p:txBody>
      </p:sp>
      <p:grpSp>
        <p:nvGrpSpPr>
          <p:cNvPr id="2" name="Group 5"/>
          <p:cNvGrpSpPr>
            <a:grpSpLocks/>
          </p:cNvGrpSpPr>
          <p:nvPr/>
        </p:nvGrpSpPr>
        <p:grpSpPr bwMode="auto">
          <a:xfrm>
            <a:off x="30" y="1735123"/>
            <a:ext cx="1379273" cy="914400"/>
            <a:chOff x="912" y="768"/>
            <a:chExt cx="2400" cy="1584"/>
          </a:xfrm>
        </p:grpSpPr>
        <p:sp>
          <p:nvSpPr>
            <p:cNvPr id="482310" name="Oval 6"/>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482311" name="Oval 7"/>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482312" name="Oval 8"/>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482313" name="Oval 9"/>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482314" name="Oval 10"/>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482315" name="Oval 11"/>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482316" name="Oval 12"/>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482317" name="Oval 13"/>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482318" name="Oval 14"/>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3" name="Group 15"/>
            <p:cNvGrpSpPr>
              <a:grpSpLocks/>
            </p:cNvGrpSpPr>
            <p:nvPr/>
          </p:nvGrpSpPr>
          <p:grpSpPr bwMode="auto">
            <a:xfrm>
              <a:off x="912" y="768"/>
              <a:ext cx="2386" cy="1553"/>
              <a:chOff x="912" y="768"/>
              <a:chExt cx="2386" cy="1553"/>
            </a:xfrm>
          </p:grpSpPr>
          <p:sp>
            <p:nvSpPr>
              <p:cNvPr id="482320" name="Oval 16"/>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482321" name="Oval 17"/>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482322" name="Oval 18"/>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482323" name="Oval 19"/>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482324" name="Oval 20"/>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482325" name="Oval 21"/>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482326" name="Oval 22"/>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482327" name="Oval 23"/>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482328" name="Oval 24"/>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sp>
        <p:nvSpPr>
          <p:cNvPr id="482329" name="Line 25"/>
          <p:cNvSpPr>
            <a:spLocks noChangeShapeType="1"/>
          </p:cNvSpPr>
          <p:nvPr/>
        </p:nvSpPr>
        <p:spPr bwMode="auto">
          <a:xfrm>
            <a:off x="1379273" y="2165335"/>
            <a:ext cx="7321154" cy="0"/>
          </a:xfrm>
          <a:prstGeom prst="line">
            <a:avLst/>
          </a:prstGeom>
          <a:noFill/>
          <a:ln w="38100">
            <a:solidFill>
              <a:srgbClr val="333399"/>
            </a:solidFill>
            <a:round/>
            <a:headEnd/>
            <a:tailEnd/>
          </a:ln>
          <a:effectLst/>
        </p:spPr>
        <p:txBody>
          <a:bodyPr wrap="none" anchor="ctr"/>
          <a:lstStyle/>
          <a:p>
            <a:endParaRPr lang="zh-CN" altLang="en-US" b="1"/>
          </a:p>
        </p:txBody>
      </p:sp>
      <p:grpSp>
        <p:nvGrpSpPr>
          <p:cNvPr id="4" name="Group 26"/>
          <p:cNvGrpSpPr>
            <a:grpSpLocks/>
          </p:cNvGrpSpPr>
          <p:nvPr/>
        </p:nvGrpSpPr>
        <p:grpSpPr bwMode="auto">
          <a:xfrm>
            <a:off x="8457965" y="1735123"/>
            <a:ext cx="1379273" cy="914400"/>
            <a:chOff x="912" y="768"/>
            <a:chExt cx="2400" cy="1584"/>
          </a:xfrm>
        </p:grpSpPr>
        <p:sp>
          <p:nvSpPr>
            <p:cNvPr id="482331" name="Oval 27"/>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482332" name="Oval 28"/>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482333" name="Oval 29"/>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482334" name="Oval 30"/>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482335" name="Oval 31"/>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482336" name="Oval 32"/>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482337" name="Oval 33"/>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482338" name="Oval 34"/>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482339" name="Oval 35"/>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5" name="Group 36"/>
            <p:cNvGrpSpPr>
              <a:grpSpLocks/>
            </p:cNvGrpSpPr>
            <p:nvPr/>
          </p:nvGrpSpPr>
          <p:grpSpPr bwMode="auto">
            <a:xfrm>
              <a:off x="912" y="768"/>
              <a:ext cx="2386" cy="1553"/>
              <a:chOff x="912" y="768"/>
              <a:chExt cx="2386" cy="1553"/>
            </a:xfrm>
          </p:grpSpPr>
          <p:sp>
            <p:nvSpPr>
              <p:cNvPr id="482341" name="Oval 37"/>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482342" name="Oval 38"/>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482343" name="Oval 39"/>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482344" name="Oval 40"/>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482345" name="Oval 41"/>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482346" name="Oval 42"/>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482347" name="Oval 43"/>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482348" name="Oval 44"/>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482349" name="Oval 45"/>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grpSp>
        <p:nvGrpSpPr>
          <p:cNvPr id="6" name="Group 46"/>
          <p:cNvGrpSpPr>
            <a:grpSpLocks/>
          </p:cNvGrpSpPr>
          <p:nvPr/>
        </p:nvGrpSpPr>
        <p:grpSpPr bwMode="auto">
          <a:xfrm>
            <a:off x="5733815" y="1770103"/>
            <a:ext cx="1379273" cy="915987"/>
            <a:chOff x="912" y="768"/>
            <a:chExt cx="2400" cy="1584"/>
          </a:xfrm>
        </p:grpSpPr>
        <p:sp>
          <p:nvSpPr>
            <p:cNvPr id="482351" name="Oval 47"/>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482352" name="Oval 48"/>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482353" name="Oval 49"/>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482354" name="Oval 50"/>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482355" name="Oval 51"/>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482356" name="Oval 52"/>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482357" name="Oval 53"/>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482358" name="Oval 54"/>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482359" name="Oval 55"/>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7" name="Group 56"/>
            <p:cNvGrpSpPr>
              <a:grpSpLocks/>
            </p:cNvGrpSpPr>
            <p:nvPr/>
          </p:nvGrpSpPr>
          <p:grpSpPr bwMode="auto">
            <a:xfrm>
              <a:off x="912" y="768"/>
              <a:ext cx="2386" cy="1553"/>
              <a:chOff x="912" y="768"/>
              <a:chExt cx="2386" cy="1553"/>
            </a:xfrm>
          </p:grpSpPr>
          <p:sp>
            <p:nvSpPr>
              <p:cNvPr id="482361" name="Oval 57"/>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482362" name="Oval 58"/>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482363" name="Oval 59"/>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482364" name="Oval 60"/>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482365" name="Oval 61"/>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482366" name="Oval 62"/>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482367" name="Oval 63"/>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482368" name="Oval 64"/>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482369" name="Oval 65"/>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grpSp>
        <p:nvGrpSpPr>
          <p:cNvPr id="8" name="Group 66"/>
          <p:cNvGrpSpPr>
            <a:grpSpLocks/>
          </p:cNvGrpSpPr>
          <p:nvPr/>
        </p:nvGrpSpPr>
        <p:grpSpPr bwMode="auto">
          <a:xfrm>
            <a:off x="2899599" y="1735123"/>
            <a:ext cx="1379273" cy="914400"/>
            <a:chOff x="912" y="768"/>
            <a:chExt cx="2400" cy="1584"/>
          </a:xfrm>
        </p:grpSpPr>
        <p:sp>
          <p:nvSpPr>
            <p:cNvPr id="482371" name="Oval 67"/>
            <p:cNvSpPr>
              <a:spLocks noChangeArrowheads="1"/>
            </p:cNvSpPr>
            <p:nvPr/>
          </p:nvSpPr>
          <p:spPr bwMode="auto">
            <a:xfrm>
              <a:off x="1751" y="799"/>
              <a:ext cx="1026" cy="628"/>
            </a:xfrm>
            <a:prstGeom prst="ellipse">
              <a:avLst/>
            </a:prstGeom>
            <a:solidFill>
              <a:srgbClr val="CCECFF"/>
            </a:solidFill>
            <a:ln w="9525">
              <a:noFill/>
              <a:round/>
              <a:headEnd/>
              <a:tailEnd/>
            </a:ln>
          </p:spPr>
          <p:txBody>
            <a:bodyPr/>
            <a:lstStyle/>
            <a:p>
              <a:endParaRPr lang="zh-CN" altLang="en-US" b="1"/>
            </a:p>
          </p:txBody>
        </p:sp>
        <p:sp>
          <p:nvSpPr>
            <p:cNvPr id="482372" name="Oval 68"/>
            <p:cNvSpPr>
              <a:spLocks noChangeArrowheads="1"/>
            </p:cNvSpPr>
            <p:nvPr/>
          </p:nvSpPr>
          <p:spPr bwMode="auto">
            <a:xfrm>
              <a:off x="1172" y="972"/>
              <a:ext cx="781" cy="627"/>
            </a:xfrm>
            <a:prstGeom prst="ellipse">
              <a:avLst/>
            </a:prstGeom>
            <a:solidFill>
              <a:srgbClr val="CCECFF"/>
            </a:solidFill>
            <a:ln w="9525">
              <a:noFill/>
              <a:round/>
              <a:headEnd/>
              <a:tailEnd/>
            </a:ln>
          </p:spPr>
          <p:txBody>
            <a:bodyPr/>
            <a:lstStyle/>
            <a:p>
              <a:endParaRPr lang="zh-CN" altLang="en-US" b="1"/>
            </a:p>
          </p:txBody>
        </p:sp>
        <p:sp>
          <p:nvSpPr>
            <p:cNvPr id="482373" name="Oval 69"/>
            <p:cNvSpPr>
              <a:spLocks noChangeArrowheads="1"/>
            </p:cNvSpPr>
            <p:nvPr/>
          </p:nvSpPr>
          <p:spPr bwMode="auto">
            <a:xfrm>
              <a:off x="926" y="1364"/>
              <a:ext cx="521" cy="502"/>
            </a:xfrm>
            <a:prstGeom prst="ellipse">
              <a:avLst/>
            </a:prstGeom>
            <a:solidFill>
              <a:srgbClr val="CCECFF"/>
            </a:solidFill>
            <a:ln w="9525">
              <a:noFill/>
              <a:round/>
              <a:headEnd/>
              <a:tailEnd/>
            </a:ln>
          </p:spPr>
          <p:txBody>
            <a:bodyPr/>
            <a:lstStyle/>
            <a:p>
              <a:endParaRPr lang="zh-CN" altLang="en-US" b="1"/>
            </a:p>
          </p:txBody>
        </p:sp>
        <p:sp>
          <p:nvSpPr>
            <p:cNvPr id="482374" name="Oval 70"/>
            <p:cNvSpPr>
              <a:spLocks noChangeArrowheads="1"/>
            </p:cNvSpPr>
            <p:nvPr/>
          </p:nvSpPr>
          <p:spPr bwMode="auto">
            <a:xfrm>
              <a:off x="1085" y="1599"/>
              <a:ext cx="796" cy="549"/>
            </a:xfrm>
            <a:prstGeom prst="ellipse">
              <a:avLst/>
            </a:prstGeom>
            <a:solidFill>
              <a:srgbClr val="CCECFF"/>
            </a:solidFill>
            <a:ln w="9525">
              <a:noFill/>
              <a:round/>
              <a:headEnd/>
              <a:tailEnd/>
            </a:ln>
          </p:spPr>
          <p:txBody>
            <a:bodyPr/>
            <a:lstStyle/>
            <a:p>
              <a:endParaRPr lang="zh-CN" altLang="en-US" b="1"/>
            </a:p>
          </p:txBody>
        </p:sp>
        <p:sp>
          <p:nvSpPr>
            <p:cNvPr id="482375" name="Oval 71"/>
            <p:cNvSpPr>
              <a:spLocks noChangeArrowheads="1"/>
            </p:cNvSpPr>
            <p:nvPr/>
          </p:nvSpPr>
          <p:spPr bwMode="auto">
            <a:xfrm>
              <a:off x="1664" y="1693"/>
              <a:ext cx="1200" cy="659"/>
            </a:xfrm>
            <a:prstGeom prst="ellipse">
              <a:avLst/>
            </a:prstGeom>
            <a:solidFill>
              <a:srgbClr val="CCECFF"/>
            </a:solidFill>
            <a:ln w="9525">
              <a:noFill/>
              <a:round/>
              <a:headEnd/>
              <a:tailEnd/>
            </a:ln>
          </p:spPr>
          <p:txBody>
            <a:bodyPr/>
            <a:lstStyle/>
            <a:p>
              <a:endParaRPr lang="zh-CN" altLang="en-US" b="1"/>
            </a:p>
          </p:txBody>
        </p:sp>
        <p:sp>
          <p:nvSpPr>
            <p:cNvPr id="482376" name="Oval 72"/>
            <p:cNvSpPr>
              <a:spLocks noChangeArrowheads="1"/>
            </p:cNvSpPr>
            <p:nvPr/>
          </p:nvSpPr>
          <p:spPr bwMode="auto">
            <a:xfrm>
              <a:off x="2445" y="988"/>
              <a:ext cx="751" cy="486"/>
            </a:xfrm>
            <a:prstGeom prst="ellipse">
              <a:avLst/>
            </a:prstGeom>
            <a:solidFill>
              <a:srgbClr val="CCECFF"/>
            </a:solidFill>
            <a:ln w="9525">
              <a:noFill/>
              <a:round/>
              <a:headEnd/>
              <a:tailEnd/>
            </a:ln>
          </p:spPr>
          <p:txBody>
            <a:bodyPr/>
            <a:lstStyle/>
            <a:p>
              <a:endParaRPr lang="zh-CN" altLang="en-US" b="1"/>
            </a:p>
          </p:txBody>
        </p:sp>
        <p:sp>
          <p:nvSpPr>
            <p:cNvPr id="482377" name="Oval 73"/>
            <p:cNvSpPr>
              <a:spLocks noChangeArrowheads="1"/>
            </p:cNvSpPr>
            <p:nvPr/>
          </p:nvSpPr>
          <p:spPr bwMode="auto">
            <a:xfrm>
              <a:off x="2560" y="1317"/>
              <a:ext cx="752" cy="486"/>
            </a:xfrm>
            <a:prstGeom prst="ellipse">
              <a:avLst/>
            </a:prstGeom>
            <a:solidFill>
              <a:srgbClr val="CCECFF"/>
            </a:solidFill>
            <a:ln w="9525">
              <a:noFill/>
              <a:round/>
              <a:headEnd/>
              <a:tailEnd/>
            </a:ln>
          </p:spPr>
          <p:txBody>
            <a:bodyPr/>
            <a:lstStyle/>
            <a:p>
              <a:endParaRPr lang="zh-CN" altLang="en-US" b="1"/>
            </a:p>
          </p:txBody>
        </p:sp>
        <p:sp>
          <p:nvSpPr>
            <p:cNvPr id="482378" name="Oval 74"/>
            <p:cNvSpPr>
              <a:spLocks noChangeArrowheads="1"/>
            </p:cNvSpPr>
            <p:nvPr/>
          </p:nvSpPr>
          <p:spPr bwMode="auto">
            <a:xfrm>
              <a:off x="2488" y="1427"/>
              <a:ext cx="752" cy="815"/>
            </a:xfrm>
            <a:prstGeom prst="ellipse">
              <a:avLst/>
            </a:prstGeom>
            <a:solidFill>
              <a:srgbClr val="CCECFF"/>
            </a:solidFill>
            <a:ln w="9525">
              <a:noFill/>
              <a:round/>
              <a:headEnd/>
              <a:tailEnd/>
            </a:ln>
          </p:spPr>
          <p:txBody>
            <a:bodyPr/>
            <a:lstStyle/>
            <a:p>
              <a:endParaRPr lang="zh-CN" altLang="en-US" b="1"/>
            </a:p>
          </p:txBody>
        </p:sp>
        <p:sp>
          <p:nvSpPr>
            <p:cNvPr id="482379" name="Oval 75"/>
            <p:cNvSpPr>
              <a:spLocks noChangeArrowheads="1"/>
            </p:cNvSpPr>
            <p:nvPr/>
          </p:nvSpPr>
          <p:spPr bwMode="auto">
            <a:xfrm>
              <a:off x="1360" y="1176"/>
              <a:ext cx="1547" cy="815"/>
            </a:xfrm>
            <a:prstGeom prst="ellipse">
              <a:avLst/>
            </a:prstGeom>
            <a:solidFill>
              <a:srgbClr val="CCECFF"/>
            </a:solidFill>
            <a:ln w="9525">
              <a:noFill/>
              <a:round/>
              <a:headEnd/>
              <a:tailEnd/>
            </a:ln>
          </p:spPr>
          <p:txBody>
            <a:bodyPr/>
            <a:lstStyle/>
            <a:p>
              <a:endParaRPr lang="zh-CN" altLang="en-US" b="1"/>
            </a:p>
          </p:txBody>
        </p:sp>
        <p:grpSp>
          <p:nvGrpSpPr>
            <p:cNvPr id="9" name="Group 76"/>
            <p:cNvGrpSpPr>
              <a:grpSpLocks/>
            </p:cNvGrpSpPr>
            <p:nvPr/>
          </p:nvGrpSpPr>
          <p:grpSpPr bwMode="auto">
            <a:xfrm>
              <a:off x="912" y="768"/>
              <a:ext cx="2386" cy="1553"/>
              <a:chOff x="912" y="768"/>
              <a:chExt cx="2386" cy="1553"/>
            </a:xfrm>
          </p:grpSpPr>
          <p:sp>
            <p:nvSpPr>
              <p:cNvPr id="482381" name="Oval 77"/>
              <p:cNvSpPr>
                <a:spLocks noChangeArrowheads="1"/>
              </p:cNvSpPr>
              <p:nvPr/>
            </p:nvSpPr>
            <p:spPr bwMode="auto">
              <a:xfrm>
                <a:off x="1736" y="768"/>
                <a:ext cx="1027" cy="627"/>
              </a:xfrm>
              <a:prstGeom prst="ellipse">
                <a:avLst/>
              </a:prstGeom>
              <a:solidFill>
                <a:srgbClr val="CCECFF"/>
              </a:solidFill>
              <a:ln w="9525">
                <a:noFill/>
                <a:round/>
                <a:headEnd/>
                <a:tailEnd/>
              </a:ln>
            </p:spPr>
            <p:txBody>
              <a:bodyPr/>
              <a:lstStyle/>
              <a:p>
                <a:endParaRPr lang="zh-CN" altLang="en-US" b="1"/>
              </a:p>
            </p:txBody>
          </p:sp>
          <p:sp>
            <p:nvSpPr>
              <p:cNvPr id="482382" name="Oval 78"/>
              <p:cNvSpPr>
                <a:spLocks noChangeArrowheads="1"/>
              </p:cNvSpPr>
              <p:nvPr/>
            </p:nvSpPr>
            <p:spPr bwMode="auto">
              <a:xfrm>
                <a:off x="1158" y="941"/>
                <a:ext cx="781" cy="627"/>
              </a:xfrm>
              <a:prstGeom prst="ellipse">
                <a:avLst/>
              </a:prstGeom>
              <a:solidFill>
                <a:srgbClr val="CCECFF"/>
              </a:solidFill>
              <a:ln w="9525">
                <a:noFill/>
                <a:round/>
                <a:headEnd/>
                <a:tailEnd/>
              </a:ln>
            </p:spPr>
            <p:txBody>
              <a:bodyPr/>
              <a:lstStyle/>
              <a:p>
                <a:endParaRPr lang="zh-CN" altLang="en-US" b="1"/>
              </a:p>
            </p:txBody>
          </p:sp>
          <p:sp>
            <p:nvSpPr>
              <p:cNvPr id="482383" name="Oval 79"/>
              <p:cNvSpPr>
                <a:spLocks noChangeArrowheads="1"/>
              </p:cNvSpPr>
              <p:nvPr/>
            </p:nvSpPr>
            <p:spPr bwMode="auto">
              <a:xfrm>
                <a:off x="912" y="1333"/>
                <a:ext cx="520" cy="501"/>
              </a:xfrm>
              <a:prstGeom prst="ellipse">
                <a:avLst/>
              </a:prstGeom>
              <a:solidFill>
                <a:srgbClr val="CCECFF"/>
              </a:solidFill>
              <a:ln w="9525">
                <a:noFill/>
                <a:round/>
                <a:headEnd/>
                <a:tailEnd/>
              </a:ln>
            </p:spPr>
            <p:txBody>
              <a:bodyPr/>
              <a:lstStyle/>
              <a:p>
                <a:endParaRPr lang="zh-CN" altLang="en-US" b="1"/>
              </a:p>
            </p:txBody>
          </p:sp>
          <p:sp>
            <p:nvSpPr>
              <p:cNvPr id="482384" name="Oval 80"/>
              <p:cNvSpPr>
                <a:spLocks noChangeArrowheads="1"/>
              </p:cNvSpPr>
              <p:nvPr/>
            </p:nvSpPr>
            <p:spPr bwMode="auto">
              <a:xfrm>
                <a:off x="1071" y="1568"/>
                <a:ext cx="795" cy="549"/>
              </a:xfrm>
              <a:prstGeom prst="ellipse">
                <a:avLst/>
              </a:prstGeom>
              <a:solidFill>
                <a:srgbClr val="CCECFF"/>
              </a:solidFill>
              <a:ln w="9525">
                <a:noFill/>
                <a:round/>
                <a:headEnd/>
                <a:tailEnd/>
              </a:ln>
            </p:spPr>
            <p:txBody>
              <a:bodyPr/>
              <a:lstStyle/>
              <a:p>
                <a:endParaRPr lang="zh-CN" altLang="en-US" b="1"/>
              </a:p>
            </p:txBody>
          </p:sp>
          <p:sp>
            <p:nvSpPr>
              <p:cNvPr id="482385" name="Oval 81"/>
              <p:cNvSpPr>
                <a:spLocks noChangeArrowheads="1"/>
              </p:cNvSpPr>
              <p:nvPr/>
            </p:nvSpPr>
            <p:spPr bwMode="auto">
              <a:xfrm>
                <a:off x="1649" y="1662"/>
                <a:ext cx="1200" cy="659"/>
              </a:xfrm>
              <a:prstGeom prst="ellipse">
                <a:avLst/>
              </a:prstGeom>
              <a:solidFill>
                <a:srgbClr val="CCECFF"/>
              </a:solidFill>
              <a:ln w="9525">
                <a:noFill/>
                <a:round/>
                <a:headEnd/>
                <a:tailEnd/>
              </a:ln>
            </p:spPr>
            <p:txBody>
              <a:bodyPr/>
              <a:lstStyle/>
              <a:p>
                <a:endParaRPr lang="zh-CN" altLang="en-US" b="1"/>
              </a:p>
            </p:txBody>
          </p:sp>
          <p:sp>
            <p:nvSpPr>
              <p:cNvPr id="482386" name="Oval 82"/>
              <p:cNvSpPr>
                <a:spLocks noChangeArrowheads="1"/>
              </p:cNvSpPr>
              <p:nvPr/>
            </p:nvSpPr>
            <p:spPr bwMode="auto">
              <a:xfrm>
                <a:off x="2430" y="956"/>
                <a:ext cx="752" cy="486"/>
              </a:xfrm>
              <a:prstGeom prst="ellipse">
                <a:avLst/>
              </a:prstGeom>
              <a:solidFill>
                <a:srgbClr val="CCECFF"/>
              </a:solidFill>
              <a:ln w="9525">
                <a:noFill/>
                <a:round/>
                <a:headEnd/>
                <a:tailEnd/>
              </a:ln>
            </p:spPr>
            <p:txBody>
              <a:bodyPr/>
              <a:lstStyle/>
              <a:p>
                <a:endParaRPr lang="zh-CN" altLang="en-US" b="1"/>
              </a:p>
            </p:txBody>
          </p:sp>
          <p:sp>
            <p:nvSpPr>
              <p:cNvPr id="482387" name="Oval 83"/>
              <p:cNvSpPr>
                <a:spLocks noChangeArrowheads="1"/>
              </p:cNvSpPr>
              <p:nvPr/>
            </p:nvSpPr>
            <p:spPr bwMode="auto">
              <a:xfrm>
                <a:off x="2546" y="1286"/>
                <a:ext cx="752" cy="486"/>
              </a:xfrm>
              <a:prstGeom prst="ellipse">
                <a:avLst/>
              </a:prstGeom>
              <a:solidFill>
                <a:srgbClr val="CCECFF"/>
              </a:solidFill>
              <a:ln w="9525">
                <a:noFill/>
                <a:round/>
                <a:headEnd/>
                <a:tailEnd/>
              </a:ln>
            </p:spPr>
            <p:txBody>
              <a:bodyPr/>
              <a:lstStyle/>
              <a:p>
                <a:endParaRPr lang="zh-CN" altLang="en-US" b="1"/>
              </a:p>
            </p:txBody>
          </p:sp>
          <p:sp>
            <p:nvSpPr>
              <p:cNvPr id="482388" name="Oval 84"/>
              <p:cNvSpPr>
                <a:spLocks noChangeArrowheads="1"/>
              </p:cNvSpPr>
              <p:nvPr/>
            </p:nvSpPr>
            <p:spPr bwMode="auto">
              <a:xfrm>
                <a:off x="2473" y="1395"/>
                <a:ext cx="752" cy="816"/>
              </a:xfrm>
              <a:prstGeom prst="ellipse">
                <a:avLst/>
              </a:prstGeom>
              <a:solidFill>
                <a:srgbClr val="CCECFF"/>
              </a:solidFill>
              <a:ln w="9525">
                <a:noFill/>
                <a:round/>
                <a:headEnd/>
                <a:tailEnd/>
              </a:ln>
            </p:spPr>
            <p:txBody>
              <a:bodyPr/>
              <a:lstStyle/>
              <a:p>
                <a:endParaRPr lang="zh-CN" altLang="en-US" b="1"/>
              </a:p>
            </p:txBody>
          </p:sp>
          <p:sp>
            <p:nvSpPr>
              <p:cNvPr id="482389" name="Oval 85"/>
              <p:cNvSpPr>
                <a:spLocks noChangeArrowheads="1"/>
              </p:cNvSpPr>
              <p:nvPr/>
            </p:nvSpPr>
            <p:spPr bwMode="auto">
              <a:xfrm>
                <a:off x="1346" y="1144"/>
                <a:ext cx="1547" cy="816"/>
              </a:xfrm>
              <a:prstGeom prst="ellipse">
                <a:avLst/>
              </a:prstGeom>
              <a:solidFill>
                <a:srgbClr val="CCECFF"/>
              </a:solidFill>
              <a:ln w="9525">
                <a:noFill/>
                <a:round/>
                <a:headEnd/>
                <a:tailEnd/>
              </a:ln>
            </p:spPr>
            <p:txBody>
              <a:bodyPr/>
              <a:lstStyle/>
              <a:p>
                <a:endParaRPr lang="zh-CN" altLang="en-US" b="1"/>
              </a:p>
            </p:txBody>
          </p:sp>
        </p:grpSp>
      </p:grpSp>
      <p:sp>
        <p:nvSpPr>
          <p:cNvPr id="482390" name="Text Box 86"/>
          <p:cNvSpPr txBox="1">
            <a:spLocks noChangeArrowheads="1"/>
          </p:cNvSpPr>
          <p:nvPr/>
        </p:nvSpPr>
        <p:spPr bwMode="auto">
          <a:xfrm>
            <a:off x="132454" y="1787511"/>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1</a:t>
            </a:r>
          </a:p>
          <a:p>
            <a:r>
              <a:rPr kumimoji="1" lang="en-US" altLang="zh-CN" sz="2000" b="1">
                <a:solidFill>
                  <a:srgbClr val="333399"/>
                </a:solidFill>
                <a:latin typeface="Arial" charset="0"/>
              </a:rPr>
              <a:t>10.0.0.0</a:t>
            </a:r>
          </a:p>
        </p:txBody>
      </p:sp>
      <p:sp>
        <p:nvSpPr>
          <p:cNvPr id="482391" name="Text Box 87"/>
          <p:cNvSpPr txBox="1">
            <a:spLocks noChangeArrowheads="1"/>
          </p:cNvSpPr>
          <p:nvPr/>
        </p:nvSpPr>
        <p:spPr bwMode="auto">
          <a:xfrm>
            <a:off x="8700456" y="1787511"/>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4</a:t>
            </a:r>
          </a:p>
          <a:p>
            <a:r>
              <a:rPr kumimoji="1" lang="en-US" altLang="zh-CN" sz="2000" b="1">
                <a:solidFill>
                  <a:srgbClr val="333399"/>
                </a:solidFill>
                <a:latin typeface="Arial" charset="0"/>
              </a:rPr>
              <a:t>40.0.0.0</a:t>
            </a:r>
          </a:p>
        </p:txBody>
      </p:sp>
      <p:sp>
        <p:nvSpPr>
          <p:cNvPr id="482392" name="Text Box 88"/>
          <p:cNvSpPr txBox="1">
            <a:spLocks noChangeArrowheads="1"/>
          </p:cNvSpPr>
          <p:nvPr/>
        </p:nvSpPr>
        <p:spPr bwMode="auto">
          <a:xfrm>
            <a:off x="5885157" y="1787511"/>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3</a:t>
            </a:r>
          </a:p>
          <a:p>
            <a:r>
              <a:rPr kumimoji="1" lang="en-US" altLang="zh-CN" sz="2000" b="1">
                <a:solidFill>
                  <a:srgbClr val="333399"/>
                </a:solidFill>
                <a:latin typeface="Arial" charset="0"/>
              </a:rPr>
              <a:t>30.0.0.0</a:t>
            </a:r>
          </a:p>
        </p:txBody>
      </p:sp>
      <p:sp>
        <p:nvSpPr>
          <p:cNvPr id="482393" name="Text Box 89"/>
          <p:cNvSpPr txBox="1">
            <a:spLocks noChangeArrowheads="1"/>
          </p:cNvSpPr>
          <p:nvPr/>
        </p:nvSpPr>
        <p:spPr bwMode="auto">
          <a:xfrm>
            <a:off x="3050940" y="1787511"/>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2</a:t>
            </a:r>
          </a:p>
          <a:p>
            <a:r>
              <a:rPr kumimoji="1" lang="en-US" altLang="zh-CN" sz="2000" b="1">
                <a:solidFill>
                  <a:srgbClr val="333399"/>
                </a:solidFill>
                <a:latin typeface="Arial" charset="0"/>
              </a:rPr>
              <a:t>20.0.0.0</a:t>
            </a:r>
          </a:p>
        </p:txBody>
      </p:sp>
      <p:sp>
        <p:nvSpPr>
          <p:cNvPr id="482394" name="Text Box 90"/>
          <p:cNvSpPr txBox="1">
            <a:spLocks noChangeArrowheads="1"/>
          </p:cNvSpPr>
          <p:nvPr/>
        </p:nvSpPr>
        <p:spPr bwMode="auto">
          <a:xfrm>
            <a:off x="818650" y="1357299"/>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10.0.0.4</a:t>
            </a:r>
          </a:p>
        </p:txBody>
      </p:sp>
      <p:sp>
        <p:nvSpPr>
          <p:cNvPr id="482395" name="Text Box 91"/>
          <p:cNvSpPr txBox="1">
            <a:spLocks noChangeArrowheads="1"/>
          </p:cNvSpPr>
          <p:nvPr/>
        </p:nvSpPr>
        <p:spPr bwMode="auto">
          <a:xfrm>
            <a:off x="7813044" y="1357299"/>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40.0.0.4</a:t>
            </a:r>
          </a:p>
        </p:txBody>
      </p:sp>
      <p:sp>
        <p:nvSpPr>
          <p:cNvPr id="482396" name="Text Box 92"/>
          <p:cNvSpPr txBox="1">
            <a:spLocks noChangeArrowheads="1"/>
          </p:cNvSpPr>
          <p:nvPr/>
        </p:nvSpPr>
        <p:spPr bwMode="auto">
          <a:xfrm>
            <a:off x="5154241" y="1357299"/>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30.0.0.2</a:t>
            </a:r>
          </a:p>
        </p:txBody>
      </p:sp>
      <p:sp>
        <p:nvSpPr>
          <p:cNvPr id="482397" name="Text Box 93"/>
          <p:cNvSpPr txBox="1">
            <a:spLocks noChangeArrowheads="1"/>
          </p:cNvSpPr>
          <p:nvPr/>
        </p:nvSpPr>
        <p:spPr bwMode="auto">
          <a:xfrm>
            <a:off x="3799050" y="1357299"/>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20.0.0.9</a:t>
            </a:r>
          </a:p>
        </p:txBody>
      </p:sp>
      <p:sp>
        <p:nvSpPr>
          <p:cNvPr id="482398" name="Text Box 94"/>
          <p:cNvSpPr txBox="1">
            <a:spLocks noChangeArrowheads="1"/>
          </p:cNvSpPr>
          <p:nvPr/>
        </p:nvSpPr>
        <p:spPr bwMode="auto">
          <a:xfrm>
            <a:off x="2144598" y="1357299"/>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20.0.0.7</a:t>
            </a:r>
          </a:p>
        </p:txBody>
      </p:sp>
      <p:sp>
        <p:nvSpPr>
          <p:cNvPr id="482399" name="Line 95"/>
          <p:cNvSpPr>
            <a:spLocks noChangeShapeType="1"/>
          </p:cNvSpPr>
          <p:nvPr/>
        </p:nvSpPr>
        <p:spPr bwMode="auto">
          <a:xfrm>
            <a:off x="1549533" y="1760525"/>
            <a:ext cx="230429" cy="454031"/>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0" name="Line 96"/>
          <p:cNvSpPr>
            <a:spLocks noChangeShapeType="1"/>
          </p:cNvSpPr>
          <p:nvPr/>
        </p:nvSpPr>
        <p:spPr bwMode="auto">
          <a:xfrm flipH="1">
            <a:off x="2553881" y="1760525"/>
            <a:ext cx="189194" cy="454031"/>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1" name="Line 97"/>
          <p:cNvSpPr>
            <a:spLocks noChangeShapeType="1"/>
          </p:cNvSpPr>
          <p:nvPr/>
        </p:nvSpPr>
        <p:spPr bwMode="auto">
          <a:xfrm>
            <a:off x="7178414" y="1760527"/>
            <a:ext cx="173716" cy="382593"/>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2" name="Line 98"/>
          <p:cNvSpPr>
            <a:spLocks noChangeShapeType="1"/>
          </p:cNvSpPr>
          <p:nvPr/>
        </p:nvSpPr>
        <p:spPr bwMode="auto">
          <a:xfrm>
            <a:off x="4535091" y="1760527"/>
            <a:ext cx="108344" cy="382593"/>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3" name="Line 99"/>
          <p:cNvSpPr>
            <a:spLocks noChangeShapeType="1"/>
          </p:cNvSpPr>
          <p:nvPr/>
        </p:nvSpPr>
        <p:spPr bwMode="auto">
          <a:xfrm flipH="1">
            <a:off x="8126038" y="1739885"/>
            <a:ext cx="247628" cy="474669"/>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4" name="Line 100"/>
          <p:cNvSpPr>
            <a:spLocks noChangeShapeType="1"/>
          </p:cNvSpPr>
          <p:nvPr/>
        </p:nvSpPr>
        <p:spPr bwMode="auto">
          <a:xfrm flipH="1">
            <a:off x="5417377" y="1760527"/>
            <a:ext cx="227009" cy="382593"/>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5" name="Rectangle 101"/>
          <p:cNvSpPr>
            <a:spLocks noChangeArrowheads="1"/>
          </p:cNvSpPr>
          <p:nvPr/>
        </p:nvSpPr>
        <p:spPr bwMode="auto">
          <a:xfrm>
            <a:off x="2264996" y="3376598"/>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p>
        </p:txBody>
      </p:sp>
      <p:sp>
        <p:nvSpPr>
          <p:cNvPr id="482406" name="Line 102"/>
          <p:cNvSpPr>
            <a:spLocks noChangeShapeType="1"/>
          </p:cNvSpPr>
          <p:nvPr/>
        </p:nvSpPr>
        <p:spPr bwMode="auto">
          <a:xfrm>
            <a:off x="2264996" y="3862373"/>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07" name="Text Box 103"/>
          <p:cNvSpPr txBox="1">
            <a:spLocks noChangeArrowheads="1"/>
          </p:cNvSpPr>
          <p:nvPr/>
        </p:nvSpPr>
        <p:spPr bwMode="auto">
          <a:xfrm>
            <a:off x="2277004" y="3400410"/>
            <a:ext cx="2430064" cy="400110"/>
          </a:xfrm>
          <a:prstGeom prst="rect">
            <a:avLst/>
          </a:prstGeom>
          <a:noFill/>
          <a:ln w="9525">
            <a:noFill/>
            <a:miter lim="800000"/>
            <a:headEnd/>
            <a:tailEnd/>
          </a:ln>
          <a:effectLst/>
        </p:spPr>
        <p:txBody>
          <a:bodyPr wrap="square">
            <a:spAutoFit/>
          </a:bodyPr>
          <a:lstStyle/>
          <a:p>
            <a:pPr algn="ctr"/>
            <a:r>
              <a:rPr kumimoji="1" lang="zh-CN" altLang="en-US" sz="2000" b="1" dirty="0" smtClean="0">
                <a:solidFill>
                  <a:srgbClr val="333399"/>
                </a:solidFill>
                <a:latin typeface="Arial" charset="0"/>
              </a:rPr>
              <a:t>目的网络地址</a:t>
            </a:r>
            <a:endParaRPr kumimoji="1" lang="zh-CN" altLang="en-US" sz="2000" b="1" dirty="0">
              <a:solidFill>
                <a:srgbClr val="333399"/>
              </a:solidFill>
              <a:latin typeface="Arial" charset="0"/>
            </a:endParaRPr>
          </a:p>
        </p:txBody>
      </p:sp>
      <p:sp>
        <p:nvSpPr>
          <p:cNvPr id="482408" name="Text Box 104"/>
          <p:cNvSpPr txBox="1">
            <a:spLocks noChangeArrowheads="1"/>
          </p:cNvSpPr>
          <p:nvPr/>
        </p:nvSpPr>
        <p:spPr bwMode="auto">
          <a:xfrm>
            <a:off x="5561806" y="3395649"/>
            <a:ext cx="1475084" cy="400110"/>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Arial" charset="0"/>
              </a:rPr>
              <a:t>下一跳地址</a:t>
            </a:r>
          </a:p>
        </p:txBody>
      </p:sp>
      <p:sp>
        <p:nvSpPr>
          <p:cNvPr id="482409" name="Line 105"/>
          <p:cNvSpPr>
            <a:spLocks noChangeShapeType="1"/>
          </p:cNvSpPr>
          <p:nvPr/>
        </p:nvSpPr>
        <p:spPr bwMode="auto">
          <a:xfrm>
            <a:off x="4994275" y="3376598"/>
            <a:ext cx="0" cy="1778000"/>
          </a:xfrm>
          <a:prstGeom prst="line">
            <a:avLst/>
          </a:prstGeom>
          <a:noFill/>
          <a:ln w="19050">
            <a:solidFill>
              <a:srgbClr val="333399"/>
            </a:solidFill>
            <a:round/>
            <a:headEnd/>
            <a:tailEnd/>
          </a:ln>
          <a:effectLst/>
        </p:spPr>
        <p:txBody>
          <a:bodyPr wrap="none" anchor="ctr"/>
          <a:lstStyle/>
          <a:p>
            <a:endParaRPr lang="zh-CN" altLang="en-US" b="1"/>
          </a:p>
        </p:txBody>
      </p:sp>
      <p:sp>
        <p:nvSpPr>
          <p:cNvPr id="482410" name="Line 106"/>
          <p:cNvSpPr>
            <a:spLocks noChangeShapeType="1"/>
          </p:cNvSpPr>
          <p:nvPr/>
        </p:nvSpPr>
        <p:spPr bwMode="auto">
          <a:xfrm>
            <a:off x="2264996" y="4184635"/>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1" name="Line 107"/>
          <p:cNvSpPr>
            <a:spLocks noChangeShapeType="1"/>
          </p:cNvSpPr>
          <p:nvPr/>
        </p:nvSpPr>
        <p:spPr bwMode="auto">
          <a:xfrm>
            <a:off x="2264996" y="4508485"/>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2" name="Line 108"/>
          <p:cNvSpPr>
            <a:spLocks noChangeShapeType="1"/>
          </p:cNvSpPr>
          <p:nvPr/>
        </p:nvSpPr>
        <p:spPr bwMode="auto">
          <a:xfrm>
            <a:off x="2264996" y="4832335"/>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3" name="Text Box 109"/>
          <p:cNvSpPr txBox="1">
            <a:spLocks noChangeArrowheads="1"/>
          </p:cNvSpPr>
          <p:nvPr/>
        </p:nvSpPr>
        <p:spPr bwMode="auto">
          <a:xfrm>
            <a:off x="3002785" y="3811574"/>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20.0.0.0</a:t>
            </a:r>
          </a:p>
        </p:txBody>
      </p:sp>
      <p:sp>
        <p:nvSpPr>
          <p:cNvPr id="482414" name="Text Box 110"/>
          <p:cNvSpPr txBox="1">
            <a:spLocks noChangeArrowheads="1"/>
          </p:cNvSpPr>
          <p:nvPr/>
        </p:nvSpPr>
        <p:spPr bwMode="auto">
          <a:xfrm>
            <a:off x="3002785" y="4125898"/>
            <a:ext cx="1109599" cy="400110"/>
          </a:xfrm>
          <a:prstGeom prst="rect">
            <a:avLst/>
          </a:prstGeom>
          <a:noFill/>
          <a:ln w="9525">
            <a:noFill/>
            <a:miter lim="800000"/>
            <a:headEnd/>
            <a:tailEnd/>
          </a:ln>
          <a:effectLst/>
        </p:spPr>
        <p:txBody>
          <a:bodyPr wrap="none">
            <a:spAutoFit/>
          </a:bodyPr>
          <a:lstStyle/>
          <a:p>
            <a:r>
              <a:rPr kumimoji="1" lang="en-US" altLang="zh-CN" sz="2000" b="1" dirty="0" smtClean="0">
                <a:solidFill>
                  <a:srgbClr val="333399"/>
                </a:solidFill>
                <a:latin typeface="Arial" charset="0"/>
              </a:rPr>
              <a:t>30.0.0.0</a:t>
            </a:r>
            <a:endParaRPr kumimoji="1" lang="en-US" altLang="zh-CN" sz="2000" b="1" dirty="0">
              <a:solidFill>
                <a:srgbClr val="333399"/>
              </a:solidFill>
              <a:latin typeface="Arial" charset="0"/>
            </a:endParaRPr>
          </a:p>
        </p:txBody>
      </p:sp>
      <p:sp>
        <p:nvSpPr>
          <p:cNvPr id="482415" name="Text Box 111"/>
          <p:cNvSpPr txBox="1">
            <a:spLocks noChangeArrowheads="1"/>
          </p:cNvSpPr>
          <p:nvPr/>
        </p:nvSpPr>
        <p:spPr bwMode="auto">
          <a:xfrm>
            <a:off x="3002785" y="4471974"/>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10.0.0.0</a:t>
            </a:r>
          </a:p>
        </p:txBody>
      </p:sp>
      <p:sp>
        <p:nvSpPr>
          <p:cNvPr id="482416" name="Text Box 112"/>
          <p:cNvSpPr txBox="1">
            <a:spLocks noChangeArrowheads="1"/>
          </p:cNvSpPr>
          <p:nvPr/>
        </p:nvSpPr>
        <p:spPr bwMode="auto">
          <a:xfrm>
            <a:off x="3002785" y="4770423"/>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40.0.0.0</a:t>
            </a:r>
          </a:p>
        </p:txBody>
      </p:sp>
      <p:sp>
        <p:nvSpPr>
          <p:cNvPr id="482417" name="Text Box 113"/>
          <p:cNvSpPr txBox="1">
            <a:spLocks noChangeArrowheads="1"/>
          </p:cNvSpPr>
          <p:nvPr/>
        </p:nvSpPr>
        <p:spPr bwMode="auto">
          <a:xfrm>
            <a:off x="5654677" y="4460860"/>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000066"/>
                </a:solidFill>
                <a:latin typeface="Arial" charset="0"/>
              </a:rPr>
              <a:t>20.0.0.7</a:t>
            </a:r>
          </a:p>
        </p:txBody>
      </p:sp>
      <p:sp>
        <p:nvSpPr>
          <p:cNvPr id="482418" name="Text Box 114"/>
          <p:cNvSpPr txBox="1">
            <a:spLocks noChangeArrowheads="1"/>
          </p:cNvSpPr>
          <p:nvPr/>
        </p:nvSpPr>
        <p:spPr bwMode="auto">
          <a:xfrm>
            <a:off x="5663304" y="4783124"/>
            <a:ext cx="1109599" cy="400110"/>
          </a:xfrm>
          <a:prstGeom prst="rect">
            <a:avLst/>
          </a:prstGeom>
          <a:noFill/>
          <a:ln w="9525">
            <a:noFill/>
            <a:miter lim="800000"/>
            <a:headEnd/>
            <a:tailEnd/>
          </a:ln>
          <a:effectLst/>
        </p:spPr>
        <p:txBody>
          <a:bodyPr wrap="none">
            <a:spAutoFit/>
          </a:bodyPr>
          <a:lstStyle/>
          <a:p>
            <a:r>
              <a:rPr kumimoji="1" lang="en-US" altLang="zh-CN" sz="2000" b="1">
                <a:solidFill>
                  <a:srgbClr val="000066"/>
                </a:solidFill>
                <a:latin typeface="Arial" charset="0"/>
              </a:rPr>
              <a:t>30.0.0.1</a:t>
            </a:r>
          </a:p>
        </p:txBody>
      </p:sp>
      <p:sp>
        <p:nvSpPr>
          <p:cNvPr id="482419" name="Text Box 115"/>
          <p:cNvSpPr txBox="1">
            <a:spLocks noChangeArrowheads="1"/>
          </p:cNvSpPr>
          <p:nvPr/>
        </p:nvSpPr>
        <p:spPr bwMode="auto">
          <a:xfrm>
            <a:off x="5186893" y="4152885"/>
            <a:ext cx="2204450" cy="400110"/>
          </a:xfrm>
          <a:prstGeom prst="rect">
            <a:avLst/>
          </a:prstGeom>
          <a:noFill/>
          <a:ln w="9525">
            <a:noFill/>
            <a:miter lim="800000"/>
            <a:headEnd/>
            <a:tailEnd/>
          </a:ln>
          <a:effectLst/>
        </p:spPr>
        <p:txBody>
          <a:bodyPr wrap="none">
            <a:spAutoFit/>
          </a:bodyPr>
          <a:lstStyle/>
          <a:p>
            <a:r>
              <a:rPr kumimoji="1" lang="zh-CN" altLang="en-US" sz="2000" b="1" dirty="0" smtClean="0">
                <a:solidFill>
                  <a:srgbClr val="333399"/>
                </a:solidFill>
                <a:latin typeface="Arial" charset="0"/>
              </a:rPr>
              <a:t>直接交付，接口 </a:t>
            </a:r>
            <a:r>
              <a:rPr kumimoji="1" lang="en-US" altLang="zh-CN" sz="2000" b="1" dirty="0" smtClean="0">
                <a:solidFill>
                  <a:srgbClr val="333399"/>
                </a:solidFill>
                <a:latin typeface="Arial" charset="0"/>
              </a:rPr>
              <a:t>1</a:t>
            </a:r>
            <a:endParaRPr kumimoji="1" lang="en-US" altLang="zh-CN" sz="2000" b="1" dirty="0">
              <a:solidFill>
                <a:srgbClr val="333399"/>
              </a:solidFill>
              <a:latin typeface="Arial" charset="0"/>
            </a:endParaRPr>
          </a:p>
        </p:txBody>
      </p:sp>
      <p:sp>
        <p:nvSpPr>
          <p:cNvPr id="482420" name="Text Box 116"/>
          <p:cNvSpPr txBox="1">
            <a:spLocks noChangeArrowheads="1"/>
          </p:cNvSpPr>
          <p:nvPr/>
        </p:nvSpPr>
        <p:spPr bwMode="auto">
          <a:xfrm>
            <a:off x="5186893" y="3808399"/>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rPr>
              <a:t>直接交付，接口 </a:t>
            </a:r>
            <a:r>
              <a:rPr kumimoji="1" lang="en-US" altLang="zh-CN" sz="2000" b="1" dirty="0">
                <a:solidFill>
                  <a:srgbClr val="333399"/>
                </a:solidFill>
                <a:latin typeface="Arial" charset="0"/>
              </a:rPr>
              <a:t>0</a:t>
            </a:r>
          </a:p>
        </p:txBody>
      </p:sp>
      <p:sp>
        <p:nvSpPr>
          <p:cNvPr id="482421" name="Text Box 117"/>
          <p:cNvSpPr txBox="1">
            <a:spLocks noChangeArrowheads="1"/>
          </p:cNvSpPr>
          <p:nvPr/>
        </p:nvSpPr>
        <p:spPr bwMode="auto">
          <a:xfrm>
            <a:off x="3458503" y="2875002"/>
            <a:ext cx="2856872" cy="461665"/>
          </a:xfrm>
          <a:prstGeom prst="rect">
            <a:avLst/>
          </a:prstGeom>
          <a:noFill/>
          <a:ln w="9525">
            <a:noFill/>
            <a:miter lim="800000"/>
            <a:headEnd/>
            <a:tailEnd/>
          </a:ln>
          <a:effectLst/>
        </p:spPr>
        <p:txBody>
          <a:bodyPr wrap="none">
            <a:spAutoFit/>
          </a:bodyPr>
          <a:lstStyle/>
          <a:p>
            <a:r>
              <a:rPr kumimoji="1" lang="zh-CN" altLang="en-US" sz="2400" b="1" dirty="0" smtClean="0">
                <a:solidFill>
                  <a:srgbClr val="333399"/>
                </a:solidFill>
                <a:latin typeface="Arial" charset="0"/>
              </a:rPr>
              <a:t>路由器 </a:t>
            </a:r>
            <a:r>
              <a:rPr kumimoji="1" lang="en-US" altLang="zh-CN" sz="2400" b="1" dirty="0" smtClean="0">
                <a:solidFill>
                  <a:srgbClr val="333399"/>
                </a:solidFill>
                <a:latin typeface="Arial" charset="0"/>
              </a:rPr>
              <a:t>R</a:t>
            </a:r>
            <a:r>
              <a:rPr kumimoji="1" lang="en-US" altLang="zh-CN" sz="2400" b="1" baseline="-25000" dirty="0" smtClean="0">
                <a:solidFill>
                  <a:srgbClr val="333399"/>
                </a:solidFill>
                <a:latin typeface="Arial" charset="0"/>
              </a:rPr>
              <a:t>2</a:t>
            </a:r>
            <a:r>
              <a:rPr kumimoji="1" lang="en-US" altLang="zh-CN" sz="2400" b="1" dirty="0" smtClean="0">
                <a:solidFill>
                  <a:srgbClr val="333399"/>
                </a:solidFill>
                <a:latin typeface="Arial" charset="0"/>
              </a:rPr>
              <a:t> </a:t>
            </a:r>
            <a:r>
              <a:rPr kumimoji="1" lang="zh-CN" altLang="en-US" sz="2400" b="1" dirty="0" smtClean="0">
                <a:solidFill>
                  <a:srgbClr val="333399"/>
                </a:solidFill>
                <a:latin typeface="Arial" charset="0"/>
              </a:rPr>
              <a:t>的路由</a:t>
            </a:r>
            <a:r>
              <a:rPr kumimoji="1" lang="zh-CN" altLang="en-US" sz="2400" b="1" dirty="0">
                <a:solidFill>
                  <a:srgbClr val="333399"/>
                </a:solidFill>
                <a:latin typeface="Arial" charset="0"/>
              </a:rPr>
              <a:t>表</a:t>
            </a:r>
          </a:p>
        </p:txBody>
      </p:sp>
      <p:sp>
        <p:nvSpPr>
          <p:cNvPr id="482422" name="Text Box 118"/>
          <p:cNvSpPr txBox="1">
            <a:spLocks noChangeArrowheads="1"/>
          </p:cNvSpPr>
          <p:nvPr/>
        </p:nvSpPr>
        <p:spPr bwMode="auto">
          <a:xfrm>
            <a:off x="6533519" y="1357299"/>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30.0.0.1</a:t>
            </a:r>
          </a:p>
        </p:txBody>
      </p:sp>
      <p:pic>
        <p:nvPicPr>
          <p:cNvPr id="482443" name="Picture 139"/>
          <p:cNvPicPr>
            <a:picLocks noChangeArrowheads="1"/>
          </p:cNvPicPr>
          <p:nvPr/>
        </p:nvPicPr>
        <p:blipFill>
          <a:blip r:embed="rId3"/>
          <a:srcRect/>
          <a:stretch>
            <a:fillRect/>
          </a:stretch>
        </p:blipFill>
        <p:spPr bwMode="auto">
          <a:xfrm>
            <a:off x="1805781" y="1982773"/>
            <a:ext cx="777346" cy="368300"/>
          </a:xfrm>
          <a:prstGeom prst="rect">
            <a:avLst/>
          </a:prstGeom>
          <a:noFill/>
          <a:ln w="12699">
            <a:noFill/>
            <a:miter lim="800000"/>
            <a:headEnd/>
            <a:tailEnd/>
          </a:ln>
          <a:effectLst/>
        </p:spPr>
      </p:pic>
      <p:sp>
        <p:nvSpPr>
          <p:cNvPr id="482444" name="Text Box 140"/>
          <p:cNvSpPr txBox="1">
            <a:spLocks noChangeArrowheads="1"/>
          </p:cNvSpPr>
          <p:nvPr/>
        </p:nvSpPr>
        <p:spPr bwMode="auto">
          <a:xfrm>
            <a:off x="4861852" y="1576374"/>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2</a:t>
            </a:r>
            <a:endParaRPr kumimoji="1" lang="en-US" altLang="zh-CN" sz="2000" b="1">
              <a:solidFill>
                <a:srgbClr val="333399"/>
              </a:solidFill>
              <a:latin typeface="Arial" charset="0"/>
            </a:endParaRPr>
          </a:p>
        </p:txBody>
      </p:sp>
      <p:sp>
        <p:nvSpPr>
          <p:cNvPr id="482445" name="Text Box 141"/>
          <p:cNvSpPr txBox="1">
            <a:spLocks noChangeArrowheads="1"/>
          </p:cNvSpPr>
          <p:nvPr/>
        </p:nvSpPr>
        <p:spPr bwMode="auto">
          <a:xfrm>
            <a:off x="7618678" y="1576374"/>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3</a:t>
            </a:r>
            <a:endParaRPr kumimoji="1" lang="en-US" altLang="zh-CN" sz="2000" b="1">
              <a:solidFill>
                <a:srgbClr val="333399"/>
              </a:solidFill>
              <a:latin typeface="Arial" charset="0"/>
            </a:endParaRPr>
          </a:p>
        </p:txBody>
      </p:sp>
      <p:sp>
        <p:nvSpPr>
          <p:cNvPr id="482446" name="Text Box 142"/>
          <p:cNvSpPr txBox="1">
            <a:spLocks noChangeArrowheads="1"/>
          </p:cNvSpPr>
          <p:nvPr/>
        </p:nvSpPr>
        <p:spPr bwMode="auto">
          <a:xfrm>
            <a:off x="1919288" y="1576374"/>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1</a:t>
            </a:r>
            <a:endParaRPr kumimoji="1" lang="en-US" altLang="zh-CN" sz="2000" b="1">
              <a:solidFill>
                <a:srgbClr val="333399"/>
              </a:solidFill>
              <a:latin typeface="Arial" charset="0"/>
            </a:endParaRPr>
          </a:p>
        </p:txBody>
      </p:sp>
      <p:sp>
        <p:nvSpPr>
          <p:cNvPr id="482450" name="Text Box 146"/>
          <p:cNvSpPr txBox="1">
            <a:spLocks noChangeArrowheads="1"/>
          </p:cNvSpPr>
          <p:nvPr/>
        </p:nvSpPr>
        <p:spPr bwMode="auto">
          <a:xfrm>
            <a:off x="4323556" y="2111361"/>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0</a:t>
            </a:r>
          </a:p>
        </p:txBody>
      </p:sp>
      <p:sp>
        <p:nvSpPr>
          <p:cNvPr id="482451" name="Text Box 147"/>
          <p:cNvSpPr txBox="1">
            <a:spLocks noChangeArrowheads="1"/>
          </p:cNvSpPr>
          <p:nvPr/>
        </p:nvSpPr>
        <p:spPr bwMode="auto">
          <a:xfrm>
            <a:off x="5419065" y="2117710"/>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a:t>
            </a:r>
          </a:p>
        </p:txBody>
      </p:sp>
      <p:pic>
        <p:nvPicPr>
          <p:cNvPr id="482452" name="Picture 148"/>
          <p:cNvPicPr>
            <a:picLocks noChangeArrowheads="1"/>
          </p:cNvPicPr>
          <p:nvPr/>
        </p:nvPicPr>
        <p:blipFill>
          <a:blip r:embed="rId3"/>
          <a:srcRect/>
          <a:stretch>
            <a:fillRect/>
          </a:stretch>
        </p:blipFill>
        <p:spPr bwMode="auto">
          <a:xfrm>
            <a:off x="4657196" y="1960548"/>
            <a:ext cx="779066" cy="366712"/>
          </a:xfrm>
          <a:prstGeom prst="rect">
            <a:avLst/>
          </a:prstGeom>
          <a:noFill/>
          <a:ln w="12699">
            <a:noFill/>
            <a:miter lim="800000"/>
            <a:headEnd/>
            <a:tailEnd/>
          </a:ln>
          <a:effectLst/>
        </p:spPr>
      </p:pic>
      <p:pic>
        <p:nvPicPr>
          <p:cNvPr id="482453" name="Picture 149"/>
          <p:cNvPicPr>
            <a:picLocks noChangeArrowheads="1"/>
          </p:cNvPicPr>
          <p:nvPr/>
        </p:nvPicPr>
        <p:blipFill>
          <a:blip r:embed="rId3"/>
          <a:srcRect/>
          <a:stretch>
            <a:fillRect/>
          </a:stretch>
        </p:blipFill>
        <p:spPr bwMode="auto">
          <a:xfrm>
            <a:off x="7410583" y="1966898"/>
            <a:ext cx="777346" cy="366712"/>
          </a:xfrm>
          <a:prstGeom prst="rect">
            <a:avLst/>
          </a:prstGeom>
          <a:noFill/>
          <a:ln w="12699">
            <a:noFill/>
            <a:miter lim="800000"/>
            <a:headEnd/>
            <a:tailEnd/>
          </a:ln>
          <a:effectLst/>
        </p:spPr>
      </p:pic>
      <p:sp>
        <p:nvSpPr>
          <p:cNvPr id="482459" name="Text Box 155"/>
          <p:cNvSpPr txBox="1">
            <a:spLocks noChangeArrowheads="1"/>
          </p:cNvSpPr>
          <p:nvPr/>
        </p:nvSpPr>
        <p:spPr bwMode="auto">
          <a:xfrm>
            <a:off x="0" y="5357882"/>
            <a:ext cx="9906000" cy="1040285"/>
          </a:xfrm>
          <a:prstGeom prst="rect">
            <a:avLst/>
          </a:prstGeom>
          <a:solidFill>
            <a:schemeClr val="accent2"/>
          </a:solidFill>
          <a:ln w="9525">
            <a:solidFill>
              <a:schemeClr val="tx2"/>
            </a:solidFill>
            <a:miter lim="800000"/>
            <a:headEnd/>
            <a:tailEnd/>
          </a:ln>
          <a:effectLst/>
        </p:spPr>
        <p:txBody>
          <a:bodyPr wrap="square">
            <a:spAutoFit/>
          </a:bodyPr>
          <a:lstStyle/>
          <a:p>
            <a:pPr algn="ctr">
              <a:lnSpc>
                <a:spcPct val="110000"/>
              </a:lnSpc>
            </a:pPr>
            <a:r>
              <a:rPr lang="zh-CN" altLang="en-US" sz="2800" dirty="0" smtClean="0">
                <a:latin typeface="黑体" pitchFamily="49" charset="-122"/>
                <a:ea typeface="黑体" pitchFamily="49" charset="-122"/>
              </a:rPr>
              <a:t>路由表中记录（目的网络地址，下一跳地址） </a:t>
            </a:r>
          </a:p>
          <a:p>
            <a:pPr>
              <a:lnSpc>
                <a:spcPct val="110000"/>
              </a:lnSpc>
            </a:pPr>
            <a:r>
              <a:rPr lang="zh-CN" altLang="en-US" sz="2800" dirty="0" smtClean="0">
                <a:latin typeface="黑体" pitchFamily="49" charset="-122"/>
                <a:ea typeface="黑体" pitchFamily="49" charset="-122"/>
              </a:rPr>
              <a:t>意义是：该路由器去往某个目的网络的数据将如何转发</a:t>
            </a:r>
            <a:endParaRPr lang="zh-CN" altLang="en-US" sz="2800" dirty="0">
              <a:latin typeface="黑体" pitchFamily="49" charset="-122"/>
              <a:ea typeface="黑体" pitchFamily="49" charset="-122"/>
            </a:endParaRPr>
          </a:p>
        </p:txBody>
      </p:sp>
      <p:sp>
        <p:nvSpPr>
          <p:cNvPr id="127" name="Rectangle 2"/>
          <p:cNvSpPr txBox="1">
            <a:spLocks noChangeArrowheads="1"/>
          </p:cNvSpPr>
          <p:nvPr/>
        </p:nvSpPr>
        <p:spPr>
          <a:xfrm>
            <a:off x="1238225" y="500097"/>
            <a:ext cx="7917921" cy="114298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0" cap="none" spc="0" normalizeH="0" baseline="0" noProof="0" dirty="0" smtClean="0">
                <a:ln>
                  <a:noFill/>
                </a:ln>
                <a:solidFill>
                  <a:srgbClr val="CC3300"/>
                </a:solidFill>
                <a:effectLst/>
                <a:uLnTx/>
                <a:uFillTx/>
                <a:latin typeface="+mj-lt"/>
                <a:ea typeface="+mj-ea"/>
                <a:cs typeface="+mj-cs"/>
              </a:rPr>
              <a:t>路由表</a:t>
            </a:r>
            <a:endParaRPr kumimoji="0" lang="zh-CN" altLang="en-US" sz="4400" b="0" i="0" u="none" strike="noStrike" kern="0" cap="none" spc="0" normalizeH="0" baseline="0" noProof="0" dirty="0">
              <a:ln>
                <a:noFill/>
              </a:ln>
              <a:solidFill>
                <a:srgbClr val="CC3300"/>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2459"/>
                                        </p:tgtEl>
                                        <p:attrNameLst>
                                          <p:attrName>style.visibility</p:attrName>
                                        </p:attrNameLst>
                                      </p:cBhvr>
                                      <p:to>
                                        <p:strVal val="visible"/>
                                      </p:to>
                                    </p:set>
                                    <p:animEffect transition="in" filter="box(in)">
                                      <p:cBhvr>
                                        <p:cTn id="7" dur="500"/>
                                        <p:tgtEl>
                                          <p:spTgt spid="482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fontAlgn="auto">
              <a:spcBef>
                <a:spcPts val="0"/>
              </a:spcBef>
              <a:spcAft>
                <a:spcPts val="0"/>
              </a:spcAft>
              <a:defRPr/>
            </a:pPr>
            <a:r>
              <a:rPr lang="zh-CN" altLang="en-US" dirty="0" smtClean="0">
                <a:solidFill>
                  <a:srgbClr val="000099"/>
                </a:solidFill>
              </a:rPr>
              <a:t>网络层不提供服务质量的承诺</a:t>
            </a:r>
            <a:endParaRPr lang="zh-CN" altLang="en-US" dirty="0">
              <a:solidFill>
                <a:srgbClr val="000099"/>
              </a:solidFill>
            </a:endParaRPr>
          </a:p>
        </p:txBody>
      </p:sp>
      <p:grpSp>
        <p:nvGrpSpPr>
          <p:cNvPr id="3" name="组合 2"/>
          <p:cNvGrpSpPr/>
          <p:nvPr/>
        </p:nvGrpSpPr>
        <p:grpSpPr>
          <a:xfrm>
            <a:off x="415356" y="1124744"/>
            <a:ext cx="8568952" cy="3798627"/>
            <a:chOff x="704528" y="1772816"/>
            <a:chExt cx="8568952" cy="3798627"/>
          </a:xfrm>
        </p:grpSpPr>
        <p:sp>
          <p:nvSpPr>
            <p:cNvPr id="74" name="Rectangle 2"/>
            <p:cNvSpPr>
              <a:spLocks noChangeArrowheads="1"/>
            </p:cNvSpPr>
            <p:nvPr/>
          </p:nvSpPr>
          <p:spPr bwMode="auto">
            <a:xfrm>
              <a:off x="7698556" y="2536404"/>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5" name="Text Box 3"/>
            <p:cNvSpPr txBox="1">
              <a:spLocks noChangeArrowheads="1"/>
            </p:cNvSpPr>
            <p:nvPr/>
          </p:nvSpPr>
          <p:spPr bwMode="auto">
            <a:xfrm>
              <a:off x="7592838" y="1845841"/>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物理层</a:t>
              </a:r>
            </a:p>
          </p:txBody>
        </p:sp>
        <p:sp>
          <p:nvSpPr>
            <p:cNvPr id="76" name="Rectangle 4"/>
            <p:cNvSpPr>
              <a:spLocks noChangeArrowheads="1"/>
            </p:cNvSpPr>
            <p:nvPr/>
          </p:nvSpPr>
          <p:spPr bwMode="auto">
            <a:xfrm>
              <a:off x="808658" y="2447504"/>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7" name="Text Box 5"/>
            <p:cNvSpPr txBox="1">
              <a:spLocks noChangeArrowheads="1"/>
            </p:cNvSpPr>
            <p:nvPr/>
          </p:nvSpPr>
          <p:spPr bwMode="auto">
            <a:xfrm>
              <a:off x="704528" y="1772816"/>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78" name="Line 7"/>
            <p:cNvSpPr>
              <a:spLocks noChangeShapeType="1"/>
            </p:cNvSpPr>
            <p:nvPr/>
          </p:nvSpPr>
          <p:spPr bwMode="auto">
            <a:xfrm>
              <a:off x="5012506" y="2060154"/>
              <a:ext cx="53975" cy="581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9" name="AutoShape 8"/>
            <p:cNvSpPr>
              <a:spLocks noChangeArrowheads="1"/>
            </p:cNvSpPr>
            <p:nvPr/>
          </p:nvSpPr>
          <p:spPr bwMode="auto">
            <a:xfrm>
              <a:off x="4144144" y="3226966"/>
              <a:ext cx="636587" cy="627063"/>
            </a:xfrm>
            <a:prstGeom prst="irregularSeal2">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Line 9"/>
            <p:cNvSpPr>
              <a:spLocks noChangeShapeType="1"/>
            </p:cNvSpPr>
            <p:nvPr/>
          </p:nvSpPr>
          <p:spPr bwMode="auto">
            <a:xfrm>
              <a:off x="2553469" y="2958679"/>
              <a:ext cx="477837" cy="2682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1" name="Rectangle 10"/>
            <p:cNvSpPr>
              <a:spLocks noChangeArrowheads="1"/>
            </p:cNvSpPr>
            <p:nvPr/>
          </p:nvSpPr>
          <p:spPr bwMode="auto">
            <a:xfrm>
              <a:off x="788020" y="1836316"/>
              <a:ext cx="1452405"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Line 11"/>
            <p:cNvSpPr>
              <a:spLocks noChangeShapeType="1"/>
            </p:cNvSpPr>
            <p:nvPr/>
          </p:nvSpPr>
          <p:spPr bwMode="auto">
            <a:xfrm>
              <a:off x="788020" y="215857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Line 12"/>
            <p:cNvSpPr>
              <a:spLocks noChangeShapeType="1"/>
            </p:cNvSpPr>
            <p:nvPr/>
          </p:nvSpPr>
          <p:spPr bwMode="auto">
            <a:xfrm>
              <a:off x="788020" y="245702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4" name="Line 13"/>
            <p:cNvSpPr>
              <a:spLocks noChangeShapeType="1"/>
            </p:cNvSpPr>
            <p:nvPr/>
          </p:nvSpPr>
          <p:spPr bwMode="auto">
            <a:xfrm>
              <a:off x="788020" y="275547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5" name="Line 14"/>
            <p:cNvSpPr>
              <a:spLocks noChangeShapeType="1"/>
            </p:cNvSpPr>
            <p:nvPr/>
          </p:nvSpPr>
          <p:spPr bwMode="auto">
            <a:xfrm>
              <a:off x="788020" y="3057104"/>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6" name="Rectangle 15"/>
            <p:cNvSpPr>
              <a:spLocks noChangeArrowheads="1"/>
            </p:cNvSpPr>
            <p:nvPr/>
          </p:nvSpPr>
          <p:spPr bwMode="auto">
            <a:xfrm>
              <a:off x="7679506" y="1925216"/>
              <a:ext cx="1450596"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Line 16"/>
            <p:cNvSpPr>
              <a:spLocks noChangeShapeType="1"/>
            </p:cNvSpPr>
            <p:nvPr/>
          </p:nvSpPr>
          <p:spPr bwMode="auto">
            <a:xfrm>
              <a:off x="7679506" y="2247479"/>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Line 17"/>
            <p:cNvSpPr>
              <a:spLocks noChangeShapeType="1"/>
            </p:cNvSpPr>
            <p:nvPr/>
          </p:nvSpPr>
          <p:spPr bwMode="auto">
            <a:xfrm>
              <a:off x="7679506" y="2545929"/>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Line 18"/>
            <p:cNvSpPr>
              <a:spLocks noChangeShapeType="1"/>
            </p:cNvSpPr>
            <p:nvPr/>
          </p:nvSpPr>
          <p:spPr bwMode="auto">
            <a:xfrm>
              <a:off x="7679506" y="2844379"/>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Line 19"/>
            <p:cNvSpPr>
              <a:spLocks noChangeShapeType="1"/>
            </p:cNvSpPr>
            <p:nvPr/>
          </p:nvSpPr>
          <p:spPr bwMode="auto">
            <a:xfrm>
              <a:off x="7679506" y="3146004"/>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Text Box 20"/>
            <p:cNvSpPr txBox="1">
              <a:spLocks noChangeArrowheads="1"/>
            </p:cNvSpPr>
            <p:nvPr/>
          </p:nvSpPr>
          <p:spPr bwMode="auto">
            <a:xfrm>
              <a:off x="2394719" y="201252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pic>
          <p:nvPicPr>
            <p:cNvPr id="92"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344" y="2390354"/>
              <a:ext cx="5556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Line 22"/>
            <p:cNvSpPr>
              <a:spLocks noChangeShapeType="1"/>
            </p:cNvSpPr>
            <p:nvPr/>
          </p:nvSpPr>
          <p:spPr bwMode="auto">
            <a:xfrm>
              <a:off x="3348806" y="3226966"/>
              <a:ext cx="1511300" cy="6270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4" name="Line 23"/>
            <p:cNvSpPr>
              <a:spLocks noChangeShapeType="1"/>
            </p:cNvSpPr>
            <p:nvPr/>
          </p:nvSpPr>
          <p:spPr bwMode="auto">
            <a:xfrm flipV="1">
              <a:off x="3269431" y="2777704"/>
              <a:ext cx="1751013" cy="449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5" name="Line 24"/>
            <p:cNvSpPr>
              <a:spLocks noChangeShapeType="1"/>
            </p:cNvSpPr>
            <p:nvPr/>
          </p:nvSpPr>
          <p:spPr bwMode="auto">
            <a:xfrm>
              <a:off x="5177606" y="2777704"/>
              <a:ext cx="1433513" cy="538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Line 25"/>
            <p:cNvSpPr>
              <a:spLocks noChangeShapeType="1"/>
            </p:cNvSpPr>
            <p:nvPr/>
          </p:nvSpPr>
          <p:spPr bwMode="auto">
            <a:xfrm flipV="1">
              <a:off x="5020444" y="3406354"/>
              <a:ext cx="1590675" cy="4476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Line 26"/>
            <p:cNvSpPr>
              <a:spLocks noChangeShapeType="1"/>
            </p:cNvSpPr>
            <p:nvPr/>
          </p:nvSpPr>
          <p:spPr bwMode="auto">
            <a:xfrm flipV="1">
              <a:off x="6688906" y="2958679"/>
              <a:ext cx="636588" cy="357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98" name="Group 27"/>
            <p:cNvGrpSpPr>
              <a:grpSpLocks/>
            </p:cNvGrpSpPr>
            <p:nvPr/>
          </p:nvGrpSpPr>
          <p:grpSpPr bwMode="auto">
            <a:xfrm>
              <a:off x="7087369" y="2012529"/>
              <a:ext cx="555625" cy="1077912"/>
              <a:chOff x="5284" y="1002"/>
              <a:chExt cx="317" cy="545"/>
            </a:xfrm>
          </p:grpSpPr>
          <p:sp>
            <p:nvSpPr>
              <p:cNvPr id="99" name="Text Box 28"/>
              <p:cNvSpPr txBox="1">
                <a:spLocks noChangeArrowheads="1"/>
              </p:cNvSpPr>
              <p:nvPr/>
            </p:nvSpPr>
            <p:spPr bwMode="auto">
              <a:xfrm>
                <a:off x="5284" y="1002"/>
                <a:ext cx="3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pic>
            <p:nvPicPr>
              <p:cNvPr id="100"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 name="Line 30"/>
            <p:cNvSpPr>
              <a:spLocks noChangeShapeType="1"/>
            </p:cNvSpPr>
            <p:nvPr/>
          </p:nvSpPr>
          <p:spPr bwMode="auto">
            <a:xfrm flipV="1">
              <a:off x="3269431" y="1971254"/>
              <a:ext cx="1670050" cy="1166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2" name="Line 31"/>
            <p:cNvSpPr>
              <a:spLocks noChangeShapeType="1"/>
            </p:cNvSpPr>
            <p:nvPr/>
          </p:nvSpPr>
          <p:spPr bwMode="auto">
            <a:xfrm>
              <a:off x="5098231" y="1971254"/>
              <a:ext cx="1590675" cy="12557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03"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2881" y="304757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4"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731" y="2599904"/>
              <a:ext cx="5762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5"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1981" y="367622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406" y="3138066"/>
              <a:ext cx="5762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9769" y="1791866"/>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8" name="Group 37"/>
            <p:cNvGrpSpPr>
              <a:grpSpLocks/>
            </p:cNvGrpSpPr>
            <p:nvPr/>
          </p:nvGrpSpPr>
          <p:grpSpPr bwMode="auto">
            <a:xfrm rot="1386369">
              <a:off x="2632844" y="3136479"/>
              <a:ext cx="300037" cy="130175"/>
              <a:chOff x="2064" y="1776"/>
              <a:chExt cx="171" cy="66"/>
            </a:xfrm>
          </p:grpSpPr>
          <p:sp>
            <p:nvSpPr>
              <p:cNvPr id="109" name="Rectangle 38"/>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0" name="Line 39"/>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1" name="Group 40"/>
            <p:cNvGrpSpPr>
              <a:grpSpLocks/>
            </p:cNvGrpSpPr>
            <p:nvPr/>
          </p:nvGrpSpPr>
          <p:grpSpPr bwMode="auto">
            <a:xfrm rot="-875997">
              <a:off x="5496694" y="3495254"/>
              <a:ext cx="300037" cy="130175"/>
              <a:chOff x="2064" y="1776"/>
              <a:chExt cx="171" cy="66"/>
            </a:xfrm>
          </p:grpSpPr>
          <p:sp>
            <p:nvSpPr>
              <p:cNvPr id="112" name="Rectangle 41"/>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3" name="Line 42"/>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4" name="Group 43"/>
            <p:cNvGrpSpPr>
              <a:grpSpLocks/>
            </p:cNvGrpSpPr>
            <p:nvPr/>
          </p:nvGrpSpPr>
          <p:grpSpPr bwMode="auto">
            <a:xfrm rot="-1515501">
              <a:off x="6849244" y="2958679"/>
              <a:ext cx="300037" cy="130175"/>
              <a:chOff x="2064" y="1776"/>
              <a:chExt cx="171" cy="66"/>
            </a:xfrm>
          </p:grpSpPr>
          <p:sp>
            <p:nvSpPr>
              <p:cNvPr id="115" name="Rectangle 44"/>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6" name="Line 45"/>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7" name="Group 46"/>
            <p:cNvGrpSpPr>
              <a:grpSpLocks/>
            </p:cNvGrpSpPr>
            <p:nvPr/>
          </p:nvGrpSpPr>
          <p:grpSpPr bwMode="auto">
            <a:xfrm rot="-1937444">
              <a:off x="3906019" y="2330029"/>
              <a:ext cx="300037" cy="130175"/>
              <a:chOff x="2064" y="1776"/>
              <a:chExt cx="171" cy="66"/>
            </a:xfrm>
          </p:grpSpPr>
          <p:sp>
            <p:nvSpPr>
              <p:cNvPr id="118" name="Rectangle 47"/>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9" name="Line 48"/>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0" name="Group 49"/>
            <p:cNvGrpSpPr>
              <a:grpSpLocks/>
            </p:cNvGrpSpPr>
            <p:nvPr/>
          </p:nvGrpSpPr>
          <p:grpSpPr bwMode="auto">
            <a:xfrm rot="2078388">
              <a:off x="5576069" y="2239541"/>
              <a:ext cx="300037" cy="131763"/>
              <a:chOff x="2064" y="1776"/>
              <a:chExt cx="171" cy="66"/>
            </a:xfrm>
          </p:grpSpPr>
          <p:sp>
            <p:nvSpPr>
              <p:cNvPr id="121" name="Rectangle 50"/>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2" name="Line 51"/>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3" name="Group 52"/>
            <p:cNvGrpSpPr>
              <a:grpSpLocks/>
            </p:cNvGrpSpPr>
            <p:nvPr/>
          </p:nvGrpSpPr>
          <p:grpSpPr bwMode="auto">
            <a:xfrm rot="1117181">
              <a:off x="4302894" y="3495254"/>
              <a:ext cx="300037" cy="130175"/>
              <a:chOff x="2064" y="1776"/>
              <a:chExt cx="171" cy="66"/>
            </a:xfrm>
          </p:grpSpPr>
          <p:sp>
            <p:nvSpPr>
              <p:cNvPr id="124" name="Rectangle 5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5" name="Line 5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6" name="Group 55"/>
            <p:cNvGrpSpPr>
              <a:grpSpLocks/>
            </p:cNvGrpSpPr>
            <p:nvPr/>
          </p:nvGrpSpPr>
          <p:grpSpPr bwMode="auto">
            <a:xfrm rot="-930274">
              <a:off x="4401319" y="2688804"/>
              <a:ext cx="298450" cy="130175"/>
              <a:chOff x="2064" y="1776"/>
              <a:chExt cx="171" cy="66"/>
            </a:xfrm>
          </p:grpSpPr>
          <p:sp>
            <p:nvSpPr>
              <p:cNvPr id="127" name="Rectangle 56"/>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8" name="Line 57"/>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9" name="Group 58"/>
            <p:cNvGrpSpPr>
              <a:grpSpLocks/>
            </p:cNvGrpSpPr>
            <p:nvPr/>
          </p:nvGrpSpPr>
          <p:grpSpPr bwMode="auto">
            <a:xfrm rot="1197535">
              <a:off x="3667894" y="3226966"/>
              <a:ext cx="300037" cy="130175"/>
              <a:chOff x="2064" y="1776"/>
              <a:chExt cx="171" cy="66"/>
            </a:xfrm>
          </p:grpSpPr>
          <p:sp>
            <p:nvSpPr>
              <p:cNvPr id="130" name="Rectangle 5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1" name="Line 6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32" name="Line 61"/>
            <p:cNvSpPr>
              <a:spLocks noChangeShapeType="1"/>
            </p:cNvSpPr>
            <p:nvPr/>
          </p:nvSpPr>
          <p:spPr bwMode="auto">
            <a:xfrm>
              <a:off x="1892920" y="2688804"/>
              <a:ext cx="700235" cy="4848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33" name="Group 62"/>
            <p:cNvGrpSpPr>
              <a:grpSpLocks/>
            </p:cNvGrpSpPr>
            <p:nvPr/>
          </p:nvGrpSpPr>
          <p:grpSpPr bwMode="auto">
            <a:xfrm rot="1022761">
              <a:off x="5734819" y="2866604"/>
              <a:ext cx="300037" cy="130175"/>
              <a:chOff x="2064" y="1776"/>
              <a:chExt cx="171" cy="66"/>
            </a:xfrm>
          </p:grpSpPr>
          <p:sp>
            <p:nvSpPr>
              <p:cNvPr id="134" name="Rectangle 6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5" name="Line 6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36" name="Line 65"/>
            <p:cNvSpPr>
              <a:spLocks noChangeShapeType="1"/>
            </p:cNvSpPr>
            <p:nvPr/>
          </p:nvSpPr>
          <p:spPr bwMode="auto">
            <a:xfrm flipV="1">
              <a:off x="6849244" y="2688804"/>
              <a:ext cx="1035050" cy="71596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7" name="Text Box 66"/>
            <p:cNvSpPr txBox="1">
              <a:spLocks noChangeArrowheads="1"/>
            </p:cNvSpPr>
            <p:nvPr/>
          </p:nvSpPr>
          <p:spPr bwMode="auto">
            <a:xfrm>
              <a:off x="3194819" y="195220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数据报</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sp>
          <p:nvSpPr>
            <p:cNvPr id="138" name="Text Box 67"/>
            <p:cNvSpPr txBox="1">
              <a:spLocks noChangeArrowheads="1"/>
            </p:cNvSpPr>
            <p:nvPr/>
          </p:nvSpPr>
          <p:spPr bwMode="auto">
            <a:xfrm>
              <a:off x="4685481" y="3204741"/>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丢失</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grpSp>
          <p:nvGrpSpPr>
            <p:cNvPr id="139" name="Group 68"/>
            <p:cNvGrpSpPr>
              <a:grpSpLocks/>
            </p:cNvGrpSpPr>
            <p:nvPr/>
          </p:nvGrpSpPr>
          <p:grpSpPr bwMode="auto">
            <a:xfrm rot="5035623">
              <a:off x="4979169" y="2299866"/>
              <a:ext cx="338138" cy="115887"/>
              <a:chOff x="2064" y="1776"/>
              <a:chExt cx="171" cy="66"/>
            </a:xfrm>
          </p:grpSpPr>
          <p:sp>
            <p:nvSpPr>
              <p:cNvPr id="140" name="Rectangle 6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1" name="Line 7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42" name="Text Box 71"/>
            <p:cNvSpPr txBox="1">
              <a:spLocks noChangeArrowheads="1"/>
            </p:cNvSpPr>
            <p:nvPr/>
          </p:nvSpPr>
          <p:spPr bwMode="auto">
            <a:xfrm>
              <a:off x="1484410" y="4617336"/>
              <a:ext cx="7164141"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1</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发送给 </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2</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的分组可能沿着不同路径</a:t>
              </a:r>
              <a:r>
                <a:rPr kumimoji="0" lang="zh-CN" altLang="en-US" sz="2800" b="1" i="0" u="none" strike="noStrike" kern="0" cap="none" spc="0" normalizeH="0" baseline="0" noProof="0" dirty="0" smtClean="0">
                  <a:ln>
                    <a:noFill/>
                  </a:ln>
                  <a:solidFill>
                    <a:srgbClr val="000099"/>
                  </a:solidFill>
                  <a:effectLst/>
                  <a:uLnTx/>
                  <a:uFillTx/>
                  <a:latin typeface="+mn-lt"/>
                  <a:ea typeface="黑体" pitchFamily="2" charset="-122"/>
                </a:rPr>
                <a:t>传送</a:t>
              </a:r>
              <a:endParaRPr kumimoji="0" lang="en-US" altLang="zh-CN" sz="2800" b="1" i="0" u="none" strike="noStrike" kern="0" cap="none" spc="0" normalizeH="0" baseline="0" noProof="0" dirty="0" smtClean="0">
                <a:ln>
                  <a:noFill/>
                </a:ln>
                <a:solidFill>
                  <a:srgbClr val="000099"/>
                </a:solidFill>
                <a:effectLst/>
                <a:uLnTx/>
                <a:uFillTx/>
                <a:latin typeface="+mn-lt"/>
                <a:ea typeface="黑体" pitchFamily="2" charset="-122"/>
              </a:endParaRPr>
            </a:p>
            <a:p>
              <a:pPr eaLnBrk="1" fontAlgn="auto" hangingPunct="1">
                <a:spcBef>
                  <a:spcPts val="0"/>
                </a:spcBef>
                <a:spcAft>
                  <a:spcPts val="0"/>
                </a:spcAft>
                <a:buFont typeface="Arial" pitchFamily="34" charset="0"/>
                <a:buChar char="•"/>
                <a:defRPr/>
              </a:pPr>
              <a:r>
                <a:rPr lang="zh-CN" altLang="en-US" sz="2800" b="1" kern="0" dirty="0" smtClean="0">
                  <a:solidFill>
                    <a:srgbClr val="000099"/>
                  </a:solidFill>
                  <a:latin typeface="+mn-lt"/>
                  <a:ea typeface="黑体" pitchFamily="2" charset="-122"/>
                </a:rPr>
                <a:t>分组可能出错、丢失、重复和失序</a:t>
              </a:r>
              <a:endParaRPr lang="en-US" altLang="zh-CN" sz="2800" b="1" kern="0" dirty="0" smtClean="0">
                <a:solidFill>
                  <a:srgbClr val="000099"/>
                </a:solidFill>
                <a:latin typeface="+mn-lt"/>
                <a:ea typeface="黑体" pitchFamily="2" charset="-122"/>
              </a:endParaRPr>
            </a:p>
          </p:txBody>
        </p:sp>
      </p:grpSp>
      <p:sp>
        <p:nvSpPr>
          <p:cNvPr id="73" name="灯片编号占位符 72"/>
          <p:cNvSpPr>
            <a:spLocks noGrp="1"/>
          </p:cNvSpPr>
          <p:nvPr>
            <p:ph type="sldNum" sz="quarter" idx="12"/>
          </p:nvPr>
        </p:nvSpPr>
        <p:spPr/>
        <p:txBody>
          <a:bodyPr/>
          <a:lstStyle/>
          <a:p>
            <a:fld id="{14338B79-8FD5-46F1-8A19-651A319ADB19}" type="slidenum">
              <a:rPr lang="zh-CN" altLang="en-US" smtClean="0"/>
              <a:pPr/>
              <a:t>9</a:t>
            </a:fld>
            <a:endParaRPr lang="en-US" altLang="zh-CN"/>
          </a:p>
        </p:txBody>
      </p:sp>
    </p:spTree>
    <p:extLst>
      <p:ext uri="{BB962C8B-B14F-4D97-AF65-F5344CB8AC3E}">
        <p14:creationId xmlns:p14="http://schemas.microsoft.com/office/powerpoint/2010/main" val="40082813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29" name="Line 25"/>
          <p:cNvSpPr>
            <a:spLocks noChangeShapeType="1"/>
          </p:cNvSpPr>
          <p:nvPr/>
        </p:nvSpPr>
        <p:spPr bwMode="auto">
          <a:xfrm>
            <a:off x="1379273" y="2505073"/>
            <a:ext cx="7321154" cy="0"/>
          </a:xfrm>
          <a:prstGeom prst="line">
            <a:avLst/>
          </a:prstGeom>
          <a:noFill/>
          <a:ln w="38100">
            <a:solidFill>
              <a:srgbClr val="333399"/>
            </a:solidFill>
            <a:round/>
            <a:headEnd/>
            <a:tailEnd/>
          </a:ln>
          <a:effectLst/>
        </p:spPr>
        <p:txBody>
          <a:bodyPr wrap="none" anchor="ctr"/>
          <a:lstStyle/>
          <a:p>
            <a:endParaRPr lang="zh-CN" altLang="en-US" b="1"/>
          </a:p>
        </p:txBody>
      </p:sp>
      <p:sp>
        <p:nvSpPr>
          <p:cNvPr id="482390" name="Text Box 86"/>
          <p:cNvSpPr txBox="1">
            <a:spLocks noChangeArrowheads="1"/>
          </p:cNvSpPr>
          <p:nvPr/>
        </p:nvSpPr>
        <p:spPr bwMode="auto">
          <a:xfrm>
            <a:off x="132454" y="212724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1</a:t>
            </a:r>
          </a:p>
          <a:p>
            <a:r>
              <a:rPr kumimoji="1" lang="en-US" altLang="zh-CN" sz="2000" b="1">
                <a:solidFill>
                  <a:srgbClr val="333399"/>
                </a:solidFill>
                <a:latin typeface="Arial" charset="0"/>
              </a:rPr>
              <a:t>10.0.0.0</a:t>
            </a:r>
          </a:p>
        </p:txBody>
      </p:sp>
      <p:sp>
        <p:nvSpPr>
          <p:cNvPr id="482391" name="Text Box 87"/>
          <p:cNvSpPr txBox="1">
            <a:spLocks noChangeArrowheads="1"/>
          </p:cNvSpPr>
          <p:nvPr/>
        </p:nvSpPr>
        <p:spPr bwMode="auto">
          <a:xfrm>
            <a:off x="8700456" y="212724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4</a:t>
            </a:r>
          </a:p>
          <a:p>
            <a:r>
              <a:rPr kumimoji="1" lang="en-US" altLang="zh-CN" sz="2000" b="1">
                <a:solidFill>
                  <a:srgbClr val="333399"/>
                </a:solidFill>
                <a:latin typeface="Arial" charset="0"/>
              </a:rPr>
              <a:t>40.0.0.0</a:t>
            </a:r>
          </a:p>
        </p:txBody>
      </p:sp>
      <p:sp>
        <p:nvSpPr>
          <p:cNvPr id="482392" name="Text Box 88"/>
          <p:cNvSpPr txBox="1">
            <a:spLocks noChangeArrowheads="1"/>
          </p:cNvSpPr>
          <p:nvPr/>
        </p:nvSpPr>
        <p:spPr bwMode="auto">
          <a:xfrm>
            <a:off x="5885157" y="2127249"/>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200" b="1" dirty="0">
                <a:solidFill>
                  <a:srgbClr val="333399"/>
                </a:solidFill>
                <a:latin typeface="Arial" charset="0"/>
              </a:rPr>
              <a:t> </a:t>
            </a:r>
            <a:r>
              <a:rPr kumimoji="1" lang="en-US" altLang="zh-CN" sz="2000" b="1" dirty="0">
                <a:solidFill>
                  <a:srgbClr val="333399"/>
                </a:solidFill>
                <a:latin typeface="Arial" charset="0"/>
              </a:rPr>
              <a:t>3</a:t>
            </a:r>
          </a:p>
          <a:p>
            <a:r>
              <a:rPr kumimoji="1" lang="en-US" altLang="zh-CN" sz="2000" b="1" dirty="0">
                <a:solidFill>
                  <a:srgbClr val="333399"/>
                </a:solidFill>
                <a:latin typeface="Arial" charset="0"/>
              </a:rPr>
              <a:t>30.0.0.0</a:t>
            </a:r>
          </a:p>
        </p:txBody>
      </p:sp>
      <p:sp>
        <p:nvSpPr>
          <p:cNvPr id="482393" name="Text Box 89"/>
          <p:cNvSpPr txBox="1">
            <a:spLocks noChangeArrowheads="1"/>
          </p:cNvSpPr>
          <p:nvPr/>
        </p:nvSpPr>
        <p:spPr bwMode="auto">
          <a:xfrm>
            <a:off x="3018250" y="2143117"/>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000" b="1" dirty="0">
                <a:solidFill>
                  <a:srgbClr val="333399"/>
                </a:solidFill>
                <a:latin typeface="Arial" charset="0"/>
              </a:rPr>
              <a:t> </a:t>
            </a:r>
            <a:r>
              <a:rPr kumimoji="1" lang="en-US" altLang="zh-CN" sz="2000" b="1" dirty="0">
                <a:solidFill>
                  <a:srgbClr val="333399"/>
                </a:solidFill>
                <a:latin typeface="Arial" charset="0"/>
              </a:rPr>
              <a:t>2</a:t>
            </a:r>
          </a:p>
          <a:p>
            <a:r>
              <a:rPr kumimoji="1" lang="en-US" altLang="zh-CN" sz="2000" b="1" dirty="0">
                <a:solidFill>
                  <a:srgbClr val="333399"/>
                </a:solidFill>
                <a:latin typeface="Arial" charset="0"/>
              </a:rPr>
              <a:t>20.0.0.0</a:t>
            </a:r>
          </a:p>
        </p:txBody>
      </p:sp>
      <p:sp>
        <p:nvSpPr>
          <p:cNvPr id="482394" name="Text Box 90"/>
          <p:cNvSpPr txBox="1">
            <a:spLocks noChangeArrowheads="1"/>
          </p:cNvSpPr>
          <p:nvPr/>
        </p:nvSpPr>
        <p:spPr bwMode="auto">
          <a:xfrm>
            <a:off x="818650"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10.0.0.4</a:t>
            </a:r>
          </a:p>
        </p:txBody>
      </p:sp>
      <p:sp>
        <p:nvSpPr>
          <p:cNvPr id="482395" name="Text Box 91"/>
          <p:cNvSpPr txBox="1">
            <a:spLocks noChangeArrowheads="1"/>
          </p:cNvSpPr>
          <p:nvPr/>
        </p:nvSpPr>
        <p:spPr bwMode="auto">
          <a:xfrm>
            <a:off x="7813044"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40.0.0.4</a:t>
            </a:r>
          </a:p>
        </p:txBody>
      </p:sp>
      <p:sp>
        <p:nvSpPr>
          <p:cNvPr id="482396" name="Text Box 92"/>
          <p:cNvSpPr txBox="1">
            <a:spLocks noChangeArrowheads="1"/>
          </p:cNvSpPr>
          <p:nvPr/>
        </p:nvSpPr>
        <p:spPr bwMode="auto">
          <a:xfrm>
            <a:off x="5154241"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30.0.0.2</a:t>
            </a:r>
          </a:p>
        </p:txBody>
      </p:sp>
      <p:sp>
        <p:nvSpPr>
          <p:cNvPr id="482397" name="Text Box 93"/>
          <p:cNvSpPr txBox="1">
            <a:spLocks noChangeArrowheads="1"/>
          </p:cNvSpPr>
          <p:nvPr/>
        </p:nvSpPr>
        <p:spPr bwMode="auto">
          <a:xfrm>
            <a:off x="3799050"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20.0.0.9</a:t>
            </a:r>
          </a:p>
        </p:txBody>
      </p:sp>
      <p:sp>
        <p:nvSpPr>
          <p:cNvPr id="482398" name="Text Box 94"/>
          <p:cNvSpPr txBox="1">
            <a:spLocks noChangeArrowheads="1"/>
          </p:cNvSpPr>
          <p:nvPr/>
        </p:nvSpPr>
        <p:spPr bwMode="auto">
          <a:xfrm>
            <a:off x="2144598"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20.0.0.7</a:t>
            </a:r>
          </a:p>
        </p:txBody>
      </p:sp>
      <p:sp>
        <p:nvSpPr>
          <p:cNvPr id="482399" name="Line 95"/>
          <p:cNvSpPr>
            <a:spLocks noChangeShapeType="1"/>
          </p:cNvSpPr>
          <p:nvPr/>
        </p:nvSpPr>
        <p:spPr bwMode="auto">
          <a:xfrm>
            <a:off x="1549533" y="2100316"/>
            <a:ext cx="230429"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0" name="Line 96"/>
          <p:cNvSpPr>
            <a:spLocks noChangeShapeType="1"/>
          </p:cNvSpPr>
          <p:nvPr/>
        </p:nvSpPr>
        <p:spPr bwMode="auto">
          <a:xfrm flipH="1">
            <a:off x="2553881" y="2100316"/>
            <a:ext cx="189194"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1" name="Line 97"/>
          <p:cNvSpPr>
            <a:spLocks noChangeShapeType="1"/>
          </p:cNvSpPr>
          <p:nvPr/>
        </p:nvSpPr>
        <p:spPr bwMode="auto">
          <a:xfrm>
            <a:off x="7178439" y="2100316"/>
            <a:ext cx="251107"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2" name="Line 98"/>
          <p:cNvSpPr>
            <a:spLocks noChangeShapeType="1"/>
          </p:cNvSpPr>
          <p:nvPr/>
        </p:nvSpPr>
        <p:spPr bwMode="auto">
          <a:xfrm>
            <a:off x="4535091" y="2100316"/>
            <a:ext cx="108344"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3" name="Line 99"/>
          <p:cNvSpPr>
            <a:spLocks noChangeShapeType="1"/>
          </p:cNvSpPr>
          <p:nvPr/>
        </p:nvSpPr>
        <p:spPr bwMode="auto">
          <a:xfrm flipH="1">
            <a:off x="8126038" y="2079678"/>
            <a:ext cx="247628" cy="492121"/>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4" name="Line 100"/>
          <p:cNvSpPr>
            <a:spLocks noChangeShapeType="1"/>
          </p:cNvSpPr>
          <p:nvPr/>
        </p:nvSpPr>
        <p:spPr bwMode="auto">
          <a:xfrm flipH="1">
            <a:off x="5417377" y="2100316"/>
            <a:ext cx="227009"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5" name="Rectangle 101"/>
          <p:cNvSpPr>
            <a:spLocks noChangeArrowheads="1"/>
          </p:cNvSpPr>
          <p:nvPr/>
        </p:nvSpPr>
        <p:spPr bwMode="auto">
          <a:xfrm>
            <a:off x="386951" y="4000504"/>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p>
        </p:txBody>
      </p:sp>
      <p:sp>
        <p:nvSpPr>
          <p:cNvPr id="482406" name="Line 102"/>
          <p:cNvSpPr>
            <a:spLocks noChangeShapeType="1"/>
          </p:cNvSpPr>
          <p:nvPr/>
        </p:nvSpPr>
        <p:spPr bwMode="auto">
          <a:xfrm>
            <a:off x="405890" y="4483107"/>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07" name="Text Box 103"/>
          <p:cNvSpPr txBox="1">
            <a:spLocks noChangeArrowheads="1"/>
          </p:cNvSpPr>
          <p:nvPr/>
        </p:nvSpPr>
        <p:spPr bwMode="auto">
          <a:xfrm>
            <a:off x="417898" y="4021144"/>
            <a:ext cx="2430064" cy="400110"/>
          </a:xfrm>
          <a:prstGeom prst="rect">
            <a:avLst/>
          </a:prstGeom>
          <a:noFill/>
          <a:ln w="9525">
            <a:noFill/>
            <a:miter lim="800000"/>
            <a:headEnd/>
            <a:tailEnd/>
          </a:ln>
          <a:effectLst/>
        </p:spPr>
        <p:txBody>
          <a:bodyPr wrap="square">
            <a:spAutoFit/>
          </a:bodyPr>
          <a:lstStyle/>
          <a:p>
            <a:pPr algn="ctr"/>
            <a:r>
              <a:rPr kumimoji="1" lang="zh-CN" altLang="en-US" sz="2000" b="1" dirty="0" smtClean="0">
                <a:solidFill>
                  <a:srgbClr val="333399"/>
                </a:solidFill>
                <a:latin typeface="Arial" charset="0"/>
              </a:rPr>
              <a:t>目的网络地址</a:t>
            </a:r>
            <a:endParaRPr kumimoji="1" lang="zh-CN" altLang="en-US" sz="2000" b="1" dirty="0">
              <a:solidFill>
                <a:srgbClr val="333399"/>
              </a:solidFill>
              <a:latin typeface="Arial" charset="0"/>
            </a:endParaRPr>
          </a:p>
        </p:txBody>
      </p:sp>
      <p:sp>
        <p:nvSpPr>
          <p:cNvPr id="482408" name="Text Box 104"/>
          <p:cNvSpPr txBox="1">
            <a:spLocks noChangeArrowheads="1"/>
          </p:cNvSpPr>
          <p:nvPr/>
        </p:nvSpPr>
        <p:spPr bwMode="auto">
          <a:xfrm>
            <a:off x="3702700" y="4016383"/>
            <a:ext cx="1475084" cy="400110"/>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Arial" charset="0"/>
              </a:rPr>
              <a:t>下一跳地址</a:t>
            </a:r>
          </a:p>
        </p:txBody>
      </p:sp>
      <p:sp>
        <p:nvSpPr>
          <p:cNvPr id="482409" name="Line 105"/>
          <p:cNvSpPr>
            <a:spLocks noChangeShapeType="1"/>
          </p:cNvSpPr>
          <p:nvPr/>
        </p:nvSpPr>
        <p:spPr bwMode="auto">
          <a:xfrm>
            <a:off x="3135169" y="3997332"/>
            <a:ext cx="0" cy="1778000"/>
          </a:xfrm>
          <a:prstGeom prst="line">
            <a:avLst/>
          </a:prstGeom>
          <a:noFill/>
          <a:ln w="19050">
            <a:solidFill>
              <a:srgbClr val="333399"/>
            </a:solidFill>
            <a:round/>
            <a:headEnd/>
            <a:tailEnd/>
          </a:ln>
          <a:effectLst/>
        </p:spPr>
        <p:txBody>
          <a:bodyPr wrap="none" anchor="ctr"/>
          <a:lstStyle/>
          <a:p>
            <a:endParaRPr lang="zh-CN" altLang="en-US" b="1"/>
          </a:p>
        </p:txBody>
      </p:sp>
      <p:sp>
        <p:nvSpPr>
          <p:cNvPr id="482410" name="Line 106"/>
          <p:cNvSpPr>
            <a:spLocks noChangeShapeType="1"/>
          </p:cNvSpPr>
          <p:nvPr/>
        </p:nvSpPr>
        <p:spPr bwMode="auto">
          <a:xfrm>
            <a:off x="405890" y="4805369"/>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1" name="Line 107"/>
          <p:cNvSpPr>
            <a:spLocks noChangeShapeType="1"/>
          </p:cNvSpPr>
          <p:nvPr/>
        </p:nvSpPr>
        <p:spPr bwMode="auto">
          <a:xfrm>
            <a:off x="405890" y="5129219"/>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2" name="Line 108"/>
          <p:cNvSpPr>
            <a:spLocks noChangeShapeType="1"/>
          </p:cNvSpPr>
          <p:nvPr/>
        </p:nvSpPr>
        <p:spPr bwMode="auto">
          <a:xfrm>
            <a:off x="405890" y="5453069"/>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3" name="Text Box 109"/>
          <p:cNvSpPr txBox="1">
            <a:spLocks noChangeArrowheads="1"/>
          </p:cNvSpPr>
          <p:nvPr/>
        </p:nvSpPr>
        <p:spPr bwMode="auto">
          <a:xfrm>
            <a:off x="1143677" y="4432308"/>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20.0.0.0</a:t>
            </a:r>
          </a:p>
        </p:txBody>
      </p:sp>
      <p:sp>
        <p:nvSpPr>
          <p:cNvPr id="482414" name="Text Box 110"/>
          <p:cNvSpPr txBox="1">
            <a:spLocks noChangeArrowheads="1"/>
          </p:cNvSpPr>
          <p:nvPr/>
        </p:nvSpPr>
        <p:spPr bwMode="auto">
          <a:xfrm>
            <a:off x="1143677" y="4746632"/>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30.0.0.0</a:t>
            </a:r>
          </a:p>
        </p:txBody>
      </p:sp>
      <p:sp>
        <p:nvSpPr>
          <p:cNvPr id="482415" name="Text Box 111"/>
          <p:cNvSpPr txBox="1">
            <a:spLocks noChangeArrowheads="1"/>
          </p:cNvSpPr>
          <p:nvPr/>
        </p:nvSpPr>
        <p:spPr bwMode="auto">
          <a:xfrm>
            <a:off x="1143677" y="5092708"/>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10.0.0.0</a:t>
            </a:r>
          </a:p>
        </p:txBody>
      </p:sp>
      <p:sp>
        <p:nvSpPr>
          <p:cNvPr id="482416" name="Text Box 112"/>
          <p:cNvSpPr txBox="1">
            <a:spLocks noChangeArrowheads="1"/>
          </p:cNvSpPr>
          <p:nvPr/>
        </p:nvSpPr>
        <p:spPr bwMode="auto">
          <a:xfrm>
            <a:off x="1143677" y="5391157"/>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40.0.0.0</a:t>
            </a:r>
          </a:p>
        </p:txBody>
      </p:sp>
      <p:sp>
        <p:nvSpPr>
          <p:cNvPr id="482417" name="Text Box 113"/>
          <p:cNvSpPr txBox="1">
            <a:spLocks noChangeArrowheads="1"/>
          </p:cNvSpPr>
          <p:nvPr/>
        </p:nvSpPr>
        <p:spPr bwMode="auto">
          <a:xfrm>
            <a:off x="3795572" y="5081594"/>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000066"/>
                </a:solidFill>
                <a:latin typeface="Arial" charset="0"/>
              </a:rPr>
              <a:t>20.0.0.7</a:t>
            </a:r>
          </a:p>
        </p:txBody>
      </p:sp>
      <p:sp>
        <p:nvSpPr>
          <p:cNvPr id="482418" name="Text Box 114"/>
          <p:cNvSpPr txBox="1">
            <a:spLocks noChangeArrowheads="1"/>
          </p:cNvSpPr>
          <p:nvPr/>
        </p:nvSpPr>
        <p:spPr bwMode="auto">
          <a:xfrm>
            <a:off x="3804198" y="5403858"/>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000066"/>
                </a:solidFill>
                <a:latin typeface="Arial" charset="0"/>
              </a:rPr>
              <a:t>30.0.0.1</a:t>
            </a:r>
          </a:p>
        </p:txBody>
      </p:sp>
      <p:sp>
        <p:nvSpPr>
          <p:cNvPr id="482419" name="Text Box 115"/>
          <p:cNvSpPr txBox="1">
            <a:spLocks noChangeArrowheads="1"/>
          </p:cNvSpPr>
          <p:nvPr/>
        </p:nvSpPr>
        <p:spPr bwMode="auto">
          <a:xfrm>
            <a:off x="3327787" y="4773619"/>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rPr>
              <a:t>直接交付，接口 </a:t>
            </a:r>
            <a:r>
              <a:rPr kumimoji="1" lang="en-US" altLang="zh-CN" sz="2000" b="1" dirty="0">
                <a:solidFill>
                  <a:srgbClr val="333399"/>
                </a:solidFill>
                <a:latin typeface="Arial" charset="0"/>
              </a:rPr>
              <a:t>1</a:t>
            </a:r>
          </a:p>
        </p:txBody>
      </p:sp>
      <p:sp>
        <p:nvSpPr>
          <p:cNvPr id="482420" name="Text Box 116"/>
          <p:cNvSpPr txBox="1">
            <a:spLocks noChangeArrowheads="1"/>
          </p:cNvSpPr>
          <p:nvPr/>
        </p:nvSpPr>
        <p:spPr bwMode="auto">
          <a:xfrm>
            <a:off x="3327787" y="4429133"/>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FF0000"/>
                </a:solidFill>
                <a:latin typeface="Arial" charset="0"/>
              </a:rPr>
              <a:t>直接交付，接口 </a:t>
            </a:r>
            <a:r>
              <a:rPr kumimoji="1" lang="en-US" altLang="zh-CN" sz="2000" b="1" dirty="0">
                <a:solidFill>
                  <a:srgbClr val="FF0000"/>
                </a:solidFill>
                <a:latin typeface="Arial" charset="0"/>
              </a:rPr>
              <a:t>0</a:t>
            </a:r>
          </a:p>
        </p:txBody>
      </p:sp>
      <p:sp>
        <p:nvSpPr>
          <p:cNvPr id="482421" name="Text Box 117"/>
          <p:cNvSpPr txBox="1">
            <a:spLocks noChangeArrowheads="1"/>
          </p:cNvSpPr>
          <p:nvPr/>
        </p:nvSpPr>
        <p:spPr bwMode="auto">
          <a:xfrm>
            <a:off x="1599394" y="3495685"/>
            <a:ext cx="2856872" cy="461665"/>
          </a:xfrm>
          <a:prstGeom prst="rect">
            <a:avLst/>
          </a:prstGeom>
          <a:noFill/>
          <a:ln w="9525">
            <a:noFill/>
            <a:miter lim="800000"/>
            <a:headEnd/>
            <a:tailEnd/>
          </a:ln>
          <a:effectLst/>
        </p:spPr>
        <p:txBody>
          <a:bodyPr wrap="none">
            <a:spAutoFit/>
          </a:bodyPr>
          <a:lstStyle/>
          <a:p>
            <a:r>
              <a:rPr kumimoji="1" lang="zh-CN" altLang="en-US" sz="2400" b="1">
                <a:solidFill>
                  <a:srgbClr val="333399"/>
                </a:solidFill>
                <a:latin typeface="Arial" charset="0"/>
              </a:rPr>
              <a:t>路由器 </a:t>
            </a:r>
            <a:r>
              <a:rPr kumimoji="1" lang="en-US" altLang="zh-CN" sz="2400" b="1">
                <a:solidFill>
                  <a:srgbClr val="333399"/>
                </a:solidFill>
                <a:latin typeface="Arial" charset="0"/>
              </a:rPr>
              <a:t>R</a:t>
            </a:r>
            <a:r>
              <a:rPr kumimoji="1" lang="en-US" altLang="zh-CN" sz="2400" b="1" baseline="-25000">
                <a:solidFill>
                  <a:srgbClr val="333399"/>
                </a:solidFill>
                <a:latin typeface="Arial" charset="0"/>
              </a:rPr>
              <a:t>2</a:t>
            </a:r>
            <a:r>
              <a:rPr kumimoji="1" lang="en-US" altLang="zh-CN" sz="2400" b="1">
                <a:solidFill>
                  <a:srgbClr val="333399"/>
                </a:solidFill>
                <a:latin typeface="Arial" charset="0"/>
              </a:rPr>
              <a:t> </a:t>
            </a:r>
            <a:r>
              <a:rPr kumimoji="1" lang="zh-CN" altLang="en-US" sz="2400" b="1">
                <a:solidFill>
                  <a:srgbClr val="333399"/>
                </a:solidFill>
                <a:latin typeface="Arial" charset="0"/>
              </a:rPr>
              <a:t>的路由表</a:t>
            </a:r>
          </a:p>
        </p:txBody>
      </p:sp>
      <p:sp>
        <p:nvSpPr>
          <p:cNvPr id="482422" name="Text Box 118"/>
          <p:cNvSpPr txBox="1">
            <a:spLocks noChangeArrowheads="1"/>
          </p:cNvSpPr>
          <p:nvPr/>
        </p:nvSpPr>
        <p:spPr bwMode="auto">
          <a:xfrm>
            <a:off x="6533519"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30.0.0.1</a:t>
            </a:r>
          </a:p>
        </p:txBody>
      </p:sp>
      <p:pic>
        <p:nvPicPr>
          <p:cNvPr id="482443" name="Picture 139"/>
          <p:cNvPicPr>
            <a:picLocks noChangeArrowheads="1"/>
          </p:cNvPicPr>
          <p:nvPr/>
        </p:nvPicPr>
        <p:blipFill>
          <a:blip r:embed="rId3"/>
          <a:srcRect/>
          <a:stretch>
            <a:fillRect/>
          </a:stretch>
        </p:blipFill>
        <p:spPr bwMode="auto">
          <a:xfrm>
            <a:off x="1805781" y="2322511"/>
            <a:ext cx="777346" cy="368300"/>
          </a:xfrm>
          <a:prstGeom prst="rect">
            <a:avLst/>
          </a:prstGeom>
          <a:noFill/>
          <a:ln w="12699">
            <a:noFill/>
            <a:miter lim="800000"/>
            <a:headEnd/>
            <a:tailEnd/>
          </a:ln>
          <a:effectLst/>
        </p:spPr>
      </p:pic>
      <p:sp>
        <p:nvSpPr>
          <p:cNvPr id="482444" name="Text Box 140"/>
          <p:cNvSpPr txBox="1">
            <a:spLocks noChangeArrowheads="1"/>
          </p:cNvSpPr>
          <p:nvPr/>
        </p:nvSpPr>
        <p:spPr bwMode="auto">
          <a:xfrm>
            <a:off x="4861852" y="191611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2</a:t>
            </a:r>
            <a:endParaRPr kumimoji="1" lang="en-US" altLang="zh-CN" sz="2000" b="1">
              <a:solidFill>
                <a:srgbClr val="333399"/>
              </a:solidFill>
              <a:latin typeface="Arial" charset="0"/>
            </a:endParaRPr>
          </a:p>
        </p:txBody>
      </p:sp>
      <p:sp>
        <p:nvSpPr>
          <p:cNvPr id="482445" name="Text Box 141"/>
          <p:cNvSpPr txBox="1">
            <a:spLocks noChangeArrowheads="1"/>
          </p:cNvSpPr>
          <p:nvPr/>
        </p:nvSpPr>
        <p:spPr bwMode="auto">
          <a:xfrm>
            <a:off x="7618678" y="191611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3</a:t>
            </a:r>
            <a:endParaRPr kumimoji="1" lang="en-US" altLang="zh-CN" sz="2000" b="1">
              <a:solidFill>
                <a:srgbClr val="333399"/>
              </a:solidFill>
              <a:latin typeface="Arial" charset="0"/>
            </a:endParaRPr>
          </a:p>
        </p:txBody>
      </p:sp>
      <p:sp>
        <p:nvSpPr>
          <p:cNvPr id="482446" name="Text Box 142"/>
          <p:cNvSpPr txBox="1">
            <a:spLocks noChangeArrowheads="1"/>
          </p:cNvSpPr>
          <p:nvPr/>
        </p:nvSpPr>
        <p:spPr bwMode="auto">
          <a:xfrm>
            <a:off x="1919288" y="191611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1</a:t>
            </a:r>
            <a:endParaRPr kumimoji="1" lang="en-US" altLang="zh-CN" sz="2000" b="1">
              <a:solidFill>
                <a:srgbClr val="333399"/>
              </a:solidFill>
              <a:latin typeface="Arial" charset="0"/>
            </a:endParaRPr>
          </a:p>
        </p:txBody>
      </p:sp>
      <p:sp>
        <p:nvSpPr>
          <p:cNvPr id="482450" name="Text Box 146"/>
          <p:cNvSpPr txBox="1">
            <a:spLocks noChangeArrowheads="1"/>
          </p:cNvSpPr>
          <p:nvPr/>
        </p:nvSpPr>
        <p:spPr bwMode="auto">
          <a:xfrm>
            <a:off x="4333872" y="2571745"/>
            <a:ext cx="327334"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0</a:t>
            </a:r>
          </a:p>
        </p:txBody>
      </p:sp>
      <p:sp>
        <p:nvSpPr>
          <p:cNvPr id="482451" name="Text Box 147"/>
          <p:cNvSpPr txBox="1">
            <a:spLocks noChangeArrowheads="1"/>
          </p:cNvSpPr>
          <p:nvPr/>
        </p:nvSpPr>
        <p:spPr bwMode="auto">
          <a:xfrm>
            <a:off x="5339956" y="2571744"/>
            <a:ext cx="327334"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1</a:t>
            </a:r>
          </a:p>
        </p:txBody>
      </p:sp>
      <p:pic>
        <p:nvPicPr>
          <p:cNvPr id="482452" name="Picture 148"/>
          <p:cNvPicPr>
            <a:picLocks noChangeArrowheads="1"/>
          </p:cNvPicPr>
          <p:nvPr/>
        </p:nvPicPr>
        <p:blipFill>
          <a:blip r:embed="rId3"/>
          <a:srcRect/>
          <a:stretch>
            <a:fillRect/>
          </a:stretch>
        </p:blipFill>
        <p:spPr bwMode="auto">
          <a:xfrm>
            <a:off x="4657196" y="2300286"/>
            <a:ext cx="779066" cy="366712"/>
          </a:xfrm>
          <a:prstGeom prst="rect">
            <a:avLst/>
          </a:prstGeom>
          <a:noFill/>
          <a:ln w="12699">
            <a:noFill/>
            <a:miter lim="800000"/>
            <a:headEnd/>
            <a:tailEnd/>
          </a:ln>
          <a:effectLst/>
        </p:spPr>
      </p:pic>
      <p:pic>
        <p:nvPicPr>
          <p:cNvPr id="482453" name="Picture 149"/>
          <p:cNvPicPr>
            <a:picLocks noChangeArrowheads="1"/>
          </p:cNvPicPr>
          <p:nvPr/>
        </p:nvPicPr>
        <p:blipFill>
          <a:blip r:embed="rId3"/>
          <a:srcRect/>
          <a:stretch>
            <a:fillRect/>
          </a:stretch>
        </p:blipFill>
        <p:spPr bwMode="auto">
          <a:xfrm>
            <a:off x="7410583" y="2306636"/>
            <a:ext cx="777346" cy="366712"/>
          </a:xfrm>
          <a:prstGeom prst="rect">
            <a:avLst/>
          </a:prstGeom>
          <a:noFill/>
          <a:ln w="12699">
            <a:noFill/>
            <a:miter lim="800000"/>
            <a:headEnd/>
            <a:tailEnd/>
          </a:ln>
          <a:effectLst/>
        </p:spPr>
      </p:pic>
      <p:sp>
        <p:nvSpPr>
          <p:cNvPr id="127" name="Rectangle 2"/>
          <p:cNvSpPr txBox="1">
            <a:spLocks noChangeArrowheads="1"/>
          </p:cNvSpPr>
          <p:nvPr/>
        </p:nvSpPr>
        <p:spPr>
          <a:xfrm>
            <a:off x="1238225" y="500097"/>
            <a:ext cx="7917921" cy="114298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0" cap="none" spc="0" normalizeH="0" baseline="0" noProof="0" dirty="0" smtClean="0">
                <a:ln>
                  <a:noFill/>
                </a:ln>
                <a:solidFill>
                  <a:srgbClr val="CC3300"/>
                </a:solidFill>
                <a:effectLst/>
                <a:uLnTx/>
                <a:uFillTx/>
                <a:latin typeface="+mj-lt"/>
                <a:ea typeface="+mj-ea"/>
                <a:cs typeface="+mj-cs"/>
              </a:rPr>
              <a:t>路由表第一条的含义</a:t>
            </a:r>
            <a:endParaRPr kumimoji="0" lang="zh-CN" altLang="en-US" sz="4400" b="0" i="0" u="none" strike="noStrike" kern="0" cap="none" spc="0" normalizeH="0" baseline="0" noProof="0" dirty="0">
              <a:ln>
                <a:noFill/>
              </a:ln>
              <a:solidFill>
                <a:srgbClr val="CC3300"/>
              </a:solidFill>
              <a:effectLst/>
              <a:uLnTx/>
              <a:uFillTx/>
              <a:latin typeface="+mj-lt"/>
              <a:ea typeface="+mj-ea"/>
              <a:cs typeface="+mj-cs"/>
            </a:endParaRPr>
          </a:p>
        </p:txBody>
      </p:sp>
      <p:sp>
        <p:nvSpPr>
          <p:cNvPr id="129" name="圆角矩形标注 128"/>
          <p:cNvSpPr/>
          <p:nvPr/>
        </p:nvSpPr>
        <p:spPr>
          <a:xfrm>
            <a:off x="6500829" y="3571876"/>
            <a:ext cx="3405176" cy="1571636"/>
          </a:xfrm>
          <a:prstGeom prst="wedgeRoundRectCallout">
            <a:avLst>
              <a:gd name="adj1" fmla="val -77947"/>
              <a:gd name="adj2" fmla="val 1448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smtClean="0">
                <a:solidFill>
                  <a:srgbClr val="333399"/>
                </a:solidFill>
                <a:latin typeface="+mn-ea"/>
              </a:rPr>
              <a:t>去往目的网络为</a:t>
            </a:r>
            <a:r>
              <a:rPr lang="en-US" altLang="zh-CN" sz="2800" b="1" dirty="0" smtClean="0">
                <a:solidFill>
                  <a:srgbClr val="333399"/>
                </a:solidFill>
                <a:latin typeface="+mn-ea"/>
              </a:rPr>
              <a:t>20.0.0.0</a:t>
            </a:r>
            <a:r>
              <a:rPr lang="zh-CN" altLang="en-US" sz="2800" b="1" dirty="0" smtClean="0">
                <a:solidFill>
                  <a:srgbClr val="333399"/>
                </a:solidFill>
                <a:latin typeface="+mn-ea"/>
              </a:rPr>
              <a:t>的数据，将被发往接口</a:t>
            </a:r>
            <a:r>
              <a:rPr lang="en-US" altLang="zh-CN" sz="2800" b="1" dirty="0" smtClean="0">
                <a:solidFill>
                  <a:srgbClr val="333399"/>
                </a:solidFill>
                <a:latin typeface="+mn-ea"/>
              </a:rPr>
              <a:t>0</a:t>
            </a:r>
            <a:endParaRPr lang="zh-CN" altLang="en-US" sz="2800" b="1" dirty="0"/>
          </a:p>
        </p:txBody>
      </p:sp>
      <p:sp>
        <p:nvSpPr>
          <p:cNvPr id="131" name="右箭头 130"/>
          <p:cNvSpPr/>
          <p:nvPr/>
        </p:nvSpPr>
        <p:spPr>
          <a:xfrm rot="10800000">
            <a:off x="4111645" y="2305151"/>
            <a:ext cx="773912" cy="357190"/>
          </a:xfrm>
          <a:prstGeom prst="rightArrow">
            <a:avLst/>
          </a:prstGeom>
          <a:solidFill>
            <a:srgbClr val="FF0000"/>
          </a:solidFill>
          <a:ln>
            <a:solidFill>
              <a:srgbClr val="00A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animEffect transition="in" filter="wipe(right)">
                                      <p:cBhvr>
                                        <p:cTn id="11"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29" name="Line 25"/>
          <p:cNvSpPr>
            <a:spLocks noChangeShapeType="1"/>
          </p:cNvSpPr>
          <p:nvPr/>
        </p:nvSpPr>
        <p:spPr bwMode="auto">
          <a:xfrm>
            <a:off x="1379273" y="2505073"/>
            <a:ext cx="7321154" cy="0"/>
          </a:xfrm>
          <a:prstGeom prst="line">
            <a:avLst/>
          </a:prstGeom>
          <a:noFill/>
          <a:ln w="38100">
            <a:solidFill>
              <a:srgbClr val="333399"/>
            </a:solidFill>
            <a:round/>
            <a:headEnd/>
            <a:tailEnd/>
          </a:ln>
          <a:effectLst/>
        </p:spPr>
        <p:txBody>
          <a:bodyPr wrap="none" anchor="ctr"/>
          <a:lstStyle/>
          <a:p>
            <a:endParaRPr lang="zh-CN" altLang="en-US" b="1"/>
          </a:p>
        </p:txBody>
      </p:sp>
      <p:sp>
        <p:nvSpPr>
          <p:cNvPr id="482390" name="Text Box 86"/>
          <p:cNvSpPr txBox="1">
            <a:spLocks noChangeArrowheads="1"/>
          </p:cNvSpPr>
          <p:nvPr/>
        </p:nvSpPr>
        <p:spPr bwMode="auto">
          <a:xfrm>
            <a:off x="132454" y="2127249"/>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200" b="1" dirty="0">
                <a:solidFill>
                  <a:srgbClr val="333399"/>
                </a:solidFill>
                <a:latin typeface="Arial" charset="0"/>
              </a:rPr>
              <a:t> </a:t>
            </a:r>
            <a:r>
              <a:rPr kumimoji="1" lang="en-US" altLang="zh-CN" sz="2000" b="1" dirty="0">
                <a:solidFill>
                  <a:srgbClr val="333399"/>
                </a:solidFill>
                <a:latin typeface="Arial" charset="0"/>
              </a:rPr>
              <a:t>1</a:t>
            </a:r>
          </a:p>
          <a:p>
            <a:r>
              <a:rPr kumimoji="1" lang="en-US" altLang="zh-CN" sz="2000" b="1" dirty="0">
                <a:solidFill>
                  <a:srgbClr val="333399"/>
                </a:solidFill>
                <a:latin typeface="Arial" charset="0"/>
              </a:rPr>
              <a:t>10.0.0.0</a:t>
            </a:r>
          </a:p>
        </p:txBody>
      </p:sp>
      <p:sp>
        <p:nvSpPr>
          <p:cNvPr id="482391" name="Text Box 87"/>
          <p:cNvSpPr txBox="1">
            <a:spLocks noChangeArrowheads="1"/>
          </p:cNvSpPr>
          <p:nvPr/>
        </p:nvSpPr>
        <p:spPr bwMode="auto">
          <a:xfrm>
            <a:off x="8700456" y="212724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4</a:t>
            </a:r>
          </a:p>
          <a:p>
            <a:r>
              <a:rPr kumimoji="1" lang="en-US" altLang="zh-CN" sz="2000" b="1">
                <a:solidFill>
                  <a:srgbClr val="333399"/>
                </a:solidFill>
                <a:latin typeface="Arial" charset="0"/>
              </a:rPr>
              <a:t>40.0.0.0</a:t>
            </a:r>
          </a:p>
        </p:txBody>
      </p:sp>
      <p:sp>
        <p:nvSpPr>
          <p:cNvPr id="482392" name="Text Box 88"/>
          <p:cNvSpPr txBox="1">
            <a:spLocks noChangeArrowheads="1"/>
          </p:cNvSpPr>
          <p:nvPr/>
        </p:nvSpPr>
        <p:spPr bwMode="auto">
          <a:xfrm>
            <a:off x="5885157" y="212724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3</a:t>
            </a:r>
          </a:p>
          <a:p>
            <a:r>
              <a:rPr kumimoji="1" lang="en-US" altLang="zh-CN" sz="2000" b="1">
                <a:solidFill>
                  <a:srgbClr val="333399"/>
                </a:solidFill>
                <a:latin typeface="Arial" charset="0"/>
              </a:rPr>
              <a:t>30.0.0.0</a:t>
            </a:r>
          </a:p>
        </p:txBody>
      </p:sp>
      <p:sp>
        <p:nvSpPr>
          <p:cNvPr id="482393" name="Text Box 89"/>
          <p:cNvSpPr txBox="1">
            <a:spLocks noChangeArrowheads="1"/>
          </p:cNvSpPr>
          <p:nvPr/>
        </p:nvSpPr>
        <p:spPr bwMode="auto">
          <a:xfrm>
            <a:off x="3050940" y="212724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2</a:t>
            </a:r>
          </a:p>
          <a:p>
            <a:r>
              <a:rPr kumimoji="1" lang="en-US" altLang="zh-CN" sz="2000" b="1">
                <a:solidFill>
                  <a:srgbClr val="333399"/>
                </a:solidFill>
                <a:latin typeface="Arial" charset="0"/>
              </a:rPr>
              <a:t>20.0.0.0</a:t>
            </a:r>
          </a:p>
        </p:txBody>
      </p:sp>
      <p:sp>
        <p:nvSpPr>
          <p:cNvPr id="482394" name="Text Box 90"/>
          <p:cNvSpPr txBox="1">
            <a:spLocks noChangeArrowheads="1"/>
          </p:cNvSpPr>
          <p:nvPr/>
        </p:nvSpPr>
        <p:spPr bwMode="auto">
          <a:xfrm>
            <a:off x="818650"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10.0.0.4</a:t>
            </a:r>
          </a:p>
        </p:txBody>
      </p:sp>
      <p:sp>
        <p:nvSpPr>
          <p:cNvPr id="482395" name="Text Box 91"/>
          <p:cNvSpPr txBox="1">
            <a:spLocks noChangeArrowheads="1"/>
          </p:cNvSpPr>
          <p:nvPr/>
        </p:nvSpPr>
        <p:spPr bwMode="auto">
          <a:xfrm>
            <a:off x="7813044"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40.0.0.4</a:t>
            </a:r>
          </a:p>
        </p:txBody>
      </p:sp>
      <p:sp>
        <p:nvSpPr>
          <p:cNvPr id="482396" name="Text Box 92"/>
          <p:cNvSpPr txBox="1">
            <a:spLocks noChangeArrowheads="1"/>
          </p:cNvSpPr>
          <p:nvPr/>
        </p:nvSpPr>
        <p:spPr bwMode="auto">
          <a:xfrm>
            <a:off x="5154241"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30.0.0.2</a:t>
            </a:r>
          </a:p>
        </p:txBody>
      </p:sp>
      <p:sp>
        <p:nvSpPr>
          <p:cNvPr id="482397" name="Text Box 93"/>
          <p:cNvSpPr txBox="1">
            <a:spLocks noChangeArrowheads="1"/>
          </p:cNvSpPr>
          <p:nvPr/>
        </p:nvSpPr>
        <p:spPr bwMode="auto">
          <a:xfrm>
            <a:off x="3799050"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20.0.0.9</a:t>
            </a:r>
          </a:p>
        </p:txBody>
      </p:sp>
      <p:sp>
        <p:nvSpPr>
          <p:cNvPr id="482398" name="Text Box 94"/>
          <p:cNvSpPr txBox="1">
            <a:spLocks noChangeArrowheads="1"/>
          </p:cNvSpPr>
          <p:nvPr/>
        </p:nvSpPr>
        <p:spPr bwMode="auto">
          <a:xfrm>
            <a:off x="2144598" y="169703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20.0.0.7</a:t>
            </a:r>
          </a:p>
        </p:txBody>
      </p:sp>
      <p:sp>
        <p:nvSpPr>
          <p:cNvPr id="482399" name="Line 95"/>
          <p:cNvSpPr>
            <a:spLocks noChangeShapeType="1"/>
          </p:cNvSpPr>
          <p:nvPr/>
        </p:nvSpPr>
        <p:spPr bwMode="auto">
          <a:xfrm>
            <a:off x="1549533" y="2100316"/>
            <a:ext cx="230429"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0" name="Line 96"/>
          <p:cNvSpPr>
            <a:spLocks noChangeShapeType="1"/>
          </p:cNvSpPr>
          <p:nvPr/>
        </p:nvSpPr>
        <p:spPr bwMode="auto">
          <a:xfrm flipH="1">
            <a:off x="2553881" y="2100316"/>
            <a:ext cx="189194"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1" name="Line 97"/>
          <p:cNvSpPr>
            <a:spLocks noChangeShapeType="1"/>
          </p:cNvSpPr>
          <p:nvPr/>
        </p:nvSpPr>
        <p:spPr bwMode="auto">
          <a:xfrm>
            <a:off x="7178439" y="2100316"/>
            <a:ext cx="251107"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2" name="Line 98"/>
          <p:cNvSpPr>
            <a:spLocks noChangeShapeType="1"/>
          </p:cNvSpPr>
          <p:nvPr/>
        </p:nvSpPr>
        <p:spPr bwMode="auto">
          <a:xfrm>
            <a:off x="4535091" y="2100316"/>
            <a:ext cx="108344"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3" name="Line 99"/>
          <p:cNvSpPr>
            <a:spLocks noChangeShapeType="1"/>
          </p:cNvSpPr>
          <p:nvPr/>
        </p:nvSpPr>
        <p:spPr bwMode="auto">
          <a:xfrm flipH="1">
            <a:off x="8126038" y="2079678"/>
            <a:ext cx="247628" cy="492121"/>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4" name="Line 100"/>
          <p:cNvSpPr>
            <a:spLocks noChangeShapeType="1"/>
          </p:cNvSpPr>
          <p:nvPr/>
        </p:nvSpPr>
        <p:spPr bwMode="auto">
          <a:xfrm flipH="1">
            <a:off x="5417377" y="2100316"/>
            <a:ext cx="227009"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82405" name="Rectangle 101"/>
          <p:cNvSpPr>
            <a:spLocks noChangeArrowheads="1"/>
          </p:cNvSpPr>
          <p:nvPr/>
        </p:nvSpPr>
        <p:spPr bwMode="auto">
          <a:xfrm>
            <a:off x="2476512" y="3357562"/>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p>
        </p:txBody>
      </p:sp>
      <p:sp>
        <p:nvSpPr>
          <p:cNvPr id="482406" name="Line 102"/>
          <p:cNvSpPr>
            <a:spLocks noChangeShapeType="1"/>
          </p:cNvSpPr>
          <p:nvPr/>
        </p:nvSpPr>
        <p:spPr bwMode="auto">
          <a:xfrm>
            <a:off x="2534965" y="3860800"/>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07" name="Text Box 103"/>
          <p:cNvSpPr txBox="1">
            <a:spLocks noChangeArrowheads="1"/>
          </p:cNvSpPr>
          <p:nvPr/>
        </p:nvSpPr>
        <p:spPr bwMode="auto">
          <a:xfrm>
            <a:off x="2488521" y="3381374"/>
            <a:ext cx="2430064" cy="400110"/>
          </a:xfrm>
          <a:prstGeom prst="rect">
            <a:avLst/>
          </a:prstGeom>
          <a:noFill/>
          <a:ln w="9525">
            <a:noFill/>
            <a:miter lim="800000"/>
            <a:headEnd/>
            <a:tailEnd/>
          </a:ln>
          <a:effectLst/>
        </p:spPr>
        <p:txBody>
          <a:bodyPr wrap="square">
            <a:spAutoFit/>
          </a:bodyPr>
          <a:lstStyle/>
          <a:p>
            <a:pPr algn="ctr"/>
            <a:r>
              <a:rPr kumimoji="1" lang="zh-CN" altLang="en-US" sz="2000" b="1" dirty="0" smtClean="0">
                <a:solidFill>
                  <a:srgbClr val="333399"/>
                </a:solidFill>
                <a:latin typeface="Arial" charset="0"/>
              </a:rPr>
              <a:t>目的网络地址</a:t>
            </a:r>
            <a:endParaRPr kumimoji="1" lang="zh-CN" altLang="en-US" sz="2000" b="1" dirty="0">
              <a:solidFill>
                <a:srgbClr val="333399"/>
              </a:solidFill>
              <a:latin typeface="Arial" charset="0"/>
            </a:endParaRPr>
          </a:p>
        </p:txBody>
      </p:sp>
      <p:sp>
        <p:nvSpPr>
          <p:cNvPr id="482408" name="Text Box 104"/>
          <p:cNvSpPr txBox="1">
            <a:spLocks noChangeArrowheads="1"/>
          </p:cNvSpPr>
          <p:nvPr/>
        </p:nvSpPr>
        <p:spPr bwMode="auto">
          <a:xfrm>
            <a:off x="5773323" y="3376612"/>
            <a:ext cx="1475084" cy="400110"/>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Arial" charset="0"/>
              </a:rPr>
              <a:t>下一跳地址</a:t>
            </a:r>
          </a:p>
        </p:txBody>
      </p:sp>
      <p:sp>
        <p:nvSpPr>
          <p:cNvPr id="482409" name="Line 105"/>
          <p:cNvSpPr>
            <a:spLocks noChangeShapeType="1"/>
          </p:cNvSpPr>
          <p:nvPr/>
        </p:nvSpPr>
        <p:spPr bwMode="auto">
          <a:xfrm>
            <a:off x="5205792" y="3357562"/>
            <a:ext cx="0" cy="1778000"/>
          </a:xfrm>
          <a:prstGeom prst="line">
            <a:avLst/>
          </a:prstGeom>
          <a:noFill/>
          <a:ln w="19050">
            <a:solidFill>
              <a:srgbClr val="333399"/>
            </a:solidFill>
            <a:round/>
            <a:headEnd/>
            <a:tailEnd/>
          </a:ln>
          <a:effectLst/>
        </p:spPr>
        <p:txBody>
          <a:bodyPr wrap="none" anchor="ctr"/>
          <a:lstStyle/>
          <a:p>
            <a:endParaRPr lang="zh-CN" altLang="en-US" b="1"/>
          </a:p>
        </p:txBody>
      </p:sp>
      <p:sp>
        <p:nvSpPr>
          <p:cNvPr id="482410" name="Line 106"/>
          <p:cNvSpPr>
            <a:spLocks noChangeShapeType="1"/>
          </p:cNvSpPr>
          <p:nvPr/>
        </p:nvSpPr>
        <p:spPr bwMode="auto">
          <a:xfrm>
            <a:off x="2476512" y="4165599"/>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1" name="Line 107"/>
          <p:cNvSpPr>
            <a:spLocks noChangeShapeType="1"/>
          </p:cNvSpPr>
          <p:nvPr/>
        </p:nvSpPr>
        <p:spPr bwMode="auto">
          <a:xfrm>
            <a:off x="2476512" y="4489449"/>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482412" name="Line 108"/>
          <p:cNvSpPr>
            <a:spLocks noChangeShapeType="1"/>
          </p:cNvSpPr>
          <p:nvPr/>
        </p:nvSpPr>
        <p:spPr bwMode="auto">
          <a:xfrm>
            <a:off x="2476512" y="4813299"/>
            <a:ext cx="5458619" cy="0"/>
          </a:xfrm>
          <a:prstGeom prst="line">
            <a:avLst/>
          </a:prstGeom>
          <a:noFill/>
          <a:ln w="19050">
            <a:solidFill>
              <a:srgbClr val="333399"/>
            </a:solidFill>
            <a:round/>
            <a:headEnd/>
            <a:tailEnd/>
          </a:ln>
          <a:effectLst/>
        </p:spPr>
        <p:txBody>
          <a:bodyPr wrap="none" anchor="ctr"/>
          <a:lstStyle/>
          <a:p>
            <a:endParaRPr lang="zh-CN" altLang="en-US" b="1">
              <a:solidFill>
                <a:srgbClr val="FF0000"/>
              </a:solidFill>
            </a:endParaRPr>
          </a:p>
        </p:txBody>
      </p:sp>
      <p:sp>
        <p:nvSpPr>
          <p:cNvPr id="482413" name="Text Box 109"/>
          <p:cNvSpPr txBox="1">
            <a:spLocks noChangeArrowheads="1"/>
          </p:cNvSpPr>
          <p:nvPr/>
        </p:nvSpPr>
        <p:spPr bwMode="auto">
          <a:xfrm>
            <a:off x="3214302" y="3792538"/>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20.0.0.0</a:t>
            </a:r>
          </a:p>
        </p:txBody>
      </p:sp>
      <p:sp>
        <p:nvSpPr>
          <p:cNvPr id="482414" name="Text Box 110"/>
          <p:cNvSpPr txBox="1">
            <a:spLocks noChangeArrowheads="1"/>
          </p:cNvSpPr>
          <p:nvPr/>
        </p:nvSpPr>
        <p:spPr bwMode="auto">
          <a:xfrm>
            <a:off x="3214302" y="4106862"/>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30.0.0.0</a:t>
            </a:r>
          </a:p>
        </p:txBody>
      </p:sp>
      <p:sp>
        <p:nvSpPr>
          <p:cNvPr id="482415" name="Text Box 111"/>
          <p:cNvSpPr txBox="1">
            <a:spLocks noChangeArrowheads="1"/>
          </p:cNvSpPr>
          <p:nvPr/>
        </p:nvSpPr>
        <p:spPr bwMode="auto">
          <a:xfrm>
            <a:off x="3214302" y="4452938"/>
            <a:ext cx="1109599" cy="400110"/>
          </a:xfrm>
          <a:prstGeom prst="rect">
            <a:avLst/>
          </a:prstGeom>
          <a:noFill/>
          <a:ln w="9525">
            <a:noFill/>
            <a:miter lim="800000"/>
            <a:headEnd/>
            <a:tailEnd/>
          </a:ln>
          <a:effectLst/>
        </p:spPr>
        <p:txBody>
          <a:bodyPr wrap="none">
            <a:spAutoFit/>
          </a:bodyPr>
          <a:lstStyle/>
          <a:p>
            <a:r>
              <a:rPr kumimoji="1" lang="en-US" altLang="zh-CN" sz="2000" b="1" dirty="0">
                <a:latin typeface="Arial" charset="0"/>
              </a:rPr>
              <a:t>10.0.0.0</a:t>
            </a:r>
          </a:p>
        </p:txBody>
      </p:sp>
      <p:sp>
        <p:nvSpPr>
          <p:cNvPr id="482416" name="Text Box 112"/>
          <p:cNvSpPr txBox="1">
            <a:spLocks noChangeArrowheads="1"/>
          </p:cNvSpPr>
          <p:nvPr/>
        </p:nvSpPr>
        <p:spPr bwMode="auto">
          <a:xfrm>
            <a:off x="3214302" y="4751387"/>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40.0.0.0</a:t>
            </a:r>
          </a:p>
        </p:txBody>
      </p:sp>
      <p:sp>
        <p:nvSpPr>
          <p:cNvPr id="482417" name="Text Box 113"/>
          <p:cNvSpPr txBox="1">
            <a:spLocks noChangeArrowheads="1"/>
          </p:cNvSpPr>
          <p:nvPr/>
        </p:nvSpPr>
        <p:spPr bwMode="auto">
          <a:xfrm>
            <a:off x="5866221" y="4441824"/>
            <a:ext cx="1109599" cy="400110"/>
          </a:xfrm>
          <a:prstGeom prst="rect">
            <a:avLst/>
          </a:prstGeom>
          <a:noFill/>
          <a:ln w="9525">
            <a:noFill/>
            <a:miter lim="800000"/>
            <a:headEnd/>
            <a:tailEnd/>
          </a:ln>
          <a:effectLst/>
        </p:spPr>
        <p:txBody>
          <a:bodyPr wrap="none">
            <a:spAutoFit/>
          </a:bodyPr>
          <a:lstStyle/>
          <a:p>
            <a:r>
              <a:rPr kumimoji="1" lang="en-US" altLang="zh-CN" sz="2000" b="1">
                <a:latin typeface="Arial" charset="0"/>
              </a:rPr>
              <a:t>20.0.0.7</a:t>
            </a:r>
          </a:p>
        </p:txBody>
      </p:sp>
      <p:sp>
        <p:nvSpPr>
          <p:cNvPr id="482418" name="Text Box 114"/>
          <p:cNvSpPr txBox="1">
            <a:spLocks noChangeArrowheads="1"/>
          </p:cNvSpPr>
          <p:nvPr/>
        </p:nvSpPr>
        <p:spPr bwMode="auto">
          <a:xfrm>
            <a:off x="5874822" y="4764088"/>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30.0.0.1</a:t>
            </a:r>
          </a:p>
        </p:txBody>
      </p:sp>
      <p:sp>
        <p:nvSpPr>
          <p:cNvPr id="482419" name="Text Box 115"/>
          <p:cNvSpPr txBox="1">
            <a:spLocks noChangeArrowheads="1"/>
          </p:cNvSpPr>
          <p:nvPr/>
        </p:nvSpPr>
        <p:spPr bwMode="auto">
          <a:xfrm>
            <a:off x="5398408" y="4133849"/>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rPr>
              <a:t>直接交付，接口 </a:t>
            </a:r>
            <a:r>
              <a:rPr kumimoji="1" lang="en-US" altLang="zh-CN" sz="2000" b="1" dirty="0">
                <a:solidFill>
                  <a:srgbClr val="333399"/>
                </a:solidFill>
                <a:latin typeface="Arial" charset="0"/>
              </a:rPr>
              <a:t>1</a:t>
            </a:r>
          </a:p>
        </p:txBody>
      </p:sp>
      <p:sp>
        <p:nvSpPr>
          <p:cNvPr id="482420" name="Text Box 116"/>
          <p:cNvSpPr txBox="1">
            <a:spLocks noChangeArrowheads="1"/>
          </p:cNvSpPr>
          <p:nvPr/>
        </p:nvSpPr>
        <p:spPr bwMode="auto">
          <a:xfrm>
            <a:off x="5398408" y="3789363"/>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rPr>
              <a:t>直接交付，接口 </a:t>
            </a:r>
            <a:r>
              <a:rPr kumimoji="1" lang="en-US" altLang="zh-CN" sz="2000" b="1" dirty="0">
                <a:solidFill>
                  <a:srgbClr val="333399"/>
                </a:solidFill>
                <a:latin typeface="Arial" charset="0"/>
              </a:rPr>
              <a:t>0</a:t>
            </a:r>
          </a:p>
        </p:txBody>
      </p:sp>
      <p:sp>
        <p:nvSpPr>
          <p:cNvPr id="482421" name="Text Box 117"/>
          <p:cNvSpPr txBox="1">
            <a:spLocks noChangeArrowheads="1"/>
          </p:cNvSpPr>
          <p:nvPr/>
        </p:nvSpPr>
        <p:spPr bwMode="auto">
          <a:xfrm>
            <a:off x="3670018" y="2855966"/>
            <a:ext cx="2856872" cy="461665"/>
          </a:xfrm>
          <a:prstGeom prst="rect">
            <a:avLst/>
          </a:prstGeom>
          <a:noFill/>
          <a:ln w="9525">
            <a:noFill/>
            <a:miter lim="800000"/>
            <a:headEnd/>
            <a:tailEnd/>
          </a:ln>
          <a:effectLst/>
        </p:spPr>
        <p:txBody>
          <a:bodyPr wrap="none">
            <a:spAutoFit/>
          </a:bodyPr>
          <a:lstStyle/>
          <a:p>
            <a:r>
              <a:rPr kumimoji="1" lang="zh-CN" altLang="en-US" sz="2400" b="1">
                <a:solidFill>
                  <a:srgbClr val="333399"/>
                </a:solidFill>
                <a:latin typeface="Arial" charset="0"/>
              </a:rPr>
              <a:t>路由器 </a:t>
            </a:r>
            <a:r>
              <a:rPr kumimoji="1" lang="en-US" altLang="zh-CN" sz="2400" b="1">
                <a:solidFill>
                  <a:srgbClr val="333399"/>
                </a:solidFill>
                <a:latin typeface="Arial" charset="0"/>
              </a:rPr>
              <a:t>R</a:t>
            </a:r>
            <a:r>
              <a:rPr kumimoji="1" lang="en-US" altLang="zh-CN" sz="2400" b="1" baseline="-25000">
                <a:solidFill>
                  <a:srgbClr val="333399"/>
                </a:solidFill>
                <a:latin typeface="Arial" charset="0"/>
              </a:rPr>
              <a:t>2</a:t>
            </a:r>
            <a:r>
              <a:rPr kumimoji="1" lang="en-US" altLang="zh-CN" sz="2400" b="1">
                <a:solidFill>
                  <a:srgbClr val="333399"/>
                </a:solidFill>
                <a:latin typeface="Arial" charset="0"/>
              </a:rPr>
              <a:t> </a:t>
            </a:r>
            <a:r>
              <a:rPr kumimoji="1" lang="zh-CN" altLang="en-US" sz="2400" b="1">
                <a:solidFill>
                  <a:srgbClr val="333399"/>
                </a:solidFill>
                <a:latin typeface="Arial" charset="0"/>
              </a:rPr>
              <a:t>的路由表</a:t>
            </a:r>
          </a:p>
        </p:txBody>
      </p:sp>
      <p:sp>
        <p:nvSpPr>
          <p:cNvPr id="482422" name="Text Box 118"/>
          <p:cNvSpPr txBox="1">
            <a:spLocks noChangeArrowheads="1"/>
          </p:cNvSpPr>
          <p:nvPr/>
        </p:nvSpPr>
        <p:spPr bwMode="auto">
          <a:xfrm>
            <a:off x="6533519" y="1697036"/>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30.0.0.1</a:t>
            </a:r>
          </a:p>
        </p:txBody>
      </p:sp>
      <p:pic>
        <p:nvPicPr>
          <p:cNvPr id="482443" name="Picture 139"/>
          <p:cNvPicPr>
            <a:picLocks noChangeArrowheads="1"/>
          </p:cNvPicPr>
          <p:nvPr/>
        </p:nvPicPr>
        <p:blipFill>
          <a:blip r:embed="rId3"/>
          <a:srcRect/>
          <a:stretch>
            <a:fillRect/>
          </a:stretch>
        </p:blipFill>
        <p:spPr bwMode="auto">
          <a:xfrm>
            <a:off x="1805781" y="2322511"/>
            <a:ext cx="777346" cy="368300"/>
          </a:xfrm>
          <a:prstGeom prst="rect">
            <a:avLst/>
          </a:prstGeom>
          <a:noFill/>
          <a:ln w="12699">
            <a:noFill/>
            <a:miter lim="800000"/>
            <a:headEnd/>
            <a:tailEnd/>
          </a:ln>
          <a:effectLst/>
        </p:spPr>
      </p:pic>
      <p:sp>
        <p:nvSpPr>
          <p:cNvPr id="482444" name="Text Box 140"/>
          <p:cNvSpPr txBox="1">
            <a:spLocks noChangeArrowheads="1"/>
          </p:cNvSpPr>
          <p:nvPr/>
        </p:nvSpPr>
        <p:spPr bwMode="auto">
          <a:xfrm>
            <a:off x="4861852" y="191611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2</a:t>
            </a:r>
            <a:endParaRPr kumimoji="1" lang="en-US" altLang="zh-CN" sz="2000" b="1">
              <a:solidFill>
                <a:srgbClr val="333399"/>
              </a:solidFill>
              <a:latin typeface="Arial" charset="0"/>
            </a:endParaRPr>
          </a:p>
        </p:txBody>
      </p:sp>
      <p:sp>
        <p:nvSpPr>
          <p:cNvPr id="482445" name="Text Box 141"/>
          <p:cNvSpPr txBox="1">
            <a:spLocks noChangeArrowheads="1"/>
          </p:cNvSpPr>
          <p:nvPr/>
        </p:nvSpPr>
        <p:spPr bwMode="auto">
          <a:xfrm>
            <a:off x="7618678" y="191611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3</a:t>
            </a:r>
            <a:endParaRPr kumimoji="1" lang="en-US" altLang="zh-CN" sz="2000" b="1">
              <a:solidFill>
                <a:srgbClr val="333399"/>
              </a:solidFill>
              <a:latin typeface="Arial" charset="0"/>
            </a:endParaRPr>
          </a:p>
        </p:txBody>
      </p:sp>
      <p:sp>
        <p:nvSpPr>
          <p:cNvPr id="482446" name="Text Box 142"/>
          <p:cNvSpPr txBox="1">
            <a:spLocks noChangeArrowheads="1"/>
          </p:cNvSpPr>
          <p:nvPr/>
        </p:nvSpPr>
        <p:spPr bwMode="auto">
          <a:xfrm>
            <a:off x="1919288" y="191611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1</a:t>
            </a:r>
            <a:endParaRPr kumimoji="1" lang="en-US" altLang="zh-CN" sz="2000" b="1">
              <a:solidFill>
                <a:srgbClr val="333399"/>
              </a:solidFill>
              <a:latin typeface="Arial" charset="0"/>
            </a:endParaRPr>
          </a:p>
        </p:txBody>
      </p:sp>
      <p:sp>
        <p:nvSpPr>
          <p:cNvPr id="482450" name="Text Box 146"/>
          <p:cNvSpPr txBox="1">
            <a:spLocks noChangeArrowheads="1"/>
          </p:cNvSpPr>
          <p:nvPr/>
        </p:nvSpPr>
        <p:spPr bwMode="auto">
          <a:xfrm>
            <a:off x="4323556" y="2451099"/>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0</a:t>
            </a:r>
          </a:p>
        </p:txBody>
      </p:sp>
      <p:sp>
        <p:nvSpPr>
          <p:cNvPr id="482451" name="Text Box 147"/>
          <p:cNvSpPr txBox="1">
            <a:spLocks noChangeArrowheads="1"/>
          </p:cNvSpPr>
          <p:nvPr/>
        </p:nvSpPr>
        <p:spPr bwMode="auto">
          <a:xfrm>
            <a:off x="5419065" y="2457448"/>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a:t>
            </a:r>
          </a:p>
        </p:txBody>
      </p:sp>
      <p:pic>
        <p:nvPicPr>
          <p:cNvPr id="482452" name="Picture 148"/>
          <p:cNvPicPr>
            <a:picLocks noChangeArrowheads="1"/>
          </p:cNvPicPr>
          <p:nvPr/>
        </p:nvPicPr>
        <p:blipFill>
          <a:blip r:embed="rId3"/>
          <a:srcRect/>
          <a:stretch>
            <a:fillRect/>
          </a:stretch>
        </p:blipFill>
        <p:spPr bwMode="auto">
          <a:xfrm>
            <a:off x="4657196" y="2300286"/>
            <a:ext cx="779066" cy="366712"/>
          </a:xfrm>
          <a:prstGeom prst="rect">
            <a:avLst/>
          </a:prstGeom>
          <a:noFill/>
          <a:ln w="12699">
            <a:noFill/>
            <a:miter lim="800000"/>
            <a:headEnd/>
            <a:tailEnd/>
          </a:ln>
          <a:effectLst/>
        </p:spPr>
      </p:pic>
      <p:pic>
        <p:nvPicPr>
          <p:cNvPr id="482453" name="Picture 149"/>
          <p:cNvPicPr>
            <a:picLocks noChangeArrowheads="1"/>
          </p:cNvPicPr>
          <p:nvPr/>
        </p:nvPicPr>
        <p:blipFill>
          <a:blip r:embed="rId3"/>
          <a:srcRect/>
          <a:stretch>
            <a:fillRect/>
          </a:stretch>
        </p:blipFill>
        <p:spPr bwMode="auto">
          <a:xfrm>
            <a:off x="7410583" y="2306636"/>
            <a:ext cx="777346" cy="366712"/>
          </a:xfrm>
          <a:prstGeom prst="rect">
            <a:avLst/>
          </a:prstGeom>
          <a:noFill/>
          <a:ln w="12699">
            <a:noFill/>
            <a:miter lim="800000"/>
            <a:headEnd/>
            <a:tailEnd/>
          </a:ln>
          <a:effectLst/>
        </p:spPr>
      </p:pic>
      <p:sp>
        <p:nvSpPr>
          <p:cNvPr id="127" name="Rectangle 2"/>
          <p:cNvSpPr txBox="1">
            <a:spLocks noChangeArrowheads="1"/>
          </p:cNvSpPr>
          <p:nvPr/>
        </p:nvSpPr>
        <p:spPr>
          <a:xfrm>
            <a:off x="1238225" y="500097"/>
            <a:ext cx="7917921" cy="1142985"/>
          </a:xfrm>
          <a:prstGeom prst="rect">
            <a:avLst/>
          </a:prstGeom>
        </p:spPr>
        <p:txBody>
          <a:bodyPr/>
          <a:lstStyle/>
          <a:p>
            <a:pPr lvl="0" algn="ctr" eaLnBrk="0" hangingPunct="0">
              <a:defRPr/>
            </a:pPr>
            <a:r>
              <a:rPr kumimoji="0" lang="zh-CN" altLang="en-US" sz="4400" b="0" i="0" u="none" strike="noStrike" kern="0" cap="none" spc="0" normalizeH="0" baseline="0" noProof="0" dirty="0" smtClean="0">
                <a:ln>
                  <a:noFill/>
                </a:ln>
                <a:solidFill>
                  <a:srgbClr val="CC3300"/>
                </a:solidFill>
                <a:effectLst/>
                <a:uLnTx/>
                <a:uFillTx/>
                <a:latin typeface="+mj-lt"/>
                <a:ea typeface="+mj-ea"/>
                <a:cs typeface="+mj-cs"/>
              </a:rPr>
              <a:t>路由表</a:t>
            </a:r>
            <a:r>
              <a:rPr lang="zh-CN" altLang="en-US" sz="4400" kern="0" dirty="0" smtClean="0">
                <a:solidFill>
                  <a:srgbClr val="CC3300"/>
                </a:solidFill>
                <a:latin typeface="Arial"/>
                <a:ea typeface="黑体"/>
              </a:rPr>
              <a:t>第</a:t>
            </a:r>
            <a:r>
              <a:rPr lang="en-US" altLang="zh-CN" sz="4400" kern="0" dirty="0" smtClean="0">
                <a:solidFill>
                  <a:srgbClr val="CC3300"/>
                </a:solidFill>
                <a:latin typeface="Arial"/>
                <a:ea typeface="黑体"/>
              </a:rPr>
              <a:t>4</a:t>
            </a:r>
            <a:r>
              <a:rPr lang="zh-CN" altLang="en-US" sz="4400" kern="0" dirty="0" smtClean="0">
                <a:solidFill>
                  <a:srgbClr val="CC3300"/>
                </a:solidFill>
                <a:latin typeface="Arial"/>
                <a:ea typeface="黑体"/>
              </a:rPr>
              <a:t>条的含义</a:t>
            </a:r>
          </a:p>
          <a:p>
            <a:pPr algn="ctr" eaLnBrk="0" hangingPunct="0">
              <a:defRPr/>
            </a:pPr>
            <a:endParaRPr kumimoji="0" lang="zh-CN" altLang="en-US" sz="4400" b="0" i="0" u="none" strike="noStrike" kern="0" cap="none" spc="0" normalizeH="0" baseline="0" noProof="0" dirty="0">
              <a:ln>
                <a:noFill/>
              </a:ln>
              <a:solidFill>
                <a:srgbClr val="CC3300"/>
              </a:solidFill>
              <a:effectLst/>
              <a:uLnTx/>
              <a:uFillTx/>
              <a:latin typeface="+mj-lt"/>
              <a:ea typeface="+mj-ea"/>
              <a:cs typeface="+mj-cs"/>
            </a:endParaRPr>
          </a:p>
        </p:txBody>
      </p:sp>
      <p:sp>
        <p:nvSpPr>
          <p:cNvPr id="129" name="圆角矩形标注 128"/>
          <p:cNvSpPr/>
          <p:nvPr/>
        </p:nvSpPr>
        <p:spPr>
          <a:xfrm>
            <a:off x="2381261" y="5643578"/>
            <a:ext cx="5209021" cy="928718"/>
          </a:xfrm>
          <a:prstGeom prst="wedgeRoundRectCallout">
            <a:avLst>
              <a:gd name="adj1" fmla="val -21199"/>
              <a:gd name="adj2" fmla="val -10384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2400" dirty="0" smtClean="0">
              <a:solidFill>
                <a:srgbClr val="333399"/>
              </a:solidFill>
              <a:latin typeface="黑体" pitchFamily="49" charset="-122"/>
              <a:ea typeface="黑体" pitchFamily="49" charset="-122"/>
            </a:endParaRPr>
          </a:p>
          <a:p>
            <a:pPr algn="ctr"/>
            <a:r>
              <a:rPr lang="zh-CN" altLang="en-US" sz="2400" dirty="0" smtClean="0">
                <a:solidFill>
                  <a:srgbClr val="333399"/>
                </a:solidFill>
                <a:latin typeface="黑体" pitchFamily="49" charset="-122"/>
                <a:ea typeface="黑体" pitchFamily="49" charset="-122"/>
              </a:rPr>
              <a:t>去往目的网络为</a:t>
            </a:r>
            <a:r>
              <a:rPr lang="en-US" altLang="zh-CN" sz="2400" dirty="0" smtClean="0">
                <a:solidFill>
                  <a:srgbClr val="333399"/>
                </a:solidFill>
                <a:latin typeface="黑体" pitchFamily="49" charset="-122"/>
                <a:ea typeface="黑体" pitchFamily="49" charset="-122"/>
              </a:rPr>
              <a:t>40.0.0.0</a:t>
            </a:r>
            <a:r>
              <a:rPr lang="zh-CN" altLang="en-US" sz="2400" dirty="0" smtClean="0">
                <a:solidFill>
                  <a:srgbClr val="333399"/>
                </a:solidFill>
                <a:latin typeface="黑体" pitchFamily="49" charset="-122"/>
                <a:ea typeface="黑体" pitchFamily="49" charset="-122"/>
              </a:rPr>
              <a:t>的数据，将被发往</a:t>
            </a:r>
            <a:r>
              <a:rPr lang="en-US" altLang="zh-CN" sz="2400" dirty="0" smtClean="0">
                <a:solidFill>
                  <a:srgbClr val="333399"/>
                </a:solidFill>
                <a:latin typeface="黑体" pitchFamily="49" charset="-122"/>
                <a:ea typeface="黑体" pitchFamily="49" charset="-122"/>
              </a:rPr>
              <a:t>R3</a:t>
            </a:r>
            <a:r>
              <a:rPr lang="zh-CN" altLang="en-US" sz="2400" dirty="0" smtClean="0">
                <a:solidFill>
                  <a:srgbClr val="333399"/>
                </a:solidFill>
                <a:latin typeface="黑体" pitchFamily="49" charset="-122"/>
                <a:ea typeface="黑体" pitchFamily="49" charset="-122"/>
              </a:rPr>
              <a:t>的左接口</a:t>
            </a:r>
            <a:r>
              <a:rPr kumimoji="1" lang="en-US" altLang="zh-CN" sz="2400" dirty="0" smtClean="0">
                <a:solidFill>
                  <a:srgbClr val="FF0000"/>
                </a:solidFill>
                <a:latin typeface="黑体" pitchFamily="49" charset="-122"/>
                <a:ea typeface="黑体" pitchFamily="49" charset="-122"/>
              </a:rPr>
              <a:t>30.0.0.1</a:t>
            </a:r>
          </a:p>
          <a:p>
            <a:pPr algn="ctr"/>
            <a:endParaRPr lang="zh-CN" altLang="en-US" sz="2400" dirty="0">
              <a:latin typeface="黑体" pitchFamily="49" charset="-122"/>
              <a:ea typeface="黑体" pitchFamily="49" charset="-122"/>
            </a:endParaRPr>
          </a:p>
        </p:txBody>
      </p:sp>
      <p:sp>
        <p:nvSpPr>
          <p:cNvPr id="130" name="右箭头 129"/>
          <p:cNvSpPr/>
          <p:nvPr/>
        </p:nvSpPr>
        <p:spPr>
          <a:xfrm>
            <a:off x="5107782" y="2285992"/>
            <a:ext cx="2244344" cy="357190"/>
          </a:xfrm>
          <a:prstGeom prst="rightArrow">
            <a:avLst/>
          </a:prstGeom>
          <a:solidFill>
            <a:srgbClr val="FF0000"/>
          </a:solidFill>
          <a:ln>
            <a:solidFill>
              <a:srgbClr val="00A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wipe(left)">
                                      <p:cBhvr>
                                        <p:cTn id="1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37DC1DE-D772-415A-B75D-6C2A3BBF0EE5}" type="slidenum">
              <a:rPr lang="zh-CN" altLang="en-US" smtClean="0"/>
              <a:pPr/>
              <a:t>92</a:t>
            </a:fld>
            <a:endParaRPr lang="en-US" altLang="zh-CN"/>
          </a:p>
        </p:txBody>
      </p:sp>
      <p:grpSp>
        <p:nvGrpSpPr>
          <p:cNvPr id="3" name="组合 2"/>
          <p:cNvGrpSpPr/>
          <p:nvPr/>
        </p:nvGrpSpPr>
        <p:grpSpPr>
          <a:xfrm>
            <a:off x="8980759" y="1059176"/>
            <a:ext cx="925248" cy="1295404"/>
            <a:chOff x="8592242" y="1647813"/>
            <a:chExt cx="925248" cy="1295404"/>
          </a:xfrm>
        </p:grpSpPr>
        <p:sp>
          <p:nvSpPr>
            <p:cNvPr id="4" name="Line 4"/>
            <p:cNvSpPr>
              <a:spLocks noChangeShapeType="1"/>
            </p:cNvSpPr>
            <p:nvPr/>
          </p:nvSpPr>
          <p:spPr bwMode="auto">
            <a:xfrm rot="-5400000">
              <a:off x="8824278" y="2674797"/>
              <a:ext cx="533400" cy="3440"/>
            </a:xfrm>
            <a:prstGeom prst="line">
              <a:avLst/>
            </a:prstGeom>
            <a:noFill/>
            <a:ln w="28575">
              <a:solidFill>
                <a:srgbClr val="333399"/>
              </a:solidFill>
              <a:round/>
              <a:headEnd/>
              <a:tailEnd/>
            </a:ln>
            <a:effectLst/>
          </p:spPr>
          <p:txBody>
            <a:bodyPr wrap="none" anchor="ctr"/>
            <a:lstStyle/>
            <a:p>
              <a:endParaRPr lang="zh-CN" altLang="en-US" b="1"/>
            </a:p>
          </p:txBody>
        </p:sp>
        <p:pic>
          <p:nvPicPr>
            <p:cNvPr id="5" name="Picture 21"/>
            <p:cNvPicPr>
              <a:picLocks noChangeArrowheads="1"/>
            </p:cNvPicPr>
            <p:nvPr/>
          </p:nvPicPr>
          <p:blipFill>
            <a:blip r:embed="rId2"/>
            <a:srcRect/>
            <a:stretch>
              <a:fillRect/>
            </a:stretch>
          </p:blipFill>
          <p:spPr bwMode="auto">
            <a:xfrm>
              <a:off x="8592242" y="1647813"/>
              <a:ext cx="925248" cy="838200"/>
            </a:xfrm>
            <a:prstGeom prst="rect">
              <a:avLst/>
            </a:prstGeom>
            <a:noFill/>
            <a:ln w="9525">
              <a:noFill/>
              <a:miter lim="800000"/>
              <a:headEnd/>
              <a:tailEnd/>
            </a:ln>
            <a:effectLst/>
          </p:spPr>
        </p:pic>
        <p:sp>
          <p:nvSpPr>
            <p:cNvPr id="6" name="Text Box 28"/>
            <p:cNvSpPr txBox="1">
              <a:spLocks noChangeArrowheads="1"/>
            </p:cNvSpPr>
            <p:nvPr/>
          </p:nvSpPr>
          <p:spPr bwMode="auto">
            <a:xfrm>
              <a:off x="8810652" y="1714488"/>
              <a:ext cx="351378" cy="369332"/>
            </a:xfrm>
            <a:prstGeom prst="rect">
              <a:avLst/>
            </a:prstGeom>
            <a:noFill/>
            <a:ln w="9525">
              <a:noFill/>
              <a:miter lim="800000"/>
              <a:headEnd/>
              <a:tailEnd/>
            </a:ln>
            <a:effectLst/>
          </p:spPr>
          <p:txBody>
            <a:bodyPr wrap="none">
              <a:spAutoFit/>
            </a:bodyPr>
            <a:lstStyle/>
            <a:p>
              <a:r>
                <a:rPr kumimoji="1" lang="en-US" altLang="zh-CN" sz="1800" b="1" dirty="0" smtClean="0">
                  <a:solidFill>
                    <a:srgbClr val="333399"/>
                  </a:solidFill>
                  <a:latin typeface="Arial" charset="0"/>
                </a:rPr>
                <a:t>B</a:t>
              </a:r>
              <a:endParaRPr kumimoji="1" lang="en-US" altLang="zh-CN" sz="1800" b="1" dirty="0">
                <a:solidFill>
                  <a:srgbClr val="333399"/>
                </a:solidFill>
                <a:latin typeface="Arial" charset="0"/>
              </a:endParaRPr>
            </a:p>
          </p:txBody>
        </p:sp>
      </p:grpSp>
      <p:grpSp>
        <p:nvGrpSpPr>
          <p:cNvPr id="7" name="组合 6"/>
          <p:cNvGrpSpPr/>
          <p:nvPr/>
        </p:nvGrpSpPr>
        <p:grpSpPr>
          <a:xfrm>
            <a:off x="8" y="916300"/>
            <a:ext cx="925248" cy="1295404"/>
            <a:chOff x="8592242" y="1647813"/>
            <a:chExt cx="925248" cy="1295404"/>
          </a:xfrm>
        </p:grpSpPr>
        <p:sp>
          <p:nvSpPr>
            <p:cNvPr id="8" name="Line 4"/>
            <p:cNvSpPr>
              <a:spLocks noChangeShapeType="1"/>
            </p:cNvSpPr>
            <p:nvPr/>
          </p:nvSpPr>
          <p:spPr bwMode="auto">
            <a:xfrm rot="-5400000">
              <a:off x="8824278" y="2674797"/>
              <a:ext cx="533400" cy="3440"/>
            </a:xfrm>
            <a:prstGeom prst="line">
              <a:avLst/>
            </a:prstGeom>
            <a:noFill/>
            <a:ln w="28575">
              <a:solidFill>
                <a:srgbClr val="333399"/>
              </a:solidFill>
              <a:round/>
              <a:headEnd/>
              <a:tailEnd/>
            </a:ln>
            <a:effectLst/>
          </p:spPr>
          <p:txBody>
            <a:bodyPr wrap="none" anchor="ctr"/>
            <a:lstStyle/>
            <a:p>
              <a:endParaRPr lang="zh-CN" altLang="en-US" b="1"/>
            </a:p>
          </p:txBody>
        </p:sp>
        <p:pic>
          <p:nvPicPr>
            <p:cNvPr id="9" name="Picture 21"/>
            <p:cNvPicPr>
              <a:picLocks noChangeArrowheads="1"/>
            </p:cNvPicPr>
            <p:nvPr/>
          </p:nvPicPr>
          <p:blipFill>
            <a:blip r:embed="rId2"/>
            <a:srcRect/>
            <a:stretch>
              <a:fillRect/>
            </a:stretch>
          </p:blipFill>
          <p:spPr bwMode="auto">
            <a:xfrm>
              <a:off x="8592242" y="1647813"/>
              <a:ext cx="925248" cy="838200"/>
            </a:xfrm>
            <a:prstGeom prst="rect">
              <a:avLst/>
            </a:prstGeom>
            <a:noFill/>
            <a:ln w="9525">
              <a:noFill/>
              <a:miter lim="800000"/>
              <a:headEnd/>
              <a:tailEnd/>
            </a:ln>
            <a:effectLst/>
          </p:spPr>
        </p:pic>
        <p:sp>
          <p:nvSpPr>
            <p:cNvPr id="10" name="Text Box 28"/>
            <p:cNvSpPr txBox="1">
              <a:spLocks noChangeArrowheads="1"/>
            </p:cNvSpPr>
            <p:nvPr/>
          </p:nvSpPr>
          <p:spPr bwMode="auto">
            <a:xfrm>
              <a:off x="8810652" y="1714488"/>
              <a:ext cx="351378" cy="369332"/>
            </a:xfrm>
            <a:prstGeom prst="rect">
              <a:avLst/>
            </a:prstGeom>
            <a:noFill/>
            <a:ln w="9525">
              <a:noFill/>
              <a:miter lim="800000"/>
              <a:headEnd/>
              <a:tailEnd/>
            </a:ln>
            <a:effectLst/>
          </p:spPr>
          <p:txBody>
            <a:bodyPr wrap="none">
              <a:spAutoFit/>
            </a:bodyPr>
            <a:lstStyle/>
            <a:p>
              <a:r>
                <a:rPr kumimoji="1" lang="en-US" altLang="zh-CN" sz="1800" b="1" dirty="0" smtClean="0">
                  <a:solidFill>
                    <a:srgbClr val="333399"/>
                  </a:solidFill>
                  <a:latin typeface="Arial" charset="0"/>
                </a:rPr>
                <a:t>A</a:t>
              </a:r>
              <a:endParaRPr kumimoji="1" lang="en-US" altLang="zh-CN" sz="1800" b="1" dirty="0">
                <a:solidFill>
                  <a:srgbClr val="333399"/>
                </a:solidFill>
                <a:latin typeface="Arial" charset="0"/>
              </a:endParaRPr>
            </a:p>
          </p:txBody>
        </p:sp>
      </p:grpSp>
      <p:sp>
        <p:nvSpPr>
          <p:cNvPr id="11" name="Line 25"/>
          <p:cNvSpPr>
            <a:spLocks noChangeShapeType="1"/>
          </p:cNvSpPr>
          <p:nvPr/>
        </p:nvSpPr>
        <p:spPr bwMode="auto">
          <a:xfrm>
            <a:off x="166653" y="2428868"/>
            <a:ext cx="9739347" cy="71438"/>
          </a:xfrm>
          <a:prstGeom prst="line">
            <a:avLst/>
          </a:prstGeom>
          <a:noFill/>
          <a:ln w="38100">
            <a:solidFill>
              <a:srgbClr val="333399"/>
            </a:solidFill>
            <a:round/>
            <a:headEnd/>
            <a:tailEnd/>
          </a:ln>
          <a:effectLst/>
        </p:spPr>
        <p:txBody>
          <a:bodyPr wrap="none" anchor="ctr"/>
          <a:lstStyle/>
          <a:p>
            <a:endParaRPr lang="zh-CN" altLang="en-US" b="1"/>
          </a:p>
        </p:txBody>
      </p:sp>
      <p:sp>
        <p:nvSpPr>
          <p:cNvPr id="12" name="Text Box 86"/>
          <p:cNvSpPr txBox="1">
            <a:spLocks noChangeArrowheads="1"/>
          </p:cNvSpPr>
          <p:nvPr/>
        </p:nvSpPr>
        <p:spPr bwMode="auto">
          <a:xfrm>
            <a:off x="132454" y="2114879"/>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200" b="1" dirty="0">
                <a:solidFill>
                  <a:srgbClr val="333399"/>
                </a:solidFill>
                <a:latin typeface="Arial" charset="0"/>
              </a:rPr>
              <a:t> </a:t>
            </a:r>
            <a:r>
              <a:rPr kumimoji="1" lang="en-US" altLang="zh-CN" sz="2000" b="1" dirty="0">
                <a:solidFill>
                  <a:srgbClr val="333399"/>
                </a:solidFill>
                <a:latin typeface="Arial" charset="0"/>
              </a:rPr>
              <a:t>1</a:t>
            </a:r>
          </a:p>
          <a:p>
            <a:r>
              <a:rPr kumimoji="1" lang="en-US" altLang="zh-CN" sz="2000" b="1" dirty="0">
                <a:solidFill>
                  <a:srgbClr val="333399"/>
                </a:solidFill>
                <a:latin typeface="Arial" charset="0"/>
              </a:rPr>
              <a:t>10.0.0.0</a:t>
            </a:r>
          </a:p>
        </p:txBody>
      </p:sp>
      <p:sp>
        <p:nvSpPr>
          <p:cNvPr id="13" name="Text Box 87"/>
          <p:cNvSpPr txBox="1">
            <a:spLocks noChangeArrowheads="1"/>
          </p:cNvSpPr>
          <p:nvPr/>
        </p:nvSpPr>
        <p:spPr bwMode="auto">
          <a:xfrm>
            <a:off x="8700456" y="2114879"/>
            <a:ext cx="1109599" cy="707886"/>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   </a:t>
            </a:r>
            <a:r>
              <a:rPr kumimoji="1" lang="zh-CN" altLang="en-US" sz="2000" b="1" dirty="0">
                <a:solidFill>
                  <a:srgbClr val="333399"/>
                </a:solidFill>
                <a:latin typeface="Arial" charset="0"/>
              </a:rPr>
              <a:t>网</a:t>
            </a:r>
            <a:r>
              <a:rPr kumimoji="1" lang="zh-CN" altLang="en-US" sz="1000" b="1" dirty="0">
                <a:solidFill>
                  <a:srgbClr val="333399"/>
                </a:solidFill>
                <a:latin typeface="Arial" charset="0"/>
              </a:rPr>
              <a:t> </a:t>
            </a:r>
            <a:r>
              <a:rPr kumimoji="1" lang="en-US" altLang="zh-CN" sz="2000" b="1" dirty="0">
                <a:solidFill>
                  <a:srgbClr val="333399"/>
                </a:solidFill>
                <a:latin typeface="Arial" charset="0"/>
              </a:rPr>
              <a:t>4</a:t>
            </a:r>
          </a:p>
          <a:p>
            <a:r>
              <a:rPr kumimoji="1" lang="en-US" altLang="zh-CN" sz="2000" b="1" dirty="0">
                <a:solidFill>
                  <a:srgbClr val="333399"/>
                </a:solidFill>
                <a:latin typeface="Arial" charset="0"/>
              </a:rPr>
              <a:t>40.0.0.0</a:t>
            </a:r>
          </a:p>
        </p:txBody>
      </p:sp>
      <p:sp>
        <p:nvSpPr>
          <p:cNvPr id="14" name="Text Box 88"/>
          <p:cNvSpPr txBox="1">
            <a:spLocks noChangeArrowheads="1"/>
          </p:cNvSpPr>
          <p:nvPr/>
        </p:nvSpPr>
        <p:spPr bwMode="auto">
          <a:xfrm>
            <a:off x="5885157" y="211487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200" b="1">
                <a:solidFill>
                  <a:srgbClr val="333399"/>
                </a:solidFill>
                <a:latin typeface="Arial" charset="0"/>
              </a:rPr>
              <a:t> </a:t>
            </a:r>
            <a:r>
              <a:rPr kumimoji="1" lang="en-US" altLang="zh-CN" sz="2000" b="1">
                <a:solidFill>
                  <a:srgbClr val="333399"/>
                </a:solidFill>
                <a:latin typeface="Arial" charset="0"/>
              </a:rPr>
              <a:t>3</a:t>
            </a:r>
          </a:p>
          <a:p>
            <a:r>
              <a:rPr kumimoji="1" lang="en-US" altLang="zh-CN" sz="2000" b="1">
                <a:solidFill>
                  <a:srgbClr val="333399"/>
                </a:solidFill>
                <a:latin typeface="Arial" charset="0"/>
              </a:rPr>
              <a:t>30.0.0.0</a:t>
            </a:r>
          </a:p>
        </p:txBody>
      </p:sp>
      <p:sp>
        <p:nvSpPr>
          <p:cNvPr id="15" name="Text Box 89"/>
          <p:cNvSpPr txBox="1">
            <a:spLocks noChangeArrowheads="1"/>
          </p:cNvSpPr>
          <p:nvPr/>
        </p:nvSpPr>
        <p:spPr bwMode="auto">
          <a:xfrm>
            <a:off x="3050940" y="2114879"/>
            <a:ext cx="1109599" cy="707886"/>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   </a:t>
            </a:r>
            <a:r>
              <a:rPr kumimoji="1" lang="zh-CN" altLang="en-US" sz="2000" b="1">
                <a:solidFill>
                  <a:srgbClr val="333399"/>
                </a:solidFill>
                <a:latin typeface="Arial" charset="0"/>
              </a:rPr>
              <a:t>网</a:t>
            </a:r>
            <a:r>
              <a:rPr kumimoji="1" lang="zh-CN" altLang="en-US" sz="1000" b="1">
                <a:solidFill>
                  <a:srgbClr val="333399"/>
                </a:solidFill>
                <a:latin typeface="Arial" charset="0"/>
              </a:rPr>
              <a:t> </a:t>
            </a:r>
            <a:r>
              <a:rPr kumimoji="1" lang="en-US" altLang="zh-CN" sz="2000" b="1">
                <a:solidFill>
                  <a:srgbClr val="333399"/>
                </a:solidFill>
                <a:latin typeface="Arial" charset="0"/>
              </a:rPr>
              <a:t>2</a:t>
            </a:r>
          </a:p>
          <a:p>
            <a:r>
              <a:rPr kumimoji="1" lang="en-US" altLang="zh-CN" sz="2000" b="1">
                <a:solidFill>
                  <a:srgbClr val="333399"/>
                </a:solidFill>
                <a:latin typeface="Arial" charset="0"/>
              </a:rPr>
              <a:t>20.0.0.0</a:t>
            </a:r>
          </a:p>
        </p:txBody>
      </p:sp>
      <p:sp>
        <p:nvSpPr>
          <p:cNvPr id="16" name="Text Box 90"/>
          <p:cNvSpPr txBox="1">
            <a:spLocks noChangeArrowheads="1"/>
          </p:cNvSpPr>
          <p:nvPr/>
        </p:nvSpPr>
        <p:spPr bwMode="auto">
          <a:xfrm>
            <a:off x="818650" y="168466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10.0.0.4</a:t>
            </a:r>
          </a:p>
        </p:txBody>
      </p:sp>
      <p:sp>
        <p:nvSpPr>
          <p:cNvPr id="17" name="Text Box 91"/>
          <p:cNvSpPr txBox="1">
            <a:spLocks noChangeArrowheads="1"/>
          </p:cNvSpPr>
          <p:nvPr/>
        </p:nvSpPr>
        <p:spPr bwMode="auto">
          <a:xfrm>
            <a:off x="8024864" y="1785926"/>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40.0.0.4</a:t>
            </a:r>
          </a:p>
        </p:txBody>
      </p:sp>
      <p:sp>
        <p:nvSpPr>
          <p:cNvPr id="18" name="Text Box 92"/>
          <p:cNvSpPr txBox="1">
            <a:spLocks noChangeArrowheads="1"/>
          </p:cNvSpPr>
          <p:nvPr/>
        </p:nvSpPr>
        <p:spPr bwMode="auto">
          <a:xfrm>
            <a:off x="5154241" y="168466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30.0.0.2</a:t>
            </a:r>
          </a:p>
        </p:txBody>
      </p:sp>
      <p:sp>
        <p:nvSpPr>
          <p:cNvPr id="19" name="Text Box 93"/>
          <p:cNvSpPr txBox="1">
            <a:spLocks noChangeArrowheads="1"/>
          </p:cNvSpPr>
          <p:nvPr/>
        </p:nvSpPr>
        <p:spPr bwMode="auto">
          <a:xfrm>
            <a:off x="3799050" y="1684666"/>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20.0.0.9</a:t>
            </a:r>
          </a:p>
        </p:txBody>
      </p:sp>
      <p:sp>
        <p:nvSpPr>
          <p:cNvPr id="20" name="Text Box 94"/>
          <p:cNvSpPr txBox="1">
            <a:spLocks noChangeArrowheads="1"/>
          </p:cNvSpPr>
          <p:nvPr/>
        </p:nvSpPr>
        <p:spPr bwMode="auto">
          <a:xfrm>
            <a:off x="2144598" y="1684666"/>
            <a:ext cx="1109599"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20.0.0.7</a:t>
            </a:r>
          </a:p>
        </p:txBody>
      </p:sp>
      <p:sp>
        <p:nvSpPr>
          <p:cNvPr id="21" name="Line 95"/>
          <p:cNvSpPr>
            <a:spLocks noChangeShapeType="1"/>
          </p:cNvSpPr>
          <p:nvPr/>
        </p:nvSpPr>
        <p:spPr bwMode="auto">
          <a:xfrm>
            <a:off x="1549533" y="2087946"/>
            <a:ext cx="230429"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22" name="Line 96"/>
          <p:cNvSpPr>
            <a:spLocks noChangeShapeType="1"/>
          </p:cNvSpPr>
          <p:nvPr/>
        </p:nvSpPr>
        <p:spPr bwMode="auto">
          <a:xfrm flipH="1">
            <a:off x="2553881" y="2087946"/>
            <a:ext cx="189194"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23" name="Line 97"/>
          <p:cNvSpPr>
            <a:spLocks noChangeShapeType="1"/>
          </p:cNvSpPr>
          <p:nvPr/>
        </p:nvSpPr>
        <p:spPr bwMode="auto">
          <a:xfrm>
            <a:off x="7178439" y="2087946"/>
            <a:ext cx="251107"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24" name="Line 98"/>
          <p:cNvSpPr>
            <a:spLocks noChangeShapeType="1"/>
          </p:cNvSpPr>
          <p:nvPr/>
        </p:nvSpPr>
        <p:spPr bwMode="auto">
          <a:xfrm>
            <a:off x="4535091" y="2087946"/>
            <a:ext cx="108344"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25" name="Line 99"/>
          <p:cNvSpPr>
            <a:spLocks noChangeShapeType="1"/>
          </p:cNvSpPr>
          <p:nvPr/>
        </p:nvSpPr>
        <p:spPr bwMode="auto">
          <a:xfrm flipH="1">
            <a:off x="8126038" y="2067308"/>
            <a:ext cx="247628" cy="492121"/>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26" name="Line 100"/>
          <p:cNvSpPr>
            <a:spLocks noChangeShapeType="1"/>
          </p:cNvSpPr>
          <p:nvPr/>
        </p:nvSpPr>
        <p:spPr bwMode="auto">
          <a:xfrm flipH="1">
            <a:off x="5417377" y="2087946"/>
            <a:ext cx="227009" cy="400045"/>
          </a:xfrm>
          <a:prstGeom prst="line">
            <a:avLst/>
          </a:prstGeom>
          <a:noFill/>
          <a:ln w="38100">
            <a:solidFill>
              <a:schemeClr val="hlink"/>
            </a:solidFill>
            <a:round/>
            <a:headEnd/>
            <a:tailEnd type="triangle" w="med" len="lg"/>
          </a:ln>
          <a:effectLst/>
        </p:spPr>
        <p:txBody>
          <a:bodyPr wrap="none" anchor="ctr"/>
          <a:lstStyle/>
          <a:p>
            <a:endParaRPr lang="zh-CN" altLang="en-US" b="1"/>
          </a:p>
        </p:txBody>
      </p:sp>
      <p:sp>
        <p:nvSpPr>
          <p:cNvPr id="44" name="Text Box 118"/>
          <p:cNvSpPr txBox="1">
            <a:spLocks noChangeArrowheads="1"/>
          </p:cNvSpPr>
          <p:nvPr/>
        </p:nvSpPr>
        <p:spPr bwMode="auto">
          <a:xfrm>
            <a:off x="6533519" y="1684666"/>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30.0.0.1</a:t>
            </a:r>
          </a:p>
        </p:txBody>
      </p:sp>
      <p:pic>
        <p:nvPicPr>
          <p:cNvPr id="45" name="Picture 139"/>
          <p:cNvPicPr>
            <a:picLocks noChangeArrowheads="1"/>
          </p:cNvPicPr>
          <p:nvPr/>
        </p:nvPicPr>
        <p:blipFill>
          <a:blip r:embed="rId3"/>
          <a:srcRect/>
          <a:stretch>
            <a:fillRect/>
          </a:stretch>
        </p:blipFill>
        <p:spPr bwMode="auto">
          <a:xfrm>
            <a:off x="1805781" y="2310141"/>
            <a:ext cx="777346" cy="368300"/>
          </a:xfrm>
          <a:prstGeom prst="rect">
            <a:avLst/>
          </a:prstGeom>
          <a:noFill/>
          <a:ln w="12699">
            <a:noFill/>
            <a:miter lim="800000"/>
            <a:headEnd/>
            <a:tailEnd/>
          </a:ln>
          <a:effectLst/>
        </p:spPr>
      </p:pic>
      <p:sp>
        <p:nvSpPr>
          <p:cNvPr id="46" name="Text Box 140"/>
          <p:cNvSpPr txBox="1">
            <a:spLocks noChangeArrowheads="1"/>
          </p:cNvSpPr>
          <p:nvPr/>
        </p:nvSpPr>
        <p:spPr bwMode="auto">
          <a:xfrm>
            <a:off x="4861852" y="190374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2</a:t>
            </a:r>
            <a:endParaRPr kumimoji="1" lang="en-US" altLang="zh-CN" sz="2000" b="1">
              <a:solidFill>
                <a:srgbClr val="333399"/>
              </a:solidFill>
              <a:latin typeface="Arial" charset="0"/>
            </a:endParaRPr>
          </a:p>
        </p:txBody>
      </p:sp>
      <p:sp>
        <p:nvSpPr>
          <p:cNvPr id="47" name="Text Box 141"/>
          <p:cNvSpPr txBox="1">
            <a:spLocks noChangeArrowheads="1"/>
          </p:cNvSpPr>
          <p:nvPr/>
        </p:nvSpPr>
        <p:spPr bwMode="auto">
          <a:xfrm>
            <a:off x="7618678" y="190374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3</a:t>
            </a:r>
            <a:endParaRPr kumimoji="1" lang="en-US" altLang="zh-CN" sz="2000" b="1">
              <a:solidFill>
                <a:srgbClr val="333399"/>
              </a:solidFill>
              <a:latin typeface="Arial" charset="0"/>
            </a:endParaRPr>
          </a:p>
        </p:txBody>
      </p:sp>
      <p:sp>
        <p:nvSpPr>
          <p:cNvPr id="48" name="Text Box 142"/>
          <p:cNvSpPr txBox="1">
            <a:spLocks noChangeArrowheads="1"/>
          </p:cNvSpPr>
          <p:nvPr/>
        </p:nvSpPr>
        <p:spPr bwMode="auto">
          <a:xfrm>
            <a:off x="1919288" y="1903742"/>
            <a:ext cx="465192"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R</a:t>
            </a:r>
            <a:r>
              <a:rPr kumimoji="1" lang="en-US" altLang="zh-CN" sz="2000" b="1" baseline="-25000">
                <a:solidFill>
                  <a:srgbClr val="333399"/>
                </a:solidFill>
                <a:latin typeface="Arial" charset="0"/>
              </a:rPr>
              <a:t>1</a:t>
            </a:r>
            <a:endParaRPr kumimoji="1" lang="en-US" altLang="zh-CN" sz="2000" b="1">
              <a:solidFill>
                <a:srgbClr val="333399"/>
              </a:solidFill>
              <a:latin typeface="Arial" charset="0"/>
            </a:endParaRPr>
          </a:p>
        </p:txBody>
      </p:sp>
      <p:sp>
        <p:nvSpPr>
          <p:cNvPr id="49" name="Text Box 146"/>
          <p:cNvSpPr txBox="1">
            <a:spLocks noChangeArrowheads="1"/>
          </p:cNvSpPr>
          <p:nvPr/>
        </p:nvSpPr>
        <p:spPr bwMode="auto">
          <a:xfrm>
            <a:off x="4323556" y="2438729"/>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0</a:t>
            </a:r>
          </a:p>
        </p:txBody>
      </p:sp>
      <p:sp>
        <p:nvSpPr>
          <p:cNvPr id="50" name="Text Box 147"/>
          <p:cNvSpPr txBox="1">
            <a:spLocks noChangeArrowheads="1"/>
          </p:cNvSpPr>
          <p:nvPr/>
        </p:nvSpPr>
        <p:spPr bwMode="auto">
          <a:xfrm>
            <a:off x="5419065" y="2445078"/>
            <a:ext cx="327334" cy="400110"/>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Arial" charset="0"/>
              </a:rPr>
              <a:t>1</a:t>
            </a:r>
          </a:p>
        </p:txBody>
      </p:sp>
      <p:pic>
        <p:nvPicPr>
          <p:cNvPr id="51" name="Picture 148"/>
          <p:cNvPicPr>
            <a:picLocks noChangeArrowheads="1"/>
          </p:cNvPicPr>
          <p:nvPr/>
        </p:nvPicPr>
        <p:blipFill>
          <a:blip r:embed="rId3"/>
          <a:srcRect/>
          <a:stretch>
            <a:fillRect/>
          </a:stretch>
        </p:blipFill>
        <p:spPr bwMode="auto">
          <a:xfrm>
            <a:off x="4657196" y="2287916"/>
            <a:ext cx="779066" cy="366712"/>
          </a:xfrm>
          <a:prstGeom prst="rect">
            <a:avLst/>
          </a:prstGeom>
          <a:noFill/>
          <a:ln w="12699">
            <a:noFill/>
            <a:miter lim="800000"/>
            <a:headEnd/>
            <a:tailEnd/>
          </a:ln>
          <a:effectLst/>
        </p:spPr>
      </p:pic>
      <p:pic>
        <p:nvPicPr>
          <p:cNvPr id="52" name="Picture 149"/>
          <p:cNvPicPr>
            <a:picLocks noChangeArrowheads="1"/>
          </p:cNvPicPr>
          <p:nvPr/>
        </p:nvPicPr>
        <p:blipFill>
          <a:blip r:embed="rId3"/>
          <a:srcRect/>
          <a:stretch>
            <a:fillRect/>
          </a:stretch>
        </p:blipFill>
        <p:spPr bwMode="auto">
          <a:xfrm>
            <a:off x="7410583" y="2294266"/>
            <a:ext cx="777346" cy="366712"/>
          </a:xfrm>
          <a:prstGeom prst="rect">
            <a:avLst/>
          </a:prstGeom>
          <a:noFill/>
          <a:ln w="12699">
            <a:noFill/>
            <a:miter lim="800000"/>
            <a:headEnd/>
            <a:tailEnd/>
          </a:ln>
          <a:effectLst/>
        </p:spPr>
      </p:pic>
      <p:sp>
        <p:nvSpPr>
          <p:cNvPr id="53" name="右箭头 52"/>
          <p:cNvSpPr/>
          <p:nvPr/>
        </p:nvSpPr>
        <p:spPr>
          <a:xfrm>
            <a:off x="5453066" y="2273622"/>
            <a:ext cx="1899060" cy="285752"/>
          </a:xfrm>
          <a:prstGeom prst="rightArrow">
            <a:avLst/>
          </a:prstGeom>
          <a:solidFill>
            <a:srgbClr val="FF0000"/>
          </a:solidFill>
          <a:ln>
            <a:solidFill>
              <a:srgbClr val="00A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aphicFrame>
        <p:nvGraphicFramePr>
          <p:cNvPr id="56" name="表格 55"/>
          <p:cNvGraphicFramePr>
            <a:graphicFrameLocks noGrp="1"/>
          </p:cNvGraphicFramePr>
          <p:nvPr/>
        </p:nvGraphicFramePr>
        <p:xfrm>
          <a:off x="0" y="3143248"/>
          <a:ext cx="4000528" cy="1432560"/>
        </p:xfrm>
        <a:graphic>
          <a:graphicData uri="http://schemas.openxmlformats.org/drawingml/2006/table">
            <a:tbl>
              <a:tblPr firstRow="1" bandRow="1">
                <a:tableStyleId>{912C8C85-51F0-491E-9774-3900AFEF0FD7}</a:tableStyleId>
              </a:tblPr>
              <a:tblGrid>
                <a:gridCol w="2071702"/>
                <a:gridCol w="192882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smtClean="0">
                          <a:solidFill>
                            <a:schemeClr val="tx1"/>
                          </a:solidFill>
                          <a:latin typeface="Arial" charset="0"/>
                        </a:rPr>
                        <a:t>目的网络地址</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smtClean="0">
                          <a:solidFill>
                            <a:schemeClr val="tx1"/>
                          </a:solidFill>
                          <a:latin typeface="Arial" charset="0"/>
                        </a:rPr>
                        <a:t>下一跳地址</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0000"/>
                          </a:solidFill>
                          <a:effectLst/>
                          <a:uLnTx/>
                          <a:uFillTx/>
                          <a:latin typeface="Arial" charset="0"/>
                          <a:ea typeface="+mn-ea"/>
                          <a:cs typeface="+mn-cs"/>
                        </a:rPr>
                        <a:t>40.0.0.0</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smtClean="0">
                          <a:solidFill>
                            <a:srgbClr val="333399"/>
                          </a:solidFill>
                          <a:latin typeface="Arial" charset="0"/>
                        </a:rPr>
                        <a:t>20.0.0.9</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400" dirty="0" smtClean="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smtClean="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7" name="圆角矩形标注 56"/>
          <p:cNvSpPr/>
          <p:nvPr/>
        </p:nvSpPr>
        <p:spPr>
          <a:xfrm>
            <a:off x="1166786" y="701986"/>
            <a:ext cx="1702606" cy="714380"/>
          </a:xfrm>
          <a:prstGeom prst="wedgeRoundRectCallout">
            <a:avLst>
              <a:gd name="adj1" fmla="val 2691"/>
              <a:gd name="adj2" fmla="val 14549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b="1" dirty="0" smtClean="0"/>
              <a:t>A-&gt;B</a:t>
            </a:r>
          </a:p>
          <a:p>
            <a:pPr lvl="0" algn="ctr"/>
            <a:r>
              <a:rPr kumimoji="1" lang="en-US" altLang="zh-CN" sz="2400" b="1" dirty="0" smtClean="0">
                <a:solidFill>
                  <a:srgbClr val="FF0000"/>
                </a:solidFill>
                <a:latin typeface="Arial" charset="0"/>
              </a:rPr>
              <a:t>40.0.0.0</a:t>
            </a:r>
            <a:endParaRPr lang="zh-CN" altLang="en-US" sz="2000" dirty="0" smtClean="0"/>
          </a:p>
        </p:txBody>
      </p:sp>
      <p:graphicFrame>
        <p:nvGraphicFramePr>
          <p:cNvPr id="58" name="表格 57"/>
          <p:cNvGraphicFramePr>
            <a:graphicFrameLocks noGrp="1"/>
          </p:cNvGraphicFramePr>
          <p:nvPr/>
        </p:nvGraphicFramePr>
        <p:xfrm>
          <a:off x="2881298" y="4714884"/>
          <a:ext cx="4214842" cy="1432560"/>
        </p:xfrm>
        <a:graphic>
          <a:graphicData uri="http://schemas.openxmlformats.org/drawingml/2006/table">
            <a:tbl>
              <a:tblPr firstRow="1" bandRow="1">
                <a:tableStyleId>{912C8C85-51F0-491E-9774-3900AFEF0FD7}</a:tableStyleId>
              </a:tblPr>
              <a:tblGrid>
                <a:gridCol w="2107421"/>
                <a:gridCol w="210742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smtClean="0">
                          <a:solidFill>
                            <a:schemeClr val="tx1"/>
                          </a:solidFill>
                          <a:latin typeface="Arial" charset="0"/>
                        </a:rPr>
                        <a:t>目的网络地址</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smtClean="0">
                          <a:solidFill>
                            <a:schemeClr val="tx1"/>
                          </a:solidFill>
                          <a:latin typeface="Arial" charset="0"/>
                        </a:rPr>
                        <a:t>下一跳地址</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0000"/>
                          </a:solidFill>
                          <a:effectLst/>
                          <a:uLnTx/>
                          <a:uFillTx/>
                          <a:latin typeface="Arial" charset="0"/>
                          <a:ea typeface="+mn-ea"/>
                          <a:cs typeface="+mn-cs"/>
                        </a:rPr>
                        <a:t>40.0.0.0</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smtClean="0">
                          <a:solidFill>
                            <a:srgbClr val="333399"/>
                          </a:solidFill>
                          <a:latin typeface="Arial" charset="0"/>
                        </a:rPr>
                        <a:t>30.0.0.1</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400" dirty="0" smtClean="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smtClean="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997413424"/>
              </p:ext>
            </p:extLst>
          </p:nvPr>
        </p:nvGraphicFramePr>
        <p:xfrm>
          <a:off x="5837714" y="3106564"/>
          <a:ext cx="4167182" cy="1432560"/>
        </p:xfrm>
        <a:graphic>
          <a:graphicData uri="http://schemas.openxmlformats.org/drawingml/2006/table">
            <a:tbl>
              <a:tblPr firstRow="1" bandRow="1">
                <a:tableStyleId>{912C8C85-51F0-491E-9774-3900AFEF0FD7}</a:tableStyleId>
              </a:tblPr>
              <a:tblGrid>
                <a:gridCol w="2083591"/>
                <a:gridCol w="208359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smtClean="0">
                          <a:solidFill>
                            <a:schemeClr val="tx1"/>
                          </a:solidFill>
                          <a:latin typeface="Arial" charset="0"/>
                        </a:rPr>
                        <a:t>目的网络地址</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smtClean="0">
                          <a:solidFill>
                            <a:schemeClr val="tx1"/>
                          </a:solidFill>
                          <a:latin typeface="Arial" charset="0"/>
                        </a:rPr>
                        <a:t>下一跳地址</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0000"/>
                          </a:solidFill>
                          <a:effectLst/>
                          <a:uLnTx/>
                          <a:uFillTx/>
                          <a:latin typeface="Arial" charset="0"/>
                          <a:ea typeface="+mn-ea"/>
                          <a:cs typeface="+mn-cs"/>
                        </a:rPr>
                        <a:t>40.0.0.0</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t>直连，右端口</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400" dirty="0" smtClean="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smtClean="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2" name="右箭头 61"/>
          <p:cNvSpPr/>
          <p:nvPr/>
        </p:nvSpPr>
        <p:spPr>
          <a:xfrm>
            <a:off x="2595546" y="2345060"/>
            <a:ext cx="1899060" cy="285752"/>
          </a:xfrm>
          <a:prstGeom prst="rightArrow">
            <a:avLst/>
          </a:prstGeom>
          <a:solidFill>
            <a:srgbClr val="FF0000"/>
          </a:solidFill>
          <a:ln>
            <a:solidFill>
              <a:srgbClr val="00A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3" name="右箭头 62"/>
          <p:cNvSpPr/>
          <p:nvPr/>
        </p:nvSpPr>
        <p:spPr>
          <a:xfrm>
            <a:off x="8310586" y="2357430"/>
            <a:ext cx="1143008" cy="214314"/>
          </a:xfrm>
          <a:prstGeom prst="rightArrow">
            <a:avLst/>
          </a:prstGeom>
          <a:solidFill>
            <a:srgbClr val="FF0000"/>
          </a:solidFill>
          <a:ln>
            <a:solidFill>
              <a:srgbClr val="00A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4" name="Rectangle 2"/>
          <p:cNvSpPr txBox="1">
            <a:spLocks noChangeArrowheads="1"/>
          </p:cNvSpPr>
          <p:nvPr/>
        </p:nvSpPr>
        <p:spPr>
          <a:xfrm>
            <a:off x="1309662" y="54"/>
            <a:ext cx="7917921" cy="1142985"/>
          </a:xfrm>
          <a:prstGeom prst="rect">
            <a:avLst/>
          </a:prstGeom>
        </p:spPr>
        <p:txBody>
          <a:bodyPr/>
          <a:lstStyle/>
          <a:p>
            <a:pPr algn="ctr" eaLnBrk="0" hangingPunct="0">
              <a:defRPr/>
            </a:pPr>
            <a:r>
              <a:rPr kumimoji="0" lang="en-US" altLang="zh-CN" sz="4400" b="0" i="0" u="none" strike="noStrike" kern="0" cap="none" spc="0" normalizeH="0" baseline="0" noProof="0" dirty="0" smtClean="0">
                <a:ln>
                  <a:noFill/>
                </a:ln>
                <a:effectLst/>
                <a:uLnTx/>
                <a:uFillTx/>
                <a:latin typeface="黑体" pitchFamily="49" charset="-122"/>
                <a:ea typeface="黑体" pitchFamily="49" charset="-122"/>
                <a:cs typeface="+mj-cs"/>
              </a:rPr>
              <a:t>A</a:t>
            </a:r>
            <a:r>
              <a:rPr kumimoji="0" lang="zh-CN" altLang="en-US" sz="4400" b="0" i="0" u="none" strike="noStrike" kern="0" cap="none" spc="0" normalizeH="0" baseline="0" noProof="0" dirty="0" smtClean="0">
                <a:ln>
                  <a:noFill/>
                </a:ln>
                <a:effectLst/>
                <a:uLnTx/>
                <a:uFillTx/>
                <a:latin typeface="黑体" pitchFamily="49" charset="-122"/>
                <a:ea typeface="黑体" pitchFamily="49" charset="-122"/>
                <a:cs typeface="+mj-cs"/>
              </a:rPr>
              <a:t>向</a:t>
            </a:r>
            <a:r>
              <a:rPr kumimoji="0" lang="en-US" altLang="zh-CN" sz="4400" b="0" i="0" u="none" strike="noStrike" kern="0" cap="none" spc="0" normalizeH="0" baseline="0" noProof="0" dirty="0" smtClean="0">
                <a:ln>
                  <a:noFill/>
                </a:ln>
                <a:effectLst/>
                <a:uLnTx/>
                <a:uFillTx/>
                <a:latin typeface="黑体" pitchFamily="49" charset="-122"/>
                <a:ea typeface="黑体" pitchFamily="49" charset="-122"/>
                <a:cs typeface="+mj-cs"/>
              </a:rPr>
              <a:t>B</a:t>
            </a:r>
            <a:r>
              <a:rPr kumimoji="0" lang="zh-CN" altLang="en-US" sz="4400" b="0" i="0" u="none" strike="noStrike" kern="0" cap="none" spc="0" normalizeH="0" baseline="0" noProof="0" dirty="0" smtClean="0">
                <a:ln>
                  <a:noFill/>
                </a:ln>
                <a:effectLst/>
                <a:uLnTx/>
                <a:uFillTx/>
                <a:latin typeface="黑体" pitchFamily="49" charset="-122"/>
                <a:ea typeface="黑体" pitchFamily="49" charset="-122"/>
                <a:cs typeface="+mj-cs"/>
              </a:rPr>
              <a:t>发送数据</a:t>
            </a:r>
            <a:endParaRPr kumimoji="0" lang="zh-CN" altLang="en-US" sz="4400" b="0" i="0" u="none" strike="noStrike" kern="0" cap="none" spc="0" normalizeH="0" baseline="0" noProof="0" dirty="0">
              <a:ln>
                <a:noFill/>
              </a:ln>
              <a:effectLst/>
              <a:uLnTx/>
              <a:uFillTx/>
              <a:latin typeface="黑体" pitchFamily="49" charset="-122"/>
              <a:ea typeface="黑体" pitchFamily="49" charset="-122"/>
              <a:cs typeface="+mj-cs"/>
            </a:endParaRPr>
          </a:p>
        </p:txBody>
      </p:sp>
      <p:sp>
        <p:nvSpPr>
          <p:cNvPr id="65" name="圆角矩形标注 64"/>
          <p:cNvSpPr/>
          <p:nvPr/>
        </p:nvSpPr>
        <p:spPr>
          <a:xfrm>
            <a:off x="4167182" y="714356"/>
            <a:ext cx="1702606" cy="714380"/>
          </a:xfrm>
          <a:prstGeom prst="wedgeRoundRectCallout">
            <a:avLst>
              <a:gd name="adj1" fmla="val 2691"/>
              <a:gd name="adj2" fmla="val 14549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b="1" dirty="0" smtClean="0"/>
              <a:t>A-&gt;B</a:t>
            </a:r>
          </a:p>
          <a:p>
            <a:pPr lvl="0" algn="ctr"/>
            <a:r>
              <a:rPr kumimoji="1" lang="en-US" altLang="zh-CN" sz="2400" b="1" dirty="0" smtClean="0">
                <a:solidFill>
                  <a:srgbClr val="FF0000"/>
                </a:solidFill>
                <a:latin typeface="Arial" charset="0"/>
              </a:rPr>
              <a:t>40.0.0.0</a:t>
            </a:r>
            <a:endParaRPr lang="zh-CN" altLang="en-US" sz="2000" dirty="0" smtClean="0"/>
          </a:p>
        </p:txBody>
      </p:sp>
      <p:sp>
        <p:nvSpPr>
          <p:cNvPr id="66" name="圆角矩形标注 65"/>
          <p:cNvSpPr/>
          <p:nvPr/>
        </p:nvSpPr>
        <p:spPr>
          <a:xfrm>
            <a:off x="6810388" y="642918"/>
            <a:ext cx="1702606" cy="714380"/>
          </a:xfrm>
          <a:prstGeom prst="wedgeRoundRectCallout">
            <a:avLst>
              <a:gd name="adj1" fmla="val 2691"/>
              <a:gd name="adj2" fmla="val 14549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b="1" dirty="0" smtClean="0"/>
              <a:t>A-&gt;B</a:t>
            </a:r>
          </a:p>
          <a:p>
            <a:pPr lvl="0" algn="ctr"/>
            <a:r>
              <a:rPr kumimoji="1" lang="en-US" altLang="zh-CN" sz="2400" b="1" dirty="0" smtClean="0">
                <a:solidFill>
                  <a:srgbClr val="FF0000"/>
                </a:solidFill>
                <a:latin typeface="Arial" charset="0"/>
              </a:rPr>
              <a:t>40.0.0.0</a:t>
            </a:r>
            <a:endParaRPr lang="zh-CN" altLang="en-US" sz="2000" dirty="0" smtClean="0"/>
          </a:p>
        </p:txBody>
      </p:sp>
      <p:pic>
        <p:nvPicPr>
          <p:cNvPr id="55" name="Picture 156"/>
          <p:cNvPicPr>
            <a:picLocks noChangeArrowheads="1"/>
          </p:cNvPicPr>
          <p:nvPr/>
        </p:nvPicPr>
        <p:blipFill>
          <a:blip r:embed="rId3"/>
          <a:srcRect/>
          <a:stretch>
            <a:fillRect/>
          </a:stretch>
        </p:blipFill>
        <p:spPr bwMode="auto">
          <a:xfrm>
            <a:off x="4815157" y="3076624"/>
            <a:ext cx="779066" cy="366713"/>
          </a:xfrm>
          <a:prstGeom prst="rect">
            <a:avLst/>
          </a:prstGeom>
          <a:noFill/>
          <a:ln w="12699">
            <a:noFill/>
            <a:miter lim="800000"/>
            <a:headEnd/>
            <a:tailEnd/>
          </a:ln>
          <a:effectLst/>
        </p:spPr>
      </p:pic>
      <p:sp>
        <p:nvSpPr>
          <p:cNvPr id="59" name="Line 157"/>
          <p:cNvSpPr>
            <a:spLocks noChangeShapeType="1"/>
          </p:cNvSpPr>
          <p:nvPr/>
        </p:nvSpPr>
        <p:spPr bwMode="auto">
          <a:xfrm>
            <a:off x="2340359" y="2570213"/>
            <a:ext cx="2474799" cy="722311"/>
          </a:xfrm>
          <a:prstGeom prst="line">
            <a:avLst/>
          </a:prstGeom>
          <a:noFill/>
          <a:ln w="9525">
            <a:solidFill>
              <a:schemeClr val="tx1"/>
            </a:solidFill>
            <a:round/>
            <a:headEnd/>
            <a:tailEnd/>
          </a:ln>
          <a:effectLst/>
        </p:spPr>
        <p:txBody>
          <a:bodyPr/>
          <a:lstStyle/>
          <a:p>
            <a:endParaRPr lang="zh-CN" altLang="en-US"/>
          </a:p>
        </p:txBody>
      </p:sp>
      <p:sp>
        <p:nvSpPr>
          <p:cNvPr id="60" name="Line 158"/>
          <p:cNvSpPr>
            <a:spLocks noChangeShapeType="1"/>
          </p:cNvSpPr>
          <p:nvPr/>
        </p:nvSpPr>
        <p:spPr bwMode="auto">
          <a:xfrm flipV="1">
            <a:off x="5595942" y="2571744"/>
            <a:ext cx="2338917" cy="647700"/>
          </a:xfrm>
          <a:prstGeom prst="line">
            <a:avLst/>
          </a:prstGeom>
          <a:noFill/>
          <a:ln w="9525">
            <a:solidFill>
              <a:schemeClr val="tx1"/>
            </a:solidFill>
            <a:round/>
            <a:headEnd/>
            <a:tailEnd/>
          </a:ln>
          <a:effectLst/>
        </p:spPr>
        <p:txBody>
          <a:bodyPr/>
          <a:lstStyle/>
          <a:p>
            <a:endParaRPr lang="zh-CN" altLang="en-US"/>
          </a:p>
        </p:txBody>
      </p:sp>
      <p:sp>
        <p:nvSpPr>
          <p:cNvPr id="67" name="Text Box 160"/>
          <p:cNvSpPr txBox="1">
            <a:spLocks noChangeArrowheads="1"/>
          </p:cNvSpPr>
          <p:nvPr/>
        </p:nvSpPr>
        <p:spPr bwMode="auto">
          <a:xfrm>
            <a:off x="4953000" y="3500438"/>
            <a:ext cx="513282"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rPr>
              <a:t>R4</a:t>
            </a:r>
            <a:endParaRPr kumimoji="1" lang="en-US" altLang="zh-CN" sz="2000" dirty="0">
              <a:solidFill>
                <a:srgbClr val="333399"/>
              </a:solidFill>
              <a:latin typeface="Arial" charset="0"/>
            </a:endParaRPr>
          </a:p>
        </p:txBody>
      </p:sp>
      <p:sp>
        <p:nvSpPr>
          <p:cNvPr id="68" name="Text Box 140"/>
          <p:cNvSpPr txBox="1">
            <a:spLocks noChangeArrowheads="1"/>
          </p:cNvSpPr>
          <p:nvPr/>
        </p:nvSpPr>
        <p:spPr bwMode="auto">
          <a:xfrm>
            <a:off x="4323556" y="4387700"/>
            <a:ext cx="1282723" cy="400110"/>
          </a:xfrm>
          <a:prstGeom prst="rect">
            <a:avLst/>
          </a:prstGeom>
          <a:noFill/>
          <a:ln w="9525">
            <a:noFill/>
            <a:miter lim="800000"/>
            <a:headEnd/>
            <a:tailEnd/>
          </a:ln>
          <a:effectLst/>
        </p:spPr>
        <p:txBody>
          <a:bodyPr wrap="none">
            <a:spAutoFit/>
          </a:bodyPr>
          <a:lstStyle/>
          <a:p>
            <a:r>
              <a:rPr kumimoji="1" lang="en-US" altLang="zh-CN" sz="2000" b="1" dirty="0" smtClean="0">
                <a:solidFill>
                  <a:srgbClr val="333399"/>
                </a:solidFill>
                <a:latin typeface="Arial" charset="0"/>
              </a:rPr>
              <a:t>R2</a:t>
            </a:r>
            <a:r>
              <a:rPr kumimoji="1" lang="zh-CN" altLang="en-US" sz="2000" b="1" dirty="0" smtClean="0">
                <a:solidFill>
                  <a:srgbClr val="333399"/>
                </a:solidFill>
                <a:latin typeface="Arial" charset="0"/>
              </a:rPr>
              <a:t>路由表</a:t>
            </a:r>
            <a:endParaRPr kumimoji="1" lang="en-US" altLang="zh-CN" sz="2000" b="1" dirty="0">
              <a:solidFill>
                <a:srgbClr val="333399"/>
              </a:solidFill>
              <a:latin typeface="Arial" charset="0"/>
            </a:endParaRPr>
          </a:p>
        </p:txBody>
      </p:sp>
      <p:sp>
        <p:nvSpPr>
          <p:cNvPr id="54" name="Text Box 140"/>
          <p:cNvSpPr txBox="1">
            <a:spLocks noChangeArrowheads="1"/>
          </p:cNvSpPr>
          <p:nvPr/>
        </p:nvSpPr>
        <p:spPr bwMode="auto">
          <a:xfrm>
            <a:off x="1467733" y="2703751"/>
            <a:ext cx="1282723" cy="400110"/>
          </a:xfrm>
          <a:prstGeom prst="rect">
            <a:avLst/>
          </a:prstGeom>
          <a:noFill/>
          <a:ln w="9525">
            <a:noFill/>
            <a:miter lim="800000"/>
            <a:headEnd/>
            <a:tailEnd/>
          </a:ln>
          <a:effectLst/>
        </p:spPr>
        <p:txBody>
          <a:bodyPr wrap="none">
            <a:spAutoFit/>
          </a:bodyPr>
          <a:lstStyle/>
          <a:p>
            <a:r>
              <a:rPr kumimoji="1" lang="en-US" altLang="zh-CN" sz="2000" b="1" dirty="0" smtClean="0">
                <a:solidFill>
                  <a:srgbClr val="333399"/>
                </a:solidFill>
                <a:latin typeface="Arial" charset="0"/>
              </a:rPr>
              <a:t>R1</a:t>
            </a:r>
            <a:r>
              <a:rPr kumimoji="1" lang="zh-CN" altLang="en-US" sz="2000" b="1" dirty="0" smtClean="0">
                <a:solidFill>
                  <a:srgbClr val="333399"/>
                </a:solidFill>
                <a:latin typeface="Arial" charset="0"/>
              </a:rPr>
              <a:t>路由表</a:t>
            </a:r>
            <a:endParaRPr kumimoji="1" lang="en-US" altLang="zh-CN" sz="2000" b="1" dirty="0">
              <a:solidFill>
                <a:srgbClr val="333399"/>
              </a:solidFill>
              <a:latin typeface="Arial" charset="0"/>
            </a:endParaRPr>
          </a:p>
        </p:txBody>
      </p:sp>
      <p:sp>
        <p:nvSpPr>
          <p:cNvPr id="69" name="Text Box 140"/>
          <p:cNvSpPr txBox="1">
            <a:spLocks noChangeArrowheads="1"/>
          </p:cNvSpPr>
          <p:nvPr/>
        </p:nvSpPr>
        <p:spPr bwMode="auto">
          <a:xfrm>
            <a:off x="7178932" y="2748216"/>
            <a:ext cx="1282723" cy="400110"/>
          </a:xfrm>
          <a:prstGeom prst="rect">
            <a:avLst/>
          </a:prstGeom>
          <a:noFill/>
          <a:ln w="9525">
            <a:noFill/>
            <a:miter lim="800000"/>
            <a:headEnd/>
            <a:tailEnd/>
          </a:ln>
          <a:effectLst/>
        </p:spPr>
        <p:txBody>
          <a:bodyPr wrap="none">
            <a:spAutoFit/>
          </a:bodyPr>
          <a:lstStyle/>
          <a:p>
            <a:r>
              <a:rPr kumimoji="1" lang="en-US" altLang="zh-CN" sz="2000" b="1" dirty="0" smtClean="0">
                <a:solidFill>
                  <a:srgbClr val="333399"/>
                </a:solidFill>
                <a:latin typeface="Arial" charset="0"/>
              </a:rPr>
              <a:t>R3</a:t>
            </a:r>
            <a:r>
              <a:rPr kumimoji="1" lang="zh-CN" altLang="en-US" sz="2000" b="1" dirty="0" smtClean="0">
                <a:solidFill>
                  <a:srgbClr val="333399"/>
                </a:solidFill>
                <a:latin typeface="Arial" charset="0"/>
              </a:rPr>
              <a:t>路由表</a:t>
            </a:r>
            <a:endParaRPr kumimoji="1" lang="en-US" altLang="zh-CN" sz="2000" b="1" dirty="0">
              <a:solidFill>
                <a:srgbClr val="33339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5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7" grpId="0" animBg="1"/>
      <p:bldP spid="57" grpId="1" animBg="1"/>
      <p:bldP spid="62" grpId="0" animBg="1"/>
      <p:bldP spid="63" grpId="0" animBg="1"/>
      <p:bldP spid="65" grpId="0" animBg="1"/>
      <p:bldP spid="65" grpId="1" animBg="1"/>
      <p:bldP spid="66" grpId="0" animBg="1"/>
      <p:bldP spid="66"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路由表的项目：</a:t>
            </a:r>
            <a:endParaRPr lang="zh-CN" altLang="en-US" dirty="0"/>
          </a:p>
        </p:txBody>
      </p:sp>
      <p:sp>
        <p:nvSpPr>
          <p:cNvPr id="4" name="灯片编号占位符 3"/>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93</a:t>
            </a:fld>
            <a:endParaRPr lang="zh-CN" altLang="en-US" kern="0" dirty="0">
              <a:solidFill>
                <a:sysClr val="windowText" lastClr="000000"/>
              </a:solidFill>
            </a:endParaRPr>
          </a:p>
        </p:txBody>
      </p:sp>
      <p:sp>
        <p:nvSpPr>
          <p:cNvPr id="6" name="内容占位符 5"/>
          <p:cNvSpPr>
            <a:spLocks noGrp="1"/>
          </p:cNvSpPr>
          <p:nvPr>
            <p:ph idx="1"/>
          </p:nvPr>
        </p:nvSpPr>
        <p:spPr/>
        <p:txBody>
          <a:bodyPr/>
          <a:lstStyle/>
          <a:p>
            <a:r>
              <a:rPr lang="zh-CN" altLang="en-US" dirty="0" smtClean="0"/>
              <a:t>目的网络地址和下一跳的对应关系</a:t>
            </a:r>
            <a:endParaRPr lang="en-US" altLang="zh-CN" dirty="0" smtClean="0"/>
          </a:p>
          <a:p>
            <a:endParaRPr lang="en-US" altLang="zh-CN" dirty="0" smtClean="0"/>
          </a:p>
          <a:p>
            <a:pPr lvl="1"/>
            <a:endParaRPr lang="en-US" dirty="0" smtClean="0"/>
          </a:p>
          <a:p>
            <a:pPr lvl="1"/>
            <a:endParaRPr lang="en-US" dirty="0" smtClean="0"/>
          </a:p>
          <a:p>
            <a:pPr lvl="0"/>
            <a:endParaRPr lang="en-US" altLang="zh-CN" sz="3600" dirty="0" smtClean="0"/>
          </a:p>
          <a:p>
            <a:pPr lvl="0"/>
            <a:r>
              <a:rPr lang="zh-CN" altLang="en-US" sz="3600" dirty="0" smtClean="0"/>
              <a:t>特殊项目：</a:t>
            </a:r>
            <a:endParaRPr lang="en-US" sz="3600" dirty="0" smtClean="0"/>
          </a:p>
          <a:p>
            <a:pPr lvl="1"/>
            <a:r>
              <a:rPr lang="zh-CN" altLang="en-US" dirty="0" smtClean="0"/>
              <a:t>特定主机路由</a:t>
            </a:r>
            <a:endParaRPr lang="en-US" dirty="0" smtClean="0"/>
          </a:p>
          <a:p>
            <a:pPr lvl="1"/>
            <a:r>
              <a:rPr lang="zh-CN" altLang="en-US" dirty="0" smtClean="0"/>
              <a:t>默认路由</a:t>
            </a:r>
            <a:r>
              <a:rPr lang="en-US" dirty="0" smtClean="0"/>
              <a:t>(default route)</a:t>
            </a:r>
            <a:endParaRPr lang="zh-CN" altLang="en-US" dirty="0"/>
          </a:p>
        </p:txBody>
      </p:sp>
      <p:sp>
        <p:nvSpPr>
          <p:cNvPr id="5" name="Rectangle 101"/>
          <p:cNvSpPr>
            <a:spLocks noChangeArrowheads="1"/>
          </p:cNvSpPr>
          <p:nvPr/>
        </p:nvSpPr>
        <p:spPr bwMode="auto">
          <a:xfrm>
            <a:off x="1226217" y="2047866"/>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p>
        </p:txBody>
      </p:sp>
      <p:sp>
        <p:nvSpPr>
          <p:cNvPr id="7" name="Line 102"/>
          <p:cNvSpPr>
            <a:spLocks noChangeShapeType="1"/>
          </p:cNvSpPr>
          <p:nvPr/>
        </p:nvSpPr>
        <p:spPr bwMode="auto">
          <a:xfrm>
            <a:off x="1284668" y="2551104"/>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8" name="Text Box 103"/>
          <p:cNvSpPr txBox="1">
            <a:spLocks noChangeArrowheads="1"/>
          </p:cNvSpPr>
          <p:nvPr/>
        </p:nvSpPr>
        <p:spPr bwMode="auto">
          <a:xfrm>
            <a:off x="1238224" y="2071678"/>
            <a:ext cx="2430064" cy="400110"/>
          </a:xfrm>
          <a:prstGeom prst="rect">
            <a:avLst/>
          </a:prstGeom>
          <a:noFill/>
          <a:ln w="9525">
            <a:noFill/>
            <a:miter lim="800000"/>
            <a:headEnd/>
            <a:tailEnd/>
          </a:ln>
          <a:effectLst/>
        </p:spPr>
        <p:txBody>
          <a:bodyPr wrap="square">
            <a:spAutoFit/>
          </a:bodyPr>
          <a:lstStyle/>
          <a:p>
            <a:pPr algn="ctr"/>
            <a:r>
              <a:rPr kumimoji="1" lang="zh-CN" altLang="en-US" sz="2000" b="1" dirty="0" smtClean="0">
                <a:solidFill>
                  <a:srgbClr val="333399"/>
                </a:solidFill>
                <a:latin typeface="Arial" charset="0"/>
              </a:rPr>
              <a:t>目的网络地址</a:t>
            </a:r>
            <a:endParaRPr kumimoji="1" lang="zh-CN" altLang="en-US" sz="2000" b="1" dirty="0">
              <a:solidFill>
                <a:srgbClr val="333399"/>
              </a:solidFill>
              <a:latin typeface="Arial" charset="0"/>
            </a:endParaRPr>
          </a:p>
        </p:txBody>
      </p:sp>
      <p:sp>
        <p:nvSpPr>
          <p:cNvPr id="9" name="Text Box 104"/>
          <p:cNvSpPr txBox="1">
            <a:spLocks noChangeArrowheads="1"/>
          </p:cNvSpPr>
          <p:nvPr/>
        </p:nvSpPr>
        <p:spPr bwMode="auto">
          <a:xfrm>
            <a:off x="4523027" y="2066917"/>
            <a:ext cx="1475084" cy="400110"/>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Arial" charset="0"/>
              </a:rPr>
              <a:t>下一跳地址</a:t>
            </a:r>
          </a:p>
        </p:txBody>
      </p:sp>
      <p:sp>
        <p:nvSpPr>
          <p:cNvPr id="10" name="Line 105"/>
          <p:cNvSpPr>
            <a:spLocks noChangeShapeType="1"/>
          </p:cNvSpPr>
          <p:nvPr/>
        </p:nvSpPr>
        <p:spPr bwMode="auto">
          <a:xfrm>
            <a:off x="3955495" y="2047866"/>
            <a:ext cx="0" cy="1778000"/>
          </a:xfrm>
          <a:prstGeom prst="line">
            <a:avLst/>
          </a:prstGeom>
          <a:noFill/>
          <a:ln w="19050">
            <a:solidFill>
              <a:srgbClr val="333399"/>
            </a:solidFill>
            <a:round/>
            <a:headEnd/>
            <a:tailEnd/>
          </a:ln>
          <a:effectLst/>
        </p:spPr>
        <p:txBody>
          <a:bodyPr wrap="none" anchor="ctr"/>
          <a:lstStyle/>
          <a:p>
            <a:endParaRPr lang="zh-CN" altLang="en-US" b="1"/>
          </a:p>
        </p:txBody>
      </p:sp>
      <p:sp>
        <p:nvSpPr>
          <p:cNvPr id="11" name="Line 106"/>
          <p:cNvSpPr>
            <a:spLocks noChangeShapeType="1"/>
          </p:cNvSpPr>
          <p:nvPr/>
        </p:nvSpPr>
        <p:spPr bwMode="auto">
          <a:xfrm>
            <a:off x="1226217" y="2855903"/>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2" name="Line 107"/>
          <p:cNvSpPr>
            <a:spLocks noChangeShapeType="1"/>
          </p:cNvSpPr>
          <p:nvPr/>
        </p:nvSpPr>
        <p:spPr bwMode="auto">
          <a:xfrm>
            <a:off x="1226217" y="3179753"/>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3" name="Line 108"/>
          <p:cNvSpPr>
            <a:spLocks noChangeShapeType="1"/>
          </p:cNvSpPr>
          <p:nvPr/>
        </p:nvSpPr>
        <p:spPr bwMode="auto">
          <a:xfrm>
            <a:off x="1226217" y="3503603"/>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4" name="Text Box 109"/>
          <p:cNvSpPr txBox="1">
            <a:spLocks noChangeArrowheads="1"/>
          </p:cNvSpPr>
          <p:nvPr/>
        </p:nvSpPr>
        <p:spPr bwMode="auto">
          <a:xfrm>
            <a:off x="1964006" y="2482842"/>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20.0.0.0</a:t>
            </a:r>
          </a:p>
        </p:txBody>
      </p:sp>
      <p:sp>
        <p:nvSpPr>
          <p:cNvPr id="15" name="Text Box 110"/>
          <p:cNvSpPr txBox="1">
            <a:spLocks noChangeArrowheads="1"/>
          </p:cNvSpPr>
          <p:nvPr/>
        </p:nvSpPr>
        <p:spPr bwMode="auto">
          <a:xfrm>
            <a:off x="1964006" y="2797166"/>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30.0.0.0</a:t>
            </a:r>
          </a:p>
        </p:txBody>
      </p:sp>
      <p:sp>
        <p:nvSpPr>
          <p:cNvPr id="16" name="Text Box 111"/>
          <p:cNvSpPr txBox="1">
            <a:spLocks noChangeArrowheads="1"/>
          </p:cNvSpPr>
          <p:nvPr/>
        </p:nvSpPr>
        <p:spPr bwMode="auto">
          <a:xfrm>
            <a:off x="1964006" y="3143242"/>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rPr>
              <a:t>10.0.0.0</a:t>
            </a:r>
          </a:p>
        </p:txBody>
      </p:sp>
      <p:sp>
        <p:nvSpPr>
          <p:cNvPr id="17" name="Text Box 112"/>
          <p:cNvSpPr txBox="1">
            <a:spLocks noChangeArrowheads="1"/>
          </p:cNvSpPr>
          <p:nvPr/>
        </p:nvSpPr>
        <p:spPr bwMode="auto">
          <a:xfrm>
            <a:off x="1964006" y="3441691"/>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rPr>
              <a:t>40.0.0.0</a:t>
            </a:r>
          </a:p>
        </p:txBody>
      </p:sp>
      <p:sp>
        <p:nvSpPr>
          <p:cNvPr id="18" name="Text Box 113"/>
          <p:cNvSpPr txBox="1">
            <a:spLocks noChangeArrowheads="1"/>
          </p:cNvSpPr>
          <p:nvPr/>
        </p:nvSpPr>
        <p:spPr bwMode="auto">
          <a:xfrm>
            <a:off x="4615899" y="3132128"/>
            <a:ext cx="1109599" cy="400110"/>
          </a:xfrm>
          <a:prstGeom prst="rect">
            <a:avLst/>
          </a:prstGeom>
          <a:noFill/>
          <a:ln w="9525">
            <a:noFill/>
            <a:miter lim="800000"/>
            <a:headEnd/>
            <a:tailEnd/>
          </a:ln>
          <a:effectLst/>
        </p:spPr>
        <p:txBody>
          <a:bodyPr wrap="none">
            <a:spAutoFit/>
          </a:bodyPr>
          <a:lstStyle/>
          <a:p>
            <a:r>
              <a:rPr kumimoji="1" lang="en-US" altLang="zh-CN" sz="2000" b="1">
                <a:solidFill>
                  <a:srgbClr val="FF0000"/>
                </a:solidFill>
                <a:latin typeface="Arial" charset="0"/>
              </a:rPr>
              <a:t>20.0.0.7</a:t>
            </a:r>
          </a:p>
        </p:txBody>
      </p:sp>
      <p:sp>
        <p:nvSpPr>
          <p:cNvPr id="19" name="Text Box 114"/>
          <p:cNvSpPr txBox="1">
            <a:spLocks noChangeArrowheads="1"/>
          </p:cNvSpPr>
          <p:nvPr/>
        </p:nvSpPr>
        <p:spPr bwMode="auto">
          <a:xfrm>
            <a:off x="4624524" y="3454392"/>
            <a:ext cx="1109599" cy="400110"/>
          </a:xfrm>
          <a:prstGeom prst="rect">
            <a:avLst/>
          </a:prstGeom>
          <a:noFill/>
          <a:ln w="9525">
            <a:noFill/>
            <a:miter lim="800000"/>
            <a:headEnd/>
            <a:tailEnd/>
          </a:ln>
          <a:effectLst/>
        </p:spPr>
        <p:txBody>
          <a:bodyPr wrap="none">
            <a:spAutoFit/>
          </a:bodyPr>
          <a:lstStyle/>
          <a:p>
            <a:r>
              <a:rPr kumimoji="1" lang="en-US" altLang="zh-CN" sz="2000" b="1" dirty="0">
                <a:solidFill>
                  <a:srgbClr val="000066"/>
                </a:solidFill>
                <a:latin typeface="Arial" charset="0"/>
              </a:rPr>
              <a:t>30.0.0.1</a:t>
            </a:r>
          </a:p>
        </p:txBody>
      </p:sp>
      <p:sp>
        <p:nvSpPr>
          <p:cNvPr id="20" name="Text Box 115"/>
          <p:cNvSpPr txBox="1">
            <a:spLocks noChangeArrowheads="1"/>
          </p:cNvSpPr>
          <p:nvPr/>
        </p:nvSpPr>
        <p:spPr bwMode="auto">
          <a:xfrm>
            <a:off x="4148113" y="2824153"/>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rPr>
              <a:t>直接交付，接口 </a:t>
            </a:r>
            <a:r>
              <a:rPr kumimoji="1" lang="en-US" altLang="zh-CN" sz="2000" b="1" dirty="0">
                <a:solidFill>
                  <a:srgbClr val="333399"/>
                </a:solidFill>
                <a:latin typeface="Arial" charset="0"/>
              </a:rPr>
              <a:t>1</a:t>
            </a:r>
          </a:p>
        </p:txBody>
      </p:sp>
      <p:sp>
        <p:nvSpPr>
          <p:cNvPr id="21" name="Text Box 116"/>
          <p:cNvSpPr txBox="1">
            <a:spLocks noChangeArrowheads="1"/>
          </p:cNvSpPr>
          <p:nvPr/>
        </p:nvSpPr>
        <p:spPr bwMode="auto">
          <a:xfrm>
            <a:off x="4148113" y="2479667"/>
            <a:ext cx="2204450"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rPr>
              <a:t>直接交付，接口 </a:t>
            </a:r>
            <a:r>
              <a:rPr kumimoji="1" lang="en-US" altLang="zh-CN" sz="2000" b="1" dirty="0">
                <a:solidFill>
                  <a:srgbClr val="333399"/>
                </a:solidFill>
                <a:latin typeface="Arial" charset="0"/>
              </a:rPr>
              <a:t>0</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31" y="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5267" name="Rectangle 3"/>
          <p:cNvSpPr>
            <a:spLocks noChangeArrowheads="1"/>
          </p:cNvSpPr>
          <p:nvPr/>
        </p:nvSpPr>
        <p:spPr bwMode="auto">
          <a:xfrm>
            <a:off x="31" y="323850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5268" name="Rectangle 4"/>
          <p:cNvSpPr>
            <a:spLocks noChangeArrowheads="1"/>
          </p:cNvSpPr>
          <p:nvPr/>
        </p:nvSpPr>
        <p:spPr bwMode="auto">
          <a:xfrm>
            <a:off x="31" y="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5269" name="Rectangle 5"/>
          <p:cNvSpPr>
            <a:spLocks noChangeArrowheads="1"/>
          </p:cNvSpPr>
          <p:nvPr/>
        </p:nvSpPr>
        <p:spPr bwMode="auto">
          <a:xfrm>
            <a:off x="31" y="324326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5305" name="Rectangle 41"/>
          <p:cNvSpPr>
            <a:spLocks noGrp="1" noChangeArrowheads="1"/>
          </p:cNvSpPr>
          <p:nvPr>
            <p:ph type="title"/>
          </p:nvPr>
        </p:nvSpPr>
        <p:spPr>
          <a:xfrm>
            <a:off x="523844" y="0"/>
            <a:ext cx="8899984" cy="1071546"/>
          </a:xfrm>
        </p:spPr>
        <p:txBody>
          <a:bodyPr/>
          <a:lstStyle/>
          <a:p>
            <a:pPr algn="ctr"/>
            <a:r>
              <a:rPr lang="zh-CN" altLang="en-US" dirty="0"/>
              <a:t/>
            </a:r>
            <a:br>
              <a:rPr lang="zh-CN" altLang="en-US" dirty="0"/>
            </a:br>
            <a:r>
              <a:rPr lang="zh-CN" altLang="en-US" dirty="0"/>
              <a:t>特定主机路由 </a:t>
            </a:r>
          </a:p>
        </p:txBody>
      </p:sp>
      <p:sp>
        <p:nvSpPr>
          <p:cNvPr id="395306" name="Rectangle 42"/>
          <p:cNvSpPr>
            <a:spLocks noGrp="1" noChangeArrowheads="1"/>
          </p:cNvSpPr>
          <p:nvPr>
            <p:ph type="body" idx="1"/>
          </p:nvPr>
        </p:nvSpPr>
        <p:spPr>
          <a:xfrm>
            <a:off x="696486" y="1285861"/>
            <a:ext cx="8810492" cy="4822828"/>
          </a:xfrm>
        </p:spPr>
        <p:txBody>
          <a:bodyPr/>
          <a:lstStyle/>
          <a:p>
            <a:r>
              <a:rPr lang="zh-CN" altLang="en-US" dirty="0"/>
              <a:t>这种路由是为</a:t>
            </a:r>
            <a:r>
              <a:rPr lang="zh-CN" altLang="en-US" dirty="0">
                <a:solidFill>
                  <a:srgbClr val="FF0000"/>
                </a:solidFill>
              </a:rPr>
              <a:t>特定的目的</a:t>
            </a:r>
            <a:r>
              <a:rPr lang="zh-CN" altLang="en-US" dirty="0" smtClean="0">
                <a:solidFill>
                  <a:srgbClr val="FF0000"/>
                </a:solidFill>
              </a:rPr>
              <a:t>主机（特定</a:t>
            </a:r>
            <a:r>
              <a:rPr lang="en-US" altLang="zh-CN" dirty="0" smtClean="0">
                <a:solidFill>
                  <a:srgbClr val="FF0000"/>
                </a:solidFill>
              </a:rPr>
              <a:t>IP</a:t>
            </a:r>
            <a:r>
              <a:rPr lang="zh-CN" altLang="en-US" dirty="0" smtClean="0">
                <a:solidFill>
                  <a:srgbClr val="FF0000"/>
                </a:solidFill>
              </a:rPr>
              <a:t>地址）</a:t>
            </a:r>
            <a:r>
              <a:rPr lang="zh-CN" altLang="en-US" dirty="0" smtClean="0"/>
              <a:t>指明</a:t>
            </a:r>
            <a:r>
              <a:rPr lang="zh-CN" altLang="en-US" dirty="0"/>
              <a:t>一个路由</a:t>
            </a:r>
            <a:r>
              <a:rPr lang="zh-CN" altLang="en-US" dirty="0" smtClean="0"/>
              <a:t>。</a:t>
            </a:r>
            <a:endParaRPr lang="en-US" altLang="zh-CN" dirty="0" smtClean="0"/>
          </a:p>
          <a:p>
            <a:pPr marL="342900" lvl="1" indent="-342900">
              <a:buClr>
                <a:schemeClr val="folHlink"/>
              </a:buClr>
              <a:buSzPct val="60000"/>
            </a:pPr>
            <a:r>
              <a:rPr lang="zh-CN" altLang="en-US" dirty="0" smtClean="0"/>
              <a:t>例如某个路由器有特定主机路由</a:t>
            </a:r>
            <a:endParaRPr lang="en-US" altLang="zh-CN" dirty="0" smtClean="0"/>
          </a:p>
          <a:p>
            <a:pPr marL="342900" lvl="1" indent="-342900">
              <a:buClr>
                <a:schemeClr val="folHlink"/>
              </a:buClr>
              <a:buSzPct val="60000"/>
            </a:pPr>
            <a:r>
              <a:rPr lang="zh-CN" altLang="en-US" dirty="0" smtClean="0"/>
              <a:t> </a:t>
            </a:r>
            <a:endParaRPr lang="en-US" altLang="zh-CN" dirty="0" smtClean="0"/>
          </a:p>
          <a:p>
            <a:pPr marL="342900" lvl="1" indent="-342900">
              <a:buClr>
                <a:schemeClr val="folHlink"/>
              </a:buClr>
              <a:buSzPct val="60000"/>
            </a:pPr>
            <a:endParaRPr lang="en-US" altLang="zh-CN" dirty="0" smtClean="0"/>
          </a:p>
          <a:p>
            <a:pPr marL="342900" lvl="1" indent="-342900">
              <a:buClr>
                <a:schemeClr val="folHlink"/>
              </a:buClr>
              <a:buSzPct val="60000"/>
            </a:pPr>
            <a:endParaRPr lang="en-US" altLang="zh-CN" dirty="0" smtClean="0"/>
          </a:p>
          <a:p>
            <a:pPr marL="742950" lvl="2" indent="-342900">
              <a:buSzPct val="60000"/>
            </a:pPr>
            <a:r>
              <a:rPr lang="zh-CN" altLang="en-US" sz="2800" dirty="0" smtClean="0"/>
              <a:t>含义是去往</a:t>
            </a:r>
            <a:r>
              <a:rPr lang="en-US" altLang="zh-CN" sz="2800" dirty="0" smtClean="0">
                <a:solidFill>
                  <a:srgbClr val="FF0000"/>
                </a:solidFill>
              </a:rPr>
              <a:t>IP</a:t>
            </a:r>
            <a:r>
              <a:rPr lang="zh-CN" altLang="en-US" sz="2800" dirty="0" smtClean="0">
                <a:solidFill>
                  <a:srgbClr val="FF0000"/>
                </a:solidFill>
              </a:rPr>
              <a:t>为</a:t>
            </a:r>
            <a:r>
              <a:rPr lang="en-US" altLang="zh-CN" sz="2800" dirty="0" smtClean="0">
                <a:solidFill>
                  <a:srgbClr val="FF0000"/>
                </a:solidFill>
              </a:rPr>
              <a:t>100.0.2.100</a:t>
            </a:r>
            <a:r>
              <a:rPr lang="zh-CN" altLang="en-US" sz="2800" dirty="0" smtClean="0">
                <a:solidFill>
                  <a:srgbClr val="FF0000"/>
                </a:solidFill>
              </a:rPr>
              <a:t>主机</a:t>
            </a:r>
            <a:r>
              <a:rPr lang="zh-CN" altLang="en-US" sz="2800" dirty="0" smtClean="0"/>
              <a:t>的数据都发往路由器的接口</a:t>
            </a:r>
            <a:r>
              <a:rPr lang="en-US" altLang="zh-CN" sz="2800" dirty="0" smtClean="0"/>
              <a:t>0</a:t>
            </a:r>
          </a:p>
        </p:txBody>
      </p:sp>
      <p:sp>
        <p:nvSpPr>
          <p:cNvPr id="395271" name="Rectangle 7"/>
          <p:cNvSpPr>
            <a:spLocks noChangeArrowheads="1"/>
          </p:cNvSpPr>
          <p:nvPr/>
        </p:nvSpPr>
        <p:spPr bwMode="auto">
          <a:xfrm>
            <a:off x="31" y="326231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5272" name="Rectangle 8"/>
          <p:cNvSpPr>
            <a:spLocks noChangeArrowheads="1"/>
          </p:cNvSpPr>
          <p:nvPr/>
        </p:nvSpPr>
        <p:spPr bwMode="auto">
          <a:xfrm>
            <a:off x="31" y="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 name="表格 9"/>
          <p:cNvGraphicFramePr>
            <a:graphicFrameLocks noGrp="1"/>
          </p:cNvGraphicFramePr>
          <p:nvPr/>
        </p:nvGraphicFramePr>
        <p:xfrm>
          <a:off x="1238224" y="3429000"/>
          <a:ext cx="7042596" cy="1143008"/>
        </p:xfrm>
        <a:graphic>
          <a:graphicData uri="http://schemas.openxmlformats.org/drawingml/2006/table">
            <a:tbl>
              <a:tblPr firstRow="1" bandRow="1">
                <a:tableStyleId>{5C22544A-7EE6-4342-B048-85BDC9FD1C3A}</a:tableStyleId>
              </a:tblPr>
              <a:tblGrid>
                <a:gridCol w="3521298"/>
                <a:gridCol w="3521298"/>
              </a:tblGrid>
              <a:tr h="571504">
                <a:tc>
                  <a:txBody>
                    <a:bodyPr/>
                    <a:lstStyle/>
                    <a:p>
                      <a:pPr algn="ctr"/>
                      <a:r>
                        <a:rPr lang="zh-CN" altLang="en-US" sz="2400" dirty="0" smtClean="0">
                          <a:solidFill>
                            <a:schemeClr val="tx1"/>
                          </a:solidFill>
                        </a:rPr>
                        <a:t>目的</a:t>
                      </a:r>
                      <a:r>
                        <a:rPr lang="en-US" altLang="zh-CN" sz="2400" dirty="0" smtClean="0">
                          <a:solidFill>
                            <a:schemeClr val="tx1"/>
                          </a:solidFill>
                        </a:rPr>
                        <a:t>IP</a:t>
                      </a:r>
                      <a:endParaRPr lang="zh-CN" altLang="en-US" sz="2400" dirty="0">
                        <a:solidFill>
                          <a:schemeClr val="tx1"/>
                        </a:solidFill>
                      </a:endParaRPr>
                    </a:p>
                  </a:txBody>
                  <a:tcPr marL="99060" marR="99060"/>
                </a:tc>
                <a:tc>
                  <a:txBody>
                    <a:bodyPr/>
                    <a:lstStyle/>
                    <a:p>
                      <a:pPr algn="ctr"/>
                      <a:r>
                        <a:rPr lang="zh-CN" altLang="en-US" sz="2400" dirty="0" smtClean="0">
                          <a:solidFill>
                            <a:schemeClr val="tx1"/>
                          </a:solidFill>
                        </a:rPr>
                        <a:t>下一跳</a:t>
                      </a:r>
                      <a:endParaRPr lang="zh-CN" altLang="en-US" sz="2400" dirty="0">
                        <a:solidFill>
                          <a:schemeClr val="tx1"/>
                        </a:solidFill>
                      </a:endParaRPr>
                    </a:p>
                  </a:txBody>
                  <a:tcPr marL="99060" marR="99060"/>
                </a:tc>
              </a:tr>
              <a:tr h="571504">
                <a:tc>
                  <a:txBody>
                    <a:bodyPr/>
                    <a:lstStyle/>
                    <a:p>
                      <a:pPr algn="ctr"/>
                      <a:r>
                        <a:rPr lang="en-US" altLang="zh-CN" sz="2400" dirty="0" smtClean="0">
                          <a:solidFill>
                            <a:schemeClr val="tx1"/>
                          </a:solidFill>
                        </a:rPr>
                        <a:t>100.0.2.100</a:t>
                      </a:r>
                      <a:endParaRPr lang="zh-CN" altLang="en-US" sz="2400" dirty="0">
                        <a:solidFill>
                          <a:schemeClr val="tx1"/>
                        </a:solidFill>
                      </a:endParaRPr>
                    </a:p>
                  </a:txBody>
                  <a:tcPr marL="99060" marR="99060"/>
                </a:tc>
                <a:tc>
                  <a:txBody>
                    <a:bodyPr/>
                    <a:lstStyle/>
                    <a:p>
                      <a:pPr algn="ctr"/>
                      <a:r>
                        <a:rPr lang="zh-CN" altLang="en-US" sz="2400" dirty="0" smtClean="0">
                          <a:solidFill>
                            <a:schemeClr val="tx1"/>
                          </a:solidFill>
                        </a:rPr>
                        <a:t>接口</a:t>
                      </a:r>
                      <a:r>
                        <a:rPr lang="en-US" altLang="zh-CN" sz="2400" dirty="0" smtClean="0">
                          <a:solidFill>
                            <a:schemeClr val="tx1"/>
                          </a:solidFill>
                        </a:rPr>
                        <a:t>0</a:t>
                      </a:r>
                      <a:endParaRPr lang="zh-CN" altLang="en-US" sz="2400" dirty="0">
                        <a:solidFill>
                          <a:schemeClr val="tx1"/>
                        </a:solidFill>
                      </a:endParaRPr>
                    </a:p>
                  </a:txBody>
                  <a:tcPr marL="99060" marR="99060"/>
                </a:tc>
              </a:tr>
            </a:tbl>
          </a:graphicData>
        </a:graphic>
      </p:graphicFrame>
      <p:sp>
        <p:nvSpPr>
          <p:cNvPr id="11" name="灯片编号占位符 10"/>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94</a:t>
            </a:fld>
            <a:endParaRPr lang="zh-CN" altLang="en-US" kern="0"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1246853" y="214315"/>
            <a:ext cx="7763140" cy="714356"/>
          </a:xfrm>
        </p:spPr>
        <p:txBody>
          <a:bodyPr/>
          <a:lstStyle/>
          <a:p>
            <a:pPr algn="ctr"/>
            <a:r>
              <a:rPr lang="zh-CN" altLang="en-US" sz="3600" dirty="0"/>
              <a:t/>
            </a:r>
            <a:br>
              <a:rPr lang="zh-CN" altLang="en-US" sz="3600" dirty="0"/>
            </a:br>
            <a:r>
              <a:rPr lang="zh-CN" altLang="en-US" sz="3600" dirty="0"/>
              <a:t>默认路由</a:t>
            </a:r>
            <a:r>
              <a:rPr lang="en-US" altLang="zh-CN" sz="3600" dirty="0"/>
              <a:t>(default route)</a:t>
            </a:r>
          </a:p>
        </p:txBody>
      </p:sp>
      <p:sp>
        <p:nvSpPr>
          <p:cNvPr id="980995" name="Rectangle 3"/>
          <p:cNvSpPr>
            <a:spLocks noGrp="1" noChangeArrowheads="1"/>
          </p:cNvSpPr>
          <p:nvPr>
            <p:ph type="body" idx="1"/>
          </p:nvPr>
        </p:nvSpPr>
        <p:spPr>
          <a:xfrm>
            <a:off x="694721" y="1026487"/>
            <a:ext cx="8420100" cy="5180016"/>
          </a:xfrm>
        </p:spPr>
        <p:txBody>
          <a:bodyPr/>
          <a:lstStyle/>
          <a:p>
            <a:r>
              <a:rPr lang="zh-CN" altLang="en-US" dirty="0" smtClean="0"/>
              <a:t>如果目的网络地址在路由表中查不到匹配项目，则通过</a:t>
            </a:r>
            <a:r>
              <a:rPr lang="zh-CN" altLang="en-US" dirty="0" smtClean="0">
                <a:solidFill>
                  <a:srgbClr val="FF0000"/>
                </a:solidFill>
              </a:rPr>
              <a:t>默认路由</a:t>
            </a:r>
            <a:r>
              <a:rPr lang="zh-CN" altLang="en-US" dirty="0" smtClean="0"/>
              <a:t>进行转发</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例如，如果数据的目的网络是</a:t>
            </a:r>
            <a:r>
              <a:rPr lang="en-US" altLang="zh-CN" dirty="0" smtClean="0"/>
              <a:t>N3</a:t>
            </a:r>
            <a:r>
              <a:rPr lang="zh-CN" altLang="en-US" dirty="0" smtClean="0"/>
              <a:t>，则该数据按默认路由（</a:t>
            </a:r>
            <a:r>
              <a:rPr lang="en-US" altLang="zh-CN" dirty="0" smtClean="0"/>
              <a:t>0.0.0.0</a:t>
            </a:r>
            <a:r>
              <a:rPr lang="zh-CN" altLang="en-US" dirty="0" smtClean="0"/>
              <a:t>）转发，发往</a:t>
            </a:r>
            <a:r>
              <a:rPr lang="en-US" altLang="zh-CN" dirty="0" smtClean="0"/>
              <a:t>R1</a:t>
            </a:r>
          </a:p>
        </p:txBody>
      </p:sp>
      <p:sp>
        <p:nvSpPr>
          <p:cNvPr id="4" name="灯片编号占位符 3"/>
          <p:cNvSpPr>
            <a:spLocks noGrp="1"/>
          </p:cNvSpPr>
          <p:nvPr>
            <p:ph type="sldNum" sz="quarter" idx="4294967295"/>
          </p:nvPr>
        </p:nvSpPr>
        <p:spPr>
          <a:xfrm>
            <a:off x="1" y="6357958"/>
            <a:ext cx="851303" cy="500042"/>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95</a:t>
            </a:fld>
            <a:endParaRPr lang="zh-CN" altLang="en-US" kern="0" dirty="0">
              <a:solidFill>
                <a:sysClr val="windowText" lastClr="000000"/>
              </a:solidFill>
            </a:endParaRPr>
          </a:p>
        </p:txBody>
      </p:sp>
      <p:sp>
        <p:nvSpPr>
          <p:cNvPr id="9" name="Line 39"/>
          <p:cNvSpPr>
            <a:spLocks noChangeShapeType="1"/>
          </p:cNvSpPr>
          <p:nvPr/>
        </p:nvSpPr>
        <p:spPr bwMode="auto">
          <a:xfrm>
            <a:off x="4405834" y="2944809"/>
            <a:ext cx="5159" cy="1417637"/>
          </a:xfrm>
          <a:prstGeom prst="line">
            <a:avLst/>
          </a:prstGeom>
          <a:noFill/>
          <a:ln w="9525">
            <a:solidFill>
              <a:schemeClr val="tx1"/>
            </a:solidFill>
            <a:round/>
            <a:headEnd/>
            <a:tailEnd/>
          </a:ln>
          <a:effectLst/>
        </p:spPr>
        <p:txBody>
          <a:bodyPr/>
          <a:lstStyle/>
          <a:p>
            <a:endParaRPr lang="zh-CN" altLang="en-US" b="1"/>
          </a:p>
        </p:txBody>
      </p:sp>
      <p:sp>
        <p:nvSpPr>
          <p:cNvPr id="10" name="Text Box 40"/>
          <p:cNvSpPr txBox="1">
            <a:spLocks noChangeArrowheads="1"/>
          </p:cNvSpPr>
          <p:nvPr/>
        </p:nvSpPr>
        <p:spPr bwMode="auto">
          <a:xfrm>
            <a:off x="3738564" y="2428922"/>
            <a:ext cx="1112805" cy="461665"/>
          </a:xfrm>
          <a:prstGeom prst="rect">
            <a:avLst/>
          </a:prstGeom>
          <a:noFill/>
          <a:ln w="9525">
            <a:noFill/>
            <a:miter lim="800000"/>
            <a:headEnd/>
            <a:tailEnd/>
          </a:ln>
          <a:effectLst/>
        </p:spPr>
        <p:txBody>
          <a:bodyPr wrap="none">
            <a:spAutoFit/>
          </a:bodyPr>
          <a:lstStyle/>
          <a:p>
            <a:r>
              <a:rPr lang="zh-CN" altLang="en-US" sz="2400" b="1">
                <a:latin typeface="Arial" charset="0"/>
              </a:rPr>
              <a:t>路由表</a:t>
            </a:r>
            <a:endParaRPr lang="zh-CN" altLang="en-US" sz="2400" b="1" baseline="-25000">
              <a:latin typeface="Arial" charset="0"/>
            </a:endParaRPr>
          </a:p>
        </p:txBody>
      </p:sp>
      <p:sp>
        <p:nvSpPr>
          <p:cNvPr id="11" name="Line 67"/>
          <p:cNvSpPr>
            <a:spLocks noChangeShapeType="1"/>
          </p:cNvSpPr>
          <p:nvPr/>
        </p:nvSpPr>
        <p:spPr bwMode="auto">
          <a:xfrm>
            <a:off x="3497790" y="3958242"/>
            <a:ext cx="2673351" cy="903"/>
          </a:xfrm>
          <a:prstGeom prst="line">
            <a:avLst/>
          </a:prstGeom>
          <a:noFill/>
          <a:ln w="9525">
            <a:solidFill>
              <a:schemeClr val="tx1"/>
            </a:solidFill>
            <a:round/>
            <a:headEnd/>
            <a:tailEnd/>
          </a:ln>
          <a:effectLst/>
        </p:spPr>
        <p:txBody>
          <a:bodyPr/>
          <a:lstStyle/>
          <a:p>
            <a:endParaRPr lang="zh-CN" altLang="en-US" b="1"/>
          </a:p>
        </p:txBody>
      </p:sp>
      <p:sp>
        <p:nvSpPr>
          <p:cNvPr id="12" name="Rectangle 36"/>
          <p:cNvSpPr>
            <a:spLocks noChangeArrowheads="1"/>
          </p:cNvSpPr>
          <p:nvPr/>
        </p:nvSpPr>
        <p:spPr bwMode="auto">
          <a:xfrm>
            <a:off x="179388" y="3287713"/>
            <a:ext cx="2165350" cy="1436687"/>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4"/>
          <p:cNvSpPr>
            <a:spLocks noChangeShapeType="1"/>
          </p:cNvSpPr>
          <p:nvPr/>
        </p:nvSpPr>
        <p:spPr bwMode="auto">
          <a:xfrm flipV="1">
            <a:off x="5130800" y="2865438"/>
            <a:ext cx="690563" cy="373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flipV="1">
            <a:off x="4638675" y="3330575"/>
            <a:ext cx="395288" cy="373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7"/>
          <p:cNvSpPr>
            <a:spLocks noChangeShapeType="1"/>
          </p:cNvSpPr>
          <p:nvPr/>
        </p:nvSpPr>
        <p:spPr bwMode="auto">
          <a:xfrm flipH="1">
            <a:off x="3654425" y="4075113"/>
            <a:ext cx="590550" cy="652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8"/>
          <p:cNvSpPr>
            <a:spLocks noChangeShapeType="1"/>
          </p:cNvSpPr>
          <p:nvPr/>
        </p:nvSpPr>
        <p:spPr bwMode="auto">
          <a:xfrm>
            <a:off x="4638675" y="4167188"/>
            <a:ext cx="295275" cy="652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 name="Group 10"/>
          <p:cNvGrpSpPr>
            <a:grpSpLocks/>
          </p:cNvGrpSpPr>
          <p:nvPr/>
        </p:nvGrpSpPr>
        <p:grpSpPr bwMode="auto">
          <a:xfrm>
            <a:off x="3749675" y="3517900"/>
            <a:ext cx="1379538" cy="836613"/>
            <a:chOff x="1746" y="2024"/>
            <a:chExt cx="1678" cy="1451"/>
          </a:xfrm>
        </p:grpSpPr>
        <p:sp>
          <p:nvSpPr>
            <p:cNvPr id="20" name="Oval 11"/>
            <p:cNvSpPr>
              <a:spLocks noChangeArrowheads="1"/>
            </p:cNvSpPr>
            <p:nvPr/>
          </p:nvSpPr>
          <p:spPr bwMode="auto">
            <a:xfrm>
              <a:off x="2333" y="2052"/>
              <a:ext cx="717" cy="57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1" name="Oval 12"/>
            <p:cNvSpPr>
              <a:spLocks noChangeArrowheads="1"/>
            </p:cNvSpPr>
            <p:nvPr/>
          </p:nvSpPr>
          <p:spPr bwMode="auto">
            <a:xfrm>
              <a:off x="1928" y="2209"/>
              <a:ext cx="546"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2" name="Oval 13"/>
            <p:cNvSpPr>
              <a:spLocks noChangeArrowheads="1"/>
            </p:cNvSpPr>
            <p:nvPr/>
          </p:nvSpPr>
          <p:spPr bwMode="auto">
            <a:xfrm>
              <a:off x="1756" y="2566"/>
              <a:ext cx="364" cy="456"/>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3" name="Oval 14"/>
            <p:cNvSpPr>
              <a:spLocks noChangeArrowheads="1"/>
            </p:cNvSpPr>
            <p:nvPr/>
          </p:nvSpPr>
          <p:spPr bwMode="auto">
            <a:xfrm>
              <a:off x="1867" y="2779"/>
              <a:ext cx="556" cy="50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4" name="Oval 15"/>
            <p:cNvSpPr>
              <a:spLocks noChangeArrowheads="1"/>
            </p:cNvSpPr>
            <p:nvPr/>
          </p:nvSpPr>
          <p:spPr bwMode="auto">
            <a:xfrm>
              <a:off x="2272" y="2865"/>
              <a:ext cx="839" cy="599"/>
            </a:xfrm>
            <a:prstGeom prst="ellipse">
              <a:avLst/>
            </a:prstGeom>
            <a:solidFill>
              <a:srgbClr val="000000"/>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5" name="Oval 16"/>
            <p:cNvSpPr>
              <a:spLocks noChangeArrowheads="1"/>
            </p:cNvSpPr>
            <p:nvPr/>
          </p:nvSpPr>
          <p:spPr bwMode="auto">
            <a:xfrm>
              <a:off x="2818" y="2224"/>
              <a:ext cx="525"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6" name="Oval 17"/>
            <p:cNvSpPr>
              <a:spLocks noChangeArrowheads="1"/>
            </p:cNvSpPr>
            <p:nvPr/>
          </p:nvSpPr>
          <p:spPr bwMode="auto">
            <a:xfrm>
              <a:off x="2898" y="2523"/>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7" name="Oval 18"/>
            <p:cNvSpPr>
              <a:spLocks noChangeArrowheads="1"/>
            </p:cNvSpPr>
            <p:nvPr/>
          </p:nvSpPr>
          <p:spPr bwMode="auto">
            <a:xfrm rot="1140760">
              <a:off x="2848" y="2623"/>
              <a:ext cx="526" cy="74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8" name="Oval 19"/>
            <p:cNvSpPr>
              <a:spLocks noChangeArrowheads="1"/>
            </p:cNvSpPr>
            <p:nvPr/>
          </p:nvSpPr>
          <p:spPr bwMode="auto">
            <a:xfrm>
              <a:off x="2059" y="2395"/>
              <a:ext cx="1082" cy="74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29" name="Oval 20"/>
            <p:cNvSpPr>
              <a:spLocks noChangeArrowheads="1"/>
            </p:cNvSpPr>
            <p:nvPr/>
          </p:nvSpPr>
          <p:spPr bwMode="auto">
            <a:xfrm>
              <a:off x="2322" y="2024"/>
              <a:ext cx="718"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0" name="Oval 21"/>
            <p:cNvSpPr>
              <a:spLocks noChangeArrowheads="1"/>
            </p:cNvSpPr>
            <p:nvPr/>
          </p:nvSpPr>
          <p:spPr bwMode="auto">
            <a:xfrm>
              <a:off x="1918" y="2181"/>
              <a:ext cx="546"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1" name="Oval 22"/>
            <p:cNvSpPr>
              <a:spLocks noChangeArrowheads="1"/>
            </p:cNvSpPr>
            <p:nvPr/>
          </p:nvSpPr>
          <p:spPr bwMode="auto">
            <a:xfrm>
              <a:off x="1746" y="2538"/>
              <a:ext cx="364" cy="455"/>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2" name="Oval 23"/>
            <p:cNvSpPr>
              <a:spLocks noChangeArrowheads="1"/>
            </p:cNvSpPr>
            <p:nvPr/>
          </p:nvSpPr>
          <p:spPr bwMode="auto">
            <a:xfrm>
              <a:off x="1857" y="2751"/>
              <a:ext cx="556" cy="50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3" name="Oval 24"/>
            <p:cNvSpPr>
              <a:spLocks noChangeArrowheads="1"/>
            </p:cNvSpPr>
            <p:nvPr/>
          </p:nvSpPr>
          <p:spPr bwMode="auto">
            <a:xfrm>
              <a:off x="2261" y="2876"/>
              <a:ext cx="839" cy="599"/>
            </a:xfrm>
            <a:prstGeom prst="ellipse">
              <a:avLst/>
            </a:prstGeom>
            <a:solidFill>
              <a:srgbClr val="DDDDDD"/>
            </a:solidFill>
            <a:ln>
              <a:noFill/>
            </a:ln>
            <a:effectLst>
              <a:outerShdw dist="28398" dir="20006097"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4" name="Oval 25"/>
            <p:cNvSpPr>
              <a:spLocks noChangeArrowheads="1"/>
            </p:cNvSpPr>
            <p:nvPr/>
          </p:nvSpPr>
          <p:spPr bwMode="auto">
            <a:xfrm>
              <a:off x="2807" y="2195"/>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5" name="Oval 26"/>
            <p:cNvSpPr>
              <a:spLocks noChangeArrowheads="1"/>
            </p:cNvSpPr>
            <p:nvPr/>
          </p:nvSpPr>
          <p:spPr bwMode="auto">
            <a:xfrm>
              <a:off x="2888" y="2495"/>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6" name="Oval 27"/>
            <p:cNvSpPr>
              <a:spLocks noChangeArrowheads="1"/>
            </p:cNvSpPr>
            <p:nvPr/>
          </p:nvSpPr>
          <p:spPr bwMode="auto">
            <a:xfrm rot="1336630">
              <a:off x="2837" y="2594"/>
              <a:ext cx="526" cy="7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sp>
          <p:nvSpPr>
            <p:cNvPr id="37" name="Oval 28"/>
            <p:cNvSpPr>
              <a:spLocks noChangeArrowheads="1"/>
            </p:cNvSpPr>
            <p:nvPr/>
          </p:nvSpPr>
          <p:spPr bwMode="auto">
            <a:xfrm>
              <a:off x="2049" y="2366"/>
              <a:ext cx="1082" cy="7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a:p>
          </p:txBody>
        </p:sp>
      </p:grpSp>
      <p:pic>
        <p:nvPicPr>
          <p:cNvPr id="38"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9238" y="3851275"/>
            <a:ext cx="51435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 name="Text Box 30"/>
          <p:cNvSpPr txBox="1">
            <a:spLocks noChangeArrowheads="1"/>
          </p:cNvSpPr>
          <p:nvPr/>
        </p:nvSpPr>
        <p:spPr bwMode="auto">
          <a:xfrm>
            <a:off x="4244975" y="367030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N</a:t>
            </a:r>
            <a:r>
              <a:rPr lang="en-US" altLang="zh-CN" sz="2000" baseline="-25000">
                <a:solidFill>
                  <a:schemeClr val="folHlink"/>
                </a:solidFill>
                <a:latin typeface="Arial" panose="020B0604020202020204" pitchFamily="34" charset="0"/>
              </a:rPr>
              <a:t>1</a:t>
            </a:r>
          </a:p>
        </p:txBody>
      </p:sp>
      <p:sp>
        <p:nvSpPr>
          <p:cNvPr id="40" name="Text Box 31"/>
          <p:cNvSpPr txBox="1">
            <a:spLocks noChangeArrowheads="1"/>
          </p:cNvSpPr>
          <p:nvPr/>
        </p:nvSpPr>
        <p:spPr bwMode="auto">
          <a:xfrm>
            <a:off x="5387975" y="347662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R</a:t>
            </a:r>
            <a:r>
              <a:rPr lang="en-US" altLang="zh-CN" sz="2000" baseline="-25000">
                <a:solidFill>
                  <a:schemeClr val="folHlink"/>
                </a:solidFill>
                <a:latin typeface="Arial" panose="020B0604020202020204" pitchFamily="34" charset="0"/>
              </a:rPr>
              <a:t>1</a:t>
            </a:r>
          </a:p>
        </p:txBody>
      </p:sp>
      <p:graphicFrame>
        <p:nvGraphicFramePr>
          <p:cNvPr id="41" name="Object 32"/>
          <p:cNvGraphicFramePr>
            <a:graphicFrameLocks noChangeAspect="1"/>
          </p:cNvGraphicFramePr>
          <p:nvPr/>
        </p:nvGraphicFramePr>
        <p:xfrm>
          <a:off x="6018213" y="3190875"/>
          <a:ext cx="3052762" cy="1966913"/>
        </p:xfrm>
        <a:graphic>
          <a:graphicData uri="http://schemas.openxmlformats.org/presentationml/2006/ole">
            <mc:AlternateContent xmlns:mc="http://schemas.openxmlformats.org/markup-compatibility/2006">
              <mc:Choice xmlns:v="urn:schemas-microsoft-com:vml" Requires="v">
                <p:oleObj spid="_x0000_s1627260" name="VISIO" r:id="rId5" imgW="1689840" imgH="964440" progId="Visio.Drawing.6">
                  <p:embed/>
                </p:oleObj>
              </mc:Choice>
              <mc:Fallback>
                <p:oleObj name="VISIO" r:id="rId5" imgW="1689840" imgH="9644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8213" y="3190875"/>
                        <a:ext cx="3052762" cy="19669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2" name="Text Box 33"/>
          <p:cNvSpPr txBox="1">
            <a:spLocks noChangeArrowheads="1"/>
          </p:cNvSpPr>
          <p:nvPr/>
        </p:nvSpPr>
        <p:spPr bwMode="auto">
          <a:xfrm>
            <a:off x="7004050" y="38369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chemeClr val="folHlink"/>
                </a:solidFill>
                <a:latin typeface="Arial" panose="020B0604020202020204" pitchFamily="34" charset="0"/>
              </a:rPr>
              <a:t>因特网</a:t>
            </a:r>
            <a:endParaRPr lang="zh-CN" altLang="en-US" sz="2400" baseline="-25000">
              <a:solidFill>
                <a:schemeClr val="folHlink"/>
              </a:solidFill>
              <a:latin typeface="Arial" panose="020B0604020202020204" pitchFamily="34" charset="0"/>
            </a:endParaRPr>
          </a:p>
        </p:txBody>
      </p:sp>
      <p:pic>
        <p:nvPicPr>
          <p:cNvPr id="43" name="Picture 3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38688" y="4632325"/>
            <a:ext cx="4508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 Box 35"/>
          <p:cNvSpPr txBox="1">
            <a:spLocks noChangeArrowheads="1"/>
          </p:cNvSpPr>
          <p:nvPr/>
        </p:nvSpPr>
        <p:spPr bwMode="auto">
          <a:xfrm>
            <a:off x="179388" y="3214688"/>
            <a:ext cx="2155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dirty="0">
                <a:solidFill>
                  <a:schemeClr val="folHlink"/>
                </a:solidFill>
                <a:latin typeface="Arial" panose="020B0604020202020204" pitchFamily="34" charset="0"/>
              </a:rPr>
              <a:t>目的网络  下一跳</a:t>
            </a:r>
          </a:p>
          <a:p>
            <a:pPr>
              <a:lnSpc>
                <a:spcPct val="120000"/>
              </a:lnSpc>
            </a:pPr>
            <a:r>
              <a:rPr lang="zh-CN" altLang="en-US" sz="2000" dirty="0">
                <a:solidFill>
                  <a:schemeClr val="folHlink"/>
                </a:solidFill>
                <a:latin typeface="Arial" panose="020B0604020202020204" pitchFamily="34" charset="0"/>
              </a:rPr>
              <a:t>      </a:t>
            </a:r>
            <a:r>
              <a:rPr lang="en-US" altLang="zh-CN" sz="2000" dirty="0">
                <a:solidFill>
                  <a:schemeClr val="folHlink"/>
                </a:solidFill>
                <a:latin typeface="Arial" panose="020B0604020202020204" pitchFamily="34" charset="0"/>
              </a:rPr>
              <a:t>N</a:t>
            </a:r>
            <a:r>
              <a:rPr lang="en-US" altLang="zh-CN" sz="2000" baseline="-25000" dirty="0">
                <a:solidFill>
                  <a:schemeClr val="folHlink"/>
                </a:solidFill>
                <a:latin typeface="Arial" panose="020B0604020202020204" pitchFamily="34" charset="0"/>
              </a:rPr>
              <a:t>1</a:t>
            </a:r>
            <a:r>
              <a:rPr lang="en-US" altLang="zh-CN" sz="2000" dirty="0">
                <a:solidFill>
                  <a:schemeClr val="folHlink"/>
                </a:solidFill>
                <a:latin typeface="Arial" panose="020B0604020202020204" pitchFamily="34" charset="0"/>
              </a:rPr>
              <a:t>          </a:t>
            </a:r>
            <a:r>
              <a:rPr lang="zh-CN" altLang="en-US" sz="2000" dirty="0">
                <a:solidFill>
                  <a:schemeClr val="folHlink"/>
                </a:solidFill>
                <a:latin typeface="Arial" panose="020B0604020202020204" pitchFamily="34" charset="0"/>
              </a:rPr>
              <a:t>直接 </a:t>
            </a:r>
          </a:p>
          <a:p>
            <a:pPr>
              <a:lnSpc>
                <a:spcPct val="120000"/>
              </a:lnSpc>
            </a:pPr>
            <a:r>
              <a:rPr lang="zh-CN" altLang="en-US" sz="2000" dirty="0">
                <a:solidFill>
                  <a:schemeClr val="folHlink"/>
                </a:solidFill>
                <a:latin typeface="Arial" panose="020B0604020202020204" pitchFamily="34" charset="0"/>
              </a:rPr>
              <a:t>      </a:t>
            </a:r>
            <a:r>
              <a:rPr lang="en-US" altLang="zh-CN" sz="2000" dirty="0">
                <a:solidFill>
                  <a:schemeClr val="folHlink"/>
                </a:solidFill>
                <a:latin typeface="Arial" panose="020B0604020202020204" pitchFamily="34" charset="0"/>
              </a:rPr>
              <a:t>N</a:t>
            </a:r>
            <a:r>
              <a:rPr lang="en-US" altLang="zh-CN" sz="2000" baseline="-25000" dirty="0">
                <a:solidFill>
                  <a:schemeClr val="folHlink"/>
                </a:solidFill>
                <a:latin typeface="Arial" panose="020B0604020202020204" pitchFamily="34" charset="0"/>
              </a:rPr>
              <a:t>2</a:t>
            </a:r>
            <a:r>
              <a:rPr lang="en-US" altLang="zh-CN" sz="2000" dirty="0">
                <a:solidFill>
                  <a:schemeClr val="folHlink"/>
                </a:solidFill>
                <a:latin typeface="Arial" panose="020B0604020202020204" pitchFamily="34" charset="0"/>
              </a:rPr>
              <a:t>     </a:t>
            </a:r>
            <a:r>
              <a:rPr lang="en-US" altLang="zh-CN" sz="1000" dirty="0">
                <a:solidFill>
                  <a:schemeClr val="folHlink"/>
                </a:solidFill>
                <a:latin typeface="Arial" panose="020B0604020202020204" pitchFamily="34" charset="0"/>
              </a:rPr>
              <a:t>   </a:t>
            </a:r>
            <a:r>
              <a:rPr lang="en-US" altLang="zh-CN" sz="2000" dirty="0">
                <a:solidFill>
                  <a:schemeClr val="folHlink"/>
                </a:solidFill>
                <a:latin typeface="Arial" panose="020B0604020202020204" pitchFamily="34" charset="0"/>
              </a:rPr>
              <a:t>      R</a:t>
            </a:r>
            <a:r>
              <a:rPr lang="en-US" altLang="zh-CN" sz="2000" baseline="-25000" dirty="0">
                <a:solidFill>
                  <a:schemeClr val="folHlink"/>
                </a:solidFill>
                <a:latin typeface="Arial" panose="020B0604020202020204" pitchFamily="34" charset="0"/>
              </a:rPr>
              <a:t>2</a:t>
            </a:r>
          </a:p>
          <a:p>
            <a:pPr>
              <a:lnSpc>
                <a:spcPct val="120000"/>
              </a:lnSpc>
            </a:pPr>
            <a:r>
              <a:rPr lang="en-US" altLang="zh-CN" sz="2000" dirty="0">
                <a:solidFill>
                  <a:schemeClr val="folHlink"/>
                </a:solidFill>
                <a:latin typeface="Arial" panose="020B0604020202020204" pitchFamily="34" charset="0"/>
              </a:rPr>
              <a:t>    </a:t>
            </a:r>
            <a:r>
              <a:rPr lang="zh-CN" altLang="en-US" sz="2000" dirty="0">
                <a:solidFill>
                  <a:schemeClr val="hlink"/>
                </a:solidFill>
                <a:latin typeface="Arial" panose="020B0604020202020204" pitchFamily="34" charset="0"/>
              </a:rPr>
              <a:t>默认  </a:t>
            </a:r>
            <a:r>
              <a:rPr lang="zh-CN" altLang="en-US" sz="2000" dirty="0" smtClean="0">
                <a:solidFill>
                  <a:schemeClr val="hlink"/>
                </a:solidFill>
                <a:latin typeface="Arial" panose="020B0604020202020204" pitchFamily="34" charset="0"/>
              </a:rPr>
              <a:t>         </a:t>
            </a:r>
            <a:r>
              <a:rPr lang="en-US" altLang="zh-CN" sz="2000" dirty="0">
                <a:solidFill>
                  <a:schemeClr val="hlink"/>
                </a:solidFill>
                <a:latin typeface="Arial" panose="020B0604020202020204" pitchFamily="34" charset="0"/>
              </a:rPr>
              <a:t>R</a:t>
            </a:r>
            <a:r>
              <a:rPr lang="en-US" altLang="zh-CN" sz="2000" baseline="-25000" dirty="0">
                <a:solidFill>
                  <a:schemeClr val="hlink"/>
                </a:solidFill>
                <a:latin typeface="Arial" panose="020B0604020202020204" pitchFamily="34" charset="0"/>
              </a:rPr>
              <a:t>1</a:t>
            </a:r>
          </a:p>
        </p:txBody>
      </p:sp>
      <p:sp>
        <p:nvSpPr>
          <p:cNvPr id="45" name="Line 37"/>
          <p:cNvSpPr>
            <a:spLocks noChangeShapeType="1"/>
          </p:cNvSpPr>
          <p:nvPr/>
        </p:nvSpPr>
        <p:spPr bwMode="auto">
          <a:xfrm>
            <a:off x="179388" y="3652838"/>
            <a:ext cx="216535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38"/>
          <p:cNvSpPr>
            <a:spLocks noChangeShapeType="1"/>
          </p:cNvSpPr>
          <p:nvPr/>
        </p:nvSpPr>
        <p:spPr bwMode="auto">
          <a:xfrm>
            <a:off x="179388" y="4017963"/>
            <a:ext cx="2165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39"/>
          <p:cNvSpPr>
            <a:spLocks noChangeShapeType="1"/>
          </p:cNvSpPr>
          <p:nvPr/>
        </p:nvSpPr>
        <p:spPr bwMode="auto">
          <a:xfrm>
            <a:off x="1360488" y="3287713"/>
            <a:ext cx="4762" cy="1417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40"/>
          <p:cNvSpPr txBox="1">
            <a:spLocks noChangeArrowheads="1"/>
          </p:cNvSpPr>
          <p:nvPr/>
        </p:nvSpPr>
        <p:spPr bwMode="auto">
          <a:xfrm>
            <a:off x="744538" y="27717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chemeClr val="folHlink"/>
                </a:solidFill>
                <a:latin typeface="Arial" panose="020B0604020202020204" pitchFamily="34" charset="0"/>
              </a:rPr>
              <a:t>路由表</a:t>
            </a:r>
            <a:endParaRPr lang="zh-CN" altLang="en-US" sz="2400" baseline="-25000">
              <a:solidFill>
                <a:schemeClr val="folHlink"/>
              </a:solidFill>
              <a:latin typeface="Arial" panose="020B0604020202020204" pitchFamily="34" charset="0"/>
            </a:endParaRPr>
          </a:p>
        </p:txBody>
      </p:sp>
      <p:sp>
        <p:nvSpPr>
          <p:cNvPr id="49" name="Freeform 41"/>
          <p:cNvSpPr>
            <a:spLocks/>
          </p:cNvSpPr>
          <p:nvPr/>
        </p:nvSpPr>
        <p:spPr bwMode="auto">
          <a:xfrm>
            <a:off x="2349500" y="3282950"/>
            <a:ext cx="798513" cy="1462088"/>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rotWithShape="1">
            <a:gsLst>
              <a:gs pos="0">
                <a:srgbClr val="FFFFCC">
                  <a:gamma/>
                  <a:shade val="75686"/>
                  <a:invGamma/>
                </a:srgbClr>
              </a:gs>
              <a:gs pos="100000">
                <a:srgbClr val="FFFFCC"/>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 name="Picture 4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3875" y="370363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7575" y="4540250"/>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 name="Group 44"/>
          <p:cNvGrpSpPr>
            <a:grpSpLocks/>
          </p:cNvGrpSpPr>
          <p:nvPr/>
        </p:nvGrpSpPr>
        <p:grpSpPr bwMode="auto">
          <a:xfrm>
            <a:off x="5329238" y="2493963"/>
            <a:ext cx="1092200" cy="701675"/>
            <a:chOff x="1776" y="2768"/>
            <a:chExt cx="1824" cy="736"/>
          </a:xfrm>
        </p:grpSpPr>
        <p:grpSp>
          <p:nvGrpSpPr>
            <p:cNvPr id="53" name="Group 45"/>
            <p:cNvGrpSpPr>
              <a:grpSpLocks/>
            </p:cNvGrpSpPr>
            <p:nvPr/>
          </p:nvGrpSpPr>
          <p:grpSpPr bwMode="auto">
            <a:xfrm>
              <a:off x="1787" y="2783"/>
              <a:ext cx="1813" cy="721"/>
              <a:chOff x="1787" y="2783"/>
              <a:chExt cx="1813" cy="721"/>
            </a:xfrm>
          </p:grpSpPr>
          <p:sp>
            <p:nvSpPr>
              <p:cNvPr id="63" name="Oval 46"/>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Oval 47"/>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Oval 48"/>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Oval 49"/>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Oval 50"/>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Oval 51"/>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Oval 52"/>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Oval 53"/>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Oval 54"/>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4" name="Oval 55"/>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Oval 56"/>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Oval 57"/>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Oval 58"/>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Oval 59"/>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Oval 60"/>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Oval 61"/>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Oval 62"/>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Oval 63"/>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 name="Text Box 64"/>
          <p:cNvSpPr txBox="1">
            <a:spLocks noChangeArrowheads="1"/>
          </p:cNvSpPr>
          <p:nvPr/>
        </p:nvSpPr>
        <p:spPr bwMode="auto">
          <a:xfrm>
            <a:off x="5613400" y="258445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N</a:t>
            </a:r>
            <a:r>
              <a:rPr lang="en-US" altLang="zh-CN" sz="2000" baseline="-25000">
                <a:solidFill>
                  <a:schemeClr val="folHlink"/>
                </a:solidFill>
                <a:latin typeface="Arial" panose="020B0604020202020204" pitchFamily="34" charset="0"/>
              </a:rPr>
              <a:t>2</a:t>
            </a:r>
          </a:p>
        </p:txBody>
      </p:sp>
      <p:pic>
        <p:nvPicPr>
          <p:cNvPr id="73"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5525" y="3146425"/>
            <a:ext cx="515938"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Text Box 66"/>
          <p:cNvSpPr txBox="1">
            <a:spLocks noChangeArrowheads="1"/>
          </p:cNvSpPr>
          <p:nvPr/>
        </p:nvSpPr>
        <p:spPr bwMode="auto">
          <a:xfrm>
            <a:off x="4598988" y="273208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R</a:t>
            </a:r>
            <a:r>
              <a:rPr lang="en-US" altLang="zh-CN" sz="2000" baseline="-25000">
                <a:solidFill>
                  <a:schemeClr val="folHlink"/>
                </a:solidFill>
                <a:latin typeface="Arial" panose="020B0604020202020204" pitchFamily="34" charset="0"/>
              </a:rPr>
              <a:t>2</a:t>
            </a:r>
          </a:p>
        </p:txBody>
      </p:sp>
      <p:sp>
        <p:nvSpPr>
          <p:cNvPr id="75" name="Line 67"/>
          <p:cNvSpPr>
            <a:spLocks noChangeShapeType="1"/>
          </p:cNvSpPr>
          <p:nvPr/>
        </p:nvSpPr>
        <p:spPr bwMode="auto">
          <a:xfrm>
            <a:off x="179388" y="4354513"/>
            <a:ext cx="2165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0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1" y="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6291" name="Rectangle 3"/>
          <p:cNvSpPr>
            <a:spLocks noChangeArrowheads="1"/>
          </p:cNvSpPr>
          <p:nvPr/>
        </p:nvSpPr>
        <p:spPr bwMode="auto">
          <a:xfrm>
            <a:off x="31" y="323850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6292" name="Rectangle 4"/>
          <p:cNvSpPr>
            <a:spLocks noChangeArrowheads="1"/>
          </p:cNvSpPr>
          <p:nvPr/>
        </p:nvSpPr>
        <p:spPr bwMode="auto">
          <a:xfrm>
            <a:off x="31" y="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6293" name="Rectangle 5"/>
          <p:cNvSpPr>
            <a:spLocks noChangeArrowheads="1"/>
          </p:cNvSpPr>
          <p:nvPr/>
        </p:nvSpPr>
        <p:spPr bwMode="auto">
          <a:xfrm>
            <a:off x="31" y="324326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6294" name="Rectangle 6"/>
          <p:cNvSpPr>
            <a:spLocks noGrp="1" noChangeArrowheads="1"/>
          </p:cNvSpPr>
          <p:nvPr>
            <p:ph type="title"/>
          </p:nvPr>
        </p:nvSpPr>
        <p:spPr>
          <a:xfrm>
            <a:off x="541703" y="214290"/>
            <a:ext cx="9132158" cy="785818"/>
          </a:xfrm>
        </p:spPr>
        <p:txBody>
          <a:bodyPr/>
          <a:lstStyle/>
          <a:p>
            <a:r>
              <a:rPr lang="zh-CN" altLang="en-US" sz="3600" dirty="0" smtClean="0"/>
              <a:t>路由器的分组转发算法</a:t>
            </a:r>
            <a:r>
              <a:rPr lang="en-US" altLang="zh-CN" sz="3600" dirty="0" smtClean="0"/>
              <a:t>p128</a:t>
            </a:r>
            <a:endParaRPr lang="zh-CN" altLang="en-US" sz="3600" dirty="0"/>
          </a:p>
        </p:txBody>
      </p:sp>
      <p:sp>
        <p:nvSpPr>
          <p:cNvPr id="396295" name="Rectangle 7"/>
          <p:cNvSpPr>
            <a:spLocks noGrp="1" noChangeArrowheads="1"/>
          </p:cNvSpPr>
          <p:nvPr>
            <p:ph idx="1"/>
          </p:nvPr>
        </p:nvSpPr>
        <p:spPr>
          <a:xfrm>
            <a:off x="238093" y="1071546"/>
            <a:ext cx="9395221" cy="4244988"/>
          </a:xfrm>
          <a:ln>
            <a:noFill/>
          </a:ln>
        </p:spPr>
        <p:txBody>
          <a:bodyPr/>
          <a:lstStyle/>
          <a:p>
            <a:pPr marL="609600" indent="-609600" algn="just">
              <a:spcBef>
                <a:spcPct val="0"/>
              </a:spcBef>
              <a:spcAft>
                <a:spcPct val="20000"/>
              </a:spcAft>
              <a:buNone/>
            </a:pPr>
            <a:r>
              <a:rPr lang="zh-CN" altLang="en-US" sz="2800" dirty="0" smtClean="0"/>
              <a:t>      路由器收到数据报后，首先</a:t>
            </a:r>
            <a:r>
              <a:rPr lang="zh-CN" altLang="en-US" sz="2800" dirty="0" smtClean="0">
                <a:solidFill>
                  <a:srgbClr val="FF0000"/>
                </a:solidFill>
              </a:rPr>
              <a:t>从数据报的首部提取目的主机的 </a:t>
            </a:r>
            <a:r>
              <a:rPr lang="en-US" altLang="zh-CN" sz="2800" dirty="0" smtClean="0">
                <a:solidFill>
                  <a:srgbClr val="FF0000"/>
                </a:solidFill>
              </a:rPr>
              <a:t>IP </a:t>
            </a:r>
            <a:r>
              <a:rPr lang="zh-CN" altLang="en-US" sz="2800" dirty="0" smtClean="0">
                <a:solidFill>
                  <a:srgbClr val="FF0000"/>
                </a:solidFill>
              </a:rPr>
              <a:t>地址</a:t>
            </a:r>
            <a:r>
              <a:rPr lang="zh-CN" altLang="en-US" sz="1600" dirty="0" smtClean="0">
                <a:solidFill>
                  <a:srgbClr val="FF0000"/>
                </a:solidFill>
              </a:rPr>
              <a:t> </a:t>
            </a:r>
            <a:r>
              <a:rPr lang="en-US" altLang="zh-CN" sz="2800" dirty="0" smtClean="0">
                <a:solidFill>
                  <a:srgbClr val="FF0000"/>
                </a:solidFill>
              </a:rPr>
              <a:t>D</a:t>
            </a:r>
            <a:r>
              <a:rPr lang="en-US" altLang="zh-CN" sz="2800" dirty="0" smtClean="0"/>
              <a:t>, </a:t>
            </a:r>
            <a:r>
              <a:rPr lang="zh-CN" altLang="en-US" sz="2800" dirty="0" smtClean="0"/>
              <a:t>得出目的网络为</a:t>
            </a:r>
            <a:r>
              <a:rPr lang="en-US" altLang="zh-CN" sz="2800" dirty="0" smtClean="0">
                <a:solidFill>
                  <a:srgbClr val="FF0000"/>
                </a:solidFill>
              </a:rPr>
              <a:t>N</a:t>
            </a:r>
            <a:r>
              <a:rPr lang="zh-CN" altLang="en-US" sz="2800" dirty="0" smtClean="0">
                <a:solidFill>
                  <a:srgbClr val="FF0000"/>
                </a:solidFill>
              </a:rPr>
              <a:t>（方法是取</a:t>
            </a:r>
            <a:r>
              <a:rPr lang="en-US" altLang="zh-CN" sz="2800" dirty="0" smtClean="0">
                <a:solidFill>
                  <a:srgbClr val="FF0000"/>
                </a:solidFill>
              </a:rPr>
              <a:t>D</a:t>
            </a:r>
            <a:r>
              <a:rPr lang="zh-CN" altLang="en-US" sz="2800" dirty="0" smtClean="0">
                <a:solidFill>
                  <a:srgbClr val="FF0000"/>
                </a:solidFill>
              </a:rPr>
              <a:t>的网络号，主机号设为</a:t>
            </a:r>
            <a:r>
              <a:rPr lang="en-US" altLang="zh-CN" sz="2800" dirty="0" smtClean="0">
                <a:solidFill>
                  <a:srgbClr val="FF0000"/>
                </a:solidFill>
              </a:rPr>
              <a:t>0</a:t>
            </a:r>
            <a:r>
              <a:rPr lang="zh-CN" altLang="en-US" sz="2800" dirty="0" smtClean="0">
                <a:solidFill>
                  <a:srgbClr val="FF0000"/>
                </a:solidFill>
              </a:rPr>
              <a:t>即可）</a:t>
            </a:r>
            <a:r>
              <a:rPr lang="zh-CN" altLang="en-US" sz="2800" dirty="0" smtClean="0"/>
              <a:t>，然后查询路由表：</a:t>
            </a:r>
            <a:endParaRPr lang="en-US" altLang="zh-CN" sz="2800" dirty="0" smtClean="0"/>
          </a:p>
          <a:p>
            <a:pPr marL="609600" indent="-609600" algn="just">
              <a:spcBef>
                <a:spcPct val="0"/>
              </a:spcBef>
              <a:spcAft>
                <a:spcPct val="20000"/>
              </a:spcAft>
              <a:buNone/>
            </a:pPr>
            <a:r>
              <a:rPr lang="en-US" altLang="zh-CN" sz="2800" dirty="0" smtClean="0"/>
              <a:t>1</a:t>
            </a:r>
            <a:r>
              <a:rPr lang="zh-CN" altLang="en-US" sz="2800" dirty="0" smtClean="0"/>
              <a:t>、先查</a:t>
            </a:r>
            <a:r>
              <a:rPr lang="zh-CN" altLang="en-US" sz="2800" dirty="0" smtClean="0">
                <a:solidFill>
                  <a:srgbClr val="FF0000"/>
                </a:solidFill>
              </a:rPr>
              <a:t>网络</a:t>
            </a:r>
            <a:r>
              <a:rPr lang="en-US" altLang="zh-CN" sz="2800" dirty="0" smtClean="0">
                <a:solidFill>
                  <a:srgbClr val="FF0000"/>
                </a:solidFill>
              </a:rPr>
              <a:t>N</a:t>
            </a:r>
            <a:r>
              <a:rPr lang="zh-CN" altLang="en-US" sz="2800" dirty="0" smtClean="0"/>
              <a:t>是否是直连网络，是，转发；否，转</a:t>
            </a:r>
            <a:r>
              <a:rPr lang="en-US" altLang="zh-CN" sz="2800" dirty="0" smtClean="0"/>
              <a:t>2</a:t>
            </a:r>
          </a:p>
          <a:p>
            <a:pPr marL="609600" indent="-609600" algn="just">
              <a:spcBef>
                <a:spcPct val="0"/>
              </a:spcBef>
              <a:spcAft>
                <a:spcPct val="20000"/>
              </a:spcAft>
              <a:buNone/>
            </a:pPr>
            <a:r>
              <a:rPr lang="en-US" altLang="zh-CN" sz="2800" dirty="0" smtClean="0"/>
              <a:t>2</a:t>
            </a:r>
            <a:r>
              <a:rPr lang="zh-CN" altLang="en-US" sz="2800" dirty="0" smtClean="0"/>
              <a:t>、再查是否有</a:t>
            </a:r>
            <a:r>
              <a:rPr lang="en-US" altLang="zh-CN" sz="2800" dirty="0" smtClean="0">
                <a:solidFill>
                  <a:srgbClr val="FF0000"/>
                </a:solidFill>
              </a:rPr>
              <a:t>IP</a:t>
            </a:r>
            <a:r>
              <a:rPr lang="zh-CN" altLang="en-US" sz="2800" dirty="0" smtClean="0">
                <a:solidFill>
                  <a:srgbClr val="FF0000"/>
                </a:solidFill>
              </a:rPr>
              <a:t>地址</a:t>
            </a:r>
            <a:r>
              <a:rPr lang="en-US" altLang="zh-CN" sz="2800" dirty="0" smtClean="0">
                <a:solidFill>
                  <a:srgbClr val="FF0000"/>
                </a:solidFill>
              </a:rPr>
              <a:t>D</a:t>
            </a:r>
            <a:r>
              <a:rPr lang="zh-CN" altLang="en-US" sz="2800" dirty="0" smtClean="0">
                <a:solidFill>
                  <a:srgbClr val="FF0000"/>
                </a:solidFill>
              </a:rPr>
              <a:t>的</a:t>
            </a:r>
            <a:r>
              <a:rPr lang="zh-CN" altLang="en-US" sz="2800" dirty="0" smtClean="0"/>
              <a:t>指定路由，是，转发；否，转</a:t>
            </a:r>
            <a:r>
              <a:rPr lang="en-US" altLang="zh-CN" sz="2800" dirty="0" smtClean="0"/>
              <a:t>3</a:t>
            </a:r>
          </a:p>
          <a:p>
            <a:pPr marL="609600" indent="-609600" algn="just">
              <a:spcBef>
                <a:spcPct val="0"/>
              </a:spcBef>
              <a:spcAft>
                <a:spcPct val="20000"/>
              </a:spcAft>
              <a:buNone/>
            </a:pPr>
            <a:r>
              <a:rPr lang="en-US" altLang="zh-CN" sz="2800" dirty="0" smtClean="0"/>
              <a:t>3</a:t>
            </a:r>
            <a:r>
              <a:rPr lang="zh-CN" altLang="en-US" sz="2800" dirty="0" smtClean="0"/>
              <a:t>、依次查询</a:t>
            </a:r>
            <a:r>
              <a:rPr lang="zh-CN" altLang="en-US" sz="2800" dirty="0" smtClean="0">
                <a:solidFill>
                  <a:srgbClr val="FF0000"/>
                </a:solidFill>
              </a:rPr>
              <a:t>网络</a:t>
            </a:r>
            <a:r>
              <a:rPr lang="en-US" altLang="zh-CN" sz="2800" dirty="0" smtClean="0">
                <a:solidFill>
                  <a:srgbClr val="FF0000"/>
                </a:solidFill>
              </a:rPr>
              <a:t>N</a:t>
            </a:r>
            <a:r>
              <a:rPr lang="zh-CN" altLang="en-US" sz="2800" dirty="0" smtClean="0"/>
              <a:t>在路由表中是否有匹配地址，是，转发；否，转</a:t>
            </a:r>
            <a:r>
              <a:rPr lang="en-US" altLang="zh-CN" sz="2800" dirty="0" smtClean="0"/>
              <a:t>4</a:t>
            </a:r>
            <a:r>
              <a:rPr lang="zh-CN" altLang="en-US" sz="2800" dirty="0" smtClean="0"/>
              <a:t>；</a:t>
            </a:r>
            <a:endParaRPr lang="en-US" altLang="zh-CN" sz="2800" dirty="0" smtClean="0"/>
          </a:p>
          <a:p>
            <a:pPr marL="609600" indent="-609600" algn="just">
              <a:spcBef>
                <a:spcPct val="0"/>
              </a:spcBef>
              <a:spcAft>
                <a:spcPct val="20000"/>
              </a:spcAft>
              <a:buNone/>
            </a:pPr>
            <a:r>
              <a:rPr lang="en-US" altLang="zh-CN" sz="2800" dirty="0" smtClean="0"/>
              <a:t>4</a:t>
            </a:r>
            <a:r>
              <a:rPr lang="zh-CN" altLang="en-US" sz="2800" dirty="0" smtClean="0"/>
              <a:t>、按默认路由转发</a:t>
            </a:r>
            <a:endParaRPr lang="en-US" altLang="zh-CN" sz="2800" dirty="0" smtClean="0"/>
          </a:p>
          <a:p>
            <a:pPr marL="609600" indent="-609600" algn="just">
              <a:spcBef>
                <a:spcPct val="0"/>
              </a:spcBef>
              <a:spcAft>
                <a:spcPct val="20000"/>
              </a:spcAft>
              <a:buNone/>
            </a:pPr>
            <a:r>
              <a:rPr lang="en-US" altLang="zh-CN" sz="2800" dirty="0" smtClean="0"/>
              <a:t>5</a:t>
            </a:r>
            <a:r>
              <a:rPr lang="zh-CN" altLang="en-US" sz="2800" dirty="0" smtClean="0"/>
              <a:t>、丢弃</a:t>
            </a:r>
            <a:endParaRPr lang="en-US" altLang="zh-CN" sz="2800" dirty="0" smtClean="0"/>
          </a:p>
          <a:p>
            <a:pPr marL="609600" indent="-609600" algn="just">
              <a:spcBef>
                <a:spcPct val="0"/>
              </a:spcBef>
              <a:spcAft>
                <a:spcPct val="20000"/>
              </a:spcAft>
              <a:buNone/>
            </a:pPr>
            <a:endParaRPr lang="zh-CN" altLang="en-US" sz="2800" dirty="0"/>
          </a:p>
        </p:txBody>
      </p:sp>
      <p:sp>
        <p:nvSpPr>
          <p:cNvPr id="10" name="灯片编号占位符 9"/>
          <p:cNvSpPr>
            <a:spLocks noGrp="1"/>
          </p:cNvSpPr>
          <p:nvPr>
            <p:ph type="sldNum" sz="quarter" idx="4294967295"/>
          </p:nvPr>
        </p:nvSpPr>
        <p:spPr>
          <a:xfrm>
            <a:off x="4251340" y="6429420"/>
            <a:ext cx="619129" cy="428604"/>
          </a:xfrm>
          <a:prstGeom prst="rect">
            <a:avLst/>
          </a:prstGeom>
        </p:spPr>
        <p:txBody>
          <a:bodyPr/>
          <a:lstStyle/>
          <a:p>
            <a:pPr fontAlgn="auto">
              <a:spcBef>
                <a:spcPts val="0"/>
              </a:spcBef>
              <a:spcAft>
                <a:spcPts val="0"/>
              </a:spcAft>
            </a:pPr>
            <a:fld id="{1E1E844E-51FF-46B2-9312-5393FDF9EB21}" type="slidenum">
              <a:rPr lang="zh-CN" altLang="en-US" b="1" kern="0" smtClean="0"/>
              <a:pPr fontAlgn="auto">
                <a:spcBef>
                  <a:spcPts val="0"/>
                </a:spcBef>
                <a:spcAft>
                  <a:spcPts val="0"/>
                </a:spcAft>
              </a:pPr>
              <a:t>96</a:t>
            </a:fld>
            <a:endParaRPr lang="zh-CN" altLang="en-US" b="1" kern="0" dirty="0"/>
          </a:p>
        </p:txBody>
      </p:sp>
      <p:sp>
        <p:nvSpPr>
          <p:cNvPr id="396296" name="Rectangle 8"/>
          <p:cNvSpPr>
            <a:spLocks noChangeArrowheads="1"/>
          </p:cNvSpPr>
          <p:nvPr/>
        </p:nvSpPr>
        <p:spPr bwMode="auto">
          <a:xfrm>
            <a:off x="31" y="3262313"/>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396297" name="Rectangle 9"/>
          <p:cNvSpPr>
            <a:spLocks noChangeArrowheads="1"/>
          </p:cNvSpPr>
          <p:nvPr/>
        </p:nvSpPr>
        <p:spPr bwMode="auto">
          <a:xfrm>
            <a:off x="31" y="0"/>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11" name="Rectangle 101"/>
          <p:cNvSpPr>
            <a:spLocks noChangeArrowheads="1"/>
          </p:cNvSpPr>
          <p:nvPr/>
        </p:nvSpPr>
        <p:spPr bwMode="auto">
          <a:xfrm>
            <a:off x="3869553" y="5080000"/>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p>
        </p:txBody>
      </p:sp>
      <p:sp>
        <p:nvSpPr>
          <p:cNvPr id="12" name="Line 102"/>
          <p:cNvSpPr>
            <a:spLocks noChangeShapeType="1"/>
          </p:cNvSpPr>
          <p:nvPr/>
        </p:nvSpPr>
        <p:spPr bwMode="auto">
          <a:xfrm>
            <a:off x="3900533" y="5537164"/>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3" name="Text Box 103"/>
          <p:cNvSpPr txBox="1">
            <a:spLocks noChangeArrowheads="1"/>
          </p:cNvSpPr>
          <p:nvPr/>
        </p:nvSpPr>
        <p:spPr bwMode="auto">
          <a:xfrm>
            <a:off x="3912542" y="5075201"/>
            <a:ext cx="2430064" cy="400110"/>
          </a:xfrm>
          <a:prstGeom prst="rect">
            <a:avLst/>
          </a:prstGeom>
          <a:noFill/>
          <a:ln w="9525">
            <a:noFill/>
            <a:miter lim="800000"/>
            <a:headEnd/>
            <a:tailEnd/>
          </a:ln>
          <a:effectLst/>
        </p:spPr>
        <p:txBody>
          <a:bodyPr wrap="square">
            <a:spAutoFit/>
          </a:bodyPr>
          <a:lstStyle/>
          <a:p>
            <a:pPr algn="ctr"/>
            <a:r>
              <a:rPr kumimoji="1" lang="zh-CN" altLang="en-US" sz="2000" b="1" dirty="0" smtClean="0">
                <a:latin typeface="Arial" charset="0"/>
              </a:rPr>
              <a:t>目的网络地址</a:t>
            </a:r>
            <a:endParaRPr kumimoji="1" lang="zh-CN" altLang="en-US" sz="2000" b="1" dirty="0">
              <a:latin typeface="Arial" charset="0"/>
            </a:endParaRPr>
          </a:p>
        </p:txBody>
      </p:sp>
      <p:sp>
        <p:nvSpPr>
          <p:cNvPr id="14" name="Text Box 104"/>
          <p:cNvSpPr txBox="1">
            <a:spLocks noChangeArrowheads="1"/>
          </p:cNvSpPr>
          <p:nvPr/>
        </p:nvSpPr>
        <p:spPr bwMode="auto">
          <a:xfrm>
            <a:off x="7197344" y="5070440"/>
            <a:ext cx="1475084" cy="400110"/>
          </a:xfrm>
          <a:prstGeom prst="rect">
            <a:avLst/>
          </a:prstGeom>
          <a:noFill/>
          <a:ln w="9525">
            <a:noFill/>
            <a:miter lim="800000"/>
            <a:headEnd/>
            <a:tailEnd/>
          </a:ln>
          <a:effectLst/>
        </p:spPr>
        <p:txBody>
          <a:bodyPr wrap="none">
            <a:spAutoFit/>
          </a:bodyPr>
          <a:lstStyle/>
          <a:p>
            <a:r>
              <a:rPr kumimoji="1" lang="zh-CN" altLang="en-US" sz="2000" b="1">
                <a:latin typeface="Arial" charset="0"/>
              </a:rPr>
              <a:t>下一跳地址</a:t>
            </a:r>
          </a:p>
        </p:txBody>
      </p:sp>
      <p:sp>
        <p:nvSpPr>
          <p:cNvPr id="15" name="Line 105"/>
          <p:cNvSpPr>
            <a:spLocks noChangeShapeType="1"/>
          </p:cNvSpPr>
          <p:nvPr/>
        </p:nvSpPr>
        <p:spPr bwMode="auto">
          <a:xfrm>
            <a:off x="6629813" y="5051389"/>
            <a:ext cx="0" cy="1778000"/>
          </a:xfrm>
          <a:prstGeom prst="line">
            <a:avLst/>
          </a:prstGeom>
          <a:noFill/>
          <a:ln w="19050">
            <a:solidFill>
              <a:srgbClr val="333399"/>
            </a:solidFill>
            <a:round/>
            <a:headEnd/>
            <a:tailEnd/>
          </a:ln>
          <a:effectLst/>
        </p:spPr>
        <p:txBody>
          <a:bodyPr wrap="none" anchor="ctr"/>
          <a:lstStyle/>
          <a:p>
            <a:endParaRPr lang="zh-CN" altLang="en-US" b="1"/>
          </a:p>
        </p:txBody>
      </p:sp>
      <p:sp>
        <p:nvSpPr>
          <p:cNvPr id="16" name="Line 106"/>
          <p:cNvSpPr>
            <a:spLocks noChangeShapeType="1"/>
          </p:cNvSpPr>
          <p:nvPr/>
        </p:nvSpPr>
        <p:spPr bwMode="auto">
          <a:xfrm>
            <a:off x="3881459" y="5859426"/>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7" name="Line 107"/>
          <p:cNvSpPr>
            <a:spLocks noChangeShapeType="1"/>
          </p:cNvSpPr>
          <p:nvPr/>
        </p:nvSpPr>
        <p:spPr bwMode="auto">
          <a:xfrm>
            <a:off x="3881459" y="6183276"/>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8" name="Line 108"/>
          <p:cNvSpPr>
            <a:spLocks noChangeShapeType="1"/>
          </p:cNvSpPr>
          <p:nvPr/>
        </p:nvSpPr>
        <p:spPr bwMode="auto">
          <a:xfrm>
            <a:off x="3900533" y="6507126"/>
            <a:ext cx="5458619" cy="0"/>
          </a:xfrm>
          <a:prstGeom prst="line">
            <a:avLst/>
          </a:prstGeom>
          <a:noFill/>
          <a:ln w="19050">
            <a:solidFill>
              <a:srgbClr val="333399"/>
            </a:solidFill>
            <a:round/>
            <a:headEnd/>
            <a:tailEnd/>
          </a:ln>
          <a:effectLst/>
        </p:spPr>
        <p:txBody>
          <a:bodyPr wrap="none" anchor="ctr"/>
          <a:lstStyle/>
          <a:p>
            <a:endParaRPr lang="zh-CN" altLang="en-US" b="1"/>
          </a:p>
        </p:txBody>
      </p:sp>
      <p:sp>
        <p:nvSpPr>
          <p:cNvPr id="19" name="Text Box 109"/>
          <p:cNvSpPr txBox="1">
            <a:spLocks noChangeArrowheads="1"/>
          </p:cNvSpPr>
          <p:nvPr/>
        </p:nvSpPr>
        <p:spPr bwMode="auto">
          <a:xfrm>
            <a:off x="4638294" y="5486364"/>
            <a:ext cx="356188" cy="400110"/>
          </a:xfrm>
          <a:prstGeom prst="rect">
            <a:avLst/>
          </a:prstGeom>
          <a:noFill/>
          <a:ln w="9525">
            <a:noFill/>
            <a:miter lim="800000"/>
            <a:headEnd/>
            <a:tailEnd/>
          </a:ln>
          <a:effectLst/>
        </p:spPr>
        <p:txBody>
          <a:bodyPr wrap="none">
            <a:spAutoFit/>
          </a:bodyPr>
          <a:lstStyle/>
          <a:p>
            <a:r>
              <a:rPr kumimoji="1" lang="en-US" altLang="zh-CN" sz="2000" b="1" dirty="0" smtClean="0">
                <a:latin typeface="Arial" charset="0"/>
              </a:rPr>
              <a:t>X</a:t>
            </a:r>
            <a:endParaRPr kumimoji="1" lang="en-US" altLang="zh-CN" sz="2000" b="1" dirty="0">
              <a:latin typeface="Arial" charset="0"/>
            </a:endParaRPr>
          </a:p>
        </p:txBody>
      </p:sp>
      <p:sp>
        <p:nvSpPr>
          <p:cNvPr id="20" name="Text Box 110"/>
          <p:cNvSpPr txBox="1">
            <a:spLocks noChangeArrowheads="1"/>
          </p:cNvSpPr>
          <p:nvPr/>
        </p:nvSpPr>
        <p:spPr bwMode="auto">
          <a:xfrm>
            <a:off x="4720827" y="6215082"/>
            <a:ext cx="356188" cy="400110"/>
          </a:xfrm>
          <a:prstGeom prst="rect">
            <a:avLst/>
          </a:prstGeom>
          <a:noFill/>
          <a:ln w="9525">
            <a:noFill/>
            <a:miter lim="800000"/>
            <a:headEnd/>
            <a:tailEnd/>
          </a:ln>
          <a:effectLst/>
        </p:spPr>
        <p:txBody>
          <a:bodyPr wrap="none">
            <a:spAutoFit/>
          </a:bodyPr>
          <a:lstStyle/>
          <a:p>
            <a:r>
              <a:rPr kumimoji="1" lang="en-US" altLang="zh-CN" sz="2000" b="1" dirty="0" smtClean="0">
                <a:latin typeface="Arial" charset="0"/>
              </a:rPr>
              <a:t>Y</a:t>
            </a:r>
            <a:endParaRPr kumimoji="1" lang="en-US" altLang="zh-CN" sz="2000" b="1" dirty="0">
              <a:latin typeface="Arial" charset="0"/>
            </a:endParaRPr>
          </a:p>
        </p:txBody>
      </p:sp>
      <p:sp>
        <p:nvSpPr>
          <p:cNvPr id="22" name="Text Box 112"/>
          <p:cNvSpPr txBox="1">
            <a:spLocks noChangeArrowheads="1"/>
          </p:cNvSpPr>
          <p:nvPr/>
        </p:nvSpPr>
        <p:spPr bwMode="auto">
          <a:xfrm>
            <a:off x="4638294" y="6445214"/>
            <a:ext cx="1217000" cy="400110"/>
          </a:xfrm>
          <a:prstGeom prst="rect">
            <a:avLst/>
          </a:prstGeom>
          <a:noFill/>
          <a:ln w="9525">
            <a:noFill/>
            <a:miter lim="800000"/>
            <a:headEnd/>
            <a:tailEnd/>
          </a:ln>
          <a:effectLst/>
        </p:spPr>
        <p:txBody>
          <a:bodyPr wrap="none">
            <a:spAutoFit/>
          </a:bodyPr>
          <a:lstStyle/>
          <a:p>
            <a:r>
              <a:rPr kumimoji="1" lang="zh-CN" altLang="en-US" sz="2000" b="1" dirty="0" smtClean="0">
                <a:latin typeface="Arial" charset="0"/>
              </a:rPr>
              <a:t>缺省路由</a:t>
            </a:r>
            <a:endParaRPr kumimoji="1" lang="en-US" altLang="zh-CN" sz="2000" b="1" dirty="0">
              <a:latin typeface="Arial" charset="0"/>
            </a:endParaRPr>
          </a:p>
        </p:txBody>
      </p:sp>
      <p:sp>
        <p:nvSpPr>
          <p:cNvPr id="24" name="Text Box 114"/>
          <p:cNvSpPr txBox="1">
            <a:spLocks noChangeArrowheads="1"/>
          </p:cNvSpPr>
          <p:nvPr/>
        </p:nvSpPr>
        <p:spPr bwMode="auto">
          <a:xfrm>
            <a:off x="7298812" y="6457914"/>
            <a:ext cx="513282" cy="400110"/>
          </a:xfrm>
          <a:prstGeom prst="rect">
            <a:avLst/>
          </a:prstGeom>
          <a:noFill/>
          <a:ln w="9525">
            <a:noFill/>
            <a:miter lim="800000"/>
            <a:headEnd/>
            <a:tailEnd/>
          </a:ln>
          <a:effectLst/>
        </p:spPr>
        <p:txBody>
          <a:bodyPr wrap="none">
            <a:spAutoFit/>
          </a:bodyPr>
          <a:lstStyle/>
          <a:p>
            <a:r>
              <a:rPr kumimoji="1" lang="en-US" altLang="zh-CN" sz="2000" b="1" dirty="0" smtClean="0">
                <a:latin typeface="Arial" charset="0"/>
              </a:rPr>
              <a:t>R4</a:t>
            </a:r>
            <a:endParaRPr kumimoji="1" lang="en-US" altLang="zh-CN" sz="2000" b="1" dirty="0">
              <a:latin typeface="Arial" charset="0"/>
            </a:endParaRPr>
          </a:p>
        </p:txBody>
      </p:sp>
      <p:sp>
        <p:nvSpPr>
          <p:cNvPr id="25" name="Text Box 115"/>
          <p:cNvSpPr txBox="1">
            <a:spLocks noChangeArrowheads="1"/>
          </p:cNvSpPr>
          <p:nvPr/>
        </p:nvSpPr>
        <p:spPr bwMode="auto">
          <a:xfrm>
            <a:off x="7352126" y="6143644"/>
            <a:ext cx="513281" cy="400110"/>
          </a:xfrm>
          <a:prstGeom prst="rect">
            <a:avLst/>
          </a:prstGeom>
          <a:noFill/>
          <a:ln w="9525">
            <a:noFill/>
            <a:miter lim="800000"/>
            <a:headEnd/>
            <a:tailEnd/>
          </a:ln>
          <a:effectLst/>
        </p:spPr>
        <p:txBody>
          <a:bodyPr wrap="none">
            <a:spAutoFit/>
          </a:bodyPr>
          <a:lstStyle/>
          <a:p>
            <a:pPr algn="ctr"/>
            <a:r>
              <a:rPr kumimoji="1" lang="en-US" altLang="zh-CN" sz="2000" b="1" dirty="0" smtClean="0">
                <a:latin typeface="Arial" charset="0"/>
              </a:rPr>
              <a:t>R1</a:t>
            </a:r>
            <a:endParaRPr kumimoji="1" lang="en-US" altLang="zh-CN" sz="2000" b="1" dirty="0">
              <a:latin typeface="Arial" charset="0"/>
            </a:endParaRPr>
          </a:p>
        </p:txBody>
      </p:sp>
      <p:sp>
        <p:nvSpPr>
          <p:cNvPr id="26" name="Text Box 116"/>
          <p:cNvSpPr txBox="1">
            <a:spLocks noChangeArrowheads="1"/>
          </p:cNvSpPr>
          <p:nvPr/>
        </p:nvSpPr>
        <p:spPr bwMode="auto">
          <a:xfrm>
            <a:off x="6822429" y="5483190"/>
            <a:ext cx="2204450" cy="400110"/>
          </a:xfrm>
          <a:prstGeom prst="rect">
            <a:avLst/>
          </a:prstGeom>
          <a:noFill/>
          <a:ln w="9525">
            <a:noFill/>
            <a:miter lim="800000"/>
            <a:headEnd/>
            <a:tailEnd/>
          </a:ln>
          <a:effectLst/>
        </p:spPr>
        <p:txBody>
          <a:bodyPr wrap="none">
            <a:spAutoFit/>
          </a:bodyPr>
          <a:lstStyle/>
          <a:p>
            <a:r>
              <a:rPr kumimoji="1" lang="zh-CN" altLang="en-US" sz="2000" b="1" dirty="0">
                <a:latin typeface="Arial" charset="0"/>
              </a:rPr>
              <a:t>直接交付，接口 </a:t>
            </a:r>
            <a:r>
              <a:rPr kumimoji="1" lang="en-US" altLang="zh-CN" sz="2000" b="1" dirty="0">
                <a:latin typeface="Arial" charset="0"/>
              </a:rPr>
              <a:t>0</a:t>
            </a:r>
          </a:p>
        </p:txBody>
      </p:sp>
      <p:sp>
        <p:nvSpPr>
          <p:cNvPr id="27" name="Text Box 117"/>
          <p:cNvSpPr txBox="1">
            <a:spLocks noChangeArrowheads="1"/>
          </p:cNvSpPr>
          <p:nvPr/>
        </p:nvSpPr>
        <p:spPr bwMode="auto">
          <a:xfrm>
            <a:off x="5417347" y="4643501"/>
            <a:ext cx="2435282" cy="461665"/>
          </a:xfrm>
          <a:prstGeom prst="rect">
            <a:avLst/>
          </a:prstGeom>
          <a:noFill/>
          <a:ln w="9525">
            <a:noFill/>
            <a:miter lim="800000"/>
            <a:headEnd/>
            <a:tailEnd/>
          </a:ln>
          <a:effectLst/>
        </p:spPr>
        <p:txBody>
          <a:bodyPr wrap="none">
            <a:spAutoFit/>
          </a:bodyPr>
          <a:lstStyle/>
          <a:p>
            <a:r>
              <a:rPr kumimoji="1" lang="zh-CN" altLang="en-US" sz="2400" b="1" dirty="0">
                <a:latin typeface="Arial" charset="0"/>
              </a:rPr>
              <a:t>路由器 </a:t>
            </a:r>
            <a:r>
              <a:rPr kumimoji="1" lang="zh-CN" altLang="en-US" sz="2400" b="1" dirty="0" smtClean="0">
                <a:latin typeface="Arial" charset="0"/>
              </a:rPr>
              <a:t>的</a:t>
            </a:r>
            <a:r>
              <a:rPr kumimoji="1" lang="zh-CN" altLang="en-US" sz="2400" b="1" dirty="0">
                <a:latin typeface="Arial" charset="0"/>
              </a:rPr>
              <a:t>路由表</a:t>
            </a:r>
          </a:p>
        </p:txBody>
      </p:sp>
      <p:sp>
        <p:nvSpPr>
          <p:cNvPr id="29" name="Text Box 111"/>
          <p:cNvSpPr txBox="1">
            <a:spLocks noChangeArrowheads="1"/>
          </p:cNvSpPr>
          <p:nvPr/>
        </p:nvSpPr>
        <p:spPr bwMode="auto">
          <a:xfrm>
            <a:off x="4184262" y="5884775"/>
            <a:ext cx="2786082" cy="400110"/>
          </a:xfrm>
          <a:prstGeom prst="rect">
            <a:avLst/>
          </a:prstGeom>
          <a:noFill/>
          <a:ln w="9525">
            <a:noFill/>
            <a:miter lim="800000"/>
            <a:headEnd/>
            <a:tailEnd/>
          </a:ln>
          <a:effectLst/>
        </p:spPr>
        <p:txBody>
          <a:bodyPr wrap="square">
            <a:spAutoFit/>
          </a:bodyPr>
          <a:lstStyle/>
          <a:p>
            <a:r>
              <a:rPr kumimoji="1" lang="en-US" altLang="zh-CN" sz="2000" b="1" dirty="0" smtClean="0">
                <a:latin typeface="Arial" charset="0"/>
              </a:rPr>
              <a:t>200.1.1.100</a:t>
            </a:r>
            <a:endParaRPr kumimoji="1" lang="en-US" altLang="zh-CN" sz="2000" b="1" dirty="0">
              <a:latin typeface="Arial" charset="0"/>
            </a:endParaRPr>
          </a:p>
        </p:txBody>
      </p:sp>
      <p:sp>
        <p:nvSpPr>
          <p:cNvPr id="30" name="Text Box 113"/>
          <p:cNvSpPr txBox="1">
            <a:spLocks noChangeArrowheads="1"/>
          </p:cNvSpPr>
          <p:nvPr/>
        </p:nvSpPr>
        <p:spPr bwMode="auto">
          <a:xfrm>
            <a:off x="7372778" y="5878417"/>
            <a:ext cx="513282" cy="400110"/>
          </a:xfrm>
          <a:prstGeom prst="rect">
            <a:avLst/>
          </a:prstGeom>
          <a:noFill/>
          <a:ln w="9525">
            <a:noFill/>
            <a:miter lim="800000"/>
            <a:headEnd/>
            <a:tailEnd/>
          </a:ln>
          <a:effectLst/>
        </p:spPr>
        <p:txBody>
          <a:bodyPr wrap="none">
            <a:spAutoFit/>
          </a:bodyPr>
          <a:lstStyle/>
          <a:p>
            <a:r>
              <a:rPr kumimoji="1" lang="en-US" altLang="zh-CN" sz="2000" b="1" dirty="0" smtClean="0">
                <a:latin typeface="Arial" charset="0"/>
              </a:rPr>
              <a:t>R3</a:t>
            </a:r>
            <a:endParaRPr kumimoji="1" lang="en-US" altLang="zh-CN" sz="2000" b="1" dirty="0">
              <a:latin typeface="Arial" charset="0"/>
            </a:endParaRPr>
          </a:p>
        </p:txBody>
      </p:sp>
      <p:sp>
        <p:nvSpPr>
          <p:cNvPr id="31" name="矩形 30"/>
          <p:cNvSpPr/>
          <p:nvPr/>
        </p:nvSpPr>
        <p:spPr>
          <a:xfrm>
            <a:off x="2595546" y="5500702"/>
            <a:ext cx="1217000" cy="707886"/>
          </a:xfrm>
          <a:prstGeom prst="rect">
            <a:avLst/>
          </a:prstGeom>
        </p:spPr>
        <p:txBody>
          <a:bodyPr wrap="none">
            <a:spAutoFit/>
          </a:bodyPr>
          <a:lstStyle/>
          <a:p>
            <a:pPr lvl="0"/>
            <a:r>
              <a:rPr lang="zh-CN" altLang="en-US" sz="2000" b="1" dirty="0" smtClean="0"/>
              <a:t>直连网络</a:t>
            </a:r>
            <a:endParaRPr lang="en-US" altLang="zh-CN" sz="2000" b="1" dirty="0" smtClean="0"/>
          </a:p>
          <a:p>
            <a:pPr lvl="0"/>
            <a:r>
              <a:rPr kumimoji="1" lang="zh-CN" altLang="en-US" sz="2000" b="1" dirty="0" smtClean="0"/>
              <a:t>指定路由</a:t>
            </a:r>
            <a:endParaRPr kumimoji="1" lang="en-US" altLang="zh-CN"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2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62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62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62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62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zh-CN" dirty="0"/>
              <a:t>划分子网和构造超网</a:t>
            </a:r>
            <a:endParaRPr lang="zh-CN" altLang="en-US" dirty="0"/>
          </a:p>
        </p:txBody>
      </p:sp>
      <p:sp>
        <p:nvSpPr>
          <p:cNvPr id="3" name="内容占位符 2"/>
          <p:cNvSpPr>
            <a:spLocks noGrp="1"/>
          </p:cNvSpPr>
          <p:nvPr>
            <p:ph idx="1"/>
          </p:nvPr>
        </p:nvSpPr>
        <p:spPr/>
        <p:txBody>
          <a:bodyPr/>
          <a:lstStyle/>
          <a:p>
            <a:r>
              <a:rPr lang="en-US" altLang="zh-CN" dirty="0"/>
              <a:t>4.3.1  </a:t>
            </a:r>
            <a:r>
              <a:rPr lang="zh-CN" altLang="zh-CN" dirty="0"/>
              <a:t>划分子网</a:t>
            </a:r>
          </a:p>
          <a:p>
            <a:r>
              <a:rPr lang="en-US" altLang="zh-CN" dirty="0" smtClean="0"/>
              <a:t>4.3.2  </a:t>
            </a:r>
            <a:r>
              <a:rPr lang="zh-CN" altLang="zh-CN" dirty="0"/>
              <a:t>使用子网时分组的转发</a:t>
            </a:r>
          </a:p>
          <a:p>
            <a:r>
              <a:rPr lang="en-US" altLang="zh-CN" dirty="0" smtClean="0"/>
              <a:t>4.3.3  </a:t>
            </a:r>
            <a:r>
              <a:rPr lang="zh-CN" altLang="zh-CN" dirty="0"/>
              <a:t>无分类</a:t>
            </a:r>
            <a:r>
              <a:rPr lang="zh-CN" altLang="zh-CN" dirty="0" smtClean="0"/>
              <a:t>编址</a:t>
            </a:r>
            <a:r>
              <a:rPr lang="en-US" altLang="zh-CN" dirty="0" smtClean="0"/>
              <a:t> CIDR</a:t>
            </a:r>
            <a:r>
              <a:rPr lang="zh-CN" altLang="zh-CN" dirty="0"/>
              <a:t>（构造超网）</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97</a:t>
            </a:fld>
            <a:endParaRPr lang="en-US" altLang="zh-CN" dirty="0"/>
          </a:p>
        </p:txBody>
      </p:sp>
    </p:spTree>
    <p:extLst>
      <p:ext uri="{BB962C8B-B14F-4D97-AF65-F5344CB8AC3E}">
        <p14:creationId xmlns:p14="http://schemas.microsoft.com/office/powerpoint/2010/main" val="38079170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dirty="0" smtClean="0"/>
              <a:t>4.3.1   </a:t>
            </a:r>
            <a:r>
              <a:rPr lang="zh-CN" altLang="en-US" dirty="0"/>
              <a:t>划分子网</a:t>
            </a:r>
          </a:p>
        </p:txBody>
      </p:sp>
      <p:sp>
        <p:nvSpPr>
          <p:cNvPr id="500739" name="Rectangle 3"/>
          <p:cNvSpPr>
            <a:spLocks noGrp="1" noChangeArrowheads="1"/>
          </p:cNvSpPr>
          <p:nvPr>
            <p:ph idx="1"/>
          </p:nvPr>
        </p:nvSpPr>
        <p:spPr/>
        <p:txBody>
          <a:bodyPr/>
          <a:lstStyle/>
          <a:p>
            <a:pPr algn="just">
              <a:buFont typeface="Wingdings" pitchFamily="2" charset="2"/>
              <a:buNone/>
            </a:pPr>
            <a:r>
              <a:rPr lang="en-US" altLang="zh-CN" sz="4400" dirty="0">
                <a:solidFill>
                  <a:srgbClr val="333399"/>
                </a:solidFill>
                <a:cs typeface="+mj-cs"/>
              </a:rPr>
              <a:t>1. </a:t>
            </a:r>
            <a:r>
              <a:rPr lang="zh-CN" altLang="en-US" sz="4400" dirty="0">
                <a:solidFill>
                  <a:srgbClr val="333399"/>
                </a:solidFill>
                <a:cs typeface="+mj-cs"/>
              </a:rPr>
              <a:t>从两级 </a:t>
            </a:r>
            <a:r>
              <a:rPr lang="en-US" altLang="zh-CN" sz="4400" dirty="0">
                <a:solidFill>
                  <a:srgbClr val="333399"/>
                </a:solidFill>
                <a:cs typeface="+mj-cs"/>
              </a:rPr>
              <a:t>IP </a:t>
            </a:r>
            <a:r>
              <a:rPr lang="zh-CN" altLang="en-US" sz="4400" dirty="0">
                <a:solidFill>
                  <a:srgbClr val="333399"/>
                </a:solidFill>
                <a:cs typeface="+mj-cs"/>
              </a:rPr>
              <a:t>地址到三级 </a:t>
            </a:r>
            <a:r>
              <a:rPr lang="en-US" altLang="zh-CN" sz="4400" dirty="0">
                <a:solidFill>
                  <a:srgbClr val="333399"/>
                </a:solidFill>
                <a:cs typeface="+mj-cs"/>
              </a:rPr>
              <a:t>IP </a:t>
            </a:r>
            <a:r>
              <a:rPr lang="zh-CN" altLang="en-US" sz="4400" dirty="0">
                <a:solidFill>
                  <a:srgbClr val="333399"/>
                </a:solidFill>
                <a:cs typeface="+mj-cs"/>
              </a:rPr>
              <a:t>地址 </a:t>
            </a:r>
          </a:p>
          <a:p>
            <a:pPr algn="just"/>
            <a:r>
              <a:rPr lang="zh-CN" altLang="en-US" dirty="0"/>
              <a:t>在 </a:t>
            </a:r>
            <a:r>
              <a:rPr lang="en-US" altLang="zh-CN" dirty="0"/>
              <a:t>ARPANET </a:t>
            </a:r>
            <a:r>
              <a:rPr lang="zh-CN" altLang="en-US" dirty="0"/>
              <a:t>的早期，</a:t>
            </a:r>
            <a:r>
              <a:rPr lang="en-US" altLang="zh-CN" dirty="0"/>
              <a:t>IP </a:t>
            </a:r>
            <a:r>
              <a:rPr lang="zh-CN" altLang="en-US" dirty="0"/>
              <a:t>地址的设计确实不够</a:t>
            </a:r>
            <a:r>
              <a:rPr lang="zh-CN" altLang="en-US" dirty="0" smtClean="0"/>
              <a:t>合理</a:t>
            </a:r>
            <a:r>
              <a:rPr lang="zh-CN" altLang="en-US" dirty="0"/>
              <a:t>：</a:t>
            </a:r>
          </a:p>
          <a:p>
            <a:pPr lvl="1" algn="just"/>
            <a:r>
              <a:rPr lang="en-US" altLang="zh-CN" dirty="0" smtClean="0">
                <a:latin typeface="Arial" charset="0"/>
                <a:ea typeface="黑体" pitchFamily="2" charset="-122"/>
              </a:rPr>
              <a:t>(1) IP </a:t>
            </a:r>
            <a:r>
              <a:rPr lang="zh-CN" altLang="en-US" dirty="0">
                <a:latin typeface="Arial" charset="0"/>
                <a:ea typeface="黑体" pitchFamily="2" charset="-122"/>
              </a:rPr>
              <a:t>地址空间的利用率有时很低。 </a:t>
            </a:r>
          </a:p>
          <a:p>
            <a:pPr lvl="1" algn="just"/>
            <a:r>
              <a:rPr lang="en-US" altLang="zh-CN" dirty="0" smtClean="0">
                <a:latin typeface="Arial" charset="0"/>
                <a:ea typeface="黑体" pitchFamily="2" charset="-122"/>
              </a:rPr>
              <a:t>(2) </a:t>
            </a:r>
            <a:r>
              <a:rPr lang="zh-CN" altLang="en-US" dirty="0" smtClean="0">
                <a:latin typeface="Arial" charset="0"/>
                <a:ea typeface="黑体" pitchFamily="2" charset="-122"/>
              </a:rPr>
              <a:t>给</a:t>
            </a:r>
            <a:r>
              <a:rPr lang="zh-CN" altLang="en-US" dirty="0">
                <a:latin typeface="Arial" charset="0"/>
                <a:ea typeface="黑体" pitchFamily="2" charset="-122"/>
              </a:rPr>
              <a:t>每一个物理网络分配一个网络号会使路由表变得太大因而使网络性能变坏。 </a:t>
            </a:r>
          </a:p>
          <a:p>
            <a:pPr lvl="1" algn="just"/>
            <a:r>
              <a:rPr lang="en-US" altLang="zh-CN" dirty="0" smtClean="0">
                <a:latin typeface="Arial" charset="0"/>
                <a:ea typeface="黑体" pitchFamily="2" charset="-122"/>
              </a:rPr>
              <a:t>(3) </a:t>
            </a:r>
            <a:r>
              <a:rPr lang="zh-CN" altLang="en-US" dirty="0" smtClean="0">
                <a:latin typeface="Arial" charset="0"/>
                <a:ea typeface="黑体" pitchFamily="2" charset="-122"/>
              </a:rPr>
              <a:t>两</a:t>
            </a:r>
            <a:r>
              <a:rPr lang="zh-CN" altLang="en-US" dirty="0">
                <a:latin typeface="Arial" charset="0"/>
                <a:ea typeface="黑体" pitchFamily="2" charset="-122"/>
              </a:rPr>
              <a:t>级的 </a:t>
            </a:r>
            <a:r>
              <a:rPr lang="en-US" altLang="zh-CN" dirty="0">
                <a:latin typeface="Arial" charset="0"/>
                <a:ea typeface="黑体" pitchFamily="2" charset="-122"/>
              </a:rPr>
              <a:t>IP </a:t>
            </a:r>
            <a:r>
              <a:rPr lang="zh-CN" altLang="en-US" dirty="0">
                <a:latin typeface="Arial" charset="0"/>
                <a:ea typeface="黑体" pitchFamily="2" charset="-122"/>
              </a:rPr>
              <a:t>地址不够灵活。</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98</a:t>
            </a:fld>
            <a:endParaRPr lang="en-US" altLang="zh-CN"/>
          </a:p>
        </p:txBody>
      </p:sp>
    </p:spTree>
    <p:extLst>
      <p:ext uri="{BB962C8B-B14F-4D97-AF65-F5344CB8AC3E}">
        <p14:creationId xmlns:p14="http://schemas.microsoft.com/office/powerpoint/2010/main" val="1408126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title"/>
          </p:nvPr>
        </p:nvSpPr>
        <p:spPr/>
        <p:txBody>
          <a:bodyPr/>
          <a:lstStyle/>
          <a:p>
            <a:pPr algn="ctr"/>
            <a:r>
              <a:rPr lang="zh-CN" altLang="en-US" dirty="0"/>
              <a:t>三</a:t>
            </a:r>
            <a:r>
              <a:rPr lang="zh-CN" altLang="en-US" dirty="0" smtClean="0"/>
              <a:t>级 </a:t>
            </a:r>
            <a:r>
              <a:rPr lang="en-US" altLang="zh-CN" dirty="0"/>
              <a:t>IP </a:t>
            </a:r>
            <a:r>
              <a:rPr lang="zh-CN" altLang="en-US" dirty="0"/>
              <a:t>地址 </a:t>
            </a:r>
          </a:p>
        </p:txBody>
      </p:sp>
      <p:sp>
        <p:nvSpPr>
          <p:cNvPr id="501762" name="Rectangle 2"/>
          <p:cNvSpPr>
            <a:spLocks noGrp="1" noChangeArrowheads="1"/>
          </p:cNvSpPr>
          <p:nvPr>
            <p:ph idx="1"/>
          </p:nvPr>
        </p:nvSpPr>
        <p:spPr/>
        <p:txBody>
          <a:bodyPr/>
          <a:lstStyle/>
          <a:p>
            <a:r>
              <a:rPr lang="zh-CN" altLang="en-US" dirty="0"/>
              <a:t>从 </a:t>
            </a:r>
            <a:r>
              <a:rPr lang="en-US" altLang="zh-CN" dirty="0"/>
              <a:t>1985 </a:t>
            </a:r>
            <a:r>
              <a:rPr lang="zh-CN" altLang="en-US" dirty="0"/>
              <a:t>年起在 </a:t>
            </a:r>
            <a:r>
              <a:rPr lang="en-US" altLang="zh-CN" dirty="0"/>
              <a:t>IP </a:t>
            </a:r>
            <a:r>
              <a:rPr lang="zh-CN" altLang="en-US" dirty="0"/>
              <a:t>地址中又增加了一个“</a:t>
            </a:r>
            <a:r>
              <a:rPr lang="zh-CN" altLang="en-US" dirty="0">
                <a:solidFill>
                  <a:srgbClr val="FF0000"/>
                </a:solidFill>
              </a:rPr>
              <a:t>子网号字段</a:t>
            </a:r>
            <a:r>
              <a:rPr lang="zh-CN" altLang="en-US" dirty="0"/>
              <a:t>”，使两级的 </a:t>
            </a:r>
            <a:r>
              <a:rPr lang="en-US" altLang="zh-CN" dirty="0"/>
              <a:t>IP </a:t>
            </a:r>
            <a:r>
              <a:rPr lang="zh-CN" altLang="en-US" dirty="0"/>
              <a:t>地址变成为</a:t>
            </a:r>
            <a:r>
              <a:rPr lang="zh-CN" altLang="en-US" dirty="0">
                <a:solidFill>
                  <a:srgbClr val="FF0000"/>
                </a:solidFill>
              </a:rPr>
              <a:t>三级的 </a:t>
            </a:r>
            <a:r>
              <a:rPr lang="en-US" altLang="zh-CN" dirty="0">
                <a:solidFill>
                  <a:srgbClr val="FF0000"/>
                </a:solidFill>
              </a:rPr>
              <a:t>IP </a:t>
            </a:r>
            <a:r>
              <a:rPr lang="zh-CN" altLang="en-US" dirty="0">
                <a:solidFill>
                  <a:srgbClr val="FF0000"/>
                </a:solidFill>
              </a:rPr>
              <a:t>地址。</a:t>
            </a:r>
          </a:p>
          <a:p>
            <a:r>
              <a:rPr lang="zh-CN" altLang="en-US" dirty="0"/>
              <a:t>这种做法叫作</a:t>
            </a:r>
            <a:r>
              <a:rPr lang="zh-CN" altLang="en-US" dirty="0">
                <a:solidFill>
                  <a:srgbClr val="FF0000"/>
                </a:solidFill>
              </a:rPr>
              <a:t>划分</a:t>
            </a:r>
            <a:r>
              <a:rPr lang="zh-CN" altLang="en-US" dirty="0" smtClean="0">
                <a:solidFill>
                  <a:srgbClr val="FF0000"/>
                </a:solidFill>
              </a:rPr>
              <a:t>子网 </a:t>
            </a:r>
            <a:r>
              <a:rPr lang="en-US" altLang="zh-CN" dirty="0" smtClean="0"/>
              <a:t>(</a:t>
            </a:r>
            <a:r>
              <a:rPr lang="en-US" altLang="zh-CN" dirty="0" err="1"/>
              <a:t>subnetting</a:t>
            </a:r>
            <a:r>
              <a:rPr lang="en-US" altLang="zh-CN" dirty="0"/>
              <a:t>) </a:t>
            </a:r>
            <a:r>
              <a:rPr lang="zh-CN" altLang="en-US" dirty="0" smtClean="0"/>
              <a:t>。</a:t>
            </a:r>
            <a:endParaRPr lang="en-US" altLang="zh-CN" dirty="0" smtClean="0"/>
          </a:p>
          <a:p>
            <a:r>
              <a:rPr lang="zh-CN" altLang="en-US" dirty="0" smtClean="0"/>
              <a:t>划分</a:t>
            </a:r>
            <a:r>
              <a:rPr lang="zh-CN" altLang="en-US" dirty="0"/>
              <a:t>子网已</a:t>
            </a:r>
            <a:r>
              <a:rPr lang="zh-CN" altLang="en-US" dirty="0" smtClean="0"/>
              <a:t>成为</a:t>
            </a:r>
            <a:r>
              <a:rPr lang="zh-CN" altLang="en-US" dirty="0"/>
              <a:t>互联网的正式标准协议。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99</a:t>
            </a:fld>
            <a:endParaRPr lang="en-US" altLang="zh-CN"/>
          </a:p>
        </p:txBody>
      </p:sp>
    </p:spTree>
    <p:extLst>
      <p:ext uri="{BB962C8B-B14F-4D97-AF65-F5344CB8AC3E}">
        <p14:creationId xmlns:p14="http://schemas.microsoft.com/office/powerpoint/2010/main" val="2387090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11729</TotalTime>
  <Words>18427</Words>
  <Application>Microsoft Office PowerPoint</Application>
  <PresentationFormat>A4 纸张(210x297 毫米)</PresentationFormat>
  <Paragraphs>4201</Paragraphs>
  <Slides>231</Slides>
  <Notes>180</Notes>
  <HiddenSlides>10</HiddenSlides>
  <MMClips>0</MMClips>
  <ScaleCrop>false</ScaleCrop>
  <HeadingPairs>
    <vt:vector size="8" baseType="variant">
      <vt:variant>
        <vt:lpstr>已用的字体</vt:lpstr>
      </vt:variant>
      <vt:variant>
        <vt:i4>9</vt:i4>
      </vt:variant>
      <vt:variant>
        <vt:lpstr>主题</vt:lpstr>
      </vt:variant>
      <vt:variant>
        <vt:i4>8</vt:i4>
      </vt:variant>
      <vt:variant>
        <vt:lpstr>嵌入 OLE 服务器</vt:lpstr>
      </vt:variant>
      <vt:variant>
        <vt:i4>2</vt:i4>
      </vt:variant>
      <vt:variant>
        <vt:lpstr>幻灯片标题</vt:lpstr>
      </vt:variant>
      <vt:variant>
        <vt:i4>231</vt:i4>
      </vt:variant>
    </vt:vector>
  </HeadingPairs>
  <TitlesOfParts>
    <vt:vector size="250" baseType="lpstr">
      <vt:lpstr>Arial Unicode MS</vt:lpstr>
      <vt:lpstr>黑体</vt:lpstr>
      <vt:lpstr>宋体</vt:lpstr>
      <vt:lpstr>Arial</vt:lpstr>
      <vt:lpstr>Lucida Sans Unicode</vt:lpstr>
      <vt:lpstr>Symbol</vt:lpstr>
      <vt:lpstr>Tahoma</vt:lpstr>
      <vt:lpstr>Times New Roman</vt:lpstr>
      <vt:lpstr>Wingdings</vt:lpstr>
      <vt:lpstr>CN(myzh)Icon</vt:lpstr>
      <vt:lpstr>Blends</vt:lpstr>
      <vt:lpstr>1_Blends</vt:lpstr>
      <vt:lpstr>2_Blends</vt:lpstr>
      <vt:lpstr>3_Blends</vt:lpstr>
      <vt:lpstr>4_Blends</vt:lpstr>
      <vt:lpstr>5_Blends</vt:lpstr>
      <vt:lpstr>6_Blends</vt:lpstr>
      <vt:lpstr>VISIO</vt:lpstr>
      <vt:lpstr>Microsoft ClipArt Gallery</vt:lpstr>
      <vt:lpstr>第 4 章  网络层</vt:lpstr>
      <vt:lpstr>PowerPoint 演示文稿</vt:lpstr>
      <vt:lpstr>第 4 章  网络层</vt:lpstr>
      <vt:lpstr>4.1  网络层提供的两种服务 </vt:lpstr>
      <vt:lpstr>一种观点：让网络负责可靠交付 </vt:lpstr>
      <vt:lpstr>虚电路服务</vt:lpstr>
      <vt:lpstr>虚电路是逻辑连接</vt:lpstr>
      <vt:lpstr>另一种观点：网络不负责可靠交付 </vt:lpstr>
      <vt:lpstr>网络层不提供服务质量的承诺</vt:lpstr>
      <vt:lpstr>网络层不提供服务质量的承诺</vt:lpstr>
      <vt:lpstr>采用数据报设计思路的好处是：</vt:lpstr>
      <vt:lpstr>虚电路服务与数据报服务的对比</vt:lpstr>
      <vt:lpstr>4.2  网际协议 IP</vt:lpstr>
      <vt:lpstr>4.2  网际协议 IP </vt:lpstr>
      <vt:lpstr>网际层的 IP 协议及配套协议</vt:lpstr>
      <vt:lpstr>4.2.1  虚拟互连网络 </vt:lpstr>
      <vt:lpstr>使用一些中间设备进行互连 </vt:lpstr>
      <vt:lpstr>使用一些中间设备进行互连 </vt:lpstr>
      <vt:lpstr>网络互连使用路由器 </vt:lpstr>
      <vt:lpstr>互连网络与虚拟互连网络 </vt:lpstr>
      <vt:lpstr>虚拟互连网络的意义 </vt:lpstr>
      <vt:lpstr>PowerPoint 演示文稿</vt:lpstr>
      <vt:lpstr>从网络层看 IP 数据报的传送 </vt:lpstr>
      <vt:lpstr>4.2.2  分类的 IP 地址</vt:lpstr>
      <vt:lpstr>1.   IP 地址及其表示方法 </vt:lpstr>
      <vt:lpstr>IP 地址的编址方法 </vt:lpstr>
      <vt:lpstr>分类 IP 地址 </vt:lpstr>
      <vt:lpstr>分类 IP 地址 </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点分十进制记法 </vt:lpstr>
      <vt:lpstr>点分十进制记法举例</vt:lpstr>
      <vt:lpstr>一些特殊的 IP 地址</vt:lpstr>
      <vt:lpstr>判断IP的分类</vt:lpstr>
      <vt:lpstr>2. 常用的三种类别的 IP 地址</vt:lpstr>
      <vt:lpstr>一般不使用的特殊的 IP 地址</vt:lpstr>
      <vt:lpstr>IP 地址的一些重要特点 </vt:lpstr>
      <vt:lpstr>IP 地址的一些重要特点 </vt:lpstr>
      <vt:lpstr>IP 地址的一些重要特点 </vt:lpstr>
      <vt:lpstr>3个独立的不同的网络 网络地址：{网络号，主机号为0}，（很重要）</vt:lpstr>
      <vt:lpstr>互联网中的 IP 地址 </vt:lpstr>
      <vt:lpstr>4.2.3  IP 地址与硬件地址</vt:lpstr>
      <vt:lpstr>4.2.3  IP 地址与硬件地址 </vt:lpstr>
      <vt:lpstr>IP 地址与硬件地址的用途是不同的</vt:lpstr>
      <vt:lpstr>  IP 地址的用途(相当于信封上写的地址)</vt:lpstr>
      <vt:lpstr>  MAC地址的用途(相当于中转站地址) </vt:lpstr>
      <vt:lpstr>PowerPoint 演示文稿</vt:lpstr>
      <vt:lpstr>主机 H1 与 H2 通信中使用的 IP地址 与 硬件地址HA</vt:lpstr>
      <vt:lpstr>4.2.4  地址解析协议 ARP</vt:lpstr>
      <vt:lpstr>地址解析协议 ARP 的作用</vt:lpstr>
      <vt:lpstr>每一个主机都设有一个 ARP 高速缓存(ARP cache)，</vt:lpstr>
      <vt:lpstr>PowerPoint 演示文稿</vt:lpstr>
      <vt:lpstr>PowerPoint 演示文稿</vt:lpstr>
      <vt:lpstr>应当注意的问题</vt:lpstr>
      <vt:lpstr>应当注意的问题 目的主机B和源主机A不在同一个局域网上</vt:lpstr>
      <vt:lpstr>使用 ARP 的四种典型情况（自学） </vt:lpstr>
      <vt:lpstr>使用 ARP 的四种典型情况（自学） </vt:lpstr>
      <vt:lpstr>应当注意的问题（续）</vt:lpstr>
      <vt:lpstr>练习，IP的配置</vt:lpstr>
      <vt:lpstr>4.2.5  IP 数据报的格式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回忆，MAC帧封装时</vt:lpstr>
      <vt:lpstr>产生问题</vt:lpstr>
      <vt:lpstr>PowerPoint 演示文稿</vt:lpstr>
      <vt:lpstr>PowerPoint 演示文稿</vt:lpstr>
      <vt:lpstr>PowerPoint 演示文稿</vt:lpstr>
      <vt:lpstr>【例4-1】 IP 数据报分片 MAC帧中数据长度不超过1420，IP采用固定首部</vt:lpstr>
      <vt:lpstr>【例4-1】 IP 数据报分片 MAC帧中数据长度不超过1420</vt:lpstr>
      <vt:lpstr>PowerPoint 演示文稿</vt:lpstr>
      <vt:lpstr>练习 MAC帧中数据长度不超过1500，IP采用固定首部</vt:lpstr>
      <vt:lpstr>PowerPoint 演示文稿</vt:lpstr>
      <vt:lpstr>PowerPoint 演示文稿</vt:lpstr>
      <vt:lpstr>PowerPoint 演示文稿</vt:lpstr>
      <vt:lpstr>PowerPoint 演示文稿</vt:lpstr>
      <vt:lpstr>PowerPoint 演示文稿</vt:lpstr>
      <vt:lpstr>PowerPoint 演示文稿</vt:lpstr>
      <vt:lpstr>4.2.6  IP 层转发分组的流程 </vt:lpstr>
      <vt:lpstr>4.2.6  IP 层转发分组的流程 </vt:lpstr>
      <vt:lpstr>PowerPoint 演示文稿</vt:lpstr>
      <vt:lpstr>PowerPoint 演示文稿</vt:lpstr>
      <vt:lpstr>PowerPoint 演示文稿</vt:lpstr>
      <vt:lpstr>PowerPoint 演示文稿</vt:lpstr>
      <vt:lpstr>路由表的项目：</vt:lpstr>
      <vt:lpstr> 特定主机路由 </vt:lpstr>
      <vt:lpstr> 默认路由(default route)</vt:lpstr>
      <vt:lpstr>路由器的分组转发算法p128</vt:lpstr>
      <vt:lpstr>4.3  划分子网和构造超网</vt:lpstr>
      <vt:lpstr>4.3.1   划分子网</vt:lpstr>
      <vt:lpstr>三级 IP 地址 </vt:lpstr>
      <vt:lpstr>划分子网的基本思路 </vt:lpstr>
      <vt:lpstr>一个未划分子网的 B 类网络145.13.0.0</vt:lpstr>
      <vt:lpstr>现划分为三个子网</vt:lpstr>
      <vt:lpstr>划分子网后变成了三级结构 </vt:lpstr>
      <vt:lpstr>划分子网后变成了三级结构 </vt:lpstr>
      <vt:lpstr>单位对外仍然表现为没有划分子网的网络</vt:lpstr>
      <vt:lpstr>2.  子网掩码</vt:lpstr>
      <vt:lpstr>什么是子网掩码</vt:lpstr>
      <vt:lpstr>子网掩码的用途</vt:lpstr>
      <vt:lpstr>子网掩码的用途</vt:lpstr>
      <vt:lpstr>请注意</vt:lpstr>
      <vt:lpstr>不划分子网，使用默认子网掩码 </vt:lpstr>
      <vt:lpstr>子网掩码是一个重要属性</vt:lpstr>
      <vt:lpstr>PowerPoint 演示文稿</vt:lpstr>
      <vt:lpstr>【例4-2】已知 IP 地址是 141.14.72.24，子网掩码是 255.255.192.0。试求网络地址。 </vt:lpstr>
      <vt:lpstr>【例4-3】上例中，若子网掩码改为255.255.224.0，试求网络地址，讨论所得结果。 </vt:lpstr>
      <vt:lpstr>练习</vt:lpstr>
      <vt:lpstr>子网划分方法</vt:lpstr>
      <vt:lpstr>4.3.2  使用子网时分组的转发</vt:lpstr>
      <vt:lpstr>因此分组转发的算法也必须做相应的改动。</vt:lpstr>
      <vt:lpstr>在划分子网情况下路由器转发分组的算法</vt:lpstr>
      <vt:lpstr>在划分子网情况下路由器转发分组的算法</vt:lpstr>
      <vt:lpstr>在划分子网情况下路由器转发分组的算法 </vt:lpstr>
      <vt:lpstr>【例4-4】已知互联网和路由器 R1 中的路由表。主机 H1 向 H2 发送分组。试讨论 H1 向 H2 发送的分组的过程。 </vt:lpstr>
      <vt:lpstr>【例】主机 H1 向 H2 发送分组。已知互联网和路由器 R1 中的路由表。试讨论 H1 向 H2 发送的分组的过程。 </vt:lpstr>
      <vt:lpstr>PowerPoint 演示文稿</vt:lpstr>
      <vt:lpstr>PowerPoint 演示文稿</vt:lpstr>
      <vt:lpstr>PowerPoint 演示文稿</vt:lpstr>
      <vt:lpstr>4.3.3  无分类编址 CIDR 1.  网络前缀 </vt:lpstr>
      <vt:lpstr>IP 编址问题的演进 </vt:lpstr>
      <vt:lpstr>CIDR 最主要的特点1 </vt:lpstr>
      <vt:lpstr>IP地址 ::= {&lt;网络前缀&gt;, &lt;主机号&gt;}           </vt:lpstr>
      <vt:lpstr>CIDR 最主要的特点2</vt:lpstr>
      <vt:lpstr>128.14.35.7/20所在的CIDR 地址块</vt:lpstr>
      <vt:lpstr>CIDR 的掩码（要会写）</vt:lpstr>
      <vt:lpstr>给网络 里机器分配CIDR地址（自学）</vt:lpstr>
      <vt:lpstr>(143页)对于：192.199.170.82/27（自己看） 斜线记法所能提供的信息</vt:lpstr>
      <vt:lpstr>CIDR 记法的其他形式</vt:lpstr>
      <vt:lpstr>CIDR 地址块的好处</vt:lpstr>
      <vt:lpstr>/13地址块相当于23个B类地址（自学）</vt:lpstr>
      <vt:lpstr>使用CIDR 可以有效利用地址空间</vt:lpstr>
      <vt:lpstr>CIDR地址块的划分</vt:lpstr>
      <vt:lpstr>CIDR地址块的划分  假设原地址块的主机号为8比特</vt:lpstr>
      <vt:lpstr>练习（很重要）</vt:lpstr>
      <vt:lpstr>分析</vt:lpstr>
      <vt:lpstr>子网划分 子网1，主机号x=6比特；子网2，主机号x=5比特 子网3，主机号x=5比特</vt:lpstr>
      <vt:lpstr>子网划分 写出十进制形式</vt:lpstr>
      <vt:lpstr>（自己看一下）可用地址块为100.0.0.128/25  100.0.0.1  0000000～100.0.0.1  1111111</vt:lpstr>
      <vt:lpstr>练习  CIDR的聚合举例  4-26参考解法</vt:lpstr>
      <vt:lpstr>2. 最长前缀匹配</vt:lpstr>
      <vt:lpstr>2. 最长前缀匹配</vt:lpstr>
      <vt:lpstr>最长匹配</vt:lpstr>
      <vt:lpstr>本章内容</vt:lpstr>
      <vt:lpstr>4.4  网际控制报文协议ICMP</vt:lpstr>
      <vt:lpstr>4.4  网际控制报文协议 ICMP</vt:lpstr>
      <vt:lpstr>ICMP 报文的格式 </vt:lpstr>
      <vt:lpstr>ICMP 报文的格式 </vt:lpstr>
      <vt:lpstr>4.4.1  ICMP 报文的种类</vt:lpstr>
      <vt:lpstr>4.4.2  ICMP的应用举例</vt:lpstr>
      <vt:lpstr>PING 的应用举例</vt:lpstr>
      <vt:lpstr>Tracer（Windows）  跟踪一个分组从源点到终点的路径</vt:lpstr>
      <vt:lpstr>4.5  互联网的路由选择协议</vt:lpstr>
      <vt:lpstr>4.5  因特网的路由选择协议</vt:lpstr>
      <vt:lpstr>4.5  因特网的路由选择协议 4.5.1  有关路由选择协议的几个基本概念</vt:lpstr>
      <vt:lpstr>关于“最佳路由” </vt:lpstr>
      <vt:lpstr>静态、动态路由选择</vt:lpstr>
      <vt:lpstr>2.  分层次的路由选择协议</vt:lpstr>
      <vt:lpstr>自治系统 AS</vt:lpstr>
      <vt:lpstr>自治系统和 内部网关协议、外部网关协议 </vt:lpstr>
      <vt:lpstr>4.5.2  内部网关协议 RIP  (Routing Information Protocol)</vt:lpstr>
      <vt:lpstr>PowerPoint 演示文稿</vt:lpstr>
      <vt:lpstr>RIP中距离的定义</vt:lpstr>
      <vt:lpstr>RIP选择最佳路由的依据</vt:lpstr>
      <vt:lpstr>RIP应用的网络</vt:lpstr>
      <vt:lpstr>RIP的工作过程</vt:lpstr>
      <vt:lpstr>2.距离向量算法</vt:lpstr>
      <vt:lpstr>2.距离向量算法</vt:lpstr>
      <vt:lpstr>PowerPoint 演示文稿</vt:lpstr>
      <vt:lpstr>RIP工作过程举例（书 例4-5）</vt:lpstr>
      <vt:lpstr>RIP工作过程举例（书 例4-5）</vt:lpstr>
      <vt:lpstr>R6针对修改后R4表第一条进行操作</vt:lpstr>
      <vt:lpstr>PowerPoint 演示文稿</vt:lpstr>
      <vt:lpstr>PowerPoint 演示文稿</vt:lpstr>
      <vt:lpstr>路由表的建立p154 </vt:lpstr>
      <vt:lpstr>3. RIP2 协议的报文格式 </vt:lpstr>
      <vt:lpstr>RIP 协议的优缺点（自己看） </vt:lpstr>
      <vt:lpstr>4.5.3  内部网关协议 OSPF  (Open Shortest Path First)</vt:lpstr>
      <vt:lpstr>OSPF协议简介</vt:lpstr>
      <vt:lpstr>所有的OSPF路由器都维护 一个相同的链路的状态信息数据库</vt:lpstr>
      <vt:lpstr>OSPF的简化原理：</vt:lpstr>
      <vt:lpstr>   一台运行了OSPF协议的路由器， 最终都会存储三张表：邻居表、拓扑表、路由表。有5种不同的ospf分组</vt:lpstr>
      <vt:lpstr>OSPF 的特点（自学） </vt:lpstr>
      <vt:lpstr>OSPF 的其他特点（自学） </vt:lpstr>
      <vt:lpstr>4.5.4  外部网关协议 BGP</vt:lpstr>
      <vt:lpstr>4.5.4  外部网关协议 BGP</vt:lpstr>
      <vt:lpstr>4.6 IPv6</vt:lpstr>
      <vt:lpstr>4.6 IPv6（了解）</vt:lpstr>
      <vt:lpstr>4.6.1  IPv6 的基本首部 </vt:lpstr>
      <vt:lpstr>IPv6 数据报的一般形式 </vt:lpstr>
      <vt:lpstr>IPv6 数据报的首部</vt:lpstr>
      <vt:lpstr>PowerPoint 演示文稿</vt:lpstr>
      <vt:lpstr>4.6.2  IPv6 的地址空间</vt:lpstr>
      <vt:lpstr>结点与接口</vt:lpstr>
      <vt:lpstr>冒号十六进制记法 (colon hexadecimal notation) </vt:lpstr>
      <vt:lpstr>点分十进制记法的后缀 </vt:lpstr>
      <vt:lpstr>地址空间的分配</vt:lpstr>
      <vt:lpstr>4.6.3  从 IPv4 向 IPv6 过渡 </vt:lpstr>
      <vt:lpstr>1、用双协议栈进行 从 IPv4 到 IPv6 的过渡 </vt:lpstr>
      <vt:lpstr>PowerPoint 演示文稿</vt:lpstr>
      <vt:lpstr>4.6.4  ICMPv6</vt:lpstr>
      <vt:lpstr>4.6.4  ICMPv6</vt:lpstr>
      <vt:lpstr>本章内容</vt:lpstr>
      <vt:lpstr>4.7  IP 多播(了解)</vt:lpstr>
      <vt:lpstr>多播可大大节约网络资源</vt:lpstr>
      <vt:lpstr>多播可大大节约网络资源</vt:lpstr>
      <vt:lpstr>IP 多播</vt:lpstr>
      <vt:lpstr>多播 IP 地址</vt:lpstr>
      <vt:lpstr>多播数据报</vt:lpstr>
      <vt:lpstr>4.7.3  IGMP 和多播路由选择协议</vt:lpstr>
      <vt:lpstr>本章内容</vt:lpstr>
      <vt:lpstr>4.8  虚拟专用网 VPN 和网络地址转换 NAT 4.8.1虚拟专用网 VPN </vt:lpstr>
      <vt:lpstr>RFC 1918 指明的专用地址 (private address) </vt:lpstr>
      <vt:lpstr>专用网</vt:lpstr>
      <vt:lpstr>专用网</vt:lpstr>
      <vt:lpstr>PowerPoint 演示文稿</vt:lpstr>
      <vt:lpstr>4.7.2   网络地址转换 NAT</vt:lpstr>
      <vt:lpstr>NAT地址转换表举例</vt:lpstr>
      <vt:lpstr> 小结</vt:lpstr>
      <vt:lpstr>PowerPoint 演示文稿</vt:lpstr>
      <vt:lpstr>网关</vt:lpstr>
      <vt:lpstr>以下网络搭建后</vt:lpstr>
      <vt:lpstr>PowerPoint 演示文稿</vt:lpstr>
    </vt:vector>
  </TitlesOfParts>
  <Manager/>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x201</cp:lastModifiedBy>
  <cp:revision>557</cp:revision>
  <dcterms:created xsi:type="dcterms:W3CDTF">2016-10-04T02:36:21Z</dcterms:created>
  <dcterms:modified xsi:type="dcterms:W3CDTF">2019-09-23T05:00:11Z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