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1"/>
    <p:sldMasterId id="2147483697" r:id="rId2"/>
  </p:sldMasterIdLst>
  <p:notesMasterIdLst>
    <p:notesMasterId r:id="rId113"/>
  </p:notesMasterIdLst>
  <p:handoutMasterIdLst>
    <p:handoutMasterId r:id="rId114"/>
  </p:handoutMasterIdLst>
  <p:sldIdLst>
    <p:sldId id="440" r:id="rId3"/>
    <p:sldId id="657" r:id="rId4"/>
    <p:sldId id="600" r:id="rId5"/>
    <p:sldId id="446" r:id="rId6"/>
    <p:sldId id="555" r:id="rId7"/>
    <p:sldId id="631" r:id="rId8"/>
    <p:sldId id="560" r:id="rId9"/>
    <p:sldId id="632" r:id="rId10"/>
    <p:sldId id="634" r:id="rId11"/>
    <p:sldId id="461" r:id="rId12"/>
    <p:sldId id="463" r:id="rId13"/>
    <p:sldId id="464" r:id="rId14"/>
    <p:sldId id="619" r:id="rId15"/>
    <p:sldId id="635" r:id="rId16"/>
    <p:sldId id="468" r:id="rId17"/>
    <p:sldId id="616" r:id="rId18"/>
    <p:sldId id="636" r:id="rId19"/>
    <p:sldId id="469" r:id="rId20"/>
    <p:sldId id="717" r:id="rId21"/>
    <p:sldId id="474" r:id="rId22"/>
    <p:sldId id="658" r:id="rId23"/>
    <p:sldId id="476" r:id="rId24"/>
    <p:sldId id="477" r:id="rId25"/>
    <p:sldId id="478" r:id="rId26"/>
    <p:sldId id="653" r:id="rId27"/>
    <p:sldId id="480" r:id="rId28"/>
    <p:sldId id="652" r:id="rId29"/>
    <p:sldId id="556" r:id="rId30"/>
    <p:sldId id="481" r:id="rId31"/>
    <p:sldId id="691" r:id="rId32"/>
    <p:sldId id="483" r:id="rId33"/>
    <p:sldId id="594" r:id="rId34"/>
    <p:sldId id="484" r:id="rId35"/>
    <p:sldId id="654" r:id="rId36"/>
    <p:sldId id="485" r:id="rId37"/>
    <p:sldId id="488" r:id="rId38"/>
    <p:sldId id="489" r:id="rId39"/>
    <p:sldId id="490" r:id="rId40"/>
    <p:sldId id="716" r:id="rId41"/>
    <p:sldId id="493" r:id="rId42"/>
    <p:sldId id="494" r:id="rId43"/>
    <p:sldId id="495" r:id="rId44"/>
    <p:sldId id="496" r:id="rId45"/>
    <p:sldId id="659" r:id="rId46"/>
    <p:sldId id="500" r:id="rId47"/>
    <p:sldId id="660" r:id="rId48"/>
    <p:sldId id="505" r:id="rId49"/>
    <p:sldId id="570" r:id="rId50"/>
    <p:sldId id="645" r:id="rId51"/>
    <p:sldId id="661" r:id="rId52"/>
    <p:sldId id="508" r:id="rId53"/>
    <p:sldId id="701" r:id="rId54"/>
    <p:sldId id="702" r:id="rId55"/>
    <p:sldId id="648" r:id="rId56"/>
    <p:sldId id="511" r:id="rId57"/>
    <p:sldId id="512" r:id="rId58"/>
    <p:sldId id="639" r:id="rId59"/>
    <p:sldId id="513" r:id="rId60"/>
    <p:sldId id="597" r:id="rId61"/>
    <p:sldId id="695" r:id="rId62"/>
    <p:sldId id="696" r:id="rId63"/>
    <p:sldId id="517" r:id="rId64"/>
    <p:sldId id="697" r:id="rId65"/>
    <p:sldId id="699" r:id="rId66"/>
    <p:sldId id="722" r:id="rId67"/>
    <p:sldId id="520" r:id="rId68"/>
    <p:sldId id="724" r:id="rId69"/>
    <p:sldId id="729" r:id="rId70"/>
    <p:sldId id="744" r:id="rId71"/>
    <p:sldId id="741" r:id="rId72"/>
    <p:sldId id="742" r:id="rId73"/>
    <p:sldId id="730" r:id="rId74"/>
    <p:sldId id="522" r:id="rId75"/>
    <p:sldId id="725" r:id="rId76"/>
    <p:sldId id="662" r:id="rId77"/>
    <p:sldId id="663" r:id="rId78"/>
    <p:sldId id="727" r:id="rId79"/>
    <p:sldId id="728" r:id="rId80"/>
    <p:sldId id="525" r:id="rId81"/>
    <p:sldId id="523" r:id="rId82"/>
    <p:sldId id="669" r:id="rId83"/>
    <p:sldId id="670" r:id="rId84"/>
    <p:sldId id="706" r:id="rId85"/>
    <p:sldId id="707" r:id="rId86"/>
    <p:sldId id="738" r:id="rId87"/>
    <p:sldId id="708" r:id="rId88"/>
    <p:sldId id="709" r:id="rId89"/>
    <p:sldId id="719" r:id="rId90"/>
    <p:sldId id="732" r:id="rId91"/>
    <p:sldId id="711" r:id="rId92"/>
    <p:sldId id="677" r:id="rId93"/>
    <p:sldId id="679" r:id="rId94"/>
    <p:sldId id="680" r:id="rId95"/>
    <p:sldId id="681" r:id="rId96"/>
    <p:sldId id="682" r:id="rId97"/>
    <p:sldId id="683" r:id="rId98"/>
    <p:sldId id="713" r:id="rId99"/>
    <p:sldId id="687" r:id="rId100"/>
    <p:sldId id="547" r:id="rId101"/>
    <p:sldId id="665" r:id="rId102"/>
    <p:sldId id="548" r:id="rId103"/>
    <p:sldId id="737" r:id="rId104"/>
    <p:sldId id="733" r:id="rId105"/>
    <p:sldId id="743" r:id="rId106"/>
    <p:sldId id="735" r:id="rId107"/>
    <p:sldId id="739" r:id="rId108"/>
    <p:sldId id="740" r:id="rId109"/>
    <p:sldId id="554" r:id="rId110"/>
    <p:sldId id="647" r:id="rId111"/>
    <p:sldId id="656" r:id="rId1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CCCC"/>
    <a:srgbClr val="99CCFF"/>
    <a:srgbClr val="CC0000"/>
    <a:srgbClr val="FFFFCC"/>
    <a:srgbClr val="CC3300"/>
    <a:srgbClr val="990000"/>
    <a:srgbClr val="3399FF"/>
    <a:srgbClr val="CCE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5" autoAdjust="0"/>
    <p:restoredTop sz="86735" autoAdjust="0"/>
  </p:normalViewPr>
  <p:slideViewPr>
    <p:cSldViewPr>
      <p:cViewPr varScale="1">
        <p:scale>
          <a:sx n="64" d="100"/>
          <a:sy n="64" d="100"/>
        </p:scale>
        <p:origin x="1446" y="108"/>
      </p:cViewPr>
      <p:guideLst>
        <p:guide orient="horz" pos="2160"/>
        <p:guide pos="2880"/>
      </p:guideLst>
    </p:cSldViewPr>
  </p:slideViewPr>
  <p:notesTextViewPr>
    <p:cViewPr>
      <p:scale>
        <a:sx n="3" d="2"/>
        <a:sy n="3" d="2"/>
      </p:scale>
      <p:origin x="0" y="0"/>
    </p:cViewPr>
  </p:notesTextViewPr>
  <p:sorterViewPr>
    <p:cViewPr>
      <p:scale>
        <a:sx n="66" d="100"/>
        <a:sy n="66" d="100"/>
      </p:scale>
      <p:origin x="0" y="7488"/>
    </p:cViewPr>
  </p:sorterViewPr>
  <p:notesViewPr>
    <p:cSldViewPr>
      <p:cViewPr varScale="1">
        <p:scale>
          <a:sx n="49" d="100"/>
          <a:sy n="49" d="100"/>
        </p:scale>
        <p:origin x="-188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B503B1-1853-4EB5-A7DE-DC83DD2DF19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1A1AB26D-F2E5-4DCE-B599-E151C2A0EC15}">
      <dgm:prSet/>
      <dgm:spPr/>
      <dgm:t>
        <a:bodyPr/>
        <a:lstStyle/>
        <a:p>
          <a:pPr rtl="0"/>
          <a:r>
            <a:rPr lang="en-US" altLang="zh-CN" dirty="0" smtClean="0"/>
            <a:t>1988</a:t>
          </a:r>
          <a:r>
            <a:rPr lang="zh-CN" altLang="en-US" dirty="0" smtClean="0"/>
            <a:t>，</a:t>
          </a:r>
          <a:r>
            <a:rPr lang="zh-CN" dirty="0" smtClean="0"/>
            <a:t>慢开始，拥塞避免</a:t>
          </a:r>
          <a:endParaRPr lang="en-US" dirty="0"/>
        </a:p>
      </dgm:t>
    </dgm:pt>
    <dgm:pt modelId="{374325EB-25D0-4002-8561-0E6F7CECAB00}" type="parTrans" cxnId="{C19FD9AF-13CB-46D7-82C0-F0A0EDD94DF5}">
      <dgm:prSet/>
      <dgm:spPr/>
      <dgm:t>
        <a:bodyPr/>
        <a:lstStyle/>
        <a:p>
          <a:endParaRPr lang="zh-CN" altLang="en-US"/>
        </a:p>
      </dgm:t>
    </dgm:pt>
    <dgm:pt modelId="{B3449E4D-2135-4654-956B-14D940CDCDAA}" type="sibTrans" cxnId="{C19FD9AF-13CB-46D7-82C0-F0A0EDD94DF5}">
      <dgm:prSet/>
      <dgm:spPr/>
      <dgm:t>
        <a:bodyPr/>
        <a:lstStyle/>
        <a:p>
          <a:endParaRPr lang="zh-CN" altLang="en-US"/>
        </a:p>
      </dgm:t>
    </dgm:pt>
    <dgm:pt modelId="{9361D897-CDE4-48A2-8003-4C75E5FBB736}">
      <dgm:prSet/>
      <dgm:spPr/>
      <dgm:t>
        <a:bodyPr/>
        <a:lstStyle/>
        <a:p>
          <a:pPr rtl="0"/>
          <a:r>
            <a:rPr lang="en-US" altLang="zh-CN" dirty="0" smtClean="0"/>
            <a:t>1990</a:t>
          </a:r>
          <a:r>
            <a:rPr lang="zh-CN" dirty="0" smtClean="0"/>
            <a:t>快重传，快恢复</a:t>
          </a:r>
          <a:endParaRPr lang="en-US" dirty="0"/>
        </a:p>
      </dgm:t>
    </dgm:pt>
    <dgm:pt modelId="{7FDA6F99-F0E7-4C47-828D-E0EB7A38D990}" type="parTrans" cxnId="{709DCD23-A7DD-4EAB-9307-4E291589F323}">
      <dgm:prSet/>
      <dgm:spPr/>
      <dgm:t>
        <a:bodyPr/>
        <a:lstStyle/>
        <a:p>
          <a:endParaRPr lang="zh-CN" altLang="en-US"/>
        </a:p>
      </dgm:t>
    </dgm:pt>
    <dgm:pt modelId="{38AB4E0F-7912-4926-92A6-00DA0524AD8D}" type="sibTrans" cxnId="{709DCD23-A7DD-4EAB-9307-4E291589F323}">
      <dgm:prSet/>
      <dgm:spPr/>
      <dgm:t>
        <a:bodyPr/>
        <a:lstStyle/>
        <a:p>
          <a:endParaRPr lang="zh-CN" altLang="en-US"/>
        </a:p>
      </dgm:t>
    </dgm:pt>
    <dgm:pt modelId="{72095B35-5FC3-45B9-AF73-957269A6BFCC}" type="pres">
      <dgm:prSet presAssocID="{E0B503B1-1853-4EB5-A7DE-DC83DD2DF198}" presName="Name0" presStyleCnt="0">
        <dgm:presLayoutVars>
          <dgm:dir/>
          <dgm:resizeHandles val="exact"/>
        </dgm:presLayoutVars>
      </dgm:prSet>
      <dgm:spPr/>
      <dgm:t>
        <a:bodyPr/>
        <a:lstStyle/>
        <a:p>
          <a:endParaRPr lang="zh-CN" altLang="en-US"/>
        </a:p>
      </dgm:t>
    </dgm:pt>
    <dgm:pt modelId="{F7877250-852B-4B2F-9902-E2DE04CA2E9A}" type="pres">
      <dgm:prSet presAssocID="{E0B503B1-1853-4EB5-A7DE-DC83DD2DF198}" presName="arrow" presStyleLbl="bgShp" presStyleIdx="0" presStyleCnt="1"/>
      <dgm:spPr/>
    </dgm:pt>
    <dgm:pt modelId="{77ADCFE8-CA6A-48C5-93B4-2CB99FB41FC7}" type="pres">
      <dgm:prSet presAssocID="{E0B503B1-1853-4EB5-A7DE-DC83DD2DF198}" presName="points" presStyleCnt="0"/>
      <dgm:spPr/>
    </dgm:pt>
    <dgm:pt modelId="{C89EF17A-E702-42BB-AF3C-2E562B45E197}" type="pres">
      <dgm:prSet presAssocID="{1A1AB26D-F2E5-4DCE-B599-E151C2A0EC15}" presName="compositeA" presStyleCnt="0"/>
      <dgm:spPr/>
    </dgm:pt>
    <dgm:pt modelId="{4476D5B7-FC9B-4CE7-B6C1-9DF8618E3CC6}" type="pres">
      <dgm:prSet presAssocID="{1A1AB26D-F2E5-4DCE-B599-E151C2A0EC15}" presName="textA" presStyleLbl="revTx" presStyleIdx="0" presStyleCnt="2">
        <dgm:presLayoutVars>
          <dgm:bulletEnabled val="1"/>
        </dgm:presLayoutVars>
      </dgm:prSet>
      <dgm:spPr/>
      <dgm:t>
        <a:bodyPr/>
        <a:lstStyle/>
        <a:p>
          <a:endParaRPr lang="zh-CN" altLang="en-US"/>
        </a:p>
      </dgm:t>
    </dgm:pt>
    <dgm:pt modelId="{CC11F075-B94A-4370-8832-FBCE42001952}" type="pres">
      <dgm:prSet presAssocID="{1A1AB26D-F2E5-4DCE-B599-E151C2A0EC15}" presName="circleA" presStyleLbl="node1" presStyleIdx="0" presStyleCnt="2"/>
      <dgm:spPr/>
    </dgm:pt>
    <dgm:pt modelId="{F93D1086-170E-4D8B-96B8-A1F710002A9D}" type="pres">
      <dgm:prSet presAssocID="{1A1AB26D-F2E5-4DCE-B599-E151C2A0EC15}" presName="spaceA" presStyleCnt="0"/>
      <dgm:spPr/>
    </dgm:pt>
    <dgm:pt modelId="{9245E837-36CB-4E0A-932B-507B8E0F90FE}" type="pres">
      <dgm:prSet presAssocID="{B3449E4D-2135-4654-956B-14D940CDCDAA}" presName="space" presStyleCnt="0"/>
      <dgm:spPr/>
    </dgm:pt>
    <dgm:pt modelId="{117CAAB9-0032-4024-BBB2-146D8EEF466B}" type="pres">
      <dgm:prSet presAssocID="{9361D897-CDE4-48A2-8003-4C75E5FBB736}" presName="compositeB" presStyleCnt="0"/>
      <dgm:spPr/>
    </dgm:pt>
    <dgm:pt modelId="{77E7280B-C121-4EF6-A55E-40EE2D3928E2}" type="pres">
      <dgm:prSet presAssocID="{9361D897-CDE4-48A2-8003-4C75E5FBB736}" presName="textB" presStyleLbl="revTx" presStyleIdx="1" presStyleCnt="2">
        <dgm:presLayoutVars>
          <dgm:bulletEnabled val="1"/>
        </dgm:presLayoutVars>
      </dgm:prSet>
      <dgm:spPr/>
      <dgm:t>
        <a:bodyPr/>
        <a:lstStyle/>
        <a:p>
          <a:endParaRPr lang="zh-CN" altLang="en-US"/>
        </a:p>
      </dgm:t>
    </dgm:pt>
    <dgm:pt modelId="{E0DE878E-EDDB-472A-8B25-6F6802C73527}" type="pres">
      <dgm:prSet presAssocID="{9361D897-CDE4-48A2-8003-4C75E5FBB736}" presName="circleB" presStyleLbl="node1" presStyleIdx="1" presStyleCnt="2"/>
      <dgm:spPr/>
    </dgm:pt>
    <dgm:pt modelId="{CB5F9DF7-93F8-4A56-BAD5-26996C168D04}" type="pres">
      <dgm:prSet presAssocID="{9361D897-CDE4-48A2-8003-4C75E5FBB736}" presName="spaceB" presStyleCnt="0"/>
      <dgm:spPr/>
    </dgm:pt>
  </dgm:ptLst>
  <dgm:cxnLst>
    <dgm:cxn modelId="{FE0CAEA4-5B51-454F-96BC-1FC0D52CB9CA}" type="presOf" srcId="{E0B503B1-1853-4EB5-A7DE-DC83DD2DF198}" destId="{72095B35-5FC3-45B9-AF73-957269A6BFCC}" srcOrd="0" destOrd="0" presId="urn:microsoft.com/office/officeart/2005/8/layout/hProcess11"/>
    <dgm:cxn modelId="{805B28D7-37D4-4C7A-AE35-BB5444DF8749}" type="presOf" srcId="{1A1AB26D-F2E5-4DCE-B599-E151C2A0EC15}" destId="{4476D5B7-FC9B-4CE7-B6C1-9DF8618E3CC6}" srcOrd="0" destOrd="0" presId="urn:microsoft.com/office/officeart/2005/8/layout/hProcess11"/>
    <dgm:cxn modelId="{709DCD23-A7DD-4EAB-9307-4E291589F323}" srcId="{E0B503B1-1853-4EB5-A7DE-DC83DD2DF198}" destId="{9361D897-CDE4-48A2-8003-4C75E5FBB736}" srcOrd="1" destOrd="0" parTransId="{7FDA6F99-F0E7-4C47-828D-E0EB7A38D990}" sibTransId="{38AB4E0F-7912-4926-92A6-00DA0524AD8D}"/>
    <dgm:cxn modelId="{C19FD9AF-13CB-46D7-82C0-F0A0EDD94DF5}" srcId="{E0B503B1-1853-4EB5-A7DE-DC83DD2DF198}" destId="{1A1AB26D-F2E5-4DCE-B599-E151C2A0EC15}" srcOrd="0" destOrd="0" parTransId="{374325EB-25D0-4002-8561-0E6F7CECAB00}" sibTransId="{B3449E4D-2135-4654-956B-14D940CDCDAA}"/>
    <dgm:cxn modelId="{7D5D98DE-B47F-463E-A286-4D92B0A5440B}" type="presOf" srcId="{9361D897-CDE4-48A2-8003-4C75E5FBB736}" destId="{77E7280B-C121-4EF6-A55E-40EE2D3928E2}" srcOrd="0" destOrd="0" presId="urn:microsoft.com/office/officeart/2005/8/layout/hProcess11"/>
    <dgm:cxn modelId="{96B93F22-614F-4AD3-BEB2-95D0F8C20CB1}" type="presParOf" srcId="{72095B35-5FC3-45B9-AF73-957269A6BFCC}" destId="{F7877250-852B-4B2F-9902-E2DE04CA2E9A}" srcOrd="0" destOrd="0" presId="urn:microsoft.com/office/officeart/2005/8/layout/hProcess11"/>
    <dgm:cxn modelId="{7BE60E1B-3CCD-4DB1-B7F7-4CA789F40F08}" type="presParOf" srcId="{72095B35-5FC3-45B9-AF73-957269A6BFCC}" destId="{77ADCFE8-CA6A-48C5-93B4-2CB99FB41FC7}" srcOrd="1" destOrd="0" presId="urn:microsoft.com/office/officeart/2005/8/layout/hProcess11"/>
    <dgm:cxn modelId="{07ABB50C-DF29-4D23-B088-FF4BA3CB9A29}" type="presParOf" srcId="{77ADCFE8-CA6A-48C5-93B4-2CB99FB41FC7}" destId="{C89EF17A-E702-42BB-AF3C-2E562B45E197}" srcOrd="0" destOrd="0" presId="urn:microsoft.com/office/officeart/2005/8/layout/hProcess11"/>
    <dgm:cxn modelId="{67B118D0-2270-4779-848E-7E20913AC37A}" type="presParOf" srcId="{C89EF17A-E702-42BB-AF3C-2E562B45E197}" destId="{4476D5B7-FC9B-4CE7-B6C1-9DF8618E3CC6}" srcOrd="0" destOrd="0" presId="urn:microsoft.com/office/officeart/2005/8/layout/hProcess11"/>
    <dgm:cxn modelId="{CCDD987F-DBD6-46BE-BDD7-28D3D221707F}" type="presParOf" srcId="{C89EF17A-E702-42BB-AF3C-2E562B45E197}" destId="{CC11F075-B94A-4370-8832-FBCE42001952}" srcOrd="1" destOrd="0" presId="urn:microsoft.com/office/officeart/2005/8/layout/hProcess11"/>
    <dgm:cxn modelId="{8896BE3D-D561-4592-880C-2654931C6F94}" type="presParOf" srcId="{C89EF17A-E702-42BB-AF3C-2E562B45E197}" destId="{F93D1086-170E-4D8B-96B8-A1F710002A9D}" srcOrd="2" destOrd="0" presId="urn:microsoft.com/office/officeart/2005/8/layout/hProcess11"/>
    <dgm:cxn modelId="{A5B83CB4-B3F6-45B7-B7C1-171E1B65E8DB}" type="presParOf" srcId="{77ADCFE8-CA6A-48C5-93B4-2CB99FB41FC7}" destId="{9245E837-36CB-4E0A-932B-507B8E0F90FE}" srcOrd="1" destOrd="0" presId="urn:microsoft.com/office/officeart/2005/8/layout/hProcess11"/>
    <dgm:cxn modelId="{28ACF99C-A128-4115-985E-EEA7E42372E5}" type="presParOf" srcId="{77ADCFE8-CA6A-48C5-93B4-2CB99FB41FC7}" destId="{117CAAB9-0032-4024-BBB2-146D8EEF466B}" srcOrd="2" destOrd="0" presId="urn:microsoft.com/office/officeart/2005/8/layout/hProcess11"/>
    <dgm:cxn modelId="{903EBEC8-0434-4A0E-9CE5-F2B83CE57AF6}" type="presParOf" srcId="{117CAAB9-0032-4024-BBB2-146D8EEF466B}" destId="{77E7280B-C121-4EF6-A55E-40EE2D3928E2}" srcOrd="0" destOrd="0" presId="urn:microsoft.com/office/officeart/2005/8/layout/hProcess11"/>
    <dgm:cxn modelId="{2D046FD5-A1F4-4253-9AB0-BB41C78A1693}" type="presParOf" srcId="{117CAAB9-0032-4024-BBB2-146D8EEF466B}" destId="{E0DE878E-EDDB-472A-8B25-6F6802C73527}" srcOrd="1" destOrd="0" presId="urn:microsoft.com/office/officeart/2005/8/layout/hProcess11"/>
    <dgm:cxn modelId="{3F28E5A9-833A-4E37-95F1-9E72F0D781AA}" type="presParOf" srcId="{117CAAB9-0032-4024-BBB2-146D8EEF466B}" destId="{CB5F9DF7-93F8-4A56-BAD5-26996C168D0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C1F4-8DE0-42C4-95F7-C382E74A781C}" type="doc">
      <dgm:prSet loTypeId="urn:microsoft.com/office/officeart/2005/8/layout/process1" loCatId="process" qsTypeId="urn:microsoft.com/office/officeart/2005/8/quickstyle/simple3" qsCatId="simple" csTypeId="urn:microsoft.com/office/officeart/2005/8/colors/accent1_2" csCatId="accent1"/>
      <dgm:spPr/>
      <dgm:t>
        <a:bodyPr/>
        <a:lstStyle/>
        <a:p>
          <a:endParaRPr lang="zh-CN" altLang="en-US"/>
        </a:p>
      </dgm:t>
    </dgm:pt>
    <dgm:pt modelId="{73544280-BE3C-4732-910F-90767DDA29E3}">
      <dgm:prSet custT="1"/>
      <dgm:spPr/>
      <dgm:t>
        <a:bodyPr/>
        <a:lstStyle/>
        <a:p>
          <a:pPr rtl="0"/>
          <a:r>
            <a:rPr lang="zh-CN" sz="2800" dirty="0" smtClean="0"/>
            <a:t>连接建立</a:t>
          </a:r>
          <a:endParaRPr lang="en-US" sz="2800" dirty="0"/>
        </a:p>
      </dgm:t>
    </dgm:pt>
    <dgm:pt modelId="{0CB2BFF9-419E-44BF-9D3E-99B0637101BE}" type="parTrans" cxnId="{A03D78E1-56D0-4B57-B66C-FD94FE8AEBCA}">
      <dgm:prSet/>
      <dgm:spPr/>
      <dgm:t>
        <a:bodyPr/>
        <a:lstStyle/>
        <a:p>
          <a:endParaRPr lang="zh-CN" altLang="en-US" sz="1100"/>
        </a:p>
      </dgm:t>
    </dgm:pt>
    <dgm:pt modelId="{F8BF195E-05B3-4E68-91B5-B3EDE97B26C8}" type="sibTrans" cxnId="{A03D78E1-56D0-4B57-B66C-FD94FE8AEBCA}">
      <dgm:prSet/>
      <dgm:spPr/>
      <dgm:t>
        <a:bodyPr/>
        <a:lstStyle/>
        <a:p>
          <a:endParaRPr lang="zh-CN" altLang="en-US" sz="1100"/>
        </a:p>
      </dgm:t>
    </dgm:pt>
    <dgm:pt modelId="{99215CA4-9BA5-42FD-91C6-2C4B2A37C9ED}">
      <dgm:prSet custT="1"/>
      <dgm:spPr/>
      <dgm:t>
        <a:bodyPr/>
        <a:lstStyle/>
        <a:p>
          <a:pPr rtl="0"/>
          <a:r>
            <a:rPr lang="zh-CN" sz="2800" dirty="0" smtClean="0"/>
            <a:t>数据传送</a:t>
          </a:r>
          <a:endParaRPr lang="en-US" sz="2800" dirty="0"/>
        </a:p>
      </dgm:t>
    </dgm:pt>
    <dgm:pt modelId="{757E538D-F9C1-44EF-A4E1-79AE856210EB}" type="parTrans" cxnId="{4D371542-8168-40B2-B145-5224FB790312}">
      <dgm:prSet/>
      <dgm:spPr/>
      <dgm:t>
        <a:bodyPr/>
        <a:lstStyle/>
        <a:p>
          <a:endParaRPr lang="zh-CN" altLang="en-US" sz="1100"/>
        </a:p>
      </dgm:t>
    </dgm:pt>
    <dgm:pt modelId="{ACB6A294-8A52-4823-8616-DC7EAE2997AC}" type="sibTrans" cxnId="{4D371542-8168-40B2-B145-5224FB790312}">
      <dgm:prSet/>
      <dgm:spPr/>
      <dgm:t>
        <a:bodyPr/>
        <a:lstStyle/>
        <a:p>
          <a:endParaRPr lang="zh-CN" altLang="en-US" sz="1100"/>
        </a:p>
      </dgm:t>
    </dgm:pt>
    <dgm:pt modelId="{93763D16-3FD2-489B-9B39-A40A5D77AF23}">
      <dgm:prSet custT="1"/>
      <dgm:spPr/>
      <dgm:t>
        <a:bodyPr/>
        <a:lstStyle/>
        <a:p>
          <a:pPr rtl="0"/>
          <a:r>
            <a:rPr lang="zh-CN" sz="2800" dirty="0" smtClean="0"/>
            <a:t>连接释放。</a:t>
          </a:r>
          <a:endParaRPr lang="en-US" sz="2800" dirty="0"/>
        </a:p>
      </dgm:t>
    </dgm:pt>
    <dgm:pt modelId="{3CD34F48-7C99-40EC-85DC-1D5073CF28D9}" type="parTrans" cxnId="{F4A7DF9A-D14C-4FDA-A3C6-B9A0A5825DE9}">
      <dgm:prSet/>
      <dgm:spPr/>
      <dgm:t>
        <a:bodyPr/>
        <a:lstStyle/>
        <a:p>
          <a:endParaRPr lang="zh-CN" altLang="en-US" sz="1100"/>
        </a:p>
      </dgm:t>
    </dgm:pt>
    <dgm:pt modelId="{C6621406-2717-4818-B171-5FE647E47E6A}" type="sibTrans" cxnId="{F4A7DF9A-D14C-4FDA-A3C6-B9A0A5825DE9}">
      <dgm:prSet/>
      <dgm:spPr/>
      <dgm:t>
        <a:bodyPr/>
        <a:lstStyle/>
        <a:p>
          <a:endParaRPr lang="zh-CN" altLang="en-US" sz="1100"/>
        </a:p>
      </dgm:t>
    </dgm:pt>
    <dgm:pt modelId="{C89BA7D9-F9ED-4EA4-BC59-D1B6E625F1D8}" type="pres">
      <dgm:prSet presAssocID="{DFE3C1F4-8DE0-42C4-95F7-C382E74A781C}" presName="Name0" presStyleCnt="0">
        <dgm:presLayoutVars>
          <dgm:dir/>
          <dgm:resizeHandles val="exact"/>
        </dgm:presLayoutVars>
      </dgm:prSet>
      <dgm:spPr/>
      <dgm:t>
        <a:bodyPr/>
        <a:lstStyle/>
        <a:p>
          <a:endParaRPr lang="zh-CN" altLang="en-US"/>
        </a:p>
      </dgm:t>
    </dgm:pt>
    <dgm:pt modelId="{40CD1593-6D2D-49C1-8585-F9FF5F6FBD42}" type="pres">
      <dgm:prSet presAssocID="{73544280-BE3C-4732-910F-90767DDA29E3}" presName="node" presStyleLbl="node1" presStyleIdx="0" presStyleCnt="3">
        <dgm:presLayoutVars>
          <dgm:bulletEnabled val="1"/>
        </dgm:presLayoutVars>
      </dgm:prSet>
      <dgm:spPr/>
      <dgm:t>
        <a:bodyPr/>
        <a:lstStyle/>
        <a:p>
          <a:endParaRPr lang="zh-CN" altLang="en-US"/>
        </a:p>
      </dgm:t>
    </dgm:pt>
    <dgm:pt modelId="{D60B4A8E-2EAB-4D57-992B-0974689547EA}" type="pres">
      <dgm:prSet presAssocID="{F8BF195E-05B3-4E68-91B5-B3EDE97B26C8}" presName="sibTrans" presStyleLbl="sibTrans2D1" presStyleIdx="0" presStyleCnt="2"/>
      <dgm:spPr/>
      <dgm:t>
        <a:bodyPr/>
        <a:lstStyle/>
        <a:p>
          <a:endParaRPr lang="zh-CN" altLang="en-US"/>
        </a:p>
      </dgm:t>
    </dgm:pt>
    <dgm:pt modelId="{025A568D-830A-4041-9D24-C249EFCAB6F2}" type="pres">
      <dgm:prSet presAssocID="{F8BF195E-05B3-4E68-91B5-B3EDE97B26C8}" presName="connectorText" presStyleLbl="sibTrans2D1" presStyleIdx="0" presStyleCnt="2"/>
      <dgm:spPr/>
      <dgm:t>
        <a:bodyPr/>
        <a:lstStyle/>
        <a:p>
          <a:endParaRPr lang="zh-CN" altLang="en-US"/>
        </a:p>
      </dgm:t>
    </dgm:pt>
    <dgm:pt modelId="{67A2A24C-E122-4645-B96B-50D4342E9820}" type="pres">
      <dgm:prSet presAssocID="{99215CA4-9BA5-42FD-91C6-2C4B2A37C9ED}" presName="node" presStyleLbl="node1" presStyleIdx="1" presStyleCnt="3">
        <dgm:presLayoutVars>
          <dgm:bulletEnabled val="1"/>
        </dgm:presLayoutVars>
      </dgm:prSet>
      <dgm:spPr/>
      <dgm:t>
        <a:bodyPr/>
        <a:lstStyle/>
        <a:p>
          <a:endParaRPr lang="zh-CN" altLang="en-US"/>
        </a:p>
      </dgm:t>
    </dgm:pt>
    <dgm:pt modelId="{3D3AAB1B-39AE-44EA-9A95-FD6EB979B838}" type="pres">
      <dgm:prSet presAssocID="{ACB6A294-8A52-4823-8616-DC7EAE2997AC}" presName="sibTrans" presStyleLbl="sibTrans2D1" presStyleIdx="1" presStyleCnt="2"/>
      <dgm:spPr/>
      <dgm:t>
        <a:bodyPr/>
        <a:lstStyle/>
        <a:p>
          <a:endParaRPr lang="zh-CN" altLang="en-US"/>
        </a:p>
      </dgm:t>
    </dgm:pt>
    <dgm:pt modelId="{60F7A2BC-303F-495A-B175-B86B09E20651}" type="pres">
      <dgm:prSet presAssocID="{ACB6A294-8A52-4823-8616-DC7EAE2997AC}" presName="connectorText" presStyleLbl="sibTrans2D1" presStyleIdx="1" presStyleCnt="2"/>
      <dgm:spPr/>
      <dgm:t>
        <a:bodyPr/>
        <a:lstStyle/>
        <a:p>
          <a:endParaRPr lang="zh-CN" altLang="en-US"/>
        </a:p>
      </dgm:t>
    </dgm:pt>
    <dgm:pt modelId="{AB95DABB-E2EE-4CE3-9D46-F81A07DE98CB}" type="pres">
      <dgm:prSet presAssocID="{93763D16-3FD2-489B-9B39-A40A5D77AF23}" presName="node" presStyleLbl="node1" presStyleIdx="2" presStyleCnt="3">
        <dgm:presLayoutVars>
          <dgm:bulletEnabled val="1"/>
        </dgm:presLayoutVars>
      </dgm:prSet>
      <dgm:spPr/>
      <dgm:t>
        <a:bodyPr/>
        <a:lstStyle/>
        <a:p>
          <a:endParaRPr lang="zh-CN" altLang="en-US"/>
        </a:p>
      </dgm:t>
    </dgm:pt>
  </dgm:ptLst>
  <dgm:cxnLst>
    <dgm:cxn modelId="{A03D78E1-56D0-4B57-B66C-FD94FE8AEBCA}" srcId="{DFE3C1F4-8DE0-42C4-95F7-C382E74A781C}" destId="{73544280-BE3C-4732-910F-90767DDA29E3}" srcOrd="0" destOrd="0" parTransId="{0CB2BFF9-419E-44BF-9D3E-99B0637101BE}" sibTransId="{F8BF195E-05B3-4E68-91B5-B3EDE97B26C8}"/>
    <dgm:cxn modelId="{1B667B14-B69E-4F4A-BC72-9E716802F56A}" type="presOf" srcId="{99215CA4-9BA5-42FD-91C6-2C4B2A37C9ED}" destId="{67A2A24C-E122-4645-B96B-50D4342E9820}" srcOrd="0" destOrd="0" presId="urn:microsoft.com/office/officeart/2005/8/layout/process1"/>
    <dgm:cxn modelId="{F1B5A14A-CE3A-43B5-B55E-C7C4E12542E0}" type="presOf" srcId="{93763D16-3FD2-489B-9B39-A40A5D77AF23}" destId="{AB95DABB-E2EE-4CE3-9D46-F81A07DE98CB}" srcOrd="0" destOrd="0" presId="urn:microsoft.com/office/officeart/2005/8/layout/process1"/>
    <dgm:cxn modelId="{F4A7DF9A-D14C-4FDA-A3C6-B9A0A5825DE9}" srcId="{DFE3C1F4-8DE0-42C4-95F7-C382E74A781C}" destId="{93763D16-3FD2-489B-9B39-A40A5D77AF23}" srcOrd="2" destOrd="0" parTransId="{3CD34F48-7C99-40EC-85DC-1D5073CF28D9}" sibTransId="{C6621406-2717-4818-B171-5FE647E47E6A}"/>
    <dgm:cxn modelId="{D2A9E098-FD61-40A3-B221-AD560797F323}" type="presOf" srcId="{ACB6A294-8A52-4823-8616-DC7EAE2997AC}" destId="{3D3AAB1B-39AE-44EA-9A95-FD6EB979B838}" srcOrd="0" destOrd="0" presId="urn:microsoft.com/office/officeart/2005/8/layout/process1"/>
    <dgm:cxn modelId="{4446AD15-FF81-4031-9F8C-0AFC03EE26FE}" type="presOf" srcId="{F8BF195E-05B3-4E68-91B5-B3EDE97B26C8}" destId="{025A568D-830A-4041-9D24-C249EFCAB6F2}" srcOrd="1" destOrd="0" presId="urn:microsoft.com/office/officeart/2005/8/layout/process1"/>
    <dgm:cxn modelId="{986F959A-384D-4121-A82E-EC209724E2B5}" type="presOf" srcId="{ACB6A294-8A52-4823-8616-DC7EAE2997AC}" destId="{60F7A2BC-303F-495A-B175-B86B09E20651}" srcOrd="1" destOrd="0" presId="urn:microsoft.com/office/officeart/2005/8/layout/process1"/>
    <dgm:cxn modelId="{4D371542-8168-40B2-B145-5224FB790312}" srcId="{DFE3C1F4-8DE0-42C4-95F7-C382E74A781C}" destId="{99215CA4-9BA5-42FD-91C6-2C4B2A37C9ED}" srcOrd="1" destOrd="0" parTransId="{757E538D-F9C1-44EF-A4E1-79AE856210EB}" sibTransId="{ACB6A294-8A52-4823-8616-DC7EAE2997AC}"/>
    <dgm:cxn modelId="{AD9088D7-A434-4295-9BBF-B4C1F97B78FD}" type="presOf" srcId="{DFE3C1F4-8DE0-42C4-95F7-C382E74A781C}" destId="{C89BA7D9-F9ED-4EA4-BC59-D1B6E625F1D8}" srcOrd="0" destOrd="0" presId="urn:microsoft.com/office/officeart/2005/8/layout/process1"/>
    <dgm:cxn modelId="{DC81F51C-A121-4A73-B637-CE16228FE9A2}" type="presOf" srcId="{73544280-BE3C-4732-910F-90767DDA29E3}" destId="{40CD1593-6D2D-49C1-8585-F9FF5F6FBD42}" srcOrd="0" destOrd="0" presId="urn:microsoft.com/office/officeart/2005/8/layout/process1"/>
    <dgm:cxn modelId="{27F0829B-AD43-4093-A9F0-CDED569E2B7B}" type="presOf" srcId="{F8BF195E-05B3-4E68-91B5-B3EDE97B26C8}" destId="{D60B4A8E-2EAB-4D57-992B-0974689547EA}" srcOrd="0" destOrd="0" presId="urn:microsoft.com/office/officeart/2005/8/layout/process1"/>
    <dgm:cxn modelId="{0C5F38E9-628E-4EBD-B48B-CEC11685AB83}" type="presParOf" srcId="{C89BA7D9-F9ED-4EA4-BC59-D1B6E625F1D8}" destId="{40CD1593-6D2D-49C1-8585-F9FF5F6FBD42}" srcOrd="0" destOrd="0" presId="urn:microsoft.com/office/officeart/2005/8/layout/process1"/>
    <dgm:cxn modelId="{D9CFB81F-FA8C-43C7-9883-2EC6878D7CDC}" type="presParOf" srcId="{C89BA7D9-F9ED-4EA4-BC59-D1B6E625F1D8}" destId="{D60B4A8E-2EAB-4D57-992B-0974689547EA}" srcOrd="1" destOrd="0" presId="urn:microsoft.com/office/officeart/2005/8/layout/process1"/>
    <dgm:cxn modelId="{B0B96E76-98E7-4F9C-A652-1B316ECADDA5}" type="presParOf" srcId="{D60B4A8E-2EAB-4D57-992B-0974689547EA}" destId="{025A568D-830A-4041-9D24-C249EFCAB6F2}" srcOrd="0" destOrd="0" presId="urn:microsoft.com/office/officeart/2005/8/layout/process1"/>
    <dgm:cxn modelId="{F7D12270-EE09-4E20-B397-5A5F4733C2BE}" type="presParOf" srcId="{C89BA7D9-F9ED-4EA4-BC59-D1B6E625F1D8}" destId="{67A2A24C-E122-4645-B96B-50D4342E9820}" srcOrd="2" destOrd="0" presId="urn:microsoft.com/office/officeart/2005/8/layout/process1"/>
    <dgm:cxn modelId="{52A54499-4530-4E98-990F-53EF2784BE97}" type="presParOf" srcId="{C89BA7D9-F9ED-4EA4-BC59-D1B6E625F1D8}" destId="{3D3AAB1B-39AE-44EA-9A95-FD6EB979B838}" srcOrd="3" destOrd="0" presId="urn:microsoft.com/office/officeart/2005/8/layout/process1"/>
    <dgm:cxn modelId="{C2CEA5DE-8247-441A-B040-66E6D0BCF01F}" type="presParOf" srcId="{3D3AAB1B-39AE-44EA-9A95-FD6EB979B838}" destId="{60F7A2BC-303F-495A-B175-B86B09E20651}" srcOrd="0" destOrd="0" presId="urn:microsoft.com/office/officeart/2005/8/layout/process1"/>
    <dgm:cxn modelId="{BFCCD25F-4A8F-4F4A-83C9-83C80E548D1C}" type="presParOf" srcId="{C89BA7D9-F9ED-4EA4-BC59-D1B6E625F1D8}" destId="{AB95DABB-E2EE-4CE3-9D46-F81A07DE98C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77250-852B-4B2F-9902-E2DE04CA2E9A}">
      <dsp:nvSpPr>
        <dsp:cNvPr id="0" name=""/>
        <dsp:cNvSpPr/>
      </dsp:nvSpPr>
      <dsp:spPr>
        <a:xfrm>
          <a:off x="0" y="1273492"/>
          <a:ext cx="8172450" cy="169799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76D5B7-FC9B-4CE7-B6C1-9DF8618E3CC6}">
      <dsp:nvSpPr>
        <dsp:cNvPr id="0" name=""/>
        <dsp:cNvSpPr/>
      </dsp:nvSpPr>
      <dsp:spPr>
        <a:xfrm>
          <a:off x="89" y="0"/>
          <a:ext cx="3587817" cy="1697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270256" numCol="1" spcCol="1270" anchor="b" anchorCtr="0">
          <a:noAutofit/>
        </a:bodyPr>
        <a:lstStyle/>
        <a:p>
          <a:pPr lvl="0" algn="ctr" defTabSz="1689100" rtl="0">
            <a:lnSpc>
              <a:spcPct val="90000"/>
            </a:lnSpc>
            <a:spcBef>
              <a:spcPct val="0"/>
            </a:spcBef>
            <a:spcAft>
              <a:spcPct val="35000"/>
            </a:spcAft>
          </a:pPr>
          <a:r>
            <a:rPr lang="en-US" altLang="zh-CN" sz="3800" kern="1200" dirty="0" smtClean="0"/>
            <a:t>1988</a:t>
          </a:r>
          <a:r>
            <a:rPr lang="zh-CN" altLang="en-US" sz="3800" kern="1200" dirty="0" smtClean="0"/>
            <a:t>，</a:t>
          </a:r>
          <a:r>
            <a:rPr lang="zh-CN" sz="3800" kern="1200" dirty="0" smtClean="0"/>
            <a:t>慢开始，拥塞避免</a:t>
          </a:r>
          <a:endParaRPr lang="en-US" sz="3800" kern="1200" dirty="0"/>
        </a:p>
      </dsp:txBody>
      <dsp:txXfrm>
        <a:off x="89" y="0"/>
        <a:ext cx="3587817" cy="1697990"/>
      </dsp:txXfrm>
    </dsp:sp>
    <dsp:sp modelId="{CC11F075-B94A-4370-8832-FBCE42001952}">
      <dsp:nvSpPr>
        <dsp:cNvPr id="0" name=""/>
        <dsp:cNvSpPr/>
      </dsp:nvSpPr>
      <dsp:spPr>
        <a:xfrm>
          <a:off x="1581749" y="1910238"/>
          <a:ext cx="424497" cy="4244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7280B-C121-4EF6-A55E-40EE2D3928E2}">
      <dsp:nvSpPr>
        <dsp:cNvPr id="0" name=""/>
        <dsp:cNvSpPr/>
      </dsp:nvSpPr>
      <dsp:spPr>
        <a:xfrm>
          <a:off x="3767297" y="2546985"/>
          <a:ext cx="3587817" cy="1697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270256" numCol="1" spcCol="1270" anchor="t" anchorCtr="0">
          <a:noAutofit/>
        </a:bodyPr>
        <a:lstStyle/>
        <a:p>
          <a:pPr lvl="0" algn="ctr" defTabSz="1689100" rtl="0">
            <a:lnSpc>
              <a:spcPct val="90000"/>
            </a:lnSpc>
            <a:spcBef>
              <a:spcPct val="0"/>
            </a:spcBef>
            <a:spcAft>
              <a:spcPct val="35000"/>
            </a:spcAft>
          </a:pPr>
          <a:r>
            <a:rPr lang="en-US" altLang="zh-CN" sz="3800" kern="1200" dirty="0" smtClean="0"/>
            <a:t>1990</a:t>
          </a:r>
          <a:r>
            <a:rPr lang="zh-CN" sz="3800" kern="1200" dirty="0" smtClean="0"/>
            <a:t>快重传，快恢复</a:t>
          </a:r>
          <a:endParaRPr lang="en-US" sz="3800" kern="1200" dirty="0"/>
        </a:p>
      </dsp:txBody>
      <dsp:txXfrm>
        <a:off x="3767297" y="2546985"/>
        <a:ext cx="3587817" cy="1697990"/>
      </dsp:txXfrm>
    </dsp:sp>
    <dsp:sp modelId="{E0DE878E-EDDB-472A-8B25-6F6802C73527}">
      <dsp:nvSpPr>
        <dsp:cNvPr id="0" name=""/>
        <dsp:cNvSpPr/>
      </dsp:nvSpPr>
      <dsp:spPr>
        <a:xfrm>
          <a:off x="5348957" y="1910238"/>
          <a:ext cx="424497" cy="4244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D1593-6D2D-49C1-8585-F9FF5F6FBD42}">
      <dsp:nvSpPr>
        <dsp:cNvPr id="0" name=""/>
        <dsp:cNvSpPr/>
      </dsp:nvSpPr>
      <dsp:spPr>
        <a:xfrm>
          <a:off x="6153" y="591275"/>
          <a:ext cx="1839109" cy="110346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kern="1200" dirty="0" smtClean="0"/>
            <a:t>连接建立</a:t>
          </a:r>
          <a:endParaRPr lang="en-US" sz="2800" kern="1200" dirty="0"/>
        </a:p>
      </dsp:txBody>
      <dsp:txXfrm>
        <a:off x="38472" y="623594"/>
        <a:ext cx="1774471" cy="1038827"/>
      </dsp:txXfrm>
    </dsp:sp>
    <dsp:sp modelId="{D60B4A8E-2EAB-4D57-992B-0974689547EA}">
      <dsp:nvSpPr>
        <dsp:cNvPr id="0" name=""/>
        <dsp:cNvSpPr/>
      </dsp:nvSpPr>
      <dsp:spPr>
        <a:xfrm>
          <a:off x="2029174" y="914958"/>
          <a:ext cx="389891" cy="45609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029174" y="1006178"/>
        <a:ext cx="272924" cy="273659"/>
      </dsp:txXfrm>
    </dsp:sp>
    <dsp:sp modelId="{67A2A24C-E122-4645-B96B-50D4342E9820}">
      <dsp:nvSpPr>
        <dsp:cNvPr id="0" name=""/>
        <dsp:cNvSpPr/>
      </dsp:nvSpPr>
      <dsp:spPr>
        <a:xfrm>
          <a:off x="2580907" y="591275"/>
          <a:ext cx="1839109" cy="110346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kern="1200" dirty="0" smtClean="0"/>
            <a:t>数据传送</a:t>
          </a:r>
          <a:endParaRPr lang="en-US" sz="2800" kern="1200" dirty="0"/>
        </a:p>
      </dsp:txBody>
      <dsp:txXfrm>
        <a:off x="2613226" y="623594"/>
        <a:ext cx="1774471" cy="1038827"/>
      </dsp:txXfrm>
    </dsp:sp>
    <dsp:sp modelId="{3D3AAB1B-39AE-44EA-9A95-FD6EB979B838}">
      <dsp:nvSpPr>
        <dsp:cNvPr id="0" name=""/>
        <dsp:cNvSpPr/>
      </dsp:nvSpPr>
      <dsp:spPr>
        <a:xfrm>
          <a:off x="4603927" y="914958"/>
          <a:ext cx="389891" cy="456099"/>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4603927" y="1006178"/>
        <a:ext cx="272924" cy="273659"/>
      </dsp:txXfrm>
    </dsp:sp>
    <dsp:sp modelId="{AB95DABB-E2EE-4CE3-9D46-F81A07DE98CB}">
      <dsp:nvSpPr>
        <dsp:cNvPr id="0" name=""/>
        <dsp:cNvSpPr/>
      </dsp:nvSpPr>
      <dsp:spPr>
        <a:xfrm>
          <a:off x="5155660" y="591275"/>
          <a:ext cx="1839109" cy="110346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kern="1200" dirty="0" smtClean="0"/>
            <a:t>连接释放。</a:t>
          </a:r>
          <a:endParaRPr lang="en-US" sz="2800" kern="1200" dirty="0"/>
        </a:p>
      </dsp:txBody>
      <dsp:txXfrm>
        <a:off x="5187979" y="623594"/>
        <a:ext cx="1774471" cy="10388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640DFA-2AA4-4A33-9B44-A2F887916592}" type="datetimeFigureOut">
              <a:rPr lang="zh-CN" altLang="en-US" smtClean="0"/>
              <a:pPr/>
              <a:t>2019/10/25</a:t>
            </a:fld>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4DC67A-2EA9-49A1-ADA6-D8298F6E37AB}" type="slidenum">
              <a:rPr lang="zh-CN" altLang="en-US" smtClean="0"/>
              <a:pPr/>
              <a:t>‹#›</a:t>
            </a:fld>
            <a:endParaRPr lang="zh-CN" altLang="en-US"/>
          </a:p>
        </p:txBody>
      </p:sp>
      <p:sp>
        <p:nvSpPr>
          <p:cNvPr id="6" name="页脚占位符 5"/>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36630379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175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ltLang="zh-CN"/>
          </a:p>
        </p:txBody>
      </p:sp>
      <p:sp>
        <p:nvSpPr>
          <p:cNvPr id="166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5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5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175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47199324-6F0A-4AA2-A340-138F5EA31E0A}" type="slidenum">
              <a:rPr lang="en-US" altLang="zh-CN"/>
              <a:pPr>
                <a:defRPr/>
              </a:pPr>
              <a:t>‹#›</a:t>
            </a:fld>
            <a:endParaRPr lang="en-US" altLang="zh-CN"/>
          </a:p>
        </p:txBody>
      </p:sp>
    </p:spTree>
    <p:extLst>
      <p:ext uri="{BB962C8B-B14F-4D97-AF65-F5344CB8AC3E}">
        <p14:creationId xmlns:p14="http://schemas.microsoft.com/office/powerpoint/2010/main" val="18203679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kb.cnblogs.com/page/209100/"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5CF640-7F4A-44EB-AB70-3749DA668CA5}" type="slidenum">
              <a:rPr lang="en-US" altLang="zh-CN"/>
              <a:pPr/>
              <a:t>1</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5359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47A7A-34B4-4BF7-AD78-CCA2A20256CD}" type="slidenum">
              <a:rPr lang="en-US" altLang="zh-CN"/>
              <a:pPr/>
              <a:t>13</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35579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14</a:t>
            </a:fld>
            <a:endParaRPr lang="en-US" altLang="zh-CN"/>
          </a:p>
        </p:txBody>
      </p:sp>
    </p:spTree>
    <p:extLst>
      <p:ext uri="{BB962C8B-B14F-4D97-AF65-F5344CB8AC3E}">
        <p14:creationId xmlns:p14="http://schemas.microsoft.com/office/powerpoint/2010/main" val="194623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4BF56-1CE2-4F47-9B29-1CB41F3D9802}" type="slidenum">
              <a:rPr lang="en-US" altLang="zh-CN"/>
              <a:pPr/>
              <a:t>15</a:t>
            </a:fld>
            <a:endParaRPr lang="en-US" altLang="zh-CN"/>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56325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4BF56-1CE2-4F47-9B29-1CB41F3D9802}" type="slidenum">
              <a:rPr lang="en-US" altLang="zh-CN"/>
              <a:pPr/>
              <a:t>16</a:t>
            </a:fld>
            <a:endParaRPr lang="en-US" altLang="zh-CN"/>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96171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E7C7B-86F7-478E-9300-BCB2299A80F6}" type="slidenum">
              <a:rPr lang="en-US" altLang="zh-CN"/>
              <a:pPr/>
              <a:t>18</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748965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E7C7B-86F7-478E-9300-BCB2299A80F6}" type="slidenum">
              <a:rPr lang="en-US" altLang="zh-CN"/>
              <a:pPr/>
              <a:t>19</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14115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A89203-1F3A-4330-B303-ED848CD648D6}" type="slidenum">
              <a:rPr lang="en-US" altLang="zh-CN"/>
              <a:pPr/>
              <a:t>20</a:t>
            </a:fld>
            <a:endParaRPr lang="en-US" altLang="zh-CN"/>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16784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441F6C-DBD5-4858-91F1-1995F5A7D8CC}" type="slidenum">
              <a:rPr lang="en-US" altLang="zh-CN"/>
              <a:pPr/>
              <a:t>21</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513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11B33-FEAC-4994-BDA3-59829DDC5F6B}" type="slidenum">
              <a:rPr lang="en-US" altLang="zh-CN"/>
              <a:pPr/>
              <a:t>22</a:t>
            </a:fld>
            <a:endParaRPr lang="en-US" altLang="zh-CN"/>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8539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68C891-CFD1-4F55-8FA4-B68C637326A7}" type="slidenum">
              <a:rPr lang="en-US" altLang="zh-CN"/>
              <a:pPr/>
              <a:t>23</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326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E6AB8-D0EF-402C-928D-35CA90ADAEB3}" type="slidenum">
              <a:rPr lang="en-US" altLang="zh-CN"/>
              <a:pPr/>
              <a:t>3</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77936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878AD-EF55-4E45-889D-9EB9F2277879}" type="slidenum">
              <a:rPr lang="en-US" altLang="zh-CN"/>
              <a:pPr/>
              <a:t>24</a:t>
            </a:fld>
            <a:endParaRPr lang="en-US" altLang="zh-CN"/>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altLang="zh-CN" dirty="0" smtClean="0"/>
              <a:t>https://www.cnblogs.com/churi/archive/2013/02/27/2935427.html</a:t>
            </a:r>
          </a:p>
          <a:p>
            <a:r>
              <a:rPr lang="en-US" altLang="zh-CN" dirty="0" smtClean="0"/>
              <a:t>https://www.cnblogs.com/Sniper-quay/archive/2011/06/22/2086636.html</a:t>
            </a:r>
          </a:p>
          <a:p>
            <a:r>
              <a:rPr lang="en-US" altLang="zh-CN" dirty="0" smtClean="0"/>
              <a:t>http://dev.yesky.com/214/2213714.shtml</a:t>
            </a:r>
          </a:p>
          <a:p>
            <a:r>
              <a:rPr lang="en-US" altLang="zh-CN" dirty="0" smtClean="0"/>
              <a:t>https://www.cnblogs.com/linzheng/archive/2011/01/23/1942328.html</a:t>
            </a:r>
            <a:endParaRPr lang="zh-CN" altLang="zh-CN" dirty="0"/>
          </a:p>
        </p:txBody>
      </p:sp>
    </p:spTree>
    <p:extLst>
      <p:ext uri="{BB962C8B-B14F-4D97-AF65-F5344CB8AC3E}">
        <p14:creationId xmlns:p14="http://schemas.microsoft.com/office/powerpoint/2010/main" val="1280040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28</a:t>
            </a:fld>
            <a:endParaRPr lang="en-US" altLang="zh-CN"/>
          </a:p>
        </p:txBody>
      </p:sp>
    </p:spTree>
    <p:extLst>
      <p:ext uri="{BB962C8B-B14F-4D97-AF65-F5344CB8AC3E}">
        <p14:creationId xmlns:p14="http://schemas.microsoft.com/office/powerpoint/2010/main" val="4243689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A0EA25-AD8E-4439-9A60-DBA733BAD319}" type="slidenum">
              <a:rPr lang="en-US" altLang="zh-CN"/>
              <a:pPr/>
              <a:t>29</a:t>
            </a:fld>
            <a:endParaRPr lang="en-US" altLang="zh-CN"/>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0" dirty="0" smtClean="0">
                <a:solidFill>
                  <a:srgbClr val="000000"/>
                </a:solidFill>
                <a:latin typeface="Arial"/>
                <a:ea typeface="黑体" pitchFamily="2" charset="-122"/>
              </a:rPr>
              <a:t>超时计时器的重传时间应当比数据在分组传输的平均往返时间</a:t>
            </a:r>
            <a:r>
              <a:rPr lang="zh-CN" altLang="en-US" sz="1200" kern="0" dirty="0" smtClean="0">
                <a:solidFill>
                  <a:srgbClr val="FF0000"/>
                </a:solidFill>
                <a:latin typeface="Arial"/>
                <a:ea typeface="黑体" pitchFamily="2" charset="-122"/>
              </a:rPr>
              <a:t>更长一些。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，在发送完一个分组后，必须</a:t>
            </a:r>
            <a:r>
              <a:rPr lang="zh-CN" altLang="en-US" dirty="0" smtClean="0">
                <a:solidFill>
                  <a:srgbClr val="FF0000"/>
                </a:solidFill>
              </a:rPr>
              <a:t>暂时保留</a:t>
            </a:r>
            <a:r>
              <a:rPr lang="zh-CN" altLang="en-US" dirty="0" smtClean="0"/>
              <a:t>已发送的分组的副本，以备重发。</a:t>
            </a:r>
          </a:p>
          <a:p>
            <a:endParaRPr lang="zh-CN" altLang="en-US" dirty="0"/>
          </a:p>
        </p:txBody>
      </p:sp>
    </p:spTree>
    <p:extLst>
      <p:ext uri="{BB962C8B-B14F-4D97-AF65-F5344CB8AC3E}">
        <p14:creationId xmlns:p14="http://schemas.microsoft.com/office/powerpoint/2010/main" val="365756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D0ABF-A214-4E6E-82F1-4521F48EA8E3}" type="slidenum">
              <a:rPr lang="en-US" altLang="zh-CN"/>
              <a:pPr/>
              <a:t>30</a:t>
            </a:fld>
            <a:endParaRPr lang="en-US" altLang="zh-CN"/>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306463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303CF-E70D-48F5-9E42-CB40FA5D838B}" type="slidenum">
              <a:rPr lang="en-US" altLang="zh-CN"/>
              <a:pPr/>
              <a:t>31</a:t>
            </a:fld>
            <a:endParaRPr lang="en-US" altLang="zh-CN"/>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0274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303CF-E70D-48F5-9E42-CB40FA5D838B}" type="slidenum">
              <a:rPr lang="en-US" altLang="zh-CN"/>
              <a:pPr/>
              <a:t>32</a:t>
            </a:fld>
            <a:endParaRPr lang="en-US" altLang="zh-CN"/>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03473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46256-A488-4BA2-996A-9C7CF7BBFE48}" type="slidenum">
              <a:rPr lang="en-US" altLang="zh-CN"/>
              <a:pPr/>
              <a:t>33</a:t>
            </a:fld>
            <a:endParaRPr lang="en-US" altLang="zh-CN"/>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70658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B6655-6781-4B7C-99AC-17378D9110AA}" type="slidenum">
              <a:rPr lang="en-US" altLang="zh-CN"/>
              <a:pPr/>
              <a:t>35</a:t>
            </a:fld>
            <a:endParaRPr lang="en-US" altLang="zh-CN"/>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547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0999A-555F-42AB-95C5-75C300D0F9A5}" type="slidenum">
              <a:rPr lang="en-US" altLang="zh-CN"/>
              <a:pPr/>
              <a:t>36</a:t>
            </a:fld>
            <a:endParaRPr lang="en-US" altLang="zh-CN"/>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55998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A0554-D0D0-4C29-959C-A96AD945B540}" type="slidenum">
              <a:rPr lang="en-US" altLang="zh-CN"/>
              <a:pPr/>
              <a:t>38</a:t>
            </a:fld>
            <a:endParaRPr lang="en-US" altLang="zh-CN"/>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113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C7B28-DA98-4052-8DA7-E6F11B9247E4}" type="slidenum">
              <a:rPr lang="en-US" altLang="zh-CN"/>
              <a:pPr/>
              <a:t>4</a:t>
            </a:fld>
            <a:endParaRPr lang="en-US" altLang="zh-CN"/>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02267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C725A9-CC8B-42AA-BE65-3835FEBB74CC}" type="slidenum">
              <a:rPr lang="en-US" altLang="zh-CN"/>
              <a:pPr/>
              <a:t>39</a:t>
            </a:fld>
            <a:endParaRPr lang="en-US" altLang="zh-CN"/>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0985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B1994D-6866-47AB-91FE-48B274A815B2}" type="slidenum">
              <a:rPr lang="en-US" altLang="zh-CN"/>
              <a:pPr/>
              <a:t>40</a:t>
            </a:fld>
            <a:endParaRPr lang="en-US" altLang="zh-CN"/>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02169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5B4FB-9247-4F0D-BC75-59869687CB74}" type="slidenum">
              <a:rPr lang="en-US" altLang="zh-CN"/>
              <a:pPr/>
              <a:t>41</a:t>
            </a:fld>
            <a:endParaRPr lang="en-US" altLang="zh-CN"/>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r>
              <a:rPr lang="en-US" altLang="zh-CN" sz="1200" b="1" kern="1200" dirty="0" smtClean="0">
                <a:solidFill>
                  <a:schemeClr val="tx1"/>
                </a:solidFill>
                <a:latin typeface="Arial" pitchFamily="34" charset="0"/>
                <a:ea typeface="宋体" pitchFamily="2" charset="-122"/>
                <a:cs typeface="+mn-cs"/>
              </a:rPr>
              <a:t>TCP</a:t>
            </a:r>
            <a:r>
              <a:rPr lang="zh-CN" altLang="en-US" sz="1200" b="1" kern="1200" dirty="0" smtClean="0">
                <a:solidFill>
                  <a:schemeClr val="tx1"/>
                </a:solidFill>
                <a:latin typeface="Arial" pitchFamily="34" charset="0"/>
                <a:ea typeface="宋体" pitchFamily="2" charset="-122"/>
                <a:cs typeface="+mn-cs"/>
              </a:rPr>
              <a:t>包头中就没有“包长度”字段，而完全依靠</a:t>
            </a:r>
            <a:r>
              <a:rPr lang="en-US" altLang="zh-CN" sz="1200" b="1" kern="1200" dirty="0" smtClean="0">
                <a:solidFill>
                  <a:schemeClr val="tx1"/>
                </a:solidFill>
                <a:latin typeface="Arial" pitchFamily="34" charset="0"/>
                <a:ea typeface="宋体" pitchFamily="2" charset="-122"/>
                <a:cs typeface="+mn-cs"/>
              </a:rPr>
              <a:t>IP</a:t>
            </a:r>
            <a:r>
              <a:rPr lang="zh-CN" altLang="en-US" sz="1200" b="1" kern="1200" dirty="0" smtClean="0">
                <a:solidFill>
                  <a:schemeClr val="tx1"/>
                </a:solidFill>
                <a:latin typeface="Arial" pitchFamily="34" charset="0"/>
                <a:ea typeface="宋体" pitchFamily="2" charset="-122"/>
                <a:cs typeface="+mn-cs"/>
              </a:rPr>
              <a:t>层去处理分帧。这就是为什么</a:t>
            </a:r>
            <a:r>
              <a:rPr lang="en-US" altLang="zh-CN" sz="1200" b="1" kern="1200" dirty="0" smtClean="0">
                <a:solidFill>
                  <a:schemeClr val="tx1"/>
                </a:solidFill>
                <a:latin typeface="Arial" pitchFamily="34" charset="0"/>
                <a:ea typeface="宋体" pitchFamily="2" charset="-122"/>
                <a:cs typeface="+mn-cs"/>
              </a:rPr>
              <a:t>TCP</a:t>
            </a:r>
            <a:r>
              <a:rPr lang="zh-CN" altLang="en-US" sz="1200" b="1" kern="1200" dirty="0" smtClean="0">
                <a:solidFill>
                  <a:schemeClr val="tx1"/>
                </a:solidFill>
                <a:latin typeface="Arial" pitchFamily="34" charset="0"/>
                <a:ea typeface="宋体" pitchFamily="2" charset="-122"/>
                <a:cs typeface="+mn-cs"/>
              </a:rPr>
              <a:t>常常被称作一种“流协议”的原因</a:t>
            </a:r>
            <a:r>
              <a:rPr lang="zh-CN" altLang="en-US" sz="1200" kern="1200" dirty="0" smtClean="0">
                <a:solidFill>
                  <a:schemeClr val="tx1"/>
                </a:solidFill>
                <a:latin typeface="Arial" pitchFamily="34" charset="0"/>
                <a:ea typeface="宋体" pitchFamily="2" charset="-122"/>
                <a:cs typeface="+mn-cs"/>
              </a:rPr>
              <a:t>，开发者在使用</a:t>
            </a:r>
            <a:r>
              <a:rPr lang="en-US" altLang="zh-CN" sz="1200" kern="1200" dirty="0" smtClean="0">
                <a:solidFill>
                  <a:schemeClr val="tx1"/>
                </a:solidFill>
                <a:latin typeface="Arial" pitchFamily="34" charset="0"/>
                <a:ea typeface="宋体" pitchFamily="2" charset="-122"/>
                <a:cs typeface="+mn-cs"/>
              </a:rPr>
              <a:t>TCP</a:t>
            </a:r>
            <a:r>
              <a:rPr lang="zh-CN" altLang="en-US" sz="1200" kern="1200" dirty="0" smtClean="0">
                <a:solidFill>
                  <a:schemeClr val="tx1"/>
                </a:solidFill>
                <a:latin typeface="Arial" pitchFamily="34" charset="0"/>
                <a:ea typeface="宋体" pitchFamily="2" charset="-122"/>
                <a:cs typeface="+mn-cs"/>
              </a:rPr>
              <a:t>服务的时候，不必去关心数据包的大小，只需讲</a:t>
            </a:r>
            <a:r>
              <a:rPr lang="en-US" altLang="zh-CN" sz="1200" kern="1200" dirty="0" smtClean="0">
                <a:solidFill>
                  <a:schemeClr val="tx1"/>
                </a:solidFill>
                <a:latin typeface="Arial" pitchFamily="34" charset="0"/>
                <a:ea typeface="宋体" pitchFamily="2" charset="-122"/>
                <a:cs typeface="+mn-cs"/>
              </a:rPr>
              <a:t>SOCKET</a:t>
            </a:r>
            <a:r>
              <a:rPr lang="zh-CN" altLang="en-US" sz="1200" kern="1200" dirty="0" smtClean="0">
                <a:solidFill>
                  <a:schemeClr val="tx1"/>
                </a:solidFill>
                <a:latin typeface="Arial" pitchFamily="34" charset="0"/>
                <a:ea typeface="宋体" pitchFamily="2" charset="-122"/>
                <a:cs typeface="+mn-cs"/>
              </a:rPr>
              <a:t>看作一条数据流的入口，往里面放数据就是了，</a:t>
            </a:r>
            <a:r>
              <a:rPr lang="en-US" altLang="zh-CN" sz="1200" kern="1200" dirty="0" smtClean="0">
                <a:solidFill>
                  <a:schemeClr val="tx1"/>
                </a:solidFill>
                <a:latin typeface="Arial" pitchFamily="34" charset="0"/>
                <a:ea typeface="宋体" pitchFamily="2" charset="-122"/>
                <a:cs typeface="+mn-cs"/>
              </a:rPr>
              <a:t>TCP</a:t>
            </a:r>
            <a:r>
              <a:rPr lang="zh-CN" altLang="en-US" sz="1200" kern="1200" dirty="0" smtClean="0">
                <a:solidFill>
                  <a:schemeClr val="tx1"/>
                </a:solidFill>
                <a:latin typeface="Arial" pitchFamily="34" charset="0"/>
                <a:ea typeface="宋体" pitchFamily="2" charset="-122"/>
                <a:cs typeface="+mn-cs"/>
              </a:rPr>
              <a:t>协议本身会进行拥塞</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流量控制。</a:t>
            </a:r>
            <a:endParaRPr lang="zh-CN" altLang="zh-CN" dirty="0"/>
          </a:p>
        </p:txBody>
      </p:sp>
    </p:spTree>
    <p:extLst>
      <p:ext uri="{BB962C8B-B14F-4D97-AF65-F5344CB8AC3E}">
        <p14:creationId xmlns:p14="http://schemas.microsoft.com/office/powerpoint/2010/main" val="3479667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F9569A-E085-434A-8140-AAA3DA1DA33C}" type="slidenum">
              <a:rPr lang="en-US" altLang="zh-CN"/>
              <a:pPr/>
              <a:t>42</a:t>
            </a:fld>
            <a:endParaRPr lang="en-US" altLang="zh-CN"/>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r>
              <a:rPr lang="en-US" altLang="zh-CN" dirty="0" smtClean="0"/>
              <a:t>TCP</a:t>
            </a:r>
            <a:r>
              <a:rPr lang="zh-CN" altLang="en-US" dirty="0" smtClean="0"/>
              <a:t>的初始序列号并不是从</a:t>
            </a:r>
            <a:r>
              <a:rPr lang="en-US" altLang="zh-CN" dirty="0" smtClean="0"/>
              <a:t>0</a:t>
            </a:r>
            <a:r>
              <a:rPr lang="zh-CN" altLang="en-US" dirty="0" smtClean="0"/>
              <a:t>开始的，而是随机产生的</a:t>
            </a:r>
            <a:r>
              <a:rPr lang="en-US" altLang="zh-CN" dirty="0" smtClean="0"/>
              <a:t>(</a:t>
            </a:r>
            <a:r>
              <a:rPr lang="zh-CN" altLang="en-US" dirty="0" smtClean="0"/>
              <a:t>当然要辅助一些更精妙的算法</a:t>
            </a:r>
            <a:r>
              <a:rPr lang="en-US" altLang="zh-CN" dirty="0" smtClean="0"/>
              <a:t>)</a:t>
            </a:r>
            <a:r>
              <a:rPr lang="zh-CN" altLang="en-US" dirty="0" smtClean="0"/>
              <a:t>，</a:t>
            </a:r>
            <a:r>
              <a:rPr lang="zh-CN" altLang="en-US" sz="1200" dirty="0" smtClean="0">
                <a:latin typeface="Arial" charset="0"/>
                <a:ea typeface="黑体" pitchFamily="2" charset="-122"/>
              </a:rPr>
              <a:t>（参见</a:t>
            </a:r>
            <a:r>
              <a:rPr lang="en-US" altLang="zh-CN" sz="1200" dirty="0" smtClean="0">
                <a:latin typeface="Arial" charset="0"/>
                <a:ea typeface="黑体" pitchFamily="2" charset="-122"/>
              </a:rPr>
              <a:t>ppt21</a:t>
            </a:r>
            <a:r>
              <a:rPr lang="zh-CN" altLang="en-US" sz="1200" dirty="0" smtClean="0">
                <a:latin typeface="Arial" charset="0"/>
                <a:ea typeface="黑体" pitchFamily="2" charset="-122"/>
              </a:rPr>
              <a:t>）</a:t>
            </a:r>
            <a:endParaRPr lang="en-US" altLang="zh-CN" sz="1200" dirty="0" smtClean="0">
              <a:latin typeface="Arial" charset="0"/>
              <a:ea typeface="黑体" pitchFamily="2" charset="-122"/>
            </a:endParaRPr>
          </a:p>
          <a:p>
            <a:endParaRPr lang="en-US" altLang="zh-CN" sz="1200" dirty="0" smtClean="0">
              <a:latin typeface="Arial" charset="0"/>
              <a:ea typeface="黑体" pitchFamily="2" charset="-122"/>
            </a:endParaRPr>
          </a:p>
          <a:p>
            <a:r>
              <a:rPr lang="zh-CN" altLang="en-US" dirty="0" smtClean="0"/>
              <a:t>当某个主机开启一个</a:t>
            </a:r>
            <a:r>
              <a:rPr lang="en-US" altLang="zh-CN" dirty="0" smtClean="0"/>
              <a:t>TCP</a:t>
            </a:r>
            <a:r>
              <a:rPr lang="zh-CN" altLang="en-US" dirty="0" smtClean="0"/>
              <a:t>会话时，他的初始序列号是随机的，可能是</a:t>
            </a:r>
            <a:r>
              <a:rPr lang="en-US" altLang="zh-CN" dirty="0" smtClean="0"/>
              <a:t>0</a:t>
            </a:r>
            <a:r>
              <a:rPr lang="zh-CN" altLang="en-US" dirty="0" smtClean="0"/>
              <a:t>和</a:t>
            </a:r>
            <a:r>
              <a:rPr lang="en-US" altLang="zh-CN" dirty="0" smtClean="0"/>
              <a:t>4,294,967,295</a:t>
            </a:r>
            <a:r>
              <a:rPr lang="zh-CN" altLang="en-US" dirty="0" smtClean="0"/>
              <a:t>之间的任意值，然而，</a:t>
            </a:r>
            <a:r>
              <a:rPr lang="zh-CN" altLang="en-US" sz="1200" kern="1200" dirty="0" smtClean="0">
                <a:solidFill>
                  <a:schemeClr val="tx1"/>
                </a:solidFill>
                <a:latin typeface="Arial" pitchFamily="34" charset="0"/>
                <a:ea typeface="宋体" pitchFamily="2" charset="-122"/>
                <a:cs typeface="+mn-cs"/>
              </a:rPr>
              <a:t>像</a:t>
            </a:r>
            <a:r>
              <a:rPr lang="en-US" altLang="zh-CN" sz="1200" kern="1200" dirty="0" err="1" smtClean="0">
                <a:solidFill>
                  <a:schemeClr val="tx1"/>
                </a:solidFill>
                <a:latin typeface="Arial" pitchFamily="34" charset="0"/>
                <a:ea typeface="宋体" pitchFamily="2" charset="-122"/>
                <a:cs typeface="+mn-cs"/>
              </a:rPr>
              <a:t>Wireshark</a:t>
            </a:r>
            <a:r>
              <a:rPr lang="zh-CN" altLang="en-US" sz="1200" kern="1200" dirty="0" smtClean="0">
                <a:solidFill>
                  <a:schemeClr val="tx1"/>
                </a:solidFill>
                <a:latin typeface="Arial" pitchFamily="34" charset="0"/>
                <a:ea typeface="宋体" pitchFamily="2" charset="-122"/>
                <a:cs typeface="+mn-cs"/>
              </a:rPr>
              <a:t>这种工具，通常显示的都是相对序列号</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确认号，而不是实际序列号</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确认号</a:t>
            </a:r>
            <a:r>
              <a:rPr lang="zh-CN" altLang="en-US" dirty="0" smtClean="0"/>
              <a:t>，相对序列号</a:t>
            </a:r>
            <a:r>
              <a:rPr lang="en-US" altLang="zh-CN" dirty="0" smtClean="0"/>
              <a:t>/</a:t>
            </a:r>
            <a:r>
              <a:rPr lang="zh-CN" altLang="en-US" dirty="0" smtClean="0"/>
              <a:t>确认号是和</a:t>
            </a:r>
            <a:r>
              <a:rPr lang="en-US" altLang="zh-CN" dirty="0" smtClean="0"/>
              <a:t>TCP</a:t>
            </a:r>
            <a:r>
              <a:rPr lang="zh-CN" altLang="en-US" dirty="0" smtClean="0"/>
              <a:t>会话的初始序列号相关联的。这是很方便的，因为比起真实序列号</a:t>
            </a:r>
            <a:r>
              <a:rPr lang="en-US" altLang="zh-CN" dirty="0" smtClean="0"/>
              <a:t>/</a:t>
            </a:r>
            <a:r>
              <a:rPr lang="zh-CN" altLang="en-US" dirty="0" smtClean="0"/>
              <a:t>确认号，跟踪更小的相对序列号</a:t>
            </a:r>
            <a:r>
              <a:rPr lang="en-US" altLang="zh-CN" dirty="0" smtClean="0"/>
              <a:t>/</a:t>
            </a:r>
            <a:r>
              <a:rPr lang="zh-CN" altLang="en-US" dirty="0" smtClean="0"/>
              <a:t>确认号会相对容易一些</a:t>
            </a:r>
            <a:endParaRPr lang="zh-CN" altLang="zh-CN" dirty="0"/>
          </a:p>
        </p:txBody>
      </p:sp>
    </p:spTree>
    <p:extLst>
      <p:ext uri="{BB962C8B-B14F-4D97-AF65-F5344CB8AC3E}">
        <p14:creationId xmlns:p14="http://schemas.microsoft.com/office/powerpoint/2010/main" val="1874924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79D56-20F3-42AF-96F0-C086D8F6ED77}" type="slidenum">
              <a:rPr lang="en-US" altLang="zh-CN"/>
              <a:pPr/>
              <a:t>43</a:t>
            </a:fld>
            <a:endParaRPr lang="en-US" altLang="zh-CN"/>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585396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44</a:t>
            </a:fld>
            <a:endParaRPr lang="en-US" altLang="zh-CN"/>
          </a:p>
        </p:txBody>
      </p:sp>
    </p:spTree>
    <p:extLst>
      <p:ext uri="{BB962C8B-B14F-4D97-AF65-F5344CB8AC3E}">
        <p14:creationId xmlns:p14="http://schemas.microsoft.com/office/powerpoint/2010/main" val="866974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7BDB9-86C7-48AB-8ECE-8B156BBBB82E}" type="slidenum">
              <a:rPr lang="en-US" altLang="zh-CN"/>
              <a:pPr/>
              <a:t>45</a:t>
            </a:fld>
            <a:endParaRPr lang="en-US" altLang="zh-CN"/>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05789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7BDB9-86C7-48AB-8ECE-8B156BBBB82E}" type="slidenum">
              <a:rPr lang="en-US" altLang="zh-CN"/>
              <a:pPr/>
              <a:t>46</a:t>
            </a:fld>
            <a:endParaRPr lang="en-US" altLang="zh-CN"/>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36602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33C02-46AA-414B-9325-D86B71F4947F}" type="slidenum">
              <a:rPr lang="en-US" altLang="zh-CN"/>
              <a:pPr/>
              <a:t>47</a:t>
            </a:fld>
            <a:endParaRPr lang="en-US" altLang="zh-CN"/>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680662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48</a:t>
            </a:fld>
            <a:endParaRPr lang="en-US" altLang="zh-CN"/>
          </a:p>
        </p:txBody>
      </p:sp>
    </p:spTree>
    <p:extLst>
      <p:ext uri="{BB962C8B-B14F-4D97-AF65-F5344CB8AC3E}">
        <p14:creationId xmlns:p14="http://schemas.microsoft.com/office/powerpoint/2010/main" val="289148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C7B28-DA98-4052-8DA7-E6F11B9247E4}" type="slidenum">
              <a:rPr lang="en-US" altLang="zh-CN"/>
              <a:pPr/>
              <a:t>6</a:t>
            </a:fld>
            <a:endParaRPr lang="en-US" altLang="zh-CN"/>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8522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33C02-46AA-414B-9325-D86B71F4947F}" type="slidenum">
              <a:rPr lang="en-US" altLang="zh-CN"/>
              <a:pPr/>
              <a:t>50</a:t>
            </a:fld>
            <a:endParaRPr lang="en-US" altLang="zh-CN"/>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22779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5D361-8416-48B3-800B-7E23F044EB35}" type="slidenum">
              <a:rPr lang="en-US" altLang="zh-CN"/>
              <a:pPr/>
              <a:t>51</a:t>
            </a:fld>
            <a:endParaRPr lang="en-US" altLang="zh-CN"/>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361405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9ED9E-E0B5-4880-B690-92215833F9D5}" type="slidenum">
              <a:rPr lang="en-US" altLang="zh-CN"/>
              <a:pPr/>
              <a:t>52</a:t>
            </a:fld>
            <a:endParaRPr lang="en-US" altLang="zh-CN"/>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9802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F4221-1A64-4B93-AD68-B6A18E70C885}" type="slidenum">
              <a:rPr lang="en-US" altLang="zh-CN"/>
              <a:pPr/>
              <a:t>53</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1741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F62A5-C20C-4958-A82E-32E2F2D309C9}" type="slidenum">
              <a:rPr lang="en-US" altLang="zh-CN"/>
              <a:pPr/>
              <a:t>55</a:t>
            </a:fld>
            <a:endParaRPr lang="en-US" altLang="zh-CN"/>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387377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79935-A9D5-4F2B-8D7B-D51A2446F52C}" type="slidenum">
              <a:rPr lang="en-US" altLang="zh-CN"/>
              <a:pPr/>
              <a:t>56</a:t>
            </a:fld>
            <a:endParaRPr lang="en-US" altLang="zh-CN"/>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281403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79935-A9D5-4F2B-8D7B-D51A2446F52C}" type="slidenum">
              <a:rPr lang="en-US" altLang="zh-CN"/>
              <a:pPr/>
              <a:t>57</a:t>
            </a:fld>
            <a:endParaRPr lang="en-US" altLang="zh-CN"/>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81085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8956E-FAFA-49DC-946F-2D35B900ABC7}" type="slidenum">
              <a:rPr lang="en-US" altLang="zh-CN"/>
              <a:pPr/>
              <a:t>58</a:t>
            </a:fld>
            <a:endParaRPr lang="en-US" altLang="zh-CN"/>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5173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8956E-FAFA-49DC-946F-2D35B900ABC7}" type="slidenum">
              <a:rPr lang="en-US" altLang="zh-CN"/>
              <a:pPr/>
              <a:t>59</a:t>
            </a:fld>
            <a:endParaRPr lang="en-US" altLang="zh-CN"/>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632080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78244-9B97-4C58-BE0E-0C1AC448226C}" type="slidenum">
              <a:rPr lang="en-US" altLang="zh-CN"/>
              <a:pPr/>
              <a:t>60</a:t>
            </a:fld>
            <a:endParaRPr lang="en-US" altLang="zh-CN"/>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0619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2E711-3A85-46D6-8999-FDAA5FF9FC60}" type="slidenum">
              <a:rPr lang="en-US" altLang="zh-CN"/>
              <a:pPr/>
              <a:t>8</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137361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A2D08-37A5-4F86-B7B8-CB60C79707C0}" type="slidenum">
              <a:rPr lang="en-US" altLang="zh-CN"/>
              <a:pPr/>
              <a:t>61</a:t>
            </a:fld>
            <a:endParaRPr lang="en-US" altLang="zh-CN"/>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57618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0F4A8-617A-458F-9807-C6FFFA463CC0}" type="slidenum">
              <a:rPr lang="en-US" altLang="zh-CN"/>
              <a:pPr/>
              <a:t>62</a:t>
            </a:fld>
            <a:endParaRPr lang="en-US" altLang="zh-CN"/>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2209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7B5B9-4C23-489C-84C7-C6D9FA14D038}" type="slidenum">
              <a:rPr lang="en-US" altLang="zh-CN"/>
              <a:pPr/>
              <a:t>63</a:t>
            </a:fld>
            <a:endParaRPr lang="en-US" altLang="zh-CN"/>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93922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Timeout——</a:t>
            </a:r>
            <a:r>
              <a:rPr lang="en-US" dirty="0" err="1" smtClean="0"/>
              <a:t>RTO（Retransmission</a:t>
            </a:r>
            <a:r>
              <a:rPr lang="en-US" dirty="0" smtClean="0"/>
              <a:t> </a:t>
            </a:r>
            <a:r>
              <a:rPr lang="en-US" dirty="0" err="1" smtClean="0"/>
              <a:t>TimeOut</a:t>
            </a:r>
            <a:r>
              <a:rPr 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65</a:t>
            </a:fld>
            <a:endParaRPr lang="en-US" altLang="zh-CN"/>
          </a:p>
        </p:txBody>
      </p:sp>
    </p:spTree>
    <p:extLst>
      <p:ext uri="{BB962C8B-B14F-4D97-AF65-F5344CB8AC3E}">
        <p14:creationId xmlns:p14="http://schemas.microsoft.com/office/powerpoint/2010/main" val="17982225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85E91-5B93-4D26-A9BC-DB0AA9C57152}" type="slidenum">
              <a:rPr lang="en-US" altLang="zh-CN"/>
              <a:pPr/>
              <a:t>66</a:t>
            </a:fld>
            <a:endParaRPr lang="en-US" altLang="zh-CN"/>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736511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defTabSz="762000" eaLnBrk="0" hangingPunct="0"/>
            <a:endParaRPr kumimoji="1" lang="en-US" altLang="zh-CN" sz="1200" dirty="0" smtClean="0">
              <a:latin typeface="Times New Roman" pitchFamily="18" charset="0"/>
              <a:ea typeface="黑体" pitchFamily="2" charset="-122"/>
            </a:endParaRPr>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68</a:t>
            </a:fld>
            <a:endParaRPr lang="en-US" altLang="zh-CN"/>
          </a:p>
        </p:txBody>
      </p:sp>
    </p:spTree>
    <p:extLst>
      <p:ext uri="{BB962C8B-B14F-4D97-AF65-F5344CB8AC3E}">
        <p14:creationId xmlns:p14="http://schemas.microsoft.com/office/powerpoint/2010/main" val="23266551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defTabSz="762000" eaLnBrk="0" hangingPunct="0"/>
            <a:endParaRPr kumimoji="1" lang="en-US" altLang="zh-CN" sz="1200" dirty="0" smtClean="0">
              <a:latin typeface="Times New Roman" pitchFamily="18" charset="0"/>
              <a:ea typeface="黑体" pitchFamily="2" charset="-122"/>
            </a:endParaRPr>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69</a:t>
            </a:fld>
            <a:endParaRPr lang="en-US" altLang="zh-CN"/>
          </a:p>
        </p:txBody>
      </p:sp>
    </p:spTree>
    <p:extLst>
      <p:ext uri="{BB962C8B-B14F-4D97-AF65-F5344CB8AC3E}">
        <p14:creationId xmlns:p14="http://schemas.microsoft.com/office/powerpoint/2010/main" val="3660374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defTabSz="762000" eaLnBrk="0" hangingPunct="0"/>
            <a:endParaRPr kumimoji="1" lang="en-US" altLang="zh-CN" sz="1200" dirty="0" smtClean="0">
              <a:latin typeface="Times New Roman" pitchFamily="18" charset="0"/>
              <a:ea typeface="黑体" pitchFamily="2" charset="-122"/>
            </a:endParaRPr>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70</a:t>
            </a:fld>
            <a:endParaRPr lang="en-US" altLang="zh-CN"/>
          </a:p>
        </p:txBody>
      </p:sp>
    </p:spTree>
    <p:extLst>
      <p:ext uri="{BB962C8B-B14F-4D97-AF65-F5344CB8AC3E}">
        <p14:creationId xmlns:p14="http://schemas.microsoft.com/office/powerpoint/2010/main" val="13714702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defTabSz="762000" eaLnBrk="0" hangingPunct="0"/>
            <a:endParaRPr kumimoji="1" lang="en-US" altLang="zh-CN" sz="1200" dirty="0" smtClean="0">
              <a:latin typeface="Times New Roman" pitchFamily="18" charset="0"/>
              <a:ea typeface="黑体" pitchFamily="2" charset="-122"/>
            </a:endParaRPr>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71</a:t>
            </a:fld>
            <a:endParaRPr lang="en-US" altLang="zh-CN"/>
          </a:p>
        </p:txBody>
      </p:sp>
    </p:spTree>
    <p:extLst>
      <p:ext uri="{BB962C8B-B14F-4D97-AF65-F5344CB8AC3E}">
        <p14:creationId xmlns:p14="http://schemas.microsoft.com/office/powerpoint/2010/main" val="418005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defTabSz="762000" eaLnBrk="0" hangingPunct="0"/>
            <a:endParaRPr kumimoji="1" lang="en-US" altLang="zh-CN" sz="1200" dirty="0" smtClean="0">
              <a:latin typeface="Times New Roman" pitchFamily="18" charset="0"/>
              <a:ea typeface="黑体" pitchFamily="2" charset="-122"/>
            </a:endParaRPr>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72</a:t>
            </a:fld>
            <a:endParaRPr lang="en-US" altLang="zh-CN"/>
          </a:p>
        </p:txBody>
      </p:sp>
    </p:spTree>
    <p:extLst>
      <p:ext uri="{BB962C8B-B14F-4D97-AF65-F5344CB8AC3E}">
        <p14:creationId xmlns:p14="http://schemas.microsoft.com/office/powerpoint/2010/main" val="299419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D034C-2A93-4966-81D2-68029C57BFE6}" type="slidenum">
              <a:rPr lang="en-US" altLang="zh-CN"/>
              <a:pPr/>
              <a:t>9</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020954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mtClean="0"/>
              <a:t>提高</a:t>
            </a:r>
            <a:r>
              <a:rPr lang="zh-CN" altLang="zh-CN" smtClean="0"/>
              <a:t>处理机处理的速率</a:t>
            </a:r>
            <a:r>
              <a:rPr lang="zh-CN" altLang="en-US" smtClean="0"/>
              <a:t>会</a:t>
            </a:r>
            <a:r>
              <a:rPr lang="zh-CN" altLang="zh-CN" smtClean="0"/>
              <a:t>会将瓶颈转移到其他地方</a:t>
            </a:r>
            <a:r>
              <a:rPr lang="zh-CN" altLang="en-US" smtClean="0"/>
              <a:t>；如果下一跳路由慢的话，就拥塞了</a:t>
            </a:r>
          </a:p>
          <a:p>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77</a:t>
            </a:fld>
            <a:endParaRPr lang="en-US" altLang="zh-CN"/>
          </a:p>
        </p:txBody>
      </p:sp>
    </p:spTree>
    <p:extLst>
      <p:ext uri="{BB962C8B-B14F-4D97-AF65-F5344CB8AC3E}">
        <p14:creationId xmlns:p14="http://schemas.microsoft.com/office/powerpoint/2010/main" val="2559414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83</a:t>
            </a:fld>
            <a:endParaRPr lang="en-US" altLang="zh-CN"/>
          </a:p>
        </p:txBody>
      </p:sp>
    </p:spTree>
    <p:extLst>
      <p:ext uri="{BB962C8B-B14F-4D97-AF65-F5344CB8AC3E}">
        <p14:creationId xmlns:p14="http://schemas.microsoft.com/office/powerpoint/2010/main" val="40939364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23F41-2411-4C2D-8D16-A3AFC795DCC2}" type="slidenum">
              <a:rPr lang="en-US" altLang="zh-CN"/>
              <a:pPr/>
              <a:t>84</a:t>
            </a:fld>
            <a:endParaRPr lang="en-US" altLang="zh-CN"/>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390077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23F41-2411-4C2D-8D16-A3AFC795DCC2}" type="slidenum">
              <a:rPr lang="en-US" altLang="zh-CN"/>
              <a:pPr/>
              <a:t>85</a:t>
            </a:fld>
            <a:endParaRPr lang="en-US" altLang="zh-CN"/>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5858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86</a:t>
            </a:fld>
            <a:endParaRPr lang="en-US" altLang="zh-CN"/>
          </a:p>
        </p:txBody>
      </p:sp>
    </p:spTree>
    <p:extLst>
      <p:ext uri="{BB962C8B-B14F-4D97-AF65-F5344CB8AC3E}">
        <p14:creationId xmlns:p14="http://schemas.microsoft.com/office/powerpoint/2010/main" val="25152895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FAAC8-162D-4375-AC19-5D1B22DD5360}" type="slidenum">
              <a:rPr lang="en-US" altLang="zh-CN"/>
              <a:pPr/>
              <a:t>90</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02934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FAAC8-162D-4375-AC19-5D1B22DD5360}" type="slidenum">
              <a:rPr lang="en-US" altLang="zh-CN"/>
              <a:pPr/>
              <a:t>91</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12555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FAAC8-162D-4375-AC19-5D1B22DD5360}" type="slidenum">
              <a:rPr lang="en-US" altLang="zh-CN"/>
              <a:pPr/>
              <a:t>92</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r>
              <a:rPr lang="zh-CN" altLang="en-US" dirty="0" smtClean="0"/>
              <a:t>发送方判断网络出现拥塞（</a:t>
            </a:r>
            <a:r>
              <a:rPr lang="zh-CN" altLang="en-US" dirty="0" smtClean="0">
                <a:solidFill>
                  <a:srgbClr val="FF0000"/>
                </a:solidFill>
              </a:rPr>
              <a:t>其根据就是没有按时收到确认</a:t>
            </a:r>
            <a:r>
              <a:rPr lang="en-US" altLang="zh-CN" dirty="0" smtClean="0">
                <a:solidFill>
                  <a:srgbClr val="FF0000"/>
                </a:solidFill>
              </a:rPr>
              <a:t>,</a:t>
            </a:r>
            <a:r>
              <a:rPr lang="zh-CN" altLang="en-US" dirty="0" smtClean="0">
                <a:solidFill>
                  <a:srgbClr val="FF0000"/>
                </a:solidFill>
              </a:rPr>
              <a:t>即发生超时</a:t>
            </a:r>
            <a:r>
              <a:rPr lang="zh-CN" altLang="en-US" dirty="0" smtClean="0"/>
              <a:t>），</a:t>
            </a:r>
            <a:endParaRPr lang="en-US" altLang="zh-CN" dirty="0" smtClean="0"/>
          </a:p>
          <a:p>
            <a:r>
              <a:rPr lang="zh-CN" altLang="en-US" dirty="0" smtClean="0"/>
              <a:t>超时后要减少发向网络的数据量</a:t>
            </a:r>
            <a:endParaRPr lang="zh-CN" altLang="zh-CN" dirty="0"/>
          </a:p>
        </p:txBody>
      </p:sp>
    </p:spTree>
    <p:extLst>
      <p:ext uri="{BB962C8B-B14F-4D97-AF65-F5344CB8AC3E}">
        <p14:creationId xmlns:p14="http://schemas.microsoft.com/office/powerpoint/2010/main" val="22556915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FAAC8-162D-4375-AC19-5D1B22DD5360}" type="slidenum">
              <a:rPr lang="en-US" altLang="zh-CN"/>
              <a:pPr/>
              <a:t>93</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661024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8CD94-4369-4894-A67E-37240ED7C04D}" type="slidenum">
              <a:rPr lang="en-US" altLang="zh-CN"/>
              <a:pPr/>
              <a:t>94</a:t>
            </a:fld>
            <a:endParaRPr lang="en-US" altLang="zh-CN"/>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002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6954E-F2F1-4B39-AB2F-5FF1E85E720F}" type="slidenum">
              <a:rPr lang="en-US" altLang="zh-CN"/>
              <a:pPr/>
              <a:t>10</a:t>
            </a:fld>
            <a:endParaRPr lang="en-US" altLang="zh-CN"/>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r>
              <a:rPr lang="zh-CN" altLang="en-US"/>
              <a:t>因为我们只要把要传送的报文交到目的主机的某一个合适的目的端口，剩下的工作（即最后交付目的进程）就由 </a:t>
            </a:r>
            <a:r>
              <a:rPr lang="en-US" altLang="zh-CN"/>
              <a:t>TCP </a:t>
            </a:r>
            <a:r>
              <a:rPr lang="zh-CN" altLang="en-US"/>
              <a:t>来完成</a:t>
            </a:r>
          </a:p>
        </p:txBody>
      </p:sp>
    </p:spTree>
    <p:extLst>
      <p:ext uri="{BB962C8B-B14F-4D97-AF65-F5344CB8AC3E}">
        <p14:creationId xmlns:p14="http://schemas.microsoft.com/office/powerpoint/2010/main" val="8320524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https://kb.cnblogs.com/page/209100/</a:t>
            </a:r>
            <a:r>
              <a:rPr lang="en-US" b="1" dirty="0" smtClean="0">
                <a:hlinkClick r:id="rId3"/>
              </a:rPr>
              <a:t>TCP </a:t>
            </a:r>
            <a:r>
              <a:rPr lang="zh-CN" altLang="en-US" b="1" dirty="0" smtClean="0">
                <a:hlinkClick r:id="rId3"/>
              </a:rPr>
              <a:t>的那些事儿（上）</a:t>
            </a:r>
            <a:endParaRPr lang="en-US" altLang="zh-CN" dirty="0" smtClean="0"/>
          </a:p>
          <a:p>
            <a:r>
              <a:rPr lang="zh-CN" altLang="en-US" dirty="0" smtClean="0"/>
              <a:t>等</a:t>
            </a:r>
            <a:r>
              <a:rPr lang="en-US" altLang="zh-CN" dirty="0" smtClean="0"/>
              <a:t>timeout</a:t>
            </a:r>
            <a:r>
              <a:rPr lang="zh-CN" altLang="en-US" dirty="0" smtClean="0"/>
              <a:t>，</a:t>
            </a:r>
            <a:r>
              <a:rPr lang="en-US" altLang="zh-CN" dirty="0" smtClean="0"/>
              <a:t>timeout</a:t>
            </a:r>
            <a:r>
              <a:rPr lang="zh-CN" altLang="en-US" dirty="0" smtClean="0"/>
              <a:t>可能会很长　　于是，</a:t>
            </a:r>
            <a:r>
              <a:rPr lang="en-US" altLang="zh-CN" dirty="0" smtClean="0"/>
              <a:t>TCP</a:t>
            </a:r>
            <a:r>
              <a:rPr lang="zh-CN" altLang="en-US" dirty="0" smtClean="0"/>
              <a:t>引入了一种叫</a:t>
            </a:r>
            <a:r>
              <a:rPr lang="en-US" altLang="zh-CN" b="1" dirty="0" smtClean="0"/>
              <a:t>Fast Retransmit</a:t>
            </a:r>
            <a:r>
              <a:rPr lang="zh-CN" altLang="en-US" dirty="0" smtClean="0"/>
              <a:t> 的算法，</a:t>
            </a:r>
            <a:r>
              <a:rPr lang="zh-CN" altLang="en-US" b="1" dirty="0" smtClean="0"/>
              <a:t>不以时间驱动，而以数据驱动重传</a:t>
            </a:r>
            <a:r>
              <a:rPr lang="zh-CN" altLang="en-US" dirty="0" smtClean="0"/>
              <a:t>。也就是说，如果，包没有连续到达，就</a:t>
            </a:r>
            <a:r>
              <a:rPr lang="en-US" altLang="zh-CN" dirty="0" err="1" smtClean="0"/>
              <a:t>ack</a:t>
            </a:r>
            <a:r>
              <a:rPr lang="zh-CN" altLang="en-US" dirty="0" smtClean="0"/>
              <a:t>最后那个可能被丢了的包，如果发送方连续收到</a:t>
            </a:r>
            <a:r>
              <a:rPr lang="en-US" altLang="zh-CN" dirty="0" smtClean="0"/>
              <a:t>3</a:t>
            </a:r>
            <a:r>
              <a:rPr lang="zh-CN" altLang="en-US" dirty="0" smtClean="0"/>
              <a:t>次相同的</a:t>
            </a:r>
            <a:r>
              <a:rPr lang="en-US" altLang="zh-CN" dirty="0" err="1" smtClean="0"/>
              <a:t>ack</a:t>
            </a:r>
            <a:r>
              <a:rPr lang="zh-CN" altLang="en-US" dirty="0" smtClean="0"/>
              <a:t>，就重传。</a:t>
            </a:r>
            <a:r>
              <a:rPr lang="en-US" altLang="zh-CN" dirty="0" smtClean="0"/>
              <a:t>Fast Retransmit</a:t>
            </a:r>
            <a:r>
              <a:rPr lang="zh-CN" altLang="en-US" dirty="0" smtClean="0"/>
              <a:t>的好处是不用等</a:t>
            </a:r>
            <a:r>
              <a:rPr lang="en-US" altLang="zh-CN" dirty="0" smtClean="0"/>
              <a:t>timeout</a:t>
            </a:r>
            <a:r>
              <a:rPr lang="zh-CN" altLang="en-US" dirty="0" smtClean="0"/>
              <a:t>了再重传。</a:t>
            </a:r>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96</a:t>
            </a:fld>
            <a:endParaRPr lang="en-US" altLang="zh-CN"/>
          </a:p>
        </p:txBody>
      </p:sp>
    </p:spTree>
    <p:extLst>
      <p:ext uri="{BB962C8B-B14F-4D97-AF65-F5344CB8AC3E}">
        <p14:creationId xmlns:p14="http://schemas.microsoft.com/office/powerpoint/2010/main" val="24199995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42909" indent="-285734" eaLnBrk="0" hangingPunct="0">
              <a:defRPr kumimoji="1" sz="2400" b="1">
                <a:solidFill>
                  <a:schemeClr val="tx1"/>
                </a:solidFill>
                <a:latin typeface="Tahoma" pitchFamily="34" charset="0"/>
                <a:ea typeface="宋体" pitchFamily="2" charset="-122"/>
              </a:defRPr>
            </a:lvl2pPr>
            <a:lvl3pPr marL="1142937" indent="-228587" eaLnBrk="0" hangingPunct="0">
              <a:defRPr kumimoji="1" sz="2400" b="1">
                <a:solidFill>
                  <a:schemeClr val="tx1"/>
                </a:solidFill>
                <a:latin typeface="Tahoma" pitchFamily="34" charset="0"/>
                <a:ea typeface="宋体" pitchFamily="2" charset="-122"/>
              </a:defRPr>
            </a:lvl3pPr>
            <a:lvl4pPr marL="1600112" indent="-228587" eaLnBrk="0" hangingPunct="0">
              <a:defRPr kumimoji="1" sz="2400" b="1">
                <a:solidFill>
                  <a:schemeClr val="tx1"/>
                </a:solidFill>
                <a:latin typeface="Tahoma" pitchFamily="34" charset="0"/>
                <a:ea typeface="宋体" pitchFamily="2" charset="-122"/>
              </a:defRPr>
            </a:lvl4pPr>
            <a:lvl5pPr marL="2057287" indent="-228587" eaLnBrk="0" hangingPunct="0">
              <a:defRPr kumimoji="1" sz="2400" b="1">
                <a:solidFill>
                  <a:schemeClr val="tx1"/>
                </a:solidFill>
                <a:latin typeface="Tahoma" pitchFamily="34" charset="0"/>
                <a:ea typeface="宋体" pitchFamily="2" charset="-122"/>
              </a:defRPr>
            </a:lvl5pPr>
            <a:lvl6pPr marL="2514461" indent="-228587"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635" indent="-228587"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8810" indent="-228587"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5985" indent="-228587"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7CA8BEEF-E6E7-408C-A832-EFD8D22E9E9B}" type="slidenum">
              <a:rPr kumimoji="0" lang="en-US" altLang="zh-CN" sz="1200" b="0">
                <a:latin typeface="Arial" pitchFamily="34" charset="0"/>
              </a:rPr>
              <a:pPr eaLnBrk="1" hangingPunct="1"/>
              <a:t>97</a:t>
            </a:fld>
            <a:endParaRPr kumimoji="0" lang="en-US" altLang="zh-CN" sz="1200" b="0" dirty="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7289167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3A8FB3-037F-4FB5-90DC-7C92C12BBE1C}" type="slidenum">
              <a:rPr lang="en-US" altLang="zh-CN"/>
              <a:pPr/>
              <a:t>98</a:t>
            </a:fld>
            <a:endParaRPr lang="en-US" altLang="zh-CN"/>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392233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DDE9C-980A-4AD0-8CA6-1DC467307893}" type="slidenum">
              <a:rPr lang="en-US" altLang="zh-CN"/>
              <a:pPr/>
              <a:t>99</a:t>
            </a:fld>
            <a:endParaRPr lang="en-US" altLang="zh-CN"/>
          </a:p>
        </p:txBody>
      </p:sp>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819207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199324-6F0A-4AA2-A340-138F5EA31E0A}" type="slidenum">
              <a:rPr lang="en-US" altLang="zh-CN" smtClean="0"/>
              <a:pPr>
                <a:defRPr/>
              </a:pPr>
              <a:t>100</a:t>
            </a:fld>
            <a:endParaRPr lang="en-US" altLang="zh-CN"/>
          </a:p>
        </p:txBody>
      </p:sp>
    </p:spTree>
    <p:extLst>
      <p:ext uri="{BB962C8B-B14F-4D97-AF65-F5344CB8AC3E}">
        <p14:creationId xmlns:p14="http://schemas.microsoft.com/office/powerpoint/2010/main" val="28804665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6817D-FA84-499F-93EE-02F0DC06083E}" type="slidenum">
              <a:rPr lang="en-US" altLang="zh-CN"/>
              <a:pPr/>
              <a:t>101</a:t>
            </a:fld>
            <a:endParaRPr lang="en-US" altLang="zh-CN"/>
          </a:p>
        </p:txBody>
      </p:sp>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740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E6BF5-312A-4B34-9091-FF8FDBA1B56C}" type="slidenum">
              <a:rPr lang="en-US" altLang="zh-CN"/>
              <a:pPr/>
              <a:t>11</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9654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59073-A23A-4349-B6FC-AB569CE9A489}" type="slidenum">
              <a:rPr lang="en-US" altLang="zh-CN"/>
              <a:pPr/>
              <a:t>12</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r>
              <a:rPr lang="zh-CN" altLang="en-US" sz="1200" dirty="0" smtClean="0"/>
              <a:t>通信结束后，这个端口号可供其他客户进程以后使用。</a:t>
            </a:r>
            <a:endParaRPr lang="zh-CN" altLang="zh-CN" dirty="0"/>
          </a:p>
        </p:txBody>
      </p:sp>
    </p:spTree>
    <p:extLst>
      <p:ext uri="{BB962C8B-B14F-4D97-AF65-F5344CB8AC3E}">
        <p14:creationId xmlns:p14="http://schemas.microsoft.com/office/powerpoint/2010/main" val="213017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685800"/>
            <a:ext cx="77724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92" name="Rectangle 8" descr="Gold bar"/>
          <p:cNvSpPr>
            <a:spLocks noChangeArrowheads="1"/>
          </p:cNvSpPr>
          <p:nvPr userDrawn="1"/>
        </p:nvSpPr>
        <p:spPr bwMode="auto">
          <a:xfrm>
            <a:off x="228600" y="2889251"/>
            <a:ext cx="2870689"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userDrawn="1"/>
        </p:nvSpPr>
        <p:spPr bwMode="auto">
          <a:xfrm>
            <a:off x="3099289" y="2889251"/>
            <a:ext cx="2869223"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userDrawn="1"/>
        </p:nvSpPr>
        <p:spPr bwMode="auto">
          <a:xfrm>
            <a:off x="5968512" y="2889251"/>
            <a:ext cx="2870688"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10" name="直角三角形 9"/>
          <p:cNvSpPr/>
          <p:nvPr userDrawn="1"/>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CB66029-E9EC-42F6-AAE5-2A8E0FEAB61D}" type="slidenum">
              <a:rPr lang="en-US" altLang="zh-CN" smtClean="0"/>
              <a:pPr>
                <a:defRPr/>
              </a:pPr>
              <a:t>‹#›</a:t>
            </a:fld>
            <a:endParaRPr lang="en-US" altLang="zh-CN"/>
          </a:p>
        </p:txBody>
      </p:sp>
      <p:sp>
        <p:nvSpPr>
          <p:cNvPr id="7"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196611"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31523"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ED08A49-57E7-4566-A2C3-313C326E5324}" type="slidenum">
              <a:rPr lang="en-US" altLang="zh-CN" smtClean="0"/>
              <a:pPr>
                <a:defRPr/>
              </a:pPr>
              <a:t>‹#›</a:t>
            </a:fld>
            <a:endParaRPr lang="en-US" altLang="zh-CN"/>
          </a:p>
        </p:txBody>
      </p:sp>
    </p:spTree>
    <p:extLst>
      <p:ext uri="{BB962C8B-B14F-4D97-AF65-F5344CB8AC3E}">
        <p14:creationId xmlns:p14="http://schemas.microsoft.com/office/powerpoint/2010/main" val="1291822967"/>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0927" y="188640"/>
            <a:ext cx="82296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96753"/>
            <a:ext cx="4044462"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4642338" y="1196753"/>
            <a:ext cx="4044462"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4642338" y="3754339"/>
            <a:ext cx="4044462"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
        <p:nvSpPr>
          <p:cNvPr id="9"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2"/>
            <a:ext cx="82296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96753"/>
            <a:ext cx="4044462"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4642338" y="1196753"/>
            <a:ext cx="4044462"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
        <p:nvSpPr>
          <p:cNvPr id="8"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73" name="组合 72"/>
          <p:cNvGrpSpPr/>
          <p:nvPr userDrawn="1"/>
        </p:nvGrpSpPr>
        <p:grpSpPr>
          <a:xfrm>
            <a:off x="-3765" y="4953000"/>
            <a:ext cx="9147765"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2" name="直角三角形 61"/>
          <p:cNvSpPr/>
          <p:nvPr userDrawn="1"/>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3"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64"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72"/>
          <p:cNvGrpSpPr/>
          <p:nvPr userDrawn="1"/>
        </p:nvGrpSpPr>
        <p:grpSpPr>
          <a:xfrm>
            <a:off x="-3765" y="4953000"/>
            <a:ext cx="9147765" cy="1912088"/>
            <a:chOff x="-3765" y="4832896"/>
            <a:chExt cx="9147765" cy="2032192"/>
          </a:xfrm>
        </p:grpSpPr>
        <p:sp>
          <p:nvSpPr>
            <p:cNvPr id="74" name="任意多边形 73"/>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任意多边形 74"/>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任意多边形 75"/>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77" name="直接连接符 76"/>
            <p:cNvCxnSpPr/>
            <p:nvPr/>
          </p:nvCxnSpPr>
          <p:spPr>
            <a:xfrm>
              <a:off x="-3765" y="4880373"/>
              <a:ext cx="9147765" cy="83994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grpSp>
      <p:sp>
        <p:nvSpPr>
          <p:cNvPr id="78" name="日期占位符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sp>
        <p:nvSpPr>
          <p:cNvPr id="79" name="页脚占位符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0A22E">
                  <a:tint val="20000"/>
                </a:srgbClr>
              </a:solidFill>
              <a:effectLst/>
              <a:uLnTx/>
              <a:uFillTx/>
            </a:endParaRPr>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15370" cy="1214446"/>
          </a:xfrm>
        </p:spPr>
        <p:txBody>
          <a:bodyPr/>
          <a:lstStyle>
            <a:lvl1pPr algn="ct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00034" y="1643050"/>
            <a:ext cx="8172478" cy="4244988"/>
          </a:xfrm>
        </p:spPr>
        <p:txBody>
          <a:bodyPr/>
          <a:lstStyle>
            <a:lvl1pPr>
              <a:defRPr>
                <a:latin typeface="Times New Roman" pitchFamily="18" charset="0"/>
                <a:ea typeface="+mn-ea"/>
                <a:cs typeface="Times New Roman" pitchFamily="18" charset="0"/>
              </a:defRPr>
            </a:lvl1pPr>
            <a:lvl2pPr>
              <a:defRPr>
                <a:latin typeface="Times New Roman" pitchFamily="18" charset="0"/>
                <a:ea typeface="+mn-ea"/>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17"/>
          <p:cNvSpPr>
            <a:spLocks noGrp="1"/>
          </p:cNvSpPr>
          <p:nvPr>
            <p:ph type="sldNum" sz="quarter" idx="4"/>
          </p:nvPr>
        </p:nvSpPr>
        <p:spPr>
          <a:xfrm>
            <a:off x="0" y="6429396"/>
            <a:ext cx="785818" cy="428604"/>
          </a:xfrm>
          <a:prstGeom prst="rect">
            <a:avLst/>
          </a:prstGeom>
        </p:spPr>
        <p:txBody>
          <a:bodyPr vert="horz" anchor="b"/>
          <a:lstStyle>
            <a:lvl1pPr algn="r" eaLnBrk="1" latinLnBrk="0" hangingPunct="1">
              <a:defRPr kumimoji="0" sz="2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643313" y="6400800"/>
            <a:ext cx="1905000" cy="457200"/>
          </a:xfrm>
          <a:prstGeom prst="rect">
            <a:avLst/>
          </a:prstGeom>
        </p:spPr>
        <p:txBody>
          <a:bodyPr/>
          <a:lstStyle>
            <a:lvl1pPr algn="r">
              <a:defRPr smtClean="0"/>
            </a:lvl1pPr>
          </a:lstStyle>
          <a:p>
            <a:pPr>
              <a:defRPr/>
            </a:pPr>
            <a:fld id="{9C0FE906-3BBB-4D50-A38A-56B99C89F225}" type="slidenum">
              <a:rPr lang="en-US" altLang="zh-CN"/>
              <a:pPr>
                <a:defRPr/>
              </a:pPr>
              <a:t>‹#›</a:t>
            </a:fld>
            <a:endParaRPr lang="en-US" altLang="zh-CN"/>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643313" y="6400800"/>
            <a:ext cx="1905000" cy="457200"/>
          </a:xfrm>
          <a:prstGeom prst="rect">
            <a:avLst/>
          </a:prstGeom>
        </p:spPr>
        <p:txBody>
          <a:bodyPr/>
          <a:lstStyle>
            <a:lvl1pPr algn="r">
              <a:defRPr smtClean="0"/>
            </a:lvl1pPr>
          </a:lstStyle>
          <a:p>
            <a:pPr>
              <a:defRPr/>
            </a:pPr>
            <a:fld id="{6BBBBCB3-84CF-4984-8ECC-D7F6EAE8EB69}" type="slidenum">
              <a:rPr lang="en-US" altLang="zh-CN"/>
              <a:pPr>
                <a:defRPr/>
              </a:pPr>
              <a:t>‹#›</a:t>
            </a:fld>
            <a:endParaRPr lang="en-US" altLang="zh-CN"/>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a:xfrm>
            <a:off x="3643313" y="6400800"/>
            <a:ext cx="1905000" cy="457200"/>
          </a:xfrm>
          <a:prstGeom prst="rect">
            <a:avLst/>
          </a:prstGeom>
        </p:spPr>
        <p:txBody>
          <a:bodyPr/>
          <a:lstStyle>
            <a:lvl1pPr algn="r">
              <a:defRPr smtClean="0"/>
            </a:lvl1pPr>
          </a:lstStyle>
          <a:p>
            <a:pPr>
              <a:defRPr/>
            </a:pPr>
            <a:fld id="{1E0FB7DC-0A9A-48E2-AB26-5CA31BB9F1BC}" type="slidenum">
              <a:rPr lang="en-US" altLang="zh-CN"/>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368811" cy="792088"/>
          </a:xfrm>
        </p:spPr>
        <p:txBody>
          <a:bodyPr/>
          <a:lstStyle>
            <a:lvl1pPr algn="ct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196753"/>
            <a:ext cx="8368811" cy="4934173"/>
          </a:xfrm>
        </p:spPr>
        <p:txBody>
          <a:bodyPr/>
          <a:lstStyle>
            <a:lvl1pPr>
              <a:defRPr sz="3200" b="0">
                <a:solidFill>
                  <a:schemeClr val="tx1"/>
                </a:solidFill>
                <a:latin typeface="+mn-lt"/>
                <a:ea typeface="黑体" pitchFamily="2" charset="-122"/>
              </a:defRPr>
            </a:lvl1pPr>
            <a:lvl2pPr>
              <a:defRPr sz="2800" b="0">
                <a:solidFill>
                  <a:schemeClr val="tx1"/>
                </a:solidFill>
                <a:latin typeface="+mn-lt"/>
                <a:ea typeface="黑体" pitchFamily="2" charset="-122"/>
              </a:defRPr>
            </a:lvl2pPr>
            <a:lvl3pPr>
              <a:defRPr sz="2400" b="0">
                <a:solidFill>
                  <a:schemeClr val="tx1"/>
                </a:solidFill>
                <a:latin typeface="+mn-lt"/>
                <a:ea typeface="黑体" pitchFamily="2" charset="-122"/>
              </a:defRPr>
            </a:lvl3pPr>
            <a:lvl4pPr>
              <a:defRPr sz="2000" b="0">
                <a:solidFill>
                  <a:schemeClr val="tx1"/>
                </a:solidFill>
                <a:latin typeface="+mn-lt"/>
                <a:ea typeface="黑体" pitchFamily="2" charset="-122"/>
              </a:defRPr>
            </a:lvl4pPr>
            <a:lvl5pPr>
              <a:defRPr sz="2000" b="0">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
        <p:nvSpPr>
          <p:cNvPr id="7"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ltLang="zh-CN"/>
          </a:p>
        </p:txBody>
      </p:sp>
      <p:sp>
        <p:nvSpPr>
          <p:cNvPr id="4" name="灯片编号占位符 3"/>
          <p:cNvSpPr>
            <a:spLocks noGrp="1"/>
          </p:cNvSpPr>
          <p:nvPr>
            <p:ph type="sldNum" sz="quarter" idx="11"/>
          </p:nvPr>
        </p:nvSpPr>
        <p:spPr>
          <a:xfrm>
            <a:off x="2928926" y="6400800"/>
            <a:ext cx="1905000" cy="457200"/>
          </a:xfrm>
          <a:prstGeom prst="rect">
            <a:avLst/>
          </a:prstGeom>
        </p:spPr>
        <p:txBody>
          <a:bodyPr/>
          <a:lstStyle>
            <a:lvl1pPr algn="r">
              <a:defRPr smtClean="0"/>
            </a:lvl1pPr>
          </a:lstStyle>
          <a:p>
            <a:pPr>
              <a:defRPr/>
            </a:pPr>
            <a:fld id="{5F0FB070-C24E-4DD1-980C-64FB3D867102}" type="slidenum">
              <a:rPr lang="en-US" altLang="zh-CN"/>
              <a:pPr>
                <a:defRPr/>
              </a:pPr>
              <a:t>‹#›</a:t>
            </a:fld>
            <a:endParaRPr lang="en-US" altLang="zh-CN"/>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ltLang="zh-CN"/>
          </a:p>
        </p:txBody>
      </p:sp>
      <p:sp>
        <p:nvSpPr>
          <p:cNvPr id="3" name="灯片编号占位符 2"/>
          <p:cNvSpPr>
            <a:spLocks noGrp="1"/>
          </p:cNvSpPr>
          <p:nvPr>
            <p:ph type="sldNum" sz="quarter" idx="11"/>
          </p:nvPr>
        </p:nvSpPr>
        <p:spPr>
          <a:xfrm>
            <a:off x="0" y="6400800"/>
            <a:ext cx="1905000" cy="457200"/>
          </a:xfrm>
          <a:prstGeom prst="rect">
            <a:avLst/>
          </a:prstGeom>
        </p:spPr>
        <p:txBody>
          <a:bodyPr/>
          <a:lstStyle>
            <a:lvl1pPr algn="r">
              <a:defRPr smtClean="0"/>
            </a:lvl1pPr>
          </a:lstStyle>
          <a:p>
            <a:pPr>
              <a:defRPr/>
            </a:pPr>
            <a:endParaRPr lang="en-US" altLang="zh-CN" dirty="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643313" y="6400800"/>
            <a:ext cx="1905000" cy="457200"/>
          </a:xfrm>
          <a:prstGeom prst="rect">
            <a:avLst/>
          </a:prstGeom>
        </p:spPr>
        <p:txBody>
          <a:bodyPr/>
          <a:lstStyle>
            <a:lvl1pPr algn="r">
              <a:defRPr smtClean="0"/>
            </a:lvl1pPr>
          </a:lstStyle>
          <a:p>
            <a:pPr>
              <a:defRPr/>
            </a:pPr>
            <a:fld id="{263B677B-1916-48E9-B192-AF36F79B87EF}" type="slidenum">
              <a:rPr lang="en-US" altLang="zh-CN"/>
              <a:pPr>
                <a:defRPr/>
              </a:pPr>
              <a:t>‹#›</a:t>
            </a:fld>
            <a:endParaRPr lang="en-US" altLang="zh-CN"/>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a:xfrm>
            <a:off x="3643313" y="6400800"/>
            <a:ext cx="1905000" cy="457200"/>
          </a:xfrm>
          <a:prstGeom prst="rect">
            <a:avLst/>
          </a:prstGeom>
        </p:spPr>
        <p:txBody>
          <a:bodyPr/>
          <a:lstStyle>
            <a:lvl1pPr algn="r">
              <a:defRPr smtClean="0"/>
            </a:lvl1pPr>
          </a:lstStyle>
          <a:p>
            <a:pPr>
              <a:defRPr/>
            </a:pPr>
            <a:fld id="{F956B3C8-52BF-4D60-824C-E36739F967F9}" type="slidenum">
              <a:rPr lang="en-US" altLang="zh-CN"/>
              <a:pPr>
                <a:defRPr/>
              </a:pPr>
              <a:t>‹#›</a:t>
            </a:fld>
            <a:endParaRPr lang="en-US" altLang="zh-CN"/>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643313" y="6400800"/>
            <a:ext cx="1905000" cy="457200"/>
          </a:xfrm>
          <a:prstGeom prst="rect">
            <a:avLst/>
          </a:prstGeom>
        </p:spPr>
        <p:txBody>
          <a:bodyPr/>
          <a:lstStyle>
            <a:lvl1pPr algn="r">
              <a:defRPr smtClean="0"/>
            </a:lvl1pPr>
          </a:lstStyle>
          <a:p>
            <a:pPr>
              <a:defRPr/>
            </a:pPr>
            <a:fld id="{0CB66029-E9EC-42F6-AAE5-2A8E0FEAB61D}" type="slidenum">
              <a:rPr lang="en-US" altLang="zh-CN"/>
              <a:pPr>
                <a:defRPr/>
              </a:pPr>
              <a:t>‹#›</a:t>
            </a:fld>
            <a:endParaRPr lang="en-US" altLang="zh-CN"/>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a:xfrm>
            <a:off x="3643313" y="6400800"/>
            <a:ext cx="1905000" cy="457200"/>
          </a:xfrm>
          <a:prstGeom prst="rect">
            <a:avLst/>
          </a:prstGeom>
        </p:spPr>
        <p:txBody>
          <a:bodyPr/>
          <a:lstStyle>
            <a:lvl1pPr algn="r">
              <a:defRPr smtClean="0"/>
            </a:lvl1pPr>
          </a:lstStyle>
          <a:p>
            <a:pPr>
              <a:defRPr/>
            </a:pPr>
            <a:fld id="{4ED08A49-57E7-4566-A2C3-313C326E5324}"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97063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435" y="2906713"/>
            <a:ext cx="797063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C0FE906-3BBB-4D50-A38A-56B99C89F225}" type="slidenum">
              <a:rPr lang="en-US" altLang="zh-CN" smtClean="0"/>
              <a:pPr>
                <a:defRPr/>
              </a:pPr>
              <a:t>‹#›</a:t>
            </a:fld>
            <a:endParaRPr lang="en-US" altLang="zh-CN"/>
          </a:p>
        </p:txBody>
      </p:sp>
    </p:spTree>
    <p:extLst>
      <p:ext uri="{BB962C8B-B14F-4D97-AF65-F5344CB8AC3E}">
        <p14:creationId xmlns:p14="http://schemas.microsoft.com/office/powerpoint/2010/main" val="1098139973"/>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368811"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753"/>
            <a:ext cx="41172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08807" y="1196753"/>
            <a:ext cx="41172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BBBBCB3-84CF-4984-8ECC-D7F6EAE8EB69}" type="slidenum">
              <a:rPr lang="en-US" altLang="zh-CN" smtClean="0"/>
              <a:pPr>
                <a:defRPr/>
              </a:pPr>
              <a:t>‹#›</a:t>
            </a:fld>
            <a:endParaRPr lang="en-US" altLang="zh-CN"/>
          </a:p>
        </p:txBody>
      </p:sp>
      <p:sp>
        <p:nvSpPr>
          <p:cNvPr id="8"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368811"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207874"/>
            <a:ext cx="4112781"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72534"/>
            <a:ext cx="4112781"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711739" y="1207874"/>
            <a:ext cx="411427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711739" y="1872534"/>
            <a:ext cx="411427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1E0FB7DC-0A9A-48E2-AB26-5CA31BB9F1BC}" type="slidenum">
              <a:rPr lang="en-US" altLang="zh-CN" smtClean="0"/>
              <a:pPr>
                <a:defRPr/>
              </a:pPr>
              <a:t>‹#›</a:t>
            </a:fld>
            <a:endParaRPr lang="en-US" altLang="zh-CN"/>
          </a:p>
        </p:txBody>
      </p:sp>
      <p:sp>
        <p:nvSpPr>
          <p:cNvPr id="10"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5F0FB070-C24E-4DD1-980C-64FB3D867102}" type="slidenum">
              <a:rPr lang="en-US" altLang="zh-CN" smtClean="0"/>
              <a:pPr>
                <a:defRPr/>
              </a:pPr>
              <a:t>‹#›</a:t>
            </a:fld>
            <a:endParaRPr lang="en-US" altLang="zh-CN"/>
          </a:p>
        </p:txBody>
      </p:sp>
      <p:sp>
        <p:nvSpPr>
          <p:cNvPr id="6" name="Line 8"/>
          <p:cNvSpPr>
            <a:spLocks noChangeShapeType="1"/>
          </p:cNvSpPr>
          <p:nvPr/>
        </p:nvSpPr>
        <p:spPr bwMode="auto">
          <a:xfrm>
            <a:off x="457200"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pPr>
              <a:defRPr/>
            </a:pPr>
            <a:endParaRPr lang="en-US" altLang="zh-CN" dirty="0"/>
          </a:p>
        </p:txBody>
      </p:sp>
    </p:spTree>
    <p:extLst>
      <p:ext uri="{BB962C8B-B14F-4D97-AF65-F5344CB8AC3E}">
        <p14:creationId xmlns:p14="http://schemas.microsoft.com/office/powerpoint/2010/main" val="607053806"/>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1"/>
            <a:ext cx="525047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263B677B-1916-48E9-B192-AF36F79B87EF}" type="slidenum">
              <a:rPr lang="en-US" altLang="zh-CN" smtClean="0"/>
              <a:pPr>
                <a:defRPr/>
              </a:pPr>
              <a:t>‹#›</a:t>
            </a:fld>
            <a:endParaRPr lang="en-US" altLang="zh-CN"/>
          </a:p>
        </p:txBody>
      </p:sp>
    </p:spTree>
    <p:extLst>
      <p:ext uri="{BB962C8B-B14F-4D97-AF65-F5344CB8AC3E}">
        <p14:creationId xmlns:p14="http://schemas.microsoft.com/office/powerpoint/2010/main" val="1982550361"/>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956B3C8-52BF-4D60-824C-E36739F967F9}" type="slidenum">
              <a:rPr lang="en-US" altLang="zh-CN" smtClean="0"/>
              <a:pPr>
                <a:defRPr/>
              </a:pPr>
              <a:t>‹#›</a:t>
            </a:fld>
            <a:endParaRPr lang="en-US" altLang="zh-CN"/>
          </a:p>
        </p:txBody>
      </p:sp>
    </p:spTree>
    <p:extLst>
      <p:ext uri="{BB962C8B-B14F-4D97-AF65-F5344CB8AC3E}">
        <p14:creationId xmlns:p14="http://schemas.microsoft.com/office/powerpoint/2010/main" val="1885987555"/>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188640"/>
            <a:ext cx="83688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57200" y="1196753"/>
            <a:ext cx="8368811"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57200" y="6356176"/>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124200" y="635617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5366" name="Rectangle 6"/>
          <p:cNvSpPr>
            <a:spLocks noGrp="1" noChangeArrowheads="1"/>
          </p:cNvSpPr>
          <p:nvPr>
            <p:ph type="sldNum" sz="quarter" idx="4"/>
          </p:nvPr>
        </p:nvSpPr>
        <p:spPr bwMode="auto">
          <a:xfrm>
            <a:off x="6553200" y="6356176"/>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286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94853" y="188641"/>
            <a:ext cx="1038402"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72" r:id="rId14"/>
  </p:sldLayoutIdLst>
  <p:transition>
    <p:wipe dir="r"/>
  </p:transition>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Rectangle 8"/>
          <p:cNvSpPr>
            <a:spLocks noChangeArrowheads="1"/>
          </p:cNvSpPr>
          <p:nvPr/>
        </p:nvSpPr>
        <p:spPr bwMode="gray">
          <a:xfrm>
            <a:off x="571500" y="150018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12297" name="Rectangle 9"/>
          <p:cNvSpPr>
            <a:spLocks noGrp="1" noChangeArrowheads="1"/>
          </p:cNvSpPr>
          <p:nvPr>
            <p:ph type="title"/>
          </p:nvPr>
        </p:nvSpPr>
        <p:spPr bwMode="auto">
          <a:xfrm>
            <a:off x="571472" y="214313"/>
            <a:ext cx="8301066"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2298" name="Rectangle 10"/>
          <p:cNvSpPr>
            <a:spLocks noGrp="1" noChangeArrowheads="1"/>
          </p:cNvSpPr>
          <p:nvPr>
            <p:ph type="body" idx="1"/>
          </p:nvPr>
        </p:nvSpPr>
        <p:spPr bwMode="auto">
          <a:xfrm>
            <a:off x="571472" y="1643050"/>
            <a:ext cx="8072494" cy="4643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5" name="任意多边形 34"/>
          <p:cNvSpPr>
            <a:spLocks/>
          </p:cNvSpPr>
          <p:nvPr/>
        </p:nvSpPr>
        <p:spPr bwMode="auto">
          <a:xfrm>
            <a:off x="785786" y="5000636"/>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rgbClr val="F0A22E">
              <a:tint val="65000"/>
              <a:satMod val="115000"/>
              <a:alpha val="4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任意多边形 35"/>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直角三角形 36"/>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rgbClr val="F0A22E">
                      <a:shade val="20000"/>
                      <a:satMod val="176000"/>
                      <a:alpha val="100000"/>
                    </a:srgbClr>
                  </a:gs>
                  <a:gs pos="18000">
                    <a:srgbClr val="F0A22E">
                      <a:shade val="48000"/>
                      <a:satMod val="153000"/>
                      <a:alpha val="100000"/>
                    </a:srgbClr>
                  </a:gs>
                  <a:gs pos="43000">
                    <a:srgbClr val="F0A22E">
                      <a:tint val="86000"/>
                      <a:satMod val="149000"/>
                      <a:alpha val="100000"/>
                    </a:srgbClr>
                  </a:gs>
                  <a:gs pos="45000">
                    <a:srgbClr val="F0A22E">
                      <a:tint val="85000"/>
                      <a:satMod val="150000"/>
                      <a:alpha val="100000"/>
                    </a:srgbClr>
                  </a:gs>
                  <a:gs pos="50000">
                    <a:srgbClr val="F0A22E">
                      <a:tint val="86000"/>
                      <a:satMod val="149000"/>
                      <a:alpha val="100000"/>
                    </a:srgbClr>
                  </a:gs>
                  <a:gs pos="79000">
                    <a:srgbClr val="F0A22E">
                      <a:shade val="53000"/>
                      <a:satMod val="150000"/>
                      <a:alpha val="100000"/>
                    </a:srgbClr>
                  </a:gs>
                  <a:gs pos="100000">
                    <a:srgbClr val="F0A22E">
                      <a:shade val="25000"/>
                      <a:satMod val="170000"/>
                      <a:alpha val="100000"/>
                    </a:srgbClr>
                  </a:gs>
                </a:gsLst>
                <a:lin ang="450000" scaled="1"/>
                <a:tileRect/>
              </a:gradFill>
            </a:fillOverlay>
          </a:effectLst>
        </p:spPr>
        <p:txBody>
          <a:bodyPr vert="horz" wrap="square" lIns="91440" tIns="45720" rIns="91440" bIns="45720" anchor="ctr" compatLnSpc="1"/>
          <a:lstStyle>
            <a:extLs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cxnSp>
        <p:nvCxnSpPr>
          <p:cNvPr id="38" name="直接连接符 37"/>
          <p:cNvCxnSpPr/>
          <p:nvPr/>
        </p:nvCxnSpPr>
        <p:spPr>
          <a:xfrm>
            <a:off x="-9237" y="5787738"/>
            <a:ext cx="3405509" cy="1084383"/>
          </a:xfrm>
          <a:prstGeom prst="line">
            <a:avLst/>
          </a:prstGeom>
          <a:noFill/>
          <a:ln w="12065" cap="flat" cmpd="sng" algn="ctr">
            <a:gradFill>
              <a:gsLst>
                <a:gs pos="45000">
                  <a:srgbClr val="F0A22E">
                    <a:tint val="70000"/>
                    <a:satMod val="110000"/>
                  </a:srgbClr>
                </a:gs>
                <a:gs pos="15000">
                  <a:srgbClr val="F0A22E">
                    <a:shade val="40000"/>
                    <a:satMod val="110000"/>
                  </a:srgbClr>
                </a:gs>
              </a:gsLst>
              <a:lin ang="5400000" scaled="1"/>
            </a:gradFill>
            <a:prstDash val="solid"/>
            <a:miter lim="800000"/>
          </a:ln>
          <a:effectLst/>
        </p:spPr>
      </p:cxnSp>
      <p:sp>
        <p:nvSpPr>
          <p:cNvPr id="40" name="页脚占位符 21"/>
          <p:cNvSpPr>
            <a:spLocks noGrp="1"/>
          </p:cNvSpPr>
          <p:nvPr>
            <p:ph type="ftr" sz="quarter" idx="3"/>
          </p:nvPr>
        </p:nvSpPr>
        <p:spPr>
          <a:xfrm>
            <a:off x="6793319" y="6286520"/>
            <a:ext cx="2350681" cy="365125"/>
          </a:xfrm>
          <a:prstGeom prst="rect">
            <a:avLst/>
          </a:prstGeom>
        </p:spPr>
        <p:txBody>
          <a:bodyPr vert="horz" anchor="b"/>
          <a:lstStyle>
            <a:lvl1pPr algn="r" eaLnBrk="1" latinLnBrk="0" hangingPunct="1">
              <a:defRPr kumimoji="0" sz="1000">
                <a:solidFill>
                  <a:schemeClr val="tx1"/>
                </a:solidFill>
              </a:defRPr>
            </a:lvl1pPr>
            <a:extLst/>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41" name="灯片编号占位符 17"/>
          <p:cNvSpPr>
            <a:spLocks noGrp="1"/>
          </p:cNvSpPr>
          <p:nvPr>
            <p:ph type="sldNum" sz="quarter" idx="4"/>
          </p:nvPr>
        </p:nvSpPr>
        <p:spPr>
          <a:xfrm>
            <a:off x="4429124" y="6429396"/>
            <a:ext cx="571504" cy="428604"/>
          </a:xfrm>
          <a:prstGeom prst="rect">
            <a:avLst/>
          </a:prstGeom>
        </p:spPr>
        <p:txBody>
          <a:bodyPr vert="horz" anchor="b"/>
          <a:lstStyle>
            <a:lvl1pPr algn="r" eaLnBrk="1" latinLnBrk="0" hangingPunct="1">
              <a:defRPr kumimoji="0" sz="1800" b="0">
                <a:solidFill>
                  <a:schemeClr val="tx1"/>
                </a:solidFill>
              </a:defRPr>
            </a:lvl1pPr>
            <a:extLst/>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a:t>
            </a:fld>
            <a:endParaRPr lang="zh-CN" altLang="en-US" kern="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wipe dir="r"/>
  </p:transition>
  <p:hf hdr="0" ftr="0" dt="0"/>
  <p:txStyles>
    <p:titleStyle>
      <a:lvl1pPr algn="ctr" rtl="0" eaLnBrk="0" fontAlgn="base" hangingPunct="0">
        <a:spcBef>
          <a:spcPct val="0"/>
        </a:spcBef>
        <a:spcAft>
          <a:spcPct val="0"/>
        </a:spcAft>
        <a:defRPr sz="4400">
          <a:solidFill>
            <a:srgbClr val="C00000"/>
          </a:solidFill>
          <a:latin typeface="Times New Roman" pitchFamily="18" charset="0"/>
          <a:ea typeface="+mj-ea"/>
          <a:cs typeface="Times New Roman" pitchFamily="18" charset="0"/>
        </a:defRPr>
      </a:lvl1pPr>
      <a:lvl2pPr algn="l" rtl="0" eaLnBrk="0" fontAlgn="base" hangingPunct="0">
        <a:spcBef>
          <a:spcPct val="0"/>
        </a:spcBef>
        <a:spcAft>
          <a:spcPct val="0"/>
        </a:spcAft>
        <a:defRPr sz="4400">
          <a:solidFill>
            <a:srgbClr val="333399"/>
          </a:solidFill>
          <a:latin typeface="Arial" pitchFamily="34" charset="0"/>
          <a:ea typeface="黑体" pitchFamily="2" charset="-122"/>
        </a:defRPr>
      </a:lvl2pPr>
      <a:lvl3pPr algn="l" rtl="0" eaLnBrk="0" fontAlgn="base" hangingPunct="0">
        <a:spcBef>
          <a:spcPct val="0"/>
        </a:spcBef>
        <a:spcAft>
          <a:spcPct val="0"/>
        </a:spcAft>
        <a:defRPr sz="4400">
          <a:solidFill>
            <a:srgbClr val="333399"/>
          </a:solidFill>
          <a:latin typeface="Arial" pitchFamily="34" charset="0"/>
          <a:ea typeface="黑体" pitchFamily="2" charset="-122"/>
        </a:defRPr>
      </a:lvl3pPr>
      <a:lvl4pPr algn="l" rtl="0" eaLnBrk="0" fontAlgn="base" hangingPunct="0">
        <a:spcBef>
          <a:spcPct val="0"/>
        </a:spcBef>
        <a:spcAft>
          <a:spcPct val="0"/>
        </a:spcAft>
        <a:defRPr sz="4400">
          <a:solidFill>
            <a:srgbClr val="333399"/>
          </a:solidFill>
          <a:latin typeface="Arial" pitchFamily="34" charset="0"/>
          <a:ea typeface="黑体" pitchFamily="2" charset="-122"/>
        </a:defRPr>
      </a:lvl4pPr>
      <a:lvl5pPr algn="l" rtl="0" eaLnBrk="0" fontAlgn="base" hangingPunct="0">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Times New Roman" pitchFamily="18" charset="0"/>
          <a:ea typeface="宋体" pitchFamily="2" charset="-122"/>
          <a:cs typeface="Times New Roman" pitchFamily="18"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imes New Roman" pitchFamily="18" charset="0"/>
          <a:ea typeface="宋体" pitchFamily="2" charset="-122"/>
          <a:cs typeface="Times New Roman" pitchFamily="18"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imes New Roman" pitchFamily="18" charset="0"/>
          <a:ea typeface="宋体" pitchFamily="2" charset="-122"/>
          <a:cs typeface="Times New Roman" pitchFamily="18"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imes New Roman" pitchFamily="18" charset="0"/>
          <a:ea typeface="宋体" pitchFamily="2" charset="-122"/>
          <a:cs typeface="Times New Roman" pitchFamily="18"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ea typeface="宋体" pitchFamily="2" charset="-122"/>
          <a:cs typeface="Times New Roman" pitchFamily="18"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1000100" y="1285860"/>
            <a:ext cx="7253288" cy="1462088"/>
          </a:xfrm>
        </p:spPr>
        <p:txBody>
          <a:bodyPr>
            <a:noAutofit/>
          </a:bodyPr>
          <a:lstStyle/>
          <a:p>
            <a:pPr algn="ctr"/>
            <a:r>
              <a:rPr lang="zh-CN" altLang="en-US" dirty="0" smtClean="0"/>
              <a:t>第 </a:t>
            </a:r>
            <a:r>
              <a:rPr lang="en-US" altLang="zh-CN" dirty="0" smtClean="0"/>
              <a:t>5 </a:t>
            </a:r>
            <a:r>
              <a:rPr lang="zh-CN" altLang="en-US" dirty="0" smtClean="0"/>
              <a:t>章   运输层</a:t>
            </a:r>
            <a:endParaRPr lang="zh-CN" altLang="en-US" dirty="0"/>
          </a:p>
        </p:txBody>
      </p:sp>
      <p:sp>
        <p:nvSpPr>
          <p:cNvPr id="120835" name="Rectangle 3"/>
          <p:cNvSpPr>
            <a:spLocks noGrp="1" noChangeArrowheads="1"/>
          </p:cNvSpPr>
          <p:nvPr>
            <p:ph type="subTitle" idx="1"/>
          </p:nvPr>
        </p:nvSpPr>
        <p:spPr/>
        <p:txBody>
          <a:bodyPr/>
          <a:lstStyle/>
          <a:p>
            <a:pPr algn="ctr"/>
            <a:r>
              <a:rPr lang="zh-CN" altLang="en-US" sz="4800" dirty="0" smtClean="0"/>
              <a:t>计算机网络</a:t>
            </a:r>
            <a:endParaRPr lang="zh-CN" altLang="en-US" sz="4800" dirty="0"/>
          </a:p>
        </p:txBody>
      </p:sp>
      <p:sp>
        <p:nvSpPr>
          <p:cNvPr id="4" name="矩形 3"/>
          <p:cNvSpPr/>
          <p:nvPr/>
        </p:nvSpPr>
        <p:spPr>
          <a:xfrm>
            <a:off x="2428860" y="5715016"/>
            <a:ext cx="4572032" cy="584775"/>
          </a:xfrm>
          <a:prstGeom prst="rect">
            <a:avLst/>
          </a:prstGeom>
        </p:spPr>
        <p:txBody>
          <a:bodyPr wrap="square">
            <a:spAutoFit/>
          </a:bodyPr>
          <a:lstStyle/>
          <a:p>
            <a:pPr lvl="0" algn="ctr"/>
            <a:r>
              <a:rPr lang="zh-CN" altLang="en-US" sz="3200" dirty="0" smtClean="0">
                <a:ln w="18415" cmpd="sng">
                  <a:solidFill>
                    <a:srgbClr val="FFFFFF"/>
                  </a:solidFill>
                  <a:prstDash val="solid"/>
                </a:ln>
                <a:solidFill>
                  <a:srgbClr val="FFFFFF"/>
                </a:solidFill>
                <a:effectLst>
                  <a:glow rad="139700">
                    <a:srgbClr val="FFFFFF">
                      <a:satMod val="175000"/>
                      <a:alpha val="40000"/>
                    </a:srgbClr>
                  </a:glow>
                  <a:outerShdw blurRad="63500" dir="3600000" algn="tl" rotWithShape="0">
                    <a:srgbClr val="000000">
                      <a:alpha val="70000"/>
                    </a:srgbClr>
                  </a:outerShdw>
                </a:effectLst>
              </a:rPr>
              <a:t>计算机科学与软件学院</a:t>
            </a:r>
            <a:endParaRPr lang="zh-CN" altLang="en-US" sz="3200" dirty="0">
              <a:ln w="18415" cmpd="sng">
                <a:solidFill>
                  <a:srgbClr val="FFFFFF"/>
                </a:solidFill>
                <a:prstDash val="solid"/>
              </a:ln>
              <a:solidFill>
                <a:srgbClr val="FFFFFF"/>
              </a:solidFill>
              <a:effectLst>
                <a:glow rad="139700">
                  <a:srgbClr val="FFFFFF">
                    <a:satMod val="175000"/>
                    <a:alpha val="40000"/>
                  </a:srgbClr>
                </a:glow>
                <a:outerShdw blurRad="63500" dir="3600000" algn="tl" rotWithShape="0">
                  <a:srgbClr val="000000">
                    <a:alpha val="70000"/>
                  </a:srgbClr>
                </a:outerShdw>
              </a:effectLst>
            </a:endParaRPr>
          </a:p>
        </p:txBody>
      </p:sp>
      <p:pic>
        <p:nvPicPr>
          <p:cNvPr id="5" name="Picture 1"/>
          <p:cNvPicPr>
            <a:picLocks noChangeAspect="1" noChangeArrowheads="1"/>
          </p:cNvPicPr>
          <p:nvPr/>
        </p:nvPicPr>
        <p:blipFill>
          <a:blip r:embed="rId3"/>
          <a:srcRect/>
          <a:stretch>
            <a:fillRect/>
          </a:stretch>
        </p:blipFill>
        <p:spPr bwMode="auto">
          <a:xfrm>
            <a:off x="1928794" y="5715016"/>
            <a:ext cx="685800" cy="657225"/>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altLang="zh-CN" sz="4000" dirty="0" smtClean="0"/>
              <a:t>5.1.3  </a:t>
            </a:r>
            <a:r>
              <a:rPr lang="zh-CN" altLang="en-US" sz="4000" dirty="0" smtClean="0"/>
              <a:t>运输层的端口 </a:t>
            </a:r>
            <a:endParaRPr lang="en-US" altLang="zh-CN" sz="4000" dirty="0"/>
          </a:p>
        </p:txBody>
      </p:sp>
      <p:sp>
        <p:nvSpPr>
          <p:cNvPr id="671747" name="Rectangle 3"/>
          <p:cNvSpPr>
            <a:spLocks noGrp="1" noChangeArrowheads="1"/>
          </p:cNvSpPr>
          <p:nvPr>
            <p:ph idx="1"/>
          </p:nvPr>
        </p:nvSpPr>
        <p:spPr>
          <a:xfrm>
            <a:off x="0" y="1142984"/>
            <a:ext cx="8929718" cy="2500330"/>
          </a:xfrm>
        </p:spPr>
        <p:txBody>
          <a:bodyPr/>
          <a:lstStyle/>
          <a:p>
            <a:r>
              <a:rPr lang="zh-CN" altLang="en-US" sz="2800" dirty="0" smtClean="0"/>
              <a:t>运输层</a:t>
            </a:r>
            <a:r>
              <a:rPr lang="zh-CN" altLang="en-US" sz="2800" dirty="0"/>
              <a:t>使用</a:t>
            </a:r>
            <a:r>
              <a:rPr lang="zh-CN" altLang="en-US" sz="2800" dirty="0">
                <a:solidFill>
                  <a:srgbClr val="FF0000"/>
                </a:solidFill>
              </a:rPr>
              <a:t>协议端口</a:t>
            </a:r>
            <a:r>
              <a:rPr lang="zh-CN" altLang="en-US" sz="2800" dirty="0" smtClean="0">
                <a:solidFill>
                  <a:srgbClr val="FF0000"/>
                </a:solidFill>
              </a:rPr>
              <a:t>号</a:t>
            </a:r>
            <a:r>
              <a:rPr lang="zh-CN" altLang="en-US" sz="2800" dirty="0" smtClean="0"/>
              <a:t>或</a:t>
            </a:r>
            <a:r>
              <a:rPr lang="zh-CN" altLang="en-US" sz="2800" dirty="0"/>
              <a:t>通常简称为</a:t>
            </a:r>
            <a:r>
              <a:rPr lang="zh-CN" altLang="en-US" sz="2800" dirty="0">
                <a:solidFill>
                  <a:srgbClr val="FF0000"/>
                </a:solidFill>
              </a:rPr>
              <a:t>端口</a:t>
            </a:r>
            <a:r>
              <a:rPr lang="en-US" altLang="zh-CN" sz="2800" dirty="0">
                <a:solidFill>
                  <a:srgbClr val="FF0000"/>
                </a:solidFill>
              </a:rPr>
              <a:t>(port</a:t>
            </a:r>
            <a:r>
              <a:rPr lang="en-US" altLang="zh-CN" sz="2800" dirty="0" smtClean="0">
                <a:solidFill>
                  <a:srgbClr val="FF0000"/>
                </a:solidFill>
              </a:rPr>
              <a:t>)</a:t>
            </a:r>
            <a:r>
              <a:rPr lang="zh-CN" altLang="en-US" sz="2800" dirty="0" smtClean="0"/>
              <a:t>来识别通信程序的终点。</a:t>
            </a:r>
            <a:endParaRPr lang="en-US" altLang="zh-CN" sz="2800" dirty="0" smtClean="0"/>
          </a:p>
          <a:p>
            <a:r>
              <a:rPr lang="zh-CN" altLang="en-US" sz="2800" dirty="0" smtClean="0"/>
              <a:t>不同</a:t>
            </a:r>
            <a:r>
              <a:rPr lang="zh-CN" altLang="en-US" sz="2800" dirty="0" smtClean="0">
                <a:solidFill>
                  <a:srgbClr val="FF0000"/>
                </a:solidFill>
              </a:rPr>
              <a:t>端口</a:t>
            </a:r>
            <a:r>
              <a:rPr lang="zh-CN" altLang="en-US" sz="2800" dirty="0" smtClean="0"/>
              <a:t>实现网络的复用与分用。</a:t>
            </a:r>
          </a:p>
          <a:p>
            <a:endParaRPr lang="zh-CN" altLang="en-US" sz="2800" dirty="0" smtClean="0"/>
          </a:p>
          <a:p>
            <a:endParaRPr lang="en-US" altLang="zh-CN" sz="2800" dirty="0" smtClean="0"/>
          </a:p>
          <a:p>
            <a:endParaRPr lang="zh-CN" altLang="en-US" sz="2800" dirty="0"/>
          </a:p>
        </p:txBody>
      </p:sp>
      <p:sp>
        <p:nvSpPr>
          <p:cNvPr id="4" name="灯片编号占位符 3"/>
          <p:cNvSpPr>
            <a:spLocks noGrp="1"/>
          </p:cNvSpPr>
          <p:nvPr>
            <p:ph type="sldNum" sz="quarter" idx="12"/>
          </p:nvPr>
        </p:nvSpPr>
        <p:spPr>
          <a:xfrm>
            <a:off x="4643438" y="5572140"/>
            <a:ext cx="571504" cy="428604"/>
          </a:xfrm>
        </p:spPr>
        <p:txBody>
          <a:bodyPr/>
          <a:lstStyle/>
          <a:p>
            <a:pPr fontAlgn="auto">
              <a:spcBef>
                <a:spcPts val="0"/>
              </a:spcBef>
              <a:spcAft>
                <a:spcPts val="0"/>
              </a:spcAft>
            </a:pPr>
            <a:fld id="{1E1E844E-51FF-46B2-9312-5393FDF9EB21}" type="slidenum">
              <a:rPr lang="zh-CN" altLang="en-US" kern="0" smtClean="0"/>
              <a:pPr fontAlgn="auto">
                <a:spcBef>
                  <a:spcPts val="0"/>
                </a:spcBef>
                <a:spcAft>
                  <a:spcPts val="0"/>
                </a:spcAft>
              </a:pPr>
              <a:t>10</a:t>
            </a:fld>
            <a:endParaRPr lang="zh-CN" altLang="en-US" kern="0" dirty="0"/>
          </a:p>
        </p:txBody>
      </p:sp>
      <p:sp>
        <p:nvSpPr>
          <p:cNvPr id="6" name="Rectangle 4"/>
          <p:cNvSpPr>
            <a:spLocks noChangeArrowheads="1"/>
          </p:cNvSpPr>
          <p:nvPr/>
        </p:nvSpPr>
        <p:spPr bwMode="auto">
          <a:xfrm>
            <a:off x="3919501" y="5528932"/>
            <a:ext cx="1904514" cy="471812"/>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a:latin typeface="Arial" charset="0"/>
                <a:ea typeface="黑体" pitchFamily="2" charset="-122"/>
              </a:rPr>
              <a:t>IP </a:t>
            </a:r>
            <a:r>
              <a:rPr lang="zh-CN" altLang="en-US">
                <a:latin typeface="Arial" charset="0"/>
                <a:ea typeface="黑体" pitchFamily="2" charset="-122"/>
              </a:rPr>
              <a:t>层</a:t>
            </a:r>
          </a:p>
        </p:txBody>
      </p:sp>
      <p:sp>
        <p:nvSpPr>
          <p:cNvPr id="7" name="Text Box 5"/>
          <p:cNvSpPr txBox="1">
            <a:spLocks noChangeArrowheads="1"/>
          </p:cNvSpPr>
          <p:nvPr/>
        </p:nvSpPr>
        <p:spPr bwMode="auto">
          <a:xfrm>
            <a:off x="4991071" y="4929198"/>
            <a:ext cx="2571473" cy="523220"/>
          </a:xfrm>
          <a:prstGeom prst="rect">
            <a:avLst/>
          </a:prstGeom>
          <a:solidFill>
            <a:schemeClr val="accent2"/>
          </a:solidFill>
          <a:ln w="9525">
            <a:noFill/>
            <a:miter lim="800000"/>
            <a:headEnd/>
            <a:tailEnd/>
          </a:ln>
          <a:effectLst/>
        </p:spPr>
        <p:txBody>
          <a:bodyPr wrap="none">
            <a:spAutoFit/>
          </a:bodyPr>
          <a:lstStyle/>
          <a:p>
            <a:r>
              <a:rPr lang="en-US" altLang="zh-CN" sz="2800" dirty="0" smtClean="0">
                <a:latin typeface="Arial" charset="0"/>
                <a:ea typeface="黑体" pitchFamily="2" charset="-122"/>
              </a:rPr>
              <a:t>TCP/UDP </a:t>
            </a:r>
            <a:r>
              <a:rPr lang="zh-CN" altLang="en-US" sz="2800" dirty="0" smtClean="0">
                <a:latin typeface="Arial" charset="0"/>
                <a:ea typeface="黑体" pitchFamily="2" charset="-122"/>
              </a:rPr>
              <a:t>数据</a:t>
            </a:r>
            <a:endParaRPr lang="zh-CN" altLang="en-US" sz="2800" dirty="0">
              <a:latin typeface="Arial" charset="0"/>
              <a:ea typeface="黑体" pitchFamily="2" charset="-122"/>
            </a:endParaRPr>
          </a:p>
        </p:txBody>
      </p:sp>
      <p:sp>
        <p:nvSpPr>
          <p:cNvPr id="8" name="Rectangle 6"/>
          <p:cNvSpPr>
            <a:spLocks noChangeArrowheads="1"/>
          </p:cNvSpPr>
          <p:nvPr/>
        </p:nvSpPr>
        <p:spPr bwMode="auto">
          <a:xfrm>
            <a:off x="4173471" y="3071810"/>
            <a:ext cx="1395525" cy="665482"/>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dirty="0" err="1" smtClean="0">
                <a:latin typeface="Arial" charset="0"/>
                <a:ea typeface="黑体" pitchFamily="2" charset="-122"/>
              </a:rPr>
              <a:t>Sina</a:t>
            </a:r>
            <a:endParaRPr lang="en-US" altLang="zh-CN" dirty="0" smtClean="0">
              <a:latin typeface="Arial" charset="0"/>
              <a:ea typeface="黑体" pitchFamily="2" charset="-122"/>
            </a:endParaRPr>
          </a:p>
          <a:p>
            <a:pPr algn="ctr"/>
            <a:r>
              <a:rPr lang="zh-CN" altLang="en-US" dirty="0" smtClean="0">
                <a:latin typeface="Arial" charset="0"/>
                <a:ea typeface="黑体" pitchFamily="2" charset="-122"/>
              </a:rPr>
              <a:t>端口 </a:t>
            </a:r>
            <a:r>
              <a:rPr lang="en-US" altLang="zh-CN" dirty="0">
                <a:latin typeface="Arial" charset="0"/>
                <a:ea typeface="黑体" pitchFamily="2" charset="-122"/>
              </a:rPr>
              <a:t>2</a:t>
            </a:r>
          </a:p>
        </p:txBody>
      </p:sp>
      <p:sp>
        <p:nvSpPr>
          <p:cNvPr id="9" name="Line 7"/>
          <p:cNvSpPr>
            <a:spLocks noChangeShapeType="1"/>
          </p:cNvSpPr>
          <p:nvPr/>
        </p:nvSpPr>
        <p:spPr bwMode="auto">
          <a:xfrm flipV="1">
            <a:off x="4869836" y="4867979"/>
            <a:ext cx="0" cy="660953"/>
          </a:xfrm>
          <a:prstGeom prst="line">
            <a:avLst/>
          </a:prstGeom>
          <a:noFill/>
          <a:ln w="38100">
            <a:solidFill>
              <a:schemeClr val="folHlink"/>
            </a:solidFill>
            <a:round/>
            <a:headEnd type="triangle"/>
            <a:tailEnd type="triangle" w="med" len="med"/>
          </a:ln>
          <a:effectLst/>
        </p:spPr>
        <p:txBody>
          <a:bodyPr/>
          <a:lstStyle/>
          <a:p>
            <a:endParaRPr lang="zh-CN" altLang="en-US"/>
          </a:p>
        </p:txBody>
      </p:sp>
      <p:sp>
        <p:nvSpPr>
          <p:cNvPr id="10" name="Line 8"/>
          <p:cNvSpPr>
            <a:spLocks noChangeShapeType="1"/>
          </p:cNvSpPr>
          <p:nvPr/>
        </p:nvSpPr>
        <p:spPr bwMode="auto">
          <a:xfrm flipV="1">
            <a:off x="4869836" y="3737292"/>
            <a:ext cx="0" cy="660953"/>
          </a:xfrm>
          <a:prstGeom prst="line">
            <a:avLst/>
          </a:prstGeom>
          <a:noFill/>
          <a:ln w="38100">
            <a:solidFill>
              <a:schemeClr val="folHlink"/>
            </a:solidFill>
            <a:round/>
            <a:headEnd type="triangle"/>
            <a:tailEnd type="triangle" w="med" len="lg"/>
          </a:ln>
          <a:effectLst/>
        </p:spPr>
        <p:txBody>
          <a:bodyPr/>
          <a:lstStyle/>
          <a:p>
            <a:endParaRPr lang="zh-CN" altLang="en-US"/>
          </a:p>
        </p:txBody>
      </p:sp>
      <p:sp>
        <p:nvSpPr>
          <p:cNvPr id="11" name="Line 9"/>
          <p:cNvSpPr>
            <a:spLocks noChangeShapeType="1"/>
          </p:cNvSpPr>
          <p:nvPr/>
        </p:nvSpPr>
        <p:spPr bwMode="auto">
          <a:xfrm flipV="1">
            <a:off x="5250179" y="3737292"/>
            <a:ext cx="1333999" cy="660953"/>
          </a:xfrm>
          <a:prstGeom prst="line">
            <a:avLst/>
          </a:prstGeom>
          <a:noFill/>
          <a:ln w="38100">
            <a:solidFill>
              <a:schemeClr val="folHlink"/>
            </a:solidFill>
            <a:round/>
            <a:headEnd type="triangle"/>
            <a:tailEnd type="triangle" w="med" len="lg"/>
          </a:ln>
          <a:effectLst/>
        </p:spPr>
        <p:txBody>
          <a:bodyPr/>
          <a:lstStyle/>
          <a:p>
            <a:endParaRPr lang="zh-CN" altLang="en-US"/>
          </a:p>
        </p:txBody>
      </p:sp>
      <p:sp>
        <p:nvSpPr>
          <p:cNvPr id="12" name="Line 10"/>
          <p:cNvSpPr>
            <a:spLocks noChangeShapeType="1"/>
          </p:cNvSpPr>
          <p:nvPr/>
        </p:nvSpPr>
        <p:spPr bwMode="auto">
          <a:xfrm flipH="1" flipV="1">
            <a:off x="3158290" y="3737292"/>
            <a:ext cx="1342272" cy="620402"/>
          </a:xfrm>
          <a:prstGeom prst="line">
            <a:avLst/>
          </a:prstGeom>
          <a:noFill/>
          <a:ln w="38100">
            <a:solidFill>
              <a:schemeClr val="folHlink"/>
            </a:solidFill>
            <a:round/>
            <a:headEnd type="triangle"/>
            <a:tailEnd type="triangle" w="med" len="lg"/>
          </a:ln>
          <a:effectLst/>
        </p:spPr>
        <p:txBody>
          <a:bodyPr/>
          <a:lstStyle/>
          <a:p>
            <a:endParaRPr lang="zh-CN" altLang="en-US"/>
          </a:p>
        </p:txBody>
      </p:sp>
      <p:sp>
        <p:nvSpPr>
          <p:cNvPr id="13" name="Rectangle 11"/>
          <p:cNvSpPr>
            <a:spLocks noChangeArrowheads="1"/>
          </p:cNvSpPr>
          <p:nvPr/>
        </p:nvSpPr>
        <p:spPr bwMode="auto">
          <a:xfrm>
            <a:off x="6203835" y="3071810"/>
            <a:ext cx="1395525" cy="665482"/>
          </a:xfrm>
          <a:prstGeom prst="rect">
            <a:avLst/>
          </a:prstGeom>
          <a:solidFill>
            <a:srgbClr val="00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dirty="0" smtClean="0">
                <a:latin typeface="Arial" charset="0"/>
                <a:ea typeface="黑体" pitchFamily="2" charset="-122"/>
              </a:rPr>
              <a:t>Email</a:t>
            </a:r>
          </a:p>
          <a:p>
            <a:pPr algn="ctr"/>
            <a:r>
              <a:rPr lang="zh-CN" altLang="en-US" dirty="0" smtClean="0">
                <a:latin typeface="Arial" charset="0"/>
                <a:ea typeface="黑体" pitchFamily="2" charset="-122"/>
              </a:rPr>
              <a:t>端口 </a:t>
            </a:r>
            <a:r>
              <a:rPr lang="en-US" altLang="zh-CN" dirty="0" smtClean="0">
                <a:latin typeface="Arial" charset="0"/>
                <a:ea typeface="黑体" pitchFamily="2" charset="-122"/>
              </a:rPr>
              <a:t>3</a:t>
            </a:r>
            <a:endParaRPr lang="en-US" altLang="zh-CN" dirty="0">
              <a:latin typeface="Arial" charset="0"/>
              <a:ea typeface="黑体" pitchFamily="2" charset="-122"/>
            </a:endParaRPr>
          </a:p>
        </p:txBody>
      </p:sp>
      <p:sp>
        <p:nvSpPr>
          <p:cNvPr id="14" name="Rectangle 12"/>
          <p:cNvSpPr>
            <a:spLocks noChangeArrowheads="1"/>
          </p:cNvSpPr>
          <p:nvPr/>
        </p:nvSpPr>
        <p:spPr bwMode="auto">
          <a:xfrm>
            <a:off x="2143108" y="3071810"/>
            <a:ext cx="1395525" cy="665482"/>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dirty="0" smtClean="0">
                <a:latin typeface="Arial" charset="0"/>
                <a:ea typeface="黑体" pitchFamily="2" charset="-122"/>
              </a:rPr>
              <a:t>QQ</a:t>
            </a:r>
          </a:p>
          <a:p>
            <a:pPr algn="ctr"/>
            <a:r>
              <a:rPr lang="zh-CN" altLang="en-US" dirty="0" smtClean="0">
                <a:latin typeface="Arial" charset="0"/>
                <a:ea typeface="黑体" pitchFamily="2" charset="-122"/>
              </a:rPr>
              <a:t>端口 </a:t>
            </a:r>
            <a:r>
              <a:rPr lang="en-US" altLang="zh-CN" dirty="0">
                <a:latin typeface="Arial" charset="0"/>
                <a:ea typeface="黑体" pitchFamily="2" charset="-122"/>
              </a:rPr>
              <a:t>1</a:t>
            </a:r>
          </a:p>
        </p:txBody>
      </p:sp>
      <p:sp>
        <p:nvSpPr>
          <p:cNvPr id="15" name="Rectangle 13"/>
          <p:cNvSpPr>
            <a:spLocks noChangeArrowheads="1"/>
          </p:cNvSpPr>
          <p:nvPr/>
        </p:nvSpPr>
        <p:spPr bwMode="auto">
          <a:xfrm>
            <a:off x="3786181" y="4396167"/>
            <a:ext cx="2071703" cy="47181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dirty="0" smtClean="0">
                <a:latin typeface="Arial" charset="0"/>
                <a:ea typeface="黑体" pitchFamily="2" charset="-122"/>
              </a:rPr>
              <a:t>运输层</a:t>
            </a:r>
            <a:endParaRPr lang="zh-CN" altLang="en-US" dirty="0">
              <a:latin typeface="Arial" charset="0"/>
              <a:ea typeface="黑体" pitchFamily="2" charset="-122"/>
            </a:endParaRPr>
          </a:p>
        </p:txBody>
      </p:sp>
      <p:sp>
        <p:nvSpPr>
          <p:cNvPr id="17" name="矩形 16"/>
          <p:cNvSpPr/>
          <p:nvPr/>
        </p:nvSpPr>
        <p:spPr>
          <a:xfrm>
            <a:off x="0" y="6334780"/>
            <a:ext cx="585417" cy="523220"/>
          </a:xfrm>
          <a:prstGeom prst="rect">
            <a:avLst/>
          </a:prstGeom>
        </p:spPr>
        <p:txBody>
          <a:bodyPr wrap="square">
            <a:spAutoFit/>
          </a:bodyPr>
          <a:lstStyle/>
          <a:p>
            <a:fld id="{1E1E844E-51FF-46B2-9312-5393FDF9EB21}" type="slidenum">
              <a:rPr lang="zh-CN" altLang="en-US" sz="2800" kern="0" smtClean="0">
                <a:solidFill>
                  <a:sysClr val="windowText" lastClr="000000"/>
                </a:solidFill>
              </a:rPr>
              <a:pPr/>
              <a:t>10</a:t>
            </a:fld>
            <a:endParaRPr lang="zh-CN" altLang="en-US" dirty="0"/>
          </a:p>
        </p:txBody>
      </p:sp>
      <p:sp>
        <p:nvSpPr>
          <p:cNvPr id="19" name="圆角矩形标注 18"/>
          <p:cNvSpPr/>
          <p:nvPr/>
        </p:nvSpPr>
        <p:spPr>
          <a:xfrm>
            <a:off x="1419171" y="4357694"/>
            <a:ext cx="1571604" cy="857256"/>
          </a:xfrm>
          <a:prstGeom prst="wedgeRoundRectCallout">
            <a:avLst>
              <a:gd name="adj1" fmla="val 125340"/>
              <a:gd name="adj2" fmla="val -287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solidFill>
                  <a:schemeClr val="tx1"/>
                </a:solidFill>
              </a:rPr>
              <a:t>端口号为端口</a:t>
            </a:r>
            <a:r>
              <a:rPr lang="en-US" altLang="zh-CN" sz="2400" dirty="0" smtClean="0">
                <a:solidFill>
                  <a:schemeClr val="tx1"/>
                </a:solidFill>
              </a:rPr>
              <a:t>1</a:t>
            </a:r>
            <a:endParaRPr lang="zh-CN" altLang="en-US" sz="2400" dirty="0">
              <a:solidFill>
                <a:schemeClr val="tx1"/>
              </a:solidFill>
            </a:endParaRPr>
          </a:p>
        </p:txBody>
      </p:sp>
      <p:cxnSp>
        <p:nvCxnSpPr>
          <p:cNvPr id="21" name="直接箭头连接符 20"/>
          <p:cNvCxnSpPr/>
          <p:nvPr/>
        </p:nvCxnSpPr>
        <p:spPr>
          <a:xfrm rot="5400000" flipH="1" flipV="1">
            <a:off x="3705187" y="5143512"/>
            <a:ext cx="1143008"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标注 22"/>
          <p:cNvSpPr/>
          <p:nvPr/>
        </p:nvSpPr>
        <p:spPr>
          <a:xfrm>
            <a:off x="1562047" y="5500702"/>
            <a:ext cx="1571604" cy="500042"/>
          </a:xfrm>
          <a:prstGeom prst="wedgeRoundRectCallout">
            <a:avLst>
              <a:gd name="adj1" fmla="val 121396"/>
              <a:gd name="adj2" fmla="val -10592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solidFill>
                  <a:schemeClr val="tx1"/>
                </a:solidFill>
              </a:rPr>
              <a:t>数据</a:t>
            </a:r>
            <a:endParaRPr lang="zh-CN" altLang="en-US" sz="2400" dirty="0">
              <a:solidFill>
                <a:schemeClr val="tx1"/>
              </a:solidFill>
            </a:endParaRPr>
          </a:p>
        </p:txBody>
      </p:sp>
      <p:cxnSp>
        <p:nvCxnSpPr>
          <p:cNvPr id="24" name="直接箭头连接符 23"/>
          <p:cNvCxnSpPr/>
          <p:nvPr/>
        </p:nvCxnSpPr>
        <p:spPr>
          <a:xfrm rot="10800000">
            <a:off x="2490741" y="3714752"/>
            <a:ext cx="1785950" cy="85646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7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368811" cy="954344"/>
          </a:xfrm>
        </p:spPr>
        <p:txBody>
          <a:bodyPr/>
          <a:lstStyle/>
          <a:p>
            <a:r>
              <a:rPr lang="zh-CN" altLang="en-US" sz="3600" dirty="0" smtClean="0"/>
              <a:t>在</a:t>
            </a:r>
            <a:r>
              <a:rPr lang="en-US" altLang="zh-CN" sz="3600" dirty="0" smtClean="0"/>
              <a:t>TCP</a:t>
            </a:r>
            <a:r>
              <a:rPr lang="zh-CN" altLang="en-US" sz="3600" dirty="0" smtClean="0"/>
              <a:t>连接建立过程中</a:t>
            </a:r>
            <a:r>
              <a:rPr lang="en-US" altLang="zh-CN" sz="3600" dirty="0" smtClean="0"/>
              <a:t/>
            </a:r>
            <a:br>
              <a:rPr lang="en-US" altLang="zh-CN" sz="3600" dirty="0" smtClean="0"/>
            </a:br>
            <a:r>
              <a:rPr lang="zh-CN" altLang="en-US" sz="3600" dirty="0" smtClean="0"/>
              <a:t>要解决以下三个问题： </a:t>
            </a:r>
            <a:endParaRPr lang="zh-CN" altLang="en-US" sz="3600" dirty="0"/>
          </a:p>
        </p:txBody>
      </p:sp>
      <p:sp>
        <p:nvSpPr>
          <p:cNvPr id="3" name="内容占位符 2"/>
          <p:cNvSpPr>
            <a:spLocks noGrp="1"/>
          </p:cNvSpPr>
          <p:nvPr>
            <p:ph idx="1"/>
          </p:nvPr>
        </p:nvSpPr>
        <p:spPr/>
        <p:txBody>
          <a:bodyPr/>
          <a:lstStyle/>
          <a:p>
            <a:r>
              <a:rPr lang="zh-CN" altLang="en-US" dirty="0" smtClean="0"/>
              <a:t>  </a:t>
            </a:r>
            <a:r>
              <a:rPr lang="en-US" altLang="zh-CN" dirty="0" smtClean="0"/>
              <a:t>(1)</a:t>
            </a:r>
            <a:r>
              <a:rPr lang="zh-CN" altLang="en-US" dirty="0" smtClean="0"/>
              <a:t>要使每一方能够确知对方的存在。 </a:t>
            </a:r>
          </a:p>
          <a:p>
            <a:r>
              <a:rPr lang="zh-CN" altLang="en-US" dirty="0" smtClean="0"/>
              <a:t>   </a:t>
            </a:r>
            <a:r>
              <a:rPr lang="en-US" altLang="zh-CN" dirty="0" smtClean="0"/>
              <a:t>(2)</a:t>
            </a:r>
            <a:r>
              <a:rPr lang="zh-CN" altLang="en-US" dirty="0" smtClean="0"/>
              <a:t>要允许双方协商一些参数（如数据序号、</a:t>
            </a:r>
            <a:r>
              <a:rPr lang="en-US" altLang="zh-CN" dirty="0" smtClean="0"/>
              <a:t>MSS</a:t>
            </a:r>
            <a:r>
              <a:rPr lang="zh-CN" altLang="en-US" dirty="0" smtClean="0"/>
              <a:t>、是否使用窗口扩大选项和时间戳选项以及服务质量等）。 </a:t>
            </a:r>
          </a:p>
          <a:p>
            <a:r>
              <a:rPr lang="zh-CN" altLang="en-US" dirty="0" smtClean="0"/>
              <a:t>   </a:t>
            </a:r>
            <a:r>
              <a:rPr lang="en-US" altLang="zh-CN" dirty="0" smtClean="0"/>
              <a:t>(3)</a:t>
            </a:r>
            <a:r>
              <a:rPr lang="zh-CN" altLang="en-US" dirty="0" smtClean="0"/>
              <a:t>能够对自己的运输实体资源（如缓存大小、</a:t>
            </a:r>
            <a:r>
              <a:rPr lang="en-US" altLang="zh-CN" dirty="0" smtClean="0"/>
              <a:t>TCP</a:t>
            </a:r>
            <a:r>
              <a:rPr lang="zh-CN" altLang="en-US" dirty="0" smtClean="0"/>
              <a:t>连接表中的项目等）进行分配。</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100</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algn="ctr"/>
            <a:r>
              <a:rPr lang="zh-CN" altLang="en-US"/>
              <a:t>客户服务器方式 </a:t>
            </a:r>
          </a:p>
        </p:txBody>
      </p:sp>
      <p:sp>
        <p:nvSpPr>
          <p:cNvPr id="557059" name="Rectangle 3"/>
          <p:cNvSpPr>
            <a:spLocks noGrp="1" noChangeArrowheads="1"/>
          </p:cNvSpPr>
          <p:nvPr>
            <p:ph idx="1"/>
          </p:nvPr>
        </p:nvSpPr>
        <p:spPr/>
        <p:txBody>
          <a:bodyPr/>
          <a:lstStyle/>
          <a:p>
            <a:r>
              <a:rPr lang="en-US" altLang="zh-CN" dirty="0"/>
              <a:t>TCP </a:t>
            </a:r>
            <a:r>
              <a:rPr lang="zh-CN" altLang="en-US" dirty="0"/>
              <a:t>连接的建立都是采用</a:t>
            </a:r>
            <a:r>
              <a:rPr lang="zh-CN" altLang="en-US" dirty="0" smtClean="0">
                <a:solidFill>
                  <a:srgbClr val="FF0000"/>
                </a:solidFill>
              </a:rPr>
              <a:t>客户</a:t>
            </a:r>
            <a:r>
              <a:rPr lang="en-US" altLang="zh-CN" dirty="0" smtClean="0">
                <a:solidFill>
                  <a:srgbClr val="FF0000"/>
                </a:solidFill>
              </a:rPr>
              <a:t>/</a:t>
            </a:r>
            <a:r>
              <a:rPr lang="zh-CN" altLang="en-US" dirty="0" smtClean="0">
                <a:solidFill>
                  <a:srgbClr val="FF0000"/>
                </a:solidFill>
              </a:rPr>
              <a:t>服务器</a:t>
            </a:r>
            <a:r>
              <a:rPr lang="zh-CN" altLang="en-US" dirty="0" smtClean="0"/>
              <a:t>方式</a:t>
            </a:r>
            <a:endParaRPr lang="zh-CN" altLang="en-US" dirty="0"/>
          </a:p>
          <a:p>
            <a:r>
              <a:rPr lang="zh-CN" altLang="en-US" dirty="0"/>
              <a:t>主动发起连接建立的应用进程叫做</a:t>
            </a:r>
            <a:r>
              <a:rPr lang="zh-CN" altLang="en-US" dirty="0">
                <a:solidFill>
                  <a:schemeClr val="hlink"/>
                </a:solidFill>
              </a:rPr>
              <a:t>客户</a:t>
            </a:r>
            <a:r>
              <a:rPr lang="en-US" altLang="zh-CN" dirty="0"/>
              <a:t>(client)</a:t>
            </a:r>
            <a:r>
              <a:rPr lang="zh-CN" altLang="en-US" dirty="0"/>
              <a:t>。</a:t>
            </a:r>
          </a:p>
          <a:p>
            <a:r>
              <a:rPr lang="zh-CN" altLang="en-US" dirty="0"/>
              <a:t>被动等待连接建立的应用进程叫做</a:t>
            </a:r>
            <a:r>
              <a:rPr lang="zh-CN" altLang="en-US" dirty="0">
                <a:solidFill>
                  <a:schemeClr val="hlink"/>
                </a:solidFill>
              </a:rPr>
              <a:t>服务器</a:t>
            </a:r>
            <a:r>
              <a:rPr lang="en-US" altLang="zh-CN" dirty="0"/>
              <a:t>(server)</a:t>
            </a:r>
            <a:r>
              <a:rPr lang="zh-CN" altLang="en-US" dirty="0"/>
              <a:t>。 </a:t>
            </a:r>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101</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rgbClr val="000099"/>
                </a:solidFill>
                <a:latin typeface="Tahoma"/>
                <a:ea typeface="黑体"/>
              </a:rPr>
              <a:t>建立 </a:t>
            </a:r>
            <a:r>
              <a:rPr kumimoji="1" lang="en-US" altLang="zh-CN" dirty="0">
                <a:solidFill>
                  <a:srgbClr val="000099"/>
                </a:solidFill>
                <a:latin typeface="Tahoma"/>
                <a:ea typeface="黑体"/>
              </a:rPr>
              <a:t>TCP </a:t>
            </a:r>
            <a:r>
              <a:rPr kumimoji="1" lang="zh-CN" altLang="en-US" dirty="0">
                <a:solidFill>
                  <a:srgbClr val="000099"/>
                </a:solidFill>
                <a:latin typeface="Tahoma"/>
                <a:ea typeface="黑体"/>
              </a:rPr>
              <a:t>连接</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102</a:t>
            </a:fld>
            <a:endParaRPr lang="zh-CN" altLang="en-US" kern="0" dirty="0">
              <a:solidFill>
                <a:sysClr val="windowText" lastClr="000000"/>
              </a:solidFill>
            </a:endParaRPr>
          </a:p>
        </p:txBody>
      </p:sp>
      <p:pic>
        <p:nvPicPr>
          <p:cNvPr id="244738" name="Picture 2" descr="https://timgsa.baidu.com/timg?image&amp;quality=80&amp;size=b9999_10000&amp;sec=1528803389238&amp;di=8a3a9ef14927668066c12dde03ac00f1&amp;imgtype=0&amp;src=http%3A%2F%2Fimg.bimg.126.net%2Fphoto%2FfdgSG97N92uW637n4HSxiQ%3D%3D%2F5125096375964450751.jpg"/>
          <p:cNvPicPr>
            <a:picLocks noChangeAspect="1" noChangeArrowheads="1"/>
          </p:cNvPicPr>
          <p:nvPr/>
        </p:nvPicPr>
        <p:blipFill>
          <a:blip r:embed="rId2"/>
          <a:srcRect/>
          <a:stretch>
            <a:fillRect/>
          </a:stretch>
        </p:blipFill>
        <p:spPr bwMode="auto">
          <a:xfrm>
            <a:off x="755576" y="1124744"/>
            <a:ext cx="7513836" cy="5231432"/>
          </a:xfrm>
          <a:prstGeom prst="rect">
            <a:avLst/>
          </a:prstGeom>
          <a:noFill/>
        </p:spPr>
      </p:pic>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78780" y="2997200"/>
            <a:ext cx="3921369"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3" name="Group 5"/>
          <p:cNvGrpSpPr>
            <a:grpSpLocks/>
          </p:cNvGrpSpPr>
          <p:nvPr/>
        </p:nvGrpSpPr>
        <p:grpSpPr bwMode="auto">
          <a:xfrm>
            <a:off x="2646188" y="2651111"/>
            <a:ext cx="3795346" cy="801688"/>
            <a:chOff x="1520" y="1893"/>
            <a:chExt cx="2590" cy="505"/>
          </a:xfrm>
        </p:grpSpPr>
        <p:sp>
          <p:nvSpPr>
            <p:cNvPr id="8" name="Rectangle 6"/>
            <p:cNvSpPr>
              <a:spLocks noChangeArrowheads="1"/>
            </p:cNvSpPr>
            <p:nvPr/>
          </p:nvSpPr>
          <p:spPr bwMode="auto">
            <a:xfrm rot="665985">
              <a:off x="2093" y="1917"/>
              <a:ext cx="17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itchFamily="2" charset="-122"/>
                </a:rPr>
                <a:t> = x</a:t>
              </a:r>
            </a:p>
          </p:txBody>
        </p:sp>
        <p:sp>
          <p:nvSpPr>
            <p:cNvPr id="9" name="Line 7"/>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4" name="Group 8"/>
          <p:cNvGrpSpPr>
            <a:grpSpLocks/>
          </p:cNvGrpSpPr>
          <p:nvPr/>
        </p:nvGrpSpPr>
        <p:grpSpPr bwMode="auto">
          <a:xfrm>
            <a:off x="2646188" y="4402120"/>
            <a:ext cx="4021016" cy="800100"/>
            <a:chOff x="1520" y="2996"/>
            <a:chExt cx="2744" cy="504"/>
          </a:xfrm>
        </p:grpSpPr>
        <p:sp>
          <p:nvSpPr>
            <p:cNvPr id="11" name="Rectangle 9"/>
            <p:cNvSpPr>
              <a:spLocks noChangeArrowheads="1"/>
            </p:cNvSpPr>
            <p:nvPr/>
          </p:nvSpPr>
          <p:spPr bwMode="auto">
            <a:xfrm rot="649536">
              <a:off x="1760" y="3064"/>
              <a:ext cx="25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3" name="Rectangle 11"/>
          <p:cNvSpPr>
            <a:spLocks noChangeArrowheads="1"/>
          </p:cNvSpPr>
          <p:nvPr/>
        </p:nvSpPr>
        <p:spPr bwMode="auto">
          <a:xfrm>
            <a:off x="1744977" y="2039921"/>
            <a:ext cx="892419"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Text Box 12"/>
          <p:cNvSpPr txBox="1">
            <a:spLocks noChangeArrowheads="1"/>
          </p:cNvSpPr>
          <p:nvPr/>
        </p:nvSpPr>
        <p:spPr bwMode="auto">
          <a:xfrm>
            <a:off x="1699549" y="210183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15" name="Rectangle 13"/>
          <p:cNvSpPr>
            <a:spLocks noChangeArrowheads="1"/>
          </p:cNvSpPr>
          <p:nvPr/>
        </p:nvSpPr>
        <p:spPr bwMode="auto">
          <a:xfrm>
            <a:off x="6443000" y="2039921"/>
            <a:ext cx="910003"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Text Box 14"/>
          <p:cNvSpPr txBox="1">
            <a:spLocks noChangeArrowheads="1"/>
          </p:cNvSpPr>
          <p:nvPr/>
        </p:nvSpPr>
        <p:spPr bwMode="auto">
          <a:xfrm>
            <a:off x="6406364" y="210183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grpSp>
        <p:nvGrpSpPr>
          <p:cNvPr id="7" name="Group 15"/>
          <p:cNvGrpSpPr>
            <a:grpSpLocks/>
          </p:cNvGrpSpPr>
          <p:nvPr/>
        </p:nvGrpSpPr>
        <p:grpSpPr bwMode="auto">
          <a:xfrm>
            <a:off x="3478526" y="5451234"/>
            <a:ext cx="2189285" cy="396874"/>
            <a:chOff x="2088" y="3679"/>
            <a:chExt cx="1494" cy="250"/>
          </a:xfrm>
        </p:grpSpPr>
        <p:sp>
          <p:nvSpPr>
            <p:cNvPr id="18"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Rectangle 17"/>
            <p:cNvSpPr>
              <a:spLocks noChangeArrowheads="1"/>
            </p:cNvSpPr>
            <p:nvPr/>
          </p:nvSpPr>
          <p:spPr bwMode="auto">
            <a:xfrm>
              <a:off x="2462" y="3679"/>
              <a:ext cx="829" cy="250"/>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3333CC"/>
                  </a:solidFill>
                  <a:effectLst/>
                  <a:uLnTx/>
                  <a:uFillTx/>
                  <a:latin typeface="+mn-lt"/>
                  <a:ea typeface="黑体" pitchFamily="2" charset="-122"/>
                </a:rPr>
                <a:t>数据传送</a:t>
              </a:r>
            </a:p>
          </p:txBody>
        </p:sp>
      </p:grpSp>
      <p:grpSp>
        <p:nvGrpSpPr>
          <p:cNvPr id="10" name="Group 18"/>
          <p:cNvGrpSpPr>
            <a:grpSpLocks/>
          </p:cNvGrpSpPr>
          <p:nvPr/>
        </p:nvGrpSpPr>
        <p:grpSpPr bwMode="auto">
          <a:xfrm>
            <a:off x="783684" y="1703370"/>
            <a:ext cx="1219200" cy="947738"/>
            <a:chOff x="249" y="1296"/>
            <a:chExt cx="832" cy="597"/>
          </a:xfrm>
        </p:grpSpPr>
        <p:sp>
          <p:nvSpPr>
            <p:cNvPr id="21" name="Rectangle 19"/>
            <p:cNvSpPr>
              <a:spLocks noChangeArrowheads="1"/>
            </p:cNvSpPr>
            <p:nvPr/>
          </p:nvSpPr>
          <p:spPr bwMode="auto">
            <a:xfrm>
              <a:off x="251" y="1638"/>
              <a:ext cx="7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主动打开</a:t>
              </a:r>
            </a:p>
          </p:txBody>
        </p:sp>
        <p:sp>
          <p:nvSpPr>
            <p:cNvPr id="22" name="Freeform 20"/>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7" name="Group 21"/>
          <p:cNvGrpSpPr>
            <a:grpSpLocks/>
          </p:cNvGrpSpPr>
          <p:nvPr/>
        </p:nvGrpSpPr>
        <p:grpSpPr bwMode="auto">
          <a:xfrm>
            <a:off x="7086304" y="1711308"/>
            <a:ext cx="1378927" cy="939800"/>
            <a:chOff x="4550" y="1301"/>
            <a:chExt cx="941" cy="592"/>
          </a:xfrm>
        </p:grpSpPr>
        <p:sp>
          <p:nvSpPr>
            <p:cNvPr id="24" name="Rectangle 22"/>
            <p:cNvSpPr>
              <a:spLocks noChangeArrowheads="1"/>
            </p:cNvSpPr>
            <p:nvPr/>
          </p:nvSpPr>
          <p:spPr bwMode="auto">
            <a:xfrm>
              <a:off x="4732" y="1617"/>
              <a:ext cx="7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被动打开</a:t>
              </a:r>
            </a:p>
          </p:txBody>
        </p:sp>
        <p:sp>
          <p:nvSpPr>
            <p:cNvPr id="25" name="Freeform 23"/>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pic>
        <p:nvPicPr>
          <p:cNvPr id="26"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0387" y="1425559"/>
            <a:ext cx="4630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7203" y="1425559"/>
            <a:ext cx="4630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6"/>
          <p:cNvSpPr>
            <a:spLocks noChangeArrowheads="1"/>
          </p:cNvSpPr>
          <p:nvPr/>
        </p:nvSpPr>
        <p:spPr bwMode="auto">
          <a:xfrm>
            <a:off x="2351645" y="142555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29" name="Rectangle 27"/>
          <p:cNvSpPr>
            <a:spLocks noChangeArrowheads="1"/>
          </p:cNvSpPr>
          <p:nvPr/>
        </p:nvSpPr>
        <p:spPr bwMode="auto">
          <a:xfrm>
            <a:off x="6451792" y="142555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30" name="Rectangle 28"/>
          <p:cNvSpPr>
            <a:spLocks noChangeArrowheads="1"/>
          </p:cNvSpPr>
          <p:nvPr/>
        </p:nvSpPr>
        <p:spPr bwMode="auto">
          <a:xfrm>
            <a:off x="1885653" y="10715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31" name="Rectangle 29"/>
          <p:cNvSpPr>
            <a:spLocks noChangeArrowheads="1"/>
          </p:cNvSpPr>
          <p:nvPr/>
        </p:nvSpPr>
        <p:spPr bwMode="auto">
          <a:xfrm>
            <a:off x="6497218" y="10715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grpSp>
        <p:nvGrpSpPr>
          <p:cNvPr id="20" name="Group 30"/>
          <p:cNvGrpSpPr>
            <a:grpSpLocks/>
          </p:cNvGrpSpPr>
          <p:nvPr/>
        </p:nvGrpSpPr>
        <p:grpSpPr bwMode="auto">
          <a:xfrm>
            <a:off x="2458620" y="3527409"/>
            <a:ext cx="3982916" cy="801687"/>
            <a:chOff x="1392" y="2445"/>
            <a:chExt cx="2718" cy="505"/>
          </a:xfrm>
        </p:grpSpPr>
        <p:sp>
          <p:nvSpPr>
            <p:cNvPr id="33" name="Line 31"/>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4" name="Rectangle 32"/>
            <p:cNvSpPr>
              <a:spLocks noChangeArrowheads="1"/>
            </p:cNvSpPr>
            <p:nvPr/>
          </p:nvSpPr>
          <p:spPr bwMode="auto">
            <a:xfrm rot="20990024" flipH="1">
              <a:off x="1392" y="2483"/>
              <a:ext cx="25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itchFamily="2" charset="-122"/>
              </a:endParaRPr>
            </a:p>
          </p:txBody>
        </p:sp>
      </p:grpSp>
      <p:sp>
        <p:nvSpPr>
          <p:cNvPr id="36" name="Rectangle 18"/>
          <p:cNvSpPr txBox="1">
            <a:spLocks noChangeArrowheads="1"/>
          </p:cNvSpPr>
          <p:nvPr/>
        </p:nvSpPr>
        <p:spPr bwMode="auto">
          <a:xfrm>
            <a:off x="1357290" y="285728"/>
            <a:ext cx="6780334"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b="1">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b="1">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000099"/>
                </a:solidFill>
                <a:effectLst/>
                <a:uLnTx/>
                <a:uFillTx/>
                <a:latin typeface="Tahoma"/>
                <a:ea typeface="黑体"/>
                <a:cs typeface="+mj-cs"/>
              </a:rPr>
              <a:t>采用三报文握手建立 </a:t>
            </a:r>
            <a:r>
              <a:rPr kumimoji="1" lang="en-US" altLang="zh-CN" sz="3200" b="1" i="0" u="none" strike="noStrike" kern="0" cap="none" spc="0" normalizeH="0" baseline="0" noProof="0" dirty="0" smtClean="0">
                <a:ln>
                  <a:noFill/>
                </a:ln>
                <a:solidFill>
                  <a:srgbClr val="000099"/>
                </a:solidFill>
                <a:effectLst/>
                <a:uLnTx/>
                <a:uFillTx/>
                <a:latin typeface="Tahoma"/>
                <a:ea typeface="黑体"/>
                <a:cs typeface="+mj-cs"/>
              </a:rPr>
              <a:t>TCP </a:t>
            </a:r>
            <a:r>
              <a:rPr kumimoji="1" lang="zh-CN" altLang="en-US" sz="3200" b="1" i="0" u="none" strike="noStrike" kern="0" cap="none" spc="0" normalizeH="0" baseline="0" noProof="0" dirty="0" smtClean="0">
                <a:ln>
                  <a:noFill/>
                </a:ln>
                <a:solidFill>
                  <a:srgbClr val="000099"/>
                </a:solidFill>
                <a:effectLst/>
                <a:uLnTx/>
                <a:uFillTx/>
                <a:latin typeface="Tahoma"/>
                <a:ea typeface="黑体"/>
                <a:cs typeface="+mj-cs"/>
              </a:rPr>
              <a:t>连接</a:t>
            </a:r>
            <a:endParaRPr kumimoji="1" lang="zh-CN" altLang="en-US" sz="4000" b="1" i="0" u="none" strike="noStrike" kern="0" cap="none" spc="0" normalizeH="0" baseline="0" noProof="0" dirty="0" smtClean="0">
              <a:ln>
                <a:noFill/>
              </a:ln>
              <a:solidFill>
                <a:srgbClr val="000099"/>
              </a:solidFill>
              <a:effectLst/>
              <a:uLnTx/>
              <a:uFillTx/>
              <a:latin typeface="Tahoma"/>
              <a:ea typeface="黑体"/>
              <a:cs typeface="+mj-cs"/>
            </a:endParaRPr>
          </a:p>
        </p:txBody>
      </p:sp>
    </p:spTree>
    <p:extLst>
      <p:ext uri="{BB962C8B-B14F-4D97-AF65-F5344CB8AC3E}">
        <p14:creationId xmlns:p14="http://schemas.microsoft.com/office/powerpoint/2010/main" val="25242144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solidFill>
                  <a:srgbClr val="3333CC"/>
                </a:solidFill>
                <a:latin typeface="Arial" pitchFamily="34" charset="0"/>
              </a:rPr>
              <a:t>5.9.2   TCP </a:t>
            </a:r>
            <a:r>
              <a:rPr lang="zh-CN" altLang="en-US" dirty="0">
                <a:solidFill>
                  <a:srgbClr val="3333CC"/>
                </a:solidFill>
                <a:latin typeface="Arial" pitchFamily="34" charset="0"/>
              </a:rPr>
              <a:t>的连接释放 </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104</a:t>
            </a:fld>
            <a:endParaRPr lang="zh-CN" altLang="en-US" kern="0" dirty="0">
              <a:solidFill>
                <a:sysClr val="windowText" lastClr="000000"/>
              </a:solidFill>
            </a:endParaRPr>
          </a:p>
        </p:txBody>
      </p:sp>
      <p:pic>
        <p:nvPicPr>
          <p:cNvPr id="241666" name="Picture 2" descr="https://timgsa.baidu.com/timg?image&amp;quality=80&amp;size=b9999_10000&amp;sec=1528803389239&amp;di=6d4ee37ec0e672107b7be5d10694c356&amp;imgtype=0&amp;src=http%3A%2F%2Fimg.bimg.126.net%2Fphoto%2FBMHlOj0kfnf72y09YzvTjQ%3D%3D%2F5125096375964450752.jpg"/>
          <p:cNvPicPr>
            <a:picLocks noChangeAspect="1" noChangeArrowheads="1"/>
          </p:cNvPicPr>
          <p:nvPr/>
        </p:nvPicPr>
        <p:blipFill>
          <a:blip r:embed="rId2"/>
          <a:srcRect/>
          <a:stretch>
            <a:fillRect/>
          </a:stretch>
        </p:blipFill>
        <p:spPr bwMode="auto">
          <a:xfrm>
            <a:off x="1357290" y="1196753"/>
            <a:ext cx="6925062" cy="5159423"/>
          </a:xfrm>
          <a:prstGeom prst="rect">
            <a:avLst/>
          </a:prstGeom>
          <a:noFill/>
        </p:spPr>
      </p:pic>
    </p:spTree>
    <p:extLst>
      <p:ext uri="{BB962C8B-B14F-4D97-AF65-F5344CB8AC3E}">
        <p14:creationId xmlns:p14="http://schemas.microsoft.com/office/powerpoint/2010/main" val="2906119765"/>
      </p:ext>
    </p:extLst>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92818" y="6213475"/>
            <a:ext cx="934915" cy="528638"/>
            <a:chOff x="975" y="3914"/>
            <a:chExt cx="638" cy="333"/>
          </a:xfrm>
        </p:grpSpPr>
        <p:sp>
          <p:nvSpPr>
            <p:cNvPr id="5" name="Rectangle 3"/>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6" name="Text Box 4"/>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1" lang="en-US" altLang="zh-CN" sz="1800" i="0" u="none" strike="noStrike" kern="0" cap="none" spc="0" normalizeH="0" baseline="0" noProof="0">
                  <a:ln>
                    <a:noFill/>
                  </a:ln>
                  <a:solidFill>
                    <a:srgbClr val="FFFF99"/>
                  </a:solidFill>
                  <a:effectLst/>
                  <a:uLnTx/>
                  <a:uFillTx/>
                  <a:latin typeface="+mn-lt"/>
                  <a:ea typeface="黑体" pitchFamily="2" charset="-122"/>
                </a:rPr>
                <a:t>CLOSED</a:t>
              </a:r>
            </a:p>
          </p:txBody>
        </p:sp>
      </p:grpSp>
      <p:sp>
        <p:nvSpPr>
          <p:cNvPr id="7" name="AutoShape 5"/>
          <p:cNvSpPr>
            <a:spLocks noChangeArrowheads="1"/>
          </p:cNvSpPr>
          <p:nvPr/>
        </p:nvSpPr>
        <p:spPr bwMode="auto">
          <a:xfrm rot="-651552">
            <a:off x="3759010" y="3895725"/>
            <a:ext cx="624254"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AutoShape 6"/>
          <p:cNvSpPr>
            <a:spLocks noChangeArrowheads="1"/>
          </p:cNvSpPr>
          <p:nvPr/>
        </p:nvSpPr>
        <p:spPr bwMode="auto">
          <a:xfrm>
            <a:off x="3500430" y="1888447"/>
            <a:ext cx="2201008"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9" name="Rectangle 7"/>
          <p:cNvSpPr>
            <a:spLocks noChangeArrowheads="1"/>
          </p:cNvSpPr>
          <p:nvPr/>
        </p:nvSpPr>
        <p:spPr bwMode="auto">
          <a:xfrm rot="610931">
            <a:off x="2907091" y="4996813"/>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p>
        </p:txBody>
      </p:sp>
      <p:grpSp>
        <p:nvGrpSpPr>
          <p:cNvPr id="3" name="Group 8"/>
          <p:cNvGrpSpPr>
            <a:grpSpLocks/>
          </p:cNvGrpSpPr>
          <p:nvPr/>
        </p:nvGrpSpPr>
        <p:grpSpPr bwMode="auto">
          <a:xfrm>
            <a:off x="2629197" y="2355850"/>
            <a:ext cx="3815862" cy="768350"/>
            <a:chOff x="1614" y="1484"/>
            <a:chExt cx="2604" cy="484"/>
          </a:xfrm>
        </p:grpSpPr>
        <p:sp>
          <p:nvSpPr>
            <p:cNvPr id="11" name="Rectangle 9"/>
            <p:cNvSpPr>
              <a:spLocks noChangeArrowheads="1"/>
            </p:cNvSpPr>
            <p:nvPr/>
          </p:nvSpPr>
          <p:spPr bwMode="auto">
            <a:xfrm rot="597975">
              <a:off x="2395" y="1520"/>
              <a:ext cx="1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33CC"/>
                  </a:solidFill>
                  <a:effectLst/>
                  <a:uLnTx/>
                  <a:uFillTx/>
                  <a:latin typeface="+mn-lt"/>
                  <a:ea typeface="黑体" pitchFamily="2" charset="-122"/>
                </a:rPr>
                <a:t>FIN = 1, seq = u</a:t>
              </a:r>
            </a:p>
          </p:txBody>
        </p:sp>
        <p:sp>
          <p:nvSpPr>
            <p:cNvPr id="12" name="Line 10"/>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4" name="Group 11"/>
          <p:cNvGrpSpPr>
            <a:grpSpLocks/>
          </p:cNvGrpSpPr>
          <p:nvPr/>
        </p:nvGrpSpPr>
        <p:grpSpPr bwMode="auto">
          <a:xfrm>
            <a:off x="2642386" y="3167064"/>
            <a:ext cx="3815862" cy="769937"/>
            <a:chOff x="1623" y="1995"/>
            <a:chExt cx="2604" cy="485"/>
          </a:xfrm>
        </p:grpSpPr>
        <p:sp>
          <p:nvSpPr>
            <p:cNvPr id="14" name="Rectangle 12"/>
            <p:cNvSpPr>
              <a:spLocks noChangeArrowheads="1"/>
            </p:cNvSpPr>
            <p:nvPr/>
          </p:nvSpPr>
          <p:spPr bwMode="auto">
            <a:xfrm rot="20990024" flipH="1">
              <a:off x="1744" y="2020"/>
              <a:ext cx="2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v,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u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dirty="0">
                <a:ln>
                  <a:noFill/>
                </a:ln>
                <a:solidFill>
                  <a:srgbClr val="3333CC"/>
                </a:solidFill>
                <a:effectLst/>
                <a:uLnTx/>
                <a:uFillTx/>
                <a:latin typeface="+mn-lt"/>
                <a:ea typeface="黑体" pitchFamily="2" charset="-122"/>
              </a:endParaRPr>
            </a:p>
          </p:txBody>
        </p:sp>
        <p:sp>
          <p:nvSpPr>
            <p:cNvPr id="15" name="Line 13"/>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16" name="Line 14"/>
          <p:cNvSpPr>
            <a:spLocks noChangeShapeType="1"/>
          </p:cNvSpPr>
          <p:nvPr/>
        </p:nvSpPr>
        <p:spPr bwMode="auto">
          <a:xfrm>
            <a:off x="2629197" y="4933340"/>
            <a:ext cx="3815862"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5"/>
          <p:cNvSpPr>
            <a:spLocks noChangeShapeType="1"/>
          </p:cNvSpPr>
          <p:nvPr/>
        </p:nvSpPr>
        <p:spPr bwMode="auto">
          <a:xfrm flipH="1">
            <a:off x="2610147" y="4103689"/>
            <a:ext cx="3815862"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Rectangle 16"/>
          <p:cNvSpPr>
            <a:spLocks noChangeArrowheads="1"/>
          </p:cNvSpPr>
          <p:nvPr/>
        </p:nvSpPr>
        <p:spPr bwMode="auto">
          <a:xfrm rot="20943314" flipH="1">
            <a:off x="2548829" y="4107223"/>
            <a:ext cx="41694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FIN = 1, ACK = 1,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 w, </a:t>
            </a:r>
            <a:r>
              <a:rPr kumimoji="0" lang="en-US" altLang="zh-CN" sz="1800" b="1" i="0" u="none" strike="noStrike" kern="0" cap="none" spc="0" normalizeH="0" baseline="0" noProof="0" dirty="0" err="1">
                <a:ln>
                  <a:noFill/>
                </a:ln>
                <a:solidFill>
                  <a:srgbClr val="3333CC"/>
                </a:solidFill>
                <a:effectLst/>
                <a:uLnTx/>
                <a:uFillTx/>
                <a:latin typeface="+mn-lt"/>
                <a:ea typeface="黑体"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rPr>
              <a:t>= u </a:t>
            </a:r>
            <a:r>
              <a:rPr kumimoji="0" lang="en-US" altLang="zh-CN" sz="1800" b="1" i="0" u="none" strike="noStrike" kern="0" cap="none" spc="0" normalizeH="0" baseline="0" noProof="0" dirty="0">
                <a:ln>
                  <a:noFill/>
                </a:ln>
                <a:solidFill>
                  <a:srgbClr val="3333CC"/>
                </a:solidFill>
                <a:effectLst/>
                <a:uLnTx/>
                <a:uFillTx/>
                <a:latin typeface="+mn-lt"/>
                <a:ea typeface="黑体" pitchFamily="2" charset="-122"/>
                <a:sym typeface="Symbol" pitchFamily="18" charset="2"/>
              </a:rPr>
              <a:t> 1</a:t>
            </a:r>
            <a:endParaRPr kumimoji="0" lang="en-US" altLang="zh-CN" sz="1800" b="1" i="0" u="none" strike="noStrike" kern="0" cap="none" spc="0" normalizeH="0" baseline="0" noProof="0" dirty="0">
              <a:ln>
                <a:noFill/>
              </a:ln>
              <a:solidFill>
                <a:srgbClr val="3333CC"/>
              </a:solidFill>
              <a:effectLst/>
              <a:uLnTx/>
              <a:uFillTx/>
              <a:latin typeface="+mn-lt"/>
              <a:ea typeface="黑体" pitchFamily="2" charset="-122"/>
            </a:endParaRPr>
          </a:p>
        </p:txBody>
      </p:sp>
      <p:sp>
        <p:nvSpPr>
          <p:cNvPr id="19" name="Rectangle 17"/>
          <p:cNvSpPr>
            <a:spLocks noChangeArrowheads="1"/>
          </p:cNvSpPr>
          <p:nvPr/>
        </p:nvSpPr>
        <p:spPr bwMode="auto">
          <a:xfrm>
            <a:off x="1747036" y="1611313"/>
            <a:ext cx="880697"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Rectangle 18"/>
          <p:cNvSpPr>
            <a:spLocks noChangeArrowheads="1"/>
          </p:cNvSpPr>
          <p:nvPr/>
        </p:nvSpPr>
        <p:spPr bwMode="auto">
          <a:xfrm>
            <a:off x="1747036" y="2368551"/>
            <a:ext cx="880697" cy="1554163"/>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1" name="Rectangle 19"/>
          <p:cNvSpPr>
            <a:spLocks noChangeArrowheads="1"/>
          </p:cNvSpPr>
          <p:nvPr/>
        </p:nvSpPr>
        <p:spPr bwMode="auto">
          <a:xfrm>
            <a:off x="6666537" y="1611313"/>
            <a:ext cx="882162"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10" name="Group 20"/>
          <p:cNvGrpSpPr>
            <a:grpSpLocks/>
          </p:cNvGrpSpPr>
          <p:nvPr/>
        </p:nvGrpSpPr>
        <p:grpSpPr bwMode="auto">
          <a:xfrm>
            <a:off x="1656182" y="1528763"/>
            <a:ext cx="5795597" cy="82550"/>
            <a:chOff x="1020" y="481"/>
            <a:chExt cx="4037" cy="46"/>
          </a:xfrm>
        </p:grpSpPr>
        <p:sp>
          <p:nvSpPr>
            <p:cNvPr id="23"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4"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25" name="Rectangle 23"/>
          <p:cNvSpPr>
            <a:spLocks noChangeArrowheads="1"/>
          </p:cNvSpPr>
          <p:nvPr/>
        </p:nvSpPr>
        <p:spPr bwMode="auto">
          <a:xfrm>
            <a:off x="1722125" y="27035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WAIT-1</a:t>
            </a:r>
          </a:p>
        </p:txBody>
      </p:sp>
      <p:sp>
        <p:nvSpPr>
          <p:cNvPr id="26" name="Rectangle 24"/>
          <p:cNvSpPr>
            <a:spLocks noChangeArrowheads="1"/>
          </p:cNvSpPr>
          <p:nvPr/>
        </p:nvSpPr>
        <p:spPr bwMode="auto">
          <a:xfrm>
            <a:off x="6666537" y="3178175"/>
            <a:ext cx="882162" cy="877888"/>
          </a:xfrm>
          <a:prstGeom prst="rect">
            <a:avLst/>
          </a:prstGeom>
          <a:solidFill>
            <a:srgbClr val="FF66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7" name="Rectangle 25"/>
          <p:cNvSpPr>
            <a:spLocks noChangeArrowheads="1"/>
          </p:cNvSpPr>
          <p:nvPr/>
        </p:nvSpPr>
        <p:spPr bwMode="auto">
          <a:xfrm>
            <a:off x="6612319" y="32908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28" name="Rectangle 26"/>
          <p:cNvSpPr>
            <a:spLocks noChangeArrowheads="1"/>
          </p:cNvSpPr>
          <p:nvPr/>
        </p:nvSpPr>
        <p:spPr bwMode="auto">
          <a:xfrm>
            <a:off x="1747036" y="3995739"/>
            <a:ext cx="880697" cy="871537"/>
          </a:xfrm>
          <a:prstGeom prst="rect">
            <a:avLst/>
          </a:prstGeom>
          <a:solidFill>
            <a:srgbClr val="CCCC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9" name="Rectangle 27"/>
          <p:cNvSpPr>
            <a:spLocks noChangeArrowheads="1"/>
          </p:cNvSpPr>
          <p:nvPr/>
        </p:nvSpPr>
        <p:spPr bwMode="auto">
          <a:xfrm>
            <a:off x="1722125" y="40497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WAIT-2</a:t>
            </a:r>
          </a:p>
        </p:txBody>
      </p:sp>
      <p:sp>
        <p:nvSpPr>
          <p:cNvPr id="30" name="Rectangle 28"/>
          <p:cNvSpPr>
            <a:spLocks noChangeArrowheads="1"/>
          </p:cNvSpPr>
          <p:nvPr/>
        </p:nvSpPr>
        <p:spPr bwMode="auto">
          <a:xfrm>
            <a:off x="6666537" y="4135439"/>
            <a:ext cx="882162" cy="1482725"/>
          </a:xfrm>
          <a:prstGeom prst="rect">
            <a:avLst/>
          </a:prstGeom>
          <a:solidFill>
            <a:srgbClr val="00FF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1" name="Rectangle 29"/>
          <p:cNvSpPr>
            <a:spLocks noChangeArrowheads="1"/>
          </p:cNvSpPr>
          <p:nvPr/>
        </p:nvSpPr>
        <p:spPr bwMode="auto">
          <a:xfrm>
            <a:off x="6692915" y="4556125"/>
            <a:ext cx="86241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ACK</a:t>
            </a:r>
          </a:p>
        </p:txBody>
      </p:sp>
      <p:grpSp>
        <p:nvGrpSpPr>
          <p:cNvPr id="13" name="Group 30"/>
          <p:cNvGrpSpPr>
            <a:grpSpLocks/>
          </p:cNvGrpSpPr>
          <p:nvPr/>
        </p:nvGrpSpPr>
        <p:grpSpPr bwMode="auto">
          <a:xfrm>
            <a:off x="628948" y="4921068"/>
            <a:ext cx="1998785" cy="1268412"/>
            <a:chOff x="249" y="3081"/>
            <a:chExt cx="1364" cy="799"/>
          </a:xfrm>
        </p:grpSpPr>
        <p:sp>
          <p:nvSpPr>
            <p:cNvPr id="33" name="Rectangle 31"/>
            <p:cNvSpPr>
              <a:spLocks noChangeArrowheads="1"/>
            </p:cNvSpPr>
            <p:nvPr/>
          </p:nvSpPr>
          <p:spPr bwMode="auto">
            <a:xfrm>
              <a:off x="249" y="3081"/>
              <a:ext cx="9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等待 </a:t>
              </a:r>
              <a:r>
                <a:rPr kumimoji="0" lang="en-US" altLang="zh-CN" sz="1800" b="1" i="0" u="none" strike="noStrike" kern="0" cap="none" spc="0" normalizeH="0" baseline="0" noProof="0">
                  <a:ln>
                    <a:noFill/>
                  </a:ln>
                  <a:solidFill>
                    <a:srgbClr val="3333CC"/>
                  </a:solidFill>
                  <a:effectLst/>
                  <a:uLnTx/>
                  <a:uFillTx/>
                  <a:latin typeface="+mn-lt"/>
                  <a:ea typeface="黑体" pitchFamily="2" charset="-122"/>
                </a:rPr>
                <a:t>2MSL</a:t>
              </a:r>
            </a:p>
          </p:txBody>
        </p:sp>
        <p:sp>
          <p:nvSpPr>
            <p:cNvPr id="34" name="Rectangle 32"/>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5" name="Rectangle 33"/>
            <p:cNvSpPr>
              <a:spLocks noChangeArrowheads="1"/>
            </p:cNvSpPr>
            <p:nvPr/>
          </p:nvSpPr>
          <p:spPr bwMode="auto">
            <a:xfrm>
              <a:off x="1039" y="3292"/>
              <a:ext cx="554"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WAIT</a:t>
              </a:r>
            </a:p>
          </p:txBody>
        </p:sp>
        <p:sp>
          <p:nvSpPr>
            <p:cNvPr id="36" name="Freeform 34"/>
            <p:cNvSpPr>
              <a:spLocks/>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7" name="Text Box 35"/>
            <p:cNvSpPr txBox="1">
              <a:spLocks noChangeArrowheads="1"/>
            </p:cNvSpPr>
            <p:nvPr/>
          </p:nvSpPr>
          <p:spPr bwMode="auto">
            <a:xfrm>
              <a:off x="476" y="3208"/>
              <a:ext cx="407" cy="4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600" i="0" u="none" strike="noStrike" kern="0" cap="none" spc="0" normalizeH="0" baseline="0" noProof="0">
                  <a:ln>
                    <a:noFill/>
                  </a:ln>
                  <a:solidFill>
                    <a:srgbClr val="3333CC"/>
                  </a:solidFill>
                  <a:effectLst/>
                  <a:uLnTx/>
                  <a:uFillTx/>
                  <a:latin typeface="+mn-lt"/>
                  <a:ea typeface="黑体" pitchFamily="2" charset="-122"/>
                  <a:sym typeface="Wingdings" pitchFamily="2" charset="2"/>
                </a:rPr>
                <a:t></a:t>
              </a:r>
            </a:p>
          </p:txBody>
        </p:sp>
      </p:grpSp>
      <p:sp>
        <p:nvSpPr>
          <p:cNvPr id="38" name="Rectangle 36"/>
          <p:cNvSpPr>
            <a:spLocks noChangeArrowheads="1"/>
          </p:cNvSpPr>
          <p:nvPr/>
        </p:nvSpPr>
        <p:spPr bwMode="auto">
          <a:xfrm>
            <a:off x="6666537" y="5708650"/>
            <a:ext cx="882162" cy="528638"/>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grpSp>
        <p:nvGrpSpPr>
          <p:cNvPr id="22" name="Group 37"/>
          <p:cNvGrpSpPr>
            <a:grpSpLocks/>
          </p:cNvGrpSpPr>
          <p:nvPr/>
        </p:nvGrpSpPr>
        <p:grpSpPr bwMode="auto">
          <a:xfrm>
            <a:off x="724197" y="1257301"/>
            <a:ext cx="1295400" cy="1082675"/>
            <a:chOff x="314" y="792"/>
            <a:chExt cx="884" cy="682"/>
          </a:xfrm>
        </p:grpSpPr>
        <p:sp>
          <p:nvSpPr>
            <p:cNvPr id="40" name="Freeform 3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1" name="Rectangle 39"/>
            <p:cNvSpPr>
              <a:spLocks noChangeArrowheads="1"/>
            </p:cNvSpPr>
            <p:nvPr/>
          </p:nvSpPr>
          <p:spPr bwMode="auto">
            <a:xfrm>
              <a:off x="314" y="1227"/>
              <a:ext cx="7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主动关闭</a:t>
              </a:r>
            </a:p>
          </p:txBody>
        </p:sp>
      </p:grpSp>
      <p:sp>
        <p:nvSpPr>
          <p:cNvPr id="42" name="Freeform 40"/>
          <p:cNvSpPr>
            <a:spLocks/>
          </p:cNvSpPr>
          <p:nvPr/>
        </p:nvSpPr>
        <p:spPr bwMode="auto">
          <a:xfrm>
            <a:off x="7330357" y="1190626"/>
            <a:ext cx="1299796"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3" name="Rectangle 41"/>
          <p:cNvSpPr>
            <a:spLocks noChangeArrowheads="1"/>
          </p:cNvSpPr>
          <p:nvPr/>
        </p:nvSpPr>
        <p:spPr bwMode="auto">
          <a:xfrm>
            <a:off x="7602919" y="3660775"/>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被动关闭</a:t>
            </a:r>
          </a:p>
        </p:txBody>
      </p:sp>
      <p:sp>
        <p:nvSpPr>
          <p:cNvPr id="44" name="Rectangle 42"/>
          <p:cNvSpPr>
            <a:spLocks noChangeArrowheads="1"/>
          </p:cNvSpPr>
          <p:nvPr/>
        </p:nvSpPr>
        <p:spPr bwMode="auto">
          <a:xfrm>
            <a:off x="4143372" y="1817009"/>
            <a:ext cx="1215077"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3333CC"/>
                </a:solidFill>
                <a:effectLst/>
                <a:uLnTx/>
                <a:uFillTx/>
                <a:latin typeface="+mn-lt"/>
                <a:ea typeface="黑体" pitchFamily="2" charset="-122"/>
              </a:rPr>
              <a:t>数据传送</a:t>
            </a:r>
          </a:p>
        </p:txBody>
      </p:sp>
      <p:grpSp>
        <p:nvGrpSpPr>
          <p:cNvPr id="32" name="Group 43"/>
          <p:cNvGrpSpPr>
            <a:grpSpLocks/>
          </p:cNvGrpSpPr>
          <p:nvPr/>
        </p:nvGrpSpPr>
        <p:grpSpPr bwMode="auto">
          <a:xfrm>
            <a:off x="7368457" y="1376363"/>
            <a:ext cx="1163515" cy="1789112"/>
            <a:chOff x="4695" y="867"/>
            <a:chExt cx="794" cy="1127"/>
          </a:xfrm>
        </p:grpSpPr>
        <p:sp>
          <p:nvSpPr>
            <p:cNvPr id="4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7" name="Rectangle 45"/>
            <p:cNvSpPr>
              <a:spLocks noChangeArrowheads="1"/>
            </p:cNvSpPr>
            <p:nvPr/>
          </p:nvSpPr>
          <p:spPr bwMode="auto">
            <a:xfrm>
              <a:off x="5047" y="1120"/>
              <a:ext cx="442"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进程</a:t>
              </a:r>
            </a:p>
          </p:txBody>
        </p:sp>
      </p:grpSp>
      <p:sp>
        <p:nvSpPr>
          <p:cNvPr id="48" name="Rectangle 46"/>
          <p:cNvSpPr>
            <a:spLocks noChangeArrowheads="1"/>
          </p:cNvSpPr>
          <p:nvPr/>
        </p:nvSpPr>
        <p:spPr bwMode="auto">
          <a:xfrm>
            <a:off x="1729451"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sp>
        <p:nvSpPr>
          <p:cNvPr id="49" name="Rectangle 47"/>
          <p:cNvSpPr>
            <a:spLocks noChangeArrowheads="1"/>
          </p:cNvSpPr>
          <p:nvPr/>
        </p:nvSpPr>
        <p:spPr bwMode="auto">
          <a:xfrm>
            <a:off x="6648953"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LISHED</a:t>
            </a:r>
          </a:p>
        </p:txBody>
      </p:sp>
      <p:pic>
        <p:nvPicPr>
          <p:cNvPr id="50"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5121" y="969964"/>
            <a:ext cx="465992"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4622" y="969964"/>
            <a:ext cx="465992"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50"/>
          <p:cNvSpPr>
            <a:spLocks noChangeArrowheads="1"/>
          </p:cNvSpPr>
          <p:nvPr/>
        </p:nvSpPr>
        <p:spPr bwMode="auto">
          <a:xfrm>
            <a:off x="2315605"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A</a:t>
            </a:r>
          </a:p>
        </p:txBody>
      </p:sp>
      <p:sp>
        <p:nvSpPr>
          <p:cNvPr id="53" name="Rectangle 51"/>
          <p:cNvSpPr>
            <a:spLocks noChangeArrowheads="1"/>
          </p:cNvSpPr>
          <p:nvPr/>
        </p:nvSpPr>
        <p:spPr bwMode="auto">
          <a:xfrm>
            <a:off x="6694380" y="938214"/>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3333CC"/>
                </a:solidFill>
                <a:effectLst/>
                <a:uLnTx/>
                <a:uFillTx/>
                <a:latin typeface="+mn-lt"/>
                <a:ea typeface="黑体" pitchFamily="2" charset="-122"/>
              </a:rPr>
              <a:t>B</a:t>
            </a:r>
          </a:p>
        </p:txBody>
      </p:sp>
      <p:sp>
        <p:nvSpPr>
          <p:cNvPr id="54" name="Rectangle 52"/>
          <p:cNvSpPr>
            <a:spLocks noChangeArrowheads="1"/>
          </p:cNvSpPr>
          <p:nvPr/>
        </p:nvSpPr>
        <p:spPr bwMode="auto">
          <a:xfrm>
            <a:off x="1895040" y="64770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客户</a:t>
            </a:r>
          </a:p>
        </p:txBody>
      </p:sp>
      <p:sp>
        <p:nvSpPr>
          <p:cNvPr id="55" name="Rectangle 53"/>
          <p:cNvSpPr>
            <a:spLocks noChangeArrowheads="1"/>
          </p:cNvSpPr>
          <p:nvPr/>
        </p:nvSpPr>
        <p:spPr bwMode="auto">
          <a:xfrm>
            <a:off x="6704637" y="64770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3333CC"/>
                </a:solidFill>
                <a:effectLst/>
                <a:uLnTx/>
                <a:uFillTx/>
                <a:latin typeface="+mn-lt"/>
                <a:ea typeface="黑体" pitchFamily="2" charset="-122"/>
              </a:rPr>
              <a:t>服务器</a:t>
            </a:r>
          </a:p>
        </p:txBody>
      </p:sp>
      <p:sp>
        <p:nvSpPr>
          <p:cNvPr id="56" name="Rectangle 54"/>
          <p:cNvSpPr>
            <a:spLocks noChangeArrowheads="1"/>
          </p:cNvSpPr>
          <p:nvPr/>
        </p:nvSpPr>
        <p:spPr bwMode="auto">
          <a:xfrm rot="-628888">
            <a:off x="3450782" y="3629485"/>
            <a:ext cx="2691443" cy="397545"/>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3333CC"/>
                </a:solidFill>
                <a:effectLst/>
                <a:uLnTx/>
                <a:uFillTx/>
                <a:latin typeface="+mn-lt"/>
                <a:ea typeface="黑体" pitchFamily="2" charset="-122"/>
              </a:rPr>
              <a:t>半关闭，</a:t>
            </a:r>
            <a:r>
              <a:rPr kumimoji="0" lang="en-US" altLang="zh-CN" sz="2000" b="1" i="0" u="none" strike="noStrike" kern="0" cap="none" spc="0" normalizeH="0" baseline="0" noProof="0" dirty="0" smtClean="0">
                <a:ln>
                  <a:noFill/>
                </a:ln>
                <a:solidFill>
                  <a:srgbClr val="3333CC"/>
                </a:solidFill>
                <a:effectLst/>
                <a:uLnTx/>
                <a:uFillTx/>
                <a:latin typeface="+mn-lt"/>
                <a:ea typeface="黑体" pitchFamily="2" charset="-122"/>
              </a:rPr>
              <a:t>B</a:t>
            </a:r>
            <a:r>
              <a:rPr kumimoji="0" lang="zh-CN" altLang="en-US" sz="2000" b="1" i="0" u="none" strike="noStrike" kern="0" cap="none" spc="0" normalizeH="0" baseline="0" noProof="0" dirty="0" smtClean="0">
                <a:ln>
                  <a:noFill/>
                </a:ln>
                <a:solidFill>
                  <a:srgbClr val="3333CC"/>
                </a:solidFill>
                <a:effectLst/>
                <a:uLnTx/>
                <a:uFillTx/>
                <a:latin typeface="+mn-lt"/>
                <a:ea typeface="黑体" pitchFamily="2" charset="-122"/>
              </a:rPr>
              <a:t>还能发数据</a:t>
            </a:r>
            <a:endParaRPr kumimoji="0" lang="zh-CN" altLang="en-US" sz="2000" b="1" i="0" u="none" strike="noStrike" kern="0" cap="none" spc="0" normalizeH="0" baseline="0" noProof="0" dirty="0">
              <a:ln>
                <a:noFill/>
              </a:ln>
              <a:solidFill>
                <a:srgbClr val="3333CC"/>
              </a:solidFill>
              <a:effectLst/>
              <a:uLnTx/>
              <a:uFillTx/>
              <a:latin typeface="+mn-lt"/>
              <a:ea typeface="黑体" pitchFamily="2" charset="-122"/>
            </a:endParaRPr>
          </a:p>
        </p:txBody>
      </p:sp>
      <p:sp>
        <p:nvSpPr>
          <p:cNvPr id="57" name="Text Box 55"/>
          <p:cNvSpPr txBox="1">
            <a:spLocks noChangeArrowheads="1"/>
          </p:cNvSpPr>
          <p:nvPr/>
        </p:nvSpPr>
        <p:spPr bwMode="auto">
          <a:xfrm>
            <a:off x="6622576" y="5803900"/>
            <a:ext cx="896815"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800">
                <a:solidFill>
                  <a:srgbClr val="FFFF99"/>
                </a:solidFill>
                <a:latin typeface="+mn-lt"/>
                <a:ea typeface="黑体" pitchFamily="2" charset="-122"/>
              </a:rPr>
              <a:t>CLOSED</a:t>
            </a:r>
          </a:p>
        </p:txBody>
      </p:sp>
      <p:sp>
        <p:nvSpPr>
          <p:cNvPr id="58" name="Text Box 56"/>
          <p:cNvSpPr txBox="1">
            <a:spLocks noChangeArrowheads="1"/>
          </p:cNvSpPr>
          <p:nvPr/>
        </p:nvSpPr>
        <p:spPr bwMode="auto">
          <a:xfrm>
            <a:off x="829910" y="117097"/>
            <a:ext cx="73292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3333CC"/>
                </a:solidFill>
                <a:effectLst/>
                <a:uLnTx/>
                <a:uFillTx/>
                <a:latin typeface="Arial" pitchFamily="34" charset="0"/>
                <a:ea typeface="黑体" pitchFamily="2" charset="-122"/>
              </a:rPr>
              <a:t>5.9.2   TCP </a:t>
            </a:r>
            <a:r>
              <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rPr>
              <a:t>的</a:t>
            </a:r>
            <a:r>
              <a:rPr kumimoji="0" lang="zh-CN" altLang="en-US" sz="2800" b="1" i="0" u="none" strike="noStrike" kern="0" cap="none" spc="0" normalizeH="0" baseline="0" noProof="0" dirty="0" smtClean="0">
                <a:ln>
                  <a:noFill/>
                </a:ln>
                <a:solidFill>
                  <a:srgbClr val="3333CC"/>
                </a:solidFill>
                <a:effectLst/>
                <a:uLnTx/>
                <a:uFillTx/>
                <a:latin typeface="Arial" pitchFamily="34" charset="0"/>
                <a:ea typeface="黑体" pitchFamily="2" charset="-122"/>
              </a:rPr>
              <a:t>连接释放</a:t>
            </a:r>
            <a:r>
              <a:rPr kumimoji="0" lang="en-US" altLang="zh-CN" sz="2800" b="1" i="0" u="none" strike="noStrike" kern="0" cap="none" spc="0" normalizeH="0" baseline="0" noProof="0" dirty="0" smtClean="0">
                <a:ln>
                  <a:noFill/>
                </a:ln>
                <a:solidFill>
                  <a:srgbClr val="3333CC"/>
                </a:solidFill>
                <a:effectLst/>
                <a:uLnTx/>
                <a:uFillTx/>
                <a:latin typeface="Arial" pitchFamily="34" charset="0"/>
                <a:ea typeface="黑体" pitchFamily="2" charset="-122"/>
              </a:rPr>
              <a:t>(</a:t>
            </a:r>
            <a:r>
              <a:rPr kumimoji="0" lang="zh-CN" altLang="en-US" sz="2800" b="1" i="0" u="none" strike="noStrike" kern="0" cap="none" spc="0" normalizeH="0" baseline="0" noProof="0" dirty="0" smtClean="0">
                <a:ln>
                  <a:noFill/>
                </a:ln>
                <a:solidFill>
                  <a:srgbClr val="3333CC"/>
                </a:solidFill>
                <a:effectLst/>
                <a:uLnTx/>
                <a:uFillTx/>
                <a:latin typeface="Arial" pitchFamily="34" charset="0"/>
                <a:ea typeface="黑体" pitchFamily="2" charset="-122"/>
              </a:rPr>
              <a:t>了解一下，</a:t>
            </a:r>
            <a:r>
              <a:rPr kumimoji="0" lang="en-US" altLang="zh-CN" sz="2800" b="1" i="0" u="none" strike="noStrike" kern="0" cap="none" spc="0" normalizeH="0" baseline="0" noProof="0" dirty="0" smtClean="0">
                <a:ln>
                  <a:noFill/>
                </a:ln>
                <a:solidFill>
                  <a:srgbClr val="3333CC"/>
                </a:solidFill>
                <a:effectLst/>
                <a:uLnTx/>
                <a:uFillTx/>
                <a:latin typeface="Arial" pitchFamily="34" charset="0"/>
                <a:ea typeface="黑体" pitchFamily="2" charset="-122"/>
              </a:rPr>
              <a:t>4</a:t>
            </a:r>
            <a:r>
              <a:rPr kumimoji="0" lang="zh-CN" altLang="en-US" sz="2800" b="1" i="0" u="none" strike="noStrike" kern="0" cap="none" spc="0" normalizeH="0" baseline="0" noProof="0" dirty="0" smtClean="0">
                <a:ln>
                  <a:noFill/>
                </a:ln>
                <a:solidFill>
                  <a:srgbClr val="3333CC"/>
                </a:solidFill>
                <a:effectLst/>
                <a:uLnTx/>
                <a:uFillTx/>
                <a:latin typeface="Arial" pitchFamily="34" charset="0"/>
                <a:ea typeface="黑体" pitchFamily="2" charset="-122"/>
              </a:rPr>
              <a:t>次挥手</a:t>
            </a:r>
            <a:r>
              <a:rPr kumimoji="0" lang="en-US" altLang="zh-CN" sz="2800" b="1" i="0" u="none" strike="noStrike" kern="0" cap="none" spc="0" normalizeH="0" baseline="0" noProof="0" dirty="0" smtClean="0">
                <a:ln>
                  <a:noFill/>
                </a:ln>
                <a:solidFill>
                  <a:srgbClr val="3333CC"/>
                </a:solidFill>
                <a:effectLst/>
                <a:uLnTx/>
                <a:uFillTx/>
                <a:latin typeface="Arial" pitchFamily="34" charset="0"/>
                <a:ea typeface="黑体" pitchFamily="2" charset="-122"/>
              </a:rPr>
              <a:t>)</a:t>
            </a:r>
            <a:r>
              <a:rPr kumimoji="0" lang="zh-CN" altLang="en-US" sz="2800" b="1" i="0" u="none" strike="noStrike" kern="0" cap="none" spc="0" normalizeH="0" baseline="0" noProof="0" dirty="0" smtClean="0">
                <a:ln>
                  <a:noFill/>
                </a:ln>
                <a:solidFill>
                  <a:srgbClr val="3333CC"/>
                </a:solidFill>
                <a:effectLst/>
                <a:uLnTx/>
                <a:uFillTx/>
                <a:latin typeface="Arial" pitchFamily="34" charset="0"/>
                <a:ea typeface="黑体" pitchFamily="2" charset="-122"/>
              </a:rPr>
              <a:t> </a:t>
            </a:r>
            <a:endParaRPr kumimoji="0" lang="zh-CN" altLang="en-US" sz="2800" b="1" i="0" u="none" strike="noStrike" kern="0" cap="none" spc="0" normalizeH="0" baseline="0" noProof="0" dirty="0">
              <a:ln>
                <a:noFill/>
              </a:ln>
              <a:solidFill>
                <a:srgbClr val="3333CC"/>
              </a:solidFill>
              <a:effectLst/>
              <a:uLnTx/>
              <a:uFillTx/>
              <a:latin typeface="Arial" pitchFamily="34" charset="0"/>
              <a:ea typeface="黑体" pitchFamily="2" charset="-122"/>
            </a:endParaRPr>
          </a:p>
        </p:txBody>
      </p:sp>
    </p:spTree>
    <p:extLst>
      <p:ext uri="{BB962C8B-B14F-4D97-AF65-F5344CB8AC3E}">
        <p14:creationId xmlns:p14="http://schemas.microsoft.com/office/powerpoint/2010/main" val="41454471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368811" cy="1597286"/>
          </a:xfrm>
        </p:spPr>
        <p:txBody>
          <a:bodyPr/>
          <a:lstStyle/>
          <a:p>
            <a:r>
              <a:rPr lang="en-US" altLang="zh-CN" dirty="0" smtClean="0"/>
              <a:t/>
            </a:r>
            <a:br>
              <a:rPr lang="en-US" altLang="zh-CN" dirty="0" smtClean="0"/>
            </a:br>
            <a:r>
              <a:rPr lang="en-US" altLang="zh-CN" dirty="0" smtClean="0"/>
              <a:t> TCP </a:t>
            </a:r>
            <a:r>
              <a:rPr lang="zh-CN" altLang="en-US" dirty="0" smtClean="0"/>
              <a:t>的应用请参考表</a:t>
            </a:r>
            <a:r>
              <a:rPr lang="en-US" altLang="zh-CN" dirty="0" smtClean="0"/>
              <a:t>5-1</a:t>
            </a:r>
            <a:br>
              <a:rPr lang="en-US" altLang="zh-CN" dirty="0" smtClean="0"/>
            </a:br>
            <a:r>
              <a:rPr lang="en-US" altLang="zh-CN" dirty="0" smtClean="0"/>
              <a:t>TCP </a:t>
            </a:r>
            <a:r>
              <a:rPr lang="zh-CN" altLang="en-US" dirty="0" smtClean="0"/>
              <a:t>与 </a:t>
            </a:r>
            <a:r>
              <a:rPr lang="en-US" altLang="zh-CN" dirty="0" smtClean="0"/>
              <a:t>UDP</a:t>
            </a:r>
            <a:r>
              <a:rPr lang="zh-CN" altLang="en-US" dirty="0" smtClean="0"/>
              <a:t>（自己看）</a:t>
            </a:r>
            <a:endParaRPr lang="zh-CN" altLang="en-US" dirty="0"/>
          </a:p>
        </p:txBody>
      </p:sp>
      <p:graphicFrame>
        <p:nvGraphicFramePr>
          <p:cNvPr id="5" name="内容占位符 4"/>
          <p:cNvGraphicFramePr>
            <a:graphicFrameLocks noGrp="1"/>
          </p:cNvGraphicFramePr>
          <p:nvPr>
            <p:ph idx="1"/>
          </p:nvPr>
        </p:nvGraphicFramePr>
        <p:xfrm>
          <a:off x="285720" y="1714488"/>
          <a:ext cx="8643999" cy="4931232"/>
        </p:xfrm>
        <a:graphic>
          <a:graphicData uri="http://schemas.openxmlformats.org/drawingml/2006/table">
            <a:tbl>
              <a:tblPr firstRow="1" bandRow="1">
                <a:tableStyleId>{BC89EF96-8CEA-46FF-86C4-4CE0E7609802}</a:tableStyleId>
              </a:tblPr>
              <a:tblGrid>
                <a:gridCol w="3028591"/>
                <a:gridCol w="2807704"/>
                <a:gridCol w="2807704"/>
              </a:tblGrid>
              <a:tr h="481151">
                <a:tc>
                  <a:txBody>
                    <a:bodyPr/>
                    <a:lstStyle/>
                    <a:p>
                      <a:pPr algn="ctr"/>
                      <a:r>
                        <a:rPr lang="zh-CN" altLang="en-US" sz="2800" dirty="0" smtClean="0"/>
                        <a:t>对比项目</a:t>
                      </a:r>
                      <a:endParaRPr lang="zh-CN" altLang="en-US" sz="2800" dirty="0">
                        <a:solidFill>
                          <a:srgbClr val="002060"/>
                        </a:solidFill>
                      </a:endParaRPr>
                    </a:p>
                  </a:txBody>
                  <a:tcPr/>
                </a:tc>
                <a:tc>
                  <a:txBody>
                    <a:bodyPr/>
                    <a:lstStyle/>
                    <a:p>
                      <a:pPr algn="ctr"/>
                      <a:r>
                        <a:rPr lang="en-US" altLang="zh-CN" sz="2800" dirty="0" smtClean="0"/>
                        <a:t>TCP</a:t>
                      </a:r>
                      <a:endParaRPr lang="zh-CN" altLang="en-US" sz="2800"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UDP</a:t>
                      </a:r>
                      <a:endParaRPr lang="zh-CN" altLang="en-US" sz="2800" dirty="0" smtClean="0">
                        <a:solidFill>
                          <a:srgbClr val="002060"/>
                        </a:solidFill>
                      </a:endParaRPr>
                    </a:p>
                  </a:txBody>
                  <a:tcPr/>
                </a:tc>
              </a:tr>
              <a:tr h="8773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传输的数据单元</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TCP </a:t>
                      </a:r>
                      <a:r>
                        <a:rPr lang="zh-CN" altLang="en-US" sz="2800" dirty="0" smtClean="0"/>
                        <a:t>报文段</a:t>
                      </a:r>
                      <a:endParaRPr lang="zh-CN" alt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UDP </a:t>
                      </a:r>
                      <a:r>
                        <a:rPr lang="zh-CN" altLang="en-US" sz="2800" dirty="0" smtClean="0"/>
                        <a:t>报文或用户数据报</a:t>
                      </a:r>
                    </a:p>
                  </a:txBody>
                  <a:tcPr/>
                </a:tc>
              </a:tr>
              <a:tr h="481151">
                <a:tc>
                  <a:txBody>
                    <a:bodyPr/>
                    <a:lstStyle/>
                    <a:p>
                      <a:pPr algn="ctr"/>
                      <a:r>
                        <a:rPr lang="zh-CN" altLang="en-US" sz="2800" dirty="0" smtClean="0"/>
                        <a:t>面向连接</a:t>
                      </a:r>
                      <a:endParaRPr lang="zh-CN" altLang="en-US" sz="2800" dirty="0"/>
                    </a:p>
                  </a:txBody>
                  <a:tcPr/>
                </a:tc>
                <a:tc>
                  <a:txBody>
                    <a:bodyPr/>
                    <a:lstStyle/>
                    <a:p>
                      <a:pPr algn="ctr"/>
                      <a:r>
                        <a:rPr lang="zh-CN" altLang="en-US" sz="2800" dirty="0" smtClean="0"/>
                        <a:t>是</a:t>
                      </a:r>
                      <a:endParaRPr lang="zh-CN" altLang="en-US" sz="2800" dirty="0"/>
                    </a:p>
                  </a:txBody>
                  <a:tcPr/>
                </a:tc>
                <a:tc>
                  <a:txBody>
                    <a:bodyPr/>
                    <a:lstStyle/>
                    <a:p>
                      <a:pPr algn="ctr"/>
                      <a:r>
                        <a:rPr lang="zh-CN" altLang="en-US" sz="2800" dirty="0" smtClean="0"/>
                        <a:t>否</a:t>
                      </a:r>
                      <a:endParaRPr lang="zh-CN" altLang="en-US" sz="2800" dirty="0"/>
                    </a:p>
                  </a:txBody>
                  <a:tcPr/>
                </a:tc>
              </a:tr>
              <a:tr h="481151">
                <a:tc>
                  <a:txBody>
                    <a:bodyPr/>
                    <a:lstStyle/>
                    <a:p>
                      <a:pPr algn="ctr"/>
                      <a:r>
                        <a:rPr lang="zh-CN" altLang="en-US" sz="2800" dirty="0" smtClean="0"/>
                        <a:t>需要对方应答</a:t>
                      </a:r>
                      <a:endParaRPr lang="zh-CN" alt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是</a:t>
                      </a:r>
                      <a:endParaRPr lang="zh-CN" alt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否</a:t>
                      </a:r>
                      <a:endParaRPr lang="zh-CN" altLang="en-US" sz="2800" dirty="0"/>
                    </a:p>
                  </a:txBody>
                  <a:tcPr/>
                </a:tc>
              </a:tr>
              <a:tr h="481151">
                <a:tc>
                  <a:txBody>
                    <a:bodyPr/>
                    <a:lstStyle/>
                    <a:p>
                      <a:pPr algn="ctr"/>
                      <a:r>
                        <a:rPr lang="zh-CN" altLang="en-US" sz="2800" dirty="0" smtClean="0"/>
                        <a:t>支持广播或多播</a:t>
                      </a:r>
                      <a:endParaRPr lang="zh-CN" alt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否</a:t>
                      </a:r>
                      <a:endParaRPr lang="zh-CN" alt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是</a:t>
                      </a:r>
                    </a:p>
                  </a:txBody>
                  <a:tcPr/>
                </a:tc>
              </a:tr>
              <a:tr h="481151">
                <a:tc>
                  <a:txBody>
                    <a:bodyPr/>
                    <a:lstStyle/>
                    <a:p>
                      <a:pPr algn="ctr"/>
                      <a:r>
                        <a:rPr lang="zh-CN" altLang="en-US" sz="2800" dirty="0" smtClean="0"/>
                        <a:t>头部（开销）大小</a:t>
                      </a:r>
                      <a:endParaRPr lang="zh-CN" altLang="en-US" sz="2800" dirty="0"/>
                    </a:p>
                  </a:txBody>
                  <a:tcPr/>
                </a:tc>
                <a:tc>
                  <a:txBody>
                    <a:bodyPr/>
                    <a:lstStyle/>
                    <a:p>
                      <a:pPr algn="ctr"/>
                      <a:r>
                        <a:rPr lang="zh-CN" altLang="en-US" sz="2800" dirty="0" smtClean="0"/>
                        <a:t>大</a:t>
                      </a:r>
                      <a:endParaRPr lang="zh-CN" altLang="en-US" sz="2800" dirty="0"/>
                    </a:p>
                  </a:txBody>
                  <a:tcPr/>
                </a:tc>
                <a:tc>
                  <a:txBody>
                    <a:bodyPr/>
                    <a:lstStyle/>
                    <a:p>
                      <a:pPr algn="ctr"/>
                      <a:r>
                        <a:rPr lang="zh-CN" altLang="en-US" sz="2800" dirty="0" smtClean="0"/>
                        <a:t>小</a:t>
                      </a:r>
                      <a:endParaRPr lang="zh-CN" altLang="en-US" sz="2800" dirty="0"/>
                    </a:p>
                  </a:txBody>
                  <a:tcPr/>
                </a:tc>
              </a:tr>
              <a:tr h="481151">
                <a:tc>
                  <a:txBody>
                    <a:bodyPr/>
                    <a:lstStyle/>
                    <a:p>
                      <a:pPr algn="ctr"/>
                      <a:r>
                        <a:rPr lang="zh-CN" altLang="en-US" sz="2800" dirty="0" smtClean="0"/>
                        <a:t>可靠传输</a:t>
                      </a:r>
                      <a:endParaRPr lang="zh-CN" altLang="en-US" sz="2800" dirty="0"/>
                    </a:p>
                  </a:txBody>
                  <a:tcPr/>
                </a:tc>
                <a:tc>
                  <a:txBody>
                    <a:bodyPr/>
                    <a:lstStyle/>
                    <a:p>
                      <a:pPr algn="ctr"/>
                      <a:r>
                        <a:rPr lang="zh-CN" altLang="en-US" sz="2800" dirty="0" smtClean="0"/>
                        <a:t>是</a:t>
                      </a:r>
                      <a:endParaRPr lang="zh-CN" altLang="en-US" sz="2800" dirty="0"/>
                    </a:p>
                  </a:txBody>
                  <a:tcPr/>
                </a:tc>
                <a:tc>
                  <a:txBody>
                    <a:bodyPr/>
                    <a:lstStyle/>
                    <a:p>
                      <a:pPr algn="ctr"/>
                      <a:r>
                        <a:rPr lang="zh-CN" altLang="en-US" sz="2800" dirty="0" smtClean="0"/>
                        <a:t>否</a:t>
                      </a:r>
                      <a:endParaRPr lang="zh-CN" altLang="en-US" sz="2800" dirty="0"/>
                    </a:p>
                  </a:txBody>
                  <a:tcPr/>
                </a:tc>
              </a:tr>
              <a:tr h="877392">
                <a:tc>
                  <a:txBody>
                    <a:bodyPr/>
                    <a:lstStyle/>
                    <a:p>
                      <a:pPr algn="ctr"/>
                      <a:r>
                        <a:rPr lang="zh-CN" altLang="en-US" sz="2800" dirty="0" smtClean="0"/>
                        <a:t>分片可能性</a:t>
                      </a:r>
                      <a:endParaRPr lang="zh-CN" alt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小</a:t>
                      </a:r>
                      <a:endParaRPr lang="zh-CN" alt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smtClean="0"/>
                        <a:t>大</a:t>
                      </a:r>
                      <a:endParaRPr lang="zh-CN" altLang="en-US" sz="2800" dirty="0"/>
                    </a:p>
                  </a:txBody>
                  <a:tcPr/>
                </a:tc>
              </a:tr>
            </a:tbl>
          </a:graphicData>
        </a:graphic>
      </p:graphicFrame>
      <p:sp>
        <p:nvSpPr>
          <p:cNvPr id="4" name="灯片编号占位符 3"/>
          <p:cNvSpPr>
            <a:spLocks noGrp="1"/>
          </p:cNvSpPr>
          <p:nvPr>
            <p:ph type="sldNum" sz="quarter" idx="4294967295"/>
          </p:nvPr>
        </p:nvSpPr>
        <p:spPr>
          <a:xfrm>
            <a:off x="6553200" y="6356176"/>
            <a:ext cx="2133600" cy="457200"/>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106</a:t>
            </a:fld>
            <a:endParaRPr lang="zh-CN" altLang="en-US" kern="0" dirty="0">
              <a:solidFill>
                <a:sysClr val="windowText" lastClr="000000"/>
              </a:solidFill>
            </a:endParaRPr>
          </a:p>
        </p:txBody>
      </p:sp>
    </p:spTree>
    <p:extLst>
      <p:ext uri="{BB962C8B-B14F-4D97-AF65-F5344CB8AC3E}">
        <p14:creationId xmlns:p14="http://schemas.microsoft.com/office/powerpoint/2010/main" val="2706148951"/>
      </p:ext>
    </p:extLst>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UDP</a:t>
            </a:r>
            <a:r>
              <a:rPr lang="zh-CN" altLang="en-US" sz="3600" dirty="0" smtClean="0"/>
              <a:t>适用哪些环境？</a:t>
            </a:r>
            <a:r>
              <a:rPr lang="en-US" altLang="zh-CN" sz="3600" dirty="0" smtClean="0"/>
              <a:t>TCP</a:t>
            </a:r>
            <a:r>
              <a:rPr lang="zh-CN" altLang="en-US" sz="3600" dirty="0" smtClean="0"/>
              <a:t>适用哪些环境？</a:t>
            </a:r>
            <a:endParaRPr lang="zh-CN" altLang="en-US" sz="3600" dirty="0"/>
          </a:p>
        </p:txBody>
      </p:sp>
      <p:sp>
        <p:nvSpPr>
          <p:cNvPr id="3" name="内容占位符 2"/>
          <p:cNvSpPr>
            <a:spLocks noGrp="1"/>
          </p:cNvSpPr>
          <p:nvPr>
            <p:ph idx="1"/>
          </p:nvPr>
        </p:nvSpPr>
        <p:spPr/>
        <p:txBody>
          <a:bodyPr/>
          <a:lstStyle/>
          <a:p>
            <a:r>
              <a:rPr lang="zh-CN" altLang="en-US" dirty="0" smtClean="0"/>
              <a:t>适合</a:t>
            </a:r>
            <a:r>
              <a:rPr lang="en-US" altLang="zh-CN" dirty="0" smtClean="0"/>
              <a:t>UDP</a:t>
            </a:r>
            <a:r>
              <a:rPr lang="zh-CN" altLang="en-US" dirty="0" smtClean="0"/>
              <a:t>的环境：</a:t>
            </a:r>
            <a:endParaRPr lang="en-US" altLang="zh-CN" dirty="0" smtClean="0"/>
          </a:p>
          <a:p>
            <a:pPr lvl="1"/>
            <a:r>
              <a:rPr lang="zh-CN" altLang="en-US" dirty="0" smtClean="0"/>
              <a:t>在高效可靠的网络环境中（不需要考虑网络不好导致的丢包、乱序、延时、重复等问题）</a:t>
            </a:r>
            <a:endParaRPr lang="en-US" altLang="zh-CN" dirty="0" smtClean="0"/>
          </a:p>
          <a:p>
            <a:pPr lvl="1"/>
            <a:r>
              <a:rPr lang="zh-CN" altLang="en-US" dirty="0" smtClean="0"/>
              <a:t>当需要传输的数据量很小例如，</a:t>
            </a:r>
            <a:r>
              <a:rPr lang="zh-CN" altLang="en-US" b="1" dirty="0" smtClean="0"/>
              <a:t>客户机向服务器传送简单服务请求</a:t>
            </a:r>
            <a:endParaRPr lang="en-US" altLang="zh-CN" b="1" dirty="0" smtClean="0"/>
          </a:p>
          <a:p>
            <a:pPr lvl="1"/>
            <a:r>
              <a:rPr lang="zh-CN" altLang="en-US" dirty="0" smtClean="0"/>
              <a:t>在对实时性要求很强的通信中</a:t>
            </a:r>
            <a:endParaRPr lang="en-US" altLang="zh-CN" dirty="0" smtClean="0"/>
          </a:p>
          <a:p>
            <a:pPr latinLnBrk="1"/>
            <a:r>
              <a:rPr lang="zh-CN" altLang="en-US" b="1" dirty="0" smtClean="0"/>
              <a:t>适合</a:t>
            </a:r>
            <a:r>
              <a:rPr lang="en-US" altLang="zh-CN" b="1" dirty="0" smtClean="0"/>
              <a:t>TCP</a:t>
            </a:r>
            <a:r>
              <a:rPr lang="zh-CN" altLang="en-US" b="1" dirty="0" smtClean="0"/>
              <a:t>协议的环境：</a:t>
            </a:r>
            <a:endParaRPr lang="zh-CN" altLang="en-US" dirty="0" smtClean="0"/>
          </a:p>
          <a:p>
            <a:pPr lvl="1" latinLnBrk="1"/>
            <a:r>
              <a:rPr lang="zh-CN" altLang="en-US" dirty="0" smtClean="0"/>
              <a:t>当网络硬件失效或者负担太重时，数据包可能就会产生丢失、重复、延时、乱序的现象。</a:t>
            </a:r>
            <a:endParaRPr lang="zh-CN" altLang="en-US" dirty="0"/>
          </a:p>
        </p:txBody>
      </p:sp>
      <p:sp>
        <p:nvSpPr>
          <p:cNvPr id="4" name="灯片编号占位符 3"/>
          <p:cNvSpPr>
            <a:spLocks noGrp="1"/>
          </p:cNvSpPr>
          <p:nvPr>
            <p:ph type="sldNum" sz="quarter" idx="4294967295"/>
          </p:nvPr>
        </p:nvSpPr>
        <p:spPr>
          <a:xfrm>
            <a:off x="6553200" y="6356176"/>
            <a:ext cx="2133600" cy="457200"/>
          </a:xfrm>
          <a:prstGeom prst="rect">
            <a:avLst/>
          </a:prstGeo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107</a:t>
            </a:fld>
            <a:endParaRPr lang="zh-CN" altLang="en-US" kern="0" dirty="0">
              <a:solidFill>
                <a:sysClr val="windowText" lastClr="000000"/>
              </a:solidFill>
            </a:endParaRPr>
          </a:p>
        </p:txBody>
      </p:sp>
    </p:spTree>
    <p:extLst>
      <p:ext uri="{BB962C8B-B14F-4D97-AF65-F5344CB8AC3E}">
        <p14:creationId xmlns:p14="http://schemas.microsoft.com/office/powerpoint/2010/main" val="762939290"/>
      </p:ext>
    </p:extLst>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运输层的功能</a:t>
            </a:r>
            <a:endParaRPr lang="en-US" altLang="zh-CN" dirty="0" smtClean="0"/>
          </a:p>
          <a:p>
            <a:r>
              <a:rPr lang="en-US" altLang="zh-CN" dirty="0" smtClean="0"/>
              <a:t>TCP</a:t>
            </a:r>
            <a:r>
              <a:rPr lang="zh-CN" altLang="en-US" dirty="0" smtClean="0"/>
              <a:t>和</a:t>
            </a:r>
            <a:r>
              <a:rPr lang="en-US" altLang="zh-CN" dirty="0" smtClean="0"/>
              <a:t>UDP</a:t>
            </a:r>
            <a:r>
              <a:rPr lang="zh-CN" altLang="en-US" dirty="0" smtClean="0"/>
              <a:t>的区别</a:t>
            </a:r>
            <a:endParaRPr lang="en-US" altLang="zh-CN" dirty="0" smtClean="0"/>
          </a:p>
          <a:p>
            <a:r>
              <a:rPr lang="zh-CN" altLang="en-US" dirty="0" smtClean="0"/>
              <a:t>端口的作用</a:t>
            </a:r>
            <a:endParaRPr lang="en-US" altLang="zh-CN" dirty="0" smtClean="0"/>
          </a:p>
          <a:p>
            <a:r>
              <a:rPr lang="en-US" altLang="zh-CN" dirty="0" smtClean="0"/>
              <a:t>ARQ</a:t>
            </a:r>
            <a:r>
              <a:rPr lang="zh-CN" altLang="en-US" dirty="0" smtClean="0"/>
              <a:t>协议</a:t>
            </a:r>
            <a:endParaRPr lang="en-US" altLang="zh-CN" dirty="0" smtClean="0"/>
          </a:p>
          <a:p>
            <a:r>
              <a:rPr lang="zh-CN" altLang="en-US" dirty="0" smtClean="0"/>
              <a:t>滑动窗口协议与流量控制</a:t>
            </a:r>
            <a:endParaRPr lang="en-US" altLang="zh-CN" dirty="0" smtClean="0"/>
          </a:p>
          <a:p>
            <a:r>
              <a:rPr lang="zh-CN" altLang="en-US" dirty="0" smtClean="0"/>
              <a:t>慢开始和拥塞避免算法</a:t>
            </a:r>
            <a:endParaRPr lang="en-US" altLang="zh-CN" dirty="0" smtClean="0"/>
          </a:p>
          <a:p>
            <a:r>
              <a:rPr lang="en-US" altLang="zh-CN" dirty="0" smtClean="0"/>
              <a:t>TCP </a:t>
            </a:r>
            <a:r>
              <a:rPr lang="zh-CN" altLang="en-US" dirty="0" smtClean="0"/>
              <a:t>的连接建立和释放</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108</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停等协议的最大吞吐量的计算（补充）</a:t>
            </a:r>
            <a:endParaRPr lang="zh-CN" altLang="en-US" sz="3600" dirty="0"/>
          </a:p>
        </p:txBody>
      </p:sp>
      <p:sp>
        <p:nvSpPr>
          <p:cNvPr id="3" name="内容占位符 2"/>
          <p:cNvSpPr>
            <a:spLocks noGrp="1"/>
          </p:cNvSpPr>
          <p:nvPr>
            <p:ph idx="1"/>
          </p:nvPr>
        </p:nvSpPr>
        <p:spPr>
          <a:xfrm>
            <a:off x="0" y="1500174"/>
            <a:ext cx="9144000" cy="4244988"/>
          </a:xfrm>
        </p:spPr>
        <p:txBody>
          <a:bodyPr/>
          <a:lstStyle/>
          <a:p>
            <a:r>
              <a:rPr lang="zh-CN" altLang="en-US" dirty="0" smtClean="0"/>
              <a:t>吞吐量：每秒钟通过信道的比特数</a:t>
            </a:r>
            <a:endParaRPr lang="en-US" altLang="zh-CN" dirty="0" smtClean="0"/>
          </a:p>
          <a:p>
            <a:r>
              <a:rPr lang="zh-CN" altLang="en-US" dirty="0" smtClean="0"/>
              <a:t>最大吞吐量</a:t>
            </a:r>
            <a:r>
              <a:rPr lang="en-US" altLang="zh-CN" dirty="0" smtClean="0"/>
              <a:t>=</a:t>
            </a:r>
            <a:r>
              <a:rPr lang="zh-CN" altLang="en-US" dirty="0" smtClean="0"/>
              <a:t>分组大小*每秒发送分组次数</a:t>
            </a:r>
            <a:endParaRPr lang="en-US" altLang="zh-CN" dirty="0" smtClean="0"/>
          </a:p>
          <a:p>
            <a:pPr>
              <a:buNone/>
            </a:pPr>
            <a:r>
              <a:rPr lang="en-US" altLang="zh-CN" dirty="0" smtClean="0"/>
              <a:t>			</a:t>
            </a:r>
          </a:p>
          <a:p>
            <a:pPr>
              <a:buNone/>
            </a:pPr>
            <a:r>
              <a:rPr lang="en-US" altLang="zh-CN" dirty="0" smtClean="0"/>
              <a:t>                      =</a:t>
            </a:r>
            <a:r>
              <a:rPr lang="zh-CN" altLang="en-US" dirty="0" smtClean="0"/>
              <a:t>分组大小</a:t>
            </a:r>
            <a:r>
              <a:rPr lang="en-US" altLang="zh-CN" dirty="0" smtClean="0"/>
              <a:t>*</a:t>
            </a:r>
          </a:p>
          <a:p>
            <a:endParaRPr lang="en-US" altLang="zh-CN" dirty="0" smtClean="0"/>
          </a:p>
          <a:p>
            <a:r>
              <a:rPr lang="zh-CN" altLang="en-US" dirty="0" smtClean="0"/>
              <a:t>信道利用率</a:t>
            </a:r>
            <a:r>
              <a:rPr lang="en-US" altLang="zh-CN" dirty="0" smtClean="0"/>
              <a:t>=</a:t>
            </a:r>
            <a:r>
              <a:rPr lang="zh-CN" altLang="en-US" dirty="0" smtClean="0"/>
              <a:t>最大吞吐量</a:t>
            </a:r>
            <a:r>
              <a:rPr lang="en-US" altLang="zh-CN" dirty="0" smtClean="0"/>
              <a:t>/</a:t>
            </a:r>
            <a:r>
              <a:rPr lang="zh-CN" altLang="en-US" dirty="0" smtClean="0"/>
              <a:t>发送速率</a:t>
            </a:r>
            <a:br>
              <a:rPr lang="zh-CN" altLang="en-US" dirty="0" smtClean="0"/>
            </a:br>
            <a:endParaRPr lang="zh-CN" altLang="en-US" dirty="0"/>
          </a:p>
        </p:txBody>
      </p:sp>
      <p:sp>
        <p:nvSpPr>
          <p:cNvPr id="4" name="灯片编号占位符 3"/>
          <p:cNvSpPr>
            <a:spLocks noGrp="1"/>
          </p:cNvSpPr>
          <p:nvPr>
            <p:ph type="sldNum" sz="quarter" idx="12"/>
          </p:nvPr>
        </p:nvSpPr>
        <p:spPr>
          <a:xfrm>
            <a:off x="4357686" y="6429396"/>
            <a:ext cx="1214446"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109</a:t>
            </a:fld>
            <a:endParaRPr lang="zh-CN" altLang="en-US" kern="0" dirty="0">
              <a:solidFill>
                <a:sysClr val="windowText" lastClr="000000"/>
              </a:solidFill>
            </a:endParaRPr>
          </a:p>
        </p:txBody>
      </p:sp>
      <p:graphicFrame>
        <p:nvGraphicFramePr>
          <p:cNvPr id="49" name="对象 48"/>
          <p:cNvGraphicFramePr>
            <a:graphicFrameLocks noChangeAspect="1"/>
          </p:cNvGraphicFramePr>
          <p:nvPr/>
        </p:nvGraphicFramePr>
        <p:xfrm>
          <a:off x="4429124" y="3000372"/>
          <a:ext cx="2571768" cy="1121027"/>
        </p:xfrm>
        <a:graphic>
          <a:graphicData uri="http://schemas.openxmlformats.org/presentationml/2006/ole">
            <mc:AlternateContent xmlns:mc="http://schemas.openxmlformats.org/markup-compatibility/2006">
              <mc:Choice xmlns:v="urn:schemas-microsoft-com:vml" Requires="v">
                <p:oleObj spid="_x0000_s120889" name="公式" r:id="rId3" imgW="990360" imgH="431640" progId="Equation.3">
                  <p:embed/>
                </p:oleObj>
              </mc:Choice>
              <mc:Fallback>
                <p:oleObj name="公式" r:id="rId3" imgW="9903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4" y="3000372"/>
                        <a:ext cx="2571768" cy="1121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250825" y="214313"/>
            <a:ext cx="8642350" cy="785795"/>
          </a:xfrm>
        </p:spPr>
        <p:txBody>
          <a:bodyPr/>
          <a:lstStyle/>
          <a:p>
            <a:r>
              <a:rPr lang="zh-CN" altLang="en-US" dirty="0" smtClean="0"/>
              <a:t>运输层的</a:t>
            </a:r>
            <a:r>
              <a:rPr lang="zh-CN" altLang="en-US" dirty="0"/>
              <a:t>端口 </a:t>
            </a:r>
          </a:p>
        </p:txBody>
      </p:sp>
      <p:sp>
        <p:nvSpPr>
          <p:cNvPr id="141315" name="Rectangle 3"/>
          <p:cNvSpPr>
            <a:spLocks noGrp="1" noChangeArrowheads="1"/>
          </p:cNvSpPr>
          <p:nvPr>
            <p:ph idx="1"/>
          </p:nvPr>
        </p:nvSpPr>
        <p:spPr>
          <a:xfrm>
            <a:off x="428596" y="1142984"/>
            <a:ext cx="8064500" cy="4114800"/>
          </a:xfrm>
        </p:spPr>
        <p:txBody>
          <a:bodyPr/>
          <a:lstStyle/>
          <a:p>
            <a:pPr algn="just"/>
            <a:r>
              <a:rPr lang="zh-CN" altLang="en-US" sz="2800" dirty="0"/>
              <a:t>端口用一个 </a:t>
            </a:r>
            <a:r>
              <a:rPr lang="en-US" altLang="zh-CN" sz="2800" dirty="0">
                <a:solidFill>
                  <a:srgbClr val="FF0000"/>
                </a:solidFill>
              </a:rPr>
              <a:t>16 </a:t>
            </a:r>
            <a:r>
              <a:rPr lang="zh-CN" altLang="en-US" sz="2800" dirty="0">
                <a:solidFill>
                  <a:srgbClr val="FF0000"/>
                </a:solidFill>
              </a:rPr>
              <a:t>位端口号</a:t>
            </a:r>
            <a:r>
              <a:rPr lang="zh-CN" altLang="en-US" sz="2800" dirty="0"/>
              <a:t>进行</a:t>
            </a:r>
            <a:r>
              <a:rPr lang="zh-CN" altLang="en-US" sz="2800" dirty="0" smtClean="0"/>
              <a:t>标志，是</a:t>
            </a:r>
            <a:r>
              <a:rPr lang="zh-CN" altLang="en-US" sz="2800" dirty="0" smtClean="0">
                <a:solidFill>
                  <a:srgbClr val="FF0000"/>
                </a:solidFill>
              </a:rPr>
              <a:t>软件端口</a:t>
            </a:r>
            <a:r>
              <a:rPr lang="zh-CN" altLang="en-US" sz="2800" dirty="0" smtClean="0"/>
              <a:t>，和设备的硬件端口不同。</a:t>
            </a:r>
            <a:endParaRPr lang="zh-CN" altLang="en-US" sz="2800" dirty="0"/>
          </a:p>
          <a:p>
            <a:pPr algn="just"/>
            <a:r>
              <a:rPr lang="zh-CN" altLang="en-US" sz="2800" dirty="0"/>
              <a:t>端口号只具有</a:t>
            </a:r>
            <a:r>
              <a:rPr lang="zh-CN" altLang="en-US" sz="2800" dirty="0">
                <a:solidFill>
                  <a:srgbClr val="FF0000"/>
                </a:solidFill>
              </a:rPr>
              <a:t>本地</a:t>
            </a:r>
            <a:r>
              <a:rPr lang="zh-CN" altLang="en-US" sz="2800" dirty="0"/>
              <a:t>意义，即端口号只是为了标志本计算机应用层中的各进程</a:t>
            </a:r>
            <a:r>
              <a:rPr lang="zh-CN" altLang="en-US" sz="2800" dirty="0" smtClean="0"/>
              <a:t>。</a:t>
            </a:r>
            <a:endParaRPr lang="en-US" altLang="zh-CN" sz="2800" dirty="0" smtClean="0"/>
          </a:p>
          <a:p>
            <a:pPr algn="just"/>
            <a:r>
              <a:rPr lang="zh-CN" altLang="en-US" sz="2800" dirty="0" smtClean="0"/>
              <a:t>在</a:t>
            </a:r>
            <a:r>
              <a:rPr lang="zh-CN" altLang="en-US" sz="2800" dirty="0"/>
              <a:t>因特网中不同计算机的相同端口号是没有联系的。</a:t>
            </a:r>
          </a:p>
          <a:p>
            <a:pPr algn="just"/>
            <a:endParaRPr lang="en-US" altLang="zh-CN" sz="2800"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pPr fontAlgn="auto">
                <a:spcBef>
                  <a:spcPts val="0"/>
                </a:spcBef>
                <a:spcAft>
                  <a:spcPts val="0"/>
                </a:spcAft>
              </a:pPr>
              <a:t>11</a:t>
            </a:fld>
            <a:endParaRPr lang="zh-CN" altLang="en-US" kern="0" dirty="0"/>
          </a:p>
        </p:txBody>
      </p:sp>
      <p:sp>
        <p:nvSpPr>
          <p:cNvPr id="5" name="灯片编号占位符 3"/>
          <p:cNvSpPr txBox="1">
            <a:spLocks/>
          </p:cNvSpPr>
          <p:nvPr/>
        </p:nvSpPr>
        <p:spPr>
          <a:xfrm>
            <a:off x="5867441" y="6429396"/>
            <a:ext cx="571504" cy="428604"/>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tabLst/>
              <a:defRPr/>
            </a:pPr>
            <a:fld id="{1E1E844E-51FF-46B2-9312-5393FDF9EB21}" type="slidenum">
              <a:rPr kumimoji="0" lang="zh-CN" altLang="en-US" sz="2800" b="0" i="0" u="none" strike="noStrike" kern="0" cap="none" spc="0" normalizeH="0" baseline="0" noProof="0" smtClean="0">
                <a:ln>
                  <a:noFill/>
                </a:ln>
                <a:solidFill>
                  <a:srgbClr val="FF0000"/>
                </a:solidFill>
                <a:effectLst/>
                <a:uLnTx/>
                <a:uFillTx/>
                <a:latin typeface="Arial"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2800" b="0" i="0" u="none" strike="noStrike" kern="0" cap="none" spc="0" normalizeH="0" baseline="0" noProof="0" dirty="0">
              <a:ln>
                <a:noFill/>
              </a:ln>
              <a:solidFill>
                <a:srgbClr val="FF0000"/>
              </a:solidFill>
              <a:effectLst/>
              <a:uLnTx/>
              <a:uFillTx/>
              <a:latin typeface="Arial" charset="0"/>
              <a:ea typeface="宋体" pitchFamily="2" charset="-122"/>
              <a:cs typeface="+mn-cs"/>
            </a:endParaRPr>
          </a:p>
        </p:txBody>
      </p:sp>
      <p:sp>
        <p:nvSpPr>
          <p:cNvPr id="6" name="Rectangle 4"/>
          <p:cNvSpPr>
            <a:spLocks noChangeArrowheads="1"/>
          </p:cNvSpPr>
          <p:nvPr/>
        </p:nvSpPr>
        <p:spPr bwMode="auto">
          <a:xfrm>
            <a:off x="5142980" y="6386188"/>
            <a:ext cx="1904514" cy="471812"/>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a:latin typeface="Arial" charset="0"/>
                <a:ea typeface="黑体" pitchFamily="2" charset="-122"/>
              </a:rPr>
              <a:t>IP </a:t>
            </a:r>
            <a:r>
              <a:rPr lang="zh-CN" altLang="en-US">
                <a:latin typeface="Arial" charset="0"/>
                <a:ea typeface="黑体" pitchFamily="2" charset="-122"/>
              </a:rPr>
              <a:t>层</a:t>
            </a:r>
          </a:p>
        </p:txBody>
      </p:sp>
      <p:sp>
        <p:nvSpPr>
          <p:cNvPr id="7" name="Text Box 5"/>
          <p:cNvSpPr txBox="1">
            <a:spLocks noChangeArrowheads="1"/>
          </p:cNvSpPr>
          <p:nvPr/>
        </p:nvSpPr>
        <p:spPr bwMode="auto">
          <a:xfrm>
            <a:off x="6072198" y="5786454"/>
            <a:ext cx="2571473" cy="523220"/>
          </a:xfrm>
          <a:prstGeom prst="rect">
            <a:avLst/>
          </a:prstGeom>
          <a:solidFill>
            <a:schemeClr val="accent2"/>
          </a:solidFill>
          <a:ln w="9525">
            <a:noFill/>
            <a:miter lim="800000"/>
            <a:headEnd/>
            <a:tailEnd/>
          </a:ln>
          <a:effectLst/>
        </p:spPr>
        <p:txBody>
          <a:bodyPr wrap="none">
            <a:spAutoFit/>
          </a:bodyPr>
          <a:lstStyle/>
          <a:p>
            <a:r>
              <a:rPr lang="en-US" altLang="zh-CN" sz="2800" dirty="0" smtClean="0">
                <a:latin typeface="Arial" charset="0"/>
                <a:ea typeface="黑体" pitchFamily="2" charset="-122"/>
              </a:rPr>
              <a:t>TCP/UDP </a:t>
            </a:r>
            <a:r>
              <a:rPr lang="zh-CN" altLang="en-US" sz="2800" dirty="0" smtClean="0">
                <a:latin typeface="Arial" charset="0"/>
                <a:ea typeface="黑体" pitchFamily="2" charset="-122"/>
              </a:rPr>
              <a:t>数据</a:t>
            </a:r>
            <a:endParaRPr lang="zh-CN" altLang="en-US" sz="2800" dirty="0">
              <a:latin typeface="Arial" charset="0"/>
              <a:ea typeface="黑体" pitchFamily="2" charset="-122"/>
            </a:endParaRPr>
          </a:p>
        </p:txBody>
      </p:sp>
      <p:sp>
        <p:nvSpPr>
          <p:cNvPr id="8" name="Rectangle 6"/>
          <p:cNvSpPr>
            <a:spLocks noChangeArrowheads="1"/>
          </p:cNvSpPr>
          <p:nvPr/>
        </p:nvSpPr>
        <p:spPr bwMode="auto">
          <a:xfrm>
            <a:off x="5397474" y="3929066"/>
            <a:ext cx="1395525" cy="665482"/>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dirty="0" smtClean="0">
                <a:ea typeface="黑体" pitchFamily="2" charset="-122"/>
              </a:rPr>
              <a:t>http</a:t>
            </a:r>
            <a:endParaRPr lang="en-US" altLang="zh-CN" dirty="0" smtClean="0">
              <a:latin typeface="Arial" charset="0"/>
              <a:ea typeface="黑体" pitchFamily="2" charset="-122"/>
            </a:endParaRPr>
          </a:p>
          <a:p>
            <a:pPr algn="ctr"/>
            <a:r>
              <a:rPr lang="zh-CN" altLang="en-US" dirty="0" smtClean="0">
                <a:ea typeface="黑体" pitchFamily="2" charset="-122"/>
              </a:rPr>
              <a:t>端口号</a:t>
            </a:r>
            <a:r>
              <a:rPr lang="en-US" altLang="zh-CN" dirty="0" smtClean="0">
                <a:latin typeface="Arial" charset="0"/>
                <a:ea typeface="黑体" pitchFamily="2" charset="-122"/>
              </a:rPr>
              <a:t>y</a:t>
            </a:r>
            <a:endParaRPr lang="en-US" altLang="zh-CN" dirty="0">
              <a:latin typeface="Arial" charset="0"/>
              <a:ea typeface="黑体" pitchFamily="2" charset="-122"/>
            </a:endParaRPr>
          </a:p>
        </p:txBody>
      </p:sp>
      <p:sp>
        <p:nvSpPr>
          <p:cNvPr id="9" name="Line 7"/>
          <p:cNvSpPr>
            <a:spLocks noChangeShapeType="1"/>
          </p:cNvSpPr>
          <p:nvPr/>
        </p:nvSpPr>
        <p:spPr bwMode="auto">
          <a:xfrm flipV="1">
            <a:off x="6093839" y="5725235"/>
            <a:ext cx="0" cy="660953"/>
          </a:xfrm>
          <a:prstGeom prst="line">
            <a:avLst/>
          </a:prstGeom>
          <a:noFill/>
          <a:ln w="38100">
            <a:solidFill>
              <a:schemeClr val="folHlink"/>
            </a:solidFill>
            <a:round/>
            <a:headEnd type="triangle"/>
            <a:tailEnd type="triangle" w="med" len="med"/>
          </a:ln>
          <a:effectLst/>
        </p:spPr>
        <p:txBody>
          <a:bodyPr/>
          <a:lstStyle/>
          <a:p>
            <a:endParaRPr lang="zh-CN" altLang="en-US"/>
          </a:p>
        </p:txBody>
      </p:sp>
      <p:sp>
        <p:nvSpPr>
          <p:cNvPr id="10" name="Line 8"/>
          <p:cNvSpPr>
            <a:spLocks noChangeShapeType="1"/>
          </p:cNvSpPr>
          <p:nvPr/>
        </p:nvSpPr>
        <p:spPr bwMode="auto">
          <a:xfrm flipV="1">
            <a:off x="6093839" y="4594548"/>
            <a:ext cx="0" cy="660953"/>
          </a:xfrm>
          <a:prstGeom prst="line">
            <a:avLst/>
          </a:prstGeom>
          <a:noFill/>
          <a:ln w="38100">
            <a:solidFill>
              <a:schemeClr val="folHlink"/>
            </a:solidFill>
            <a:round/>
            <a:headEnd type="triangle"/>
            <a:tailEnd type="triangle" w="med" len="lg"/>
          </a:ln>
          <a:effectLst/>
        </p:spPr>
        <p:txBody>
          <a:bodyPr/>
          <a:lstStyle/>
          <a:p>
            <a:endParaRPr lang="zh-CN" altLang="en-US"/>
          </a:p>
        </p:txBody>
      </p:sp>
      <p:sp>
        <p:nvSpPr>
          <p:cNvPr id="11" name="Line 9"/>
          <p:cNvSpPr>
            <a:spLocks noChangeShapeType="1"/>
          </p:cNvSpPr>
          <p:nvPr/>
        </p:nvSpPr>
        <p:spPr bwMode="auto">
          <a:xfrm flipV="1">
            <a:off x="6474182" y="4594548"/>
            <a:ext cx="1333999" cy="660953"/>
          </a:xfrm>
          <a:prstGeom prst="line">
            <a:avLst/>
          </a:prstGeom>
          <a:noFill/>
          <a:ln w="38100">
            <a:solidFill>
              <a:schemeClr val="folHlink"/>
            </a:solidFill>
            <a:round/>
            <a:headEnd type="triangle"/>
            <a:tailEnd type="triangle" w="med" len="lg"/>
          </a:ln>
          <a:effectLst/>
        </p:spPr>
        <p:txBody>
          <a:bodyPr/>
          <a:lstStyle/>
          <a:p>
            <a:endParaRPr lang="zh-CN" altLang="en-US"/>
          </a:p>
        </p:txBody>
      </p:sp>
      <p:sp>
        <p:nvSpPr>
          <p:cNvPr id="12" name="Line 10"/>
          <p:cNvSpPr>
            <a:spLocks noChangeShapeType="1"/>
          </p:cNvSpPr>
          <p:nvPr/>
        </p:nvSpPr>
        <p:spPr bwMode="auto">
          <a:xfrm flipH="1" flipV="1">
            <a:off x="4382293" y="4594548"/>
            <a:ext cx="1342272" cy="620402"/>
          </a:xfrm>
          <a:prstGeom prst="line">
            <a:avLst/>
          </a:prstGeom>
          <a:noFill/>
          <a:ln w="38100">
            <a:solidFill>
              <a:schemeClr val="folHlink"/>
            </a:solidFill>
            <a:round/>
            <a:headEnd type="triangle"/>
            <a:tailEnd type="triangle" w="med" len="lg"/>
          </a:ln>
          <a:effectLst/>
        </p:spPr>
        <p:txBody>
          <a:bodyPr/>
          <a:lstStyle/>
          <a:p>
            <a:endParaRPr lang="zh-CN" altLang="en-US"/>
          </a:p>
        </p:txBody>
      </p:sp>
      <p:sp>
        <p:nvSpPr>
          <p:cNvPr id="13" name="Rectangle 11"/>
          <p:cNvSpPr>
            <a:spLocks noChangeArrowheads="1"/>
          </p:cNvSpPr>
          <p:nvPr/>
        </p:nvSpPr>
        <p:spPr bwMode="auto">
          <a:xfrm>
            <a:off x="7427838" y="3929066"/>
            <a:ext cx="1395525" cy="665482"/>
          </a:xfrm>
          <a:prstGeom prst="rect">
            <a:avLst/>
          </a:prstGeom>
          <a:solidFill>
            <a:srgbClr val="00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dirty="0" smtClean="0">
                <a:latin typeface="Arial" charset="0"/>
                <a:ea typeface="黑体" pitchFamily="2" charset="-122"/>
              </a:rPr>
              <a:t>Email</a:t>
            </a:r>
          </a:p>
          <a:p>
            <a:pPr algn="ctr"/>
            <a:r>
              <a:rPr lang="zh-CN" altLang="en-US" dirty="0" smtClean="0">
                <a:ea typeface="黑体" pitchFamily="2" charset="-122"/>
              </a:rPr>
              <a:t>端口号</a:t>
            </a:r>
            <a:r>
              <a:rPr lang="en-US" altLang="zh-CN" smtClean="0">
                <a:ea typeface="黑体" pitchFamily="2" charset="-122"/>
              </a:rPr>
              <a:t>z</a:t>
            </a:r>
            <a:endParaRPr lang="en-US" altLang="zh-CN" dirty="0">
              <a:latin typeface="Arial" charset="0"/>
              <a:ea typeface="黑体" pitchFamily="2" charset="-122"/>
            </a:endParaRPr>
          </a:p>
        </p:txBody>
      </p:sp>
      <p:sp>
        <p:nvSpPr>
          <p:cNvPr id="14" name="Rectangle 12"/>
          <p:cNvSpPr>
            <a:spLocks noChangeArrowheads="1"/>
          </p:cNvSpPr>
          <p:nvPr/>
        </p:nvSpPr>
        <p:spPr bwMode="auto">
          <a:xfrm>
            <a:off x="3367111" y="3929066"/>
            <a:ext cx="1395525" cy="665482"/>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dirty="0" smtClean="0">
                <a:latin typeface="Arial" charset="0"/>
                <a:ea typeface="黑体" pitchFamily="2" charset="-122"/>
              </a:rPr>
              <a:t>QQ</a:t>
            </a:r>
          </a:p>
          <a:p>
            <a:pPr algn="ctr"/>
            <a:r>
              <a:rPr lang="zh-CN" altLang="en-US" dirty="0" smtClean="0">
                <a:latin typeface="Arial" charset="0"/>
                <a:ea typeface="黑体" pitchFamily="2" charset="-122"/>
              </a:rPr>
              <a:t>端口号 </a:t>
            </a:r>
            <a:r>
              <a:rPr lang="en-US" altLang="zh-CN" dirty="0" smtClean="0">
                <a:ea typeface="黑体" pitchFamily="2" charset="-122"/>
              </a:rPr>
              <a:t>x</a:t>
            </a:r>
            <a:endParaRPr lang="en-US" altLang="zh-CN" dirty="0">
              <a:latin typeface="Arial" charset="0"/>
              <a:ea typeface="黑体" pitchFamily="2" charset="-122"/>
            </a:endParaRPr>
          </a:p>
        </p:txBody>
      </p:sp>
      <p:sp>
        <p:nvSpPr>
          <p:cNvPr id="15" name="Rectangle 13"/>
          <p:cNvSpPr>
            <a:spLocks noChangeArrowheads="1"/>
          </p:cNvSpPr>
          <p:nvPr/>
        </p:nvSpPr>
        <p:spPr bwMode="auto">
          <a:xfrm>
            <a:off x="5010184" y="5253423"/>
            <a:ext cx="2071703" cy="47181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dirty="0" smtClean="0">
                <a:latin typeface="Arial" charset="0"/>
                <a:ea typeface="黑体" pitchFamily="2" charset="-122"/>
              </a:rPr>
              <a:t>运输层</a:t>
            </a:r>
            <a:endParaRPr lang="zh-CN" altLang="en-US" dirty="0">
              <a:latin typeface="Arial" charset="0"/>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350896"/>
            <a:ext cx="8368811" cy="792088"/>
          </a:xfrm>
        </p:spPr>
        <p:txBody>
          <a:bodyPr/>
          <a:lstStyle/>
          <a:p>
            <a:r>
              <a:rPr lang="zh-CN" altLang="en-US" sz="3600" dirty="0" smtClean="0"/>
              <a:t>计算 </a:t>
            </a:r>
            <a:r>
              <a:rPr lang="en-US" altLang="zh-CN" sz="3600" dirty="0" smtClean="0"/>
              <a:t>TCP</a:t>
            </a:r>
            <a:r>
              <a:rPr lang="zh-CN" altLang="en-US" sz="3600" dirty="0" smtClean="0"/>
              <a:t>吞吐量的公式（补充）</a:t>
            </a:r>
            <a:r>
              <a:rPr lang="en-US" altLang="zh-CN" sz="3600" dirty="0" smtClean="0"/>
              <a:t/>
            </a:r>
            <a:br>
              <a:rPr lang="en-US" altLang="zh-CN" sz="3600" dirty="0" smtClean="0"/>
            </a:br>
            <a:r>
              <a:rPr lang="zh-CN" altLang="en-US" sz="3600" dirty="0" smtClean="0"/>
              <a:t>课后</a:t>
            </a:r>
            <a:r>
              <a:rPr lang="en-US" altLang="zh-CN" sz="3600" dirty="0" smtClean="0"/>
              <a:t>5-24</a:t>
            </a:r>
            <a:r>
              <a:rPr lang="zh-CN" altLang="en-US" sz="3600" dirty="0" smtClean="0"/>
              <a:t>，</a:t>
            </a:r>
            <a:r>
              <a:rPr lang="en-US" altLang="zh-CN" sz="3600" dirty="0" smtClean="0"/>
              <a:t>30</a:t>
            </a:r>
            <a:r>
              <a:rPr lang="zh-CN" altLang="en-US" sz="3600" dirty="0" smtClean="0"/>
              <a:t>，</a:t>
            </a:r>
            <a:r>
              <a:rPr lang="en-US" altLang="zh-CN" sz="3600" dirty="0" smtClean="0"/>
              <a:t>31</a:t>
            </a:r>
            <a:r>
              <a:rPr lang="zh-CN" altLang="en-US" sz="3600" dirty="0" smtClean="0"/>
              <a:t>的解题思路 </a:t>
            </a:r>
          </a:p>
        </p:txBody>
      </p:sp>
      <p:sp>
        <p:nvSpPr>
          <p:cNvPr id="5" name="内容占位符 4"/>
          <p:cNvSpPr>
            <a:spLocks noGrp="1"/>
          </p:cNvSpPr>
          <p:nvPr>
            <p:ph idx="1"/>
          </p:nvPr>
        </p:nvSpPr>
        <p:spPr/>
        <p:txBody>
          <a:bodyPr/>
          <a:lstStyle/>
          <a:p>
            <a:r>
              <a:rPr lang="zh-CN" altLang="en-US" dirty="0" smtClean="0"/>
              <a:t>使用 </a:t>
            </a:r>
            <a:r>
              <a:rPr lang="en-US" altLang="zh-CN" dirty="0" smtClean="0"/>
              <a:t>TCP </a:t>
            </a:r>
            <a:r>
              <a:rPr lang="zh-CN" altLang="en-US" dirty="0" smtClean="0"/>
              <a:t>传输数据时，两个最重要的因素是 </a:t>
            </a:r>
            <a:r>
              <a:rPr lang="en-US" altLang="zh-CN" dirty="0" smtClean="0"/>
              <a:t>TCP </a:t>
            </a:r>
            <a:r>
              <a:rPr lang="zh-CN" altLang="en-US" dirty="0" smtClean="0"/>
              <a:t>窗口大小 和 往返延迟。如果知道这两个参数，就可以计算出两个主机间的最大吞吐量，不管带宽是多少。</a:t>
            </a:r>
          </a:p>
          <a:p>
            <a:r>
              <a:rPr lang="zh-CN" altLang="en-US" b="1" dirty="0" smtClean="0"/>
              <a:t>计算 </a:t>
            </a:r>
            <a:r>
              <a:rPr lang="en-US" altLang="zh-CN" b="1" dirty="0" smtClean="0"/>
              <a:t>TCP</a:t>
            </a:r>
            <a:r>
              <a:rPr lang="zh-CN" altLang="en-US" b="1" dirty="0" smtClean="0"/>
              <a:t>吞吐量的公式</a:t>
            </a:r>
            <a:r>
              <a:rPr lang="zh-CN" altLang="en-US" dirty="0" smtClean="0"/>
              <a:t> </a:t>
            </a:r>
          </a:p>
          <a:p>
            <a:r>
              <a:rPr lang="zh-CN" altLang="en-US" b="1" dirty="0" smtClean="0"/>
              <a:t>  </a:t>
            </a:r>
            <a:r>
              <a:rPr lang="en-US" altLang="zh-CN" dirty="0" smtClean="0">
                <a:solidFill>
                  <a:srgbClr val="C00000"/>
                </a:solidFill>
              </a:rPr>
              <a:t> </a:t>
            </a:r>
            <a:r>
              <a:rPr lang="zh-CN" altLang="en-US" dirty="0" smtClean="0">
                <a:solidFill>
                  <a:srgbClr val="C00000"/>
                </a:solidFill>
              </a:rPr>
              <a:t>每秒吞吐量</a:t>
            </a:r>
            <a:r>
              <a:rPr lang="en-US" altLang="zh-CN" dirty="0" smtClean="0">
                <a:solidFill>
                  <a:srgbClr val="C00000"/>
                </a:solidFill>
              </a:rPr>
              <a:t>(bits) </a:t>
            </a:r>
          </a:p>
          <a:p>
            <a:pPr>
              <a:buNone/>
            </a:pPr>
            <a:r>
              <a:rPr lang="en-US" altLang="zh-CN" dirty="0" smtClean="0">
                <a:solidFill>
                  <a:srgbClr val="C00000"/>
                </a:solidFill>
              </a:rPr>
              <a:t>=TCP</a:t>
            </a:r>
            <a:r>
              <a:rPr lang="zh-CN" altLang="en-US" dirty="0" smtClean="0">
                <a:solidFill>
                  <a:srgbClr val="C00000"/>
                </a:solidFill>
              </a:rPr>
              <a:t>窗口大小</a:t>
            </a:r>
            <a:r>
              <a:rPr lang="en-US" altLang="zh-CN" dirty="0" smtClean="0">
                <a:solidFill>
                  <a:srgbClr val="C00000"/>
                </a:solidFill>
              </a:rPr>
              <a:t>(bits)×</a:t>
            </a:r>
            <a:r>
              <a:rPr lang="zh-CN" altLang="en-US" dirty="0" smtClean="0">
                <a:solidFill>
                  <a:srgbClr val="C00000"/>
                </a:solidFill>
              </a:rPr>
              <a:t>每秒窗口个数</a:t>
            </a:r>
            <a:endParaRPr lang="en-US" altLang="zh-CN" dirty="0" smtClean="0">
              <a:solidFill>
                <a:srgbClr val="C00000"/>
              </a:solidFill>
            </a:endParaRPr>
          </a:p>
          <a:p>
            <a:pPr>
              <a:buNone/>
            </a:pPr>
            <a:r>
              <a:rPr lang="en-US" altLang="zh-CN" b="1" dirty="0" smtClean="0">
                <a:solidFill>
                  <a:srgbClr val="C00000"/>
                </a:solidFill>
              </a:rPr>
              <a:t>=</a:t>
            </a:r>
            <a:r>
              <a:rPr lang="zh-CN" altLang="en-US" b="1" dirty="0" smtClean="0">
                <a:solidFill>
                  <a:srgbClr val="C00000"/>
                </a:solidFill>
              </a:rPr>
              <a:t> </a:t>
            </a:r>
            <a:r>
              <a:rPr lang="en-US" altLang="zh-CN" dirty="0" smtClean="0">
                <a:solidFill>
                  <a:srgbClr val="C00000"/>
                </a:solidFill>
              </a:rPr>
              <a:t>TCP</a:t>
            </a:r>
            <a:r>
              <a:rPr lang="zh-CN" altLang="en-US" dirty="0" smtClean="0">
                <a:solidFill>
                  <a:srgbClr val="C00000"/>
                </a:solidFill>
              </a:rPr>
              <a:t>窗口大小</a:t>
            </a:r>
            <a:r>
              <a:rPr lang="en-US" altLang="zh-CN" dirty="0" smtClean="0">
                <a:solidFill>
                  <a:srgbClr val="C00000"/>
                </a:solidFill>
              </a:rPr>
              <a:t>(bits) / </a:t>
            </a:r>
            <a:r>
              <a:rPr lang="zh-CN" altLang="en-US" dirty="0" smtClean="0">
                <a:solidFill>
                  <a:srgbClr val="C00000"/>
                </a:solidFill>
              </a:rPr>
              <a:t>往返延迟</a:t>
            </a:r>
            <a:r>
              <a:rPr lang="en-US" altLang="zh-CN" dirty="0" smtClean="0">
                <a:solidFill>
                  <a:srgbClr val="C00000"/>
                </a:solidFill>
              </a:rPr>
              <a:t>(</a:t>
            </a:r>
            <a:r>
              <a:rPr lang="zh-CN" altLang="en-US" dirty="0" smtClean="0">
                <a:solidFill>
                  <a:srgbClr val="C00000"/>
                </a:solidFill>
              </a:rPr>
              <a:t>秒</a:t>
            </a:r>
            <a:r>
              <a:rPr lang="en-US" altLang="zh-CN" dirty="0" smtClean="0">
                <a:solidFill>
                  <a:srgbClr val="C00000"/>
                </a:solidFill>
              </a:rPr>
              <a:t>)  </a:t>
            </a:r>
            <a:endParaRPr lang="zh-CN" altLang="en-US" dirty="0"/>
          </a:p>
        </p:txBody>
      </p:sp>
      <p:sp>
        <p:nvSpPr>
          <p:cNvPr id="3" name="灯片编号占位符 2"/>
          <p:cNvSpPr>
            <a:spLocks noGrp="1"/>
          </p:cNvSpPr>
          <p:nvPr>
            <p:ph type="sldNum" sz="quarter" idx="12"/>
          </p:nvPr>
        </p:nvSpPr>
        <p:spPr/>
        <p:txBody>
          <a:bodyPr/>
          <a:lstStyle/>
          <a:p>
            <a:pPr>
              <a:defRPr/>
            </a:pPr>
            <a:fld id="{5F0FB070-C24E-4DD1-980C-64FB3D867102}" type="slidenum">
              <a:rPr lang="en-US" altLang="zh-CN" smtClean="0"/>
              <a:pPr>
                <a:defRPr/>
              </a:pPr>
              <a:t>110</a:t>
            </a:fld>
            <a:endParaRPr lang="en-US" altLang="zh-CN"/>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500034" y="214290"/>
            <a:ext cx="8215370" cy="857256"/>
          </a:xfrm>
        </p:spPr>
        <p:txBody>
          <a:bodyPr/>
          <a:lstStyle/>
          <a:p>
            <a:pPr algn="ctr"/>
            <a:r>
              <a:rPr lang="zh-CN" altLang="en-US" dirty="0" smtClean="0"/>
              <a:t>两类</a:t>
            </a:r>
            <a:r>
              <a:rPr lang="zh-CN" altLang="en-US" dirty="0"/>
              <a:t>端口 </a:t>
            </a:r>
          </a:p>
        </p:txBody>
      </p:sp>
      <p:sp>
        <p:nvSpPr>
          <p:cNvPr id="143372" name="Rectangle 12"/>
          <p:cNvSpPr>
            <a:spLocks noGrp="1" noChangeArrowheads="1"/>
          </p:cNvSpPr>
          <p:nvPr>
            <p:ph idx="1"/>
          </p:nvPr>
        </p:nvSpPr>
        <p:spPr>
          <a:xfrm>
            <a:off x="357158" y="1000108"/>
            <a:ext cx="8429684" cy="4857784"/>
          </a:xfrm>
        </p:spPr>
        <p:txBody>
          <a:bodyPr/>
          <a:lstStyle/>
          <a:p>
            <a:pPr>
              <a:buNone/>
            </a:pPr>
            <a:r>
              <a:rPr lang="zh-CN" altLang="en-US" sz="2800" dirty="0" smtClean="0">
                <a:solidFill>
                  <a:srgbClr val="FF0000"/>
                </a:solidFill>
              </a:rPr>
              <a:t>（</a:t>
            </a:r>
            <a:r>
              <a:rPr lang="en-US" altLang="zh-CN" sz="2800" dirty="0" smtClean="0">
                <a:solidFill>
                  <a:srgbClr val="FF0000"/>
                </a:solidFill>
              </a:rPr>
              <a:t>1</a:t>
            </a:r>
            <a:r>
              <a:rPr lang="zh-CN" altLang="en-US" sz="2800" dirty="0" smtClean="0">
                <a:solidFill>
                  <a:srgbClr val="FF0000"/>
                </a:solidFill>
              </a:rPr>
              <a:t>）服务器端口</a:t>
            </a:r>
            <a:endParaRPr lang="en-US" altLang="zh-CN" sz="2800" dirty="0" smtClean="0">
              <a:solidFill>
                <a:srgbClr val="FF0000"/>
              </a:solidFill>
            </a:endParaRPr>
          </a:p>
          <a:p>
            <a:pPr lvl="1"/>
            <a:r>
              <a:rPr lang="en-US" altLang="zh-CN" sz="2400" dirty="0" smtClean="0">
                <a:solidFill>
                  <a:srgbClr val="FF0000"/>
                </a:solidFill>
              </a:rPr>
              <a:t>1</a:t>
            </a:r>
            <a:r>
              <a:rPr lang="zh-CN" altLang="en-US" sz="2400" dirty="0" smtClean="0">
                <a:solidFill>
                  <a:srgbClr val="FF0000"/>
                </a:solidFill>
              </a:rPr>
              <a:t>、熟知端口</a:t>
            </a:r>
            <a:r>
              <a:rPr lang="zh-CN" altLang="en-US" sz="2400" dirty="0" smtClean="0"/>
              <a:t>，数值一般为 </a:t>
            </a:r>
            <a:r>
              <a:rPr lang="en-US" altLang="zh-CN" sz="2400" dirty="0" smtClean="0"/>
              <a:t>0~1023</a:t>
            </a:r>
            <a:r>
              <a:rPr lang="zh-CN" altLang="en-US" sz="2400" dirty="0" smtClean="0"/>
              <a:t>。</a:t>
            </a:r>
            <a:endParaRPr lang="en-US" altLang="zh-CN" sz="2400" dirty="0" smtClean="0"/>
          </a:p>
          <a:p>
            <a:pPr lvl="1">
              <a:buNone/>
            </a:pPr>
            <a:r>
              <a:rPr lang="zh-CN" altLang="en-US" sz="2400" dirty="0" smtClean="0"/>
              <a:t>    例如：</a:t>
            </a:r>
            <a:r>
              <a:rPr lang="en-US" altLang="zh-CN" sz="2400" dirty="0" smtClean="0"/>
              <a:t>80</a:t>
            </a:r>
            <a:r>
              <a:rPr lang="zh-CN" altLang="en-US" sz="2400" dirty="0" smtClean="0"/>
              <a:t>端口：</a:t>
            </a:r>
            <a:r>
              <a:rPr lang="en-US" altLang="zh-CN" sz="2400" dirty="0" smtClean="0"/>
              <a:t>HTTP </a:t>
            </a:r>
            <a:r>
              <a:rPr lang="zh-CN" altLang="en-US" sz="2400" dirty="0" smtClean="0"/>
              <a:t>；</a:t>
            </a:r>
            <a:r>
              <a:rPr lang="en-US" sz="2400" dirty="0" smtClean="0"/>
              <a:t>25</a:t>
            </a:r>
            <a:r>
              <a:rPr lang="zh-CN" altLang="en-US" sz="2400" dirty="0" smtClean="0"/>
              <a:t>端口：</a:t>
            </a:r>
            <a:r>
              <a:rPr lang="en-US" sz="2400" dirty="0" smtClean="0"/>
              <a:t>SMTP </a:t>
            </a:r>
            <a:endParaRPr lang="en-US" altLang="zh-CN" sz="2400" dirty="0" smtClean="0"/>
          </a:p>
          <a:p>
            <a:pPr lvl="1"/>
            <a:r>
              <a:rPr lang="en-US" altLang="zh-CN" sz="2400" dirty="0" smtClean="0">
                <a:solidFill>
                  <a:srgbClr val="FF0000"/>
                </a:solidFill>
              </a:rPr>
              <a:t>2</a:t>
            </a:r>
            <a:r>
              <a:rPr lang="zh-CN" altLang="en-US" sz="2400" dirty="0" smtClean="0">
                <a:solidFill>
                  <a:srgbClr val="FF0000"/>
                </a:solidFill>
              </a:rPr>
              <a:t>、注册（登记）端口</a:t>
            </a:r>
            <a:r>
              <a:rPr lang="zh-CN" altLang="en-US" sz="2400" dirty="0" smtClean="0"/>
              <a:t>，数值为</a:t>
            </a:r>
            <a:r>
              <a:rPr lang="en-US" altLang="zh-CN" sz="2400" dirty="0" smtClean="0"/>
              <a:t>1024~49151</a:t>
            </a:r>
            <a:r>
              <a:rPr lang="zh-CN" altLang="en-US" sz="2400" dirty="0" smtClean="0"/>
              <a:t>，为没有熟知端口号的应用程序使用的。使用这个范围的端口号必须在 </a:t>
            </a:r>
            <a:r>
              <a:rPr lang="en-US" altLang="zh-CN" sz="2400" dirty="0" smtClean="0"/>
              <a:t>IANA </a:t>
            </a:r>
            <a:r>
              <a:rPr lang="zh-CN" altLang="en-US" sz="2400" dirty="0" smtClean="0"/>
              <a:t>登记，以防止重复。</a:t>
            </a:r>
            <a:endParaRPr lang="en-US" altLang="zh-CN" sz="2400" dirty="0" smtClean="0"/>
          </a:p>
          <a:p>
            <a:pPr lvl="1">
              <a:buNone/>
            </a:pPr>
            <a:r>
              <a:rPr lang="zh-CN" altLang="en-US" sz="2400" dirty="0" smtClean="0">
                <a:ea typeface="+mn-ea"/>
              </a:rPr>
              <a:t>     例如</a:t>
            </a:r>
            <a:r>
              <a:rPr lang="en-US" altLang="zh-CN" sz="2400" dirty="0" smtClean="0">
                <a:ea typeface="+mn-ea"/>
              </a:rPr>
              <a:t>:</a:t>
            </a:r>
            <a:r>
              <a:rPr lang="zh-CN" altLang="en-US" sz="2400" dirty="0" smtClean="0">
                <a:ea typeface="+mn-ea"/>
              </a:rPr>
              <a:t> </a:t>
            </a:r>
            <a:r>
              <a:rPr lang="en-US" sz="2400" dirty="0" smtClean="0">
                <a:ea typeface="+mn-ea"/>
              </a:rPr>
              <a:t>QQ</a:t>
            </a:r>
            <a:r>
              <a:rPr lang="zh-CN" altLang="en-US" sz="2400" dirty="0" smtClean="0">
                <a:ea typeface="+mn-ea"/>
              </a:rPr>
              <a:t>使用的</a:t>
            </a:r>
            <a:r>
              <a:rPr lang="en-US" altLang="zh-CN" sz="2400" dirty="0" smtClean="0">
                <a:ea typeface="+mn-ea"/>
              </a:rPr>
              <a:t>8000</a:t>
            </a:r>
            <a:r>
              <a:rPr lang="zh-CN" altLang="en-US" sz="2400" dirty="0" smtClean="0">
                <a:ea typeface="+mn-ea"/>
              </a:rPr>
              <a:t>和</a:t>
            </a:r>
            <a:r>
              <a:rPr lang="en-US" altLang="zh-CN" sz="2400" dirty="0" smtClean="0">
                <a:ea typeface="+mn-ea"/>
              </a:rPr>
              <a:t>4000</a:t>
            </a:r>
            <a:r>
              <a:rPr lang="zh-CN" altLang="en-US" sz="2400" dirty="0" smtClean="0">
                <a:ea typeface="+mn-ea"/>
              </a:rPr>
              <a:t>端口</a:t>
            </a:r>
            <a:endParaRPr lang="zh-CN" altLang="en-US" sz="2400" dirty="0">
              <a:ea typeface="+mn-ea"/>
            </a:endParaRPr>
          </a:p>
          <a:p>
            <a:pPr>
              <a:buNone/>
            </a:pPr>
            <a:r>
              <a:rPr lang="zh-CN" altLang="en-US" sz="2800" dirty="0" smtClean="0">
                <a:solidFill>
                  <a:srgbClr val="FF0000"/>
                </a:solidFill>
              </a:rPr>
              <a:t>（</a:t>
            </a:r>
            <a:r>
              <a:rPr lang="en-US" altLang="zh-CN" sz="2800" dirty="0" smtClean="0">
                <a:solidFill>
                  <a:srgbClr val="FF0000"/>
                </a:solidFill>
              </a:rPr>
              <a:t>2</a:t>
            </a:r>
            <a:r>
              <a:rPr lang="zh-CN" altLang="en-US" sz="2800" dirty="0" smtClean="0">
                <a:solidFill>
                  <a:srgbClr val="FF0000"/>
                </a:solidFill>
              </a:rPr>
              <a:t>）客户端口号或短暂端口号</a:t>
            </a:r>
            <a:endParaRPr lang="en-US" altLang="zh-CN" sz="2800" dirty="0" smtClean="0">
              <a:solidFill>
                <a:srgbClr val="FF0000"/>
              </a:solidFill>
            </a:endParaRPr>
          </a:p>
          <a:p>
            <a:pPr lvl="1"/>
            <a:r>
              <a:rPr lang="zh-CN" altLang="en-US" sz="2400" dirty="0" smtClean="0"/>
              <a:t>范围从</a:t>
            </a:r>
            <a:r>
              <a:rPr lang="en-US" altLang="zh-CN" sz="2400" dirty="0" smtClean="0"/>
              <a:t>49152</a:t>
            </a:r>
            <a:r>
              <a:rPr lang="zh-CN" altLang="en-US" sz="2400" dirty="0" smtClean="0"/>
              <a:t>到</a:t>
            </a:r>
            <a:r>
              <a:rPr lang="en-US" altLang="zh-CN" sz="2400" dirty="0" smtClean="0"/>
              <a:t>65535 </a:t>
            </a:r>
            <a:r>
              <a:rPr lang="zh-CN" altLang="en-US" sz="2400" dirty="0" smtClean="0"/>
              <a:t>， 留给客户进程选择暂时使用。许多系统动态端口从</a:t>
            </a:r>
            <a:r>
              <a:rPr lang="en-US" altLang="zh-CN" sz="2400" dirty="0" smtClean="0"/>
              <a:t>1024</a:t>
            </a:r>
            <a:r>
              <a:rPr lang="zh-CN" altLang="en-US" sz="2400" dirty="0" smtClean="0"/>
              <a:t>左右开始。</a:t>
            </a:r>
            <a:endParaRPr lang="zh-CN" altLang="en-US" sz="2400"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12</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7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7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500034" y="857232"/>
            <a:ext cx="8368811" cy="792088"/>
          </a:xfrm>
        </p:spPr>
        <p:txBody>
          <a:bodyPr/>
          <a:lstStyle/>
          <a:p>
            <a:pPr algn="ctr"/>
            <a:r>
              <a:rPr lang="en-US" altLang="zh-CN" sz="4000" dirty="0" smtClean="0"/>
              <a:t>5.2  </a:t>
            </a:r>
            <a:r>
              <a:rPr lang="zh-CN" altLang="en-US" sz="4000" dirty="0" smtClean="0"/>
              <a:t>用户数据报协议 </a:t>
            </a:r>
            <a:r>
              <a:rPr lang="en-US" altLang="zh-CN" sz="4000" dirty="0" smtClean="0"/>
              <a:t>UDP </a:t>
            </a:r>
            <a:br>
              <a:rPr lang="en-US" altLang="zh-CN" sz="4000" dirty="0" smtClean="0"/>
            </a:br>
            <a:r>
              <a:rPr lang="en-US" altLang="zh-CN" sz="3600" dirty="0" smtClean="0"/>
              <a:t>5.2.1  </a:t>
            </a:r>
            <a:r>
              <a:rPr lang="en-US" altLang="zh-CN" sz="3600" dirty="0"/>
              <a:t>UDP </a:t>
            </a:r>
            <a:r>
              <a:rPr lang="zh-CN" altLang="en-US" sz="3600" dirty="0"/>
              <a:t>概述</a:t>
            </a:r>
            <a:r>
              <a:rPr lang="zh-CN" altLang="en-US" sz="4000" dirty="0"/>
              <a:t> </a:t>
            </a:r>
          </a:p>
        </p:txBody>
      </p:sp>
      <p:sp>
        <p:nvSpPr>
          <p:cNvPr id="444419" name="Rectangle 3"/>
          <p:cNvSpPr>
            <a:spLocks noGrp="1" noChangeArrowheads="1"/>
          </p:cNvSpPr>
          <p:nvPr>
            <p:ph idx="1"/>
          </p:nvPr>
        </p:nvSpPr>
        <p:spPr>
          <a:xfrm>
            <a:off x="357158" y="1643050"/>
            <a:ext cx="8358246" cy="4319587"/>
          </a:xfrm>
        </p:spPr>
        <p:txBody>
          <a:bodyPr/>
          <a:lstStyle/>
          <a:p>
            <a:pPr marL="609600" indent="-609600" algn="just"/>
            <a:r>
              <a:rPr lang="en-US" altLang="zh-CN" dirty="0"/>
              <a:t>UDP </a:t>
            </a:r>
            <a:r>
              <a:rPr lang="zh-CN" altLang="en-US" dirty="0"/>
              <a:t>只在 </a:t>
            </a:r>
            <a:r>
              <a:rPr lang="en-US" altLang="zh-CN" dirty="0"/>
              <a:t>IP </a:t>
            </a:r>
            <a:r>
              <a:rPr lang="zh-CN" altLang="en-US" dirty="0"/>
              <a:t>的数据报服务之上增加了很少一点的功能，即</a:t>
            </a:r>
            <a:r>
              <a:rPr lang="zh-CN" altLang="en-US" dirty="0">
                <a:solidFill>
                  <a:srgbClr val="FF0000"/>
                </a:solidFill>
              </a:rPr>
              <a:t>端口的功能</a:t>
            </a:r>
            <a:r>
              <a:rPr lang="zh-CN" altLang="en-US" dirty="0"/>
              <a:t>和</a:t>
            </a:r>
            <a:r>
              <a:rPr lang="zh-CN" altLang="en-US" dirty="0">
                <a:solidFill>
                  <a:srgbClr val="FF0000"/>
                </a:solidFill>
              </a:rPr>
              <a:t>差错检测</a:t>
            </a:r>
            <a:r>
              <a:rPr lang="zh-CN" altLang="en-US" dirty="0"/>
              <a:t>的功能</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13</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UDP </a:t>
            </a:r>
            <a:r>
              <a:rPr lang="zh-CN" altLang="en-US" dirty="0" smtClean="0"/>
              <a:t>的特点</a:t>
            </a:r>
            <a:endParaRPr lang="zh-CN" altLang="en-US" dirty="0"/>
          </a:p>
        </p:txBody>
      </p:sp>
      <p:sp>
        <p:nvSpPr>
          <p:cNvPr id="3" name="内容占位符 2"/>
          <p:cNvSpPr>
            <a:spLocks noGrp="1"/>
          </p:cNvSpPr>
          <p:nvPr>
            <p:ph idx="1"/>
          </p:nvPr>
        </p:nvSpPr>
        <p:spPr/>
        <p:txBody>
          <a:bodyPr/>
          <a:lstStyle/>
          <a:p>
            <a:pPr lvl="0"/>
            <a:r>
              <a:rPr lang="en-US" altLang="zh-CN" sz="2800" dirty="0" smtClean="0"/>
              <a:t>1</a:t>
            </a:r>
            <a:r>
              <a:rPr lang="zh-CN" altLang="en-US" sz="2800" dirty="0" smtClean="0"/>
              <a:t>、</a:t>
            </a:r>
            <a:r>
              <a:rPr lang="en-US" sz="2800" dirty="0" smtClean="0"/>
              <a:t>UDP </a:t>
            </a:r>
            <a:r>
              <a:rPr lang="zh-CN" altLang="en-US" sz="2800" dirty="0" smtClean="0"/>
              <a:t>是无连接的，即发送数据之前不需要建立连接。</a:t>
            </a:r>
          </a:p>
          <a:p>
            <a:pPr marL="609600" indent="-609600">
              <a:lnSpc>
                <a:spcPct val="90000"/>
              </a:lnSpc>
            </a:pPr>
            <a:r>
              <a:rPr lang="en-US" altLang="zh-CN" sz="2800" dirty="0" smtClean="0"/>
              <a:t>2</a:t>
            </a:r>
            <a:r>
              <a:rPr lang="zh-CN" altLang="en-US" sz="2800" dirty="0" smtClean="0"/>
              <a:t>、</a:t>
            </a:r>
            <a:r>
              <a:rPr lang="en-US" altLang="zh-CN" sz="2800" dirty="0" smtClean="0"/>
              <a:t>UDP </a:t>
            </a:r>
            <a:r>
              <a:rPr lang="zh-CN" altLang="en-US" sz="2800" dirty="0" smtClean="0"/>
              <a:t>使用尽最大努力交付，即不保证可靠交付</a:t>
            </a:r>
            <a:endParaRPr lang="zh-CN" altLang="en-US" sz="2800" dirty="0" smtClean="0">
              <a:solidFill>
                <a:srgbClr val="FF0000"/>
              </a:solidFill>
            </a:endParaRPr>
          </a:p>
          <a:p>
            <a:pPr marL="609600" indent="-609600">
              <a:lnSpc>
                <a:spcPct val="90000"/>
              </a:lnSpc>
            </a:pPr>
            <a:r>
              <a:rPr lang="en-US" altLang="zh-CN" sz="2800" dirty="0" smtClean="0"/>
              <a:t>3</a:t>
            </a:r>
            <a:r>
              <a:rPr lang="zh-CN" altLang="en-US" sz="2800" dirty="0" smtClean="0"/>
              <a:t>、</a:t>
            </a:r>
            <a:r>
              <a:rPr lang="en-US" altLang="zh-CN" sz="2800" dirty="0" smtClean="0"/>
              <a:t>UDP </a:t>
            </a:r>
            <a:r>
              <a:rPr lang="zh-CN" altLang="en-US" sz="2800" dirty="0" smtClean="0"/>
              <a:t>是面向报文的。</a:t>
            </a:r>
          </a:p>
          <a:p>
            <a:endParaRPr lang="zh-CN" altLang="en-US" sz="2800"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14</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ctr"/>
            <a:r>
              <a:rPr lang="en-US" altLang="zh-CN" sz="4000"/>
              <a:t>UDP </a:t>
            </a:r>
            <a:r>
              <a:rPr lang="zh-CN" altLang="en-US" sz="4000"/>
              <a:t>是面向报文的 </a:t>
            </a:r>
          </a:p>
        </p:txBody>
      </p:sp>
      <p:sp>
        <p:nvSpPr>
          <p:cNvPr id="23" name="内容占位符 22"/>
          <p:cNvSpPr>
            <a:spLocks noGrp="1"/>
          </p:cNvSpPr>
          <p:nvPr>
            <p:ph idx="1"/>
          </p:nvPr>
        </p:nvSpPr>
        <p:spPr>
          <a:xfrm>
            <a:off x="0" y="1285860"/>
            <a:ext cx="8786874" cy="4244988"/>
          </a:xfrm>
        </p:spPr>
        <p:txBody>
          <a:bodyPr/>
          <a:lstStyle/>
          <a:p>
            <a:pPr lvl="0"/>
            <a:r>
              <a:rPr lang="zh-CN" altLang="en-US" sz="2800" dirty="0" smtClean="0"/>
              <a:t>发送方 </a:t>
            </a:r>
            <a:r>
              <a:rPr lang="en-US" sz="2800" dirty="0" smtClean="0"/>
              <a:t>UDP </a:t>
            </a:r>
            <a:r>
              <a:rPr lang="zh-CN" altLang="en-US" sz="2800" dirty="0" smtClean="0"/>
              <a:t>对应用程序交下来的报文，添加首部后形成</a:t>
            </a:r>
            <a:r>
              <a:rPr kumimoji="1" lang="en-US" altLang="zh-CN" sz="2800" dirty="0" smtClean="0">
                <a:solidFill>
                  <a:srgbClr val="FF0000"/>
                </a:solidFill>
                <a:latin typeface="Arial" charset="0"/>
                <a:ea typeface="黑体" pitchFamily="2" charset="-122"/>
              </a:rPr>
              <a:t>UDP </a:t>
            </a:r>
            <a:r>
              <a:rPr kumimoji="1" lang="zh-CN" altLang="en-US" sz="2800" dirty="0" smtClean="0">
                <a:solidFill>
                  <a:srgbClr val="FF0000"/>
                </a:solidFill>
                <a:latin typeface="Arial" charset="0"/>
                <a:ea typeface="黑体" pitchFamily="2" charset="-122"/>
              </a:rPr>
              <a:t>用户数据报</a:t>
            </a:r>
            <a:r>
              <a:rPr lang="zh-CN" altLang="en-US" sz="2800" dirty="0" smtClean="0"/>
              <a:t>就向下交付 </a:t>
            </a:r>
            <a:r>
              <a:rPr lang="en-US" sz="2800" dirty="0" smtClean="0"/>
              <a:t>IP </a:t>
            </a:r>
            <a:r>
              <a:rPr lang="zh-CN" altLang="en-US" sz="2800" dirty="0" smtClean="0"/>
              <a:t>层</a:t>
            </a:r>
            <a:endParaRPr lang="en-US" altLang="zh-CN" sz="2800" dirty="0" smtClean="0"/>
          </a:p>
          <a:p>
            <a:pPr lvl="0"/>
            <a:r>
              <a:rPr lang="zh-CN" altLang="en-US" sz="2800" dirty="0" smtClean="0"/>
              <a:t>应用层交给 </a:t>
            </a:r>
            <a:r>
              <a:rPr lang="en-US" sz="2800" dirty="0" smtClean="0"/>
              <a:t>UDP </a:t>
            </a:r>
            <a:r>
              <a:rPr lang="zh-CN" altLang="en-US" sz="2800" dirty="0" smtClean="0"/>
              <a:t>多长的报文，</a:t>
            </a:r>
            <a:r>
              <a:rPr lang="en-US" sz="2800" dirty="0" smtClean="0"/>
              <a:t>UDP </a:t>
            </a:r>
            <a:r>
              <a:rPr lang="zh-CN" altLang="en-US" sz="2800" dirty="0" smtClean="0"/>
              <a:t>就照样发送，即一次发送一个报文。</a:t>
            </a:r>
          </a:p>
          <a:p>
            <a:endParaRPr lang="zh-CN" altLang="en-US" sz="2800" dirty="0"/>
          </a:p>
        </p:txBody>
      </p:sp>
      <p:sp>
        <p:nvSpPr>
          <p:cNvPr id="21" name="灯片编号占位符 20"/>
          <p:cNvSpPr>
            <a:spLocks noGrp="1"/>
          </p:cNvSpPr>
          <p:nvPr>
            <p:ph type="sldNum" sz="quarter" idx="12"/>
          </p:nvPr>
        </p:nvSpPr>
        <p:spPr>
          <a:xfrm>
            <a:off x="6553200" y="5998986"/>
            <a:ext cx="2133600" cy="457200"/>
          </a:xfrm>
        </p:spPr>
        <p:txBody>
          <a:bodyPr/>
          <a:lstStyle/>
          <a:p>
            <a:pPr fontAlgn="auto">
              <a:spcBef>
                <a:spcPts val="0"/>
              </a:spcBef>
              <a:spcAft>
                <a:spcPts val="0"/>
              </a:spcAft>
            </a:pPr>
            <a:fld id="{1E1E844E-51FF-46B2-9312-5393FDF9EB21}" type="slidenum">
              <a:rPr lang="zh-CN" altLang="en-US" kern="0" smtClean="0"/>
              <a:pPr fontAlgn="auto">
                <a:spcBef>
                  <a:spcPts val="0"/>
                </a:spcBef>
                <a:spcAft>
                  <a:spcPts val="0"/>
                </a:spcAft>
              </a:pPr>
              <a:t>15</a:t>
            </a:fld>
            <a:endParaRPr lang="zh-CN" altLang="en-US" kern="0" dirty="0"/>
          </a:p>
        </p:txBody>
      </p:sp>
      <p:grpSp>
        <p:nvGrpSpPr>
          <p:cNvPr id="22" name="组合 21"/>
          <p:cNvGrpSpPr/>
          <p:nvPr/>
        </p:nvGrpSpPr>
        <p:grpSpPr>
          <a:xfrm>
            <a:off x="0" y="3786190"/>
            <a:ext cx="8872197" cy="2714620"/>
            <a:chOff x="0" y="2205038"/>
            <a:chExt cx="8913128" cy="3529012"/>
          </a:xfrm>
        </p:grpSpPr>
        <p:sp>
          <p:nvSpPr>
            <p:cNvPr id="685060" name="AutoShape 4"/>
            <p:cNvSpPr>
              <a:spLocks noChangeArrowheads="1"/>
            </p:cNvSpPr>
            <p:nvPr/>
          </p:nvSpPr>
          <p:spPr bwMode="auto">
            <a:xfrm flipH="1">
              <a:off x="0" y="5141913"/>
              <a:ext cx="863600" cy="363537"/>
            </a:xfrm>
            <a:prstGeom prst="rightArrow">
              <a:avLst>
                <a:gd name="adj1" fmla="val 50000"/>
                <a:gd name="adj2" fmla="val 118788"/>
              </a:avLst>
            </a:prstGeom>
            <a:solidFill>
              <a:schemeClr val="hlink"/>
            </a:solidFill>
            <a:ln w="12700">
              <a:solidFill>
                <a:schemeClr val="tx1"/>
              </a:solidFill>
              <a:miter lim="800000"/>
              <a:headEnd/>
              <a:tailEnd/>
            </a:ln>
            <a:effectLst/>
          </p:spPr>
          <p:txBody>
            <a:bodyPr wrap="none" anchor="ctr"/>
            <a:lstStyle/>
            <a:p>
              <a:endParaRPr lang="zh-CN" altLang="en-US" sz="1600"/>
            </a:p>
          </p:txBody>
        </p:sp>
        <p:sp>
          <p:nvSpPr>
            <p:cNvPr id="685061" name="Rectangle 5"/>
            <p:cNvSpPr>
              <a:spLocks noChangeArrowheads="1"/>
            </p:cNvSpPr>
            <p:nvPr/>
          </p:nvSpPr>
          <p:spPr bwMode="auto">
            <a:xfrm>
              <a:off x="1937692" y="4341038"/>
              <a:ext cx="5915025" cy="690562"/>
            </a:xfrm>
            <a:prstGeom prst="rect">
              <a:avLst/>
            </a:prstGeom>
            <a:gradFill rotWithShape="1">
              <a:gsLst>
                <a:gs pos="0">
                  <a:srgbClr val="66FF99"/>
                </a:gs>
                <a:gs pos="100000">
                  <a:srgbClr val="66FF99">
                    <a:gamma/>
                    <a:shade val="69804"/>
                    <a:invGamma/>
                  </a:srgbClr>
                </a:gs>
              </a:gsLst>
              <a:lin ang="5400000" scaled="1"/>
            </a:gradFill>
            <a:ln w="12700">
              <a:noFill/>
              <a:miter lim="800000"/>
              <a:headEnd/>
              <a:tailEnd/>
            </a:ln>
            <a:effectLst/>
          </p:spPr>
          <p:txBody>
            <a:bodyPr wrap="none" anchor="ctr"/>
            <a:lstStyle/>
            <a:p>
              <a:pPr algn="ctr"/>
              <a:r>
                <a:rPr kumimoji="1" lang="en-US" altLang="zh-CN" sz="2000" dirty="0" smtClean="0">
                  <a:ea typeface="黑体" pitchFamily="2" charset="-122"/>
                </a:rPr>
                <a:t>UDP </a:t>
              </a:r>
              <a:r>
                <a:rPr kumimoji="1" lang="zh-CN" altLang="en-US" sz="2000" dirty="0" smtClean="0">
                  <a:ea typeface="黑体" pitchFamily="2" charset="-122"/>
                </a:rPr>
                <a:t>用户数据报</a:t>
              </a:r>
              <a:endParaRPr lang="zh-CN" altLang="en-US" sz="1600" dirty="0"/>
            </a:p>
          </p:txBody>
        </p:sp>
        <p:sp>
          <p:nvSpPr>
            <p:cNvPr id="685062" name="Rectangle 6"/>
            <p:cNvSpPr>
              <a:spLocks noChangeArrowheads="1"/>
            </p:cNvSpPr>
            <p:nvPr/>
          </p:nvSpPr>
          <p:spPr bwMode="auto">
            <a:xfrm>
              <a:off x="3367088" y="2844800"/>
              <a:ext cx="4486275" cy="682625"/>
            </a:xfrm>
            <a:prstGeom prst="rect">
              <a:avLst/>
            </a:prstGeom>
            <a:gradFill rotWithShape="1">
              <a:gsLst>
                <a:gs pos="0">
                  <a:srgbClr val="FFFFCC">
                    <a:gamma/>
                    <a:shade val="69804"/>
                    <a:invGamma/>
                  </a:srgbClr>
                </a:gs>
                <a:gs pos="100000">
                  <a:srgbClr val="FFFFCC"/>
                </a:gs>
              </a:gsLst>
              <a:lin ang="5400000" scaled="1"/>
            </a:gradFill>
            <a:ln w="12700">
              <a:noFill/>
              <a:miter lim="800000"/>
              <a:headEnd/>
              <a:tailEnd/>
            </a:ln>
            <a:effectLst/>
          </p:spPr>
          <p:txBody>
            <a:bodyPr wrap="none" anchor="ctr"/>
            <a:lstStyle/>
            <a:p>
              <a:endParaRPr lang="zh-CN" altLang="en-US" sz="1600"/>
            </a:p>
          </p:txBody>
        </p:sp>
        <p:sp>
          <p:nvSpPr>
            <p:cNvPr id="685063" name="Rectangle 7"/>
            <p:cNvSpPr>
              <a:spLocks noChangeArrowheads="1"/>
            </p:cNvSpPr>
            <p:nvPr/>
          </p:nvSpPr>
          <p:spPr bwMode="auto">
            <a:xfrm>
              <a:off x="1938338" y="3529013"/>
              <a:ext cx="5915025" cy="722312"/>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p>
          </p:txBody>
        </p:sp>
        <p:sp>
          <p:nvSpPr>
            <p:cNvPr id="685064" name="Rectangle 8"/>
            <p:cNvSpPr>
              <a:spLocks noChangeArrowheads="1"/>
            </p:cNvSpPr>
            <p:nvPr/>
          </p:nvSpPr>
          <p:spPr bwMode="auto">
            <a:xfrm>
              <a:off x="815975" y="4984750"/>
              <a:ext cx="7037388" cy="749300"/>
            </a:xfrm>
            <a:prstGeom prst="rect">
              <a:avLst/>
            </a:prstGeom>
            <a:solidFill>
              <a:schemeClr val="bg1"/>
            </a:solidFill>
            <a:ln w="28575">
              <a:solidFill>
                <a:schemeClr val="tx1"/>
              </a:solidFill>
              <a:miter lim="800000"/>
              <a:headEnd/>
              <a:tailEnd/>
            </a:ln>
            <a:effectLst/>
          </p:spPr>
          <p:txBody>
            <a:bodyPr wrap="none" anchor="ctr"/>
            <a:lstStyle/>
            <a:p>
              <a:endParaRPr lang="zh-CN" altLang="en-US" sz="1600"/>
            </a:p>
          </p:txBody>
        </p:sp>
        <p:sp>
          <p:nvSpPr>
            <p:cNvPr id="685078" name="Rectangle 22"/>
            <p:cNvSpPr>
              <a:spLocks noChangeArrowheads="1"/>
            </p:cNvSpPr>
            <p:nvPr/>
          </p:nvSpPr>
          <p:spPr bwMode="auto">
            <a:xfrm>
              <a:off x="1979613" y="5013325"/>
              <a:ext cx="5849937" cy="690563"/>
            </a:xfrm>
            <a:prstGeom prst="rect">
              <a:avLst/>
            </a:prstGeom>
            <a:solidFill>
              <a:srgbClr val="66FF99"/>
            </a:solidFill>
            <a:ln w="9525">
              <a:noFill/>
              <a:miter lim="800000"/>
              <a:headEnd/>
              <a:tailEnd/>
            </a:ln>
            <a:effectLst/>
          </p:spPr>
          <p:txBody>
            <a:bodyPr wrap="none" anchor="ctr"/>
            <a:lstStyle/>
            <a:p>
              <a:endParaRPr lang="zh-CN" altLang="en-US" sz="1600"/>
            </a:p>
          </p:txBody>
        </p:sp>
        <p:sp>
          <p:nvSpPr>
            <p:cNvPr id="685065" name="Rectangle 9"/>
            <p:cNvSpPr>
              <a:spLocks noChangeArrowheads="1"/>
            </p:cNvSpPr>
            <p:nvPr/>
          </p:nvSpPr>
          <p:spPr bwMode="auto">
            <a:xfrm>
              <a:off x="3325813" y="5149850"/>
              <a:ext cx="2554287"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latin typeface="Arial" charset="0"/>
                  <a:ea typeface="黑体" pitchFamily="2" charset="-122"/>
                </a:rPr>
                <a:t>IP </a:t>
              </a:r>
              <a:r>
                <a:rPr kumimoji="1" lang="zh-CN" altLang="en-US" sz="2000">
                  <a:latin typeface="Arial" charset="0"/>
                  <a:ea typeface="黑体" pitchFamily="2" charset="-122"/>
                </a:rPr>
                <a:t>数据报的数据部分</a:t>
              </a:r>
            </a:p>
          </p:txBody>
        </p:sp>
        <p:sp>
          <p:nvSpPr>
            <p:cNvPr id="685066" name="Rectangle 10"/>
            <p:cNvSpPr>
              <a:spLocks noChangeArrowheads="1"/>
            </p:cNvSpPr>
            <p:nvPr/>
          </p:nvSpPr>
          <p:spPr bwMode="auto">
            <a:xfrm>
              <a:off x="777875" y="5119688"/>
              <a:ext cx="1008304"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latin typeface="Arial" charset="0"/>
                  <a:ea typeface="黑体" pitchFamily="2" charset="-122"/>
                </a:rPr>
                <a:t>IP </a:t>
              </a:r>
              <a:r>
                <a:rPr kumimoji="1" lang="zh-CN" altLang="en-US" sz="2000">
                  <a:latin typeface="Arial" charset="0"/>
                  <a:ea typeface="黑体" pitchFamily="2" charset="-122"/>
                </a:rPr>
                <a:t>首部</a:t>
              </a:r>
            </a:p>
          </p:txBody>
        </p:sp>
        <p:sp>
          <p:nvSpPr>
            <p:cNvPr id="685067" name="Rectangle 11"/>
            <p:cNvSpPr>
              <a:spLocks noChangeArrowheads="1"/>
            </p:cNvSpPr>
            <p:nvPr/>
          </p:nvSpPr>
          <p:spPr bwMode="auto">
            <a:xfrm>
              <a:off x="8058150" y="5116513"/>
              <a:ext cx="750640"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latin typeface="Arial" charset="0"/>
                  <a:ea typeface="黑体" pitchFamily="2" charset="-122"/>
                </a:rPr>
                <a:t>IP </a:t>
              </a:r>
              <a:r>
                <a:rPr kumimoji="1" lang="zh-CN" altLang="en-US" sz="2000">
                  <a:latin typeface="Arial" charset="0"/>
                  <a:ea typeface="黑体" pitchFamily="2" charset="-122"/>
                </a:rPr>
                <a:t>层</a:t>
              </a:r>
            </a:p>
          </p:txBody>
        </p:sp>
        <p:sp>
          <p:nvSpPr>
            <p:cNvPr id="685068" name="Line 12"/>
            <p:cNvSpPr>
              <a:spLocks noChangeShapeType="1"/>
            </p:cNvSpPr>
            <p:nvPr/>
          </p:nvSpPr>
          <p:spPr bwMode="auto">
            <a:xfrm>
              <a:off x="3402013" y="3529013"/>
              <a:ext cx="0" cy="722312"/>
            </a:xfrm>
            <a:prstGeom prst="line">
              <a:avLst/>
            </a:prstGeom>
            <a:noFill/>
            <a:ln w="12700">
              <a:solidFill>
                <a:schemeClr val="tx1"/>
              </a:solidFill>
              <a:round/>
              <a:headEnd/>
              <a:tailEnd/>
            </a:ln>
            <a:effectLst/>
          </p:spPr>
          <p:txBody>
            <a:bodyPr wrap="none" anchor="ctr"/>
            <a:lstStyle/>
            <a:p>
              <a:endParaRPr lang="zh-CN" altLang="en-US" sz="1600"/>
            </a:p>
          </p:txBody>
        </p:sp>
        <p:sp>
          <p:nvSpPr>
            <p:cNvPr id="685069" name="AutoShape 13"/>
            <p:cNvSpPr>
              <a:spLocks noChangeArrowheads="1"/>
            </p:cNvSpPr>
            <p:nvPr/>
          </p:nvSpPr>
          <p:spPr bwMode="auto">
            <a:xfrm rot="16200000" flipH="1">
              <a:off x="5924659" y="4567256"/>
              <a:ext cx="963614" cy="325438"/>
            </a:xfrm>
            <a:prstGeom prst="rightArrow">
              <a:avLst>
                <a:gd name="adj1" fmla="val 50000"/>
                <a:gd name="adj2" fmla="val 148062"/>
              </a:avLst>
            </a:prstGeom>
            <a:solidFill>
              <a:srgbClr val="33CC33"/>
            </a:solidFill>
            <a:ln w="12700">
              <a:solidFill>
                <a:schemeClr val="tx1"/>
              </a:solidFill>
              <a:miter lim="800000"/>
              <a:headEnd/>
              <a:tailEnd/>
            </a:ln>
            <a:effectLst/>
          </p:spPr>
          <p:txBody>
            <a:bodyPr wrap="none" anchor="ctr"/>
            <a:lstStyle/>
            <a:p>
              <a:endParaRPr lang="zh-CN" altLang="en-US" sz="1600"/>
            </a:p>
          </p:txBody>
        </p:sp>
        <p:sp>
          <p:nvSpPr>
            <p:cNvPr id="685070" name="Rectangle 14"/>
            <p:cNvSpPr>
              <a:spLocks noChangeArrowheads="1"/>
            </p:cNvSpPr>
            <p:nvPr/>
          </p:nvSpPr>
          <p:spPr bwMode="auto">
            <a:xfrm>
              <a:off x="1938338" y="3636963"/>
              <a:ext cx="1311059"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latin typeface="Arial" charset="0"/>
                  <a:ea typeface="黑体" pitchFamily="2" charset="-122"/>
                </a:rPr>
                <a:t>UDP </a:t>
              </a:r>
              <a:r>
                <a:rPr kumimoji="1" lang="zh-CN" altLang="en-US" sz="2000">
                  <a:latin typeface="Arial" charset="0"/>
                  <a:ea typeface="黑体" pitchFamily="2" charset="-122"/>
                </a:rPr>
                <a:t>首部</a:t>
              </a:r>
            </a:p>
          </p:txBody>
        </p:sp>
        <p:sp>
          <p:nvSpPr>
            <p:cNvPr id="685071" name="Rectangle 15"/>
            <p:cNvSpPr>
              <a:spLocks noChangeArrowheads="1"/>
            </p:cNvSpPr>
            <p:nvPr/>
          </p:nvSpPr>
          <p:spPr bwMode="auto">
            <a:xfrm>
              <a:off x="3767138" y="3641725"/>
              <a:ext cx="2560535"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smtClean="0">
                  <a:ea typeface="黑体" pitchFamily="2" charset="-122"/>
                </a:rPr>
                <a:t>                   </a:t>
              </a:r>
              <a:r>
                <a:rPr kumimoji="1" lang="zh-CN" altLang="en-US" sz="2000" dirty="0" smtClean="0">
                  <a:latin typeface="Arial" charset="0"/>
                  <a:ea typeface="黑体" pitchFamily="2" charset="-122"/>
                </a:rPr>
                <a:t>数据部分</a:t>
              </a:r>
              <a:endParaRPr kumimoji="1" lang="zh-CN" altLang="en-US" sz="2000" dirty="0">
                <a:latin typeface="Arial" charset="0"/>
                <a:ea typeface="黑体" pitchFamily="2" charset="-122"/>
              </a:endParaRPr>
            </a:p>
          </p:txBody>
        </p:sp>
        <p:sp>
          <p:nvSpPr>
            <p:cNvPr id="685072" name="Rectangle 16"/>
            <p:cNvSpPr>
              <a:spLocks noChangeArrowheads="1"/>
            </p:cNvSpPr>
            <p:nvPr/>
          </p:nvSpPr>
          <p:spPr bwMode="auto">
            <a:xfrm>
              <a:off x="7956550" y="3649663"/>
              <a:ext cx="956578" cy="516809"/>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latin typeface="Arial" charset="0"/>
                  <a:ea typeface="黑体" pitchFamily="2" charset="-122"/>
                </a:rPr>
                <a:t>运输层</a:t>
              </a:r>
            </a:p>
          </p:txBody>
        </p:sp>
        <p:sp>
          <p:nvSpPr>
            <p:cNvPr id="685073" name="Line 17"/>
            <p:cNvSpPr>
              <a:spLocks noChangeShapeType="1"/>
            </p:cNvSpPr>
            <p:nvPr/>
          </p:nvSpPr>
          <p:spPr bwMode="auto">
            <a:xfrm>
              <a:off x="1938338" y="4984750"/>
              <a:ext cx="0" cy="749300"/>
            </a:xfrm>
            <a:prstGeom prst="line">
              <a:avLst/>
            </a:prstGeom>
            <a:noFill/>
            <a:ln w="12700">
              <a:solidFill>
                <a:schemeClr val="tx1"/>
              </a:solidFill>
              <a:round/>
              <a:headEnd/>
              <a:tailEnd/>
            </a:ln>
            <a:effectLst/>
          </p:spPr>
          <p:txBody>
            <a:bodyPr wrap="none" anchor="ctr"/>
            <a:lstStyle/>
            <a:p>
              <a:endParaRPr lang="zh-CN" altLang="en-US" sz="1600"/>
            </a:p>
          </p:txBody>
        </p:sp>
        <p:sp>
          <p:nvSpPr>
            <p:cNvPr id="685074" name="AutoShape 18"/>
            <p:cNvSpPr>
              <a:spLocks noChangeArrowheads="1"/>
            </p:cNvSpPr>
            <p:nvPr/>
          </p:nvSpPr>
          <p:spPr bwMode="auto">
            <a:xfrm rot="16200000" flipH="1">
              <a:off x="5134769" y="3124994"/>
              <a:ext cx="963613" cy="327025"/>
            </a:xfrm>
            <a:prstGeom prst="rightArrow">
              <a:avLst>
                <a:gd name="adj1" fmla="val 50000"/>
                <a:gd name="adj2" fmla="val 147344"/>
              </a:avLst>
            </a:prstGeom>
            <a:solidFill>
              <a:schemeClr val="bg1"/>
            </a:solidFill>
            <a:ln w="12700">
              <a:solidFill>
                <a:schemeClr val="tx1"/>
              </a:solidFill>
              <a:miter lim="800000"/>
              <a:headEnd/>
              <a:tailEnd/>
            </a:ln>
            <a:effectLst/>
          </p:spPr>
          <p:txBody>
            <a:bodyPr wrap="none" anchor="ctr"/>
            <a:lstStyle/>
            <a:p>
              <a:endParaRPr lang="zh-CN" altLang="en-US" sz="1600"/>
            </a:p>
          </p:txBody>
        </p:sp>
        <p:sp>
          <p:nvSpPr>
            <p:cNvPr id="685075" name="Rectangle 19"/>
            <p:cNvSpPr>
              <a:spLocks noChangeArrowheads="1"/>
            </p:cNvSpPr>
            <p:nvPr/>
          </p:nvSpPr>
          <p:spPr bwMode="auto">
            <a:xfrm>
              <a:off x="3402013" y="2205038"/>
              <a:ext cx="4425950" cy="601662"/>
            </a:xfrm>
            <a:prstGeom prst="rect">
              <a:avLst/>
            </a:prstGeom>
            <a:solidFill>
              <a:srgbClr val="FFFFCC"/>
            </a:solidFill>
            <a:ln w="28575">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sz="2000" dirty="0">
                  <a:latin typeface="Arial" charset="0"/>
                  <a:ea typeface="黑体" pitchFamily="2" charset="-122"/>
                </a:rPr>
                <a:t>应用层报文</a:t>
              </a:r>
            </a:p>
          </p:txBody>
        </p:sp>
        <p:sp>
          <p:nvSpPr>
            <p:cNvPr id="685076" name="Rectangle 20"/>
            <p:cNvSpPr>
              <a:spLocks noChangeArrowheads="1"/>
            </p:cNvSpPr>
            <p:nvPr/>
          </p:nvSpPr>
          <p:spPr bwMode="auto">
            <a:xfrm>
              <a:off x="7956550" y="2205038"/>
              <a:ext cx="956578"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latin typeface="Arial" charset="0"/>
                  <a:ea typeface="黑体" pitchFamily="2" charset="-122"/>
                </a:rPr>
                <a:t>应用层</a:t>
              </a:r>
            </a:p>
          </p:txBody>
        </p:sp>
      </p:gr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ctr"/>
            <a:r>
              <a:rPr lang="en-US" altLang="zh-CN" sz="4000" dirty="0"/>
              <a:t>UDP </a:t>
            </a:r>
            <a:r>
              <a:rPr lang="zh-CN" altLang="en-US" sz="4000" dirty="0"/>
              <a:t>是面向报文的 </a:t>
            </a:r>
          </a:p>
        </p:txBody>
      </p:sp>
      <p:sp>
        <p:nvSpPr>
          <p:cNvPr id="23" name="内容占位符 22"/>
          <p:cNvSpPr>
            <a:spLocks noGrp="1"/>
          </p:cNvSpPr>
          <p:nvPr>
            <p:ph idx="1"/>
          </p:nvPr>
        </p:nvSpPr>
        <p:spPr>
          <a:xfrm>
            <a:off x="457200" y="1071546"/>
            <a:ext cx="8368811" cy="4934173"/>
          </a:xfrm>
        </p:spPr>
        <p:txBody>
          <a:bodyPr/>
          <a:lstStyle/>
          <a:p>
            <a:pPr lvl="0"/>
            <a:r>
              <a:rPr lang="zh-CN" altLang="en-US" sz="2800" dirty="0" smtClean="0"/>
              <a:t>接收方 收到 </a:t>
            </a:r>
            <a:r>
              <a:rPr lang="en-US" sz="2800" dirty="0" smtClean="0"/>
              <a:t>UDP </a:t>
            </a:r>
            <a:r>
              <a:rPr lang="zh-CN" altLang="en-US" sz="2800" dirty="0" smtClean="0"/>
              <a:t>用户数据报，去除首部后就原封不动地交付上层的应用进程，一次交付一个完整的报文。</a:t>
            </a:r>
          </a:p>
        </p:txBody>
      </p:sp>
      <p:sp>
        <p:nvSpPr>
          <p:cNvPr id="21" name="灯片编号占位符 20"/>
          <p:cNvSpPr>
            <a:spLocks noGrp="1"/>
          </p:cNvSpPr>
          <p:nvPr>
            <p:ph type="sldNum" sz="quarter" idx="12"/>
          </p:nvPr>
        </p:nvSpPr>
        <p:spPr>
          <a:xfrm>
            <a:off x="6553200" y="5998986"/>
            <a:ext cx="2133600" cy="457200"/>
          </a:xfrm>
        </p:spPr>
        <p:txBody>
          <a:bodyPr/>
          <a:lstStyle/>
          <a:p>
            <a:pPr fontAlgn="auto">
              <a:spcBef>
                <a:spcPts val="0"/>
              </a:spcBef>
              <a:spcAft>
                <a:spcPts val="0"/>
              </a:spcAft>
            </a:pPr>
            <a:fld id="{1E1E844E-51FF-46B2-9312-5393FDF9EB21}" type="slidenum">
              <a:rPr lang="zh-CN" altLang="en-US" kern="0" smtClean="0"/>
              <a:pPr fontAlgn="auto">
                <a:spcBef>
                  <a:spcPts val="0"/>
                </a:spcBef>
                <a:spcAft>
                  <a:spcPts val="0"/>
                </a:spcAft>
              </a:pPr>
              <a:t>16</a:t>
            </a:fld>
            <a:endParaRPr lang="zh-CN" altLang="en-US" kern="0" dirty="0"/>
          </a:p>
        </p:txBody>
      </p:sp>
      <p:grpSp>
        <p:nvGrpSpPr>
          <p:cNvPr id="2" name="组合 21"/>
          <p:cNvGrpSpPr/>
          <p:nvPr/>
        </p:nvGrpSpPr>
        <p:grpSpPr>
          <a:xfrm>
            <a:off x="0" y="3786190"/>
            <a:ext cx="8872197" cy="2714620"/>
            <a:chOff x="0" y="2205038"/>
            <a:chExt cx="8913128" cy="3529012"/>
          </a:xfrm>
        </p:grpSpPr>
        <p:sp>
          <p:nvSpPr>
            <p:cNvPr id="685060" name="AutoShape 4"/>
            <p:cNvSpPr>
              <a:spLocks noChangeArrowheads="1"/>
            </p:cNvSpPr>
            <p:nvPr/>
          </p:nvSpPr>
          <p:spPr bwMode="auto">
            <a:xfrm rot="10800000" flipH="1">
              <a:off x="0" y="5141913"/>
              <a:ext cx="863600" cy="363537"/>
            </a:xfrm>
            <a:prstGeom prst="rightArrow">
              <a:avLst>
                <a:gd name="adj1" fmla="val 50000"/>
                <a:gd name="adj2" fmla="val 118788"/>
              </a:avLst>
            </a:prstGeom>
            <a:solidFill>
              <a:schemeClr val="hlink"/>
            </a:solidFill>
            <a:ln w="12700">
              <a:solidFill>
                <a:schemeClr val="tx1"/>
              </a:solidFill>
              <a:miter lim="800000"/>
              <a:headEnd/>
              <a:tailEnd/>
            </a:ln>
            <a:effectLst/>
          </p:spPr>
          <p:txBody>
            <a:bodyPr wrap="none" anchor="ctr"/>
            <a:lstStyle/>
            <a:p>
              <a:endParaRPr lang="zh-CN" altLang="en-US" sz="1600"/>
            </a:p>
          </p:txBody>
        </p:sp>
        <p:sp>
          <p:nvSpPr>
            <p:cNvPr id="685061" name="Rectangle 5"/>
            <p:cNvSpPr>
              <a:spLocks noChangeArrowheads="1"/>
            </p:cNvSpPr>
            <p:nvPr/>
          </p:nvSpPr>
          <p:spPr bwMode="auto">
            <a:xfrm>
              <a:off x="1938338" y="4254500"/>
              <a:ext cx="5915025" cy="690563"/>
            </a:xfrm>
            <a:prstGeom prst="rect">
              <a:avLst/>
            </a:prstGeom>
            <a:gradFill rotWithShape="1">
              <a:gsLst>
                <a:gs pos="0">
                  <a:srgbClr val="66FF99"/>
                </a:gs>
                <a:gs pos="100000">
                  <a:srgbClr val="66FF99">
                    <a:gamma/>
                    <a:shade val="69804"/>
                    <a:invGamma/>
                  </a:srgbClr>
                </a:gs>
              </a:gsLst>
              <a:lin ang="5400000" scaled="1"/>
            </a:gradFill>
            <a:ln w="12700">
              <a:noFill/>
              <a:miter lim="800000"/>
              <a:headEnd/>
              <a:tailEnd/>
            </a:ln>
            <a:effectLst/>
          </p:spPr>
          <p:txBody>
            <a:bodyPr wrap="none" anchor="ctr"/>
            <a:lstStyle/>
            <a:p>
              <a:endParaRPr lang="zh-CN" altLang="en-US" sz="1600"/>
            </a:p>
          </p:txBody>
        </p:sp>
        <p:sp>
          <p:nvSpPr>
            <p:cNvPr id="685062" name="Rectangle 6"/>
            <p:cNvSpPr>
              <a:spLocks noChangeArrowheads="1"/>
            </p:cNvSpPr>
            <p:nvPr/>
          </p:nvSpPr>
          <p:spPr bwMode="auto">
            <a:xfrm>
              <a:off x="3367088" y="2844800"/>
              <a:ext cx="4486275" cy="682625"/>
            </a:xfrm>
            <a:prstGeom prst="rect">
              <a:avLst/>
            </a:prstGeom>
            <a:gradFill rotWithShape="1">
              <a:gsLst>
                <a:gs pos="0">
                  <a:srgbClr val="FFFFCC">
                    <a:gamma/>
                    <a:shade val="69804"/>
                    <a:invGamma/>
                  </a:srgbClr>
                </a:gs>
                <a:gs pos="100000">
                  <a:srgbClr val="FFFFCC"/>
                </a:gs>
              </a:gsLst>
              <a:lin ang="5400000" scaled="1"/>
            </a:gradFill>
            <a:ln w="12700">
              <a:noFill/>
              <a:miter lim="800000"/>
              <a:headEnd/>
              <a:tailEnd/>
            </a:ln>
            <a:effectLst/>
          </p:spPr>
          <p:txBody>
            <a:bodyPr wrap="none" anchor="ctr"/>
            <a:lstStyle/>
            <a:p>
              <a:endParaRPr lang="zh-CN" altLang="en-US" sz="1600"/>
            </a:p>
          </p:txBody>
        </p:sp>
        <p:sp>
          <p:nvSpPr>
            <p:cNvPr id="685063" name="Rectangle 7"/>
            <p:cNvSpPr>
              <a:spLocks noChangeArrowheads="1"/>
            </p:cNvSpPr>
            <p:nvPr/>
          </p:nvSpPr>
          <p:spPr bwMode="auto">
            <a:xfrm>
              <a:off x="1938338" y="3529013"/>
              <a:ext cx="5915025" cy="722312"/>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p>
          </p:txBody>
        </p:sp>
        <p:sp>
          <p:nvSpPr>
            <p:cNvPr id="685064" name="Rectangle 8"/>
            <p:cNvSpPr>
              <a:spLocks noChangeArrowheads="1"/>
            </p:cNvSpPr>
            <p:nvPr/>
          </p:nvSpPr>
          <p:spPr bwMode="auto">
            <a:xfrm>
              <a:off x="815975" y="4984750"/>
              <a:ext cx="7037388" cy="749300"/>
            </a:xfrm>
            <a:prstGeom prst="rect">
              <a:avLst/>
            </a:prstGeom>
            <a:solidFill>
              <a:schemeClr val="bg1"/>
            </a:solidFill>
            <a:ln w="28575">
              <a:solidFill>
                <a:schemeClr val="tx1"/>
              </a:solidFill>
              <a:miter lim="800000"/>
              <a:headEnd/>
              <a:tailEnd/>
            </a:ln>
            <a:effectLst/>
          </p:spPr>
          <p:txBody>
            <a:bodyPr wrap="none" anchor="ctr"/>
            <a:lstStyle/>
            <a:p>
              <a:endParaRPr lang="zh-CN" altLang="en-US" sz="1600"/>
            </a:p>
          </p:txBody>
        </p:sp>
        <p:sp>
          <p:nvSpPr>
            <p:cNvPr id="685078" name="Rectangle 22"/>
            <p:cNvSpPr>
              <a:spLocks noChangeArrowheads="1"/>
            </p:cNvSpPr>
            <p:nvPr/>
          </p:nvSpPr>
          <p:spPr bwMode="auto">
            <a:xfrm>
              <a:off x="1979613" y="5013325"/>
              <a:ext cx="5849937" cy="690563"/>
            </a:xfrm>
            <a:prstGeom prst="rect">
              <a:avLst/>
            </a:prstGeom>
            <a:solidFill>
              <a:srgbClr val="66FF99"/>
            </a:solidFill>
            <a:ln w="9525">
              <a:noFill/>
              <a:miter lim="800000"/>
              <a:headEnd/>
              <a:tailEnd/>
            </a:ln>
            <a:effectLst/>
          </p:spPr>
          <p:txBody>
            <a:bodyPr wrap="none" anchor="ctr"/>
            <a:lstStyle/>
            <a:p>
              <a:endParaRPr lang="zh-CN" altLang="en-US" sz="1600"/>
            </a:p>
          </p:txBody>
        </p:sp>
        <p:sp>
          <p:nvSpPr>
            <p:cNvPr id="685065" name="Rectangle 9"/>
            <p:cNvSpPr>
              <a:spLocks noChangeArrowheads="1"/>
            </p:cNvSpPr>
            <p:nvPr/>
          </p:nvSpPr>
          <p:spPr bwMode="auto">
            <a:xfrm>
              <a:off x="3325813" y="5149850"/>
              <a:ext cx="2554287"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latin typeface="Arial" charset="0"/>
                  <a:ea typeface="黑体" pitchFamily="2" charset="-122"/>
                </a:rPr>
                <a:t>IP </a:t>
              </a:r>
              <a:r>
                <a:rPr kumimoji="1" lang="zh-CN" altLang="en-US" sz="2000">
                  <a:latin typeface="Arial" charset="0"/>
                  <a:ea typeface="黑体" pitchFamily="2" charset="-122"/>
                </a:rPr>
                <a:t>数据报的数据部分</a:t>
              </a:r>
            </a:p>
          </p:txBody>
        </p:sp>
        <p:sp>
          <p:nvSpPr>
            <p:cNvPr id="685066" name="Rectangle 10"/>
            <p:cNvSpPr>
              <a:spLocks noChangeArrowheads="1"/>
            </p:cNvSpPr>
            <p:nvPr/>
          </p:nvSpPr>
          <p:spPr bwMode="auto">
            <a:xfrm>
              <a:off x="777875" y="5119688"/>
              <a:ext cx="1008304"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latin typeface="Arial" charset="0"/>
                  <a:ea typeface="黑体" pitchFamily="2" charset="-122"/>
                </a:rPr>
                <a:t>IP </a:t>
              </a:r>
              <a:r>
                <a:rPr kumimoji="1" lang="zh-CN" altLang="en-US" sz="2000">
                  <a:latin typeface="Arial" charset="0"/>
                  <a:ea typeface="黑体" pitchFamily="2" charset="-122"/>
                </a:rPr>
                <a:t>首部</a:t>
              </a:r>
            </a:p>
          </p:txBody>
        </p:sp>
        <p:sp>
          <p:nvSpPr>
            <p:cNvPr id="685067" name="Rectangle 11"/>
            <p:cNvSpPr>
              <a:spLocks noChangeArrowheads="1"/>
            </p:cNvSpPr>
            <p:nvPr/>
          </p:nvSpPr>
          <p:spPr bwMode="auto">
            <a:xfrm>
              <a:off x="8058150" y="5116513"/>
              <a:ext cx="750640"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latin typeface="Arial" charset="0"/>
                  <a:ea typeface="黑体" pitchFamily="2" charset="-122"/>
                </a:rPr>
                <a:t>IP </a:t>
              </a:r>
              <a:r>
                <a:rPr kumimoji="1" lang="zh-CN" altLang="en-US" sz="2000">
                  <a:latin typeface="Arial" charset="0"/>
                  <a:ea typeface="黑体" pitchFamily="2" charset="-122"/>
                </a:rPr>
                <a:t>层</a:t>
              </a:r>
            </a:p>
          </p:txBody>
        </p:sp>
        <p:sp>
          <p:nvSpPr>
            <p:cNvPr id="685068" name="Line 12"/>
            <p:cNvSpPr>
              <a:spLocks noChangeShapeType="1"/>
            </p:cNvSpPr>
            <p:nvPr/>
          </p:nvSpPr>
          <p:spPr bwMode="auto">
            <a:xfrm>
              <a:off x="3402013" y="3529013"/>
              <a:ext cx="0" cy="722312"/>
            </a:xfrm>
            <a:prstGeom prst="line">
              <a:avLst/>
            </a:prstGeom>
            <a:noFill/>
            <a:ln w="12700">
              <a:solidFill>
                <a:schemeClr val="tx1"/>
              </a:solidFill>
              <a:round/>
              <a:headEnd/>
              <a:tailEnd/>
            </a:ln>
            <a:effectLst/>
          </p:spPr>
          <p:txBody>
            <a:bodyPr wrap="none" anchor="ctr"/>
            <a:lstStyle/>
            <a:p>
              <a:endParaRPr lang="zh-CN" altLang="en-US" sz="1600"/>
            </a:p>
          </p:txBody>
        </p:sp>
        <p:sp>
          <p:nvSpPr>
            <p:cNvPr id="685069" name="AutoShape 13"/>
            <p:cNvSpPr>
              <a:spLocks noChangeArrowheads="1"/>
            </p:cNvSpPr>
            <p:nvPr/>
          </p:nvSpPr>
          <p:spPr bwMode="auto">
            <a:xfrm rot="5400000" flipH="1">
              <a:off x="4468812" y="4570414"/>
              <a:ext cx="963614" cy="325438"/>
            </a:xfrm>
            <a:prstGeom prst="rightArrow">
              <a:avLst>
                <a:gd name="adj1" fmla="val 50000"/>
                <a:gd name="adj2" fmla="val 148062"/>
              </a:avLst>
            </a:prstGeom>
            <a:solidFill>
              <a:srgbClr val="33CC33"/>
            </a:solidFill>
            <a:ln w="12700">
              <a:solidFill>
                <a:schemeClr val="tx1"/>
              </a:solidFill>
              <a:miter lim="800000"/>
              <a:headEnd/>
              <a:tailEnd/>
            </a:ln>
            <a:effectLst/>
          </p:spPr>
          <p:txBody>
            <a:bodyPr wrap="none" anchor="ctr"/>
            <a:lstStyle/>
            <a:p>
              <a:endParaRPr lang="zh-CN" altLang="en-US" sz="1600"/>
            </a:p>
          </p:txBody>
        </p:sp>
        <p:sp>
          <p:nvSpPr>
            <p:cNvPr id="685070" name="Rectangle 14"/>
            <p:cNvSpPr>
              <a:spLocks noChangeArrowheads="1"/>
            </p:cNvSpPr>
            <p:nvPr/>
          </p:nvSpPr>
          <p:spPr bwMode="auto">
            <a:xfrm>
              <a:off x="1938338" y="3636963"/>
              <a:ext cx="1311059"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latin typeface="Arial" charset="0"/>
                  <a:ea typeface="黑体" pitchFamily="2" charset="-122"/>
                </a:rPr>
                <a:t>UDP </a:t>
              </a:r>
              <a:r>
                <a:rPr kumimoji="1" lang="zh-CN" altLang="en-US" sz="2000" dirty="0">
                  <a:latin typeface="Arial" charset="0"/>
                  <a:ea typeface="黑体" pitchFamily="2" charset="-122"/>
                </a:rPr>
                <a:t>首部</a:t>
              </a:r>
            </a:p>
          </p:txBody>
        </p:sp>
        <p:sp>
          <p:nvSpPr>
            <p:cNvPr id="685071" name="Rectangle 15"/>
            <p:cNvSpPr>
              <a:spLocks noChangeArrowheads="1"/>
            </p:cNvSpPr>
            <p:nvPr/>
          </p:nvSpPr>
          <p:spPr bwMode="auto">
            <a:xfrm>
              <a:off x="3767138" y="3641725"/>
              <a:ext cx="3372369"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latin typeface="Arial" charset="0"/>
                  <a:ea typeface="黑体" pitchFamily="2" charset="-122"/>
                </a:rPr>
                <a:t>UDP </a:t>
              </a:r>
              <a:r>
                <a:rPr kumimoji="1" lang="zh-CN" altLang="en-US" sz="2000">
                  <a:latin typeface="Arial" charset="0"/>
                  <a:ea typeface="黑体" pitchFamily="2" charset="-122"/>
                </a:rPr>
                <a:t>用户数据报的数据部分</a:t>
              </a:r>
            </a:p>
          </p:txBody>
        </p:sp>
        <p:sp>
          <p:nvSpPr>
            <p:cNvPr id="685072" name="Rectangle 16"/>
            <p:cNvSpPr>
              <a:spLocks noChangeArrowheads="1"/>
            </p:cNvSpPr>
            <p:nvPr/>
          </p:nvSpPr>
          <p:spPr bwMode="auto">
            <a:xfrm>
              <a:off x="7956550" y="3649663"/>
              <a:ext cx="956578" cy="516809"/>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latin typeface="Arial" charset="0"/>
                  <a:ea typeface="黑体" pitchFamily="2" charset="-122"/>
                </a:rPr>
                <a:t>运输层</a:t>
              </a:r>
            </a:p>
          </p:txBody>
        </p:sp>
        <p:sp>
          <p:nvSpPr>
            <p:cNvPr id="685073" name="Line 17"/>
            <p:cNvSpPr>
              <a:spLocks noChangeShapeType="1"/>
            </p:cNvSpPr>
            <p:nvPr/>
          </p:nvSpPr>
          <p:spPr bwMode="auto">
            <a:xfrm>
              <a:off x="1938338" y="4984750"/>
              <a:ext cx="0" cy="749300"/>
            </a:xfrm>
            <a:prstGeom prst="line">
              <a:avLst/>
            </a:prstGeom>
            <a:noFill/>
            <a:ln w="12700">
              <a:solidFill>
                <a:schemeClr val="tx1"/>
              </a:solidFill>
              <a:round/>
              <a:headEnd/>
              <a:tailEnd/>
            </a:ln>
            <a:effectLst/>
          </p:spPr>
          <p:txBody>
            <a:bodyPr wrap="none" anchor="ctr"/>
            <a:lstStyle/>
            <a:p>
              <a:endParaRPr lang="zh-CN" altLang="en-US" sz="1600"/>
            </a:p>
          </p:txBody>
        </p:sp>
        <p:sp>
          <p:nvSpPr>
            <p:cNvPr id="685074" name="AutoShape 18"/>
            <p:cNvSpPr>
              <a:spLocks noChangeArrowheads="1"/>
            </p:cNvSpPr>
            <p:nvPr/>
          </p:nvSpPr>
          <p:spPr bwMode="auto">
            <a:xfrm rot="5207516" flipH="1">
              <a:off x="5134769" y="3124994"/>
              <a:ext cx="963614" cy="327025"/>
            </a:xfrm>
            <a:prstGeom prst="rightArrow">
              <a:avLst>
                <a:gd name="adj1" fmla="val 50000"/>
                <a:gd name="adj2" fmla="val 147344"/>
              </a:avLst>
            </a:prstGeom>
            <a:solidFill>
              <a:schemeClr val="bg1"/>
            </a:solidFill>
            <a:ln w="12700">
              <a:solidFill>
                <a:schemeClr val="tx1"/>
              </a:solidFill>
              <a:miter lim="800000"/>
              <a:headEnd/>
              <a:tailEnd/>
            </a:ln>
            <a:effectLst/>
          </p:spPr>
          <p:txBody>
            <a:bodyPr wrap="none" anchor="ctr"/>
            <a:lstStyle/>
            <a:p>
              <a:endParaRPr lang="zh-CN" altLang="en-US" sz="1600"/>
            </a:p>
          </p:txBody>
        </p:sp>
        <p:sp>
          <p:nvSpPr>
            <p:cNvPr id="685075" name="Rectangle 19"/>
            <p:cNvSpPr>
              <a:spLocks noChangeArrowheads="1"/>
            </p:cNvSpPr>
            <p:nvPr/>
          </p:nvSpPr>
          <p:spPr bwMode="auto">
            <a:xfrm>
              <a:off x="3402013" y="2205038"/>
              <a:ext cx="4425950" cy="601662"/>
            </a:xfrm>
            <a:prstGeom prst="rect">
              <a:avLst/>
            </a:prstGeom>
            <a:solidFill>
              <a:srgbClr val="FFFFCC"/>
            </a:solidFill>
            <a:ln w="28575">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sz="2000" dirty="0">
                  <a:latin typeface="Arial" charset="0"/>
                  <a:ea typeface="黑体" pitchFamily="2" charset="-122"/>
                </a:rPr>
                <a:t>应用层报文</a:t>
              </a:r>
            </a:p>
          </p:txBody>
        </p:sp>
        <p:sp>
          <p:nvSpPr>
            <p:cNvPr id="685076" name="Rectangle 20"/>
            <p:cNvSpPr>
              <a:spLocks noChangeArrowheads="1"/>
            </p:cNvSpPr>
            <p:nvPr/>
          </p:nvSpPr>
          <p:spPr bwMode="auto">
            <a:xfrm>
              <a:off x="7956550" y="2205038"/>
              <a:ext cx="956578" cy="51680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latin typeface="Arial" charset="0"/>
                  <a:ea typeface="黑体" pitchFamily="2" charset="-122"/>
                </a:rPr>
                <a:t>应用层</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UDP </a:t>
            </a:r>
            <a:r>
              <a:rPr lang="zh-CN" altLang="en-US" dirty="0" smtClean="0"/>
              <a:t>的特点</a:t>
            </a:r>
            <a:endParaRPr lang="zh-CN" altLang="en-US" dirty="0"/>
          </a:p>
        </p:txBody>
      </p:sp>
      <p:sp>
        <p:nvSpPr>
          <p:cNvPr id="3" name="内容占位符 2"/>
          <p:cNvSpPr>
            <a:spLocks noGrp="1"/>
          </p:cNvSpPr>
          <p:nvPr>
            <p:ph idx="1"/>
          </p:nvPr>
        </p:nvSpPr>
        <p:spPr/>
        <p:txBody>
          <a:bodyPr/>
          <a:lstStyle/>
          <a:p>
            <a:pPr lvl="0"/>
            <a:r>
              <a:rPr lang="en-US" altLang="zh-CN" sz="2800" dirty="0" smtClean="0"/>
              <a:t>4</a:t>
            </a:r>
            <a:r>
              <a:rPr lang="zh-CN" altLang="en-US" sz="2800" dirty="0" smtClean="0"/>
              <a:t>、</a:t>
            </a:r>
            <a:r>
              <a:rPr lang="en-US" sz="2800" dirty="0" smtClean="0"/>
              <a:t>UDP </a:t>
            </a:r>
            <a:r>
              <a:rPr lang="zh-CN" altLang="en-US" sz="2800" dirty="0" smtClean="0"/>
              <a:t>也不使用拥塞控制。</a:t>
            </a:r>
          </a:p>
          <a:p>
            <a:pPr lvl="0"/>
            <a:r>
              <a:rPr lang="en-US" altLang="zh-CN" sz="2800" dirty="0" smtClean="0"/>
              <a:t>5</a:t>
            </a:r>
            <a:r>
              <a:rPr lang="zh-CN" altLang="en-US" sz="2800" dirty="0" smtClean="0"/>
              <a:t>、</a:t>
            </a:r>
            <a:r>
              <a:rPr lang="en-US" sz="2800" dirty="0" smtClean="0"/>
              <a:t>UDP </a:t>
            </a:r>
            <a:r>
              <a:rPr lang="zh-CN" altLang="en-US" sz="2800" dirty="0" smtClean="0"/>
              <a:t>支持一对一、一对多、多对一和多对多的交互通信。</a:t>
            </a:r>
          </a:p>
          <a:p>
            <a:pPr lvl="0"/>
            <a:r>
              <a:rPr lang="en-US" altLang="zh-CN" sz="2800" dirty="0" smtClean="0"/>
              <a:t>6</a:t>
            </a:r>
            <a:r>
              <a:rPr lang="zh-CN" altLang="en-US" sz="2800" dirty="0" smtClean="0"/>
              <a:t>、</a:t>
            </a:r>
            <a:r>
              <a:rPr lang="en-US" sz="2800" dirty="0" smtClean="0"/>
              <a:t>UDP </a:t>
            </a:r>
            <a:r>
              <a:rPr lang="zh-CN" altLang="en-US" sz="2800" dirty="0" smtClean="0"/>
              <a:t>的首部开销小，只有 </a:t>
            </a:r>
            <a:r>
              <a:rPr lang="en-US" sz="2800" dirty="0" smtClean="0"/>
              <a:t>8 </a:t>
            </a:r>
            <a:r>
              <a:rPr lang="zh-CN" altLang="en-US" sz="2800" dirty="0" smtClean="0"/>
              <a:t>个字节</a:t>
            </a:r>
            <a:endParaRPr lang="en-US" altLang="zh-CN" sz="2800" dirty="0" smtClean="0"/>
          </a:p>
          <a:p>
            <a:r>
              <a:rPr lang="en-US" altLang="zh-CN" sz="2800" dirty="0" smtClean="0"/>
              <a:t>UDP</a:t>
            </a:r>
            <a:r>
              <a:rPr lang="zh-CN" altLang="en-US" sz="2800" dirty="0" smtClean="0"/>
              <a:t>虽然不可靠，但实现简单，具体应用请参照表</a:t>
            </a:r>
            <a:r>
              <a:rPr lang="en-US" altLang="zh-CN" sz="2800" dirty="0" smtClean="0"/>
              <a:t>5-1</a:t>
            </a:r>
            <a:endParaRPr lang="zh-CN" altLang="en-US" sz="2800"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17</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2365430" y="2714620"/>
            <a:ext cx="1081088" cy="457200"/>
          </a:xfrm>
          <a:prstGeom prst="rect">
            <a:avLst/>
          </a:prstGeom>
          <a:solidFill>
            <a:srgbClr val="CCECFF"/>
          </a:solidFill>
          <a:ln w="12700">
            <a:solidFill>
              <a:schemeClr val="tx1"/>
            </a:solidFill>
            <a:miter lim="800000"/>
            <a:headEnd/>
            <a:tailEnd/>
          </a:ln>
          <a:effectLst/>
        </p:spPr>
        <p:txBody>
          <a:bodyPr wrap="none" anchor="ctr"/>
          <a:lstStyle/>
          <a:p>
            <a:endParaRPr lang="zh-CN" altLang="en-US" b="1"/>
          </a:p>
        </p:txBody>
      </p:sp>
      <p:sp>
        <p:nvSpPr>
          <p:cNvPr id="500741" name="Rectangle 5"/>
          <p:cNvSpPr>
            <a:spLocks noGrp="1" noChangeArrowheads="1"/>
          </p:cNvSpPr>
          <p:nvPr>
            <p:ph type="title"/>
          </p:nvPr>
        </p:nvSpPr>
        <p:spPr>
          <a:xfrm>
            <a:off x="500034" y="285728"/>
            <a:ext cx="8368811" cy="792088"/>
          </a:xfrm>
        </p:spPr>
        <p:txBody>
          <a:bodyPr/>
          <a:lstStyle/>
          <a:p>
            <a:pPr algn="ctr"/>
            <a:r>
              <a:rPr lang="en-US" altLang="zh-CN" dirty="0"/>
              <a:t>5.2.2  UDP </a:t>
            </a:r>
            <a:r>
              <a:rPr lang="zh-CN" altLang="en-US" dirty="0"/>
              <a:t>的首部</a:t>
            </a:r>
            <a:r>
              <a:rPr lang="zh-CN" altLang="en-US" dirty="0" smtClean="0"/>
              <a:t>格式</a:t>
            </a:r>
            <a:r>
              <a:rPr lang="en-US" altLang="zh-CN" dirty="0" smtClean="0"/>
              <a:t>p194</a:t>
            </a:r>
            <a:r>
              <a:rPr lang="zh-CN" altLang="en-US" dirty="0" smtClean="0"/>
              <a:t> </a:t>
            </a:r>
            <a:endParaRPr lang="zh-CN" altLang="en-US" dirty="0"/>
          </a:p>
        </p:txBody>
      </p:sp>
      <p:sp>
        <p:nvSpPr>
          <p:cNvPr id="500784" name="Rectangle 48"/>
          <p:cNvSpPr>
            <a:spLocks noChangeArrowheads="1"/>
          </p:cNvSpPr>
          <p:nvPr/>
        </p:nvSpPr>
        <p:spPr bwMode="auto">
          <a:xfrm>
            <a:off x="3446518" y="2714620"/>
            <a:ext cx="4392612" cy="457200"/>
          </a:xfrm>
          <a:prstGeom prst="rect">
            <a:avLst/>
          </a:prstGeom>
          <a:solidFill>
            <a:srgbClr val="FFCCFF"/>
          </a:solidFill>
          <a:ln w="12700">
            <a:solidFill>
              <a:schemeClr val="tx1"/>
            </a:solidFill>
            <a:miter lim="800000"/>
            <a:headEnd/>
            <a:tailEnd/>
          </a:ln>
          <a:effectLst/>
        </p:spPr>
        <p:txBody>
          <a:bodyPr wrap="none" anchor="ctr"/>
          <a:lstStyle/>
          <a:p>
            <a:endParaRPr lang="zh-CN" altLang="en-US"/>
          </a:p>
        </p:txBody>
      </p:sp>
      <p:sp>
        <p:nvSpPr>
          <p:cNvPr id="500785" name="Text Box 49"/>
          <p:cNvSpPr txBox="1">
            <a:spLocks noChangeArrowheads="1"/>
          </p:cNvSpPr>
          <p:nvPr/>
        </p:nvSpPr>
        <p:spPr bwMode="auto">
          <a:xfrm>
            <a:off x="5002268" y="2757482"/>
            <a:ext cx="1335622" cy="400110"/>
          </a:xfrm>
          <a:prstGeom prst="rect">
            <a:avLst/>
          </a:prstGeom>
          <a:noFill/>
          <a:ln w="9525">
            <a:noFill/>
            <a:miter lim="800000"/>
            <a:headEnd/>
            <a:tailEnd/>
          </a:ln>
          <a:effectLst/>
        </p:spPr>
        <p:txBody>
          <a:bodyPr wrap="none">
            <a:spAutoFit/>
          </a:bodyPr>
          <a:lstStyle/>
          <a:p>
            <a:r>
              <a:rPr kumimoji="1" lang="zh-CN" altLang="en-US" sz="2000" b="1" dirty="0">
                <a:solidFill>
                  <a:srgbClr val="333399"/>
                </a:solidFill>
                <a:latin typeface="Arial" charset="0"/>
                <a:ea typeface="黑体" pitchFamily="2" charset="-122"/>
              </a:rPr>
              <a:t>数         据</a:t>
            </a:r>
          </a:p>
        </p:txBody>
      </p:sp>
      <p:sp>
        <p:nvSpPr>
          <p:cNvPr id="500786" name="Text Box 50"/>
          <p:cNvSpPr txBox="1">
            <a:spLocks noChangeArrowheads="1"/>
          </p:cNvSpPr>
          <p:nvPr/>
        </p:nvSpPr>
        <p:spPr bwMode="auto">
          <a:xfrm>
            <a:off x="2506718" y="2757482"/>
            <a:ext cx="841897" cy="400110"/>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Arial" charset="0"/>
                <a:ea typeface="黑体" pitchFamily="2" charset="-122"/>
              </a:rPr>
              <a:t>首  部</a:t>
            </a:r>
          </a:p>
        </p:txBody>
      </p:sp>
      <p:sp>
        <p:nvSpPr>
          <p:cNvPr id="500788" name="Text Box 52"/>
          <p:cNvSpPr txBox="1">
            <a:spLocks noChangeArrowheads="1"/>
          </p:cNvSpPr>
          <p:nvPr/>
        </p:nvSpPr>
        <p:spPr bwMode="auto">
          <a:xfrm>
            <a:off x="277868" y="2714620"/>
            <a:ext cx="2084417" cy="400110"/>
          </a:xfrm>
          <a:prstGeom prst="rect">
            <a:avLst/>
          </a:prstGeom>
          <a:noFill/>
          <a:ln w="9525">
            <a:noFill/>
            <a:miter lim="800000"/>
            <a:headEnd/>
            <a:tailEnd/>
          </a:ln>
          <a:effectLst/>
        </p:spPr>
        <p:txBody>
          <a:bodyPr wrap="none">
            <a:spAutoFit/>
          </a:bodyPr>
          <a:lstStyle/>
          <a:p>
            <a:r>
              <a:rPr kumimoji="1" lang="en-US" altLang="zh-CN" sz="2000" b="1" dirty="0">
                <a:solidFill>
                  <a:srgbClr val="FF0000"/>
                </a:solidFill>
                <a:latin typeface="Arial" charset="0"/>
                <a:ea typeface="黑体" pitchFamily="2" charset="-122"/>
              </a:rPr>
              <a:t>UDP </a:t>
            </a:r>
            <a:r>
              <a:rPr kumimoji="1" lang="zh-CN" altLang="en-US" sz="2000" b="1" dirty="0">
                <a:solidFill>
                  <a:srgbClr val="FF0000"/>
                </a:solidFill>
                <a:latin typeface="Arial" charset="0"/>
                <a:ea typeface="黑体" pitchFamily="2" charset="-122"/>
              </a:rPr>
              <a:t>用户数据报</a:t>
            </a:r>
          </a:p>
        </p:txBody>
      </p:sp>
      <p:sp>
        <p:nvSpPr>
          <p:cNvPr id="41" name="矩形 40"/>
          <p:cNvSpPr/>
          <p:nvPr/>
        </p:nvSpPr>
        <p:spPr>
          <a:xfrm>
            <a:off x="7805777" y="2824164"/>
            <a:ext cx="1142976" cy="1071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dirty="0" smtClean="0">
                <a:solidFill>
                  <a:srgbClr val="000066"/>
                </a:solidFill>
              </a:rPr>
              <a:t>传输层                </a:t>
            </a:r>
            <a:endParaRPr lang="zh-CN" altLang="en-US" sz="2400" dirty="0">
              <a:solidFill>
                <a:srgbClr val="000066"/>
              </a:solidFill>
            </a:endParaRPr>
          </a:p>
        </p:txBody>
      </p:sp>
      <p:sp>
        <p:nvSpPr>
          <p:cNvPr id="65" name="AutoShape 4"/>
          <p:cNvSpPr>
            <a:spLocks noChangeArrowheads="1"/>
          </p:cNvSpPr>
          <p:nvPr/>
        </p:nvSpPr>
        <p:spPr bwMode="auto">
          <a:xfrm>
            <a:off x="406400" y="4021146"/>
            <a:ext cx="635000" cy="252413"/>
          </a:xfrm>
          <a:prstGeom prst="leftArrow">
            <a:avLst>
              <a:gd name="adj1" fmla="val 50000"/>
              <a:gd name="adj2" fmla="val 62893"/>
            </a:avLst>
          </a:prstGeom>
          <a:solidFill>
            <a:schemeClr val="hlink"/>
          </a:solidFill>
          <a:ln w="12700">
            <a:solidFill>
              <a:schemeClr val="tx1"/>
            </a:solidFill>
            <a:miter lim="800000"/>
            <a:headEnd/>
            <a:tailEnd/>
          </a:ln>
          <a:effectLst/>
        </p:spPr>
        <p:txBody>
          <a:bodyPr wrap="none" anchor="ctr"/>
          <a:lstStyle/>
          <a:p>
            <a:endParaRPr lang="zh-CN" altLang="en-US" sz="2000" b="1"/>
          </a:p>
        </p:txBody>
      </p:sp>
      <p:sp>
        <p:nvSpPr>
          <p:cNvPr id="66" name="Rectangle 106"/>
          <p:cNvSpPr>
            <a:spLocks noChangeArrowheads="1"/>
          </p:cNvSpPr>
          <p:nvPr/>
        </p:nvSpPr>
        <p:spPr bwMode="auto">
          <a:xfrm>
            <a:off x="1008063" y="3895734"/>
            <a:ext cx="1225550" cy="504825"/>
          </a:xfrm>
          <a:prstGeom prst="rect">
            <a:avLst/>
          </a:prstGeom>
          <a:solidFill>
            <a:srgbClr val="CCFF99"/>
          </a:solidFill>
          <a:ln w="19050">
            <a:solidFill>
              <a:srgbClr val="333399"/>
            </a:solidFill>
            <a:miter lim="800000"/>
            <a:headEnd/>
            <a:tailEnd/>
          </a:ln>
          <a:effectLst/>
        </p:spPr>
        <p:txBody>
          <a:bodyPr wrap="none" anchor="ctr"/>
          <a:lstStyle/>
          <a:p>
            <a:endParaRPr lang="zh-CN" altLang="en-US" sz="2000" b="1"/>
          </a:p>
        </p:txBody>
      </p:sp>
      <p:sp>
        <p:nvSpPr>
          <p:cNvPr id="67" name="Rectangle 94"/>
          <p:cNvSpPr>
            <a:spLocks noChangeArrowheads="1"/>
          </p:cNvSpPr>
          <p:nvPr/>
        </p:nvSpPr>
        <p:spPr bwMode="auto">
          <a:xfrm>
            <a:off x="2233613" y="3895734"/>
            <a:ext cx="5770562" cy="504825"/>
          </a:xfrm>
          <a:prstGeom prst="rect">
            <a:avLst/>
          </a:prstGeom>
          <a:solidFill>
            <a:srgbClr val="FFCCFF"/>
          </a:solidFill>
          <a:ln w="19050">
            <a:solidFill>
              <a:srgbClr val="333399"/>
            </a:solidFill>
            <a:miter lim="800000"/>
            <a:headEnd/>
            <a:tailEnd/>
          </a:ln>
          <a:effectLst/>
        </p:spPr>
        <p:txBody>
          <a:bodyPr wrap="none" anchor="ctr"/>
          <a:lstStyle/>
          <a:p>
            <a:endParaRPr lang="zh-CN" altLang="en-US" sz="2000" b="1"/>
          </a:p>
        </p:txBody>
      </p:sp>
      <p:sp>
        <p:nvSpPr>
          <p:cNvPr id="68" name="Rectangle 96"/>
          <p:cNvSpPr>
            <a:spLocks noChangeArrowheads="1"/>
          </p:cNvSpPr>
          <p:nvPr/>
        </p:nvSpPr>
        <p:spPr bwMode="auto">
          <a:xfrm>
            <a:off x="4254500" y="3954471"/>
            <a:ext cx="1523047"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b="1">
                <a:solidFill>
                  <a:srgbClr val="333399"/>
                </a:solidFill>
                <a:latin typeface="Arial" charset="0"/>
                <a:ea typeface="黑体" pitchFamily="2" charset="-122"/>
              </a:rPr>
              <a:t>IP </a:t>
            </a:r>
            <a:r>
              <a:rPr kumimoji="1" lang="zh-CN" altLang="en-US" sz="2000" b="1">
                <a:solidFill>
                  <a:srgbClr val="333399"/>
                </a:solidFill>
                <a:latin typeface="Arial" charset="0"/>
                <a:ea typeface="黑体" pitchFamily="2" charset="-122"/>
              </a:rPr>
              <a:t>数据部分</a:t>
            </a:r>
          </a:p>
        </p:txBody>
      </p:sp>
      <p:sp>
        <p:nvSpPr>
          <p:cNvPr id="69" name="Rectangle 97"/>
          <p:cNvSpPr>
            <a:spLocks noChangeArrowheads="1"/>
          </p:cNvSpPr>
          <p:nvPr/>
        </p:nvSpPr>
        <p:spPr bwMode="auto">
          <a:xfrm>
            <a:off x="1244600" y="3954471"/>
            <a:ext cx="1006880"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b="1">
                <a:solidFill>
                  <a:srgbClr val="333399"/>
                </a:solidFill>
                <a:latin typeface="Arial" charset="0"/>
                <a:ea typeface="黑体" pitchFamily="2" charset="-122"/>
              </a:rPr>
              <a:t>IP </a:t>
            </a:r>
            <a:r>
              <a:rPr kumimoji="1" lang="zh-CN" altLang="en-US" sz="2000" b="1">
                <a:solidFill>
                  <a:srgbClr val="333399"/>
                </a:solidFill>
                <a:latin typeface="Arial" charset="0"/>
                <a:ea typeface="黑体" pitchFamily="2" charset="-122"/>
              </a:rPr>
              <a:t>首部</a:t>
            </a:r>
          </a:p>
        </p:txBody>
      </p:sp>
      <p:sp>
        <p:nvSpPr>
          <p:cNvPr id="70" name="Rectangle 104"/>
          <p:cNvSpPr>
            <a:spLocks noChangeArrowheads="1"/>
          </p:cNvSpPr>
          <p:nvPr/>
        </p:nvSpPr>
        <p:spPr bwMode="auto">
          <a:xfrm>
            <a:off x="0" y="3622684"/>
            <a:ext cx="1215077"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b="1">
                <a:solidFill>
                  <a:srgbClr val="333399"/>
                </a:solidFill>
                <a:latin typeface="Arial" charset="0"/>
                <a:ea typeface="黑体" pitchFamily="2" charset="-122"/>
              </a:rPr>
              <a:t>发送在前</a:t>
            </a:r>
          </a:p>
        </p:txBody>
      </p:sp>
      <p:sp>
        <p:nvSpPr>
          <p:cNvPr id="71" name="Rectangle 93"/>
          <p:cNvSpPr>
            <a:spLocks noChangeArrowheads="1"/>
          </p:cNvSpPr>
          <p:nvPr/>
        </p:nvSpPr>
        <p:spPr bwMode="auto">
          <a:xfrm>
            <a:off x="3603635" y="4471997"/>
            <a:ext cx="163036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sz="2000" b="1" dirty="0" smtClean="0">
                <a:solidFill>
                  <a:srgbClr val="333399"/>
                </a:solidFill>
                <a:latin typeface="Arial" charset="0"/>
                <a:ea typeface="黑体" pitchFamily="2" charset="-122"/>
              </a:rPr>
              <a:t>IP</a:t>
            </a:r>
            <a:r>
              <a:rPr kumimoji="1" lang="zh-CN" altLang="en-US" sz="2000" b="1" dirty="0" smtClean="0">
                <a:solidFill>
                  <a:srgbClr val="333399"/>
                </a:solidFill>
                <a:latin typeface="Arial" charset="0"/>
                <a:ea typeface="黑体" pitchFamily="2" charset="-122"/>
              </a:rPr>
              <a:t>数据</a:t>
            </a:r>
            <a:r>
              <a:rPr kumimoji="1" lang="en-US" altLang="zh-CN" sz="2000" b="1" dirty="0" smtClean="0">
                <a:solidFill>
                  <a:srgbClr val="333399"/>
                </a:solidFill>
                <a:latin typeface="Arial" charset="0"/>
                <a:ea typeface="黑体" pitchFamily="2" charset="-122"/>
              </a:rPr>
              <a:t> </a:t>
            </a:r>
            <a:r>
              <a:rPr kumimoji="1" lang="zh-CN" altLang="en-US" sz="2000" b="1" dirty="0" smtClean="0">
                <a:solidFill>
                  <a:srgbClr val="333399"/>
                </a:solidFill>
                <a:latin typeface="Arial" charset="0"/>
                <a:ea typeface="黑体" pitchFamily="2" charset="-122"/>
              </a:rPr>
              <a:t>报</a:t>
            </a:r>
            <a:endParaRPr kumimoji="1" lang="zh-CN" altLang="en-US" sz="2000" b="1" dirty="0">
              <a:solidFill>
                <a:srgbClr val="333399"/>
              </a:solidFill>
              <a:latin typeface="Arial" charset="0"/>
              <a:ea typeface="黑体" pitchFamily="2" charset="-122"/>
            </a:endParaRPr>
          </a:p>
        </p:txBody>
      </p:sp>
      <p:sp>
        <p:nvSpPr>
          <p:cNvPr id="72" name="下箭头 71"/>
          <p:cNvSpPr/>
          <p:nvPr/>
        </p:nvSpPr>
        <p:spPr bwMode="auto">
          <a:xfrm>
            <a:off x="4591067" y="3252792"/>
            <a:ext cx="571504" cy="64294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p:bldP spid="69" grpId="0"/>
      <p:bldP spid="70" grpId="0"/>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p:nvPr/>
        </p:nvGrpSpPr>
        <p:grpSpPr>
          <a:xfrm>
            <a:off x="0" y="1357298"/>
            <a:ext cx="6900849" cy="1574803"/>
            <a:chOff x="0" y="2857496"/>
            <a:chExt cx="6900849" cy="1574803"/>
          </a:xfrm>
        </p:grpSpPr>
        <p:sp>
          <p:nvSpPr>
            <p:cNvPr id="43" name="Freeform 7"/>
            <p:cNvSpPr>
              <a:spLocks/>
            </p:cNvSpPr>
            <p:nvPr/>
          </p:nvSpPr>
          <p:spPr bwMode="auto">
            <a:xfrm>
              <a:off x="184137" y="3746499"/>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w="9525">
              <a:noFill/>
              <a:round/>
              <a:headEnd/>
              <a:tailEnd/>
            </a:ln>
            <a:effectLst/>
          </p:spPr>
          <p:txBody>
            <a:bodyPr wrap="none" anchor="ctr"/>
            <a:lstStyle/>
            <a:p>
              <a:endParaRPr lang="zh-CN" altLang="en-US"/>
            </a:p>
          </p:txBody>
        </p:sp>
        <p:sp>
          <p:nvSpPr>
            <p:cNvPr id="44" name="Rectangle 11"/>
            <p:cNvSpPr>
              <a:spLocks noChangeArrowheads="1"/>
            </p:cNvSpPr>
            <p:nvPr/>
          </p:nvSpPr>
          <p:spPr bwMode="auto">
            <a:xfrm>
              <a:off x="188899" y="3289299"/>
              <a:ext cx="6684963" cy="457200"/>
            </a:xfrm>
            <a:prstGeom prst="rect">
              <a:avLst/>
            </a:prstGeom>
            <a:solidFill>
              <a:srgbClr val="FFFF99"/>
            </a:solidFill>
            <a:ln w="19050">
              <a:solidFill>
                <a:schemeClr val="tx1"/>
              </a:solidFill>
              <a:miter lim="800000"/>
              <a:headEnd/>
              <a:tailEnd/>
            </a:ln>
            <a:effectLst/>
          </p:spPr>
          <p:txBody>
            <a:bodyPr wrap="none" anchor="ctr"/>
            <a:lstStyle/>
            <a:p>
              <a:endParaRPr lang="zh-CN" altLang="en-US"/>
            </a:p>
          </p:txBody>
        </p:sp>
        <p:sp>
          <p:nvSpPr>
            <p:cNvPr id="45" name="Line 12"/>
            <p:cNvSpPr>
              <a:spLocks noChangeShapeType="1"/>
            </p:cNvSpPr>
            <p:nvPr/>
          </p:nvSpPr>
          <p:spPr bwMode="auto">
            <a:xfrm>
              <a:off x="2414574" y="3289299"/>
              <a:ext cx="3175" cy="457200"/>
            </a:xfrm>
            <a:prstGeom prst="line">
              <a:avLst/>
            </a:prstGeom>
            <a:noFill/>
            <a:ln w="9525">
              <a:solidFill>
                <a:schemeClr val="tx1"/>
              </a:solidFill>
              <a:round/>
              <a:headEnd/>
              <a:tailEnd/>
            </a:ln>
            <a:effectLst/>
          </p:spPr>
          <p:txBody>
            <a:bodyPr wrap="none" anchor="ctr"/>
            <a:lstStyle/>
            <a:p>
              <a:endParaRPr lang="zh-CN" altLang="en-US"/>
            </a:p>
          </p:txBody>
        </p:sp>
        <p:sp>
          <p:nvSpPr>
            <p:cNvPr id="46" name="Line 23"/>
            <p:cNvSpPr>
              <a:spLocks noChangeShapeType="1"/>
            </p:cNvSpPr>
            <p:nvPr/>
          </p:nvSpPr>
          <p:spPr bwMode="auto">
            <a:xfrm>
              <a:off x="4646599" y="3289299"/>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47" name="Line 24"/>
            <p:cNvSpPr>
              <a:spLocks noChangeShapeType="1"/>
            </p:cNvSpPr>
            <p:nvPr/>
          </p:nvSpPr>
          <p:spPr bwMode="auto">
            <a:xfrm>
              <a:off x="5179999" y="3289299"/>
              <a:ext cx="1588" cy="457200"/>
            </a:xfrm>
            <a:prstGeom prst="line">
              <a:avLst/>
            </a:prstGeom>
            <a:noFill/>
            <a:ln w="9525">
              <a:solidFill>
                <a:schemeClr val="tx1"/>
              </a:solidFill>
              <a:round/>
              <a:headEnd/>
              <a:tailEnd/>
            </a:ln>
            <a:effectLst/>
          </p:spPr>
          <p:txBody>
            <a:bodyPr wrap="none" anchor="ctr"/>
            <a:lstStyle/>
            <a:p>
              <a:endParaRPr lang="zh-CN" altLang="en-US"/>
            </a:p>
          </p:txBody>
        </p:sp>
        <p:sp>
          <p:nvSpPr>
            <p:cNvPr id="48" name="Line 25"/>
            <p:cNvSpPr>
              <a:spLocks noChangeShapeType="1"/>
            </p:cNvSpPr>
            <p:nvPr/>
          </p:nvSpPr>
          <p:spPr bwMode="auto">
            <a:xfrm>
              <a:off x="5713399" y="3289299"/>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49" name="Text Box 26"/>
            <p:cNvSpPr txBox="1">
              <a:spLocks noChangeArrowheads="1"/>
            </p:cNvSpPr>
            <p:nvPr/>
          </p:nvSpPr>
          <p:spPr bwMode="auto">
            <a:xfrm>
              <a:off x="5670537" y="3286124"/>
              <a:ext cx="1230312"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UDP</a:t>
              </a:r>
              <a:r>
                <a:rPr kumimoji="1" lang="zh-CN" altLang="en-US" sz="2000">
                  <a:solidFill>
                    <a:srgbClr val="333399"/>
                  </a:solidFill>
                  <a:latin typeface="Arial" charset="0"/>
                  <a:ea typeface="黑体" pitchFamily="2" charset="-122"/>
                </a:rPr>
                <a:t>长度</a:t>
              </a:r>
            </a:p>
          </p:txBody>
        </p:sp>
        <p:sp>
          <p:nvSpPr>
            <p:cNvPr id="50" name="Text Box 27"/>
            <p:cNvSpPr txBox="1">
              <a:spLocks noChangeArrowheads="1"/>
            </p:cNvSpPr>
            <p:nvPr/>
          </p:nvSpPr>
          <p:spPr bwMode="auto">
            <a:xfrm>
              <a:off x="576249" y="3286124"/>
              <a:ext cx="1327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源 </a:t>
              </a:r>
              <a:r>
                <a:rPr kumimoji="1" lang="en-US" altLang="zh-CN" sz="2000">
                  <a:solidFill>
                    <a:srgbClr val="333399"/>
                  </a:solidFill>
                  <a:latin typeface="Arial" charset="0"/>
                  <a:ea typeface="黑体" pitchFamily="2" charset="-122"/>
                </a:rPr>
                <a:t>IP </a:t>
              </a:r>
              <a:r>
                <a:rPr kumimoji="1" lang="zh-CN" altLang="en-US" sz="2000">
                  <a:solidFill>
                    <a:srgbClr val="333399"/>
                  </a:solidFill>
                  <a:latin typeface="Arial" charset="0"/>
                  <a:ea typeface="黑体" pitchFamily="2" charset="-122"/>
                </a:rPr>
                <a:t>地址</a:t>
              </a:r>
            </a:p>
          </p:txBody>
        </p:sp>
        <p:sp>
          <p:nvSpPr>
            <p:cNvPr id="51" name="Text Box 28"/>
            <p:cNvSpPr txBox="1">
              <a:spLocks noChangeArrowheads="1"/>
            </p:cNvSpPr>
            <p:nvPr/>
          </p:nvSpPr>
          <p:spPr bwMode="auto">
            <a:xfrm>
              <a:off x="2714612" y="3286124"/>
              <a:ext cx="1579562"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目的 </a:t>
              </a:r>
              <a:r>
                <a:rPr kumimoji="1" lang="en-US" altLang="zh-CN" sz="2000">
                  <a:solidFill>
                    <a:srgbClr val="333399"/>
                  </a:solidFill>
                  <a:latin typeface="Arial" charset="0"/>
                  <a:ea typeface="黑体" pitchFamily="2" charset="-122"/>
                </a:rPr>
                <a:t>IP </a:t>
              </a:r>
              <a:r>
                <a:rPr kumimoji="1" lang="zh-CN" altLang="en-US" sz="2000">
                  <a:solidFill>
                    <a:srgbClr val="333399"/>
                  </a:solidFill>
                  <a:latin typeface="Arial" charset="0"/>
                  <a:ea typeface="黑体" pitchFamily="2" charset="-122"/>
                </a:rPr>
                <a:t>地址</a:t>
              </a:r>
            </a:p>
          </p:txBody>
        </p:sp>
        <p:sp>
          <p:nvSpPr>
            <p:cNvPr id="52" name="Text Box 29"/>
            <p:cNvSpPr txBox="1">
              <a:spLocks noChangeArrowheads="1"/>
            </p:cNvSpPr>
            <p:nvPr/>
          </p:nvSpPr>
          <p:spPr bwMode="auto">
            <a:xfrm>
              <a:off x="4748199" y="3286124"/>
              <a:ext cx="323850"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0</a:t>
              </a:r>
            </a:p>
          </p:txBody>
        </p:sp>
        <p:sp>
          <p:nvSpPr>
            <p:cNvPr id="54" name="Text Box 30"/>
            <p:cNvSpPr txBox="1">
              <a:spLocks noChangeArrowheads="1"/>
            </p:cNvSpPr>
            <p:nvPr/>
          </p:nvSpPr>
          <p:spPr bwMode="auto">
            <a:xfrm>
              <a:off x="5181587" y="3286124"/>
              <a:ext cx="46672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17</a:t>
              </a:r>
            </a:p>
          </p:txBody>
        </p:sp>
        <p:sp>
          <p:nvSpPr>
            <p:cNvPr id="55" name="Text Box 34"/>
            <p:cNvSpPr txBox="1">
              <a:spLocks noChangeArrowheads="1"/>
            </p:cNvSpPr>
            <p:nvPr/>
          </p:nvSpPr>
          <p:spPr bwMode="auto">
            <a:xfrm>
              <a:off x="0" y="2857496"/>
              <a:ext cx="692150" cy="396875"/>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ea typeface="黑体" pitchFamily="2" charset="-122"/>
                </a:rPr>
                <a:t>字节</a:t>
              </a:r>
            </a:p>
          </p:txBody>
        </p:sp>
        <p:sp>
          <p:nvSpPr>
            <p:cNvPr id="56" name="Text Box 35"/>
            <p:cNvSpPr txBox="1">
              <a:spLocks noChangeArrowheads="1"/>
            </p:cNvSpPr>
            <p:nvPr/>
          </p:nvSpPr>
          <p:spPr bwMode="auto">
            <a:xfrm>
              <a:off x="1125524" y="2884487"/>
              <a:ext cx="32702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4</a:t>
              </a:r>
            </a:p>
          </p:txBody>
        </p:sp>
        <p:sp>
          <p:nvSpPr>
            <p:cNvPr id="57" name="Text Box 36"/>
            <p:cNvSpPr txBox="1">
              <a:spLocks noChangeArrowheads="1"/>
            </p:cNvSpPr>
            <p:nvPr/>
          </p:nvSpPr>
          <p:spPr bwMode="auto">
            <a:xfrm>
              <a:off x="3352787" y="2884487"/>
              <a:ext cx="323850"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4</a:t>
              </a:r>
            </a:p>
          </p:txBody>
        </p:sp>
        <p:sp>
          <p:nvSpPr>
            <p:cNvPr id="58" name="Text Box 37"/>
            <p:cNvSpPr txBox="1">
              <a:spLocks noChangeArrowheads="1"/>
            </p:cNvSpPr>
            <p:nvPr/>
          </p:nvSpPr>
          <p:spPr bwMode="auto">
            <a:xfrm>
              <a:off x="4748199" y="2884487"/>
              <a:ext cx="323850"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1</a:t>
              </a:r>
            </a:p>
          </p:txBody>
        </p:sp>
        <p:sp>
          <p:nvSpPr>
            <p:cNvPr id="59" name="Text Box 38"/>
            <p:cNvSpPr txBox="1">
              <a:spLocks noChangeArrowheads="1"/>
            </p:cNvSpPr>
            <p:nvPr/>
          </p:nvSpPr>
          <p:spPr bwMode="auto">
            <a:xfrm>
              <a:off x="5268899" y="2884487"/>
              <a:ext cx="32702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1</a:t>
              </a:r>
            </a:p>
          </p:txBody>
        </p:sp>
        <p:sp>
          <p:nvSpPr>
            <p:cNvPr id="60" name="Text Box 39"/>
            <p:cNvSpPr txBox="1">
              <a:spLocks noChangeArrowheads="1"/>
            </p:cNvSpPr>
            <p:nvPr/>
          </p:nvSpPr>
          <p:spPr bwMode="auto">
            <a:xfrm>
              <a:off x="6056299" y="2884487"/>
              <a:ext cx="325438"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2</a:t>
              </a:r>
            </a:p>
          </p:txBody>
        </p:sp>
      </p:grpSp>
      <p:sp>
        <p:nvSpPr>
          <p:cNvPr id="500740" name="Rectangle 4"/>
          <p:cNvSpPr>
            <a:spLocks noChangeArrowheads="1"/>
          </p:cNvSpPr>
          <p:nvPr/>
        </p:nvSpPr>
        <p:spPr bwMode="auto">
          <a:xfrm>
            <a:off x="2560677" y="3819522"/>
            <a:ext cx="1081088" cy="457200"/>
          </a:xfrm>
          <a:prstGeom prst="rect">
            <a:avLst/>
          </a:prstGeom>
          <a:solidFill>
            <a:srgbClr val="CCECFF"/>
          </a:solidFill>
          <a:ln w="12700">
            <a:solidFill>
              <a:schemeClr val="tx1"/>
            </a:solidFill>
            <a:miter lim="800000"/>
            <a:headEnd/>
            <a:tailEnd/>
          </a:ln>
          <a:effectLst/>
        </p:spPr>
        <p:txBody>
          <a:bodyPr wrap="none" anchor="ctr"/>
          <a:lstStyle/>
          <a:p>
            <a:endParaRPr lang="zh-CN" altLang="en-US" b="1"/>
          </a:p>
        </p:txBody>
      </p:sp>
      <p:sp>
        <p:nvSpPr>
          <p:cNvPr id="500741" name="Rectangle 5"/>
          <p:cNvSpPr>
            <a:spLocks noGrp="1" noChangeArrowheads="1"/>
          </p:cNvSpPr>
          <p:nvPr>
            <p:ph type="title"/>
          </p:nvPr>
        </p:nvSpPr>
        <p:spPr>
          <a:xfrm>
            <a:off x="500034" y="285728"/>
            <a:ext cx="8368811" cy="792088"/>
          </a:xfrm>
        </p:spPr>
        <p:txBody>
          <a:bodyPr/>
          <a:lstStyle/>
          <a:p>
            <a:pPr algn="ctr"/>
            <a:r>
              <a:rPr lang="en-US" altLang="zh-CN" dirty="0"/>
              <a:t>5.2.2  UDP </a:t>
            </a:r>
            <a:r>
              <a:rPr lang="zh-CN" altLang="en-US" dirty="0"/>
              <a:t>的首部</a:t>
            </a:r>
            <a:r>
              <a:rPr lang="zh-CN" altLang="en-US" dirty="0" smtClean="0"/>
              <a:t>格式</a:t>
            </a:r>
            <a:r>
              <a:rPr lang="en-US" altLang="zh-CN" dirty="0" smtClean="0"/>
              <a:t>p194</a:t>
            </a:r>
            <a:r>
              <a:rPr lang="zh-CN" altLang="en-US" dirty="0" smtClean="0"/>
              <a:t> </a:t>
            </a:r>
            <a:endParaRPr lang="zh-CN" altLang="en-US" dirty="0"/>
          </a:p>
        </p:txBody>
      </p:sp>
      <p:sp>
        <p:nvSpPr>
          <p:cNvPr id="53" name="灯片编号占位符 52"/>
          <p:cNvSpPr>
            <a:spLocks noGrp="1"/>
          </p:cNvSpPr>
          <p:nvPr>
            <p:ph type="sldNum" sz="quarter" idx="12"/>
          </p:nvPr>
        </p:nvSpPr>
        <p:spPr>
          <a:xfrm>
            <a:off x="6553200" y="5713234"/>
            <a:ext cx="2133600" cy="457200"/>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19</a:t>
            </a:fld>
            <a:endParaRPr lang="zh-CN" altLang="en-US" kern="0" dirty="0">
              <a:solidFill>
                <a:sysClr val="windowText" lastClr="000000"/>
              </a:solidFill>
            </a:endParaRPr>
          </a:p>
        </p:txBody>
      </p:sp>
      <p:sp>
        <p:nvSpPr>
          <p:cNvPr id="500784" name="Rectangle 48"/>
          <p:cNvSpPr>
            <a:spLocks noChangeArrowheads="1"/>
          </p:cNvSpPr>
          <p:nvPr/>
        </p:nvSpPr>
        <p:spPr bwMode="auto">
          <a:xfrm>
            <a:off x="3641765" y="3819522"/>
            <a:ext cx="4392612" cy="457200"/>
          </a:xfrm>
          <a:prstGeom prst="rect">
            <a:avLst/>
          </a:prstGeom>
          <a:solidFill>
            <a:srgbClr val="FFCCFF"/>
          </a:solidFill>
          <a:ln w="12700">
            <a:solidFill>
              <a:schemeClr val="tx1"/>
            </a:solidFill>
            <a:miter lim="800000"/>
            <a:headEnd/>
            <a:tailEnd/>
          </a:ln>
          <a:effectLst/>
        </p:spPr>
        <p:txBody>
          <a:bodyPr wrap="none" anchor="ctr"/>
          <a:lstStyle/>
          <a:p>
            <a:endParaRPr lang="zh-CN" altLang="en-US"/>
          </a:p>
        </p:txBody>
      </p:sp>
      <p:sp>
        <p:nvSpPr>
          <p:cNvPr id="500785" name="Text Box 49"/>
          <p:cNvSpPr txBox="1">
            <a:spLocks noChangeArrowheads="1"/>
          </p:cNvSpPr>
          <p:nvPr/>
        </p:nvSpPr>
        <p:spPr bwMode="auto">
          <a:xfrm>
            <a:off x="5197515" y="3862384"/>
            <a:ext cx="1335622" cy="400110"/>
          </a:xfrm>
          <a:prstGeom prst="rect">
            <a:avLst/>
          </a:prstGeom>
          <a:noFill/>
          <a:ln w="9525">
            <a:noFill/>
            <a:miter lim="800000"/>
            <a:headEnd/>
            <a:tailEnd/>
          </a:ln>
          <a:effectLst/>
        </p:spPr>
        <p:txBody>
          <a:bodyPr wrap="none">
            <a:spAutoFit/>
          </a:bodyPr>
          <a:lstStyle/>
          <a:p>
            <a:r>
              <a:rPr kumimoji="1" lang="zh-CN" altLang="en-US" sz="2000" b="1" dirty="0">
                <a:solidFill>
                  <a:srgbClr val="333399"/>
                </a:solidFill>
                <a:latin typeface="Arial" charset="0"/>
                <a:ea typeface="黑体" pitchFamily="2" charset="-122"/>
              </a:rPr>
              <a:t>数         据</a:t>
            </a:r>
          </a:p>
        </p:txBody>
      </p:sp>
      <p:sp>
        <p:nvSpPr>
          <p:cNvPr id="500786" name="Text Box 50"/>
          <p:cNvSpPr txBox="1">
            <a:spLocks noChangeArrowheads="1"/>
          </p:cNvSpPr>
          <p:nvPr/>
        </p:nvSpPr>
        <p:spPr bwMode="auto">
          <a:xfrm>
            <a:off x="2701965" y="3862384"/>
            <a:ext cx="841897" cy="400110"/>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Arial" charset="0"/>
                <a:ea typeface="黑体" pitchFamily="2" charset="-122"/>
              </a:rPr>
              <a:t>首  部</a:t>
            </a:r>
          </a:p>
        </p:txBody>
      </p:sp>
      <p:sp>
        <p:nvSpPr>
          <p:cNvPr id="500788" name="Text Box 52"/>
          <p:cNvSpPr txBox="1">
            <a:spLocks noChangeArrowheads="1"/>
          </p:cNvSpPr>
          <p:nvPr/>
        </p:nvSpPr>
        <p:spPr bwMode="auto">
          <a:xfrm>
            <a:off x="473115" y="3819522"/>
            <a:ext cx="2084417" cy="400110"/>
          </a:xfrm>
          <a:prstGeom prst="rect">
            <a:avLst/>
          </a:prstGeom>
          <a:noFill/>
          <a:ln w="9525">
            <a:noFill/>
            <a:miter lim="800000"/>
            <a:headEnd/>
            <a:tailEnd/>
          </a:ln>
          <a:effectLst/>
        </p:spPr>
        <p:txBody>
          <a:bodyPr wrap="none">
            <a:spAutoFit/>
          </a:bodyPr>
          <a:lstStyle/>
          <a:p>
            <a:r>
              <a:rPr kumimoji="1" lang="en-US" altLang="zh-CN" sz="2000" b="1" dirty="0">
                <a:solidFill>
                  <a:srgbClr val="333399"/>
                </a:solidFill>
                <a:latin typeface="Arial" charset="0"/>
                <a:ea typeface="黑体" pitchFamily="2" charset="-122"/>
              </a:rPr>
              <a:t>UDP </a:t>
            </a:r>
            <a:r>
              <a:rPr kumimoji="1" lang="zh-CN" altLang="en-US" sz="2000" b="1" dirty="0">
                <a:solidFill>
                  <a:srgbClr val="333399"/>
                </a:solidFill>
                <a:latin typeface="Arial" charset="0"/>
                <a:ea typeface="黑体" pitchFamily="2" charset="-122"/>
              </a:rPr>
              <a:t>用户数据报</a:t>
            </a:r>
          </a:p>
        </p:txBody>
      </p:sp>
      <p:grpSp>
        <p:nvGrpSpPr>
          <p:cNvPr id="3" name="组合 38"/>
          <p:cNvGrpSpPr/>
          <p:nvPr/>
        </p:nvGrpSpPr>
        <p:grpSpPr>
          <a:xfrm>
            <a:off x="785818" y="2559047"/>
            <a:ext cx="5911884" cy="1268412"/>
            <a:chOff x="1285852" y="2844799"/>
            <a:chExt cx="5911884" cy="1268412"/>
          </a:xfrm>
        </p:grpSpPr>
        <p:sp>
          <p:nvSpPr>
            <p:cNvPr id="500739" name="Freeform 3"/>
            <p:cNvSpPr>
              <a:spLocks/>
            </p:cNvSpPr>
            <p:nvPr/>
          </p:nvSpPr>
          <p:spPr bwMode="auto">
            <a:xfrm>
              <a:off x="2563824" y="3675061"/>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w="9525">
              <a:noFill/>
              <a:round/>
              <a:headEnd/>
              <a:tailEnd/>
            </a:ln>
            <a:effectLst/>
          </p:spPr>
          <p:txBody>
            <a:bodyPr wrap="none" anchor="ctr"/>
            <a:lstStyle/>
            <a:p>
              <a:endParaRPr lang="zh-CN" altLang="en-US"/>
            </a:p>
          </p:txBody>
        </p:sp>
        <p:sp>
          <p:nvSpPr>
            <p:cNvPr id="500744" name="Rectangle 8"/>
            <p:cNvSpPr>
              <a:spLocks noChangeArrowheads="1"/>
            </p:cNvSpPr>
            <p:nvPr/>
          </p:nvSpPr>
          <p:spPr bwMode="auto">
            <a:xfrm>
              <a:off x="2563824" y="3217861"/>
              <a:ext cx="4633912" cy="457200"/>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500746" name="Line 10"/>
            <p:cNvSpPr>
              <a:spLocks noChangeShapeType="1"/>
            </p:cNvSpPr>
            <p:nvPr/>
          </p:nvSpPr>
          <p:spPr bwMode="auto">
            <a:xfrm>
              <a:off x="3722699" y="3217861"/>
              <a:ext cx="1587" cy="457200"/>
            </a:xfrm>
            <a:prstGeom prst="line">
              <a:avLst/>
            </a:prstGeom>
            <a:noFill/>
            <a:ln w="9525">
              <a:solidFill>
                <a:schemeClr val="tx1"/>
              </a:solidFill>
              <a:round/>
              <a:headEnd/>
              <a:tailEnd/>
            </a:ln>
            <a:effectLst/>
          </p:spPr>
          <p:txBody>
            <a:bodyPr wrap="none" anchor="ctr"/>
            <a:lstStyle/>
            <a:p>
              <a:endParaRPr lang="zh-CN" altLang="en-US"/>
            </a:p>
          </p:txBody>
        </p:sp>
        <p:sp>
          <p:nvSpPr>
            <p:cNvPr id="500749" name="Line 13"/>
            <p:cNvSpPr>
              <a:spLocks noChangeShapeType="1"/>
            </p:cNvSpPr>
            <p:nvPr/>
          </p:nvSpPr>
          <p:spPr bwMode="auto">
            <a:xfrm>
              <a:off x="4879986" y="3217861"/>
              <a:ext cx="3175" cy="457200"/>
            </a:xfrm>
            <a:prstGeom prst="line">
              <a:avLst/>
            </a:prstGeom>
            <a:noFill/>
            <a:ln w="9525">
              <a:solidFill>
                <a:schemeClr val="tx1"/>
              </a:solidFill>
              <a:round/>
              <a:headEnd/>
              <a:tailEnd/>
            </a:ln>
            <a:effectLst/>
          </p:spPr>
          <p:txBody>
            <a:bodyPr wrap="none" anchor="ctr"/>
            <a:lstStyle/>
            <a:p>
              <a:endParaRPr lang="zh-CN" altLang="en-US"/>
            </a:p>
          </p:txBody>
        </p:sp>
        <p:sp>
          <p:nvSpPr>
            <p:cNvPr id="500750" name="Line 14"/>
            <p:cNvSpPr>
              <a:spLocks noChangeShapeType="1"/>
            </p:cNvSpPr>
            <p:nvPr/>
          </p:nvSpPr>
          <p:spPr bwMode="auto">
            <a:xfrm>
              <a:off x="6038861" y="3217861"/>
              <a:ext cx="1588" cy="457200"/>
            </a:xfrm>
            <a:prstGeom prst="line">
              <a:avLst/>
            </a:prstGeom>
            <a:noFill/>
            <a:ln w="9525">
              <a:solidFill>
                <a:schemeClr val="tx1"/>
              </a:solidFill>
              <a:round/>
              <a:headEnd/>
              <a:tailEnd/>
            </a:ln>
            <a:effectLst/>
          </p:spPr>
          <p:txBody>
            <a:bodyPr wrap="none" anchor="ctr"/>
            <a:lstStyle/>
            <a:p>
              <a:endParaRPr lang="zh-CN" altLang="en-US"/>
            </a:p>
          </p:txBody>
        </p:sp>
        <p:sp>
          <p:nvSpPr>
            <p:cNvPr id="500753" name="Text Box 17"/>
            <p:cNvSpPr txBox="1">
              <a:spLocks noChangeArrowheads="1"/>
            </p:cNvSpPr>
            <p:nvPr/>
          </p:nvSpPr>
          <p:spPr bwMode="auto">
            <a:xfrm>
              <a:off x="2574936" y="3214686"/>
              <a:ext cx="947738" cy="398463"/>
            </a:xfrm>
            <a:prstGeom prst="rect">
              <a:avLst/>
            </a:prstGeom>
            <a:noFill/>
            <a:ln w="9525">
              <a:noFill/>
              <a:miter lim="800000"/>
              <a:headEnd/>
              <a:tailEnd/>
            </a:ln>
            <a:effectLst/>
          </p:spPr>
          <p:txBody>
            <a:bodyPr wrap="none">
              <a:spAutoFit/>
            </a:bodyPr>
            <a:lstStyle/>
            <a:p>
              <a:r>
                <a:rPr kumimoji="1" lang="zh-CN" altLang="en-US" sz="2000" dirty="0">
                  <a:solidFill>
                    <a:srgbClr val="FF0000"/>
                  </a:solidFill>
                  <a:latin typeface="Arial" charset="0"/>
                  <a:ea typeface="黑体" pitchFamily="2" charset="-122"/>
                </a:rPr>
                <a:t>源端口</a:t>
              </a:r>
            </a:p>
          </p:txBody>
        </p:sp>
        <p:sp>
          <p:nvSpPr>
            <p:cNvPr id="500754" name="Text Box 18"/>
            <p:cNvSpPr txBox="1">
              <a:spLocks noChangeArrowheads="1"/>
            </p:cNvSpPr>
            <p:nvPr/>
          </p:nvSpPr>
          <p:spPr bwMode="auto">
            <a:xfrm>
              <a:off x="3663961" y="3214686"/>
              <a:ext cx="1200150" cy="398463"/>
            </a:xfrm>
            <a:prstGeom prst="rect">
              <a:avLst/>
            </a:prstGeom>
            <a:noFill/>
            <a:ln w="9525">
              <a:noFill/>
              <a:miter lim="800000"/>
              <a:headEnd/>
              <a:tailEnd/>
            </a:ln>
            <a:effectLst/>
          </p:spPr>
          <p:txBody>
            <a:bodyPr wrap="none">
              <a:spAutoFit/>
            </a:bodyPr>
            <a:lstStyle/>
            <a:p>
              <a:r>
                <a:rPr kumimoji="1" lang="zh-CN" altLang="en-US" sz="2000" dirty="0">
                  <a:solidFill>
                    <a:srgbClr val="FF0000"/>
                  </a:solidFill>
                  <a:latin typeface="Arial" charset="0"/>
                  <a:ea typeface="黑体" pitchFamily="2" charset="-122"/>
                </a:rPr>
                <a:t>目的端口</a:t>
              </a:r>
            </a:p>
          </p:txBody>
        </p:sp>
        <p:sp>
          <p:nvSpPr>
            <p:cNvPr id="500755" name="Text Box 19"/>
            <p:cNvSpPr txBox="1">
              <a:spLocks noChangeArrowheads="1"/>
            </p:cNvSpPr>
            <p:nvPr/>
          </p:nvSpPr>
          <p:spPr bwMode="auto">
            <a:xfrm>
              <a:off x="4999049" y="3213099"/>
              <a:ext cx="8318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长  度</a:t>
              </a:r>
            </a:p>
          </p:txBody>
        </p:sp>
        <p:sp>
          <p:nvSpPr>
            <p:cNvPr id="500756" name="Text Box 20"/>
            <p:cNvSpPr txBox="1">
              <a:spLocks noChangeArrowheads="1"/>
            </p:cNvSpPr>
            <p:nvPr/>
          </p:nvSpPr>
          <p:spPr bwMode="auto">
            <a:xfrm>
              <a:off x="6143636" y="3214686"/>
              <a:ext cx="946150" cy="398463"/>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Arial" charset="0"/>
                  <a:ea typeface="黑体" pitchFamily="2" charset="-122"/>
                </a:rPr>
                <a:t>检验和</a:t>
              </a:r>
            </a:p>
          </p:txBody>
        </p:sp>
        <p:sp>
          <p:nvSpPr>
            <p:cNvPr id="500777" name="Text Box 41"/>
            <p:cNvSpPr txBox="1">
              <a:spLocks noChangeArrowheads="1"/>
            </p:cNvSpPr>
            <p:nvPr/>
          </p:nvSpPr>
          <p:spPr bwMode="auto">
            <a:xfrm>
              <a:off x="2941649" y="2844799"/>
              <a:ext cx="32702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2</a:t>
              </a:r>
            </a:p>
          </p:txBody>
        </p:sp>
        <p:sp>
          <p:nvSpPr>
            <p:cNvPr id="500778" name="Text Box 42"/>
            <p:cNvSpPr txBox="1">
              <a:spLocks noChangeArrowheads="1"/>
            </p:cNvSpPr>
            <p:nvPr/>
          </p:nvSpPr>
          <p:spPr bwMode="auto">
            <a:xfrm>
              <a:off x="4167199" y="2844799"/>
              <a:ext cx="325437" cy="396875"/>
            </a:xfrm>
            <a:prstGeom prst="rect">
              <a:avLst/>
            </a:prstGeom>
            <a:noFill/>
            <a:ln w="9525">
              <a:noFill/>
              <a:miter lim="800000"/>
              <a:headEnd/>
              <a:tailEnd/>
            </a:ln>
            <a:effectLst/>
          </p:spPr>
          <p:txBody>
            <a:bodyPr wrap="none">
              <a:spAutoFit/>
            </a:bodyPr>
            <a:lstStyle/>
            <a:p>
              <a:r>
                <a:rPr kumimoji="1" lang="en-US" altLang="zh-CN" sz="2000" dirty="0">
                  <a:solidFill>
                    <a:srgbClr val="333399"/>
                  </a:solidFill>
                  <a:latin typeface="Arial" charset="0"/>
                  <a:ea typeface="黑体" pitchFamily="2" charset="-122"/>
                </a:rPr>
                <a:t>2</a:t>
              </a:r>
            </a:p>
          </p:txBody>
        </p:sp>
        <p:sp>
          <p:nvSpPr>
            <p:cNvPr id="500779" name="Text Box 43"/>
            <p:cNvSpPr txBox="1">
              <a:spLocks noChangeArrowheads="1"/>
            </p:cNvSpPr>
            <p:nvPr/>
          </p:nvSpPr>
          <p:spPr bwMode="auto">
            <a:xfrm>
              <a:off x="5237174" y="2844799"/>
              <a:ext cx="325437"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2</a:t>
              </a:r>
            </a:p>
          </p:txBody>
        </p:sp>
        <p:sp>
          <p:nvSpPr>
            <p:cNvPr id="500780" name="Text Box 44"/>
            <p:cNvSpPr txBox="1">
              <a:spLocks noChangeArrowheads="1"/>
            </p:cNvSpPr>
            <p:nvPr/>
          </p:nvSpPr>
          <p:spPr bwMode="auto">
            <a:xfrm>
              <a:off x="6454786" y="2844799"/>
              <a:ext cx="325438" cy="396875"/>
            </a:xfrm>
            <a:prstGeom prst="rect">
              <a:avLst/>
            </a:prstGeom>
            <a:noFill/>
            <a:ln w="9525">
              <a:noFill/>
              <a:miter lim="800000"/>
              <a:headEnd/>
              <a:tailEnd/>
            </a:ln>
            <a:effectLst/>
          </p:spPr>
          <p:txBody>
            <a:bodyPr wrap="none">
              <a:spAutoFit/>
            </a:bodyPr>
            <a:lstStyle/>
            <a:p>
              <a:r>
                <a:rPr kumimoji="1" lang="en-US" altLang="zh-CN" sz="2000">
                  <a:solidFill>
                    <a:srgbClr val="333399"/>
                  </a:solidFill>
                  <a:latin typeface="Arial" charset="0"/>
                  <a:ea typeface="黑体" pitchFamily="2" charset="-122"/>
                </a:rPr>
                <a:t>2</a:t>
              </a:r>
            </a:p>
          </p:txBody>
        </p:sp>
        <p:sp>
          <p:nvSpPr>
            <p:cNvPr id="33" name="Text Box 52"/>
            <p:cNvSpPr txBox="1">
              <a:spLocks noChangeArrowheads="1"/>
            </p:cNvSpPr>
            <p:nvPr/>
          </p:nvSpPr>
          <p:spPr bwMode="auto">
            <a:xfrm>
              <a:off x="1285852" y="3214685"/>
              <a:ext cx="1276344" cy="400110"/>
            </a:xfrm>
            <a:prstGeom prst="rect">
              <a:avLst/>
            </a:prstGeom>
            <a:noFill/>
            <a:ln w="9525">
              <a:solidFill>
                <a:schemeClr val="tx1"/>
              </a:solidFill>
              <a:prstDash val="dash"/>
              <a:miter lim="800000"/>
              <a:headEnd/>
              <a:tailEnd/>
            </a:ln>
            <a:effectLst/>
          </p:spPr>
          <p:txBody>
            <a:bodyPr wrap="square">
              <a:spAutoFit/>
            </a:bodyPr>
            <a:lstStyle/>
            <a:p>
              <a:r>
                <a:rPr kumimoji="1" lang="zh-CN" altLang="en-US" sz="2000" dirty="0" smtClean="0">
                  <a:solidFill>
                    <a:srgbClr val="333399"/>
                  </a:solidFill>
                  <a:latin typeface="Arial" charset="0"/>
                  <a:ea typeface="黑体" pitchFamily="2" charset="-122"/>
                </a:rPr>
                <a:t>  伪首部</a:t>
              </a:r>
              <a:endParaRPr kumimoji="1" lang="zh-CN" altLang="en-US" sz="2000" dirty="0">
                <a:solidFill>
                  <a:srgbClr val="333399"/>
                </a:solidFill>
                <a:latin typeface="Arial" charset="0"/>
                <a:ea typeface="黑体" pitchFamily="2" charset="-122"/>
              </a:endParaRPr>
            </a:p>
          </p:txBody>
        </p:sp>
        <p:sp>
          <p:nvSpPr>
            <p:cNvPr id="63" name="Text Box 42"/>
            <p:cNvSpPr txBox="1">
              <a:spLocks noChangeArrowheads="1"/>
            </p:cNvSpPr>
            <p:nvPr/>
          </p:nvSpPr>
          <p:spPr bwMode="auto">
            <a:xfrm>
              <a:off x="1571572" y="2857496"/>
              <a:ext cx="470000" cy="400110"/>
            </a:xfrm>
            <a:prstGeom prst="rect">
              <a:avLst/>
            </a:prstGeom>
            <a:noFill/>
            <a:ln w="9525">
              <a:noFill/>
              <a:miter lim="800000"/>
              <a:headEnd/>
              <a:tailEnd/>
            </a:ln>
            <a:effectLst/>
          </p:spPr>
          <p:txBody>
            <a:bodyPr wrap="none">
              <a:spAutoFit/>
            </a:bodyPr>
            <a:lstStyle/>
            <a:p>
              <a:r>
                <a:rPr kumimoji="1" lang="en-US" altLang="zh-CN" sz="2000" dirty="0" smtClean="0">
                  <a:solidFill>
                    <a:srgbClr val="333399"/>
                  </a:solidFill>
                  <a:latin typeface="Arial" charset="0"/>
                  <a:ea typeface="黑体" pitchFamily="2" charset="-122"/>
                </a:rPr>
                <a:t>12</a:t>
              </a:r>
              <a:endParaRPr kumimoji="1" lang="en-US" altLang="zh-CN" sz="2000" dirty="0">
                <a:solidFill>
                  <a:srgbClr val="333399"/>
                </a:solidFill>
                <a:latin typeface="Arial" charset="0"/>
                <a:ea typeface="黑体" pitchFamily="2" charset="-122"/>
              </a:endParaRPr>
            </a:p>
          </p:txBody>
        </p:sp>
      </p:grpSp>
      <p:sp>
        <p:nvSpPr>
          <p:cNvPr id="35" name="圆角矩形标注 34"/>
          <p:cNvSpPr/>
          <p:nvPr/>
        </p:nvSpPr>
        <p:spPr>
          <a:xfrm>
            <a:off x="6857984" y="357166"/>
            <a:ext cx="2286016" cy="1428760"/>
          </a:xfrm>
          <a:prstGeom prst="wedgeRoundRectCallout">
            <a:avLst>
              <a:gd name="adj1" fmla="val -62259"/>
              <a:gd name="adj2" fmla="val 14633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请注意它的检验范围：整个</a:t>
            </a:r>
            <a:r>
              <a:rPr lang="en-US" altLang="zh-CN" sz="2400" dirty="0" smtClean="0"/>
              <a:t>UDP</a:t>
            </a:r>
            <a:r>
              <a:rPr lang="zh-CN" altLang="en-US" sz="2400" dirty="0" smtClean="0"/>
              <a:t>报文</a:t>
            </a:r>
            <a:r>
              <a:rPr lang="en-US" altLang="zh-CN" sz="2400" dirty="0" smtClean="0"/>
              <a:t>+</a:t>
            </a:r>
            <a:r>
              <a:rPr lang="zh-CN" altLang="en-US" sz="2400" smtClean="0"/>
              <a:t>伪首部</a:t>
            </a:r>
            <a:endParaRPr lang="zh-CN" altLang="en-US" sz="2400" dirty="0"/>
          </a:p>
        </p:txBody>
      </p:sp>
      <p:sp>
        <p:nvSpPr>
          <p:cNvPr id="41" name="矩形 40"/>
          <p:cNvSpPr/>
          <p:nvPr/>
        </p:nvSpPr>
        <p:spPr>
          <a:xfrm>
            <a:off x="8001024" y="3929066"/>
            <a:ext cx="1142976" cy="1071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dirty="0" smtClean="0">
                <a:solidFill>
                  <a:srgbClr val="000066"/>
                </a:solidFill>
              </a:rPr>
              <a:t>传输层                </a:t>
            </a:r>
            <a:endParaRPr lang="zh-CN" altLang="en-US" sz="2400" dirty="0">
              <a:solidFill>
                <a:srgbClr val="000066"/>
              </a:solidFill>
            </a:endParaRPr>
          </a:p>
        </p:txBody>
      </p:sp>
      <p:sp>
        <p:nvSpPr>
          <p:cNvPr id="61" name="Text Box 45"/>
          <p:cNvSpPr txBox="1">
            <a:spLocks noChangeArrowheads="1"/>
          </p:cNvSpPr>
          <p:nvPr/>
        </p:nvSpPr>
        <p:spPr bwMode="auto">
          <a:xfrm>
            <a:off x="214282" y="2643182"/>
            <a:ext cx="692150" cy="395288"/>
          </a:xfrm>
          <a:prstGeom prst="rect">
            <a:avLst/>
          </a:prstGeom>
          <a:noFill/>
          <a:ln w="9525">
            <a:noFill/>
            <a:miter lim="800000"/>
            <a:headEnd/>
            <a:tailEnd/>
          </a:ln>
          <a:effectLst/>
        </p:spPr>
        <p:txBody>
          <a:bodyPr wrap="none">
            <a:spAutoFit/>
          </a:bodyPr>
          <a:lstStyle/>
          <a:p>
            <a:r>
              <a:rPr kumimoji="1" lang="zh-CN" altLang="en-US" sz="2000" dirty="0">
                <a:solidFill>
                  <a:srgbClr val="333399"/>
                </a:solidFill>
                <a:latin typeface="Arial" charset="0"/>
                <a:ea typeface="黑体" pitchFamily="2" charset="-122"/>
              </a:rPr>
              <a:t>字节</a:t>
            </a:r>
          </a:p>
        </p:txBody>
      </p:sp>
      <p:sp>
        <p:nvSpPr>
          <p:cNvPr id="64" name="矩形 63"/>
          <p:cNvSpPr/>
          <p:nvPr/>
        </p:nvSpPr>
        <p:spPr>
          <a:xfrm>
            <a:off x="428596" y="4572008"/>
            <a:ext cx="8429684" cy="1668149"/>
          </a:xfrm>
          <a:prstGeom prst="rect">
            <a:avLst/>
          </a:prstGeom>
        </p:spPr>
        <p:txBody>
          <a:bodyPr wrap="square">
            <a:spAutoFit/>
          </a:bodyPr>
          <a:lstStyle/>
          <a:p>
            <a:pPr marL="342900" indent="-342900">
              <a:lnSpc>
                <a:spcPct val="110000"/>
              </a:lnSpc>
              <a:spcBef>
                <a:spcPts val="600"/>
              </a:spcBef>
              <a:buClr>
                <a:srgbClr val="333399"/>
              </a:buClr>
              <a:buSzPct val="75000"/>
              <a:buFont typeface="Wingdings" pitchFamily="2" charset="2"/>
              <a:buChar char="n"/>
            </a:pPr>
            <a:r>
              <a:rPr kumimoji="1" lang="zh-CN" altLang="en-US" sz="2800" dirty="0" smtClean="0">
                <a:solidFill>
                  <a:srgbClr val="FF0000"/>
                </a:solidFill>
                <a:ea typeface="黑体" pitchFamily="2" charset="-122"/>
              </a:rPr>
              <a:t>源端口，目的端口：例如</a:t>
            </a:r>
            <a:r>
              <a:rPr kumimoji="1" lang="en-US" altLang="zh-CN" sz="2800" dirty="0" smtClean="0">
                <a:solidFill>
                  <a:srgbClr val="FF0000"/>
                </a:solidFill>
                <a:ea typeface="黑体" pitchFamily="2" charset="-122"/>
              </a:rPr>
              <a:t>IE</a:t>
            </a:r>
            <a:r>
              <a:rPr kumimoji="1" lang="zh-CN" altLang="en-US" sz="2800" dirty="0" smtClean="0">
                <a:solidFill>
                  <a:srgbClr val="FF0000"/>
                </a:solidFill>
                <a:ea typeface="黑体" pitchFamily="2" charset="-122"/>
              </a:rPr>
              <a:t>访问网站（</a:t>
            </a:r>
            <a:r>
              <a:rPr kumimoji="1" lang="en-US" altLang="zh-CN" sz="2800" dirty="0" smtClean="0">
                <a:solidFill>
                  <a:srgbClr val="FF0000"/>
                </a:solidFill>
                <a:ea typeface="黑体" pitchFamily="2" charset="-122"/>
              </a:rPr>
              <a:t>54211</a:t>
            </a:r>
            <a:r>
              <a:rPr kumimoji="1" lang="zh-CN" altLang="en-US" sz="2800" dirty="0" smtClean="0">
                <a:solidFill>
                  <a:srgbClr val="FF0000"/>
                </a:solidFill>
                <a:ea typeface="黑体" pitchFamily="2" charset="-122"/>
              </a:rPr>
              <a:t>，</a:t>
            </a:r>
            <a:r>
              <a:rPr kumimoji="1" lang="en-US" altLang="zh-CN" sz="2800" dirty="0" smtClean="0">
                <a:solidFill>
                  <a:srgbClr val="FF0000"/>
                </a:solidFill>
                <a:ea typeface="黑体" pitchFamily="2" charset="-122"/>
              </a:rPr>
              <a:t>80</a:t>
            </a:r>
            <a:r>
              <a:rPr kumimoji="1" lang="zh-CN" altLang="en-US" sz="2800" dirty="0" smtClean="0">
                <a:solidFill>
                  <a:srgbClr val="FF0000"/>
                </a:solidFill>
                <a:ea typeface="黑体" pitchFamily="2" charset="-122"/>
              </a:rPr>
              <a:t>）</a:t>
            </a:r>
          </a:p>
          <a:p>
            <a:pPr marL="342900" indent="-342900">
              <a:lnSpc>
                <a:spcPct val="110000"/>
              </a:lnSpc>
              <a:spcBef>
                <a:spcPts val="600"/>
              </a:spcBef>
              <a:buClr>
                <a:srgbClr val="333399"/>
              </a:buClr>
              <a:buSzPct val="75000"/>
              <a:buFont typeface="Wingdings" pitchFamily="2" charset="2"/>
              <a:buChar char="n"/>
            </a:pPr>
            <a:r>
              <a:rPr lang="zh-CN" altLang="en-US" sz="2800" dirty="0" smtClean="0"/>
              <a:t>长度：包含头部和数据部分</a:t>
            </a:r>
          </a:p>
          <a:p>
            <a:pPr marL="800100" lvl="1" indent="-342900">
              <a:lnSpc>
                <a:spcPct val="110000"/>
              </a:lnSpc>
              <a:spcBef>
                <a:spcPts val="600"/>
              </a:spcBef>
              <a:buClr>
                <a:srgbClr val="333399"/>
              </a:buClr>
              <a:buSzPct val="75000"/>
              <a:buFont typeface="Wingdings" pitchFamily="2" charset="2"/>
              <a:buChar char="n"/>
            </a:pPr>
            <a:r>
              <a:rPr lang="zh-CN" altLang="en-US" sz="2800" kern="0" dirty="0" smtClean="0">
                <a:solidFill>
                  <a:srgbClr val="FF0000"/>
                </a:solidFill>
                <a:latin typeface="Arial"/>
                <a:ea typeface="黑体" pitchFamily="2" charset="-122"/>
              </a:rPr>
              <a:t>思考：</a:t>
            </a:r>
            <a:r>
              <a:rPr lang="en-US" altLang="zh-CN" sz="2800" kern="0" dirty="0" smtClean="0">
                <a:solidFill>
                  <a:srgbClr val="FF0000"/>
                </a:solidFill>
                <a:latin typeface="Arial"/>
                <a:ea typeface="黑体" pitchFamily="2" charset="-122"/>
              </a:rPr>
              <a:t>UDP</a:t>
            </a:r>
            <a:r>
              <a:rPr lang="zh-CN" altLang="en-US" sz="2800" kern="0" dirty="0" smtClean="0">
                <a:solidFill>
                  <a:srgbClr val="FF0000"/>
                </a:solidFill>
                <a:latin typeface="Arial"/>
                <a:ea typeface="黑体" pitchFamily="2" charset="-122"/>
              </a:rPr>
              <a:t>报文最长多少字节？</a:t>
            </a:r>
            <a:endParaRPr lang="zh-CN" altLang="en-US" sz="2800" kern="0" dirty="0">
              <a:solidFill>
                <a:srgbClr val="FF0000"/>
              </a:solidFill>
              <a:latin typeface="Arial"/>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引入运输层的原因</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a:t>
            </a:fld>
            <a:endParaRPr lang="zh-CN" altLang="en-US" kern="0" dirty="0">
              <a:solidFill>
                <a:sysClr val="windowText" lastClr="000000"/>
              </a:solidFill>
            </a:endParaRPr>
          </a:p>
        </p:txBody>
      </p:sp>
      <p:sp>
        <p:nvSpPr>
          <p:cNvPr id="78" name="Rectangle 3"/>
          <p:cNvSpPr txBox="1">
            <a:spLocks noChangeArrowheads="1"/>
          </p:cNvSpPr>
          <p:nvPr/>
        </p:nvSpPr>
        <p:spPr bwMode="auto">
          <a:xfrm>
            <a:off x="214282" y="1285860"/>
            <a:ext cx="8929718" cy="33575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smtClean="0">
                <a:ln>
                  <a:noFill/>
                </a:ln>
                <a:solidFill>
                  <a:srgbClr val="000066"/>
                </a:solidFill>
                <a:effectLst/>
                <a:uLnTx/>
                <a:uFillTx/>
                <a:latin typeface="黑体" pitchFamily="49" charset="-122"/>
                <a:ea typeface="黑体" pitchFamily="49" charset="-122"/>
                <a:cs typeface="Times New Roman" pitchFamily="18" charset="0"/>
              </a:rPr>
              <a:t>网络层收到的数据送给哪个应用程序</a:t>
            </a:r>
            <a:endParaRPr kumimoji="0" lang="en-US" altLang="zh-CN" sz="3200" b="0" i="0" u="none" strike="noStrike" kern="0" cap="none" spc="0" normalizeH="0" baseline="0" noProof="0" dirty="0" smtClean="0">
              <a:ln>
                <a:noFill/>
              </a:ln>
              <a:solidFill>
                <a:srgbClr val="000066"/>
              </a:solidFill>
              <a:effectLst/>
              <a:uLnTx/>
              <a:uFillTx/>
              <a:latin typeface="黑体" pitchFamily="49" charset="-122"/>
              <a:ea typeface="黑体" pitchFamily="49" charset="-122"/>
              <a:cs typeface="Times New Roman" pitchFamily="18" charset="0"/>
            </a:endParaRPr>
          </a:p>
          <a:p>
            <a:pPr marR="0" lvl="0" algn="l" defTabSz="914400" rtl="0" eaLnBrk="0" fontAlgn="base" latinLnBrk="0" hangingPunct="0">
              <a:lnSpc>
                <a:spcPct val="100000"/>
              </a:lnSpc>
              <a:spcBef>
                <a:spcPct val="20000"/>
              </a:spcBef>
              <a:spcAft>
                <a:spcPct val="0"/>
              </a:spcAft>
              <a:buClr>
                <a:schemeClr val="folHlink"/>
              </a:buClr>
              <a:buSzPct val="60000"/>
              <a:tabLst/>
              <a:defRPr/>
            </a:pPr>
            <a:r>
              <a:rPr lang="en-US" altLang="zh-CN" sz="3200" kern="0" dirty="0">
                <a:solidFill>
                  <a:srgbClr val="000066"/>
                </a:solidFill>
                <a:latin typeface="黑体" pitchFamily="49" charset="-122"/>
                <a:ea typeface="黑体" pitchFamily="49" charset="-122"/>
                <a:cs typeface="Times New Roman" pitchFamily="18" charset="0"/>
              </a:rPr>
              <a:t> </a:t>
            </a:r>
            <a:r>
              <a:rPr lang="en-US" altLang="zh-CN" sz="3200" kern="0" dirty="0" smtClean="0">
                <a:solidFill>
                  <a:srgbClr val="000066"/>
                </a:solidFill>
                <a:latin typeface="黑体" pitchFamily="49" charset="-122"/>
                <a:ea typeface="黑体" pitchFamily="49" charset="-122"/>
                <a:cs typeface="Times New Roman" pitchFamily="18" charset="0"/>
              </a:rPr>
              <a:t>  </a:t>
            </a:r>
            <a:r>
              <a:rPr lang="zh-CN" altLang="en-US" sz="3200" kern="0" dirty="0" smtClean="0">
                <a:solidFill>
                  <a:srgbClr val="000066"/>
                </a:solidFill>
                <a:latin typeface="黑体" pitchFamily="49" charset="-122"/>
                <a:ea typeface="黑体" pitchFamily="49" charset="-122"/>
                <a:cs typeface="Times New Roman" pitchFamily="18" charset="0"/>
              </a:rPr>
              <a:t>数据送往</a:t>
            </a:r>
            <a:r>
              <a:rPr lang="en-US" altLang="zh-CN" sz="3200" kern="0" dirty="0" smtClean="0">
                <a:solidFill>
                  <a:srgbClr val="000066"/>
                </a:solidFill>
                <a:latin typeface="黑体" pitchFamily="49" charset="-122"/>
                <a:ea typeface="黑体" pitchFamily="49" charset="-122"/>
                <a:cs typeface="Times New Roman" pitchFamily="18" charset="0"/>
              </a:rPr>
              <a:t>QQ</a:t>
            </a:r>
            <a:r>
              <a:rPr lang="zh-CN" altLang="en-US" sz="3200" kern="0" dirty="0" smtClean="0">
                <a:solidFill>
                  <a:srgbClr val="000066"/>
                </a:solidFill>
                <a:latin typeface="黑体" pitchFamily="49" charset="-122"/>
                <a:ea typeface="黑体" pitchFamily="49" charset="-122"/>
                <a:cs typeface="Times New Roman" pitchFamily="18" charset="0"/>
              </a:rPr>
              <a:t>？浏览器？</a:t>
            </a:r>
            <a:endParaRPr kumimoji="0" lang="en-US" altLang="zh-CN" sz="3200" b="0" i="0" u="none" strike="noStrike" kern="0" cap="none" spc="0" normalizeH="0" baseline="0" noProof="0" dirty="0" smtClean="0">
              <a:ln>
                <a:noFill/>
              </a:ln>
              <a:solidFill>
                <a:srgbClr val="000066"/>
              </a:solidFill>
              <a:effectLst/>
              <a:uLnTx/>
              <a:uFillTx/>
              <a:latin typeface="黑体" pitchFamily="49" charset="-122"/>
              <a:ea typeface="黑体" pitchFamily="49" charset="-122"/>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lang="zh-CN" altLang="en-US" sz="3200" kern="0" dirty="0" smtClean="0">
                <a:solidFill>
                  <a:srgbClr val="000066"/>
                </a:solidFill>
                <a:latin typeface="黑体" pitchFamily="49" charset="-122"/>
                <a:ea typeface="黑体" pitchFamily="49" charset="-122"/>
                <a:cs typeface="Times New Roman" pitchFamily="18" charset="0"/>
              </a:rPr>
              <a:t>解决可靠传输问题</a:t>
            </a:r>
            <a:endParaRPr lang="en-US" altLang="zh-CN" sz="3200" kern="0" dirty="0" smtClean="0">
              <a:solidFill>
                <a:srgbClr val="000066"/>
              </a:solidFill>
              <a:latin typeface="黑体" pitchFamily="49" charset="-122"/>
              <a:ea typeface="黑体" pitchFamily="49" charset="-122"/>
              <a:cs typeface="Times New Roman" pitchFamily="18" charset="0"/>
            </a:endParaRPr>
          </a:p>
          <a:p>
            <a:pPr marL="800100" lvl="1" indent="-342900" eaLnBrk="0" hangingPunct="0">
              <a:spcBef>
                <a:spcPct val="20000"/>
              </a:spcBef>
              <a:buClr>
                <a:schemeClr val="folHlink"/>
              </a:buClr>
              <a:buSzPct val="60000"/>
              <a:buFont typeface="Wingdings" pitchFamily="2" charset="2"/>
              <a:buChar char="n"/>
              <a:defRPr/>
            </a:pPr>
            <a:r>
              <a:rPr kumimoji="0" lang="zh-CN" altLang="en-US" sz="3200" b="0" i="0" u="none" strike="noStrike" kern="0" cap="none" spc="0" normalizeH="0" baseline="0" noProof="0" dirty="0" smtClean="0">
                <a:ln>
                  <a:noFill/>
                </a:ln>
                <a:solidFill>
                  <a:srgbClr val="000066"/>
                </a:solidFill>
                <a:effectLst/>
                <a:uLnTx/>
                <a:uFillTx/>
                <a:latin typeface="黑体" pitchFamily="49" charset="-122"/>
                <a:ea typeface="黑体" pitchFamily="49" charset="-122"/>
                <a:cs typeface="Times New Roman" pitchFamily="18" charset="0"/>
              </a:rPr>
              <a:t>丢失、重复、乱序</a:t>
            </a:r>
            <a:endParaRPr kumimoji="0" lang="en-US" altLang="zh-CN" sz="3200" b="0" i="0" u="none" strike="noStrike" kern="0" cap="none" spc="0" normalizeH="0" baseline="0" noProof="0" dirty="0" smtClean="0">
              <a:ln>
                <a:noFill/>
              </a:ln>
              <a:solidFill>
                <a:srgbClr val="000066"/>
              </a:solidFill>
              <a:effectLst/>
              <a:uLnTx/>
              <a:uFillTx/>
              <a:latin typeface="黑体" pitchFamily="49" charset="-122"/>
              <a:ea typeface="黑体" pitchFamily="49" charset="-122"/>
              <a:cs typeface="Times New Roman" pitchFamily="18" charset="0"/>
            </a:endParaRPr>
          </a:p>
          <a:p>
            <a:pPr marL="342900" lvl="0" indent="-342900" eaLnBrk="0" hangingPunct="0">
              <a:spcBef>
                <a:spcPct val="20000"/>
              </a:spcBef>
              <a:buClr>
                <a:schemeClr val="folHlink"/>
              </a:buClr>
              <a:buSzPct val="60000"/>
              <a:buFont typeface="Wingdings" pitchFamily="2" charset="2"/>
              <a:buChar char="n"/>
              <a:defRPr/>
            </a:pPr>
            <a:r>
              <a:rPr kumimoji="0" lang="zh-CN" altLang="en-US" sz="3200" b="0" i="0" u="none" strike="noStrike" kern="0" cap="none" spc="0" normalizeH="0" baseline="0" noProof="0" dirty="0" smtClean="0">
                <a:ln>
                  <a:noFill/>
                </a:ln>
                <a:solidFill>
                  <a:srgbClr val="000066"/>
                </a:solidFill>
                <a:effectLst/>
                <a:uLnTx/>
                <a:uFillTx/>
                <a:latin typeface="黑体" pitchFamily="49" charset="-122"/>
                <a:ea typeface="黑体" pitchFamily="49" charset="-122"/>
                <a:cs typeface="Times New Roman" pitchFamily="18" charset="0"/>
              </a:rPr>
              <a:t>预防措施</a:t>
            </a:r>
            <a:endParaRPr kumimoji="0" lang="en-US" altLang="zh-CN" sz="3200" b="0" i="0" u="none" strike="noStrike" kern="0" cap="none" spc="0" normalizeH="0" baseline="0" noProof="0" dirty="0" smtClean="0">
              <a:ln>
                <a:noFill/>
              </a:ln>
              <a:solidFill>
                <a:srgbClr val="000066"/>
              </a:solidFill>
              <a:effectLst/>
              <a:uLnTx/>
              <a:uFillTx/>
              <a:latin typeface="黑体" pitchFamily="49" charset="-122"/>
              <a:ea typeface="黑体" pitchFamily="49" charset="-122"/>
              <a:cs typeface="Times New Roman" pitchFamily="18" charset="0"/>
            </a:endParaRPr>
          </a:p>
          <a:p>
            <a:pPr marL="800100" lvl="1" indent="-342900" eaLnBrk="0" hangingPunct="0">
              <a:spcBef>
                <a:spcPct val="20000"/>
              </a:spcBef>
              <a:buClr>
                <a:schemeClr val="folHlink"/>
              </a:buClr>
              <a:buSzPct val="60000"/>
              <a:buFont typeface="Wingdings" pitchFamily="2" charset="2"/>
              <a:buChar char="n"/>
              <a:defRPr/>
            </a:pPr>
            <a:r>
              <a:rPr kumimoji="0" lang="zh-CN" altLang="en-US" sz="3200" b="0" i="0" u="none" strike="noStrike" kern="0" cap="none" spc="0" normalizeH="0" baseline="0" noProof="0" dirty="0" smtClean="0">
                <a:ln>
                  <a:noFill/>
                </a:ln>
                <a:solidFill>
                  <a:srgbClr val="000066"/>
                </a:solidFill>
                <a:effectLst/>
                <a:uLnTx/>
                <a:uFillTx/>
                <a:latin typeface="黑体" pitchFamily="49" charset="-122"/>
                <a:ea typeface="黑体" pitchFamily="49" charset="-122"/>
                <a:cs typeface="Times New Roman" pitchFamily="18" charset="0"/>
              </a:rPr>
              <a:t>（</a:t>
            </a:r>
            <a:r>
              <a:rPr lang="zh-CN" altLang="en-US" sz="3200" kern="0" dirty="0" smtClean="0">
                <a:solidFill>
                  <a:srgbClr val="000066"/>
                </a:solidFill>
                <a:latin typeface="黑体" pitchFamily="49" charset="-122"/>
                <a:ea typeface="黑体" pitchFamily="49" charset="-122"/>
                <a:cs typeface="Times New Roman" pitchFamily="18" charset="0"/>
              </a:rPr>
              <a:t>流量控制、拥塞控制</a:t>
            </a:r>
            <a:r>
              <a:rPr kumimoji="0" lang="zh-CN" altLang="en-US" sz="3200" b="0" i="0" u="none" strike="noStrike" kern="0" cap="none" spc="0" normalizeH="0" baseline="0" noProof="0" dirty="0" smtClean="0">
                <a:ln>
                  <a:noFill/>
                </a:ln>
                <a:solidFill>
                  <a:srgbClr val="000066"/>
                </a:solidFill>
                <a:effectLst/>
                <a:uLnTx/>
                <a:uFillTx/>
                <a:latin typeface="黑体" pitchFamily="49" charset="-122"/>
                <a:ea typeface="黑体" pitchFamily="49" charset="-122"/>
                <a:cs typeface="Times New Roman" pitchFamily="18" charset="0"/>
              </a:rPr>
              <a:t>）</a:t>
            </a:r>
            <a:endParaRPr kumimoji="0" lang="zh-CN" altLang="en-US" sz="3200" b="0" i="0" u="none" strike="noStrike" kern="0" cap="none" spc="0" normalizeH="0" baseline="0" noProof="0" dirty="0">
              <a:ln>
                <a:noFill/>
              </a:ln>
              <a:solidFill>
                <a:srgbClr val="000066"/>
              </a:solidFill>
              <a:effectLst/>
              <a:uLnTx/>
              <a:uFillTx/>
              <a:latin typeface="黑体" pitchFamily="49" charset="-122"/>
              <a:ea typeface="黑体" pitchFamily="49" charset="-122"/>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428596" y="350896"/>
            <a:ext cx="8368811" cy="792088"/>
          </a:xfrm>
        </p:spPr>
        <p:txBody>
          <a:bodyPr/>
          <a:lstStyle/>
          <a:p>
            <a:pPr algn="ctr"/>
            <a:r>
              <a:rPr lang="en-US" altLang="zh-CN" sz="3600" dirty="0"/>
              <a:t>5.3   </a:t>
            </a:r>
            <a:r>
              <a:rPr lang="zh-CN" altLang="en-US" sz="3600" dirty="0"/>
              <a:t>传输控制协议 </a:t>
            </a:r>
            <a:r>
              <a:rPr lang="en-US" altLang="zh-CN" sz="3600" dirty="0"/>
              <a:t>TCP </a:t>
            </a:r>
            <a:r>
              <a:rPr lang="zh-CN" altLang="en-US" sz="3600" dirty="0"/>
              <a:t>概述 </a:t>
            </a:r>
            <a:br>
              <a:rPr lang="zh-CN" altLang="en-US" sz="3600" dirty="0"/>
            </a:br>
            <a:r>
              <a:rPr lang="en-US" altLang="zh-CN" sz="3200" dirty="0"/>
              <a:t>5.3.1  TCP </a:t>
            </a:r>
            <a:r>
              <a:rPr lang="zh-CN" altLang="en-US" sz="3200" dirty="0"/>
              <a:t>最主要的特点</a:t>
            </a:r>
            <a:r>
              <a:rPr lang="zh-CN" altLang="en-US" sz="3600" dirty="0"/>
              <a:t> </a:t>
            </a:r>
          </a:p>
        </p:txBody>
      </p:sp>
      <p:sp>
        <p:nvSpPr>
          <p:cNvPr id="6" name="内容占位符 5"/>
          <p:cNvSpPr>
            <a:spLocks noGrp="1"/>
          </p:cNvSpPr>
          <p:nvPr>
            <p:ph idx="1"/>
          </p:nvPr>
        </p:nvSpPr>
        <p:spPr/>
        <p:txBody>
          <a:bodyPr/>
          <a:lstStyle/>
          <a:p>
            <a:pPr lvl="0"/>
            <a:r>
              <a:rPr lang="en-US" altLang="zh-CN" dirty="0" smtClean="0"/>
              <a:t>1</a:t>
            </a:r>
            <a:r>
              <a:rPr lang="zh-CN" altLang="en-US" dirty="0" smtClean="0"/>
              <a:t>、</a:t>
            </a:r>
            <a:r>
              <a:rPr lang="en-US" dirty="0" smtClean="0"/>
              <a:t>TCP </a:t>
            </a:r>
            <a:r>
              <a:rPr lang="zh-CN" altLang="en-US" dirty="0" smtClean="0"/>
              <a:t>是</a:t>
            </a:r>
            <a:r>
              <a:rPr lang="zh-CN" altLang="en-US" dirty="0" smtClean="0">
                <a:solidFill>
                  <a:srgbClr val="FF0000"/>
                </a:solidFill>
              </a:rPr>
              <a:t>面向连接</a:t>
            </a:r>
            <a:r>
              <a:rPr lang="zh-CN" altLang="en-US" dirty="0" smtClean="0"/>
              <a:t>的运输层协议</a:t>
            </a:r>
          </a:p>
          <a:p>
            <a:r>
              <a:rPr lang="en-US" altLang="zh-CN" dirty="0" smtClean="0"/>
              <a:t>2</a:t>
            </a:r>
            <a:r>
              <a:rPr lang="zh-CN" altLang="en-US" dirty="0" smtClean="0"/>
              <a:t>、每一条 </a:t>
            </a:r>
            <a:r>
              <a:rPr lang="en-US" altLang="zh-CN" dirty="0" smtClean="0"/>
              <a:t>TCP </a:t>
            </a:r>
            <a:r>
              <a:rPr lang="zh-CN" altLang="en-US" dirty="0" smtClean="0"/>
              <a:t>连接只能有两个</a:t>
            </a:r>
            <a:r>
              <a:rPr lang="zh-CN" altLang="en-US" dirty="0" smtClean="0">
                <a:solidFill>
                  <a:schemeClr val="hlink"/>
                </a:solidFill>
              </a:rPr>
              <a:t>端点</a:t>
            </a:r>
            <a:r>
              <a:rPr lang="en-US" altLang="zh-CN" dirty="0" smtClean="0"/>
              <a:t>(endpoint)</a:t>
            </a:r>
            <a:r>
              <a:rPr lang="zh-CN" altLang="en-US" dirty="0" smtClean="0"/>
              <a:t>，每一条 </a:t>
            </a:r>
            <a:r>
              <a:rPr lang="en-US" altLang="zh-CN" dirty="0" smtClean="0"/>
              <a:t>TCP </a:t>
            </a:r>
            <a:r>
              <a:rPr lang="zh-CN" altLang="en-US" dirty="0" smtClean="0"/>
              <a:t>连接只能是</a:t>
            </a:r>
            <a:r>
              <a:rPr lang="zh-CN" altLang="en-US" dirty="0" smtClean="0">
                <a:solidFill>
                  <a:schemeClr val="hlink"/>
                </a:solidFill>
              </a:rPr>
              <a:t>点对点</a:t>
            </a:r>
            <a:r>
              <a:rPr lang="zh-CN" altLang="en-US" dirty="0" smtClean="0"/>
              <a:t>的（一对一）。  </a:t>
            </a:r>
          </a:p>
          <a:p>
            <a:pPr lvl="0"/>
            <a:r>
              <a:rPr lang="en-US" altLang="zh-CN" dirty="0" smtClean="0"/>
              <a:t>3</a:t>
            </a:r>
            <a:r>
              <a:rPr lang="zh-CN" altLang="en-US" dirty="0" smtClean="0"/>
              <a:t>、</a:t>
            </a:r>
            <a:r>
              <a:rPr lang="en-US" dirty="0" smtClean="0"/>
              <a:t>TCP </a:t>
            </a:r>
            <a:r>
              <a:rPr lang="zh-CN" altLang="en-US" dirty="0" smtClean="0"/>
              <a:t>提供</a:t>
            </a:r>
            <a:r>
              <a:rPr lang="zh-CN" altLang="en-US" dirty="0" smtClean="0">
                <a:solidFill>
                  <a:srgbClr val="FF0000"/>
                </a:solidFill>
              </a:rPr>
              <a:t>可靠</a:t>
            </a:r>
            <a:r>
              <a:rPr lang="zh-CN" altLang="en-US" dirty="0" smtClean="0"/>
              <a:t>交付的服务。</a:t>
            </a:r>
          </a:p>
          <a:p>
            <a:pPr lvl="0"/>
            <a:r>
              <a:rPr lang="en-US" altLang="zh-CN" dirty="0" smtClean="0"/>
              <a:t>4</a:t>
            </a:r>
            <a:r>
              <a:rPr lang="zh-CN" altLang="en-US" dirty="0" smtClean="0"/>
              <a:t>、</a:t>
            </a:r>
            <a:r>
              <a:rPr lang="en-US" dirty="0" smtClean="0"/>
              <a:t>TCP </a:t>
            </a:r>
            <a:r>
              <a:rPr lang="zh-CN" altLang="en-US" dirty="0" smtClean="0"/>
              <a:t>提供</a:t>
            </a:r>
            <a:r>
              <a:rPr lang="zh-CN" altLang="en-US" dirty="0" smtClean="0">
                <a:solidFill>
                  <a:srgbClr val="FF0000"/>
                </a:solidFill>
              </a:rPr>
              <a:t>全双工</a:t>
            </a:r>
            <a:r>
              <a:rPr lang="zh-CN" altLang="en-US" dirty="0" smtClean="0"/>
              <a:t>通信。</a:t>
            </a:r>
          </a:p>
          <a:p>
            <a:r>
              <a:rPr lang="en-US" altLang="zh-CN" dirty="0" smtClean="0"/>
              <a:t>5</a:t>
            </a:r>
            <a:r>
              <a:rPr lang="zh-CN" altLang="en-US" dirty="0" smtClean="0"/>
              <a:t>、面向字节流。 </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20</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231" name="AutoShape 47"/>
          <p:cNvSpPr>
            <a:spLocks noChangeArrowheads="1"/>
          </p:cNvSpPr>
          <p:nvPr/>
        </p:nvSpPr>
        <p:spPr bwMode="auto">
          <a:xfrm>
            <a:off x="6542088" y="6051543"/>
            <a:ext cx="261937" cy="130175"/>
          </a:xfrm>
          <a:prstGeom prst="rightArrow">
            <a:avLst>
              <a:gd name="adj1" fmla="val 50000"/>
              <a:gd name="adj2" fmla="val 50305"/>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221291" name="Rectangle 107"/>
          <p:cNvSpPr>
            <a:spLocks noChangeArrowheads="1"/>
          </p:cNvSpPr>
          <p:nvPr/>
        </p:nvSpPr>
        <p:spPr bwMode="auto">
          <a:xfrm>
            <a:off x="3276600" y="2722555"/>
            <a:ext cx="3240088" cy="1008063"/>
          </a:xfrm>
          <a:prstGeom prst="rect">
            <a:avLst/>
          </a:prstGeom>
          <a:solidFill>
            <a:srgbClr val="FFFFCC"/>
          </a:solidFill>
          <a:ln w="38100" cmpd="dbl">
            <a:solidFill>
              <a:srgbClr val="969696"/>
            </a:solidFill>
            <a:miter lim="800000"/>
            <a:headEnd/>
            <a:tailEnd/>
          </a:ln>
          <a:effectLst/>
        </p:spPr>
        <p:txBody>
          <a:bodyPr wrap="none" anchor="ctr"/>
          <a:lstStyle/>
          <a:p>
            <a:endParaRPr lang="zh-CN" altLang="en-US" sz="3200"/>
          </a:p>
        </p:txBody>
      </p:sp>
      <p:grpSp>
        <p:nvGrpSpPr>
          <p:cNvPr id="2" name="Group 80"/>
          <p:cNvGrpSpPr>
            <a:grpSpLocks/>
          </p:cNvGrpSpPr>
          <p:nvPr/>
        </p:nvGrpSpPr>
        <p:grpSpPr bwMode="auto">
          <a:xfrm>
            <a:off x="5724525" y="5962643"/>
            <a:ext cx="865188" cy="287337"/>
            <a:chOff x="2925" y="1570"/>
            <a:chExt cx="545" cy="181"/>
          </a:xfrm>
        </p:grpSpPr>
        <p:grpSp>
          <p:nvGrpSpPr>
            <p:cNvPr id="3" name="Group 81"/>
            <p:cNvGrpSpPr>
              <a:grpSpLocks/>
            </p:cNvGrpSpPr>
            <p:nvPr/>
          </p:nvGrpSpPr>
          <p:grpSpPr bwMode="auto">
            <a:xfrm>
              <a:off x="3061" y="1570"/>
              <a:ext cx="272" cy="181"/>
              <a:chOff x="3061" y="1842"/>
              <a:chExt cx="272" cy="181"/>
            </a:xfrm>
          </p:grpSpPr>
          <p:sp>
            <p:nvSpPr>
              <p:cNvPr id="221266"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7</a:t>
                </a:r>
              </a:p>
            </p:txBody>
          </p:sp>
          <p:sp>
            <p:nvSpPr>
              <p:cNvPr id="221267"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6</a:t>
                </a:r>
              </a:p>
            </p:txBody>
          </p:sp>
        </p:grpSp>
        <p:sp>
          <p:nvSpPr>
            <p:cNvPr id="221268"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8</a:t>
              </a:r>
            </a:p>
          </p:txBody>
        </p:sp>
        <p:sp>
          <p:nvSpPr>
            <p:cNvPr id="221269"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H</a:t>
              </a:r>
            </a:p>
          </p:txBody>
        </p:sp>
      </p:grpSp>
      <p:sp>
        <p:nvSpPr>
          <p:cNvPr id="221246" name="Text Box 62"/>
          <p:cNvSpPr txBox="1">
            <a:spLocks noChangeArrowheads="1"/>
          </p:cNvSpPr>
          <p:nvPr/>
        </p:nvSpPr>
        <p:spPr bwMode="auto">
          <a:xfrm>
            <a:off x="7264400" y="2576505"/>
            <a:ext cx="769938" cy="1098550"/>
          </a:xfrm>
          <a:prstGeom prst="rect">
            <a:avLst/>
          </a:prstGeom>
          <a:noFill/>
          <a:ln w="9525">
            <a:noFill/>
            <a:miter lim="800000"/>
            <a:headEnd/>
            <a:tailEnd/>
          </a:ln>
          <a:effectLst/>
        </p:spPr>
        <p:txBody>
          <a:bodyPr wrap="none">
            <a:spAutoFit/>
          </a:bodyPr>
          <a:lstStyle/>
          <a:p>
            <a:r>
              <a:rPr kumimoji="1" lang="en-US" altLang="zh-CN" sz="6600" dirty="0">
                <a:latin typeface="Times New Roman" pitchFamily="18" charset="0"/>
                <a:ea typeface="黑体" pitchFamily="2" charset="-122"/>
                <a:sym typeface="Wingdings" pitchFamily="2" charset="2"/>
              </a:rPr>
              <a:t></a:t>
            </a:r>
            <a:endParaRPr kumimoji="1" lang="en-US" altLang="zh-CN" sz="6600" dirty="0">
              <a:latin typeface="Times New Roman" pitchFamily="18" charset="0"/>
              <a:ea typeface="黑体" pitchFamily="2" charset="-122"/>
            </a:endParaRPr>
          </a:p>
        </p:txBody>
      </p:sp>
      <p:sp>
        <p:nvSpPr>
          <p:cNvPr id="221186" name="Rectangle 2"/>
          <p:cNvSpPr>
            <a:spLocks noGrp="1" noChangeArrowheads="1"/>
          </p:cNvSpPr>
          <p:nvPr>
            <p:ph type="title"/>
          </p:nvPr>
        </p:nvSpPr>
        <p:spPr>
          <a:xfrm>
            <a:off x="500034" y="214290"/>
            <a:ext cx="8215370" cy="642942"/>
          </a:xfrm>
        </p:spPr>
        <p:txBody>
          <a:bodyPr/>
          <a:lstStyle/>
          <a:p>
            <a:pPr algn="ctr"/>
            <a:r>
              <a:rPr lang="en-US" altLang="zh-CN" sz="4000" dirty="0"/>
              <a:t>TCP </a:t>
            </a:r>
            <a:r>
              <a:rPr lang="zh-CN" altLang="en-US" sz="4000" dirty="0"/>
              <a:t>面向流的概念 </a:t>
            </a:r>
          </a:p>
        </p:txBody>
      </p:sp>
      <p:sp>
        <p:nvSpPr>
          <p:cNvPr id="72" name="内容占位符 71"/>
          <p:cNvSpPr>
            <a:spLocks noGrp="1"/>
          </p:cNvSpPr>
          <p:nvPr>
            <p:ph idx="1"/>
          </p:nvPr>
        </p:nvSpPr>
        <p:spPr>
          <a:xfrm>
            <a:off x="0" y="857232"/>
            <a:ext cx="9144000" cy="1500198"/>
          </a:xfrm>
          <a:solidFill>
            <a:schemeClr val="bg1"/>
          </a:solidFill>
        </p:spPr>
        <p:txBody>
          <a:bodyPr/>
          <a:lstStyle/>
          <a:p>
            <a:r>
              <a:rPr lang="en-US" altLang="zh-CN" sz="2800" dirty="0" smtClean="0"/>
              <a:t>TCP</a:t>
            </a:r>
            <a:r>
              <a:rPr lang="zh-CN" altLang="en-US" sz="2800" dirty="0" smtClean="0"/>
              <a:t>将数据看做无格式的字节序列，也叫字节流</a:t>
            </a:r>
            <a:endParaRPr lang="en-US" altLang="zh-CN" sz="2800" dirty="0" smtClean="0"/>
          </a:p>
          <a:p>
            <a:pPr>
              <a:spcBef>
                <a:spcPts val="0"/>
              </a:spcBef>
            </a:pPr>
            <a:r>
              <a:rPr lang="en-US" altLang="zh-CN" sz="2800" dirty="0" smtClean="0"/>
              <a:t>TCP</a:t>
            </a:r>
            <a:r>
              <a:rPr lang="zh-CN" altLang="en-US" sz="2800" dirty="0" smtClean="0"/>
              <a:t>发送和接收</a:t>
            </a:r>
            <a:r>
              <a:rPr lang="zh-CN" altLang="en-US" sz="2800" dirty="0" smtClean="0">
                <a:solidFill>
                  <a:srgbClr val="FF0000"/>
                </a:solidFill>
              </a:rPr>
              <a:t>字节流</a:t>
            </a:r>
            <a:r>
              <a:rPr lang="zh-CN" altLang="en-US" sz="2800" dirty="0" smtClean="0"/>
              <a:t>形式的数据，即发送或接收数据中的一些连续的字节</a:t>
            </a:r>
            <a:endParaRPr lang="zh-CN" altLang="en-US" sz="2800" dirty="0"/>
          </a:p>
        </p:txBody>
      </p:sp>
      <p:sp>
        <p:nvSpPr>
          <p:cNvPr id="221228" name="Freeform 44"/>
          <p:cNvSpPr>
            <a:spLocks/>
          </p:cNvSpPr>
          <p:nvPr/>
        </p:nvSpPr>
        <p:spPr bwMode="auto">
          <a:xfrm>
            <a:off x="7239000" y="5602280"/>
            <a:ext cx="357188" cy="889000"/>
          </a:xfrm>
          <a:custGeom>
            <a:avLst/>
            <a:gdLst/>
            <a:ahLst/>
            <a:cxnLst>
              <a:cxn ang="0">
                <a:pos x="0" y="590"/>
              </a:cxn>
              <a:cxn ang="0">
                <a:pos x="225" y="590"/>
              </a:cxn>
              <a:cxn ang="0">
                <a:pos x="225" y="0"/>
              </a:cxn>
            </a:cxnLst>
            <a:rect l="0" t="0" r="r" b="b"/>
            <a:pathLst>
              <a:path w="225" h="590">
                <a:moveTo>
                  <a:pt x="0" y="590"/>
                </a:moveTo>
                <a:lnTo>
                  <a:pt x="225" y="590"/>
                </a:lnTo>
                <a:lnTo>
                  <a:pt x="225" y="0"/>
                </a:lnTo>
              </a:path>
            </a:pathLst>
          </a:custGeom>
          <a:noFill/>
          <a:ln w="28575" cap="flat" cmpd="sng">
            <a:solidFill>
              <a:schemeClr val="tx1"/>
            </a:solidFill>
            <a:prstDash val="solid"/>
            <a:round/>
            <a:headEnd/>
            <a:tailEnd/>
          </a:ln>
          <a:effectLst/>
        </p:spPr>
        <p:txBody>
          <a:bodyPr/>
          <a:lstStyle/>
          <a:p>
            <a:endParaRPr lang="zh-CN" altLang="en-US"/>
          </a:p>
        </p:txBody>
      </p:sp>
      <p:sp>
        <p:nvSpPr>
          <p:cNvPr id="221229" name="Text Box 45"/>
          <p:cNvSpPr txBox="1">
            <a:spLocks noChangeArrowheads="1"/>
          </p:cNvSpPr>
          <p:nvPr/>
        </p:nvSpPr>
        <p:spPr bwMode="auto">
          <a:xfrm>
            <a:off x="998538" y="2576505"/>
            <a:ext cx="769937" cy="1098550"/>
          </a:xfrm>
          <a:prstGeom prst="rect">
            <a:avLst/>
          </a:prstGeom>
          <a:noFill/>
          <a:ln w="9525">
            <a:noFill/>
            <a:miter lim="800000"/>
            <a:headEnd/>
            <a:tailEnd/>
          </a:ln>
          <a:effectLst/>
        </p:spPr>
        <p:txBody>
          <a:bodyPr wrap="none">
            <a:spAutoFit/>
          </a:bodyPr>
          <a:lstStyle/>
          <a:p>
            <a:r>
              <a:rPr kumimoji="1" lang="en-US" altLang="zh-CN" sz="6600">
                <a:latin typeface="Times New Roman" pitchFamily="18" charset="0"/>
                <a:ea typeface="黑体" pitchFamily="2" charset="-122"/>
                <a:sym typeface="Wingdings" pitchFamily="2" charset="2"/>
              </a:rPr>
              <a:t></a:t>
            </a:r>
            <a:endParaRPr kumimoji="1" lang="en-US" altLang="zh-CN" sz="6600">
              <a:latin typeface="Times New Roman" pitchFamily="18" charset="0"/>
              <a:ea typeface="黑体" pitchFamily="2" charset="-122"/>
            </a:endParaRPr>
          </a:p>
        </p:txBody>
      </p:sp>
      <p:sp>
        <p:nvSpPr>
          <p:cNvPr id="221230" name="AutoShape 46"/>
          <p:cNvSpPr>
            <a:spLocks noChangeArrowheads="1"/>
          </p:cNvSpPr>
          <p:nvPr/>
        </p:nvSpPr>
        <p:spPr bwMode="auto">
          <a:xfrm>
            <a:off x="4535488" y="6053130"/>
            <a:ext cx="263525" cy="130175"/>
          </a:xfrm>
          <a:prstGeom prst="rightArrow">
            <a:avLst>
              <a:gd name="adj1" fmla="val 50000"/>
              <a:gd name="adj2" fmla="val 50610"/>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221232" name="AutoShape 48"/>
          <p:cNvSpPr>
            <a:spLocks noChangeArrowheads="1"/>
          </p:cNvSpPr>
          <p:nvPr/>
        </p:nvSpPr>
        <p:spPr bwMode="auto">
          <a:xfrm>
            <a:off x="2724150" y="6051543"/>
            <a:ext cx="263525" cy="130175"/>
          </a:xfrm>
          <a:prstGeom prst="rightArrow">
            <a:avLst>
              <a:gd name="adj1" fmla="val 50000"/>
              <a:gd name="adj2" fmla="val 50610"/>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221233" name="Line 49"/>
          <p:cNvSpPr>
            <a:spLocks noChangeShapeType="1"/>
          </p:cNvSpPr>
          <p:nvPr/>
        </p:nvSpPr>
        <p:spPr bwMode="auto">
          <a:xfrm>
            <a:off x="1331913" y="3443280"/>
            <a:ext cx="3175" cy="1487488"/>
          </a:xfrm>
          <a:prstGeom prst="line">
            <a:avLst/>
          </a:prstGeom>
          <a:noFill/>
          <a:ln w="9525">
            <a:solidFill>
              <a:schemeClr val="tx1"/>
            </a:solidFill>
            <a:round/>
            <a:headEnd/>
            <a:tailEnd type="none" w="sm" len="med"/>
          </a:ln>
          <a:effectLst/>
        </p:spPr>
        <p:txBody>
          <a:bodyPr/>
          <a:lstStyle/>
          <a:p>
            <a:endParaRPr lang="zh-CN" altLang="en-US"/>
          </a:p>
        </p:txBody>
      </p:sp>
      <p:sp>
        <p:nvSpPr>
          <p:cNvPr id="221234" name="Text Box 50"/>
          <p:cNvSpPr txBox="1">
            <a:spLocks noChangeArrowheads="1"/>
          </p:cNvSpPr>
          <p:nvPr/>
        </p:nvSpPr>
        <p:spPr bwMode="auto">
          <a:xfrm>
            <a:off x="5049838" y="5578468"/>
            <a:ext cx="1860550" cy="366712"/>
          </a:xfrm>
          <a:prstGeom prst="rect">
            <a:avLst/>
          </a:prstGeom>
          <a:noFill/>
          <a:ln w="9525">
            <a:noFill/>
            <a:miter lim="800000"/>
            <a:headEnd/>
            <a:tailEnd/>
          </a:ln>
          <a:effectLst/>
        </p:spPr>
        <p:txBody>
          <a:bodyPr wrap="none">
            <a:spAutoFit/>
          </a:bodyPr>
          <a:lstStyle/>
          <a:p>
            <a:pPr algn="ctr"/>
            <a:r>
              <a:rPr kumimoji="1" lang="zh-CN" altLang="en-US" sz="1800">
                <a:latin typeface="Times New Roman" pitchFamily="18" charset="0"/>
                <a:ea typeface="黑体" pitchFamily="2" charset="-122"/>
              </a:rPr>
              <a:t>发送 </a:t>
            </a:r>
            <a:r>
              <a:rPr kumimoji="1" lang="en-US" altLang="zh-CN" sz="1800">
                <a:latin typeface="Times New Roman" pitchFamily="18" charset="0"/>
                <a:ea typeface="黑体" pitchFamily="2" charset="-122"/>
              </a:rPr>
              <a:t>TCP </a:t>
            </a:r>
            <a:r>
              <a:rPr kumimoji="1" lang="zh-CN" altLang="en-US" sz="1800">
                <a:latin typeface="Times New Roman" pitchFamily="18" charset="0"/>
                <a:ea typeface="黑体" pitchFamily="2" charset="-122"/>
              </a:rPr>
              <a:t>报文段</a:t>
            </a:r>
          </a:p>
        </p:txBody>
      </p:sp>
      <p:sp>
        <p:nvSpPr>
          <p:cNvPr id="221235" name="Rectangle 51"/>
          <p:cNvSpPr>
            <a:spLocks noChangeArrowheads="1"/>
          </p:cNvSpPr>
          <p:nvPr/>
        </p:nvSpPr>
        <p:spPr bwMode="auto">
          <a:xfrm>
            <a:off x="510673" y="4930768"/>
            <a:ext cx="1663700"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a:latin typeface="Times New Roman" pitchFamily="18" charset="0"/>
              <a:ea typeface="黑体" pitchFamily="2" charset="-122"/>
            </a:endParaRPr>
          </a:p>
          <a:p>
            <a:pPr algn="ctr"/>
            <a:endParaRPr kumimoji="1" lang="en-US" altLang="zh-CN" sz="900">
              <a:latin typeface="Times New Roman" pitchFamily="18" charset="0"/>
              <a:ea typeface="黑体" pitchFamily="2" charset="-122"/>
            </a:endParaRPr>
          </a:p>
          <a:p>
            <a:pPr algn="ctr"/>
            <a:endParaRPr kumimoji="1" lang="en-US" altLang="zh-CN" sz="1800">
              <a:latin typeface="Times New Roman" pitchFamily="18" charset="0"/>
              <a:ea typeface="黑体" pitchFamily="2" charset="-122"/>
            </a:endParaRPr>
          </a:p>
        </p:txBody>
      </p:sp>
      <p:sp>
        <p:nvSpPr>
          <p:cNvPr id="221236" name="Line 52"/>
          <p:cNvSpPr>
            <a:spLocks noChangeShapeType="1"/>
          </p:cNvSpPr>
          <p:nvPr/>
        </p:nvSpPr>
        <p:spPr bwMode="auto">
          <a:xfrm flipV="1">
            <a:off x="7623175" y="3443280"/>
            <a:ext cx="0" cy="1476375"/>
          </a:xfrm>
          <a:prstGeom prst="line">
            <a:avLst/>
          </a:prstGeom>
          <a:noFill/>
          <a:ln w="9525">
            <a:solidFill>
              <a:schemeClr val="tx1"/>
            </a:solidFill>
            <a:round/>
            <a:headEnd/>
            <a:tailEnd type="none" w="sm" len="med"/>
          </a:ln>
          <a:effectLst/>
        </p:spPr>
        <p:txBody>
          <a:bodyPr/>
          <a:lstStyle/>
          <a:p>
            <a:endParaRPr lang="zh-CN" altLang="en-US"/>
          </a:p>
        </p:txBody>
      </p:sp>
      <p:sp>
        <p:nvSpPr>
          <p:cNvPr id="221237" name="Rectangle 53"/>
          <p:cNvSpPr>
            <a:spLocks noChangeArrowheads="1"/>
          </p:cNvSpPr>
          <p:nvPr/>
        </p:nvSpPr>
        <p:spPr bwMode="auto">
          <a:xfrm>
            <a:off x="6791325" y="4919655"/>
            <a:ext cx="1662113"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a:latin typeface="Times New Roman" pitchFamily="18" charset="0"/>
              <a:ea typeface="黑体" pitchFamily="2" charset="-122"/>
            </a:endParaRPr>
          </a:p>
          <a:p>
            <a:pPr algn="ctr"/>
            <a:endParaRPr kumimoji="1" lang="en-US" altLang="zh-CN" sz="900">
              <a:latin typeface="Times New Roman" pitchFamily="18" charset="0"/>
              <a:ea typeface="黑体" pitchFamily="2" charset="-122"/>
            </a:endParaRPr>
          </a:p>
          <a:p>
            <a:pPr algn="ctr"/>
            <a:endParaRPr kumimoji="1" lang="en-US" altLang="zh-CN" sz="1800">
              <a:latin typeface="Times New Roman" pitchFamily="18" charset="0"/>
              <a:ea typeface="黑体" pitchFamily="2" charset="-122"/>
            </a:endParaRPr>
          </a:p>
        </p:txBody>
      </p:sp>
      <p:sp>
        <p:nvSpPr>
          <p:cNvPr id="221238" name="Text Box 54"/>
          <p:cNvSpPr txBox="1">
            <a:spLocks noChangeArrowheads="1"/>
          </p:cNvSpPr>
          <p:nvPr/>
        </p:nvSpPr>
        <p:spPr bwMode="auto">
          <a:xfrm>
            <a:off x="781050" y="2357430"/>
            <a:ext cx="1098550" cy="457200"/>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黑体" pitchFamily="2" charset="-122"/>
              </a:rPr>
              <a:t>发送方</a:t>
            </a:r>
          </a:p>
        </p:txBody>
      </p:sp>
      <p:sp>
        <p:nvSpPr>
          <p:cNvPr id="221239" name="Text Box 55"/>
          <p:cNvSpPr txBox="1">
            <a:spLocks noChangeArrowheads="1"/>
          </p:cNvSpPr>
          <p:nvPr/>
        </p:nvSpPr>
        <p:spPr bwMode="auto">
          <a:xfrm>
            <a:off x="7058025" y="2357430"/>
            <a:ext cx="1098550" cy="457200"/>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黑体" pitchFamily="2" charset="-122"/>
              </a:rPr>
              <a:t>接收方</a:t>
            </a:r>
          </a:p>
        </p:txBody>
      </p:sp>
      <p:sp>
        <p:nvSpPr>
          <p:cNvPr id="221241" name="Text Box 57"/>
          <p:cNvSpPr txBox="1">
            <a:spLocks noChangeArrowheads="1"/>
          </p:cNvSpPr>
          <p:nvPr/>
        </p:nvSpPr>
        <p:spPr bwMode="auto">
          <a:xfrm>
            <a:off x="1000100" y="4897419"/>
            <a:ext cx="1107996" cy="369332"/>
          </a:xfrm>
          <a:prstGeom prst="rect">
            <a:avLst/>
          </a:prstGeom>
          <a:noFill/>
          <a:ln w="9525">
            <a:noFill/>
            <a:miter lim="800000"/>
            <a:headEnd/>
            <a:tailEnd/>
          </a:ln>
          <a:effectLst/>
        </p:spPr>
        <p:txBody>
          <a:bodyPr wrap="none">
            <a:spAutoFit/>
          </a:bodyPr>
          <a:lstStyle/>
          <a:p>
            <a:pPr algn="ctr"/>
            <a:r>
              <a:rPr kumimoji="1" lang="zh-CN" altLang="en-US" sz="1800" dirty="0" smtClean="0">
                <a:latin typeface="Times New Roman" pitchFamily="18" charset="0"/>
                <a:ea typeface="黑体" pitchFamily="2" charset="-122"/>
              </a:rPr>
              <a:t>发送</a:t>
            </a:r>
            <a:r>
              <a:rPr kumimoji="1" lang="zh-CN" altLang="en-US" sz="1800" dirty="0">
                <a:latin typeface="Times New Roman" pitchFamily="18" charset="0"/>
                <a:ea typeface="黑体" pitchFamily="2" charset="-122"/>
              </a:rPr>
              <a:t>缓存</a:t>
            </a:r>
          </a:p>
        </p:txBody>
      </p:sp>
      <p:sp>
        <p:nvSpPr>
          <p:cNvPr id="221243" name="Text Box 59"/>
          <p:cNvSpPr txBox="1">
            <a:spLocks noChangeArrowheads="1"/>
          </p:cNvSpPr>
          <p:nvPr/>
        </p:nvSpPr>
        <p:spPr bwMode="auto">
          <a:xfrm>
            <a:off x="7286644" y="4897419"/>
            <a:ext cx="1107996" cy="369332"/>
          </a:xfrm>
          <a:prstGeom prst="rect">
            <a:avLst/>
          </a:prstGeom>
          <a:noFill/>
          <a:ln w="9525">
            <a:noFill/>
            <a:miter lim="800000"/>
            <a:headEnd/>
            <a:tailEnd/>
          </a:ln>
          <a:effectLst/>
        </p:spPr>
        <p:txBody>
          <a:bodyPr wrap="none">
            <a:spAutoFit/>
          </a:bodyPr>
          <a:lstStyle/>
          <a:p>
            <a:pPr algn="ctr"/>
            <a:r>
              <a:rPr kumimoji="1" lang="zh-CN" altLang="en-US" sz="1800" dirty="0" smtClean="0">
                <a:latin typeface="Times New Roman" pitchFamily="18" charset="0"/>
                <a:ea typeface="黑体" pitchFamily="2" charset="-122"/>
              </a:rPr>
              <a:t>接收缓存</a:t>
            </a:r>
            <a:endParaRPr kumimoji="1" lang="zh-CN" altLang="en-US" sz="1800" dirty="0">
              <a:latin typeface="Times New Roman" pitchFamily="18" charset="0"/>
              <a:ea typeface="黑体" pitchFamily="2" charset="-122"/>
            </a:endParaRPr>
          </a:p>
        </p:txBody>
      </p:sp>
      <p:sp>
        <p:nvSpPr>
          <p:cNvPr id="221244" name="Text Box 60"/>
          <p:cNvSpPr txBox="1">
            <a:spLocks noChangeArrowheads="1"/>
          </p:cNvSpPr>
          <p:nvPr/>
        </p:nvSpPr>
        <p:spPr bwMode="auto">
          <a:xfrm>
            <a:off x="1547813" y="2957505"/>
            <a:ext cx="1200150" cy="396875"/>
          </a:xfrm>
          <a:prstGeom prst="rect">
            <a:avLst/>
          </a:prstGeom>
          <a:noFill/>
          <a:ln w="9525">
            <a:noFill/>
            <a:miter lim="800000"/>
            <a:headEnd/>
            <a:tailEnd/>
          </a:ln>
          <a:effectLst/>
        </p:spPr>
        <p:txBody>
          <a:bodyPr wrap="none">
            <a:spAutoFit/>
          </a:bodyPr>
          <a:lstStyle/>
          <a:p>
            <a:r>
              <a:rPr kumimoji="1" lang="zh-CN" altLang="en-US" sz="2000">
                <a:latin typeface="Times New Roman" pitchFamily="18" charset="0"/>
                <a:ea typeface="黑体" pitchFamily="2" charset="-122"/>
              </a:rPr>
              <a:t>应用进程</a:t>
            </a:r>
          </a:p>
        </p:txBody>
      </p:sp>
      <p:sp>
        <p:nvSpPr>
          <p:cNvPr id="221245" name="Text Box 61"/>
          <p:cNvSpPr txBox="1">
            <a:spLocks noChangeArrowheads="1"/>
          </p:cNvSpPr>
          <p:nvPr/>
        </p:nvSpPr>
        <p:spPr bwMode="auto">
          <a:xfrm>
            <a:off x="7835900" y="2901943"/>
            <a:ext cx="1200150" cy="396875"/>
          </a:xfrm>
          <a:prstGeom prst="rect">
            <a:avLst/>
          </a:prstGeom>
          <a:noFill/>
          <a:ln w="9525">
            <a:noFill/>
            <a:miter lim="800000"/>
            <a:headEnd/>
            <a:tailEnd/>
          </a:ln>
          <a:effectLst/>
        </p:spPr>
        <p:txBody>
          <a:bodyPr wrap="none">
            <a:spAutoFit/>
          </a:bodyPr>
          <a:lstStyle/>
          <a:p>
            <a:r>
              <a:rPr kumimoji="1" lang="zh-CN" altLang="en-US" sz="2000">
                <a:latin typeface="Times New Roman" pitchFamily="18" charset="0"/>
                <a:ea typeface="黑体" pitchFamily="2" charset="-122"/>
              </a:rPr>
              <a:t>应用进程</a:t>
            </a:r>
          </a:p>
        </p:txBody>
      </p:sp>
      <p:grpSp>
        <p:nvGrpSpPr>
          <p:cNvPr id="4" name="Group 63"/>
          <p:cNvGrpSpPr>
            <a:grpSpLocks/>
          </p:cNvGrpSpPr>
          <p:nvPr/>
        </p:nvGrpSpPr>
        <p:grpSpPr bwMode="auto">
          <a:xfrm>
            <a:off x="7767638" y="3587743"/>
            <a:ext cx="215900" cy="1150937"/>
            <a:chOff x="3107" y="210"/>
            <a:chExt cx="136" cy="725"/>
          </a:xfrm>
        </p:grpSpPr>
        <p:sp>
          <p:nvSpPr>
            <p:cNvPr id="221248"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a:t>
              </a:r>
            </a:p>
          </p:txBody>
        </p:sp>
        <p:sp>
          <p:nvSpPr>
            <p:cNvPr id="221249"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2</a:t>
              </a:r>
            </a:p>
          </p:txBody>
        </p:sp>
        <p:sp>
          <p:nvSpPr>
            <p:cNvPr id="221250"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3</a:t>
              </a:r>
            </a:p>
          </p:txBody>
        </p:sp>
        <p:sp>
          <p:nvSpPr>
            <p:cNvPr id="221251"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0</a:t>
              </a:r>
            </a:p>
          </p:txBody>
        </p:sp>
      </p:grpSp>
      <p:sp>
        <p:nvSpPr>
          <p:cNvPr id="221252" name="Rectangle 68"/>
          <p:cNvSpPr>
            <a:spLocks noChangeArrowheads="1"/>
          </p:cNvSpPr>
          <p:nvPr/>
        </p:nvSpPr>
        <p:spPr bwMode="auto">
          <a:xfrm>
            <a:off x="755650" y="5243505"/>
            <a:ext cx="215900" cy="287338"/>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18</a:t>
            </a:r>
          </a:p>
        </p:txBody>
      </p:sp>
      <p:sp>
        <p:nvSpPr>
          <p:cNvPr id="221253" name="Rectangle 69"/>
          <p:cNvSpPr>
            <a:spLocks noChangeArrowheads="1"/>
          </p:cNvSpPr>
          <p:nvPr/>
        </p:nvSpPr>
        <p:spPr bwMode="auto">
          <a:xfrm>
            <a:off x="971550" y="5243505"/>
            <a:ext cx="215900" cy="287338"/>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17</a:t>
            </a:r>
          </a:p>
        </p:txBody>
      </p:sp>
      <p:sp>
        <p:nvSpPr>
          <p:cNvPr id="221254" name="Rectangle 70"/>
          <p:cNvSpPr>
            <a:spLocks noChangeArrowheads="1"/>
          </p:cNvSpPr>
          <p:nvPr/>
        </p:nvSpPr>
        <p:spPr bwMode="auto">
          <a:xfrm>
            <a:off x="1187450" y="5243505"/>
            <a:ext cx="215900" cy="287338"/>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dirty="0">
                <a:latin typeface="Times New Roman" pitchFamily="18" charset="0"/>
                <a:ea typeface="黑体" pitchFamily="2" charset="-122"/>
              </a:rPr>
              <a:t>16</a:t>
            </a:r>
          </a:p>
        </p:txBody>
      </p:sp>
      <p:sp>
        <p:nvSpPr>
          <p:cNvPr id="221255" name="Rectangle 71"/>
          <p:cNvSpPr>
            <a:spLocks noChangeArrowheads="1"/>
          </p:cNvSpPr>
          <p:nvPr/>
        </p:nvSpPr>
        <p:spPr bwMode="auto">
          <a:xfrm>
            <a:off x="1403350" y="5243505"/>
            <a:ext cx="215900" cy="287338"/>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15</a:t>
            </a:r>
          </a:p>
        </p:txBody>
      </p:sp>
      <p:sp>
        <p:nvSpPr>
          <p:cNvPr id="221256" name="Rectangle 72"/>
          <p:cNvSpPr>
            <a:spLocks noChangeArrowheads="1"/>
          </p:cNvSpPr>
          <p:nvPr/>
        </p:nvSpPr>
        <p:spPr bwMode="auto">
          <a:xfrm>
            <a:off x="1619250" y="5243505"/>
            <a:ext cx="215900" cy="287338"/>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14</a:t>
            </a:r>
          </a:p>
        </p:txBody>
      </p:sp>
      <p:grpSp>
        <p:nvGrpSpPr>
          <p:cNvPr id="5" name="Group 73"/>
          <p:cNvGrpSpPr>
            <a:grpSpLocks/>
          </p:cNvGrpSpPr>
          <p:nvPr/>
        </p:nvGrpSpPr>
        <p:grpSpPr bwMode="auto">
          <a:xfrm>
            <a:off x="1474788" y="3659180"/>
            <a:ext cx="215900" cy="863600"/>
            <a:chOff x="1429" y="164"/>
            <a:chExt cx="136" cy="544"/>
          </a:xfrm>
        </p:grpSpPr>
        <p:sp>
          <p:nvSpPr>
            <p:cNvPr id="221258"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19</a:t>
              </a:r>
            </a:p>
          </p:txBody>
        </p:sp>
        <p:sp>
          <p:nvSpPr>
            <p:cNvPr id="221259"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20</a:t>
              </a:r>
            </a:p>
          </p:txBody>
        </p:sp>
        <p:sp>
          <p:nvSpPr>
            <p:cNvPr id="221260"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21</a:t>
              </a:r>
            </a:p>
          </p:txBody>
        </p:sp>
      </p:grpSp>
      <p:grpSp>
        <p:nvGrpSpPr>
          <p:cNvPr id="6" name="Group 77"/>
          <p:cNvGrpSpPr>
            <a:grpSpLocks/>
          </p:cNvGrpSpPr>
          <p:nvPr/>
        </p:nvGrpSpPr>
        <p:grpSpPr bwMode="auto">
          <a:xfrm>
            <a:off x="7408863" y="5241918"/>
            <a:ext cx="431800" cy="287337"/>
            <a:chOff x="2789" y="1842"/>
            <a:chExt cx="272" cy="181"/>
          </a:xfrm>
        </p:grpSpPr>
        <p:sp>
          <p:nvSpPr>
            <p:cNvPr id="221262"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4</a:t>
              </a:r>
            </a:p>
          </p:txBody>
        </p:sp>
        <p:sp>
          <p:nvSpPr>
            <p:cNvPr id="221263"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5</a:t>
              </a:r>
            </a:p>
          </p:txBody>
        </p:sp>
      </p:grpSp>
      <p:grpSp>
        <p:nvGrpSpPr>
          <p:cNvPr id="7" name="Group 86"/>
          <p:cNvGrpSpPr>
            <a:grpSpLocks/>
          </p:cNvGrpSpPr>
          <p:nvPr/>
        </p:nvGrpSpPr>
        <p:grpSpPr bwMode="auto">
          <a:xfrm>
            <a:off x="1908175" y="5962643"/>
            <a:ext cx="863600" cy="287337"/>
            <a:chOff x="2200" y="1298"/>
            <a:chExt cx="544" cy="181"/>
          </a:xfrm>
        </p:grpSpPr>
        <p:sp>
          <p:nvSpPr>
            <p:cNvPr id="221271"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13</a:t>
              </a:r>
            </a:p>
          </p:txBody>
        </p:sp>
        <p:sp>
          <p:nvSpPr>
            <p:cNvPr id="221272"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12</a:t>
              </a:r>
            </a:p>
          </p:txBody>
        </p:sp>
        <p:sp>
          <p:nvSpPr>
            <p:cNvPr id="221273"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11</a:t>
              </a:r>
            </a:p>
          </p:txBody>
        </p:sp>
        <p:sp>
          <p:nvSpPr>
            <p:cNvPr id="221274"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H</a:t>
              </a:r>
            </a:p>
          </p:txBody>
        </p:sp>
      </p:grpSp>
      <p:grpSp>
        <p:nvGrpSpPr>
          <p:cNvPr id="8" name="Group 91"/>
          <p:cNvGrpSpPr>
            <a:grpSpLocks/>
          </p:cNvGrpSpPr>
          <p:nvPr/>
        </p:nvGrpSpPr>
        <p:grpSpPr bwMode="auto">
          <a:xfrm>
            <a:off x="3924300" y="5964230"/>
            <a:ext cx="431800" cy="287338"/>
            <a:chOff x="2290" y="482"/>
            <a:chExt cx="272" cy="181"/>
          </a:xfrm>
        </p:grpSpPr>
        <p:sp>
          <p:nvSpPr>
            <p:cNvPr id="221276"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10</a:t>
              </a:r>
            </a:p>
          </p:txBody>
        </p:sp>
        <p:sp>
          <p:nvSpPr>
            <p:cNvPr id="221277"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9</a:t>
              </a:r>
            </a:p>
          </p:txBody>
        </p:sp>
      </p:grpSp>
      <p:sp>
        <p:nvSpPr>
          <p:cNvPr id="221278" name="Rectangle 94"/>
          <p:cNvSpPr>
            <a:spLocks noChangeArrowheads="1"/>
          </p:cNvSpPr>
          <p:nvPr/>
        </p:nvSpPr>
        <p:spPr bwMode="auto">
          <a:xfrm>
            <a:off x="4356100" y="5964230"/>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H</a:t>
            </a:r>
          </a:p>
        </p:txBody>
      </p:sp>
      <p:sp>
        <p:nvSpPr>
          <p:cNvPr id="221281" name="Line 97"/>
          <p:cNvSpPr>
            <a:spLocks noChangeShapeType="1"/>
          </p:cNvSpPr>
          <p:nvPr/>
        </p:nvSpPr>
        <p:spPr bwMode="auto">
          <a:xfrm>
            <a:off x="1789113" y="3814755"/>
            <a:ext cx="0" cy="576263"/>
          </a:xfrm>
          <a:prstGeom prst="line">
            <a:avLst/>
          </a:prstGeom>
          <a:noFill/>
          <a:ln w="38100">
            <a:solidFill>
              <a:schemeClr val="folHlink"/>
            </a:solidFill>
            <a:round/>
            <a:headEnd/>
            <a:tailEnd type="triangle" w="med" len="lg"/>
          </a:ln>
          <a:effectLst/>
        </p:spPr>
        <p:txBody>
          <a:bodyPr/>
          <a:lstStyle/>
          <a:p>
            <a:endParaRPr lang="zh-CN" altLang="en-US"/>
          </a:p>
        </p:txBody>
      </p:sp>
      <p:sp>
        <p:nvSpPr>
          <p:cNvPr id="221282" name="Line 98"/>
          <p:cNvSpPr>
            <a:spLocks noChangeShapeType="1"/>
          </p:cNvSpPr>
          <p:nvPr/>
        </p:nvSpPr>
        <p:spPr bwMode="auto">
          <a:xfrm flipV="1">
            <a:off x="8056563" y="3875080"/>
            <a:ext cx="0" cy="576263"/>
          </a:xfrm>
          <a:prstGeom prst="line">
            <a:avLst/>
          </a:prstGeom>
          <a:noFill/>
          <a:ln w="38100">
            <a:solidFill>
              <a:schemeClr val="folHlink"/>
            </a:solidFill>
            <a:round/>
            <a:headEnd/>
            <a:tailEnd type="triangle" w="med" len="lg"/>
          </a:ln>
          <a:effectLst/>
        </p:spPr>
        <p:txBody>
          <a:bodyPr/>
          <a:lstStyle/>
          <a:p>
            <a:endParaRPr lang="zh-CN" altLang="en-US"/>
          </a:p>
        </p:txBody>
      </p:sp>
      <p:sp>
        <p:nvSpPr>
          <p:cNvPr id="221283" name="Text Box 99"/>
          <p:cNvSpPr txBox="1">
            <a:spLocks noChangeArrowheads="1"/>
          </p:cNvSpPr>
          <p:nvPr/>
        </p:nvSpPr>
        <p:spPr bwMode="auto">
          <a:xfrm>
            <a:off x="474663" y="4849805"/>
            <a:ext cx="603250" cy="366713"/>
          </a:xfrm>
          <a:prstGeom prst="rect">
            <a:avLst/>
          </a:prstGeom>
          <a:noFill/>
          <a:ln w="9525">
            <a:noFill/>
            <a:miter lim="800000"/>
            <a:headEnd/>
            <a:tailEnd/>
          </a:ln>
          <a:effectLst/>
        </p:spPr>
        <p:txBody>
          <a:bodyPr wrap="none">
            <a:spAutoFit/>
          </a:bodyPr>
          <a:lstStyle/>
          <a:p>
            <a:pPr algn="ctr"/>
            <a:r>
              <a:rPr kumimoji="1" lang="en-US" altLang="zh-CN" sz="1800">
                <a:latin typeface="Times New Roman" pitchFamily="18" charset="0"/>
                <a:ea typeface="黑体" pitchFamily="2" charset="-122"/>
              </a:rPr>
              <a:t>TCP</a:t>
            </a:r>
          </a:p>
        </p:txBody>
      </p:sp>
      <p:sp>
        <p:nvSpPr>
          <p:cNvPr id="221284" name="Text Box 100"/>
          <p:cNvSpPr txBox="1">
            <a:spLocks noChangeArrowheads="1"/>
          </p:cNvSpPr>
          <p:nvPr/>
        </p:nvSpPr>
        <p:spPr bwMode="auto">
          <a:xfrm>
            <a:off x="6756400" y="4859330"/>
            <a:ext cx="603250" cy="366713"/>
          </a:xfrm>
          <a:prstGeom prst="rect">
            <a:avLst/>
          </a:prstGeom>
          <a:noFill/>
          <a:ln w="9525">
            <a:noFill/>
            <a:miter lim="800000"/>
            <a:headEnd/>
            <a:tailEnd/>
          </a:ln>
          <a:effectLst/>
        </p:spPr>
        <p:txBody>
          <a:bodyPr wrap="none">
            <a:spAutoFit/>
          </a:bodyPr>
          <a:lstStyle/>
          <a:p>
            <a:pPr algn="ctr"/>
            <a:r>
              <a:rPr kumimoji="1" lang="en-US" altLang="zh-CN" sz="1800">
                <a:latin typeface="Times New Roman" pitchFamily="18" charset="0"/>
                <a:ea typeface="黑体" pitchFamily="2" charset="-122"/>
              </a:rPr>
              <a:t>TCP</a:t>
            </a:r>
          </a:p>
        </p:txBody>
      </p:sp>
      <p:sp>
        <p:nvSpPr>
          <p:cNvPr id="221285" name="Text Box 101"/>
          <p:cNvSpPr txBox="1">
            <a:spLocks noChangeArrowheads="1"/>
          </p:cNvSpPr>
          <p:nvPr/>
        </p:nvSpPr>
        <p:spPr bwMode="auto">
          <a:xfrm>
            <a:off x="1763713" y="3559168"/>
            <a:ext cx="869950" cy="366712"/>
          </a:xfrm>
          <a:prstGeom prst="rect">
            <a:avLst/>
          </a:prstGeom>
          <a:noFill/>
          <a:ln w="9525">
            <a:noFill/>
            <a:miter lim="800000"/>
            <a:headEnd/>
            <a:tailEnd/>
          </a:ln>
          <a:effectLst/>
        </p:spPr>
        <p:txBody>
          <a:bodyPr wrap="none">
            <a:spAutoFit/>
          </a:bodyPr>
          <a:lstStyle/>
          <a:p>
            <a:r>
              <a:rPr kumimoji="1" lang="zh-CN" altLang="en-US" sz="1800">
                <a:latin typeface="Times New Roman" pitchFamily="18" charset="0"/>
                <a:ea typeface="黑体" pitchFamily="2" charset="-122"/>
              </a:rPr>
              <a:t>字节流</a:t>
            </a:r>
          </a:p>
        </p:txBody>
      </p:sp>
      <p:sp>
        <p:nvSpPr>
          <p:cNvPr id="221286" name="Text Box 102"/>
          <p:cNvSpPr txBox="1">
            <a:spLocks noChangeArrowheads="1"/>
          </p:cNvSpPr>
          <p:nvPr/>
        </p:nvSpPr>
        <p:spPr bwMode="auto">
          <a:xfrm>
            <a:off x="7981950" y="3559168"/>
            <a:ext cx="869950" cy="366712"/>
          </a:xfrm>
          <a:prstGeom prst="rect">
            <a:avLst/>
          </a:prstGeom>
          <a:noFill/>
          <a:ln w="9525">
            <a:noFill/>
            <a:miter lim="800000"/>
            <a:headEnd/>
            <a:tailEnd/>
          </a:ln>
          <a:effectLst/>
        </p:spPr>
        <p:txBody>
          <a:bodyPr wrap="none">
            <a:spAutoFit/>
          </a:bodyPr>
          <a:lstStyle/>
          <a:p>
            <a:r>
              <a:rPr kumimoji="1" lang="zh-CN" altLang="en-US" sz="1800">
                <a:latin typeface="Times New Roman" pitchFamily="18" charset="0"/>
                <a:ea typeface="黑体" pitchFamily="2" charset="-122"/>
              </a:rPr>
              <a:t>字节流</a:t>
            </a:r>
          </a:p>
        </p:txBody>
      </p:sp>
      <p:sp>
        <p:nvSpPr>
          <p:cNvPr id="221287" name="Rectangle 103"/>
          <p:cNvSpPr>
            <a:spLocks noChangeArrowheads="1"/>
          </p:cNvSpPr>
          <p:nvPr/>
        </p:nvSpPr>
        <p:spPr bwMode="auto">
          <a:xfrm>
            <a:off x="3419475" y="2867018"/>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2000">
                <a:latin typeface="Times New Roman" pitchFamily="18" charset="0"/>
                <a:ea typeface="黑体" pitchFamily="2" charset="-122"/>
              </a:rPr>
              <a:t>H</a:t>
            </a:r>
          </a:p>
        </p:txBody>
      </p:sp>
      <p:sp>
        <p:nvSpPr>
          <p:cNvPr id="221288" name="Text Box 104"/>
          <p:cNvSpPr txBox="1">
            <a:spLocks noChangeArrowheads="1"/>
          </p:cNvSpPr>
          <p:nvPr/>
        </p:nvSpPr>
        <p:spPr bwMode="auto">
          <a:xfrm>
            <a:off x="3708400" y="2843205"/>
            <a:ext cx="2821926" cy="400110"/>
          </a:xfrm>
          <a:prstGeom prst="rect">
            <a:avLst/>
          </a:prstGeom>
          <a:noFill/>
          <a:ln w="9525">
            <a:noFill/>
            <a:miter lim="800000"/>
            <a:headEnd/>
            <a:tailEnd/>
          </a:ln>
          <a:effectLst/>
        </p:spPr>
        <p:txBody>
          <a:bodyPr wrap="none">
            <a:spAutoFit/>
          </a:bodyPr>
          <a:lstStyle/>
          <a:p>
            <a:r>
              <a:rPr kumimoji="1" lang="zh-CN" altLang="en-US" sz="2000" dirty="0">
                <a:latin typeface="Times New Roman" pitchFamily="18" charset="0"/>
                <a:ea typeface="黑体" pitchFamily="2" charset="-122"/>
              </a:rPr>
              <a:t>表示 </a:t>
            </a:r>
            <a:r>
              <a:rPr kumimoji="1" lang="en-US" altLang="zh-CN" sz="2000" dirty="0">
                <a:latin typeface="Times New Roman" pitchFamily="18" charset="0"/>
                <a:ea typeface="黑体" pitchFamily="2" charset="-122"/>
              </a:rPr>
              <a:t>TCP </a:t>
            </a:r>
            <a:r>
              <a:rPr kumimoji="1" lang="zh-CN" altLang="en-US" sz="2000" dirty="0">
                <a:latin typeface="Times New Roman" pitchFamily="18" charset="0"/>
                <a:ea typeface="黑体" pitchFamily="2" charset="-122"/>
              </a:rPr>
              <a:t>报文段的首部</a:t>
            </a:r>
          </a:p>
        </p:txBody>
      </p:sp>
      <p:sp>
        <p:nvSpPr>
          <p:cNvPr id="221289" name="Rectangle 105"/>
          <p:cNvSpPr>
            <a:spLocks noChangeArrowheads="1"/>
          </p:cNvSpPr>
          <p:nvPr/>
        </p:nvSpPr>
        <p:spPr bwMode="auto">
          <a:xfrm>
            <a:off x="3419475" y="3298818"/>
            <a:ext cx="215900" cy="287337"/>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2000">
                <a:latin typeface="Times New Roman" pitchFamily="18" charset="0"/>
                <a:ea typeface="黑体" pitchFamily="2" charset="-122"/>
              </a:rPr>
              <a:t>x</a:t>
            </a:r>
          </a:p>
        </p:txBody>
      </p:sp>
      <p:sp>
        <p:nvSpPr>
          <p:cNvPr id="221290" name="Text Box 106"/>
          <p:cNvSpPr txBox="1">
            <a:spLocks noChangeArrowheads="1"/>
          </p:cNvSpPr>
          <p:nvPr/>
        </p:nvSpPr>
        <p:spPr bwMode="auto">
          <a:xfrm>
            <a:off x="3500430" y="3275005"/>
            <a:ext cx="2941831" cy="400110"/>
          </a:xfrm>
          <a:prstGeom prst="rect">
            <a:avLst/>
          </a:prstGeom>
          <a:noFill/>
          <a:ln w="9525">
            <a:noFill/>
            <a:miter lim="800000"/>
            <a:headEnd/>
            <a:tailEnd/>
          </a:ln>
          <a:effectLst/>
        </p:spPr>
        <p:txBody>
          <a:bodyPr wrap="none">
            <a:spAutoFit/>
          </a:bodyPr>
          <a:lstStyle/>
          <a:p>
            <a:r>
              <a:rPr kumimoji="1" lang="en-US" altLang="zh-CN" sz="2000" dirty="0" smtClean="0">
                <a:latin typeface="Times New Roman" pitchFamily="18" charset="0"/>
                <a:ea typeface="黑体" pitchFamily="2" charset="-122"/>
              </a:rPr>
              <a:t>    x</a:t>
            </a:r>
            <a:r>
              <a:rPr kumimoji="1" lang="zh-CN" altLang="en-US" sz="2000" dirty="0" smtClean="0">
                <a:latin typeface="Times New Roman" pitchFamily="18" charset="0"/>
                <a:ea typeface="黑体" pitchFamily="2" charset="-122"/>
              </a:rPr>
              <a:t>表示 数据的字节序号</a:t>
            </a:r>
            <a:endParaRPr kumimoji="1" lang="zh-CN" altLang="en-US" sz="2000" dirty="0">
              <a:latin typeface="Times New Roman" pitchFamily="18" charset="0"/>
              <a:ea typeface="黑体" pitchFamily="2" charset="-122"/>
            </a:endParaRPr>
          </a:p>
        </p:txBody>
      </p:sp>
      <p:sp>
        <p:nvSpPr>
          <p:cNvPr id="221292" name="AutoShape 108"/>
          <p:cNvSpPr>
            <a:spLocks noChangeArrowheads="1"/>
          </p:cNvSpPr>
          <p:nvPr/>
        </p:nvSpPr>
        <p:spPr bwMode="auto">
          <a:xfrm rot="-5400000">
            <a:off x="4319587" y="3513159"/>
            <a:ext cx="360363" cy="6049962"/>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p:spPr>
        <p:txBody>
          <a:bodyPr wrap="none" anchor="ctr"/>
          <a:lstStyle/>
          <a:p>
            <a:endParaRPr lang="zh-CN" altLang="en-US"/>
          </a:p>
        </p:txBody>
      </p:sp>
      <p:sp>
        <p:nvSpPr>
          <p:cNvPr id="221293" name="Text Box 109"/>
          <p:cNvSpPr txBox="1">
            <a:spLocks noChangeArrowheads="1"/>
          </p:cNvSpPr>
          <p:nvPr/>
        </p:nvSpPr>
        <p:spPr bwMode="auto">
          <a:xfrm>
            <a:off x="3798888" y="6357958"/>
            <a:ext cx="1117600" cy="366712"/>
          </a:xfrm>
          <a:prstGeom prst="rect">
            <a:avLst/>
          </a:prstGeom>
          <a:noFill/>
          <a:ln w="9525">
            <a:noFill/>
            <a:miter lim="800000"/>
            <a:headEnd/>
            <a:tailEnd/>
          </a:ln>
          <a:effectLst/>
        </p:spPr>
        <p:txBody>
          <a:bodyPr wrap="none">
            <a:spAutoFit/>
          </a:bodyPr>
          <a:lstStyle/>
          <a:p>
            <a:pPr algn="ctr"/>
            <a:r>
              <a:rPr kumimoji="1" lang="en-US" altLang="zh-CN" sz="1800" dirty="0">
                <a:latin typeface="Times New Roman" pitchFamily="18" charset="0"/>
                <a:ea typeface="黑体" pitchFamily="2" charset="-122"/>
              </a:rPr>
              <a:t>TCP </a:t>
            </a:r>
            <a:r>
              <a:rPr kumimoji="1" lang="zh-CN" altLang="en-US" sz="1800" dirty="0">
                <a:latin typeface="Times New Roman" pitchFamily="18" charset="0"/>
                <a:ea typeface="黑体" pitchFamily="2" charset="-122"/>
              </a:rPr>
              <a:t>连接</a:t>
            </a:r>
          </a:p>
        </p:txBody>
      </p:sp>
      <p:sp>
        <p:nvSpPr>
          <p:cNvPr id="221294" name="Freeform 110"/>
          <p:cNvSpPr>
            <a:spLocks/>
          </p:cNvSpPr>
          <p:nvPr/>
        </p:nvSpPr>
        <p:spPr bwMode="auto">
          <a:xfrm>
            <a:off x="1339850" y="5602280"/>
            <a:ext cx="200025" cy="892175"/>
          </a:xfrm>
          <a:custGeom>
            <a:avLst/>
            <a:gdLst/>
            <a:ahLst/>
            <a:cxnLst>
              <a:cxn ang="0">
                <a:pos x="0" y="0"/>
              </a:cxn>
              <a:cxn ang="0">
                <a:pos x="0" y="590"/>
              </a:cxn>
              <a:cxn ang="0">
                <a:pos x="108" y="587"/>
              </a:cxn>
            </a:cxnLst>
            <a:rect l="0" t="0" r="r" b="b"/>
            <a:pathLst>
              <a:path w="108" h="590">
                <a:moveTo>
                  <a:pt x="0" y="0"/>
                </a:moveTo>
                <a:lnTo>
                  <a:pt x="0" y="590"/>
                </a:lnTo>
                <a:lnTo>
                  <a:pt x="108" y="587"/>
                </a:lnTo>
              </a:path>
            </a:pathLst>
          </a:custGeom>
          <a:noFill/>
          <a:ln w="28575" cap="flat" cmpd="sng">
            <a:solidFill>
              <a:schemeClr val="tx1"/>
            </a:solidFill>
            <a:prstDash val="solid"/>
            <a:round/>
            <a:headEnd/>
            <a:tailEnd/>
          </a:ln>
          <a:effec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lgn="ctr"/>
            <a:r>
              <a:rPr lang="zh-CN" altLang="en-US" sz="4000"/>
              <a:t>应当注意</a:t>
            </a:r>
          </a:p>
        </p:txBody>
      </p:sp>
      <p:sp>
        <p:nvSpPr>
          <p:cNvPr id="691203" name="Rectangle 3"/>
          <p:cNvSpPr>
            <a:spLocks noGrp="1" noChangeArrowheads="1"/>
          </p:cNvSpPr>
          <p:nvPr>
            <p:ph idx="1"/>
          </p:nvPr>
        </p:nvSpPr>
        <p:spPr>
          <a:xfrm>
            <a:off x="217462" y="1567543"/>
            <a:ext cx="8786842" cy="4244988"/>
          </a:xfrm>
        </p:spPr>
        <p:txBody>
          <a:bodyPr/>
          <a:lstStyle/>
          <a:p>
            <a:r>
              <a:rPr lang="en-US" altLang="zh-CN" dirty="0" smtClean="0"/>
              <a:t>TCP</a:t>
            </a:r>
            <a:r>
              <a:rPr lang="zh-CN" altLang="en-US" dirty="0" smtClean="0"/>
              <a:t>的每次发送多少个字节由</a:t>
            </a:r>
            <a:r>
              <a:rPr lang="zh-CN" altLang="en-US" dirty="0" smtClean="0">
                <a:solidFill>
                  <a:srgbClr val="FF0000"/>
                </a:solidFill>
              </a:rPr>
              <a:t>接收方</a:t>
            </a:r>
            <a:r>
              <a:rPr lang="zh-CN" altLang="en-US" dirty="0" smtClean="0"/>
              <a:t>和</a:t>
            </a:r>
            <a:r>
              <a:rPr lang="zh-CN" altLang="en-US" dirty="0">
                <a:solidFill>
                  <a:srgbClr val="FF0000"/>
                </a:solidFill>
              </a:rPr>
              <a:t>当前网络拥塞的程度</a:t>
            </a:r>
            <a:r>
              <a:rPr lang="zh-CN" altLang="en-US" dirty="0"/>
              <a:t>来</a:t>
            </a:r>
            <a:r>
              <a:rPr lang="zh-CN" altLang="en-US" dirty="0" smtClean="0"/>
              <a:t>决定（</a:t>
            </a:r>
            <a:r>
              <a:rPr lang="en-US" altLang="zh-CN" dirty="0"/>
              <a:t>UDP </a:t>
            </a:r>
            <a:r>
              <a:rPr lang="zh-CN" altLang="en-US" dirty="0"/>
              <a:t>发送的报文长度</a:t>
            </a:r>
            <a:r>
              <a:rPr lang="zh-CN" altLang="en-US" dirty="0" smtClean="0"/>
              <a:t>是</a:t>
            </a:r>
            <a:r>
              <a:rPr lang="zh-CN" altLang="en-US" dirty="0" smtClean="0">
                <a:solidFill>
                  <a:srgbClr val="FF0000"/>
                </a:solidFill>
              </a:rPr>
              <a:t>发送方</a:t>
            </a:r>
            <a:r>
              <a:rPr lang="zh-CN" altLang="en-US" dirty="0" smtClean="0"/>
              <a:t>给</a:t>
            </a:r>
            <a:r>
              <a:rPr lang="zh-CN" altLang="en-US" dirty="0"/>
              <a:t>出的）。</a:t>
            </a:r>
          </a:p>
          <a:p>
            <a:r>
              <a:rPr lang="en-US" altLang="zh-CN" dirty="0"/>
              <a:t>TCP </a:t>
            </a:r>
            <a:r>
              <a:rPr lang="zh-CN" altLang="en-US" dirty="0"/>
              <a:t>可把太长的数据块划分短一些再传送。</a:t>
            </a:r>
            <a:r>
              <a:rPr lang="en-US" altLang="zh-CN" dirty="0"/>
              <a:t>TCP </a:t>
            </a:r>
            <a:r>
              <a:rPr lang="zh-CN" altLang="en-US" dirty="0"/>
              <a:t>也可等待积累有足够多的字节后再构成报文段发送出去</a:t>
            </a:r>
            <a:r>
              <a:rPr lang="zh-CN" altLang="en-US" dirty="0" smtClean="0"/>
              <a:t>。</a:t>
            </a:r>
            <a:endParaRPr lang="zh-CN" altLang="en-US" dirty="0"/>
          </a:p>
        </p:txBody>
      </p:sp>
      <p:sp>
        <p:nvSpPr>
          <p:cNvPr id="4" name="灯片编号占位符 3"/>
          <p:cNvSpPr>
            <a:spLocks noGrp="1"/>
          </p:cNvSpPr>
          <p:nvPr>
            <p:ph type="sldNum" sz="quarter" idx="12"/>
          </p:nvPr>
        </p:nvSpPr>
        <p:spPr>
          <a:xfrm>
            <a:off x="0" y="6572296"/>
            <a:ext cx="785818"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22</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7158" y="3571876"/>
            <a:ext cx="8278815" cy="719137"/>
          </a:xfrm>
          <a:prstGeom prst="rect">
            <a:avLst/>
          </a:prstGeom>
          <a:solidFill>
            <a:srgbClr val="FFFF99"/>
          </a:solidFill>
          <a:ln w="28575">
            <a:solidFill>
              <a:schemeClr val="folHlink"/>
            </a:solidFill>
            <a:miter lim="800000"/>
            <a:headEnd/>
            <a:tailEnd/>
          </a:ln>
          <a:effectLst/>
        </p:spPr>
        <p:txBody>
          <a:bodyPr wrap="none" anchor="ctr"/>
          <a:lstStyle/>
          <a:p>
            <a:r>
              <a:rPr lang="zh-CN" altLang="en-US" sz="3200" kern="0" dirty="0" smtClean="0">
                <a:solidFill>
                  <a:srgbClr val="333399"/>
                </a:solidFill>
                <a:latin typeface="Times New Roman" pitchFamily="18" charset="0"/>
                <a:ea typeface="黑体"/>
                <a:cs typeface="Times New Roman" pitchFamily="18" charset="0"/>
              </a:rPr>
              <a:t>套接字 </a:t>
            </a:r>
            <a:r>
              <a:rPr lang="en-US" altLang="zh-CN" sz="3200" kern="0" dirty="0" smtClean="0">
                <a:solidFill>
                  <a:srgbClr val="333399"/>
                </a:solidFill>
                <a:latin typeface="Times New Roman" pitchFamily="18" charset="0"/>
                <a:ea typeface="黑体"/>
                <a:cs typeface="Times New Roman" pitchFamily="18" charset="0"/>
              </a:rPr>
              <a:t>socket = (IP</a:t>
            </a:r>
            <a:r>
              <a:rPr lang="zh-CN" altLang="en-US" sz="3200" kern="0" dirty="0" smtClean="0">
                <a:solidFill>
                  <a:srgbClr val="333399"/>
                </a:solidFill>
                <a:latin typeface="Times New Roman" pitchFamily="18" charset="0"/>
                <a:ea typeface="黑体"/>
                <a:cs typeface="Times New Roman" pitchFamily="18" charset="0"/>
              </a:rPr>
              <a:t>地址</a:t>
            </a:r>
            <a:r>
              <a:rPr lang="en-US" altLang="zh-CN" sz="3200" kern="0" dirty="0" smtClean="0">
                <a:solidFill>
                  <a:srgbClr val="333399"/>
                </a:solidFill>
                <a:latin typeface="Times New Roman" pitchFamily="18" charset="0"/>
                <a:ea typeface="黑体"/>
                <a:cs typeface="Times New Roman" pitchFamily="18" charset="0"/>
              </a:rPr>
              <a:t>: </a:t>
            </a:r>
            <a:r>
              <a:rPr lang="zh-CN" altLang="en-US" sz="3200" kern="0" dirty="0" smtClean="0">
                <a:solidFill>
                  <a:srgbClr val="333399"/>
                </a:solidFill>
                <a:latin typeface="Times New Roman" pitchFamily="18" charset="0"/>
                <a:ea typeface="黑体"/>
                <a:cs typeface="Times New Roman" pitchFamily="18" charset="0"/>
              </a:rPr>
              <a:t>端口号</a:t>
            </a:r>
            <a:r>
              <a:rPr lang="en-US" altLang="zh-CN" sz="3200" kern="0" dirty="0" smtClean="0">
                <a:solidFill>
                  <a:srgbClr val="333399"/>
                </a:solidFill>
                <a:latin typeface="Times New Roman" pitchFamily="18" charset="0"/>
                <a:ea typeface="黑体"/>
                <a:cs typeface="Times New Roman" pitchFamily="18" charset="0"/>
              </a:rPr>
              <a:t>)      (5-1)</a:t>
            </a:r>
            <a:r>
              <a:rPr lang="zh-CN" altLang="en-US" sz="3200" kern="0" dirty="0" smtClean="0">
                <a:solidFill>
                  <a:srgbClr val="333399"/>
                </a:solidFill>
                <a:latin typeface="Times New Roman" pitchFamily="18" charset="0"/>
                <a:ea typeface="黑体"/>
                <a:cs typeface="Times New Roman" pitchFamily="18" charset="0"/>
              </a:rPr>
              <a:t> </a:t>
            </a:r>
            <a:endParaRPr lang="zh-CN" altLang="en-US" dirty="0"/>
          </a:p>
        </p:txBody>
      </p:sp>
      <p:sp>
        <p:nvSpPr>
          <p:cNvPr id="693250" name="Rectangle 2"/>
          <p:cNvSpPr>
            <a:spLocks noGrp="1" noChangeArrowheads="1"/>
          </p:cNvSpPr>
          <p:nvPr>
            <p:ph type="title"/>
          </p:nvPr>
        </p:nvSpPr>
        <p:spPr/>
        <p:txBody>
          <a:bodyPr/>
          <a:lstStyle/>
          <a:p>
            <a:pPr algn="ctr"/>
            <a:r>
              <a:rPr lang="en-US" altLang="zh-CN" sz="4000" dirty="0"/>
              <a:t>5.3.2  TCP </a:t>
            </a:r>
            <a:r>
              <a:rPr lang="zh-CN" altLang="en-US" sz="4000" dirty="0"/>
              <a:t>的连接 </a:t>
            </a:r>
          </a:p>
        </p:txBody>
      </p:sp>
      <p:sp>
        <p:nvSpPr>
          <p:cNvPr id="693251" name="Rectangle 3"/>
          <p:cNvSpPr>
            <a:spLocks noGrp="1" noChangeArrowheads="1"/>
          </p:cNvSpPr>
          <p:nvPr>
            <p:ph idx="1"/>
          </p:nvPr>
        </p:nvSpPr>
        <p:spPr>
          <a:xfrm>
            <a:off x="428596" y="1285860"/>
            <a:ext cx="8429684" cy="4244988"/>
          </a:xfrm>
        </p:spPr>
        <p:txBody>
          <a:bodyPr/>
          <a:lstStyle/>
          <a:p>
            <a:r>
              <a:rPr lang="en-US" altLang="zh-CN" sz="2800" dirty="0" smtClean="0"/>
              <a:t>TCP</a:t>
            </a:r>
            <a:r>
              <a:rPr lang="zh-CN" altLang="en-US" sz="2800" dirty="0" smtClean="0"/>
              <a:t>是面向连接的</a:t>
            </a:r>
            <a:endParaRPr lang="zh-CN" altLang="en-US" sz="2800" dirty="0"/>
          </a:p>
          <a:p>
            <a:r>
              <a:rPr lang="zh-CN" altLang="en-US" sz="2800" dirty="0" smtClean="0"/>
              <a:t>每一条 </a:t>
            </a:r>
            <a:r>
              <a:rPr lang="en-US" altLang="zh-CN" sz="2800" dirty="0" smtClean="0"/>
              <a:t>TCP </a:t>
            </a:r>
            <a:r>
              <a:rPr lang="zh-CN" altLang="en-US" sz="2800" dirty="0" smtClean="0"/>
              <a:t>连接有两个端点，端点</a:t>
            </a:r>
            <a:r>
              <a:rPr lang="zh-CN" altLang="en-US" sz="2800" dirty="0"/>
              <a:t>叫做</a:t>
            </a:r>
            <a:r>
              <a:rPr lang="zh-CN" altLang="en-US" sz="2800" dirty="0">
                <a:solidFill>
                  <a:srgbClr val="FF0000"/>
                </a:solidFill>
              </a:rPr>
              <a:t>套接字</a:t>
            </a:r>
            <a:r>
              <a:rPr lang="en-US" altLang="zh-CN" sz="2800" dirty="0"/>
              <a:t>(socket)</a:t>
            </a:r>
            <a:r>
              <a:rPr lang="zh-CN" altLang="en-US" sz="2800" dirty="0"/>
              <a:t>或</a:t>
            </a:r>
            <a:r>
              <a:rPr lang="zh-CN" altLang="en-US" sz="2800" dirty="0">
                <a:solidFill>
                  <a:srgbClr val="FF0000"/>
                </a:solidFill>
              </a:rPr>
              <a:t>插口</a:t>
            </a:r>
            <a:r>
              <a:rPr lang="zh-CN" altLang="en-US" sz="2800" dirty="0"/>
              <a:t>。</a:t>
            </a:r>
          </a:p>
          <a:p>
            <a:r>
              <a:rPr lang="zh-CN" altLang="en-US" sz="2800" dirty="0" smtClean="0"/>
              <a:t>套接字指的是端口</a:t>
            </a:r>
            <a:r>
              <a:rPr lang="zh-CN" altLang="en-US" sz="2800" dirty="0"/>
              <a:t>号</a:t>
            </a:r>
            <a:r>
              <a:rPr lang="zh-CN" altLang="en-US" sz="2800" dirty="0">
                <a:solidFill>
                  <a:srgbClr val="FF0000"/>
                </a:solidFill>
              </a:rPr>
              <a:t>拼接</a:t>
            </a:r>
            <a:r>
              <a:rPr lang="zh-CN" altLang="en-US" sz="2800" dirty="0" smtClean="0">
                <a:solidFill>
                  <a:srgbClr val="FF0000"/>
                </a:solidFill>
              </a:rPr>
              <a:t>到</a:t>
            </a:r>
            <a:r>
              <a:rPr lang="en-US" altLang="zh-CN" sz="2800" dirty="0" smtClean="0"/>
              <a:t> </a:t>
            </a:r>
            <a:r>
              <a:rPr lang="en-US" altLang="zh-CN" sz="2800" dirty="0"/>
              <a:t>IP </a:t>
            </a:r>
            <a:r>
              <a:rPr lang="zh-CN" altLang="en-US" sz="2800" dirty="0" smtClean="0"/>
              <a:t>地址。</a:t>
            </a:r>
            <a:endParaRPr lang="en-US" altLang="zh-CN" sz="2800" dirty="0" smtClean="0"/>
          </a:p>
          <a:p>
            <a:pPr>
              <a:buNone/>
            </a:pPr>
            <a:r>
              <a:rPr lang="en-US" altLang="zh-CN" sz="2800" dirty="0" smtClean="0"/>
              <a:t> </a:t>
            </a:r>
          </a:p>
          <a:p>
            <a:pPr>
              <a:buNone/>
            </a:pPr>
            <a:endParaRPr lang="en-US" altLang="zh-CN" sz="2800" dirty="0" smtClean="0"/>
          </a:p>
          <a:p>
            <a:r>
              <a:rPr lang="zh-CN" altLang="en-US" sz="2800" dirty="0" smtClean="0"/>
              <a:t>每一条 </a:t>
            </a:r>
            <a:r>
              <a:rPr lang="en-US" altLang="zh-CN" sz="2800" b="1" dirty="0" smtClean="0"/>
              <a:t>TCP </a:t>
            </a:r>
            <a:r>
              <a:rPr lang="zh-CN" altLang="en-US" sz="2800" dirty="0" smtClean="0"/>
              <a:t>连接</a:t>
            </a:r>
            <a:r>
              <a:rPr lang="zh-CN" altLang="en-US" sz="2800" dirty="0" smtClean="0">
                <a:solidFill>
                  <a:srgbClr val="FF0000"/>
                </a:solidFill>
              </a:rPr>
              <a:t>唯一</a:t>
            </a:r>
            <a:r>
              <a:rPr lang="zh-CN" altLang="en-US" sz="2800" dirty="0" smtClean="0"/>
              <a:t>地被通信两端的两个端点（即两个套接字）所确定。</a:t>
            </a:r>
            <a:endParaRPr lang="en-US" altLang="zh-CN" sz="2800" dirty="0" smtClean="0"/>
          </a:p>
          <a:p>
            <a:endParaRPr lang="en-US" altLang="zh-CN" sz="2800" dirty="0" smtClean="0"/>
          </a:p>
          <a:p>
            <a:pPr>
              <a:buNone/>
            </a:pPr>
            <a:endParaRPr lang="zh-CN" altLang="en-US" sz="2800"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23</a:t>
            </a:fld>
            <a:endParaRPr lang="zh-CN" altLang="en-US" kern="0" dirty="0">
              <a:solidFill>
                <a:sysClr val="windowText" lastClr="000000"/>
              </a:solidFill>
            </a:endParaRPr>
          </a:p>
        </p:txBody>
      </p:sp>
      <p:sp>
        <p:nvSpPr>
          <p:cNvPr id="6" name="圆角矩形 5"/>
          <p:cNvSpPr/>
          <p:nvPr/>
        </p:nvSpPr>
        <p:spPr>
          <a:xfrm>
            <a:off x="1214414" y="5786454"/>
            <a:ext cx="2000264" cy="7857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smtClean="0"/>
              <a:t>Socket1</a:t>
            </a:r>
          </a:p>
          <a:p>
            <a:pPr algn="ctr"/>
            <a:r>
              <a:rPr lang="en-US" altLang="zh-CN" sz="2400" dirty="0" smtClean="0"/>
              <a:t>(IP1: port1)</a:t>
            </a:r>
            <a:endParaRPr lang="zh-CN" altLang="en-US" sz="2400" dirty="0"/>
          </a:p>
        </p:txBody>
      </p:sp>
      <p:sp>
        <p:nvSpPr>
          <p:cNvPr id="7" name="圆角矩形 6"/>
          <p:cNvSpPr/>
          <p:nvPr/>
        </p:nvSpPr>
        <p:spPr>
          <a:xfrm>
            <a:off x="5072066" y="5786454"/>
            <a:ext cx="2000264" cy="7857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smtClean="0"/>
              <a:t>Socket2</a:t>
            </a:r>
          </a:p>
          <a:p>
            <a:pPr algn="ctr"/>
            <a:r>
              <a:rPr lang="en-US" altLang="zh-CN" sz="2400" dirty="0" smtClean="0"/>
              <a:t>(IP2: port2)</a:t>
            </a:r>
            <a:endParaRPr lang="zh-CN" altLang="en-US" sz="2400" dirty="0"/>
          </a:p>
        </p:txBody>
      </p:sp>
      <p:sp>
        <p:nvSpPr>
          <p:cNvPr id="8" name="左右箭头 7"/>
          <p:cNvSpPr/>
          <p:nvPr/>
        </p:nvSpPr>
        <p:spPr>
          <a:xfrm>
            <a:off x="3214678" y="5929330"/>
            <a:ext cx="1857388" cy="428604"/>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32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32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93251" grpId="0" uiExpand="1" build="p"/>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pPr algn="ctr"/>
            <a:r>
              <a:rPr lang="zh-CN" altLang="en-US" dirty="0"/>
              <a:t>套接字 </a:t>
            </a:r>
            <a:r>
              <a:rPr lang="en-US" altLang="zh-CN" dirty="0"/>
              <a:t>(socket)</a:t>
            </a:r>
          </a:p>
        </p:txBody>
      </p:sp>
      <p:sp>
        <p:nvSpPr>
          <p:cNvPr id="694275" name="Rectangle 3"/>
          <p:cNvSpPr>
            <a:spLocks noGrp="1" noChangeArrowheads="1"/>
          </p:cNvSpPr>
          <p:nvPr>
            <p:ph idx="1"/>
          </p:nvPr>
        </p:nvSpPr>
        <p:spPr>
          <a:xfrm>
            <a:off x="0" y="1357298"/>
            <a:ext cx="9144000" cy="3786214"/>
          </a:xfrm>
        </p:spPr>
        <p:txBody>
          <a:bodyPr/>
          <a:lstStyle/>
          <a:p>
            <a:pPr>
              <a:lnSpc>
                <a:spcPct val="100000"/>
              </a:lnSpc>
              <a:spcBef>
                <a:spcPts val="500"/>
              </a:spcBef>
              <a:spcAft>
                <a:spcPts val="500"/>
              </a:spcAft>
            </a:pPr>
            <a:r>
              <a:rPr lang="en-US" altLang="zh-CN" dirty="0" smtClean="0"/>
              <a:t>Socket</a:t>
            </a:r>
            <a:r>
              <a:rPr lang="zh-CN" altLang="en-US" dirty="0" smtClean="0"/>
              <a:t>是一个</a:t>
            </a:r>
            <a:r>
              <a:rPr lang="zh-CN" altLang="en-US" dirty="0" smtClean="0">
                <a:solidFill>
                  <a:srgbClr val="FF0000"/>
                </a:solidFill>
              </a:rPr>
              <a:t>很有用</a:t>
            </a:r>
            <a:r>
              <a:rPr lang="zh-CN" altLang="en-US" dirty="0" smtClean="0"/>
              <a:t>的概念，在进行网络通信程序设计时，需要使用</a:t>
            </a:r>
            <a:r>
              <a:rPr lang="en-US" altLang="zh-CN" dirty="0" smtClean="0"/>
              <a:t>socket</a:t>
            </a:r>
            <a:r>
              <a:rPr lang="zh-CN" altLang="en-US" dirty="0" smtClean="0"/>
              <a:t>编程才能实现通信</a:t>
            </a:r>
            <a:endParaRPr lang="en-US" altLang="zh-CN" dirty="0" smtClean="0"/>
          </a:p>
        </p:txBody>
      </p:sp>
      <p:sp>
        <p:nvSpPr>
          <p:cNvPr id="6" name="灯片编号占位符 5"/>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24</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87" name="Rectangle 59"/>
          <p:cNvSpPr>
            <a:spLocks noChangeArrowheads="1"/>
          </p:cNvSpPr>
          <p:nvPr/>
        </p:nvSpPr>
        <p:spPr bwMode="auto">
          <a:xfrm>
            <a:off x="714348" y="285728"/>
            <a:ext cx="7793037" cy="714381"/>
          </a:xfrm>
          <a:prstGeom prst="rect">
            <a:avLst/>
          </a:prstGeom>
          <a:noFill/>
          <a:ln w="9525">
            <a:noFill/>
            <a:miter lim="800000"/>
            <a:headEnd/>
            <a:tailEnd/>
          </a:ln>
          <a:effectLst/>
        </p:spPr>
        <p:txBody>
          <a:bodyPr anchor="b"/>
          <a:lstStyle/>
          <a:p>
            <a:pPr algn="ctr"/>
            <a:r>
              <a:rPr lang="en-US" altLang="zh-CN" sz="4400" dirty="0" smtClean="0"/>
              <a:t>5.4 </a:t>
            </a:r>
            <a:r>
              <a:rPr lang="zh-CN" altLang="en-US" sz="4400" dirty="0" smtClean="0"/>
              <a:t>可靠传输的工作原理</a:t>
            </a:r>
            <a:endParaRPr lang="en-US" altLang="zh-CN" sz="4400" dirty="0" smtClean="0">
              <a:solidFill>
                <a:srgbClr val="C00000"/>
              </a:solidFill>
              <a:latin typeface="+mj-lt"/>
              <a:ea typeface="+mj-ea"/>
              <a:cs typeface="+mj-cs"/>
            </a:endParaRPr>
          </a:p>
        </p:txBody>
      </p:sp>
      <p:sp>
        <p:nvSpPr>
          <p:cNvPr id="40" name="内容占位符 39"/>
          <p:cNvSpPr>
            <a:spLocks noGrp="1"/>
          </p:cNvSpPr>
          <p:nvPr>
            <p:ph idx="1"/>
          </p:nvPr>
        </p:nvSpPr>
        <p:spPr>
          <a:xfrm>
            <a:off x="357158" y="1214422"/>
            <a:ext cx="8786842" cy="4143404"/>
          </a:xfrm>
          <a:solidFill>
            <a:schemeClr val="bg1"/>
          </a:solidFill>
        </p:spPr>
        <p:txBody>
          <a:bodyPr/>
          <a:lstStyle/>
          <a:p>
            <a:r>
              <a:rPr lang="en-US" altLang="zh-CN" sz="2800" dirty="0" smtClean="0">
                <a:solidFill>
                  <a:srgbClr val="FF0000"/>
                </a:solidFill>
              </a:rPr>
              <a:t> </a:t>
            </a:r>
            <a:r>
              <a:rPr lang="zh-CN" altLang="en-US" sz="2800" dirty="0" smtClean="0"/>
              <a:t>以太网、互联网都是不可靠的，</a:t>
            </a:r>
            <a:r>
              <a:rPr lang="zh-CN" altLang="en-US" sz="2800" dirty="0" smtClean="0">
                <a:solidFill>
                  <a:srgbClr val="FF0000"/>
                </a:solidFill>
              </a:rPr>
              <a:t>尽最大努力交付</a:t>
            </a:r>
            <a:r>
              <a:rPr lang="zh-CN" altLang="en-US" sz="2800" dirty="0" smtClean="0"/>
              <a:t>（</a:t>
            </a:r>
            <a:r>
              <a:rPr lang="en-US" altLang="zh-CN" sz="2800" dirty="0" smtClean="0"/>
              <a:t>best-efforts</a:t>
            </a:r>
            <a:r>
              <a:rPr lang="zh-CN" altLang="en-US" sz="2800" dirty="0" smtClean="0"/>
              <a:t>）</a:t>
            </a:r>
            <a:endParaRPr lang="en-US" altLang="zh-CN" sz="2800" dirty="0" smtClean="0"/>
          </a:p>
          <a:p>
            <a:r>
              <a:rPr lang="zh-CN" altLang="en-US" dirty="0" smtClean="0"/>
              <a:t>数据可能会重复、乱序、丢失</a:t>
            </a:r>
          </a:p>
          <a:p>
            <a:r>
              <a:rPr lang="zh-CN" altLang="en-US" sz="2800" dirty="0" smtClean="0"/>
              <a:t>运输层通过</a:t>
            </a:r>
            <a:r>
              <a:rPr lang="en-US" altLang="zh-CN" sz="2800" dirty="0" smtClean="0"/>
              <a:t>TCP</a:t>
            </a:r>
            <a:r>
              <a:rPr lang="zh-CN" altLang="en-US" sz="2800" dirty="0" smtClean="0"/>
              <a:t>协议 就可以实现可靠传输</a:t>
            </a:r>
            <a:endParaRPr lang="en-US" altLang="zh-CN" sz="2800" dirty="0" smtClean="0"/>
          </a:p>
          <a:p>
            <a:r>
              <a:rPr lang="zh-CN" altLang="en-US" sz="2800" dirty="0" smtClean="0"/>
              <a:t>思考怎样实现可靠传输？</a:t>
            </a:r>
            <a:endParaRPr lang="en-US" altLang="zh-CN" sz="2800" dirty="0" smtClean="0"/>
          </a:p>
        </p:txBody>
      </p:sp>
      <p:sp>
        <p:nvSpPr>
          <p:cNvPr id="58" name="灯片编号占位符 57"/>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25</a:t>
            </a:fld>
            <a:endParaRPr lang="zh-CN" altLang="en-US" kern="0" dirty="0">
              <a:solidFill>
                <a:sysClr val="windowText" lastClr="000000"/>
              </a:solidFill>
            </a:endParaRPr>
          </a:p>
        </p:txBody>
      </p:sp>
      <p:sp>
        <p:nvSpPr>
          <p:cNvPr id="5" name="灯片编号占位符 3"/>
          <p:cNvSpPr txBox="1">
            <a:spLocks/>
          </p:cNvSpPr>
          <p:nvPr/>
        </p:nvSpPr>
        <p:spPr>
          <a:xfrm>
            <a:off x="0" y="6429396"/>
            <a:ext cx="785818" cy="428604"/>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tabLst/>
              <a:defRPr/>
            </a:pPr>
            <a:fld id="{1E1E844E-51FF-46B2-9312-5393FDF9EB21}" type="slidenum">
              <a:rPr kumimoji="0" lang="zh-CN" altLang="en-US" sz="2800" b="0" i="0" u="none" strike="noStrike" kern="0" cap="none" spc="0" normalizeH="0" baseline="0" noProof="0" smtClean="0">
                <a:ln>
                  <a:noFill/>
                </a:ln>
                <a:solidFill>
                  <a:sysClr val="windowText" lastClr="000000"/>
                </a:solidFill>
                <a:effectLst/>
                <a:uLnTx/>
                <a:uFillTx/>
                <a:latin typeface="Arial"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2800" b="0" i="0" u="none" strike="noStrike" kern="0" cap="none" spc="0" normalizeH="0" baseline="0" noProof="0" dirty="0">
              <a:ln>
                <a:noFill/>
              </a:ln>
              <a:solidFill>
                <a:sysClr val="windowText" lastClr="000000"/>
              </a:solidFill>
              <a:effectLst/>
              <a:uLnTx/>
              <a:uFillTx/>
              <a:latin typeface="Arial" charset="0"/>
              <a:ea typeface="宋体" pitchFamily="2" charset="-122"/>
              <a:cs typeface="+mn-cs"/>
            </a:endParaRPr>
          </a:p>
        </p:txBody>
      </p:sp>
      <p:sp>
        <p:nvSpPr>
          <p:cNvPr id="6" name="灯片编号占位符 3"/>
          <p:cNvSpPr txBox="1">
            <a:spLocks/>
          </p:cNvSpPr>
          <p:nvPr/>
        </p:nvSpPr>
        <p:spPr>
          <a:xfrm>
            <a:off x="0" y="6357958"/>
            <a:ext cx="785818" cy="500042"/>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tabLst/>
              <a:defRPr/>
            </a:pPr>
            <a:fld id="{1E1E844E-51FF-46B2-9312-5393FDF9EB21}" type="slidenum">
              <a:rPr kumimoji="0" lang="zh-CN" altLang="en-US" sz="2800" b="0" i="0" u="none" strike="noStrike" kern="0" cap="none" spc="0" normalizeH="0" baseline="0" noProof="0" smtClean="0">
                <a:ln>
                  <a:noFill/>
                </a:ln>
                <a:solidFill>
                  <a:sysClr val="windowText" lastClr="000000"/>
                </a:solidFill>
                <a:effectLst/>
                <a:uLnTx/>
                <a:uFillTx/>
                <a:latin typeface="Arial"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2800" b="0" i="0" u="none" strike="noStrike" kern="0" cap="none" spc="0" normalizeH="0" baseline="0" noProof="0" dirty="0">
              <a:ln>
                <a:noFill/>
              </a:ln>
              <a:solidFill>
                <a:sysClr val="windowText" lastClr="000000"/>
              </a:solidFill>
              <a:effectLst/>
              <a:uLnTx/>
              <a:uFillTx/>
              <a:latin typeface="Arial" charset="0"/>
              <a:ea typeface="宋体" pitchFamily="2" charset="-122"/>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87" name="Rectangle 59"/>
          <p:cNvSpPr>
            <a:spLocks noChangeArrowheads="1"/>
          </p:cNvSpPr>
          <p:nvPr/>
        </p:nvSpPr>
        <p:spPr bwMode="auto">
          <a:xfrm>
            <a:off x="714348" y="1"/>
            <a:ext cx="7793037" cy="928670"/>
          </a:xfrm>
          <a:prstGeom prst="rect">
            <a:avLst/>
          </a:prstGeom>
          <a:noFill/>
          <a:ln w="9525">
            <a:noFill/>
            <a:miter lim="800000"/>
            <a:headEnd/>
            <a:tailEnd/>
          </a:ln>
          <a:effectLst/>
        </p:spPr>
        <p:txBody>
          <a:bodyPr anchor="b"/>
          <a:lstStyle/>
          <a:p>
            <a:pPr algn="ctr"/>
            <a:r>
              <a:rPr lang="en-US" altLang="zh-CN" sz="4400" dirty="0" smtClean="0"/>
              <a:t>5.4 </a:t>
            </a:r>
            <a:r>
              <a:rPr lang="zh-CN" altLang="en-US" sz="4400" dirty="0" smtClean="0"/>
              <a:t>可靠传输的工作原理</a:t>
            </a:r>
            <a:endParaRPr lang="en-US" altLang="zh-CN" sz="4400" dirty="0" smtClean="0">
              <a:solidFill>
                <a:srgbClr val="C00000"/>
              </a:solidFill>
              <a:latin typeface="+mj-lt"/>
              <a:ea typeface="+mj-ea"/>
              <a:cs typeface="+mj-cs"/>
            </a:endParaRPr>
          </a:p>
        </p:txBody>
      </p:sp>
      <p:sp>
        <p:nvSpPr>
          <p:cNvPr id="40" name="内容占位符 39"/>
          <p:cNvSpPr>
            <a:spLocks noGrp="1"/>
          </p:cNvSpPr>
          <p:nvPr>
            <p:ph idx="1"/>
          </p:nvPr>
        </p:nvSpPr>
        <p:spPr>
          <a:xfrm>
            <a:off x="285720" y="1714488"/>
            <a:ext cx="8172478" cy="4244988"/>
          </a:xfrm>
        </p:spPr>
        <p:txBody>
          <a:bodyPr/>
          <a:lstStyle/>
          <a:p>
            <a:pPr lvl="1"/>
            <a:r>
              <a:rPr lang="en-US" altLang="zh-CN" dirty="0" smtClean="0"/>
              <a:t>5.4.1</a:t>
            </a:r>
            <a:r>
              <a:rPr lang="zh-CN" altLang="en-US" dirty="0" smtClean="0"/>
              <a:t>停止等待协议</a:t>
            </a:r>
            <a:endParaRPr lang="en-US" altLang="zh-CN" dirty="0" smtClean="0"/>
          </a:p>
          <a:p>
            <a:pPr lvl="1"/>
            <a:r>
              <a:rPr lang="en-US" altLang="zh-CN" dirty="0" smtClean="0"/>
              <a:t>5.4.2</a:t>
            </a:r>
            <a:r>
              <a:rPr lang="zh-CN" altLang="en-US" dirty="0" smtClean="0"/>
              <a:t>连续</a:t>
            </a:r>
            <a:r>
              <a:rPr lang="en-US" altLang="zh-CN" dirty="0" smtClean="0"/>
              <a:t>ARQ</a:t>
            </a:r>
            <a:r>
              <a:rPr lang="zh-CN" altLang="en-US" dirty="0" smtClean="0"/>
              <a:t>协议</a:t>
            </a:r>
            <a:endParaRPr lang="en-US" altLang="zh-CN" dirty="0" smtClean="0"/>
          </a:p>
          <a:p>
            <a:pPr lvl="1"/>
            <a:r>
              <a:rPr lang="en-US" altLang="zh-CN" dirty="0" smtClean="0"/>
              <a:t>5.6  TCP</a:t>
            </a:r>
            <a:r>
              <a:rPr lang="zh-CN" altLang="en-US" dirty="0" smtClean="0"/>
              <a:t>可靠传输</a:t>
            </a:r>
          </a:p>
          <a:p>
            <a:endParaRPr lang="zh-CN" altLang="en-US" sz="2800" dirty="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a:t>
            </a:r>
            <a:r>
              <a:rPr lang="zh-CN" altLang="en-US" dirty="0" smtClean="0"/>
              <a:t>停止等待协议</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停止等待</a:t>
            </a:r>
            <a:r>
              <a:rPr lang="zh-CN" altLang="en-US" dirty="0" smtClean="0"/>
              <a:t>指的是每发送完一个分组就停止发送，等待收到对方</a:t>
            </a:r>
            <a:r>
              <a:rPr lang="zh-CN" altLang="en-US" dirty="0" smtClean="0">
                <a:solidFill>
                  <a:srgbClr val="FF0000"/>
                </a:solidFill>
              </a:rPr>
              <a:t>确认后</a:t>
            </a:r>
            <a:r>
              <a:rPr lang="zh-CN" altLang="en-US" dirty="0" smtClean="0"/>
              <a:t>再发下一个分组</a:t>
            </a:r>
            <a:endParaRPr lang="en-US" altLang="zh-CN" dirty="0" smtClean="0"/>
          </a:p>
          <a:p>
            <a:r>
              <a:rPr lang="zh-CN" altLang="en-US" dirty="0" smtClean="0"/>
              <a:t>停止等待协议是最简单的可靠传输协议，是早期链路不可靠情况下使用的</a:t>
            </a:r>
            <a:endParaRPr lang="en-US" altLang="zh-CN" dirty="0" smtClean="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27</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dirty="0"/>
              <a:t>停止等待</a:t>
            </a:r>
            <a:r>
              <a:rPr lang="zh-CN" altLang="en-US" dirty="0" smtClean="0"/>
              <a:t>协议 </a:t>
            </a:r>
            <a:r>
              <a:rPr lang="en-US" altLang="zh-CN" dirty="0" smtClean="0">
                <a:solidFill>
                  <a:srgbClr val="C00000"/>
                </a:solidFill>
                <a:ea typeface="+mj-ea"/>
              </a:rPr>
              <a:t>1</a:t>
            </a:r>
            <a:r>
              <a:rPr lang="zh-CN" altLang="en-US" dirty="0" smtClean="0">
                <a:solidFill>
                  <a:srgbClr val="C00000"/>
                </a:solidFill>
                <a:ea typeface="+mj-ea"/>
              </a:rPr>
              <a:t>、无差错情况</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28</a:t>
            </a:fld>
            <a:endParaRPr lang="zh-CN" altLang="en-US" kern="0" dirty="0">
              <a:solidFill>
                <a:sysClr val="windowText" lastClr="000000"/>
              </a:solidFill>
            </a:endParaRPr>
          </a:p>
        </p:txBody>
      </p:sp>
      <p:sp>
        <p:nvSpPr>
          <p:cNvPr id="31" name="Line 4"/>
          <p:cNvSpPr>
            <a:spLocks noChangeShapeType="1"/>
          </p:cNvSpPr>
          <p:nvPr/>
        </p:nvSpPr>
        <p:spPr bwMode="auto">
          <a:xfrm>
            <a:off x="3492503" y="1916106"/>
            <a:ext cx="0" cy="3873500"/>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32" name="Line 6"/>
          <p:cNvSpPr>
            <a:spLocks noChangeShapeType="1"/>
          </p:cNvSpPr>
          <p:nvPr/>
        </p:nvSpPr>
        <p:spPr bwMode="auto">
          <a:xfrm>
            <a:off x="3492503" y="2146294"/>
            <a:ext cx="1508125" cy="481012"/>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33" name="Line 7"/>
          <p:cNvSpPr>
            <a:spLocks noChangeShapeType="1"/>
          </p:cNvSpPr>
          <p:nvPr/>
        </p:nvSpPr>
        <p:spPr bwMode="auto">
          <a:xfrm flipH="1">
            <a:off x="3492503" y="2722556"/>
            <a:ext cx="1508125" cy="479425"/>
          </a:xfrm>
          <a:prstGeom prst="line">
            <a:avLst/>
          </a:prstGeom>
          <a:noFill/>
          <a:ln w="28575">
            <a:solidFill>
              <a:srgbClr val="FF0000"/>
            </a:solidFill>
            <a:round/>
            <a:headEnd type="none" w="sm" len="sm"/>
            <a:tailEnd type="triangle" w="med" len="lg"/>
          </a:ln>
          <a:effectLst/>
        </p:spPr>
        <p:txBody>
          <a:bodyPr/>
          <a:lstStyle/>
          <a:p>
            <a:endParaRPr lang="zh-CN" altLang="en-US"/>
          </a:p>
        </p:txBody>
      </p:sp>
      <p:sp>
        <p:nvSpPr>
          <p:cNvPr id="34" name="Line 8"/>
          <p:cNvSpPr>
            <a:spLocks noChangeShapeType="1"/>
          </p:cNvSpPr>
          <p:nvPr/>
        </p:nvSpPr>
        <p:spPr bwMode="auto">
          <a:xfrm>
            <a:off x="3492503" y="3297231"/>
            <a:ext cx="1508125" cy="479425"/>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35" name="Line 9"/>
          <p:cNvSpPr>
            <a:spLocks noChangeShapeType="1"/>
          </p:cNvSpPr>
          <p:nvPr/>
        </p:nvSpPr>
        <p:spPr bwMode="auto">
          <a:xfrm flipH="1">
            <a:off x="3492503" y="3871906"/>
            <a:ext cx="1508125" cy="479425"/>
          </a:xfrm>
          <a:prstGeom prst="line">
            <a:avLst/>
          </a:prstGeom>
          <a:noFill/>
          <a:ln w="28575">
            <a:solidFill>
              <a:srgbClr val="FF0000"/>
            </a:solidFill>
            <a:round/>
            <a:headEnd type="none" w="sm" len="sm"/>
            <a:tailEnd type="triangle" w="med" len="lg"/>
          </a:ln>
          <a:effectLst/>
        </p:spPr>
        <p:txBody>
          <a:bodyPr/>
          <a:lstStyle/>
          <a:p>
            <a:endParaRPr lang="zh-CN" altLang="en-US"/>
          </a:p>
        </p:txBody>
      </p:sp>
      <p:sp>
        <p:nvSpPr>
          <p:cNvPr id="36" name="Line 10"/>
          <p:cNvSpPr>
            <a:spLocks noChangeShapeType="1"/>
          </p:cNvSpPr>
          <p:nvPr/>
        </p:nvSpPr>
        <p:spPr bwMode="auto">
          <a:xfrm>
            <a:off x="3492503" y="4446581"/>
            <a:ext cx="1508125" cy="481013"/>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37" name="Line 11"/>
          <p:cNvSpPr>
            <a:spLocks noChangeShapeType="1"/>
          </p:cNvSpPr>
          <p:nvPr/>
        </p:nvSpPr>
        <p:spPr bwMode="auto">
          <a:xfrm flipH="1">
            <a:off x="3492503" y="5021256"/>
            <a:ext cx="1508125" cy="481013"/>
          </a:xfrm>
          <a:prstGeom prst="line">
            <a:avLst/>
          </a:prstGeom>
          <a:noFill/>
          <a:ln w="28575">
            <a:solidFill>
              <a:srgbClr val="FF0000"/>
            </a:solidFill>
            <a:round/>
            <a:headEnd type="none" w="sm" len="sm"/>
            <a:tailEnd type="triangle" w="med" len="lg"/>
          </a:ln>
          <a:effectLst/>
        </p:spPr>
        <p:txBody>
          <a:bodyPr/>
          <a:lstStyle/>
          <a:p>
            <a:endParaRPr lang="zh-CN" altLang="en-US"/>
          </a:p>
        </p:txBody>
      </p:sp>
      <p:sp>
        <p:nvSpPr>
          <p:cNvPr id="38" name="Text Box 12"/>
          <p:cNvSpPr txBox="1">
            <a:spLocks noChangeArrowheads="1"/>
          </p:cNvSpPr>
          <p:nvPr/>
        </p:nvSpPr>
        <p:spPr bwMode="auto">
          <a:xfrm>
            <a:off x="3259140" y="1466844"/>
            <a:ext cx="338554" cy="369332"/>
          </a:xfrm>
          <a:prstGeom prst="rect">
            <a:avLst/>
          </a:prstGeom>
          <a:noFill/>
          <a:ln w="9525">
            <a:noFill/>
            <a:miter lim="800000"/>
            <a:headEnd/>
            <a:tailEnd/>
          </a:ln>
          <a:effectLst/>
        </p:spPr>
        <p:txBody>
          <a:bodyPr wrap="none">
            <a:spAutoFit/>
          </a:bodyPr>
          <a:lstStyle/>
          <a:p>
            <a:pPr algn="ctr"/>
            <a:r>
              <a:rPr lang="en-US" altLang="zh-CN">
                <a:latin typeface="Arial" charset="0"/>
                <a:ea typeface="黑体" pitchFamily="2" charset="-122"/>
              </a:rPr>
              <a:t>A</a:t>
            </a:r>
          </a:p>
        </p:txBody>
      </p:sp>
      <p:sp>
        <p:nvSpPr>
          <p:cNvPr id="39" name="Text Box 13"/>
          <p:cNvSpPr txBox="1">
            <a:spLocks noChangeArrowheads="1"/>
          </p:cNvSpPr>
          <p:nvPr/>
        </p:nvSpPr>
        <p:spPr bwMode="auto">
          <a:xfrm>
            <a:off x="2487615" y="1811331"/>
            <a:ext cx="1075936" cy="400110"/>
          </a:xfrm>
          <a:prstGeom prst="rect">
            <a:avLst/>
          </a:prstGeom>
          <a:noFill/>
          <a:ln w="9525">
            <a:noFill/>
            <a:miter lim="800000"/>
            <a:headEnd/>
            <a:tailEnd/>
          </a:ln>
          <a:effectLst/>
        </p:spPr>
        <p:txBody>
          <a:bodyPr wrap="none">
            <a:spAutoFit/>
          </a:bodyPr>
          <a:lstStyle/>
          <a:p>
            <a:r>
              <a:rPr lang="zh-CN" altLang="en-US" sz="2000">
                <a:latin typeface="Arial" charset="0"/>
                <a:ea typeface="黑体" pitchFamily="2" charset="-122"/>
              </a:rPr>
              <a:t>发送 </a:t>
            </a:r>
            <a:r>
              <a:rPr lang="en-US" altLang="zh-CN" sz="2000">
                <a:latin typeface="Arial" charset="0"/>
                <a:ea typeface="黑体" pitchFamily="2" charset="-122"/>
              </a:rPr>
              <a:t>M</a:t>
            </a:r>
            <a:r>
              <a:rPr lang="en-US" altLang="zh-CN" sz="2000" baseline="-25000">
                <a:latin typeface="Arial" charset="0"/>
                <a:ea typeface="黑体" pitchFamily="2" charset="-122"/>
              </a:rPr>
              <a:t>1</a:t>
            </a:r>
          </a:p>
        </p:txBody>
      </p:sp>
      <p:sp>
        <p:nvSpPr>
          <p:cNvPr id="40" name="Text Box 14"/>
          <p:cNvSpPr txBox="1">
            <a:spLocks noChangeArrowheads="1"/>
          </p:cNvSpPr>
          <p:nvPr/>
        </p:nvSpPr>
        <p:spPr bwMode="auto">
          <a:xfrm>
            <a:off x="5000628" y="2416169"/>
            <a:ext cx="1075936" cy="400110"/>
          </a:xfrm>
          <a:prstGeom prst="rect">
            <a:avLst/>
          </a:prstGeom>
          <a:noFill/>
          <a:ln w="9525">
            <a:noFill/>
            <a:miter lim="800000"/>
            <a:headEnd/>
            <a:tailEnd/>
          </a:ln>
          <a:effectLst/>
        </p:spPr>
        <p:txBody>
          <a:bodyPr wrap="none">
            <a:spAutoFit/>
          </a:bodyPr>
          <a:lstStyle/>
          <a:p>
            <a:r>
              <a:rPr lang="zh-CN" altLang="en-US" sz="2000">
                <a:latin typeface="Arial" charset="0"/>
                <a:ea typeface="黑体" pitchFamily="2" charset="-122"/>
              </a:rPr>
              <a:t>确认 </a:t>
            </a:r>
            <a:r>
              <a:rPr lang="en-US" altLang="zh-CN" sz="2000">
                <a:latin typeface="Arial" charset="0"/>
                <a:ea typeface="黑体" pitchFamily="2" charset="-122"/>
              </a:rPr>
              <a:t>M</a:t>
            </a:r>
            <a:r>
              <a:rPr lang="en-US" altLang="zh-CN" sz="2000" baseline="-25000">
                <a:latin typeface="Arial" charset="0"/>
                <a:ea typeface="黑体" pitchFamily="2" charset="-122"/>
              </a:rPr>
              <a:t>1</a:t>
            </a:r>
          </a:p>
        </p:txBody>
      </p:sp>
      <p:sp>
        <p:nvSpPr>
          <p:cNvPr id="41" name="Text Box 15"/>
          <p:cNvSpPr txBox="1">
            <a:spLocks noChangeArrowheads="1"/>
          </p:cNvSpPr>
          <p:nvPr/>
        </p:nvSpPr>
        <p:spPr bwMode="auto">
          <a:xfrm>
            <a:off x="4810128" y="1466844"/>
            <a:ext cx="338554" cy="369332"/>
          </a:xfrm>
          <a:prstGeom prst="rect">
            <a:avLst/>
          </a:prstGeom>
          <a:noFill/>
          <a:ln w="9525">
            <a:noFill/>
            <a:miter lim="800000"/>
            <a:headEnd/>
            <a:tailEnd/>
          </a:ln>
          <a:effectLst/>
        </p:spPr>
        <p:txBody>
          <a:bodyPr wrap="none">
            <a:spAutoFit/>
          </a:bodyPr>
          <a:lstStyle/>
          <a:p>
            <a:pPr algn="ctr"/>
            <a:r>
              <a:rPr lang="en-US" altLang="zh-CN">
                <a:latin typeface="Arial" charset="0"/>
                <a:ea typeface="黑体" pitchFamily="2" charset="-122"/>
              </a:rPr>
              <a:t>B</a:t>
            </a:r>
          </a:p>
        </p:txBody>
      </p:sp>
      <p:sp>
        <p:nvSpPr>
          <p:cNvPr id="42" name="Line 16"/>
          <p:cNvSpPr>
            <a:spLocks noChangeShapeType="1"/>
          </p:cNvSpPr>
          <p:nvPr/>
        </p:nvSpPr>
        <p:spPr bwMode="auto">
          <a:xfrm>
            <a:off x="5000628" y="1916106"/>
            <a:ext cx="0" cy="3873500"/>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43" name="Text Box 17"/>
          <p:cNvSpPr txBox="1">
            <a:spLocks noChangeArrowheads="1"/>
          </p:cNvSpPr>
          <p:nvPr/>
        </p:nvSpPr>
        <p:spPr bwMode="auto">
          <a:xfrm>
            <a:off x="2487615" y="2990844"/>
            <a:ext cx="1075936" cy="400110"/>
          </a:xfrm>
          <a:prstGeom prst="rect">
            <a:avLst/>
          </a:prstGeom>
          <a:noFill/>
          <a:ln w="9525">
            <a:noFill/>
            <a:miter lim="800000"/>
            <a:headEnd/>
            <a:tailEnd/>
          </a:ln>
          <a:effectLst/>
        </p:spPr>
        <p:txBody>
          <a:bodyPr wrap="none">
            <a:spAutoFit/>
          </a:bodyPr>
          <a:lstStyle/>
          <a:p>
            <a:r>
              <a:rPr lang="zh-CN" altLang="en-US" sz="2000">
                <a:latin typeface="Arial" charset="0"/>
                <a:ea typeface="黑体" pitchFamily="2" charset="-122"/>
              </a:rPr>
              <a:t>发送 </a:t>
            </a:r>
            <a:r>
              <a:rPr lang="en-US" altLang="zh-CN" sz="2000">
                <a:latin typeface="Arial" charset="0"/>
                <a:ea typeface="黑体" pitchFamily="2" charset="-122"/>
              </a:rPr>
              <a:t>M</a:t>
            </a:r>
            <a:r>
              <a:rPr lang="en-US" altLang="zh-CN" sz="2000" baseline="-25000">
                <a:latin typeface="Arial" charset="0"/>
                <a:ea typeface="黑体" pitchFamily="2" charset="-122"/>
              </a:rPr>
              <a:t>2</a:t>
            </a:r>
          </a:p>
        </p:txBody>
      </p:sp>
      <p:sp>
        <p:nvSpPr>
          <p:cNvPr id="44" name="Text Box 18"/>
          <p:cNvSpPr txBox="1">
            <a:spLocks noChangeArrowheads="1"/>
          </p:cNvSpPr>
          <p:nvPr/>
        </p:nvSpPr>
        <p:spPr bwMode="auto">
          <a:xfrm>
            <a:off x="2487615" y="4171944"/>
            <a:ext cx="1075936" cy="400110"/>
          </a:xfrm>
          <a:prstGeom prst="rect">
            <a:avLst/>
          </a:prstGeom>
          <a:noFill/>
          <a:ln w="9525">
            <a:noFill/>
            <a:miter lim="800000"/>
            <a:headEnd/>
            <a:tailEnd/>
          </a:ln>
          <a:effectLst/>
        </p:spPr>
        <p:txBody>
          <a:bodyPr wrap="none">
            <a:spAutoFit/>
          </a:bodyPr>
          <a:lstStyle/>
          <a:p>
            <a:r>
              <a:rPr lang="zh-CN" altLang="en-US" sz="2000">
                <a:latin typeface="Arial" charset="0"/>
                <a:ea typeface="黑体" pitchFamily="2" charset="-122"/>
              </a:rPr>
              <a:t>发送 </a:t>
            </a:r>
            <a:r>
              <a:rPr lang="en-US" altLang="zh-CN" sz="2000">
                <a:latin typeface="Arial" charset="0"/>
                <a:ea typeface="黑体" pitchFamily="2" charset="-122"/>
              </a:rPr>
              <a:t>M</a:t>
            </a:r>
            <a:r>
              <a:rPr lang="en-US" altLang="zh-CN" sz="2000" baseline="-25000">
                <a:latin typeface="Arial" charset="0"/>
                <a:ea typeface="黑体" pitchFamily="2" charset="-122"/>
              </a:rPr>
              <a:t>3</a:t>
            </a:r>
          </a:p>
        </p:txBody>
      </p:sp>
      <p:sp>
        <p:nvSpPr>
          <p:cNvPr id="45" name="Text Box 19"/>
          <p:cNvSpPr txBox="1">
            <a:spLocks noChangeArrowheads="1"/>
          </p:cNvSpPr>
          <p:nvPr/>
        </p:nvSpPr>
        <p:spPr bwMode="auto">
          <a:xfrm>
            <a:off x="5000628" y="3565519"/>
            <a:ext cx="1075936" cy="400110"/>
          </a:xfrm>
          <a:prstGeom prst="rect">
            <a:avLst/>
          </a:prstGeom>
          <a:noFill/>
          <a:ln w="9525">
            <a:noFill/>
            <a:miter lim="800000"/>
            <a:headEnd/>
            <a:tailEnd/>
          </a:ln>
          <a:effectLst/>
        </p:spPr>
        <p:txBody>
          <a:bodyPr wrap="none">
            <a:spAutoFit/>
          </a:bodyPr>
          <a:lstStyle/>
          <a:p>
            <a:r>
              <a:rPr lang="zh-CN" altLang="en-US" sz="2000">
                <a:latin typeface="Arial" charset="0"/>
                <a:ea typeface="黑体" pitchFamily="2" charset="-122"/>
              </a:rPr>
              <a:t>确认 </a:t>
            </a:r>
            <a:r>
              <a:rPr lang="en-US" altLang="zh-CN" sz="2000">
                <a:latin typeface="Arial" charset="0"/>
                <a:ea typeface="黑体" pitchFamily="2" charset="-122"/>
              </a:rPr>
              <a:t>M</a:t>
            </a:r>
            <a:r>
              <a:rPr lang="en-US" altLang="zh-CN" sz="2000" baseline="-25000">
                <a:latin typeface="Arial" charset="0"/>
                <a:ea typeface="黑体" pitchFamily="2" charset="-122"/>
              </a:rPr>
              <a:t>2</a:t>
            </a:r>
          </a:p>
        </p:txBody>
      </p:sp>
      <p:sp>
        <p:nvSpPr>
          <p:cNvPr id="46" name="Text Box 20"/>
          <p:cNvSpPr txBox="1">
            <a:spLocks noChangeArrowheads="1"/>
          </p:cNvSpPr>
          <p:nvPr/>
        </p:nvSpPr>
        <p:spPr bwMode="auto">
          <a:xfrm>
            <a:off x="5000628" y="4714869"/>
            <a:ext cx="1075936" cy="400110"/>
          </a:xfrm>
          <a:prstGeom prst="rect">
            <a:avLst/>
          </a:prstGeom>
          <a:noFill/>
          <a:ln w="9525">
            <a:noFill/>
            <a:miter lim="800000"/>
            <a:headEnd/>
            <a:tailEnd/>
          </a:ln>
          <a:effectLst/>
        </p:spPr>
        <p:txBody>
          <a:bodyPr wrap="none">
            <a:spAutoFit/>
          </a:bodyPr>
          <a:lstStyle/>
          <a:p>
            <a:r>
              <a:rPr lang="zh-CN" altLang="en-US" sz="2000">
                <a:latin typeface="Arial" charset="0"/>
                <a:ea typeface="黑体" pitchFamily="2" charset="-122"/>
              </a:rPr>
              <a:t>确认 </a:t>
            </a:r>
            <a:r>
              <a:rPr lang="en-US" altLang="zh-CN" sz="2000">
                <a:latin typeface="Arial" charset="0"/>
                <a:ea typeface="黑体" pitchFamily="2" charset="-122"/>
              </a:rPr>
              <a:t>M</a:t>
            </a:r>
            <a:r>
              <a:rPr lang="en-US" altLang="zh-CN" sz="2000" baseline="-25000">
                <a:latin typeface="Arial" charset="0"/>
                <a:ea typeface="黑体" pitchFamily="2" charset="-122"/>
              </a:rPr>
              <a:t>3</a:t>
            </a:r>
          </a:p>
        </p:txBody>
      </p:sp>
      <p:sp>
        <p:nvSpPr>
          <p:cNvPr id="47" name="Rectangle 46"/>
          <p:cNvSpPr>
            <a:spLocks noChangeArrowheads="1"/>
          </p:cNvSpPr>
          <p:nvPr/>
        </p:nvSpPr>
        <p:spPr bwMode="auto">
          <a:xfrm>
            <a:off x="3463928" y="5530844"/>
            <a:ext cx="256480" cy="400752"/>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48" name="Rectangle 47"/>
          <p:cNvSpPr>
            <a:spLocks noChangeArrowheads="1"/>
          </p:cNvSpPr>
          <p:nvPr/>
        </p:nvSpPr>
        <p:spPr bwMode="auto">
          <a:xfrm>
            <a:off x="4970465" y="5530844"/>
            <a:ext cx="254000" cy="398462"/>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22" name="圆角矩形标注 21"/>
          <p:cNvSpPr/>
          <p:nvPr/>
        </p:nvSpPr>
        <p:spPr>
          <a:xfrm>
            <a:off x="3500430" y="1071546"/>
            <a:ext cx="1500198" cy="428628"/>
          </a:xfrm>
          <a:prstGeom prst="wedgeRoundRectCallout">
            <a:avLst>
              <a:gd name="adj1" fmla="val 7905"/>
              <a:gd name="adj2" fmla="val 22151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2400" dirty="0" smtClean="0">
                <a:solidFill>
                  <a:schemeClr val="tx1"/>
                </a:solidFill>
                <a:latin typeface="+mn-ea"/>
              </a:rPr>
              <a:t>数据分组</a:t>
            </a:r>
            <a:endParaRPr lang="zh-CN" altLang="en-US" sz="2400" dirty="0">
              <a:solidFill>
                <a:schemeClr val="tx1"/>
              </a:solidFill>
              <a:latin typeface="+mn-ea"/>
            </a:endParaRPr>
          </a:p>
        </p:txBody>
      </p:sp>
      <p:sp>
        <p:nvSpPr>
          <p:cNvPr id="23" name="圆角矩形标注 22"/>
          <p:cNvSpPr/>
          <p:nvPr/>
        </p:nvSpPr>
        <p:spPr>
          <a:xfrm>
            <a:off x="4643438" y="3000372"/>
            <a:ext cx="1500198" cy="428628"/>
          </a:xfrm>
          <a:prstGeom prst="wedgeRoundRectCallout">
            <a:avLst>
              <a:gd name="adj1" fmla="val -36406"/>
              <a:gd name="adj2" fmla="val -9585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2400" dirty="0" smtClean="0">
                <a:solidFill>
                  <a:schemeClr val="tx1"/>
                </a:solidFill>
                <a:latin typeface="+mn-ea"/>
              </a:rPr>
              <a:t>确认分组</a:t>
            </a:r>
            <a:endParaRPr lang="zh-CN" altLang="en-US" sz="2400" dirty="0">
              <a:solidFill>
                <a:schemeClr val="tx1"/>
              </a:solidFill>
              <a:latin typeface="+mn-ea"/>
            </a:endParaRPr>
          </a:p>
        </p:txBody>
      </p:sp>
      <p:sp>
        <p:nvSpPr>
          <p:cNvPr id="25" name="矩形 24"/>
          <p:cNvSpPr/>
          <p:nvPr/>
        </p:nvSpPr>
        <p:spPr>
          <a:xfrm>
            <a:off x="714348" y="6072206"/>
            <a:ext cx="6686446" cy="587661"/>
          </a:xfrm>
          <a:prstGeom prst="rect">
            <a:avLst/>
          </a:prstGeom>
        </p:spPr>
        <p:txBody>
          <a:bodyPr wrap="none">
            <a:spAutoFit/>
          </a:bodyPr>
          <a:lstStyle/>
          <a:p>
            <a:pPr marL="342900" lvl="0" indent="-342900">
              <a:lnSpc>
                <a:spcPct val="110000"/>
              </a:lnSpc>
              <a:spcBef>
                <a:spcPts val="600"/>
              </a:spcBef>
              <a:buClr>
                <a:srgbClr val="333399"/>
              </a:buClr>
              <a:buSzPct val="75000"/>
              <a:buFont typeface="Wingdings" pitchFamily="2" charset="2"/>
              <a:buChar char="n"/>
            </a:pPr>
            <a:r>
              <a:rPr lang="zh-CN" altLang="en-US" sz="3200" kern="0" dirty="0" smtClean="0">
                <a:solidFill>
                  <a:srgbClr val="FF0000"/>
                </a:solidFill>
                <a:latin typeface="Arial"/>
                <a:ea typeface="黑体" pitchFamily="2" charset="-122"/>
              </a:rPr>
              <a:t>分组和确认分组都必须进行编号。</a:t>
            </a:r>
            <a:endParaRPr lang="zh-CN" altLang="en-US" sz="3200" kern="0" dirty="0">
              <a:solidFill>
                <a:srgbClr val="FF0000"/>
              </a:solidFill>
              <a:latin typeface="Arial"/>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9"/>
          <p:cNvSpPr>
            <a:spLocks noGrp="1"/>
          </p:cNvSpPr>
          <p:nvPr>
            <p:ph type="sldNum" sz="quarter" idx="12"/>
          </p:nvPr>
        </p:nvSpPr>
        <p:spPr>
          <a:xfrm>
            <a:off x="7358082" y="5643578"/>
            <a:ext cx="798570"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29</a:t>
            </a:fld>
            <a:endParaRPr lang="zh-CN" altLang="en-US" kern="0" dirty="0">
              <a:solidFill>
                <a:sysClr val="windowText" lastClr="000000"/>
              </a:solidFill>
            </a:endParaRPr>
          </a:p>
        </p:txBody>
      </p:sp>
      <p:sp>
        <p:nvSpPr>
          <p:cNvPr id="699413" name="Line 21"/>
          <p:cNvSpPr>
            <a:spLocks noChangeShapeType="1"/>
          </p:cNvSpPr>
          <p:nvPr/>
        </p:nvSpPr>
        <p:spPr bwMode="auto">
          <a:xfrm>
            <a:off x="4363976" y="1377933"/>
            <a:ext cx="0" cy="3873500"/>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699414" name="Line 22"/>
          <p:cNvSpPr>
            <a:spLocks noChangeShapeType="1"/>
          </p:cNvSpPr>
          <p:nvPr/>
        </p:nvSpPr>
        <p:spPr bwMode="auto">
          <a:xfrm>
            <a:off x="4363976" y="1608120"/>
            <a:ext cx="838200" cy="288925"/>
          </a:xfrm>
          <a:prstGeom prst="line">
            <a:avLst/>
          </a:prstGeom>
          <a:noFill/>
          <a:ln w="57150">
            <a:solidFill>
              <a:schemeClr val="hlink"/>
            </a:solidFill>
            <a:round/>
            <a:headEnd type="none" w="sm" len="sm"/>
            <a:tailEnd type="triangle" w="med" len="lg"/>
          </a:ln>
          <a:effectLst/>
        </p:spPr>
        <p:txBody>
          <a:bodyPr/>
          <a:lstStyle/>
          <a:p>
            <a:endParaRPr lang="zh-CN" altLang="en-US" sz="2000"/>
          </a:p>
        </p:txBody>
      </p:sp>
      <p:sp>
        <p:nvSpPr>
          <p:cNvPr id="699415" name="Line 23"/>
          <p:cNvSpPr>
            <a:spLocks noChangeShapeType="1"/>
          </p:cNvSpPr>
          <p:nvPr/>
        </p:nvSpPr>
        <p:spPr bwMode="auto">
          <a:xfrm flipH="1">
            <a:off x="4363976" y="2184383"/>
            <a:ext cx="1508125" cy="479425"/>
          </a:xfrm>
          <a:prstGeom prst="line">
            <a:avLst/>
          </a:prstGeom>
          <a:noFill/>
          <a:ln w="9525">
            <a:solidFill>
              <a:schemeClr val="tx1"/>
            </a:solidFill>
            <a:prstDash val="dash"/>
            <a:round/>
            <a:headEnd type="none" w="sm" len="sm"/>
            <a:tailEnd type="none" w="sm" len="med"/>
          </a:ln>
          <a:effectLst/>
        </p:spPr>
        <p:txBody>
          <a:bodyPr/>
          <a:lstStyle/>
          <a:p>
            <a:endParaRPr lang="zh-CN" altLang="en-US"/>
          </a:p>
        </p:txBody>
      </p:sp>
      <p:sp>
        <p:nvSpPr>
          <p:cNvPr id="699416" name="Line 24"/>
          <p:cNvSpPr>
            <a:spLocks noChangeShapeType="1"/>
          </p:cNvSpPr>
          <p:nvPr/>
        </p:nvSpPr>
        <p:spPr bwMode="auto">
          <a:xfrm>
            <a:off x="4363976" y="2951145"/>
            <a:ext cx="1508125" cy="479425"/>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699419" name="Text Box 27"/>
          <p:cNvSpPr txBox="1">
            <a:spLocks noChangeArrowheads="1"/>
          </p:cNvSpPr>
          <p:nvPr/>
        </p:nvSpPr>
        <p:spPr bwMode="auto">
          <a:xfrm>
            <a:off x="4160776" y="928670"/>
            <a:ext cx="458780" cy="584775"/>
          </a:xfrm>
          <a:prstGeom prst="rect">
            <a:avLst/>
          </a:prstGeom>
          <a:noFill/>
          <a:ln w="9525">
            <a:noFill/>
            <a:miter lim="800000"/>
            <a:headEnd/>
            <a:tailEnd/>
          </a:ln>
          <a:effectLst/>
        </p:spPr>
        <p:txBody>
          <a:bodyPr wrap="none">
            <a:spAutoFit/>
          </a:bodyPr>
          <a:lstStyle/>
          <a:p>
            <a:pPr algn="ctr"/>
            <a:r>
              <a:rPr lang="en-US" altLang="zh-CN" sz="3200">
                <a:latin typeface="Arial" charset="0"/>
                <a:ea typeface="黑体" pitchFamily="2" charset="-122"/>
              </a:rPr>
              <a:t>A</a:t>
            </a:r>
          </a:p>
        </p:txBody>
      </p:sp>
      <p:sp>
        <p:nvSpPr>
          <p:cNvPr id="699420" name="Text Box 28"/>
          <p:cNvSpPr txBox="1">
            <a:spLocks noChangeArrowheads="1"/>
          </p:cNvSpPr>
          <p:nvPr/>
        </p:nvSpPr>
        <p:spPr bwMode="auto">
          <a:xfrm>
            <a:off x="2714612" y="1284263"/>
            <a:ext cx="1767126" cy="461665"/>
          </a:xfrm>
          <a:prstGeom prst="rect">
            <a:avLst/>
          </a:prstGeom>
          <a:noFill/>
          <a:ln w="9525">
            <a:noFill/>
            <a:miter lim="800000"/>
            <a:headEnd/>
            <a:tailEnd/>
          </a:ln>
          <a:effectLst/>
        </p:spPr>
        <p:txBody>
          <a:bodyPr wrap="square">
            <a:spAutoFit/>
          </a:bodyPr>
          <a:lstStyle/>
          <a:p>
            <a:r>
              <a:rPr lang="en-US" altLang="zh-CN" sz="2400" dirty="0" smtClean="0">
                <a:latin typeface="Arial" charset="0"/>
                <a:ea typeface="黑体" pitchFamily="2" charset="-122"/>
              </a:rPr>
              <a:t>1</a:t>
            </a:r>
            <a:r>
              <a:rPr lang="zh-CN" altLang="en-US" sz="2400" dirty="0" smtClean="0">
                <a:latin typeface="Arial" charset="0"/>
                <a:ea typeface="黑体" pitchFamily="2" charset="-122"/>
              </a:rPr>
              <a:t>、发送 </a:t>
            </a:r>
            <a:r>
              <a:rPr lang="en-US" altLang="zh-CN" sz="2400" dirty="0">
                <a:latin typeface="Arial" charset="0"/>
                <a:ea typeface="黑体" pitchFamily="2" charset="-122"/>
              </a:rPr>
              <a:t>M</a:t>
            </a:r>
            <a:r>
              <a:rPr lang="en-US" altLang="zh-CN" sz="2400" baseline="-25000" dirty="0">
                <a:latin typeface="Arial" charset="0"/>
                <a:ea typeface="黑体" pitchFamily="2" charset="-122"/>
              </a:rPr>
              <a:t>1</a:t>
            </a:r>
          </a:p>
        </p:txBody>
      </p:sp>
      <p:sp>
        <p:nvSpPr>
          <p:cNvPr id="699421" name="Text Box 29"/>
          <p:cNvSpPr txBox="1">
            <a:spLocks noChangeArrowheads="1"/>
          </p:cNvSpPr>
          <p:nvPr/>
        </p:nvSpPr>
        <p:spPr bwMode="auto">
          <a:xfrm>
            <a:off x="5676839" y="928670"/>
            <a:ext cx="458780" cy="584775"/>
          </a:xfrm>
          <a:prstGeom prst="rect">
            <a:avLst/>
          </a:prstGeom>
          <a:noFill/>
          <a:ln w="9525">
            <a:noFill/>
            <a:miter lim="800000"/>
            <a:headEnd/>
            <a:tailEnd/>
          </a:ln>
          <a:effectLst/>
        </p:spPr>
        <p:txBody>
          <a:bodyPr wrap="none">
            <a:spAutoFit/>
          </a:bodyPr>
          <a:lstStyle/>
          <a:p>
            <a:pPr algn="ctr"/>
            <a:r>
              <a:rPr lang="en-US" altLang="zh-CN" sz="3200">
                <a:latin typeface="Arial" charset="0"/>
                <a:ea typeface="黑体" pitchFamily="2" charset="-122"/>
              </a:rPr>
              <a:t>B</a:t>
            </a:r>
          </a:p>
        </p:txBody>
      </p:sp>
      <p:sp>
        <p:nvSpPr>
          <p:cNvPr id="699422" name="Line 30"/>
          <p:cNvSpPr>
            <a:spLocks noChangeShapeType="1"/>
          </p:cNvSpPr>
          <p:nvPr/>
        </p:nvSpPr>
        <p:spPr bwMode="auto">
          <a:xfrm>
            <a:off x="5872101" y="1377933"/>
            <a:ext cx="0" cy="3873500"/>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699423" name="Text Box 31"/>
          <p:cNvSpPr txBox="1">
            <a:spLocks noChangeArrowheads="1"/>
          </p:cNvSpPr>
          <p:nvPr/>
        </p:nvSpPr>
        <p:spPr bwMode="auto">
          <a:xfrm>
            <a:off x="2214546" y="2641585"/>
            <a:ext cx="1946087" cy="707886"/>
          </a:xfrm>
          <a:prstGeom prst="rect">
            <a:avLst/>
          </a:prstGeom>
          <a:solidFill>
            <a:srgbClr val="FFFF99"/>
          </a:solidFill>
          <a:ln w="9525">
            <a:solidFill>
              <a:schemeClr val="folHlink"/>
            </a:solidFill>
            <a:miter lim="800000"/>
            <a:headEnd/>
            <a:tailEnd/>
          </a:ln>
          <a:effectLst>
            <a:outerShdw dist="53882" dir="2700000" algn="ctr" rotWithShape="0">
              <a:schemeClr val="bg2"/>
            </a:outerShdw>
          </a:effectLst>
        </p:spPr>
        <p:txBody>
          <a:bodyPr wrap="square">
            <a:spAutoFit/>
          </a:bodyPr>
          <a:lstStyle/>
          <a:p>
            <a:r>
              <a:rPr lang="zh-CN" altLang="en-US" sz="2000" dirty="0" smtClean="0">
                <a:ea typeface="黑体" pitchFamily="2" charset="-122"/>
              </a:rPr>
              <a:t>没有收到确认，超时</a:t>
            </a:r>
            <a:r>
              <a:rPr lang="zh-CN" altLang="en-US" sz="2000" dirty="0">
                <a:latin typeface="Arial" charset="0"/>
                <a:ea typeface="黑体" pitchFamily="2" charset="-122"/>
              </a:rPr>
              <a:t>重传 </a:t>
            </a:r>
            <a:r>
              <a:rPr lang="en-US" altLang="zh-CN" sz="2000" dirty="0">
                <a:latin typeface="Arial" charset="0"/>
                <a:ea typeface="黑体" pitchFamily="2" charset="-122"/>
              </a:rPr>
              <a:t>M</a:t>
            </a:r>
            <a:r>
              <a:rPr lang="en-US" altLang="zh-CN" sz="2000" baseline="-25000" dirty="0">
                <a:latin typeface="Arial" charset="0"/>
                <a:ea typeface="黑体" pitchFamily="2" charset="-122"/>
              </a:rPr>
              <a:t>1</a:t>
            </a:r>
          </a:p>
        </p:txBody>
      </p:sp>
      <p:sp>
        <p:nvSpPr>
          <p:cNvPr id="699425" name="Text Box 33"/>
          <p:cNvSpPr txBox="1">
            <a:spLocks noChangeArrowheads="1"/>
          </p:cNvSpPr>
          <p:nvPr/>
        </p:nvSpPr>
        <p:spPr bwMode="auto">
          <a:xfrm>
            <a:off x="5872101" y="3282933"/>
            <a:ext cx="1741182" cy="461665"/>
          </a:xfrm>
          <a:prstGeom prst="rect">
            <a:avLst/>
          </a:prstGeom>
          <a:noFill/>
          <a:ln w="9525">
            <a:noFill/>
            <a:miter lim="800000"/>
            <a:headEnd/>
            <a:tailEnd/>
          </a:ln>
          <a:effectLst/>
        </p:spPr>
        <p:txBody>
          <a:bodyPr wrap="none">
            <a:spAutoFit/>
          </a:bodyPr>
          <a:lstStyle/>
          <a:p>
            <a:r>
              <a:rPr lang="en-US" altLang="zh-CN" sz="2400" dirty="0" smtClean="0"/>
              <a:t>B</a:t>
            </a:r>
            <a:r>
              <a:rPr lang="zh-CN" altLang="en-US" sz="2400" dirty="0" smtClean="0"/>
              <a:t>收到</a:t>
            </a:r>
            <a:r>
              <a:rPr lang="en-US" altLang="zh-CN" sz="2400" dirty="0" smtClean="0"/>
              <a:t>M1</a:t>
            </a:r>
            <a:r>
              <a:rPr lang="zh-CN" altLang="en-US" sz="2400" dirty="0" smtClean="0"/>
              <a:t>，</a:t>
            </a:r>
          </a:p>
        </p:txBody>
      </p:sp>
      <p:sp>
        <p:nvSpPr>
          <p:cNvPr id="699426" name="Text Box 34"/>
          <p:cNvSpPr txBox="1">
            <a:spLocks noChangeArrowheads="1"/>
          </p:cNvSpPr>
          <p:nvPr/>
        </p:nvSpPr>
        <p:spPr bwMode="auto">
          <a:xfrm>
            <a:off x="5929322" y="1927205"/>
            <a:ext cx="2155892" cy="400110"/>
          </a:xfrm>
          <a:prstGeom prst="rect">
            <a:avLst/>
          </a:prstGeom>
          <a:solidFill>
            <a:srgbClr val="FFFF99"/>
          </a:solidFill>
          <a:ln w="9525">
            <a:solidFill>
              <a:schemeClr val="folHlink"/>
            </a:solidFill>
            <a:miter lim="800000"/>
            <a:headEnd/>
            <a:tailEnd/>
          </a:ln>
          <a:effectLst>
            <a:outerShdw dist="53882" dir="2700000" algn="ctr" rotWithShape="0">
              <a:schemeClr val="bg2"/>
            </a:outerShdw>
          </a:effectLst>
        </p:spPr>
        <p:txBody>
          <a:bodyPr wrap="square">
            <a:spAutoFit/>
          </a:bodyPr>
          <a:lstStyle/>
          <a:p>
            <a:pPr algn="ctr"/>
            <a:r>
              <a:rPr lang="zh-CN" altLang="en-US" sz="2000" dirty="0" smtClean="0">
                <a:latin typeface="Arial" charset="0"/>
                <a:ea typeface="黑体" pitchFamily="2" charset="-122"/>
              </a:rPr>
              <a:t>不发确认信息</a:t>
            </a:r>
            <a:endParaRPr lang="zh-CN" altLang="en-US" sz="2000" dirty="0">
              <a:latin typeface="Arial" charset="0"/>
              <a:ea typeface="黑体" pitchFamily="2" charset="-122"/>
            </a:endParaRPr>
          </a:p>
        </p:txBody>
      </p:sp>
      <p:sp>
        <p:nvSpPr>
          <p:cNvPr id="699427" name="Line 35"/>
          <p:cNvSpPr>
            <a:spLocks noChangeShapeType="1"/>
          </p:cNvSpPr>
          <p:nvPr/>
        </p:nvSpPr>
        <p:spPr bwMode="auto">
          <a:xfrm>
            <a:off x="5202176" y="1897045"/>
            <a:ext cx="677863" cy="214313"/>
          </a:xfrm>
          <a:prstGeom prst="line">
            <a:avLst/>
          </a:prstGeom>
          <a:noFill/>
          <a:ln w="12700">
            <a:solidFill>
              <a:schemeClr val="tx1"/>
            </a:solidFill>
            <a:prstDash val="dash"/>
            <a:round/>
            <a:headEnd type="none" w="sm" len="sm"/>
            <a:tailEnd type="triangle" w="sm" len="med"/>
          </a:ln>
          <a:effectLst/>
        </p:spPr>
        <p:txBody>
          <a:bodyPr/>
          <a:lstStyle/>
          <a:p>
            <a:endParaRPr lang="zh-CN" altLang="en-US"/>
          </a:p>
        </p:txBody>
      </p:sp>
      <p:sp>
        <p:nvSpPr>
          <p:cNvPr id="699428" name="Line 36"/>
          <p:cNvSpPr>
            <a:spLocks noChangeShapeType="1"/>
          </p:cNvSpPr>
          <p:nvPr/>
        </p:nvSpPr>
        <p:spPr bwMode="auto">
          <a:xfrm>
            <a:off x="4063939" y="1608120"/>
            <a:ext cx="250825" cy="0"/>
          </a:xfrm>
          <a:prstGeom prst="line">
            <a:avLst/>
          </a:prstGeom>
          <a:noFill/>
          <a:ln w="12700">
            <a:solidFill>
              <a:schemeClr val="tx1"/>
            </a:solidFill>
            <a:round/>
            <a:headEnd type="none" w="sm" len="sm"/>
            <a:tailEnd type="none" w="sm" len="sm"/>
          </a:ln>
          <a:effectLst/>
        </p:spPr>
        <p:txBody>
          <a:bodyPr/>
          <a:lstStyle/>
          <a:p>
            <a:endParaRPr lang="zh-CN" altLang="en-US" sz="2000"/>
          </a:p>
        </p:txBody>
      </p:sp>
      <p:sp>
        <p:nvSpPr>
          <p:cNvPr id="699429" name="Line 37"/>
          <p:cNvSpPr>
            <a:spLocks noChangeShapeType="1"/>
          </p:cNvSpPr>
          <p:nvPr/>
        </p:nvSpPr>
        <p:spPr bwMode="auto">
          <a:xfrm>
            <a:off x="4063939" y="2951145"/>
            <a:ext cx="250825"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699430" name="Line 38"/>
          <p:cNvSpPr>
            <a:spLocks noChangeShapeType="1"/>
          </p:cNvSpPr>
          <p:nvPr/>
        </p:nvSpPr>
        <p:spPr bwMode="auto">
          <a:xfrm>
            <a:off x="4190939" y="1595420"/>
            <a:ext cx="0" cy="1343025"/>
          </a:xfrm>
          <a:prstGeom prst="line">
            <a:avLst/>
          </a:prstGeom>
          <a:noFill/>
          <a:ln w="12700">
            <a:solidFill>
              <a:schemeClr val="tx1"/>
            </a:solidFill>
            <a:round/>
            <a:headEnd type="triangle" w="sm" len="med"/>
            <a:tailEnd type="triangle" w="sm" len="med"/>
          </a:ln>
          <a:effectLst/>
        </p:spPr>
        <p:txBody>
          <a:bodyPr/>
          <a:lstStyle/>
          <a:p>
            <a:endParaRPr lang="zh-CN" altLang="en-US"/>
          </a:p>
        </p:txBody>
      </p:sp>
      <p:grpSp>
        <p:nvGrpSpPr>
          <p:cNvPr id="2" name="Group 39"/>
          <p:cNvGrpSpPr>
            <a:grpSpLocks/>
          </p:cNvGrpSpPr>
          <p:nvPr/>
        </p:nvGrpSpPr>
        <p:grpSpPr bwMode="auto">
          <a:xfrm>
            <a:off x="3894076" y="1777981"/>
            <a:ext cx="595827" cy="646096"/>
            <a:chOff x="475" y="2386"/>
            <a:chExt cx="323" cy="306"/>
          </a:xfrm>
        </p:grpSpPr>
        <p:sp>
          <p:nvSpPr>
            <p:cNvPr id="699432" name="Oval 40"/>
            <p:cNvSpPr>
              <a:spLocks noChangeArrowheads="1"/>
            </p:cNvSpPr>
            <p:nvPr/>
          </p:nvSpPr>
          <p:spPr bwMode="auto">
            <a:xfrm>
              <a:off x="543" y="2505"/>
              <a:ext cx="181" cy="181"/>
            </a:xfrm>
            <a:prstGeom prst="ellipse">
              <a:avLst/>
            </a:prstGeom>
            <a:solidFill>
              <a:schemeClr val="bg1"/>
            </a:solidFill>
            <a:ln w="9525">
              <a:noFill/>
              <a:round/>
              <a:headEnd/>
              <a:tailEnd/>
            </a:ln>
            <a:effectLst/>
          </p:spPr>
          <p:txBody>
            <a:bodyPr wrap="none" anchor="ctr"/>
            <a:lstStyle/>
            <a:p>
              <a:endParaRPr lang="zh-CN" altLang="en-US"/>
            </a:p>
          </p:txBody>
        </p:sp>
        <p:sp>
          <p:nvSpPr>
            <p:cNvPr id="699433" name="Text Box 41"/>
            <p:cNvSpPr txBox="1">
              <a:spLocks noChangeArrowheads="1"/>
            </p:cNvSpPr>
            <p:nvPr/>
          </p:nvSpPr>
          <p:spPr bwMode="auto">
            <a:xfrm>
              <a:off x="475" y="2386"/>
              <a:ext cx="323" cy="306"/>
            </a:xfrm>
            <a:prstGeom prst="rect">
              <a:avLst/>
            </a:prstGeom>
            <a:noFill/>
            <a:ln w="9525">
              <a:noFill/>
              <a:miter lim="800000"/>
              <a:headEnd/>
              <a:tailEnd/>
            </a:ln>
            <a:effectLst/>
          </p:spPr>
          <p:txBody>
            <a:bodyPr wrap="none">
              <a:spAutoFit/>
            </a:bodyPr>
            <a:lstStyle/>
            <a:p>
              <a:r>
                <a:rPr lang="en-US" altLang="zh-CN" sz="3600" dirty="0">
                  <a:latin typeface="Arial" charset="0"/>
                  <a:ea typeface="黑体" pitchFamily="2" charset="-122"/>
                  <a:sym typeface="Wingdings" pitchFamily="2" charset="2"/>
                </a:rPr>
                <a:t></a:t>
              </a:r>
            </a:p>
          </p:txBody>
        </p:sp>
      </p:grpSp>
      <p:grpSp>
        <p:nvGrpSpPr>
          <p:cNvPr id="3" name="Group 42"/>
          <p:cNvGrpSpPr>
            <a:grpSpLocks/>
          </p:cNvGrpSpPr>
          <p:nvPr/>
        </p:nvGrpSpPr>
        <p:grpSpPr bwMode="auto">
          <a:xfrm>
            <a:off x="5235514" y="1801795"/>
            <a:ext cx="250825" cy="287338"/>
            <a:chOff x="3651" y="709"/>
            <a:chExt cx="136" cy="136"/>
          </a:xfrm>
        </p:grpSpPr>
        <p:sp>
          <p:nvSpPr>
            <p:cNvPr id="699435" name="Line 43"/>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sp>
          <p:nvSpPr>
            <p:cNvPr id="699436" name="Line 44"/>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grpSp>
      <p:sp>
        <p:nvSpPr>
          <p:cNvPr id="699437" name="Rectangle 45"/>
          <p:cNvSpPr>
            <a:spLocks noChangeArrowheads="1"/>
          </p:cNvSpPr>
          <p:nvPr/>
        </p:nvSpPr>
        <p:spPr bwMode="auto">
          <a:xfrm>
            <a:off x="4357686" y="5214950"/>
            <a:ext cx="1878719" cy="462307"/>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400" dirty="0">
                <a:latin typeface="Arial" charset="0"/>
                <a:ea typeface="黑体" pitchFamily="2" charset="-122"/>
              </a:rPr>
              <a:t>(b) </a:t>
            </a:r>
            <a:r>
              <a:rPr kumimoji="1" lang="zh-CN" altLang="en-US" sz="2400" dirty="0">
                <a:latin typeface="Arial" charset="0"/>
                <a:ea typeface="黑体" pitchFamily="2" charset="-122"/>
              </a:rPr>
              <a:t>超时重传</a:t>
            </a:r>
          </a:p>
        </p:txBody>
      </p:sp>
      <p:sp>
        <p:nvSpPr>
          <p:cNvPr id="699440" name="Rectangle 48"/>
          <p:cNvSpPr>
            <a:spLocks noChangeArrowheads="1"/>
          </p:cNvSpPr>
          <p:nvPr/>
        </p:nvSpPr>
        <p:spPr bwMode="auto">
          <a:xfrm>
            <a:off x="4313176" y="4992670"/>
            <a:ext cx="254000" cy="398463"/>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699441" name="Rectangle 49"/>
          <p:cNvSpPr>
            <a:spLocks noChangeArrowheads="1"/>
          </p:cNvSpPr>
          <p:nvPr/>
        </p:nvSpPr>
        <p:spPr bwMode="auto">
          <a:xfrm>
            <a:off x="5819714" y="4992670"/>
            <a:ext cx="254000" cy="398463"/>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30" name="矩形 29"/>
          <p:cNvSpPr/>
          <p:nvPr/>
        </p:nvSpPr>
        <p:spPr>
          <a:xfrm>
            <a:off x="4500562" y="1355701"/>
            <a:ext cx="1822935" cy="400110"/>
          </a:xfrm>
          <a:prstGeom prst="rect">
            <a:avLst/>
          </a:prstGeom>
        </p:spPr>
        <p:txBody>
          <a:bodyPr wrap="none">
            <a:spAutoFit/>
          </a:bodyPr>
          <a:lstStyle/>
          <a:p>
            <a:r>
              <a:rPr lang="en-US" altLang="zh-CN" sz="2000" dirty="0" smtClean="0">
                <a:ea typeface="黑体" pitchFamily="2" charset="-122"/>
              </a:rPr>
              <a:t>M1</a:t>
            </a:r>
            <a:r>
              <a:rPr lang="zh-CN" altLang="en-US" sz="2000" dirty="0" smtClean="0">
                <a:ea typeface="黑体" pitchFamily="2" charset="-122"/>
              </a:rPr>
              <a:t>出错或丢失</a:t>
            </a:r>
            <a:endParaRPr lang="zh-CN" altLang="en-US" sz="2000" dirty="0"/>
          </a:p>
        </p:txBody>
      </p:sp>
      <p:sp>
        <p:nvSpPr>
          <p:cNvPr id="32" name="矩形 31"/>
          <p:cNvSpPr/>
          <p:nvPr/>
        </p:nvSpPr>
        <p:spPr>
          <a:xfrm>
            <a:off x="4786314" y="2855899"/>
            <a:ext cx="505267" cy="369332"/>
          </a:xfrm>
          <a:prstGeom prst="rect">
            <a:avLst/>
          </a:prstGeom>
        </p:spPr>
        <p:txBody>
          <a:bodyPr wrap="none">
            <a:spAutoFit/>
          </a:bodyPr>
          <a:lstStyle/>
          <a:p>
            <a:r>
              <a:rPr lang="en-US" altLang="zh-CN" dirty="0" smtClean="0">
                <a:ea typeface="黑体" pitchFamily="2" charset="-122"/>
              </a:rPr>
              <a:t>M1</a:t>
            </a:r>
            <a:endParaRPr lang="zh-CN" altLang="en-US" dirty="0"/>
          </a:p>
        </p:txBody>
      </p:sp>
      <p:sp>
        <p:nvSpPr>
          <p:cNvPr id="34" name="Line 7"/>
          <p:cNvSpPr>
            <a:spLocks noChangeShapeType="1"/>
          </p:cNvSpPr>
          <p:nvPr/>
        </p:nvSpPr>
        <p:spPr bwMode="auto">
          <a:xfrm flipH="1">
            <a:off x="4357686" y="3498841"/>
            <a:ext cx="1571636" cy="419100"/>
          </a:xfrm>
          <a:prstGeom prst="line">
            <a:avLst/>
          </a:prstGeom>
          <a:noFill/>
          <a:ln w="28575">
            <a:solidFill>
              <a:srgbClr val="FF0000"/>
            </a:solidFill>
            <a:round/>
            <a:headEnd type="none" w="sm" len="sm"/>
            <a:tailEnd type="triangle" w="med" len="lg"/>
          </a:ln>
          <a:effectLst/>
        </p:spPr>
        <p:txBody>
          <a:bodyPr/>
          <a:lstStyle/>
          <a:p>
            <a:endParaRPr lang="zh-CN" altLang="en-US"/>
          </a:p>
        </p:txBody>
      </p:sp>
      <p:sp>
        <p:nvSpPr>
          <p:cNvPr id="35" name="Line 6"/>
          <p:cNvSpPr>
            <a:spLocks noChangeShapeType="1"/>
          </p:cNvSpPr>
          <p:nvPr/>
        </p:nvSpPr>
        <p:spPr bwMode="auto">
          <a:xfrm>
            <a:off x="4460866" y="3983047"/>
            <a:ext cx="1468455" cy="515925"/>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36" name="矩形 35"/>
          <p:cNvSpPr/>
          <p:nvPr/>
        </p:nvSpPr>
        <p:spPr>
          <a:xfrm>
            <a:off x="4603743" y="4125924"/>
            <a:ext cx="540533" cy="400110"/>
          </a:xfrm>
          <a:prstGeom prst="rect">
            <a:avLst/>
          </a:prstGeom>
        </p:spPr>
        <p:txBody>
          <a:bodyPr wrap="none">
            <a:spAutoFit/>
          </a:bodyPr>
          <a:lstStyle/>
          <a:p>
            <a:r>
              <a:rPr lang="en-US" altLang="zh-CN" sz="2000" dirty="0" smtClean="0">
                <a:ea typeface="黑体" pitchFamily="2" charset="-122"/>
              </a:rPr>
              <a:t>M2</a:t>
            </a:r>
            <a:endParaRPr lang="zh-CN" altLang="en-US" dirty="0"/>
          </a:p>
        </p:txBody>
      </p:sp>
      <p:sp>
        <p:nvSpPr>
          <p:cNvPr id="37" name="矩形 36"/>
          <p:cNvSpPr/>
          <p:nvPr/>
        </p:nvSpPr>
        <p:spPr>
          <a:xfrm>
            <a:off x="323528" y="230667"/>
            <a:ext cx="7833124" cy="769441"/>
          </a:xfrm>
          <a:prstGeom prst="rect">
            <a:avLst/>
          </a:prstGeom>
        </p:spPr>
        <p:txBody>
          <a:bodyPr wrap="square">
            <a:spAutoFit/>
          </a:bodyPr>
          <a:lstStyle/>
          <a:p>
            <a:r>
              <a:rPr lang="zh-CN" altLang="en-US" sz="4400" dirty="0"/>
              <a:t>停止等待协议</a:t>
            </a:r>
            <a:r>
              <a:rPr lang="en-US" altLang="zh-CN" sz="4400" kern="0" dirty="0" smtClean="0">
                <a:solidFill>
                  <a:srgbClr val="C00000"/>
                </a:solidFill>
                <a:latin typeface="Times New Roman" pitchFamily="18" charset="0"/>
                <a:ea typeface="黑体"/>
                <a:cs typeface="Times New Roman" pitchFamily="18" charset="0"/>
              </a:rPr>
              <a:t>2</a:t>
            </a:r>
            <a:r>
              <a:rPr lang="zh-CN" altLang="en-US" sz="4400" kern="0" dirty="0" smtClean="0">
                <a:solidFill>
                  <a:srgbClr val="C00000"/>
                </a:solidFill>
                <a:latin typeface="Times New Roman" pitchFamily="18" charset="0"/>
                <a:ea typeface="黑体"/>
                <a:cs typeface="Times New Roman" pitchFamily="18" charset="0"/>
              </a:rPr>
              <a:t>、数据出错</a:t>
            </a:r>
            <a:endParaRPr lang="zh-CN" altLang="en-US" dirty="0"/>
          </a:p>
        </p:txBody>
      </p:sp>
      <p:sp>
        <p:nvSpPr>
          <p:cNvPr id="38" name="圆角矩形标注 37"/>
          <p:cNvSpPr/>
          <p:nvPr/>
        </p:nvSpPr>
        <p:spPr>
          <a:xfrm>
            <a:off x="571472" y="1641453"/>
            <a:ext cx="2214578" cy="857256"/>
          </a:xfrm>
          <a:prstGeom prst="wedgeRoundRectCallout">
            <a:avLst>
              <a:gd name="adj1" fmla="val 105993"/>
              <a:gd name="adj2" fmla="val -416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smtClean="0">
                <a:solidFill>
                  <a:schemeClr val="tx1"/>
                </a:solidFill>
              </a:rPr>
              <a:t>设置超时计时器，例如</a:t>
            </a:r>
            <a:r>
              <a:rPr lang="en-US" altLang="zh-CN" sz="2400" dirty="0" smtClean="0">
                <a:solidFill>
                  <a:schemeClr val="tx1"/>
                </a:solidFill>
              </a:rPr>
              <a:t>1s</a:t>
            </a:r>
            <a:endParaRPr lang="zh-CN" altLang="en-US" sz="2400" dirty="0">
              <a:solidFill>
                <a:schemeClr val="tx1"/>
              </a:solidFill>
            </a:endParaRPr>
          </a:p>
        </p:txBody>
      </p:sp>
      <p:sp>
        <p:nvSpPr>
          <p:cNvPr id="40" name="矩形 39"/>
          <p:cNvSpPr/>
          <p:nvPr/>
        </p:nvSpPr>
        <p:spPr>
          <a:xfrm>
            <a:off x="642910" y="5715016"/>
            <a:ext cx="4493538" cy="954107"/>
          </a:xfrm>
          <a:prstGeom prst="rect">
            <a:avLst/>
          </a:prstGeom>
        </p:spPr>
        <p:txBody>
          <a:bodyPr wrap="none">
            <a:spAutoFit/>
          </a:bodyPr>
          <a:lstStyle/>
          <a:p>
            <a:r>
              <a:rPr lang="zh-CN" altLang="en-US" sz="2800" kern="0" dirty="0" smtClean="0">
                <a:solidFill>
                  <a:srgbClr val="000000"/>
                </a:solidFill>
                <a:latin typeface="Arial"/>
                <a:ea typeface="黑体" pitchFamily="2" charset="-122"/>
              </a:rPr>
              <a:t>超时计时器时间如何设定？</a:t>
            </a:r>
            <a:endParaRPr lang="en-US" altLang="zh-CN" sz="2800" kern="0" dirty="0" smtClean="0">
              <a:solidFill>
                <a:srgbClr val="000000"/>
              </a:solidFill>
              <a:latin typeface="Arial"/>
              <a:ea typeface="黑体" pitchFamily="2" charset="-122"/>
            </a:endParaRPr>
          </a:p>
          <a:p>
            <a:r>
              <a:rPr lang="zh-CN" altLang="en-US" sz="2800" kern="0" dirty="0" smtClean="0">
                <a:solidFill>
                  <a:srgbClr val="000000"/>
                </a:solidFill>
                <a:latin typeface="Arial"/>
                <a:ea typeface="黑体" pitchFamily="2" charset="-122"/>
              </a:rPr>
              <a:t>如何保证能重传数据？</a:t>
            </a:r>
            <a:endParaRPr lang="zh-CN" altLang="en-US" sz="2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94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699428"/>
                                        </p:tgtEl>
                                        <p:attrNameLst>
                                          <p:attrName>style.visibility</p:attrName>
                                        </p:attrNameLst>
                                      </p:cBhvr>
                                      <p:to>
                                        <p:strVal val="visible"/>
                                      </p:to>
                                    </p:set>
                                    <p:animEffect transition="in" filter="wipe(up)">
                                      <p:cBhvr>
                                        <p:cTn id="11" dur="1000"/>
                                        <p:tgtEl>
                                          <p:spTgt spid="69942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99429"/>
                                        </p:tgtEl>
                                        <p:attrNameLst>
                                          <p:attrName>style.visibility</p:attrName>
                                        </p:attrNameLst>
                                      </p:cBhvr>
                                      <p:to>
                                        <p:strVal val="visible"/>
                                      </p:to>
                                    </p:set>
                                    <p:animEffect transition="in" filter="wipe(up)">
                                      <p:cBhvr>
                                        <p:cTn id="14" dur="1000"/>
                                        <p:tgtEl>
                                          <p:spTgt spid="69942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99430"/>
                                        </p:tgtEl>
                                        <p:attrNameLst>
                                          <p:attrName>style.visibility</p:attrName>
                                        </p:attrNameLst>
                                      </p:cBhvr>
                                      <p:to>
                                        <p:strVal val="visible"/>
                                      </p:to>
                                    </p:set>
                                    <p:animEffect transition="in" filter="wipe(up)">
                                      <p:cBhvr>
                                        <p:cTn id="17" dur="1000"/>
                                        <p:tgtEl>
                                          <p:spTgt spid="699430"/>
                                        </p:tgtEl>
                                      </p:cBhvr>
                                    </p:animEffect>
                                  </p:childTnLst>
                                </p:cTn>
                              </p:par>
                              <p:par>
                                <p:cTn id="18" presetID="22" presetClass="entr" presetSubtype="1"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1000"/>
                                        <p:tgtEl>
                                          <p:spTgt spid="2"/>
                                        </p:tgtEl>
                                      </p:cBhvr>
                                    </p:animEffect>
                                  </p:childTnLst>
                                </p:cTn>
                              </p:par>
                              <p:par>
                                <p:cTn id="21" presetID="35" presetClass="emph" presetSubtype="0" repeatCount="3000" fill="hold" nodeType="withEffect">
                                  <p:stCondLst>
                                    <p:cond delay="0"/>
                                  </p:stCondLst>
                                  <p:childTnLst>
                                    <p:anim calcmode="discrete" valueType="str">
                                      <p:cBhvr>
                                        <p:cTn id="22" dur="1000" fill="hold"/>
                                        <p:tgtEl>
                                          <p:spTgt spid="2"/>
                                        </p:tgtEl>
                                        <p:attrNameLst>
                                          <p:attrName>style.visibility</p:attrName>
                                        </p:attrNameLst>
                                      </p:cBhvr>
                                      <p:tavLst>
                                        <p:tav tm="0">
                                          <p:val>
                                            <p:strVal val="hidden"/>
                                          </p:val>
                                        </p:tav>
                                        <p:tav tm="50000">
                                          <p:val>
                                            <p:strVal val="visible"/>
                                          </p:val>
                                        </p:tav>
                                      </p:tavLst>
                                    </p:anim>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9423"/>
                                        </p:tgtEl>
                                        <p:attrNameLst>
                                          <p:attrName>style.visibility</p:attrName>
                                        </p:attrNameLst>
                                      </p:cBhvr>
                                      <p:to>
                                        <p:strVal val="visible"/>
                                      </p:to>
                                    </p:set>
                                  </p:childTnLst>
                                </p:cTn>
                              </p:par>
                              <p:par>
                                <p:cTn id="29" presetID="22" presetClass="entr" presetSubtype="8" fill="hold" grpId="0" nodeType="withEffect">
                                  <p:stCondLst>
                                    <p:cond delay="0"/>
                                  </p:stCondLst>
                                  <p:childTnLst>
                                    <p:set>
                                      <p:cBhvr>
                                        <p:cTn id="30" dur="1" fill="hold">
                                          <p:stCondLst>
                                            <p:cond delay="0"/>
                                          </p:stCondLst>
                                        </p:cTn>
                                        <p:tgtEl>
                                          <p:spTgt spid="699416"/>
                                        </p:tgtEl>
                                        <p:attrNameLst>
                                          <p:attrName>style.visibility</p:attrName>
                                        </p:attrNameLst>
                                      </p:cBhvr>
                                      <p:to>
                                        <p:strVal val="visible"/>
                                      </p:to>
                                    </p:set>
                                    <p:animEffect transition="in" filter="wipe(left)">
                                      <p:cBhvr>
                                        <p:cTn id="31" dur="2000"/>
                                        <p:tgtEl>
                                          <p:spTgt spid="69941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994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righ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416" grpId="0" animBg="1"/>
      <p:bldP spid="699423" grpId="0" animBg="1"/>
      <p:bldP spid="699425" grpId="0"/>
      <p:bldP spid="699426" grpId="0" animBg="1"/>
      <p:bldP spid="699428" grpId="0" animBg="1"/>
      <p:bldP spid="699429" grpId="0" animBg="1"/>
      <p:bldP spid="699430" grpId="0" animBg="1"/>
      <p:bldP spid="32" grpId="0"/>
      <p:bldP spid="34" grpId="0" animBg="1"/>
      <p:bldP spid="35" grpId="0" animBg="1"/>
      <p:bldP spid="36" grpId="0"/>
      <p:bldP spid="38" grpId="0" animBg="1"/>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ea typeface="Arial Unicode MS" pitchFamily="34" charset="-122"/>
                <a:cs typeface="Arial Unicode MS" pitchFamily="34" charset="-122"/>
              </a:rPr>
              <a:t>第 </a:t>
            </a:r>
            <a:r>
              <a:rPr lang="en-US" altLang="zh-CN" dirty="0">
                <a:ea typeface="Arial Unicode MS" pitchFamily="34" charset="-122"/>
                <a:cs typeface="Arial Unicode MS" pitchFamily="34" charset="-122"/>
              </a:rPr>
              <a:t>5 </a:t>
            </a:r>
            <a:r>
              <a:rPr lang="zh-CN" altLang="en-US" dirty="0">
                <a:ea typeface="Arial Unicode MS" pitchFamily="34" charset="-122"/>
                <a:cs typeface="Arial Unicode MS" pitchFamily="34" charset="-122"/>
              </a:rPr>
              <a:t>章  </a:t>
            </a:r>
            <a:r>
              <a:rPr lang="zh-CN" altLang="en-US" dirty="0"/>
              <a:t>运输层</a:t>
            </a:r>
          </a:p>
        </p:txBody>
      </p:sp>
      <p:sp>
        <p:nvSpPr>
          <p:cNvPr id="5" name="内容占位符 4"/>
          <p:cNvSpPr>
            <a:spLocks noGrp="1"/>
          </p:cNvSpPr>
          <p:nvPr>
            <p:ph idx="1"/>
          </p:nvPr>
        </p:nvSpPr>
        <p:spPr/>
        <p:txBody>
          <a:bodyPr/>
          <a:lstStyle/>
          <a:p>
            <a:pPr lvl="0"/>
            <a:r>
              <a:rPr lang="en-US" dirty="0" smtClean="0"/>
              <a:t>5.1  </a:t>
            </a:r>
            <a:r>
              <a:rPr lang="zh-CN" altLang="en-US" dirty="0" smtClean="0"/>
              <a:t>运输层协议概述</a:t>
            </a:r>
            <a:r>
              <a:rPr lang="en-US" altLang="zh-CN" dirty="0" smtClean="0"/>
              <a:t>(</a:t>
            </a:r>
            <a:r>
              <a:rPr lang="zh-CN" altLang="en-US" dirty="0" smtClean="0"/>
              <a:t>掌握</a:t>
            </a:r>
            <a:r>
              <a:rPr lang="en-US" altLang="zh-CN" dirty="0" smtClean="0"/>
              <a:t>)</a:t>
            </a:r>
            <a:endParaRPr lang="zh-CN" altLang="en-US" dirty="0" smtClean="0"/>
          </a:p>
          <a:p>
            <a:pPr lvl="0"/>
            <a:r>
              <a:rPr lang="en-US" dirty="0" smtClean="0"/>
              <a:t>5.2  </a:t>
            </a:r>
            <a:r>
              <a:rPr lang="zh-CN" altLang="en-US" dirty="0" smtClean="0"/>
              <a:t>用户数据报协议 </a:t>
            </a:r>
            <a:r>
              <a:rPr lang="en-US" dirty="0" smtClean="0"/>
              <a:t>UDP</a:t>
            </a:r>
            <a:r>
              <a:rPr lang="en-US" altLang="zh-CN" dirty="0" smtClean="0"/>
              <a:t> (</a:t>
            </a:r>
            <a:r>
              <a:rPr lang="zh-CN" altLang="en-US" dirty="0" smtClean="0"/>
              <a:t>掌握</a:t>
            </a:r>
            <a:r>
              <a:rPr lang="en-US" altLang="zh-CN" dirty="0" smtClean="0"/>
              <a:t>)</a:t>
            </a:r>
            <a:endParaRPr lang="zh-CN" altLang="en-US" dirty="0" smtClean="0"/>
          </a:p>
          <a:p>
            <a:pPr lvl="0"/>
            <a:r>
              <a:rPr lang="en-US" dirty="0" smtClean="0"/>
              <a:t>5.3  </a:t>
            </a:r>
            <a:r>
              <a:rPr lang="zh-CN" altLang="en-US" dirty="0" smtClean="0"/>
              <a:t>传输控制协议 </a:t>
            </a:r>
            <a:r>
              <a:rPr lang="en-US" dirty="0" smtClean="0"/>
              <a:t>TCP </a:t>
            </a:r>
            <a:r>
              <a:rPr lang="zh-CN" altLang="en-US" dirty="0" smtClean="0"/>
              <a:t>概述</a:t>
            </a:r>
            <a:r>
              <a:rPr lang="en-US" altLang="zh-CN" dirty="0" smtClean="0"/>
              <a:t>(</a:t>
            </a:r>
            <a:r>
              <a:rPr lang="zh-CN" altLang="en-US" dirty="0" smtClean="0"/>
              <a:t>掌握</a:t>
            </a:r>
            <a:r>
              <a:rPr lang="en-US" altLang="zh-CN" dirty="0" smtClean="0"/>
              <a:t>)</a:t>
            </a:r>
            <a:endParaRPr lang="zh-CN" altLang="en-US" dirty="0" smtClean="0"/>
          </a:p>
          <a:p>
            <a:pPr lvl="0"/>
            <a:r>
              <a:rPr lang="en-US" dirty="0" smtClean="0"/>
              <a:t>5.4  </a:t>
            </a:r>
            <a:r>
              <a:rPr lang="zh-CN" altLang="en-US" dirty="0" smtClean="0"/>
              <a:t>可靠传输的工作原理</a:t>
            </a:r>
          </a:p>
          <a:p>
            <a:pPr lvl="0"/>
            <a:r>
              <a:rPr lang="en-US" dirty="0" smtClean="0"/>
              <a:t>5.5   TCP </a:t>
            </a:r>
            <a:r>
              <a:rPr lang="zh-CN" altLang="en-US" dirty="0" smtClean="0"/>
              <a:t>报文段的首部格式</a:t>
            </a:r>
            <a:r>
              <a:rPr lang="en-US" altLang="zh-CN" dirty="0" smtClean="0"/>
              <a:t>(</a:t>
            </a:r>
            <a:r>
              <a:rPr lang="zh-CN" altLang="en-US" dirty="0" smtClean="0"/>
              <a:t>掌握</a:t>
            </a:r>
            <a:r>
              <a:rPr lang="en-US" altLang="zh-CN" dirty="0" smtClean="0"/>
              <a:t>)</a:t>
            </a:r>
            <a:endParaRPr lang="en-US" dirty="0" smtClean="0"/>
          </a:p>
          <a:p>
            <a:pPr lvl="0"/>
            <a:r>
              <a:rPr lang="en-US" dirty="0" smtClean="0"/>
              <a:t>5.6  TCP </a:t>
            </a:r>
            <a:r>
              <a:rPr lang="zh-CN" altLang="en-US" dirty="0" smtClean="0"/>
              <a:t>可靠传输的实现</a:t>
            </a:r>
            <a:r>
              <a:rPr lang="en-US" altLang="zh-CN" dirty="0" smtClean="0"/>
              <a:t>(</a:t>
            </a:r>
            <a:r>
              <a:rPr lang="zh-CN" altLang="en-US" dirty="0" smtClean="0"/>
              <a:t>掌握</a:t>
            </a:r>
            <a:r>
              <a:rPr lang="en-US" altLang="zh-CN" dirty="0" smtClean="0"/>
              <a:t>)</a:t>
            </a:r>
            <a:endParaRPr lang="zh-CN" altLang="en-US" dirty="0" smtClean="0"/>
          </a:p>
          <a:p>
            <a:pPr lvl="0"/>
            <a:r>
              <a:rPr lang="en-US" dirty="0" smtClean="0"/>
              <a:t>5.7  TCP</a:t>
            </a:r>
            <a:r>
              <a:rPr lang="zh-CN" altLang="en-US" dirty="0" smtClean="0"/>
              <a:t>的流量控制</a:t>
            </a:r>
            <a:r>
              <a:rPr lang="en-US" altLang="zh-CN" dirty="0" smtClean="0"/>
              <a:t>(</a:t>
            </a:r>
            <a:r>
              <a:rPr lang="zh-CN" altLang="en-US" dirty="0" smtClean="0"/>
              <a:t>掌握</a:t>
            </a:r>
            <a:r>
              <a:rPr lang="en-US" altLang="zh-CN" dirty="0" smtClean="0"/>
              <a:t>)</a:t>
            </a:r>
            <a:endParaRPr lang="en-US" dirty="0" smtClean="0"/>
          </a:p>
          <a:p>
            <a:pPr lvl="0"/>
            <a:r>
              <a:rPr lang="en-US" dirty="0" smtClean="0"/>
              <a:t>5.8  TCP </a:t>
            </a:r>
            <a:r>
              <a:rPr lang="zh-CN" altLang="en-US" dirty="0" smtClean="0"/>
              <a:t>的拥塞控制</a:t>
            </a:r>
            <a:r>
              <a:rPr lang="en-US" altLang="zh-CN" dirty="0" smtClean="0"/>
              <a:t>(</a:t>
            </a:r>
            <a:r>
              <a:rPr lang="zh-CN" altLang="en-US" dirty="0" smtClean="0"/>
              <a:t>掌握</a:t>
            </a:r>
            <a:r>
              <a:rPr lang="en-US" altLang="zh-CN" dirty="0" smtClean="0"/>
              <a:t>)</a:t>
            </a:r>
            <a:endParaRPr lang="zh-CN" altLang="en-US" dirty="0" smtClean="0"/>
          </a:p>
          <a:p>
            <a:pPr lvl="0"/>
            <a:r>
              <a:rPr lang="en-US" dirty="0" smtClean="0"/>
              <a:t>5.9  TCP </a:t>
            </a:r>
            <a:r>
              <a:rPr lang="zh-CN" altLang="en-US" dirty="0" smtClean="0"/>
              <a:t>的运输连接管理</a:t>
            </a:r>
            <a:r>
              <a:rPr lang="en-US" altLang="zh-CN" dirty="0" smtClean="0"/>
              <a:t>(</a:t>
            </a:r>
            <a:r>
              <a:rPr lang="zh-CN" altLang="en-US" dirty="0" smtClean="0"/>
              <a:t>掌握</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3</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lgn="ctr"/>
            <a:r>
              <a:rPr lang="zh-CN" altLang="en-US" dirty="0"/>
              <a:t>请</a:t>
            </a:r>
            <a:r>
              <a:rPr lang="zh-CN" altLang="en-US" dirty="0" smtClean="0"/>
              <a:t>注意 </a:t>
            </a:r>
            <a:r>
              <a:rPr lang="en-US" altLang="zh-CN" dirty="0" smtClean="0"/>
              <a:t>214</a:t>
            </a:r>
            <a:r>
              <a:rPr lang="zh-CN" altLang="en-US" dirty="0" smtClean="0"/>
              <a:t>页</a:t>
            </a:r>
            <a:endParaRPr lang="zh-CN" altLang="en-US" dirty="0"/>
          </a:p>
        </p:txBody>
      </p:sp>
      <p:sp>
        <p:nvSpPr>
          <p:cNvPr id="701443" name="Rectangle 3"/>
          <p:cNvSpPr>
            <a:spLocks noGrp="1" noChangeArrowheads="1"/>
          </p:cNvSpPr>
          <p:nvPr>
            <p:ph idx="1"/>
          </p:nvPr>
        </p:nvSpPr>
        <p:spPr/>
        <p:txBody>
          <a:bodyPr/>
          <a:lstStyle/>
          <a:p>
            <a:r>
              <a:rPr lang="zh-CN" altLang="en-US" dirty="0"/>
              <a:t>在发送完一个分组后，必须</a:t>
            </a:r>
            <a:r>
              <a:rPr lang="zh-CN" altLang="en-US" dirty="0">
                <a:solidFill>
                  <a:srgbClr val="FF0000"/>
                </a:solidFill>
              </a:rPr>
              <a:t>暂时保留</a:t>
            </a:r>
            <a:r>
              <a:rPr lang="zh-CN" altLang="en-US" dirty="0"/>
              <a:t>已发送的分组的</a:t>
            </a:r>
            <a:r>
              <a:rPr lang="zh-CN" altLang="en-US" dirty="0" smtClean="0"/>
              <a:t>副本，以备重发。</a:t>
            </a:r>
            <a:endParaRPr lang="zh-CN" altLang="en-US" dirty="0"/>
          </a:p>
          <a:p>
            <a:r>
              <a:rPr lang="zh-CN" altLang="en-US" dirty="0">
                <a:solidFill>
                  <a:srgbClr val="FF0000"/>
                </a:solidFill>
              </a:rPr>
              <a:t>分组和确认分组都必须进行编号。</a:t>
            </a:r>
          </a:p>
          <a:p>
            <a:r>
              <a:rPr lang="zh-CN" altLang="en-US" dirty="0"/>
              <a:t>超时计时器的重传时间应当比数据在分组传输的平均往返时间</a:t>
            </a:r>
            <a:r>
              <a:rPr lang="zh-CN" altLang="en-US" dirty="0">
                <a:solidFill>
                  <a:srgbClr val="FF0000"/>
                </a:solidFill>
              </a:rPr>
              <a:t>更长一些。 </a:t>
            </a:r>
          </a:p>
        </p:txBody>
      </p:sp>
    </p:spTree>
    <p:extLst>
      <p:ext uri="{BB962C8B-B14F-4D97-AF65-F5344CB8AC3E}">
        <p14:creationId xmlns:p14="http://schemas.microsoft.com/office/powerpoint/2010/main" val="112787202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zh-CN" altLang="en-US" dirty="0"/>
              <a:t>停止等待</a:t>
            </a:r>
            <a:r>
              <a:rPr lang="zh-CN" altLang="en-US" dirty="0" smtClean="0"/>
              <a:t>协议   </a:t>
            </a:r>
            <a:r>
              <a:rPr lang="en-US" altLang="zh-CN" dirty="0" smtClean="0">
                <a:solidFill>
                  <a:srgbClr val="C00000"/>
                </a:solidFill>
              </a:rPr>
              <a:t>3</a:t>
            </a:r>
            <a:r>
              <a:rPr lang="zh-CN" altLang="en-US" dirty="0" smtClean="0">
                <a:solidFill>
                  <a:srgbClr val="C00000"/>
                </a:solidFill>
              </a:rPr>
              <a:t>、确认丢失</a:t>
            </a:r>
            <a:endParaRPr lang="zh-CN" altLang="en-US" dirty="0"/>
          </a:p>
        </p:txBody>
      </p:sp>
      <p:sp>
        <p:nvSpPr>
          <p:cNvPr id="52" name="灯片编号占位符 51"/>
          <p:cNvSpPr>
            <a:spLocks noGrp="1"/>
          </p:cNvSpPr>
          <p:nvPr>
            <p:ph type="sldNum" sz="quarter" idx="12"/>
          </p:nvPr>
        </p:nvSpPr>
        <p:spPr>
          <a:xfrm>
            <a:off x="4143372" y="6429396"/>
            <a:ext cx="928694"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31</a:t>
            </a:fld>
            <a:endParaRPr lang="zh-CN" altLang="en-US" kern="0" dirty="0">
              <a:solidFill>
                <a:sysClr val="windowText" lastClr="000000"/>
              </a:solidFill>
            </a:endParaRPr>
          </a:p>
        </p:txBody>
      </p:sp>
      <p:sp>
        <p:nvSpPr>
          <p:cNvPr id="702468" name="Line 4"/>
          <p:cNvSpPr>
            <a:spLocks noChangeShapeType="1"/>
          </p:cNvSpPr>
          <p:nvPr/>
        </p:nvSpPr>
        <p:spPr bwMode="auto">
          <a:xfrm>
            <a:off x="3754439" y="1694210"/>
            <a:ext cx="0" cy="3382962"/>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702469" name="Line 5"/>
          <p:cNvSpPr>
            <a:spLocks noChangeShapeType="1"/>
          </p:cNvSpPr>
          <p:nvPr/>
        </p:nvSpPr>
        <p:spPr bwMode="auto">
          <a:xfrm flipH="1">
            <a:off x="4332289" y="2397472"/>
            <a:ext cx="723900" cy="252413"/>
          </a:xfrm>
          <a:prstGeom prst="line">
            <a:avLst/>
          </a:prstGeom>
          <a:noFill/>
          <a:ln w="28575">
            <a:solidFill>
              <a:srgbClr val="FF0000"/>
            </a:solidFill>
            <a:round/>
            <a:headEnd type="none" w="sm" len="sm"/>
            <a:tailEnd type="triangle" w="med" len="lg"/>
          </a:ln>
          <a:effectLst/>
        </p:spPr>
        <p:txBody>
          <a:bodyPr/>
          <a:lstStyle/>
          <a:p>
            <a:endParaRPr lang="zh-CN" altLang="en-US"/>
          </a:p>
        </p:txBody>
      </p:sp>
      <p:sp>
        <p:nvSpPr>
          <p:cNvPr id="702470" name="Line 6"/>
          <p:cNvSpPr>
            <a:spLocks noChangeShapeType="1"/>
          </p:cNvSpPr>
          <p:nvPr/>
        </p:nvSpPr>
        <p:spPr bwMode="auto">
          <a:xfrm>
            <a:off x="3754439" y="3068985"/>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471" name="Line 7"/>
          <p:cNvSpPr>
            <a:spLocks noChangeShapeType="1"/>
          </p:cNvSpPr>
          <p:nvPr/>
        </p:nvSpPr>
        <p:spPr bwMode="auto">
          <a:xfrm flipH="1">
            <a:off x="3754439" y="3570635"/>
            <a:ext cx="1301750" cy="419100"/>
          </a:xfrm>
          <a:prstGeom prst="line">
            <a:avLst/>
          </a:prstGeom>
          <a:noFill/>
          <a:ln w="28575">
            <a:solidFill>
              <a:srgbClr val="FF0000"/>
            </a:solidFill>
            <a:round/>
            <a:headEnd type="none" w="sm" len="sm"/>
            <a:tailEnd type="triangle" w="med" len="lg"/>
          </a:ln>
          <a:effectLst/>
        </p:spPr>
        <p:txBody>
          <a:bodyPr/>
          <a:lstStyle/>
          <a:p>
            <a:endParaRPr lang="zh-CN" altLang="en-US"/>
          </a:p>
        </p:txBody>
      </p:sp>
      <p:sp>
        <p:nvSpPr>
          <p:cNvPr id="702473" name="Text Box 9"/>
          <p:cNvSpPr txBox="1">
            <a:spLocks noChangeArrowheads="1"/>
          </p:cNvSpPr>
          <p:nvPr/>
        </p:nvSpPr>
        <p:spPr bwMode="auto">
          <a:xfrm>
            <a:off x="3551239" y="1268760"/>
            <a:ext cx="338554" cy="369332"/>
          </a:xfrm>
          <a:prstGeom prst="rect">
            <a:avLst/>
          </a:prstGeom>
          <a:noFill/>
          <a:ln w="9525">
            <a:noFill/>
            <a:miter lim="800000"/>
            <a:headEnd/>
            <a:tailEnd/>
          </a:ln>
          <a:effectLst/>
        </p:spPr>
        <p:txBody>
          <a:bodyPr wrap="none">
            <a:spAutoFit/>
          </a:bodyPr>
          <a:lstStyle/>
          <a:p>
            <a:pPr algn="ctr"/>
            <a:r>
              <a:rPr lang="en-US" altLang="zh-CN">
                <a:latin typeface="Arial" charset="0"/>
                <a:ea typeface="黑体" pitchFamily="2" charset="-122"/>
              </a:rPr>
              <a:t>A</a:t>
            </a:r>
          </a:p>
        </p:txBody>
      </p:sp>
      <p:sp>
        <p:nvSpPr>
          <p:cNvPr id="702474" name="Text Box 10"/>
          <p:cNvSpPr txBox="1">
            <a:spLocks noChangeArrowheads="1"/>
          </p:cNvSpPr>
          <p:nvPr/>
        </p:nvSpPr>
        <p:spPr bwMode="auto">
          <a:xfrm>
            <a:off x="2000232" y="1589435"/>
            <a:ext cx="1987866" cy="400110"/>
          </a:xfrm>
          <a:prstGeom prst="rect">
            <a:avLst/>
          </a:prstGeom>
          <a:noFill/>
          <a:ln w="9525">
            <a:noFill/>
            <a:miter lim="800000"/>
            <a:headEnd/>
            <a:tailEnd/>
          </a:ln>
          <a:effectLst/>
        </p:spPr>
        <p:txBody>
          <a:bodyPr wrap="square">
            <a:spAutoFit/>
          </a:bodyPr>
          <a:lstStyle/>
          <a:p>
            <a:r>
              <a:rPr lang="en-US" altLang="zh-CN" sz="2000" dirty="0" smtClean="0">
                <a:latin typeface="Arial" charset="0"/>
                <a:ea typeface="黑体" pitchFamily="2" charset="-122"/>
              </a:rPr>
              <a:t>1</a:t>
            </a:r>
            <a:r>
              <a:rPr lang="zh-CN" altLang="en-US" sz="2000" dirty="0" smtClean="0">
                <a:latin typeface="Arial" charset="0"/>
                <a:ea typeface="黑体" pitchFamily="2" charset="-122"/>
              </a:rPr>
              <a:t>、发送 </a:t>
            </a:r>
            <a:r>
              <a:rPr lang="en-US" altLang="zh-CN" sz="2000" dirty="0">
                <a:latin typeface="Arial" charset="0"/>
                <a:ea typeface="黑体" pitchFamily="2" charset="-122"/>
              </a:rPr>
              <a:t>M</a:t>
            </a:r>
            <a:r>
              <a:rPr lang="en-US" altLang="zh-CN" sz="2000" baseline="-25000" dirty="0">
                <a:latin typeface="Arial" charset="0"/>
                <a:ea typeface="黑体" pitchFamily="2" charset="-122"/>
              </a:rPr>
              <a:t>1</a:t>
            </a:r>
          </a:p>
        </p:txBody>
      </p:sp>
      <p:sp>
        <p:nvSpPr>
          <p:cNvPr id="702475" name="Text Box 11"/>
          <p:cNvSpPr txBox="1">
            <a:spLocks noChangeArrowheads="1"/>
          </p:cNvSpPr>
          <p:nvPr/>
        </p:nvSpPr>
        <p:spPr bwMode="auto">
          <a:xfrm>
            <a:off x="4857752" y="1268760"/>
            <a:ext cx="338554" cy="369332"/>
          </a:xfrm>
          <a:prstGeom prst="rect">
            <a:avLst/>
          </a:prstGeom>
          <a:noFill/>
          <a:ln w="9525">
            <a:noFill/>
            <a:miter lim="800000"/>
            <a:headEnd/>
            <a:tailEnd/>
          </a:ln>
          <a:effectLst/>
        </p:spPr>
        <p:txBody>
          <a:bodyPr wrap="none">
            <a:spAutoFit/>
          </a:bodyPr>
          <a:lstStyle/>
          <a:p>
            <a:pPr algn="ctr"/>
            <a:r>
              <a:rPr lang="en-US" altLang="zh-CN">
                <a:latin typeface="Arial" charset="0"/>
                <a:ea typeface="黑体" pitchFamily="2" charset="-122"/>
              </a:rPr>
              <a:t>B</a:t>
            </a:r>
          </a:p>
        </p:txBody>
      </p:sp>
      <p:sp>
        <p:nvSpPr>
          <p:cNvPr id="702476" name="Line 12"/>
          <p:cNvSpPr>
            <a:spLocks noChangeShapeType="1"/>
          </p:cNvSpPr>
          <p:nvPr/>
        </p:nvSpPr>
        <p:spPr bwMode="auto">
          <a:xfrm>
            <a:off x="5056189" y="1694210"/>
            <a:ext cx="0" cy="3382962"/>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702477" name="Text Box 13"/>
          <p:cNvSpPr txBox="1">
            <a:spLocks noChangeArrowheads="1"/>
          </p:cNvSpPr>
          <p:nvPr/>
        </p:nvSpPr>
        <p:spPr bwMode="auto">
          <a:xfrm>
            <a:off x="2214547" y="2670522"/>
            <a:ext cx="1482556" cy="707886"/>
          </a:xfrm>
          <a:prstGeom prst="rect">
            <a:avLst/>
          </a:prstGeom>
          <a:noFill/>
          <a:ln w="9525">
            <a:noFill/>
            <a:miter lim="800000"/>
            <a:headEnd/>
            <a:tailEnd/>
          </a:ln>
          <a:effectLst/>
        </p:spPr>
        <p:txBody>
          <a:bodyPr wrap="square">
            <a:spAutoFit/>
          </a:bodyPr>
          <a:lstStyle/>
          <a:p>
            <a:pPr algn="ctr"/>
            <a:r>
              <a:rPr lang="en-US" altLang="zh-CN" sz="2000" dirty="0" smtClean="0">
                <a:latin typeface="Arial" charset="0"/>
                <a:ea typeface="黑体" pitchFamily="2" charset="-122"/>
              </a:rPr>
              <a:t>3</a:t>
            </a:r>
            <a:r>
              <a:rPr lang="zh-CN" altLang="en-US" sz="2000" dirty="0" smtClean="0">
                <a:latin typeface="Arial" charset="0"/>
                <a:ea typeface="黑体" pitchFamily="2" charset="-122"/>
              </a:rPr>
              <a:t>、超时</a:t>
            </a:r>
            <a:endParaRPr lang="zh-CN" altLang="en-US" sz="2000" dirty="0">
              <a:latin typeface="Arial" charset="0"/>
              <a:ea typeface="黑体" pitchFamily="2" charset="-122"/>
            </a:endParaRPr>
          </a:p>
          <a:p>
            <a:pPr algn="ctr"/>
            <a:r>
              <a:rPr lang="zh-CN" altLang="en-US" sz="2000" dirty="0">
                <a:latin typeface="Arial" charset="0"/>
                <a:ea typeface="黑体" pitchFamily="2" charset="-122"/>
              </a:rPr>
              <a:t>重传 </a:t>
            </a:r>
            <a:r>
              <a:rPr lang="en-US" altLang="zh-CN" sz="2000" dirty="0">
                <a:latin typeface="Arial" charset="0"/>
                <a:ea typeface="黑体" pitchFamily="2" charset="-122"/>
              </a:rPr>
              <a:t>M</a:t>
            </a:r>
            <a:r>
              <a:rPr lang="en-US" altLang="zh-CN" sz="2000" baseline="-25000" dirty="0">
                <a:latin typeface="Arial" charset="0"/>
                <a:ea typeface="黑体" pitchFamily="2" charset="-122"/>
              </a:rPr>
              <a:t>1</a:t>
            </a:r>
          </a:p>
        </p:txBody>
      </p:sp>
      <p:sp>
        <p:nvSpPr>
          <p:cNvPr id="702478" name="Text Box 14"/>
          <p:cNvSpPr txBox="1">
            <a:spLocks noChangeArrowheads="1"/>
          </p:cNvSpPr>
          <p:nvPr/>
        </p:nvSpPr>
        <p:spPr bwMode="auto">
          <a:xfrm>
            <a:off x="1214414" y="3769090"/>
            <a:ext cx="2428892" cy="461665"/>
          </a:xfrm>
          <a:prstGeom prst="rect">
            <a:avLst/>
          </a:prstGeom>
          <a:solidFill>
            <a:schemeClr val="accent2"/>
          </a:solidFill>
          <a:ln w="9525">
            <a:noFill/>
            <a:miter lim="800000"/>
            <a:headEnd/>
            <a:tailEnd/>
          </a:ln>
          <a:effectLst/>
        </p:spPr>
        <p:txBody>
          <a:bodyPr wrap="square">
            <a:spAutoFit/>
          </a:bodyPr>
          <a:lstStyle/>
          <a:p>
            <a:r>
              <a:rPr lang="en-US" altLang="zh-CN" sz="2400" dirty="0" smtClean="0">
                <a:latin typeface="Arial" charset="0"/>
                <a:ea typeface="黑体" pitchFamily="2" charset="-122"/>
              </a:rPr>
              <a:t>5</a:t>
            </a:r>
            <a:r>
              <a:rPr lang="zh-CN" altLang="en-US" sz="2400" dirty="0" smtClean="0">
                <a:ea typeface="黑体" pitchFamily="2" charset="-122"/>
              </a:rPr>
              <a:t>、收到</a:t>
            </a:r>
            <a:r>
              <a:rPr lang="en-US" altLang="zh-CN" sz="2400" dirty="0" smtClean="0">
                <a:ea typeface="黑体" pitchFamily="2" charset="-122"/>
              </a:rPr>
              <a:t>M</a:t>
            </a:r>
            <a:r>
              <a:rPr lang="en-US" altLang="zh-CN" sz="2400" baseline="-25000" dirty="0" smtClean="0">
                <a:ea typeface="黑体" pitchFamily="2" charset="-122"/>
              </a:rPr>
              <a:t>1</a:t>
            </a:r>
            <a:r>
              <a:rPr lang="zh-CN" altLang="en-US" sz="2400" dirty="0" smtClean="0">
                <a:ea typeface="黑体" pitchFamily="2" charset="-122"/>
              </a:rPr>
              <a:t>确认</a:t>
            </a:r>
            <a:endParaRPr lang="en-US" altLang="zh-CN" sz="2400" baseline="-25000" dirty="0">
              <a:latin typeface="Arial" charset="0"/>
              <a:ea typeface="黑体" pitchFamily="2" charset="-122"/>
            </a:endParaRPr>
          </a:p>
        </p:txBody>
      </p:sp>
      <p:sp>
        <p:nvSpPr>
          <p:cNvPr id="702479" name="Text Box 15"/>
          <p:cNvSpPr txBox="1">
            <a:spLocks noChangeArrowheads="1"/>
          </p:cNvSpPr>
          <p:nvPr/>
        </p:nvSpPr>
        <p:spPr bwMode="auto">
          <a:xfrm>
            <a:off x="5154614" y="3011835"/>
            <a:ext cx="3417914" cy="830997"/>
          </a:xfrm>
          <a:prstGeom prst="rect">
            <a:avLst/>
          </a:prstGeom>
          <a:solidFill>
            <a:srgbClr val="FFFF99"/>
          </a:solidFill>
          <a:ln w="9525">
            <a:solidFill>
              <a:schemeClr val="folHlink"/>
            </a:solidFill>
            <a:miter lim="800000"/>
            <a:headEnd/>
            <a:tailEnd/>
          </a:ln>
          <a:effectLst>
            <a:outerShdw dist="45791" dir="3378596" algn="ctr" rotWithShape="0">
              <a:schemeClr val="bg2"/>
            </a:outerShdw>
          </a:effectLst>
        </p:spPr>
        <p:txBody>
          <a:bodyPr wrap="square">
            <a:spAutoFit/>
          </a:bodyPr>
          <a:lstStyle/>
          <a:p>
            <a:r>
              <a:rPr lang="en-US" altLang="zh-CN" sz="2400" dirty="0" smtClean="0">
                <a:latin typeface="Arial" charset="0"/>
                <a:ea typeface="黑体" pitchFamily="2" charset="-122"/>
              </a:rPr>
              <a:t>4</a:t>
            </a:r>
            <a:r>
              <a:rPr lang="zh-CN" altLang="en-US" sz="2400" dirty="0" smtClean="0">
                <a:latin typeface="Arial" charset="0"/>
                <a:ea typeface="黑体" pitchFamily="2" charset="-122"/>
              </a:rPr>
              <a:t>、收到重复</a:t>
            </a:r>
            <a:r>
              <a:rPr lang="zh-CN" altLang="en-US" sz="2400" dirty="0">
                <a:latin typeface="Arial" charset="0"/>
                <a:ea typeface="黑体" pitchFamily="2" charset="-122"/>
              </a:rPr>
              <a:t>的 </a:t>
            </a:r>
            <a:r>
              <a:rPr lang="en-US" altLang="zh-CN" sz="2400" dirty="0" smtClean="0">
                <a:latin typeface="Arial" charset="0"/>
                <a:ea typeface="黑体" pitchFamily="2" charset="-122"/>
              </a:rPr>
              <a:t>M</a:t>
            </a:r>
            <a:r>
              <a:rPr lang="en-US" altLang="zh-CN" sz="2400" baseline="-25000" dirty="0" smtClean="0">
                <a:latin typeface="Arial" charset="0"/>
                <a:ea typeface="黑体" pitchFamily="2" charset="-122"/>
              </a:rPr>
              <a:t>1</a:t>
            </a:r>
            <a:r>
              <a:rPr lang="zh-CN" altLang="en-US" sz="2400" baseline="-25000" dirty="0" smtClean="0">
                <a:latin typeface="Arial" charset="0"/>
                <a:ea typeface="黑体" pitchFamily="2" charset="-122"/>
              </a:rPr>
              <a:t>，</a:t>
            </a:r>
            <a:r>
              <a:rPr lang="zh-CN" altLang="en-US" sz="2400" dirty="0" smtClean="0">
                <a:ea typeface="黑体" pitchFamily="2" charset="-122"/>
              </a:rPr>
              <a:t>丢弃</a:t>
            </a:r>
            <a:r>
              <a:rPr lang="en-US" altLang="zh-CN" sz="2400" dirty="0" smtClean="0">
                <a:ea typeface="黑体" pitchFamily="2" charset="-122"/>
              </a:rPr>
              <a:t>M</a:t>
            </a:r>
            <a:r>
              <a:rPr lang="en-US" altLang="zh-CN" sz="2400" baseline="-25000" dirty="0" smtClean="0">
                <a:ea typeface="黑体" pitchFamily="2" charset="-122"/>
              </a:rPr>
              <a:t>1 </a:t>
            </a:r>
            <a:r>
              <a:rPr lang="zh-CN" altLang="en-US" sz="2400" dirty="0" smtClean="0">
                <a:ea typeface="黑体" pitchFamily="2" charset="-122"/>
              </a:rPr>
              <a:t>，</a:t>
            </a:r>
            <a:r>
              <a:rPr lang="zh-CN" altLang="en-US" sz="2400" dirty="0" smtClean="0">
                <a:latin typeface="Arial" charset="0"/>
                <a:ea typeface="黑体" pitchFamily="2" charset="-122"/>
              </a:rPr>
              <a:t>但重传</a:t>
            </a:r>
            <a:r>
              <a:rPr lang="en-US" altLang="zh-CN" sz="2400" dirty="0" smtClean="0">
                <a:ea typeface="黑体" pitchFamily="2" charset="-122"/>
              </a:rPr>
              <a:t>M</a:t>
            </a:r>
            <a:r>
              <a:rPr lang="en-US" altLang="zh-CN" sz="2400" baseline="-25000" dirty="0" smtClean="0">
                <a:ea typeface="黑体" pitchFamily="2" charset="-122"/>
              </a:rPr>
              <a:t>1</a:t>
            </a:r>
            <a:r>
              <a:rPr lang="zh-CN" altLang="en-US" sz="2400" dirty="0" smtClean="0">
                <a:latin typeface="Arial" charset="0"/>
                <a:ea typeface="黑体" pitchFamily="2" charset="-122"/>
              </a:rPr>
              <a:t>的确认</a:t>
            </a:r>
            <a:endParaRPr lang="en-US" altLang="zh-CN" sz="2400" baseline="-25000" dirty="0">
              <a:latin typeface="Arial" charset="0"/>
              <a:ea typeface="黑体" pitchFamily="2" charset="-122"/>
            </a:endParaRPr>
          </a:p>
        </p:txBody>
      </p:sp>
      <p:sp>
        <p:nvSpPr>
          <p:cNvPr id="702480" name="Line 16"/>
          <p:cNvSpPr>
            <a:spLocks noChangeShapeType="1"/>
          </p:cNvSpPr>
          <p:nvPr/>
        </p:nvSpPr>
        <p:spPr bwMode="auto">
          <a:xfrm flipH="1">
            <a:off x="3729039" y="2664172"/>
            <a:ext cx="584200" cy="188913"/>
          </a:xfrm>
          <a:prstGeom prst="line">
            <a:avLst/>
          </a:prstGeom>
          <a:noFill/>
          <a:ln w="12700">
            <a:solidFill>
              <a:srgbClr val="FF0000"/>
            </a:solidFill>
            <a:prstDash val="dash"/>
            <a:round/>
            <a:headEnd type="none" w="sm" len="sm"/>
            <a:tailEnd type="triangle" w="sm" len="med"/>
          </a:ln>
          <a:effectLst/>
        </p:spPr>
        <p:txBody>
          <a:bodyPr/>
          <a:lstStyle/>
          <a:p>
            <a:endParaRPr lang="zh-CN" altLang="en-US"/>
          </a:p>
        </p:txBody>
      </p:sp>
      <p:sp>
        <p:nvSpPr>
          <p:cNvPr id="702481" name="Line 17"/>
          <p:cNvSpPr>
            <a:spLocks noChangeShapeType="1"/>
          </p:cNvSpPr>
          <p:nvPr/>
        </p:nvSpPr>
        <p:spPr bwMode="auto">
          <a:xfrm>
            <a:off x="3494089" y="1895822"/>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702482" name="Line 18"/>
          <p:cNvSpPr>
            <a:spLocks noChangeShapeType="1"/>
          </p:cNvSpPr>
          <p:nvPr/>
        </p:nvSpPr>
        <p:spPr bwMode="auto">
          <a:xfrm>
            <a:off x="3494089" y="3068985"/>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702483" name="Line 19"/>
          <p:cNvSpPr>
            <a:spLocks noChangeShapeType="1"/>
          </p:cNvSpPr>
          <p:nvPr/>
        </p:nvSpPr>
        <p:spPr bwMode="auto">
          <a:xfrm>
            <a:off x="3603627" y="1884710"/>
            <a:ext cx="0" cy="1173162"/>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702484" name="Oval 20"/>
          <p:cNvSpPr>
            <a:spLocks noChangeArrowheads="1"/>
          </p:cNvSpPr>
          <p:nvPr/>
        </p:nvSpPr>
        <p:spPr bwMode="auto">
          <a:xfrm>
            <a:off x="3455989" y="2264122"/>
            <a:ext cx="288925" cy="333375"/>
          </a:xfrm>
          <a:prstGeom prst="ellipse">
            <a:avLst/>
          </a:prstGeom>
          <a:solidFill>
            <a:schemeClr val="bg1"/>
          </a:solidFill>
          <a:ln w="9525">
            <a:noFill/>
            <a:round/>
            <a:headEnd/>
            <a:tailEnd/>
          </a:ln>
          <a:effectLst/>
        </p:spPr>
        <p:txBody>
          <a:bodyPr wrap="none" anchor="ctr"/>
          <a:lstStyle/>
          <a:p>
            <a:endParaRPr lang="zh-CN" altLang="en-US"/>
          </a:p>
        </p:txBody>
      </p:sp>
      <p:sp>
        <p:nvSpPr>
          <p:cNvPr id="702485" name="Text Box 21"/>
          <p:cNvSpPr txBox="1">
            <a:spLocks noChangeArrowheads="1"/>
          </p:cNvSpPr>
          <p:nvPr/>
        </p:nvSpPr>
        <p:spPr bwMode="auto">
          <a:xfrm>
            <a:off x="3305177" y="2081560"/>
            <a:ext cx="592137" cy="641350"/>
          </a:xfrm>
          <a:prstGeom prst="rect">
            <a:avLst/>
          </a:prstGeom>
          <a:noFill/>
          <a:ln w="9525">
            <a:noFill/>
            <a:miter lim="800000"/>
            <a:headEnd/>
            <a:tailEnd/>
          </a:ln>
          <a:effectLst/>
        </p:spPr>
        <p:txBody>
          <a:bodyPr wrap="none">
            <a:spAutoFit/>
          </a:bodyPr>
          <a:lstStyle/>
          <a:p>
            <a:r>
              <a:rPr lang="en-US" altLang="zh-CN" sz="3600">
                <a:latin typeface="Arial" charset="0"/>
                <a:ea typeface="黑体" pitchFamily="2" charset="-122"/>
                <a:sym typeface="Wingdings" pitchFamily="2" charset="2"/>
              </a:rPr>
              <a:t></a:t>
            </a:r>
          </a:p>
        </p:txBody>
      </p:sp>
      <p:grpSp>
        <p:nvGrpSpPr>
          <p:cNvPr id="2" name="Group 22"/>
          <p:cNvGrpSpPr>
            <a:grpSpLocks/>
          </p:cNvGrpSpPr>
          <p:nvPr/>
        </p:nvGrpSpPr>
        <p:grpSpPr bwMode="auto">
          <a:xfrm>
            <a:off x="4286252" y="2481610"/>
            <a:ext cx="215900" cy="250825"/>
            <a:chOff x="3651" y="709"/>
            <a:chExt cx="136" cy="136"/>
          </a:xfrm>
        </p:grpSpPr>
        <p:sp>
          <p:nvSpPr>
            <p:cNvPr id="702487" name="Line 23"/>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sp>
          <p:nvSpPr>
            <p:cNvPr id="702488" name="Line 24"/>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grpSp>
      <p:sp>
        <p:nvSpPr>
          <p:cNvPr id="702490" name="Line 26"/>
          <p:cNvSpPr>
            <a:spLocks noChangeShapeType="1"/>
          </p:cNvSpPr>
          <p:nvPr/>
        </p:nvSpPr>
        <p:spPr bwMode="auto">
          <a:xfrm>
            <a:off x="3749677" y="1910110"/>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491" name="Text Box 27"/>
          <p:cNvSpPr txBox="1">
            <a:spLocks noChangeArrowheads="1"/>
          </p:cNvSpPr>
          <p:nvPr/>
        </p:nvSpPr>
        <p:spPr bwMode="auto">
          <a:xfrm>
            <a:off x="5081589" y="2175222"/>
            <a:ext cx="1475084" cy="400110"/>
          </a:xfrm>
          <a:prstGeom prst="rect">
            <a:avLst/>
          </a:prstGeom>
          <a:noFill/>
          <a:ln w="9525">
            <a:noFill/>
            <a:miter lim="800000"/>
            <a:headEnd/>
            <a:tailEnd/>
          </a:ln>
          <a:effectLst/>
        </p:spPr>
        <p:txBody>
          <a:bodyPr wrap="none">
            <a:spAutoFit/>
          </a:bodyPr>
          <a:lstStyle/>
          <a:p>
            <a:r>
              <a:rPr lang="en-US" altLang="zh-CN" sz="2000" dirty="0" smtClean="0">
                <a:latin typeface="Arial" charset="0"/>
                <a:ea typeface="黑体" pitchFamily="2" charset="-122"/>
              </a:rPr>
              <a:t>2</a:t>
            </a:r>
            <a:r>
              <a:rPr lang="zh-CN" altLang="en-US" sz="2000" dirty="0" smtClean="0">
                <a:latin typeface="Arial" charset="0"/>
                <a:ea typeface="黑体" pitchFamily="2" charset="-122"/>
              </a:rPr>
              <a:t>、确认 </a:t>
            </a:r>
            <a:r>
              <a:rPr lang="en-US" altLang="zh-CN" sz="2000" dirty="0">
                <a:latin typeface="Arial" charset="0"/>
                <a:ea typeface="黑体" pitchFamily="2" charset="-122"/>
              </a:rPr>
              <a:t>M</a:t>
            </a:r>
            <a:r>
              <a:rPr lang="en-US" altLang="zh-CN" sz="2000" baseline="-25000" dirty="0">
                <a:latin typeface="Arial" charset="0"/>
                <a:ea typeface="黑体" pitchFamily="2" charset="-122"/>
              </a:rPr>
              <a:t>1</a:t>
            </a:r>
          </a:p>
        </p:txBody>
      </p:sp>
      <p:sp>
        <p:nvSpPr>
          <p:cNvPr id="702514" name="Rectangle 50"/>
          <p:cNvSpPr>
            <a:spLocks noChangeArrowheads="1"/>
          </p:cNvSpPr>
          <p:nvPr/>
        </p:nvSpPr>
        <p:spPr bwMode="auto">
          <a:xfrm>
            <a:off x="3730627" y="4853335"/>
            <a:ext cx="256480" cy="400752"/>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702515" name="Rectangle 51"/>
          <p:cNvSpPr>
            <a:spLocks noChangeArrowheads="1"/>
          </p:cNvSpPr>
          <p:nvPr/>
        </p:nvSpPr>
        <p:spPr bwMode="auto">
          <a:xfrm>
            <a:off x="5030789" y="4853335"/>
            <a:ext cx="256480" cy="400752"/>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29" name="圆角矩形标注 28"/>
          <p:cNvSpPr/>
          <p:nvPr/>
        </p:nvSpPr>
        <p:spPr>
          <a:xfrm>
            <a:off x="0" y="2054578"/>
            <a:ext cx="2214578" cy="857256"/>
          </a:xfrm>
          <a:prstGeom prst="wedgeRoundRectCallout">
            <a:avLst>
              <a:gd name="adj1" fmla="val 102023"/>
              <a:gd name="adj2" fmla="val -2057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smtClean="0">
                <a:solidFill>
                  <a:schemeClr val="tx1"/>
                </a:solidFill>
              </a:rPr>
              <a:t>设置</a:t>
            </a:r>
            <a:endParaRPr lang="en-US" altLang="zh-CN" sz="2400" dirty="0" smtClean="0">
              <a:solidFill>
                <a:schemeClr val="tx1"/>
              </a:solidFill>
            </a:endParaRPr>
          </a:p>
          <a:p>
            <a:pPr algn="ctr"/>
            <a:r>
              <a:rPr lang="zh-CN" altLang="en-US" sz="2400" dirty="0" smtClean="0">
                <a:solidFill>
                  <a:schemeClr val="tx1"/>
                </a:solidFill>
              </a:rPr>
              <a:t>超时计时器</a:t>
            </a:r>
            <a:endParaRPr lang="zh-CN" altLang="en-US" sz="2400" dirty="0">
              <a:solidFill>
                <a:schemeClr val="tx1"/>
              </a:solidFill>
            </a:endParaRPr>
          </a:p>
        </p:txBody>
      </p:sp>
      <p:sp>
        <p:nvSpPr>
          <p:cNvPr id="30" name="Line 6"/>
          <p:cNvSpPr>
            <a:spLocks noChangeShapeType="1"/>
          </p:cNvSpPr>
          <p:nvPr/>
        </p:nvSpPr>
        <p:spPr bwMode="auto">
          <a:xfrm>
            <a:off x="3786182" y="4054842"/>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31" name="矩形 30"/>
          <p:cNvSpPr/>
          <p:nvPr/>
        </p:nvSpPr>
        <p:spPr>
          <a:xfrm>
            <a:off x="3929058" y="4197718"/>
            <a:ext cx="540533" cy="400110"/>
          </a:xfrm>
          <a:prstGeom prst="rect">
            <a:avLst/>
          </a:prstGeom>
        </p:spPr>
        <p:txBody>
          <a:bodyPr wrap="none">
            <a:spAutoFit/>
          </a:bodyPr>
          <a:lstStyle/>
          <a:p>
            <a:r>
              <a:rPr lang="en-US" altLang="zh-CN" sz="2000" dirty="0" smtClean="0">
                <a:ea typeface="黑体" pitchFamily="2" charset="-122"/>
              </a:rPr>
              <a:t>M2</a:t>
            </a:r>
            <a:endParaRPr lang="zh-CN" altLang="en-US" dirty="0"/>
          </a:p>
        </p:txBody>
      </p:sp>
      <p:sp>
        <p:nvSpPr>
          <p:cNvPr id="32" name="矩形 31"/>
          <p:cNvSpPr/>
          <p:nvPr/>
        </p:nvSpPr>
        <p:spPr>
          <a:xfrm>
            <a:off x="4143372" y="1768826"/>
            <a:ext cx="540533" cy="400110"/>
          </a:xfrm>
          <a:prstGeom prst="rect">
            <a:avLst/>
          </a:prstGeom>
        </p:spPr>
        <p:txBody>
          <a:bodyPr wrap="none">
            <a:spAutoFit/>
          </a:bodyPr>
          <a:lstStyle/>
          <a:p>
            <a:r>
              <a:rPr lang="en-US" altLang="zh-CN" sz="2000" dirty="0" smtClean="0">
                <a:ea typeface="黑体" pitchFamily="2" charset="-122"/>
              </a:rPr>
              <a:t>M1</a:t>
            </a:r>
            <a:endParaRPr lang="zh-CN" altLang="en-US" dirty="0"/>
          </a:p>
        </p:txBody>
      </p:sp>
      <p:sp>
        <p:nvSpPr>
          <p:cNvPr id="33" name="矩形 32"/>
          <p:cNvSpPr/>
          <p:nvPr/>
        </p:nvSpPr>
        <p:spPr>
          <a:xfrm>
            <a:off x="4071934" y="2983272"/>
            <a:ext cx="540533" cy="400110"/>
          </a:xfrm>
          <a:prstGeom prst="rect">
            <a:avLst/>
          </a:prstGeom>
        </p:spPr>
        <p:txBody>
          <a:bodyPr wrap="none">
            <a:spAutoFit/>
          </a:bodyPr>
          <a:lstStyle/>
          <a:p>
            <a:r>
              <a:rPr lang="en-US" altLang="zh-CN" sz="2000" dirty="0" smtClean="0">
                <a:ea typeface="黑体" pitchFamily="2" charset="-122"/>
              </a:rPr>
              <a:t>M1</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24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02470"/>
                                        </p:tgtEl>
                                        <p:attrNameLst>
                                          <p:attrName>style.visibility</p:attrName>
                                        </p:attrNameLst>
                                      </p:cBhvr>
                                      <p:to>
                                        <p:strVal val="visible"/>
                                      </p:to>
                                    </p:set>
                                    <p:animEffect transition="in" filter="wipe(left)">
                                      <p:cBhvr>
                                        <p:cTn id="15" dur="500"/>
                                        <p:tgtEl>
                                          <p:spTgt spid="702470"/>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0247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702471"/>
                                        </p:tgtEl>
                                        <p:attrNameLst>
                                          <p:attrName>style.visibility</p:attrName>
                                        </p:attrNameLst>
                                      </p:cBhvr>
                                      <p:to>
                                        <p:strVal val="visible"/>
                                      </p:to>
                                    </p:set>
                                    <p:animEffect transition="in" filter="wipe(right)">
                                      <p:cBhvr>
                                        <p:cTn id="26" dur="500"/>
                                        <p:tgtEl>
                                          <p:spTgt spid="70247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24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0" grpId="0" animBg="1"/>
      <p:bldP spid="702471" grpId="0" animBg="1"/>
      <p:bldP spid="702477" grpId="0"/>
      <p:bldP spid="702478" grpId="0" animBg="1"/>
      <p:bldP spid="702479" grpId="0" animBg="1"/>
      <p:bldP spid="29" grpId="0" animBg="1"/>
      <p:bldP spid="30" grpId="0" animBg="1"/>
      <p:bldP spid="31" grpId="0"/>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zh-CN" altLang="en-US" dirty="0"/>
              <a:t>停止等待</a:t>
            </a:r>
            <a:r>
              <a:rPr lang="zh-CN" altLang="en-US" dirty="0" smtClean="0"/>
              <a:t>协议  </a:t>
            </a:r>
            <a:r>
              <a:rPr lang="en-US" altLang="zh-CN" dirty="0" smtClean="0">
                <a:solidFill>
                  <a:srgbClr val="C00000"/>
                </a:solidFill>
              </a:rPr>
              <a:t>4</a:t>
            </a:r>
            <a:r>
              <a:rPr lang="zh-CN" altLang="en-US" dirty="0" smtClean="0">
                <a:solidFill>
                  <a:srgbClr val="C00000"/>
                </a:solidFill>
              </a:rPr>
              <a:t>、确认迟到</a:t>
            </a:r>
            <a:endParaRPr lang="zh-CN" altLang="en-US" dirty="0"/>
          </a:p>
        </p:txBody>
      </p:sp>
      <p:sp>
        <p:nvSpPr>
          <p:cNvPr id="52" name="灯片编号占位符 51"/>
          <p:cNvSpPr>
            <a:spLocks noGrp="1"/>
          </p:cNvSpPr>
          <p:nvPr>
            <p:ph type="sldNum" sz="quarter" idx="12"/>
          </p:nvPr>
        </p:nvSpPr>
        <p:spPr>
          <a:xfrm>
            <a:off x="214282" y="6429396"/>
            <a:ext cx="927108"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32</a:t>
            </a:fld>
            <a:endParaRPr lang="zh-CN" altLang="en-US" kern="0" dirty="0">
              <a:solidFill>
                <a:sysClr val="windowText" lastClr="000000"/>
              </a:solidFill>
            </a:endParaRPr>
          </a:p>
        </p:txBody>
      </p:sp>
      <p:sp>
        <p:nvSpPr>
          <p:cNvPr id="702492" name="Line 28"/>
          <p:cNvSpPr>
            <a:spLocks noChangeShapeType="1"/>
          </p:cNvSpPr>
          <p:nvPr/>
        </p:nvSpPr>
        <p:spPr bwMode="auto">
          <a:xfrm>
            <a:off x="4291010" y="1496996"/>
            <a:ext cx="0" cy="3382962"/>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702493" name="Line 29"/>
          <p:cNvSpPr>
            <a:spLocks noChangeShapeType="1"/>
          </p:cNvSpPr>
          <p:nvPr/>
        </p:nvSpPr>
        <p:spPr bwMode="auto">
          <a:xfrm>
            <a:off x="4291010" y="2871771"/>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494" name="Line 30"/>
          <p:cNvSpPr>
            <a:spLocks noChangeShapeType="1"/>
          </p:cNvSpPr>
          <p:nvPr/>
        </p:nvSpPr>
        <p:spPr bwMode="auto">
          <a:xfrm flipH="1">
            <a:off x="4291010" y="3373421"/>
            <a:ext cx="1301750" cy="419100"/>
          </a:xfrm>
          <a:prstGeom prst="line">
            <a:avLst/>
          </a:prstGeom>
          <a:noFill/>
          <a:ln w="28575">
            <a:solidFill>
              <a:srgbClr val="FF0000"/>
            </a:solidFill>
            <a:round/>
            <a:headEnd type="none" w="sm" len="sm"/>
            <a:tailEnd type="triangle" w="med" len="lg"/>
          </a:ln>
          <a:effectLst/>
        </p:spPr>
        <p:txBody>
          <a:bodyPr/>
          <a:lstStyle/>
          <a:p>
            <a:endParaRPr lang="zh-CN" altLang="en-US"/>
          </a:p>
        </p:txBody>
      </p:sp>
      <p:sp>
        <p:nvSpPr>
          <p:cNvPr id="702495" name="Line 31"/>
          <p:cNvSpPr>
            <a:spLocks noChangeShapeType="1"/>
          </p:cNvSpPr>
          <p:nvPr/>
        </p:nvSpPr>
        <p:spPr bwMode="auto">
          <a:xfrm>
            <a:off x="4291010" y="3875071"/>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496" name="Text Box 32"/>
          <p:cNvSpPr txBox="1">
            <a:spLocks noChangeArrowheads="1"/>
          </p:cNvSpPr>
          <p:nvPr/>
        </p:nvSpPr>
        <p:spPr bwMode="auto">
          <a:xfrm>
            <a:off x="4095748" y="1071546"/>
            <a:ext cx="338554" cy="369332"/>
          </a:xfrm>
          <a:prstGeom prst="rect">
            <a:avLst/>
          </a:prstGeom>
          <a:noFill/>
          <a:ln w="9525">
            <a:noFill/>
            <a:miter lim="800000"/>
            <a:headEnd/>
            <a:tailEnd/>
          </a:ln>
          <a:effectLst/>
        </p:spPr>
        <p:txBody>
          <a:bodyPr wrap="none">
            <a:spAutoFit/>
          </a:bodyPr>
          <a:lstStyle/>
          <a:p>
            <a:pPr algn="ctr"/>
            <a:r>
              <a:rPr lang="en-US" altLang="zh-CN">
                <a:latin typeface="Arial" charset="0"/>
                <a:ea typeface="黑体" pitchFamily="2" charset="-122"/>
              </a:rPr>
              <a:t>A</a:t>
            </a:r>
          </a:p>
        </p:txBody>
      </p:sp>
      <p:sp>
        <p:nvSpPr>
          <p:cNvPr id="702497" name="Text Box 33"/>
          <p:cNvSpPr txBox="1">
            <a:spLocks noChangeArrowheads="1"/>
          </p:cNvSpPr>
          <p:nvPr/>
        </p:nvSpPr>
        <p:spPr bwMode="auto">
          <a:xfrm>
            <a:off x="2230411" y="1385861"/>
            <a:ext cx="1975150" cy="461665"/>
          </a:xfrm>
          <a:prstGeom prst="rect">
            <a:avLst/>
          </a:prstGeom>
          <a:noFill/>
          <a:ln w="9525">
            <a:noFill/>
            <a:miter lim="800000"/>
            <a:headEnd/>
            <a:tailEnd/>
          </a:ln>
          <a:effectLst/>
        </p:spPr>
        <p:txBody>
          <a:bodyPr wrap="square">
            <a:spAutoFit/>
          </a:bodyPr>
          <a:lstStyle/>
          <a:p>
            <a:r>
              <a:rPr lang="en-US" altLang="zh-CN" sz="2400" dirty="0" smtClean="0">
                <a:latin typeface="Arial" charset="0"/>
                <a:ea typeface="黑体" pitchFamily="2" charset="-122"/>
              </a:rPr>
              <a:t>1</a:t>
            </a:r>
            <a:r>
              <a:rPr lang="zh-CN" altLang="en-US" sz="2400" dirty="0" smtClean="0">
                <a:latin typeface="Arial" charset="0"/>
                <a:ea typeface="黑体" pitchFamily="2" charset="-122"/>
              </a:rPr>
              <a:t>、发送 </a:t>
            </a:r>
            <a:r>
              <a:rPr lang="en-US" altLang="zh-CN" sz="2400" dirty="0">
                <a:latin typeface="Arial" charset="0"/>
                <a:ea typeface="黑体" pitchFamily="2" charset="-122"/>
              </a:rPr>
              <a:t>M</a:t>
            </a:r>
            <a:r>
              <a:rPr lang="en-US" altLang="zh-CN" sz="2400" baseline="-25000" dirty="0">
                <a:latin typeface="Arial" charset="0"/>
                <a:ea typeface="黑体" pitchFamily="2" charset="-122"/>
              </a:rPr>
              <a:t>1</a:t>
            </a:r>
          </a:p>
        </p:txBody>
      </p:sp>
      <p:sp>
        <p:nvSpPr>
          <p:cNvPr id="702498" name="Text Box 34"/>
          <p:cNvSpPr txBox="1">
            <a:spLocks noChangeArrowheads="1"/>
          </p:cNvSpPr>
          <p:nvPr/>
        </p:nvSpPr>
        <p:spPr bwMode="auto">
          <a:xfrm>
            <a:off x="5391148" y="1071546"/>
            <a:ext cx="338554" cy="369332"/>
          </a:xfrm>
          <a:prstGeom prst="rect">
            <a:avLst/>
          </a:prstGeom>
          <a:noFill/>
          <a:ln w="9525">
            <a:noFill/>
            <a:miter lim="800000"/>
            <a:headEnd/>
            <a:tailEnd/>
          </a:ln>
          <a:effectLst/>
        </p:spPr>
        <p:txBody>
          <a:bodyPr wrap="none">
            <a:spAutoFit/>
          </a:bodyPr>
          <a:lstStyle/>
          <a:p>
            <a:pPr algn="ctr"/>
            <a:r>
              <a:rPr lang="en-US" altLang="zh-CN">
                <a:latin typeface="Arial" charset="0"/>
                <a:ea typeface="黑体" pitchFamily="2" charset="-122"/>
              </a:rPr>
              <a:t>B</a:t>
            </a:r>
          </a:p>
        </p:txBody>
      </p:sp>
      <p:sp>
        <p:nvSpPr>
          <p:cNvPr id="702499" name="Line 35"/>
          <p:cNvSpPr>
            <a:spLocks noChangeShapeType="1"/>
          </p:cNvSpPr>
          <p:nvPr/>
        </p:nvSpPr>
        <p:spPr bwMode="auto">
          <a:xfrm>
            <a:off x="5592760" y="1496996"/>
            <a:ext cx="0" cy="3382962"/>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702500" name="Text Box 36"/>
          <p:cNvSpPr txBox="1">
            <a:spLocks noChangeArrowheads="1"/>
          </p:cNvSpPr>
          <p:nvPr/>
        </p:nvSpPr>
        <p:spPr bwMode="auto">
          <a:xfrm>
            <a:off x="1643042" y="2500306"/>
            <a:ext cx="2571768" cy="461665"/>
          </a:xfrm>
          <a:prstGeom prst="rect">
            <a:avLst/>
          </a:prstGeom>
          <a:noFill/>
          <a:ln w="9525">
            <a:noFill/>
            <a:miter lim="800000"/>
            <a:headEnd/>
            <a:tailEnd/>
          </a:ln>
          <a:effectLst/>
        </p:spPr>
        <p:txBody>
          <a:bodyPr wrap="square">
            <a:spAutoFit/>
          </a:bodyPr>
          <a:lstStyle/>
          <a:p>
            <a:pPr algn="ctr"/>
            <a:r>
              <a:rPr lang="en-US" altLang="zh-CN" sz="2400" dirty="0" smtClean="0">
                <a:latin typeface="Arial" charset="0"/>
                <a:ea typeface="黑体" pitchFamily="2" charset="-122"/>
              </a:rPr>
              <a:t>3</a:t>
            </a:r>
            <a:r>
              <a:rPr lang="zh-CN" altLang="en-US" sz="2400" dirty="0" smtClean="0">
                <a:latin typeface="Arial" charset="0"/>
                <a:ea typeface="黑体" pitchFamily="2" charset="-122"/>
              </a:rPr>
              <a:t>、超时重传 </a:t>
            </a:r>
            <a:r>
              <a:rPr lang="en-US" altLang="zh-CN" sz="2400" dirty="0">
                <a:latin typeface="Arial" charset="0"/>
                <a:ea typeface="黑体" pitchFamily="2" charset="-122"/>
              </a:rPr>
              <a:t>M</a:t>
            </a:r>
            <a:r>
              <a:rPr lang="en-US" altLang="zh-CN" sz="2400" baseline="-25000" dirty="0">
                <a:latin typeface="Arial" charset="0"/>
                <a:ea typeface="黑体" pitchFamily="2" charset="-122"/>
              </a:rPr>
              <a:t>1</a:t>
            </a:r>
          </a:p>
        </p:txBody>
      </p:sp>
      <p:sp>
        <p:nvSpPr>
          <p:cNvPr id="702501" name="Text Box 37"/>
          <p:cNvSpPr txBox="1">
            <a:spLocks noChangeArrowheads="1"/>
          </p:cNvSpPr>
          <p:nvPr/>
        </p:nvSpPr>
        <p:spPr bwMode="auto">
          <a:xfrm>
            <a:off x="2444725" y="3529001"/>
            <a:ext cx="1903712" cy="461665"/>
          </a:xfrm>
          <a:prstGeom prst="rect">
            <a:avLst/>
          </a:prstGeom>
          <a:noFill/>
          <a:ln w="9525">
            <a:noFill/>
            <a:miter lim="800000"/>
            <a:headEnd/>
            <a:tailEnd/>
          </a:ln>
          <a:effectLst/>
        </p:spPr>
        <p:txBody>
          <a:bodyPr wrap="square">
            <a:spAutoFit/>
          </a:bodyPr>
          <a:lstStyle/>
          <a:p>
            <a:r>
              <a:rPr lang="en-US" altLang="zh-CN" sz="2400" dirty="0" smtClean="0">
                <a:latin typeface="Arial" charset="0"/>
                <a:ea typeface="黑体" pitchFamily="2" charset="-122"/>
              </a:rPr>
              <a:t>5</a:t>
            </a:r>
            <a:r>
              <a:rPr lang="zh-CN" altLang="en-US" sz="2400" dirty="0" smtClean="0">
                <a:latin typeface="Arial" charset="0"/>
                <a:ea typeface="黑体" pitchFamily="2" charset="-122"/>
              </a:rPr>
              <a:t>、发送 </a:t>
            </a:r>
            <a:r>
              <a:rPr lang="en-US" altLang="zh-CN" sz="2400" dirty="0">
                <a:latin typeface="Arial" charset="0"/>
                <a:ea typeface="黑体" pitchFamily="2" charset="-122"/>
              </a:rPr>
              <a:t>M</a:t>
            </a:r>
            <a:r>
              <a:rPr lang="en-US" altLang="zh-CN" sz="2400" baseline="-25000" dirty="0">
                <a:latin typeface="Arial" charset="0"/>
                <a:ea typeface="黑体" pitchFamily="2" charset="-122"/>
              </a:rPr>
              <a:t>2</a:t>
            </a:r>
          </a:p>
        </p:txBody>
      </p:sp>
      <p:sp>
        <p:nvSpPr>
          <p:cNvPr id="702502" name="Text Box 38"/>
          <p:cNvSpPr txBox="1">
            <a:spLocks noChangeArrowheads="1"/>
          </p:cNvSpPr>
          <p:nvPr/>
        </p:nvSpPr>
        <p:spPr bwMode="auto">
          <a:xfrm>
            <a:off x="5659435" y="2814621"/>
            <a:ext cx="2551149" cy="707886"/>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r>
              <a:rPr lang="en-US" altLang="zh-CN" sz="2000" dirty="0" smtClean="0">
                <a:latin typeface="Arial" charset="0"/>
                <a:ea typeface="黑体" pitchFamily="2" charset="-122"/>
              </a:rPr>
              <a:t>4</a:t>
            </a:r>
            <a:r>
              <a:rPr lang="zh-CN" altLang="en-US" sz="2000" dirty="0" smtClean="0">
                <a:latin typeface="Arial" charset="0"/>
                <a:ea typeface="黑体" pitchFamily="2" charset="-122"/>
              </a:rPr>
              <a:t>、收到重复</a:t>
            </a:r>
            <a:r>
              <a:rPr lang="zh-CN" altLang="en-US" sz="2000" dirty="0">
                <a:latin typeface="Arial" charset="0"/>
                <a:ea typeface="黑体" pitchFamily="2" charset="-122"/>
              </a:rPr>
              <a:t>的 </a:t>
            </a:r>
            <a:r>
              <a:rPr lang="en-US" altLang="zh-CN" sz="2000" dirty="0">
                <a:latin typeface="Arial" charset="0"/>
                <a:ea typeface="黑体" pitchFamily="2" charset="-122"/>
              </a:rPr>
              <a:t>M</a:t>
            </a:r>
            <a:r>
              <a:rPr lang="en-US" altLang="zh-CN" sz="2000" baseline="-25000" dirty="0">
                <a:latin typeface="Arial" charset="0"/>
                <a:ea typeface="黑体" pitchFamily="2" charset="-122"/>
              </a:rPr>
              <a:t>1</a:t>
            </a:r>
          </a:p>
          <a:p>
            <a:r>
              <a:rPr lang="zh-CN" altLang="en-US" sz="2000" dirty="0" smtClean="0">
                <a:ea typeface="黑体" pitchFamily="2" charset="-122"/>
              </a:rPr>
              <a:t>，丢弃，重传</a:t>
            </a:r>
            <a:r>
              <a:rPr lang="zh-CN" altLang="en-US" sz="2000" dirty="0">
                <a:latin typeface="Arial" charset="0"/>
                <a:ea typeface="黑体" pitchFamily="2" charset="-122"/>
              </a:rPr>
              <a:t>确认</a:t>
            </a:r>
            <a:r>
              <a:rPr lang="en-US" altLang="zh-CN" sz="2000" dirty="0">
                <a:latin typeface="Arial" charset="0"/>
                <a:ea typeface="黑体" pitchFamily="2" charset="-122"/>
              </a:rPr>
              <a:t>M</a:t>
            </a:r>
            <a:r>
              <a:rPr lang="en-US" altLang="zh-CN" sz="2000" baseline="-25000" dirty="0">
                <a:latin typeface="Arial" charset="0"/>
                <a:ea typeface="黑体" pitchFamily="2" charset="-122"/>
              </a:rPr>
              <a:t>1</a:t>
            </a:r>
          </a:p>
        </p:txBody>
      </p:sp>
      <p:sp>
        <p:nvSpPr>
          <p:cNvPr id="702503" name="Line 39"/>
          <p:cNvSpPr>
            <a:spLocks noChangeShapeType="1"/>
          </p:cNvSpPr>
          <p:nvPr/>
        </p:nvSpPr>
        <p:spPr bwMode="auto">
          <a:xfrm>
            <a:off x="4030660" y="1698608"/>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702504" name="Line 40"/>
          <p:cNvSpPr>
            <a:spLocks noChangeShapeType="1"/>
          </p:cNvSpPr>
          <p:nvPr/>
        </p:nvSpPr>
        <p:spPr bwMode="auto">
          <a:xfrm>
            <a:off x="4030660" y="2871771"/>
            <a:ext cx="217488"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702505" name="Line 41"/>
          <p:cNvSpPr>
            <a:spLocks noChangeShapeType="1"/>
          </p:cNvSpPr>
          <p:nvPr/>
        </p:nvSpPr>
        <p:spPr bwMode="auto">
          <a:xfrm>
            <a:off x="4141785" y="1687496"/>
            <a:ext cx="0" cy="1173162"/>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702507" name="Oval 43"/>
          <p:cNvSpPr>
            <a:spLocks noChangeArrowheads="1"/>
          </p:cNvSpPr>
          <p:nvPr/>
        </p:nvSpPr>
        <p:spPr bwMode="auto">
          <a:xfrm>
            <a:off x="3992560" y="2066908"/>
            <a:ext cx="288925" cy="333375"/>
          </a:xfrm>
          <a:prstGeom prst="ellipse">
            <a:avLst/>
          </a:prstGeom>
          <a:solidFill>
            <a:schemeClr val="bg1"/>
          </a:solidFill>
          <a:ln w="9525">
            <a:noFill/>
            <a:round/>
            <a:headEnd/>
            <a:tailEnd/>
          </a:ln>
          <a:effectLst/>
        </p:spPr>
        <p:txBody>
          <a:bodyPr wrap="none" anchor="ctr"/>
          <a:lstStyle/>
          <a:p>
            <a:endParaRPr lang="zh-CN" altLang="en-US"/>
          </a:p>
        </p:txBody>
      </p:sp>
      <p:sp>
        <p:nvSpPr>
          <p:cNvPr id="702508" name="Text Box 44"/>
          <p:cNvSpPr txBox="1">
            <a:spLocks noChangeArrowheads="1"/>
          </p:cNvSpPr>
          <p:nvPr/>
        </p:nvSpPr>
        <p:spPr bwMode="auto">
          <a:xfrm>
            <a:off x="3843335" y="1949433"/>
            <a:ext cx="592138" cy="641350"/>
          </a:xfrm>
          <a:prstGeom prst="rect">
            <a:avLst/>
          </a:prstGeom>
          <a:noFill/>
          <a:ln w="9525">
            <a:noFill/>
            <a:miter lim="800000"/>
            <a:headEnd/>
            <a:tailEnd/>
          </a:ln>
          <a:effectLst/>
        </p:spPr>
        <p:txBody>
          <a:bodyPr wrap="none">
            <a:spAutoFit/>
          </a:bodyPr>
          <a:lstStyle/>
          <a:p>
            <a:r>
              <a:rPr lang="en-US" altLang="zh-CN" sz="3600">
                <a:latin typeface="Arial" charset="0"/>
                <a:ea typeface="黑体" pitchFamily="2" charset="-122"/>
                <a:sym typeface="Wingdings" pitchFamily="2" charset="2"/>
              </a:rPr>
              <a:t></a:t>
            </a:r>
          </a:p>
        </p:txBody>
      </p:sp>
      <p:sp>
        <p:nvSpPr>
          <p:cNvPr id="702510" name="Line 46"/>
          <p:cNvSpPr>
            <a:spLocks noChangeShapeType="1"/>
          </p:cNvSpPr>
          <p:nvPr/>
        </p:nvSpPr>
        <p:spPr bwMode="auto">
          <a:xfrm>
            <a:off x="4286248" y="1712896"/>
            <a:ext cx="1301750" cy="419100"/>
          </a:xfrm>
          <a:prstGeom prst="line">
            <a:avLst/>
          </a:prstGeom>
          <a:noFill/>
          <a:ln w="57150">
            <a:solidFill>
              <a:schemeClr val="hlink"/>
            </a:solidFill>
            <a:round/>
            <a:headEnd type="none" w="sm" len="sm"/>
            <a:tailEnd type="triangle" w="med" len="lg"/>
          </a:ln>
          <a:effectLst/>
        </p:spPr>
        <p:txBody>
          <a:bodyPr/>
          <a:lstStyle/>
          <a:p>
            <a:endParaRPr lang="zh-CN" altLang="en-US"/>
          </a:p>
        </p:txBody>
      </p:sp>
      <p:sp>
        <p:nvSpPr>
          <p:cNvPr id="702511" name="Text Box 47"/>
          <p:cNvSpPr txBox="1">
            <a:spLocks noChangeArrowheads="1"/>
          </p:cNvSpPr>
          <p:nvPr/>
        </p:nvSpPr>
        <p:spPr bwMode="auto">
          <a:xfrm>
            <a:off x="5618160" y="1978008"/>
            <a:ext cx="1734770" cy="461665"/>
          </a:xfrm>
          <a:prstGeom prst="rect">
            <a:avLst/>
          </a:prstGeom>
          <a:noFill/>
          <a:ln w="9525">
            <a:noFill/>
            <a:miter lim="800000"/>
            <a:headEnd/>
            <a:tailEnd/>
          </a:ln>
          <a:effectLst/>
        </p:spPr>
        <p:txBody>
          <a:bodyPr wrap="none">
            <a:spAutoFit/>
          </a:bodyPr>
          <a:lstStyle/>
          <a:p>
            <a:r>
              <a:rPr lang="en-US" altLang="zh-CN" sz="2400" dirty="0" smtClean="0">
                <a:latin typeface="Arial" charset="0"/>
                <a:ea typeface="黑体" pitchFamily="2" charset="-122"/>
              </a:rPr>
              <a:t>2</a:t>
            </a:r>
            <a:r>
              <a:rPr lang="zh-CN" altLang="en-US" sz="2400" dirty="0" smtClean="0">
                <a:latin typeface="Arial" charset="0"/>
                <a:ea typeface="黑体" pitchFamily="2" charset="-122"/>
              </a:rPr>
              <a:t>、确认 </a:t>
            </a:r>
            <a:r>
              <a:rPr lang="en-US" altLang="zh-CN" sz="2400" dirty="0">
                <a:latin typeface="Arial" charset="0"/>
                <a:ea typeface="黑体" pitchFamily="2" charset="-122"/>
              </a:rPr>
              <a:t>M</a:t>
            </a:r>
            <a:r>
              <a:rPr lang="en-US" altLang="zh-CN" sz="2400" baseline="-25000" dirty="0">
                <a:latin typeface="Arial" charset="0"/>
                <a:ea typeface="黑体" pitchFamily="2" charset="-122"/>
              </a:rPr>
              <a:t>1</a:t>
            </a:r>
          </a:p>
        </p:txBody>
      </p:sp>
      <p:sp>
        <p:nvSpPr>
          <p:cNvPr id="702512" name="Freeform 48"/>
          <p:cNvSpPr>
            <a:spLocks/>
          </p:cNvSpPr>
          <p:nvPr/>
        </p:nvSpPr>
        <p:spPr bwMode="auto">
          <a:xfrm>
            <a:off x="4310060" y="2200258"/>
            <a:ext cx="1271588" cy="2262188"/>
          </a:xfrm>
          <a:custGeom>
            <a:avLst/>
            <a:gdLst/>
            <a:ahLst/>
            <a:cxnLst>
              <a:cxn ang="0">
                <a:pos x="798" y="0"/>
              </a:cxn>
              <a:cxn ang="0">
                <a:pos x="589" y="70"/>
              </a:cxn>
              <a:cxn ang="0">
                <a:pos x="466" y="217"/>
              </a:cxn>
              <a:cxn ang="0">
                <a:pos x="418" y="376"/>
              </a:cxn>
              <a:cxn ang="0">
                <a:pos x="385" y="661"/>
              </a:cxn>
              <a:cxn ang="0">
                <a:pos x="310" y="1018"/>
              </a:cxn>
              <a:cxn ang="0">
                <a:pos x="0" y="1134"/>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28575" cap="flat" cmpd="sng">
            <a:solidFill>
              <a:srgbClr val="FF0000"/>
            </a:solidFill>
            <a:prstDash val="solid"/>
            <a:round/>
            <a:headEnd type="none" w="sm" len="sm"/>
            <a:tailEnd type="triangle" w="med" len="lg"/>
          </a:ln>
          <a:effectLst/>
        </p:spPr>
        <p:txBody>
          <a:bodyPr/>
          <a:lstStyle/>
          <a:p>
            <a:endParaRPr lang="zh-CN" altLang="en-US"/>
          </a:p>
        </p:txBody>
      </p:sp>
      <p:sp>
        <p:nvSpPr>
          <p:cNvPr id="702513" name="Text Box 49"/>
          <p:cNvSpPr txBox="1">
            <a:spLocks noChangeArrowheads="1"/>
          </p:cNvSpPr>
          <p:nvPr/>
        </p:nvSpPr>
        <p:spPr bwMode="auto">
          <a:xfrm>
            <a:off x="1709726" y="4102083"/>
            <a:ext cx="2500323" cy="707886"/>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en-US" altLang="zh-CN" sz="2000" dirty="0" smtClean="0">
                <a:latin typeface="Arial" charset="0"/>
                <a:ea typeface="黑体" pitchFamily="2" charset="-122"/>
              </a:rPr>
              <a:t>6</a:t>
            </a:r>
            <a:r>
              <a:rPr lang="zh-CN" altLang="en-US" sz="2000" dirty="0" smtClean="0">
                <a:latin typeface="Arial" charset="0"/>
                <a:ea typeface="黑体" pitchFamily="2" charset="-122"/>
              </a:rPr>
              <a:t>、收下迟到的确认，</a:t>
            </a:r>
            <a:endParaRPr lang="zh-CN" altLang="en-US" sz="2000" dirty="0">
              <a:latin typeface="Arial" charset="0"/>
              <a:ea typeface="黑体" pitchFamily="2" charset="-122"/>
            </a:endParaRPr>
          </a:p>
          <a:p>
            <a:pPr algn="ctr"/>
            <a:r>
              <a:rPr lang="zh-CN" altLang="en-US" sz="2000" dirty="0">
                <a:latin typeface="Arial" charset="0"/>
                <a:ea typeface="黑体" pitchFamily="2" charset="-122"/>
              </a:rPr>
              <a:t>但什么也不做</a:t>
            </a:r>
            <a:endParaRPr lang="zh-CN" altLang="en-US" sz="2000" baseline="-25000" dirty="0">
              <a:latin typeface="Arial" charset="0"/>
              <a:ea typeface="黑体" pitchFamily="2" charset="-122"/>
            </a:endParaRPr>
          </a:p>
        </p:txBody>
      </p:sp>
      <p:sp>
        <p:nvSpPr>
          <p:cNvPr id="702516" name="Rectangle 52"/>
          <p:cNvSpPr>
            <a:spLocks noChangeArrowheads="1"/>
          </p:cNvSpPr>
          <p:nvPr/>
        </p:nvSpPr>
        <p:spPr bwMode="auto">
          <a:xfrm>
            <a:off x="4256085" y="4656121"/>
            <a:ext cx="256480" cy="400752"/>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702517" name="Rectangle 53"/>
          <p:cNvSpPr>
            <a:spLocks noChangeArrowheads="1"/>
          </p:cNvSpPr>
          <p:nvPr/>
        </p:nvSpPr>
        <p:spPr bwMode="auto">
          <a:xfrm>
            <a:off x="5557835" y="4656121"/>
            <a:ext cx="256480" cy="400752"/>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27" name="Line 23"/>
          <p:cNvSpPr>
            <a:spLocks noChangeShapeType="1"/>
          </p:cNvSpPr>
          <p:nvPr/>
        </p:nvSpPr>
        <p:spPr bwMode="auto">
          <a:xfrm flipH="1">
            <a:off x="4302113" y="2171679"/>
            <a:ext cx="1214446" cy="479425"/>
          </a:xfrm>
          <a:prstGeom prst="line">
            <a:avLst/>
          </a:prstGeom>
          <a:noFill/>
          <a:ln w="9525">
            <a:solidFill>
              <a:schemeClr val="tx1"/>
            </a:solidFill>
            <a:prstDash val="dash"/>
            <a:round/>
            <a:headEnd type="none" w="med" len="med"/>
            <a:tailEnd type="triangle" w="med" len="med"/>
          </a:ln>
          <a:effectLst/>
        </p:spPr>
        <p:txBody>
          <a:bodyPr/>
          <a:lstStyle/>
          <a:p>
            <a:endParaRPr lang="zh-CN" altLang="en-US"/>
          </a:p>
        </p:txBody>
      </p:sp>
      <p:sp>
        <p:nvSpPr>
          <p:cNvPr id="28" name="圆角矩形标注 27"/>
          <p:cNvSpPr/>
          <p:nvPr/>
        </p:nvSpPr>
        <p:spPr>
          <a:xfrm>
            <a:off x="857224" y="1784334"/>
            <a:ext cx="2214578" cy="714380"/>
          </a:xfrm>
          <a:prstGeom prst="wedgeRoundRectCallout">
            <a:avLst>
              <a:gd name="adj1" fmla="val 86936"/>
              <a:gd name="adj2" fmla="val 142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设置</a:t>
            </a:r>
            <a:endParaRPr lang="en-US" altLang="zh-CN" sz="2400" dirty="0" smtClean="0">
              <a:solidFill>
                <a:schemeClr val="tx1"/>
              </a:solidFill>
            </a:endParaRPr>
          </a:p>
          <a:p>
            <a:pPr algn="ctr"/>
            <a:r>
              <a:rPr lang="zh-CN" altLang="en-US" sz="2400" dirty="0" smtClean="0">
                <a:solidFill>
                  <a:schemeClr val="tx1"/>
                </a:solidFill>
              </a:rPr>
              <a:t>超时计时器</a:t>
            </a:r>
            <a:endParaRPr lang="zh-CN" altLang="en-US" sz="2400" dirty="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25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24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7025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02494"/>
                                        </p:tgtEl>
                                        <p:attrNameLst>
                                          <p:attrName>style.visibility</p:attrName>
                                        </p:attrNameLst>
                                      </p:cBhvr>
                                      <p:to>
                                        <p:strVal val="visible"/>
                                      </p:to>
                                    </p:set>
                                    <p:animEffect transition="in" filter="wipe(up)">
                                      <p:cBhvr>
                                        <p:cTn id="21" dur="500"/>
                                        <p:tgtEl>
                                          <p:spTgt spid="70249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0250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0249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02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93" grpId="0" animBg="1"/>
      <p:bldP spid="702494" grpId="0" animBg="1"/>
      <p:bldP spid="702495" grpId="0" animBg="1"/>
      <p:bldP spid="702500" grpId="0"/>
      <p:bldP spid="702501" grpId="0"/>
      <p:bldP spid="702502" grpId="1" animBg="1"/>
      <p:bldP spid="702513"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lgn="ctr"/>
            <a:r>
              <a:rPr lang="zh-CN" altLang="en-US"/>
              <a:t>可靠通信的实现</a:t>
            </a:r>
          </a:p>
        </p:txBody>
      </p:sp>
      <p:sp>
        <p:nvSpPr>
          <p:cNvPr id="705539" name="Rectangle 3"/>
          <p:cNvSpPr>
            <a:spLocks noGrp="1" noChangeArrowheads="1"/>
          </p:cNvSpPr>
          <p:nvPr>
            <p:ph idx="1"/>
          </p:nvPr>
        </p:nvSpPr>
        <p:spPr/>
        <p:txBody>
          <a:bodyPr/>
          <a:lstStyle/>
          <a:p>
            <a:r>
              <a:rPr lang="zh-CN" altLang="en-US" dirty="0"/>
              <a:t>使用上述的确认和重传机制</a:t>
            </a:r>
            <a:r>
              <a:rPr lang="zh-CN" altLang="en-US" dirty="0" smtClean="0"/>
              <a:t>，就</a:t>
            </a:r>
            <a:r>
              <a:rPr lang="zh-CN" altLang="en-US" dirty="0"/>
              <a:t>可以</a:t>
            </a:r>
            <a:r>
              <a:rPr lang="zh-CN" altLang="en-US" dirty="0">
                <a:solidFill>
                  <a:srgbClr val="FF0000"/>
                </a:solidFill>
              </a:rPr>
              <a:t>在不可靠</a:t>
            </a:r>
            <a:r>
              <a:rPr lang="zh-CN" altLang="en-US" dirty="0" smtClean="0">
                <a:solidFill>
                  <a:srgbClr val="FF0000"/>
                </a:solidFill>
              </a:rPr>
              <a:t>的</a:t>
            </a:r>
            <a:r>
              <a:rPr lang="zh-CN" altLang="en-US" dirty="0" smtClean="0"/>
              <a:t>网络</a:t>
            </a:r>
            <a:r>
              <a:rPr lang="zh-CN" altLang="en-US" dirty="0"/>
              <a:t>上实现</a:t>
            </a:r>
            <a:r>
              <a:rPr lang="zh-CN" altLang="en-US" dirty="0">
                <a:solidFill>
                  <a:srgbClr val="FF0000"/>
                </a:solidFill>
              </a:rPr>
              <a:t>可靠的通信</a:t>
            </a:r>
            <a:r>
              <a:rPr lang="zh-CN" altLang="en-US" dirty="0"/>
              <a:t>。</a:t>
            </a:r>
          </a:p>
          <a:p>
            <a:r>
              <a:rPr lang="zh-CN" altLang="en-US" dirty="0"/>
              <a:t>这种可靠传输协议常称为</a:t>
            </a:r>
            <a:r>
              <a:rPr lang="zh-CN" altLang="en-US" dirty="0">
                <a:solidFill>
                  <a:srgbClr val="FF0000"/>
                </a:solidFill>
              </a:rPr>
              <a:t>自动重传请求</a:t>
            </a:r>
            <a:r>
              <a:rPr lang="en-US" altLang="zh-CN" dirty="0">
                <a:solidFill>
                  <a:srgbClr val="FF0000"/>
                </a:solidFill>
              </a:rPr>
              <a:t>ARQ </a:t>
            </a:r>
            <a:r>
              <a:rPr lang="en-US" altLang="zh-CN" dirty="0"/>
              <a:t>(Automatic Repeat </a:t>
            </a:r>
            <a:r>
              <a:rPr lang="en-US" altLang="zh-CN" dirty="0" err="1"/>
              <a:t>reQuest</a:t>
            </a:r>
            <a:r>
              <a:rPr lang="en-US" altLang="zh-CN" dirty="0"/>
              <a:t>)</a:t>
            </a:r>
            <a:r>
              <a:rPr lang="zh-CN" altLang="en-US" dirty="0"/>
              <a:t>。</a:t>
            </a:r>
          </a:p>
          <a:p>
            <a:r>
              <a:rPr lang="en-US" altLang="zh-CN" dirty="0"/>
              <a:t>ARQ </a:t>
            </a:r>
            <a:r>
              <a:rPr lang="zh-CN" altLang="en-US" dirty="0"/>
              <a:t>表明重传的请求是</a:t>
            </a:r>
            <a:r>
              <a:rPr lang="zh-CN" altLang="en-US" dirty="0">
                <a:solidFill>
                  <a:srgbClr val="FF0000"/>
                </a:solidFill>
              </a:rPr>
              <a:t>自动</a:t>
            </a:r>
            <a:r>
              <a:rPr lang="zh-CN" altLang="en-US" dirty="0"/>
              <a:t>进行的。接收方不需要请求发送方重传某个出错的分组 。</a:t>
            </a:r>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33</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、停等协议的信道利用率 </a:t>
            </a:r>
            <a:endParaRPr lang="zh-CN" altLang="en-US" dirty="0"/>
          </a:p>
        </p:txBody>
      </p:sp>
      <p:sp>
        <p:nvSpPr>
          <p:cNvPr id="3" name="内容占位符 2"/>
          <p:cNvSpPr>
            <a:spLocks noGrp="1"/>
          </p:cNvSpPr>
          <p:nvPr>
            <p:ph idx="1"/>
          </p:nvPr>
        </p:nvSpPr>
        <p:spPr/>
        <p:txBody>
          <a:bodyPr/>
          <a:lstStyle/>
          <a:p>
            <a:r>
              <a:rPr lang="zh-CN" altLang="en-US" dirty="0" smtClean="0"/>
              <a:t>停等协议优点是简单，缺点是信道利用率 太低</a:t>
            </a:r>
          </a:p>
          <a:p>
            <a:endParaRPr lang="zh-CN" altLang="en-US" dirty="0" smtClean="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34</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pPr algn="ctr"/>
            <a:r>
              <a:rPr lang="zh-CN" altLang="en-US" dirty="0" smtClean="0"/>
              <a:t>停等协议的信道</a:t>
            </a:r>
            <a:r>
              <a:rPr lang="zh-CN" altLang="en-US" dirty="0"/>
              <a:t>利用率 </a:t>
            </a:r>
          </a:p>
        </p:txBody>
      </p:sp>
      <p:sp>
        <p:nvSpPr>
          <p:cNvPr id="707587" name="Rectangle 3"/>
          <p:cNvSpPr>
            <a:spLocks noGrp="1" noChangeArrowheads="1"/>
          </p:cNvSpPr>
          <p:nvPr>
            <p:ph idx="1"/>
          </p:nvPr>
        </p:nvSpPr>
        <p:spPr>
          <a:xfrm>
            <a:off x="0" y="5572140"/>
            <a:ext cx="9144000" cy="1285860"/>
          </a:xfrm>
          <a:solidFill>
            <a:schemeClr val="accent2"/>
          </a:solidFill>
        </p:spPr>
        <p:txBody>
          <a:bodyPr/>
          <a:lstStyle/>
          <a:p>
            <a:r>
              <a:rPr lang="zh-CN" altLang="en-US" dirty="0" smtClean="0"/>
              <a:t>如果</a:t>
            </a:r>
            <a:r>
              <a:rPr lang="en-US" altLang="zh-CN" dirty="0" smtClean="0">
                <a:latin typeface="Arial" charset="0"/>
                <a:ea typeface="黑体" pitchFamily="2" charset="-122"/>
              </a:rPr>
              <a:t>T</a:t>
            </a:r>
            <a:r>
              <a:rPr lang="en-US" altLang="zh-CN" baseline="-25000" dirty="0" smtClean="0">
                <a:latin typeface="Arial" charset="0"/>
                <a:ea typeface="黑体" pitchFamily="2" charset="-122"/>
              </a:rPr>
              <a:t>D</a:t>
            </a:r>
            <a:r>
              <a:rPr lang="zh-CN" altLang="en-US" dirty="0" smtClean="0"/>
              <a:t>比</a:t>
            </a:r>
            <a:r>
              <a:rPr lang="en-US" altLang="zh-CN" dirty="0" smtClean="0"/>
              <a:t>RTT</a:t>
            </a:r>
            <a:r>
              <a:rPr lang="zh-CN" altLang="en-US" dirty="0" smtClean="0"/>
              <a:t>小很多的话，信道利用率很低。</a:t>
            </a:r>
            <a:endParaRPr lang="en-US" altLang="zh-CN" dirty="0" smtClean="0"/>
          </a:p>
          <a:p>
            <a:r>
              <a:rPr lang="zh-CN" altLang="en-US" dirty="0" smtClean="0"/>
              <a:t>为了克服该缺点，可以使用流水线方式发送分组 </a:t>
            </a:r>
            <a:endParaRPr lang="zh-CN" altLang="en-US" dirty="0"/>
          </a:p>
        </p:txBody>
      </p:sp>
      <p:sp>
        <p:nvSpPr>
          <p:cNvPr id="40" name="灯片编号占位符 39"/>
          <p:cNvSpPr>
            <a:spLocks noGrp="1"/>
          </p:cNvSpPr>
          <p:nvPr>
            <p:ph type="sldNum" sz="quarter" idx="12"/>
          </p:nvPr>
        </p:nvSpPr>
        <p:spPr>
          <a:xfrm>
            <a:off x="8358182" y="6429396"/>
            <a:ext cx="785818"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35</a:t>
            </a:fld>
            <a:endParaRPr lang="zh-CN" altLang="en-US" kern="0" dirty="0">
              <a:solidFill>
                <a:sysClr val="windowText" lastClr="000000"/>
              </a:solidFill>
            </a:endParaRPr>
          </a:p>
        </p:txBody>
      </p:sp>
      <p:sp>
        <p:nvSpPr>
          <p:cNvPr id="707588" name="Text Box 4"/>
          <p:cNvSpPr txBox="1">
            <a:spLocks noChangeArrowheads="1"/>
          </p:cNvSpPr>
          <p:nvPr/>
        </p:nvSpPr>
        <p:spPr bwMode="auto">
          <a:xfrm>
            <a:off x="806450" y="2995600"/>
            <a:ext cx="515938" cy="457200"/>
          </a:xfrm>
          <a:prstGeom prst="rect">
            <a:avLst/>
          </a:prstGeom>
          <a:noFill/>
          <a:ln w="9525">
            <a:noFill/>
            <a:miter lim="800000"/>
            <a:headEnd/>
            <a:tailEnd/>
          </a:ln>
          <a:effectLst/>
        </p:spPr>
        <p:txBody>
          <a:bodyPr wrap="none">
            <a:spAutoFit/>
          </a:bodyPr>
          <a:lstStyle/>
          <a:p>
            <a:r>
              <a:rPr lang="en-US" altLang="zh-CN" sz="2400" i="1">
                <a:latin typeface="Arial" charset="0"/>
                <a:ea typeface="黑体" pitchFamily="2" charset="-122"/>
              </a:rPr>
              <a:t>T</a:t>
            </a:r>
            <a:r>
              <a:rPr lang="en-US" altLang="zh-CN" sz="2400" i="1" baseline="-25000">
                <a:latin typeface="Arial" charset="0"/>
                <a:ea typeface="黑体" pitchFamily="2" charset="-122"/>
              </a:rPr>
              <a:t>D</a:t>
            </a:r>
          </a:p>
        </p:txBody>
      </p:sp>
      <p:sp>
        <p:nvSpPr>
          <p:cNvPr id="707589" name="Line 5"/>
          <p:cNvSpPr>
            <a:spLocks noChangeShapeType="1"/>
          </p:cNvSpPr>
          <p:nvPr/>
        </p:nvSpPr>
        <p:spPr bwMode="auto">
          <a:xfrm flipV="1">
            <a:off x="895350" y="3017825"/>
            <a:ext cx="0" cy="793750"/>
          </a:xfrm>
          <a:prstGeom prst="line">
            <a:avLst/>
          </a:prstGeom>
          <a:noFill/>
          <a:ln w="9525">
            <a:solidFill>
              <a:schemeClr val="tx1"/>
            </a:solidFill>
            <a:round/>
            <a:headEnd/>
            <a:tailEnd type="none" w="sm" len="med"/>
          </a:ln>
          <a:effectLst/>
        </p:spPr>
        <p:txBody>
          <a:bodyPr/>
          <a:lstStyle/>
          <a:p>
            <a:endParaRPr lang="zh-CN" altLang="en-US"/>
          </a:p>
        </p:txBody>
      </p:sp>
      <p:sp>
        <p:nvSpPr>
          <p:cNvPr id="707590" name="Line 6"/>
          <p:cNvSpPr>
            <a:spLocks noChangeShapeType="1"/>
          </p:cNvSpPr>
          <p:nvPr/>
        </p:nvSpPr>
        <p:spPr bwMode="auto">
          <a:xfrm>
            <a:off x="1268413" y="3079737"/>
            <a:ext cx="0" cy="395288"/>
          </a:xfrm>
          <a:prstGeom prst="line">
            <a:avLst/>
          </a:prstGeom>
          <a:noFill/>
          <a:ln w="9525">
            <a:solidFill>
              <a:schemeClr val="tx1"/>
            </a:solidFill>
            <a:round/>
            <a:headEnd/>
            <a:tailEnd/>
          </a:ln>
          <a:effectLst/>
        </p:spPr>
        <p:txBody>
          <a:bodyPr/>
          <a:lstStyle/>
          <a:p>
            <a:endParaRPr lang="zh-CN" altLang="en-US"/>
          </a:p>
        </p:txBody>
      </p:sp>
      <p:sp>
        <p:nvSpPr>
          <p:cNvPr id="707591" name="Line 7"/>
          <p:cNvSpPr>
            <a:spLocks noChangeShapeType="1"/>
          </p:cNvSpPr>
          <p:nvPr/>
        </p:nvSpPr>
        <p:spPr bwMode="auto">
          <a:xfrm>
            <a:off x="4538663" y="3079737"/>
            <a:ext cx="0" cy="395288"/>
          </a:xfrm>
          <a:prstGeom prst="line">
            <a:avLst/>
          </a:prstGeom>
          <a:noFill/>
          <a:ln w="9525">
            <a:solidFill>
              <a:schemeClr val="tx1"/>
            </a:solidFill>
            <a:round/>
            <a:headEnd/>
            <a:tailEnd/>
          </a:ln>
          <a:effectLst/>
        </p:spPr>
        <p:txBody>
          <a:bodyPr/>
          <a:lstStyle/>
          <a:p>
            <a:endParaRPr lang="zh-CN" altLang="en-US"/>
          </a:p>
        </p:txBody>
      </p:sp>
      <p:sp>
        <p:nvSpPr>
          <p:cNvPr id="707592" name="Line 8"/>
          <p:cNvSpPr>
            <a:spLocks noChangeShapeType="1"/>
          </p:cNvSpPr>
          <p:nvPr/>
        </p:nvSpPr>
        <p:spPr bwMode="auto">
          <a:xfrm>
            <a:off x="1266825" y="3275000"/>
            <a:ext cx="3270250" cy="0"/>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07593" name="Text Box 9"/>
          <p:cNvSpPr txBox="1">
            <a:spLocks noChangeArrowheads="1"/>
          </p:cNvSpPr>
          <p:nvPr/>
        </p:nvSpPr>
        <p:spPr bwMode="auto">
          <a:xfrm>
            <a:off x="2457450" y="3019412"/>
            <a:ext cx="777875" cy="457200"/>
          </a:xfrm>
          <a:prstGeom prst="rect">
            <a:avLst/>
          </a:prstGeom>
          <a:solidFill>
            <a:schemeClr val="bg1"/>
          </a:solidFill>
          <a:ln w="9525">
            <a:noFill/>
            <a:miter lim="800000"/>
            <a:headEnd/>
            <a:tailEnd/>
          </a:ln>
          <a:effectLst/>
        </p:spPr>
        <p:txBody>
          <a:bodyPr wrap="none">
            <a:spAutoFit/>
          </a:bodyPr>
          <a:lstStyle/>
          <a:p>
            <a:r>
              <a:rPr lang="en-US" altLang="zh-CN" sz="2400">
                <a:latin typeface="Arial" charset="0"/>
                <a:ea typeface="黑体" pitchFamily="2" charset="-122"/>
              </a:rPr>
              <a:t>RTT</a:t>
            </a:r>
          </a:p>
        </p:txBody>
      </p:sp>
      <p:sp>
        <p:nvSpPr>
          <p:cNvPr id="707594" name="Line 10"/>
          <p:cNvSpPr>
            <a:spLocks noChangeShapeType="1"/>
          </p:cNvSpPr>
          <p:nvPr/>
        </p:nvSpPr>
        <p:spPr bwMode="auto">
          <a:xfrm rot="5400000" flipH="1" flipV="1">
            <a:off x="671513" y="3052750"/>
            <a:ext cx="0" cy="444500"/>
          </a:xfrm>
          <a:prstGeom prst="line">
            <a:avLst/>
          </a:prstGeom>
          <a:noFill/>
          <a:ln w="9525">
            <a:solidFill>
              <a:schemeClr val="folHlink"/>
            </a:solidFill>
            <a:round/>
            <a:headEnd/>
            <a:tailEnd type="triangle" w="sm" len="med"/>
          </a:ln>
          <a:effectLst/>
        </p:spPr>
        <p:txBody>
          <a:bodyPr/>
          <a:lstStyle/>
          <a:p>
            <a:endParaRPr lang="zh-CN" altLang="en-US"/>
          </a:p>
        </p:txBody>
      </p:sp>
      <p:sp>
        <p:nvSpPr>
          <p:cNvPr id="707595" name="Text Box 11"/>
          <p:cNvSpPr txBox="1">
            <a:spLocks noChangeArrowheads="1"/>
          </p:cNvSpPr>
          <p:nvPr/>
        </p:nvSpPr>
        <p:spPr bwMode="auto">
          <a:xfrm>
            <a:off x="230188" y="2716200"/>
            <a:ext cx="338554" cy="369332"/>
          </a:xfrm>
          <a:prstGeom prst="rect">
            <a:avLst/>
          </a:prstGeom>
          <a:noFill/>
          <a:ln w="9525">
            <a:noFill/>
            <a:miter lim="800000"/>
            <a:headEnd/>
            <a:tailEnd/>
          </a:ln>
          <a:effectLst/>
        </p:spPr>
        <p:txBody>
          <a:bodyPr wrap="none">
            <a:spAutoFit/>
          </a:bodyPr>
          <a:lstStyle/>
          <a:p>
            <a:r>
              <a:rPr lang="en-US" altLang="zh-CN">
                <a:latin typeface="Arial" charset="0"/>
                <a:ea typeface="黑体" pitchFamily="2" charset="-122"/>
              </a:rPr>
              <a:t>A</a:t>
            </a:r>
          </a:p>
        </p:txBody>
      </p:sp>
      <p:sp>
        <p:nvSpPr>
          <p:cNvPr id="707596" name="Line 12"/>
          <p:cNvSpPr>
            <a:spLocks noChangeShapeType="1"/>
          </p:cNvSpPr>
          <p:nvPr/>
        </p:nvSpPr>
        <p:spPr bwMode="auto">
          <a:xfrm flipV="1">
            <a:off x="4613275" y="3017825"/>
            <a:ext cx="0" cy="793750"/>
          </a:xfrm>
          <a:prstGeom prst="line">
            <a:avLst/>
          </a:prstGeom>
          <a:noFill/>
          <a:ln w="9525">
            <a:solidFill>
              <a:schemeClr val="tx1"/>
            </a:solidFill>
            <a:round/>
            <a:headEnd/>
            <a:tailEnd type="none" w="sm" len="med"/>
          </a:ln>
          <a:effectLst/>
        </p:spPr>
        <p:txBody>
          <a:bodyPr/>
          <a:lstStyle/>
          <a:p>
            <a:endParaRPr lang="zh-CN" altLang="en-US"/>
          </a:p>
        </p:txBody>
      </p:sp>
      <p:sp>
        <p:nvSpPr>
          <p:cNvPr id="707597" name="Line 13"/>
          <p:cNvSpPr>
            <a:spLocks noChangeShapeType="1"/>
          </p:cNvSpPr>
          <p:nvPr/>
        </p:nvSpPr>
        <p:spPr bwMode="auto">
          <a:xfrm>
            <a:off x="895350" y="3673462"/>
            <a:ext cx="3717925" cy="0"/>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07598" name="Text Box 14"/>
          <p:cNvSpPr txBox="1">
            <a:spLocks noChangeArrowheads="1"/>
          </p:cNvSpPr>
          <p:nvPr/>
        </p:nvSpPr>
        <p:spPr bwMode="auto">
          <a:xfrm>
            <a:off x="1670050" y="3452800"/>
            <a:ext cx="2120900" cy="457200"/>
          </a:xfrm>
          <a:prstGeom prst="rect">
            <a:avLst/>
          </a:prstGeom>
          <a:solidFill>
            <a:schemeClr val="bg1"/>
          </a:solidFill>
          <a:ln w="9525">
            <a:noFill/>
            <a:miter lim="800000"/>
            <a:headEnd/>
            <a:tailEnd/>
          </a:ln>
          <a:effectLst/>
        </p:spPr>
        <p:txBody>
          <a:bodyPr wrap="none">
            <a:spAutoFit/>
          </a:bodyPr>
          <a:lstStyle/>
          <a:p>
            <a:r>
              <a:rPr lang="en-US" altLang="zh-CN" sz="2400" i="1" dirty="0">
                <a:latin typeface="Arial" charset="0"/>
                <a:ea typeface="黑体" pitchFamily="2" charset="-122"/>
              </a:rPr>
              <a:t>T</a:t>
            </a:r>
            <a:r>
              <a:rPr lang="en-US" altLang="zh-CN" sz="2400" i="1" baseline="-25000" dirty="0">
                <a:latin typeface="Arial" charset="0"/>
                <a:ea typeface="黑体" pitchFamily="2" charset="-122"/>
              </a:rPr>
              <a:t>D</a:t>
            </a:r>
            <a:r>
              <a:rPr lang="en-US" altLang="zh-CN" sz="2400" dirty="0">
                <a:latin typeface="Arial" charset="0"/>
                <a:ea typeface="黑体" pitchFamily="2" charset="-122"/>
              </a:rPr>
              <a:t> + RTT + </a:t>
            </a:r>
            <a:r>
              <a:rPr lang="en-US" altLang="zh-CN" sz="2400" i="1" dirty="0">
                <a:latin typeface="Arial" charset="0"/>
                <a:ea typeface="黑体" pitchFamily="2" charset="-122"/>
              </a:rPr>
              <a:t>T</a:t>
            </a:r>
            <a:r>
              <a:rPr lang="en-US" altLang="zh-CN" sz="2400" i="1" baseline="-25000" dirty="0">
                <a:latin typeface="Arial" charset="0"/>
                <a:ea typeface="黑体" pitchFamily="2" charset="-122"/>
              </a:rPr>
              <a:t>A</a:t>
            </a:r>
          </a:p>
        </p:txBody>
      </p:sp>
      <p:sp>
        <p:nvSpPr>
          <p:cNvPr id="707599" name="Freeform 15"/>
          <p:cNvSpPr>
            <a:spLocks/>
          </p:cNvSpPr>
          <p:nvPr/>
        </p:nvSpPr>
        <p:spPr bwMode="auto">
          <a:xfrm>
            <a:off x="2903538" y="1568437"/>
            <a:ext cx="1695450" cy="1449388"/>
          </a:xfrm>
          <a:custGeom>
            <a:avLst/>
            <a:gdLst/>
            <a:ahLst/>
            <a:cxnLst>
              <a:cxn ang="0">
                <a:pos x="0" y="3"/>
              </a:cxn>
              <a:cxn ang="0">
                <a:pos x="998" y="1091"/>
              </a:cxn>
              <a:cxn ang="0">
                <a:pos x="1035" y="1083"/>
              </a:cxn>
              <a:cxn ang="0">
                <a:pos x="45" y="0"/>
              </a:cxn>
              <a:cxn ang="0">
                <a:pos x="0" y="3"/>
              </a:cxn>
            </a:cxnLst>
            <a:rect l="0" t="0" r="r" b="b"/>
            <a:pathLst>
              <a:path w="1035" h="1091">
                <a:moveTo>
                  <a:pt x="0" y="3"/>
                </a:moveTo>
                <a:lnTo>
                  <a:pt x="998" y="1091"/>
                </a:lnTo>
                <a:lnTo>
                  <a:pt x="1035" y="1083"/>
                </a:lnTo>
                <a:lnTo>
                  <a:pt x="45" y="0"/>
                </a:lnTo>
                <a:lnTo>
                  <a:pt x="0" y="3"/>
                </a:lnTo>
                <a:close/>
              </a:path>
            </a:pathLst>
          </a:custGeom>
          <a:solidFill>
            <a:schemeClr val="folHlink"/>
          </a:solidFill>
          <a:ln w="9525" cap="flat" cmpd="sng">
            <a:noFill/>
            <a:prstDash val="solid"/>
            <a:round/>
            <a:headEnd type="none" w="sm" len="med"/>
            <a:tailEnd type="none" w="sm" len="med"/>
          </a:ln>
          <a:effectLst/>
        </p:spPr>
        <p:txBody>
          <a:bodyPr/>
          <a:lstStyle/>
          <a:p>
            <a:endParaRPr lang="zh-CN" altLang="en-US"/>
          </a:p>
        </p:txBody>
      </p:sp>
      <p:sp>
        <p:nvSpPr>
          <p:cNvPr id="707600" name="Freeform 16"/>
          <p:cNvSpPr>
            <a:spLocks/>
          </p:cNvSpPr>
          <p:nvPr/>
        </p:nvSpPr>
        <p:spPr bwMode="auto">
          <a:xfrm>
            <a:off x="895350" y="1568437"/>
            <a:ext cx="1998663" cy="1449388"/>
          </a:xfrm>
          <a:custGeom>
            <a:avLst/>
            <a:gdLst/>
            <a:ahLst/>
            <a:cxnLst>
              <a:cxn ang="0">
                <a:pos x="0" y="1091"/>
              </a:cxn>
              <a:cxn ang="0">
                <a:pos x="997" y="3"/>
              </a:cxn>
              <a:cxn ang="0">
                <a:pos x="1218" y="0"/>
              </a:cxn>
              <a:cxn ang="0">
                <a:pos x="225" y="1086"/>
              </a:cxn>
              <a:cxn ang="0">
                <a:pos x="0" y="1091"/>
              </a:cxn>
            </a:cxnLst>
            <a:rect l="0" t="0" r="r" b="b"/>
            <a:pathLst>
              <a:path w="1218" h="1091">
                <a:moveTo>
                  <a:pt x="0" y="1091"/>
                </a:moveTo>
                <a:lnTo>
                  <a:pt x="997" y="3"/>
                </a:lnTo>
                <a:lnTo>
                  <a:pt x="1218" y="0"/>
                </a:lnTo>
                <a:lnTo>
                  <a:pt x="225" y="1086"/>
                </a:lnTo>
                <a:lnTo>
                  <a:pt x="0" y="1091"/>
                </a:lnTo>
                <a:close/>
              </a:path>
            </a:pathLst>
          </a:custGeom>
          <a:solidFill>
            <a:schemeClr val="hlink"/>
          </a:solidFill>
          <a:ln w="9525" cap="flat" cmpd="sng">
            <a:noFill/>
            <a:prstDash val="solid"/>
            <a:round/>
            <a:headEnd type="none" w="sm" len="med"/>
            <a:tailEnd type="none" w="sm" len="med"/>
          </a:ln>
          <a:effectLst/>
        </p:spPr>
        <p:txBody>
          <a:bodyPr/>
          <a:lstStyle/>
          <a:p>
            <a:endParaRPr lang="zh-CN" altLang="en-US"/>
          </a:p>
        </p:txBody>
      </p:sp>
      <p:sp>
        <p:nvSpPr>
          <p:cNvPr id="707601" name="Text Box 17"/>
          <p:cNvSpPr txBox="1">
            <a:spLocks noChangeArrowheads="1"/>
          </p:cNvSpPr>
          <p:nvPr/>
        </p:nvSpPr>
        <p:spPr bwMode="auto">
          <a:xfrm>
            <a:off x="244475" y="1295387"/>
            <a:ext cx="338554" cy="369332"/>
          </a:xfrm>
          <a:prstGeom prst="rect">
            <a:avLst/>
          </a:prstGeom>
          <a:noFill/>
          <a:ln w="9525">
            <a:noFill/>
            <a:miter lim="800000"/>
            <a:headEnd/>
            <a:tailEnd/>
          </a:ln>
          <a:effectLst/>
        </p:spPr>
        <p:txBody>
          <a:bodyPr wrap="none">
            <a:spAutoFit/>
          </a:bodyPr>
          <a:lstStyle/>
          <a:p>
            <a:r>
              <a:rPr lang="en-US" altLang="zh-CN">
                <a:latin typeface="Arial" charset="0"/>
                <a:ea typeface="黑体" pitchFamily="2" charset="-122"/>
              </a:rPr>
              <a:t>B</a:t>
            </a:r>
          </a:p>
        </p:txBody>
      </p:sp>
      <p:sp>
        <p:nvSpPr>
          <p:cNvPr id="707602" name="Line 18"/>
          <p:cNvSpPr>
            <a:spLocks noChangeShapeType="1"/>
          </p:cNvSpPr>
          <p:nvPr/>
        </p:nvSpPr>
        <p:spPr bwMode="auto">
          <a:xfrm flipV="1">
            <a:off x="895350" y="1571612"/>
            <a:ext cx="1635125" cy="1446213"/>
          </a:xfrm>
          <a:prstGeom prst="line">
            <a:avLst/>
          </a:prstGeom>
          <a:noFill/>
          <a:ln w="9525">
            <a:solidFill>
              <a:schemeClr val="tx1"/>
            </a:solidFill>
            <a:round/>
            <a:headEnd/>
            <a:tailEnd/>
          </a:ln>
          <a:effectLst/>
        </p:spPr>
        <p:txBody>
          <a:bodyPr/>
          <a:lstStyle/>
          <a:p>
            <a:endParaRPr lang="zh-CN" altLang="en-US"/>
          </a:p>
        </p:txBody>
      </p:sp>
      <p:sp>
        <p:nvSpPr>
          <p:cNvPr id="707603" name="Line 19"/>
          <p:cNvSpPr>
            <a:spLocks noChangeShapeType="1"/>
          </p:cNvSpPr>
          <p:nvPr/>
        </p:nvSpPr>
        <p:spPr bwMode="auto">
          <a:xfrm flipV="1">
            <a:off x="1266825" y="1571612"/>
            <a:ext cx="1633538" cy="1446213"/>
          </a:xfrm>
          <a:prstGeom prst="line">
            <a:avLst/>
          </a:prstGeom>
          <a:noFill/>
          <a:ln w="9525">
            <a:solidFill>
              <a:schemeClr val="tx1"/>
            </a:solidFill>
            <a:round/>
            <a:headEnd/>
            <a:tailEnd/>
          </a:ln>
          <a:effectLst/>
        </p:spPr>
        <p:txBody>
          <a:bodyPr/>
          <a:lstStyle/>
          <a:p>
            <a:endParaRPr lang="zh-CN" altLang="en-US"/>
          </a:p>
        </p:txBody>
      </p:sp>
      <p:sp>
        <p:nvSpPr>
          <p:cNvPr id="707604" name="Line 20"/>
          <p:cNvSpPr>
            <a:spLocks noChangeShapeType="1"/>
          </p:cNvSpPr>
          <p:nvPr/>
        </p:nvSpPr>
        <p:spPr bwMode="auto">
          <a:xfrm flipH="1" flipV="1">
            <a:off x="2903538" y="1571612"/>
            <a:ext cx="1633537" cy="1446213"/>
          </a:xfrm>
          <a:prstGeom prst="line">
            <a:avLst/>
          </a:prstGeom>
          <a:noFill/>
          <a:ln w="9525">
            <a:solidFill>
              <a:schemeClr val="tx1"/>
            </a:solidFill>
            <a:round/>
            <a:headEnd/>
            <a:tailEnd/>
          </a:ln>
          <a:effectLst/>
        </p:spPr>
        <p:txBody>
          <a:bodyPr/>
          <a:lstStyle/>
          <a:p>
            <a:endParaRPr lang="zh-CN" altLang="en-US"/>
          </a:p>
        </p:txBody>
      </p:sp>
      <p:sp>
        <p:nvSpPr>
          <p:cNvPr id="707605" name="Line 21"/>
          <p:cNvSpPr>
            <a:spLocks noChangeShapeType="1"/>
          </p:cNvSpPr>
          <p:nvPr/>
        </p:nvSpPr>
        <p:spPr bwMode="auto">
          <a:xfrm flipH="1" flipV="1">
            <a:off x="2976563" y="1571612"/>
            <a:ext cx="1636712" cy="1446213"/>
          </a:xfrm>
          <a:prstGeom prst="line">
            <a:avLst/>
          </a:prstGeom>
          <a:noFill/>
          <a:ln w="9525">
            <a:solidFill>
              <a:srgbClr val="FF0000"/>
            </a:solidFill>
            <a:round/>
            <a:headEnd/>
            <a:tailEnd/>
          </a:ln>
          <a:effectLst/>
        </p:spPr>
        <p:txBody>
          <a:bodyPr/>
          <a:lstStyle/>
          <a:p>
            <a:endParaRPr lang="zh-CN" altLang="en-US"/>
          </a:p>
        </p:txBody>
      </p:sp>
      <p:sp>
        <p:nvSpPr>
          <p:cNvPr id="707606" name="Text Box 22"/>
          <p:cNvSpPr txBox="1">
            <a:spLocks noChangeArrowheads="1"/>
          </p:cNvSpPr>
          <p:nvPr/>
        </p:nvSpPr>
        <p:spPr bwMode="auto">
          <a:xfrm rot="-2468030">
            <a:off x="877888" y="2130412"/>
            <a:ext cx="793750" cy="457200"/>
          </a:xfrm>
          <a:prstGeom prst="rect">
            <a:avLst/>
          </a:prstGeom>
          <a:noFill/>
          <a:ln w="9525">
            <a:noFill/>
            <a:miter lim="800000"/>
            <a:headEnd/>
            <a:tailEnd/>
          </a:ln>
          <a:effectLst/>
        </p:spPr>
        <p:txBody>
          <a:bodyPr wrap="none">
            <a:spAutoFit/>
          </a:bodyPr>
          <a:lstStyle/>
          <a:p>
            <a:r>
              <a:rPr lang="zh-CN" altLang="en-US" sz="2400">
                <a:latin typeface="Arial" charset="0"/>
                <a:ea typeface="黑体" pitchFamily="2" charset="-122"/>
              </a:rPr>
              <a:t>分组</a:t>
            </a:r>
          </a:p>
        </p:txBody>
      </p:sp>
      <p:sp>
        <p:nvSpPr>
          <p:cNvPr id="707607" name="Text Box 23"/>
          <p:cNvSpPr txBox="1">
            <a:spLocks noChangeArrowheads="1"/>
          </p:cNvSpPr>
          <p:nvPr/>
        </p:nvSpPr>
        <p:spPr bwMode="auto">
          <a:xfrm rot="2307784">
            <a:off x="3362325" y="1744650"/>
            <a:ext cx="793750" cy="457200"/>
          </a:xfrm>
          <a:prstGeom prst="rect">
            <a:avLst/>
          </a:prstGeom>
          <a:noFill/>
          <a:ln w="9525">
            <a:noFill/>
            <a:miter lim="800000"/>
            <a:headEnd/>
            <a:tailEnd/>
          </a:ln>
          <a:effectLst/>
        </p:spPr>
        <p:txBody>
          <a:bodyPr wrap="none">
            <a:spAutoFit/>
          </a:bodyPr>
          <a:lstStyle/>
          <a:p>
            <a:r>
              <a:rPr lang="zh-CN" altLang="en-US" sz="2400">
                <a:latin typeface="Arial" charset="0"/>
                <a:ea typeface="黑体" pitchFamily="2" charset="-122"/>
              </a:rPr>
              <a:t>确认</a:t>
            </a:r>
          </a:p>
        </p:txBody>
      </p:sp>
      <p:sp>
        <p:nvSpPr>
          <p:cNvPr id="707608" name="Text Box 24"/>
          <p:cNvSpPr txBox="1">
            <a:spLocks noChangeArrowheads="1"/>
          </p:cNvSpPr>
          <p:nvPr/>
        </p:nvSpPr>
        <p:spPr bwMode="auto">
          <a:xfrm>
            <a:off x="8555038" y="1293800"/>
            <a:ext cx="268287" cy="457200"/>
          </a:xfrm>
          <a:prstGeom prst="rect">
            <a:avLst/>
          </a:prstGeom>
          <a:noFill/>
          <a:ln w="9525">
            <a:noFill/>
            <a:miter lim="800000"/>
            <a:headEnd/>
            <a:tailEnd/>
          </a:ln>
          <a:effectLst/>
        </p:spPr>
        <p:txBody>
          <a:bodyPr wrap="none">
            <a:spAutoFit/>
          </a:bodyPr>
          <a:lstStyle/>
          <a:p>
            <a:r>
              <a:rPr lang="en-US" altLang="zh-CN" sz="2400" i="1">
                <a:latin typeface="Arial" charset="0"/>
                <a:ea typeface="黑体" pitchFamily="2" charset="-122"/>
              </a:rPr>
              <a:t>t</a:t>
            </a:r>
          </a:p>
        </p:txBody>
      </p:sp>
      <p:sp>
        <p:nvSpPr>
          <p:cNvPr id="707609" name="Text Box 25"/>
          <p:cNvSpPr txBox="1">
            <a:spLocks noChangeArrowheads="1"/>
          </p:cNvSpPr>
          <p:nvPr/>
        </p:nvSpPr>
        <p:spPr bwMode="auto">
          <a:xfrm>
            <a:off x="8555038" y="2700325"/>
            <a:ext cx="268287" cy="457200"/>
          </a:xfrm>
          <a:prstGeom prst="rect">
            <a:avLst/>
          </a:prstGeom>
          <a:noFill/>
          <a:ln w="9525">
            <a:noFill/>
            <a:miter lim="800000"/>
            <a:headEnd/>
            <a:tailEnd/>
          </a:ln>
          <a:effectLst/>
        </p:spPr>
        <p:txBody>
          <a:bodyPr wrap="none">
            <a:spAutoFit/>
          </a:bodyPr>
          <a:lstStyle/>
          <a:p>
            <a:r>
              <a:rPr lang="en-US" altLang="zh-CN" sz="2400" i="1">
                <a:latin typeface="Arial" charset="0"/>
                <a:ea typeface="黑体" pitchFamily="2" charset="-122"/>
              </a:rPr>
              <a:t>t</a:t>
            </a:r>
          </a:p>
        </p:txBody>
      </p:sp>
      <p:sp>
        <p:nvSpPr>
          <p:cNvPr id="707610" name="Line 26"/>
          <p:cNvSpPr>
            <a:spLocks noChangeShapeType="1"/>
          </p:cNvSpPr>
          <p:nvPr/>
        </p:nvSpPr>
        <p:spPr bwMode="auto">
          <a:xfrm>
            <a:off x="4017963" y="2295512"/>
            <a:ext cx="284162" cy="247650"/>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07611" name="Line 27"/>
          <p:cNvSpPr>
            <a:spLocks noChangeShapeType="1"/>
          </p:cNvSpPr>
          <p:nvPr/>
        </p:nvSpPr>
        <p:spPr bwMode="auto">
          <a:xfrm rot="15894661">
            <a:off x="1662907" y="1915306"/>
            <a:ext cx="230187" cy="307975"/>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07612" name="Freeform 28"/>
          <p:cNvSpPr>
            <a:spLocks/>
          </p:cNvSpPr>
          <p:nvPr/>
        </p:nvSpPr>
        <p:spPr bwMode="auto">
          <a:xfrm>
            <a:off x="6651625" y="1571612"/>
            <a:ext cx="1695450" cy="1450975"/>
          </a:xfrm>
          <a:custGeom>
            <a:avLst/>
            <a:gdLst/>
            <a:ahLst/>
            <a:cxnLst>
              <a:cxn ang="0">
                <a:pos x="0" y="3"/>
              </a:cxn>
              <a:cxn ang="0">
                <a:pos x="998" y="1091"/>
              </a:cxn>
              <a:cxn ang="0">
                <a:pos x="1035" y="1083"/>
              </a:cxn>
              <a:cxn ang="0">
                <a:pos x="45" y="0"/>
              </a:cxn>
              <a:cxn ang="0">
                <a:pos x="0" y="3"/>
              </a:cxn>
            </a:cxnLst>
            <a:rect l="0" t="0" r="r" b="b"/>
            <a:pathLst>
              <a:path w="1035" h="1091">
                <a:moveTo>
                  <a:pt x="0" y="3"/>
                </a:moveTo>
                <a:lnTo>
                  <a:pt x="998" y="1091"/>
                </a:lnTo>
                <a:lnTo>
                  <a:pt x="1035" y="1083"/>
                </a:lnTo>
                <a:lnTo>
                  <a:pt x="45" y="0"/>
                </a:lnTo>
                <a:lnTo>
                  <a:pt x="0" y="3"/>
                </a:lnTo>
                <a:close/>
              </a:path>
            </a:pathLst>
          </a:custGeom>
          <a:solidFill>
            <a:schemeClr val="folHlink"/>
          </a:solidFill>
          <a:ln w="9525" cap="flat" cmpd="sng">
            <a:noFill/>
            <a:prstDash val="solid"/>
            <a:round/>
            <a:headEnd type="none" w="sm" len="med"/>
            <a:tailEnd type="none" w="sm" len="med"/>
          </a:ln>
          <a:effectLst/>
        </p:spPr>
        <p:txBody>
          <a:bodyPr/>
          <a:lstStyle/>
          <a:p>
            <a:endParaRPr lang="zh-CN" altLang="en-US"/>
          </a:p>
        </p:txBody>
      </p:sp>
      <p:sp>
        <p:nvSpPr>
          <p:cNvPr id="707613" name="Freeform 29"/>
          <p:cNvSpPr>
            <a:spLocks/>
          </p:cNvSpPr>
          <p:nvPr/>
        </p:nvSpPr>
        <p:spPr bwMode="auto">
          <a:xfrm>
            <a:off x="4643438" y="1571612"/>
            <a:ext cx="1998662" cy="1450975"/>
          </a:xfrm>
          <a:custGeom>
            <a:avLst/>
            <a:gdLst/>
            <a:ahLst/>
            <a:cxnLst>
              <a:cxn ang="0">
                <a:pos x="0" y="1091"/>
              </a:cxn>
              <a:cxn ang="0">
                <a:pos x="997" y="3"/>
              </a:cxn>
              <a:cxn ang="0">
                <a:pos x="1218" y="0"/>
              </a:cxn>
              <a:cxn ang="0">
                <a:pos x="225" y="1086"/>
              </a:cxn>
              <a:cxn ang="0">
                <a:pos x="0" y="1091"/>
              </a:cxn>
            </a:cxnLst>
            <a:rect l="0" t="0" r="r" b="b"/>
            <a:pathLst>
              <a:path w="1218" h="1091">
                <a:moveTo>
                  <a:pt x="0" y="1091"/>
                </a:moveTo>
                <a:lnTo>
                  <a:pt x="997" y="3"/>
                </a:lnTo>
                <a:lnTo>
                  <a:pt x="1218" y="0"/>
                </a:lnTo>
                <a:lnTo>
                  <a:pt x="225" y="1086"/>
                </a:lnTo>
                <a:lnTo>
                  <a:pt x="0" y="1091"/>
                </a:lnTo>
                <a:close/>
              </a:path>
            </a:pathLst>
          </a:custGeom>
          <a:solidFill>
            <a:schemeClr val="hlink"/>
          </a:solidFill>
          <a:ln w="9525" cap="flat" cmpd="sng">
            <a:noFill/>
            <a:prstDash val="solid"/>
            <a:round/>
            <a:headEnd type="none" w="sm" len="med"/>
            <a:tailEnd type="none" w="sm" len="med"/>
          </a:ln>
          <a:effectLst/>
        </p:spPr>
        <p:txBody>
          <a:bodyPr/>
          <a:lstStyle/>
          <a:p>
            <a:endParaRPr lang="zh-CN" altLang="en-US"/>
          </a:p>
        </p:txBody>
      </p:sp>
      <p:sp>
        <p:nvSpPr>
          <p:cNvPr id="707614" name="Line 30"/>
          <p:cNvSpPr>
            <a:spLocks noChangeShapeType="1"/>
          </p:cNvSpPr>
          <p:nvPr/>
        </p:nvSpPr>
        <p:spPr bwMode="auto">
          <a:xfrm flipV="1">
            <a:off x="4643438" y="1576375"/>
            <a:ext cx="1635125" cy="1446212"/>
          </a:xfrm>
          <a:prstGeom prst="line">
            <a:avLst/>
          </a:prstGeom>
          <a:noFill/>
          <a:ln w="9525">
            <a:solidFill>
              <a:schemeClr val="tx1"/>
            </a:solidFill>
            <a:round/>
            <a:headEnd/>
            <a:tailEnd/>
          </a:ln>
          <a:effectLst/>
        </p:spPr>
        <p:txBody>
          <a:bodyPr/>
          <a:lstStyle/>
          <a:p>
            <a:endParaRPr lang="zh-CN" altLang="en-US"/>
          </a:p>
        </p:txBody>
      </p:sp>
      <p:sp>
        <p:nvSpPr>
          <p:cNvPr id="707615" name="Line 31"/>
          <p:cNvSpPr>
            <a:spLocks noChangeShapeType="1"/>
          </p:cNvSpPr>
          <p:nvPr/>
        </p:nvSpPr>
        <p:spPr bwMode="auto">
          <a:xfrm flipV="1">
            <a:off x="5014913" y="1576375"/>
            <a:ext cx="1633537" cy="1446212"/>
          </a:xfrm>
          <a:prstGeom prst="line">
            <a:avLst/>
          </a:prstGeom>
          <a:noFill/>
          <a:ln w="9525">
            <a:solidFill>
              <a:schemeClr val="tx1"/>
            </a:solidFill>
            <a:round/>
            <a:headEnd/>
            <a:tailEnd/>
          </a:ln>
          <a:effectLst/>
        </p:spPr>
        <p:txBody>
          <a:bodyPr/>
          <a:lstStyle/>
          <a:p>
            <a:endParaRPr lang="zh-CN" altLang="en-US"/>
          </a:p>
        </p:txBody>
      </p:sp>
      <p:sp>
        <p:nvSpPr>
          <p:cNvPr id="707616" name="Line 32"/>
          <p:cNvSpPr>
            <a:spLocks noChangeShapeType="1"/>
          </p:cNvSpPr>
          <p:nvPr/>
        </p:nvSpPr>
        <p:spPr bwMode="auto">
          <a:xfrm flipH="1" flipV="1">
            <a:off x="6651625" y="1576375"/>
            <a:ext cx="1633538" cy="1446212"/>
          </a:xfrm>
          <a:prstGeom prst="line">
            <a:avLst/>
          </a:prstGeom>
          <a:noFill/>
          <a:ln w="9525">
            <a:solidFill>
              <a:schemeClr val="tx1"/>
            </a:solidFill>
            <a:round/>
            <a:headEnd/>
            <a:tailEnd/>
          </a:ln>
          <a:effectLst/>
        </p:spPr>
        <p:txBody>
          <a:bodyPr/>
          <a:lstStyle/>
          <a:p>
            <a:endParaRPr lang="zh-CN" altLang="en-US"/>
          </a:p>
        </p:txBody>
      </p:sp>
      <p:sp>
        <p:nvSpPr>
          <p:cNvPr id="707617" name="Line 33"/>
          <p:cNvSpPr>
            <a:spLocks noChangeShapeType="1"/>
          </p:cNvSpPr>
          <p:nvPr/>
        </p:nvSpPr>
        <p:spPr bwMode="auto">
          <a:xfrm flipH="1" flipV="1">
            <a:off x="6726238" y="1576375"/>
            <a:ext cx="1635125" cy="1446212"/>
          </a:xfrm>
          <a:prstGeom prst="line">
            <a:avLst/>
          </a:prstGeom>
          <a:noFill/>
          <a:ln w="9525">
            <a:solidFill>
              <a:srgbClr val="FF0000"/>
            </a:solidFill>
            <a:round/>
            <a:headEnd/>
            <a:tailEnd/>
          </a:ln>
          <a:effectLst/>
        </p:spPr>
        <p:txBody>
          <a:bodyPr/>
          <a:lstStyle/>
          <a:p>
            <a:endParaRPr lang="zh-CN" altLang="en-US"/>
          </a:p>
        </p:txBody>
      </p:sp>
      <p:sp>
        <p:nvSpPr>
          <p:cNvPr id="707618" name="Text Box 34"/>
          <p:cNvSpPr txBox="1">
            <a:spLocks noChangeArrowheads="1"/>
          </p:cNvSpPr>
          <p:nvPr/>
        </p:nvSpPr>
        <p:spPr bwMode="auto">
          <a:xfrm rot="-2555241">
            <a:off x="4547335" y="2201999"/>
            <a:ext cx="800219" cy="461665"/>
          </a:xfrm>
          <a:prstGeom prst="rect">
            <a:avLst/>
          </a:prstGeom>
          <a:noFill/>
          <a:ln w="9525">
            <a:noFill/>
            <a:miter lim="800000"/>
            <a:headEnd/>
            <a:tailEnd/>
          </a:ln>
          <a:effectLst/>
        </p:spPr>
        <p:txBody>
          <a:bodyPr wrap="none">
            <a:spAutoFit/>
          </a:bodyPr>
          <a:lstStyle/>
          <a:p>
            <a:r>
              <a:rPr lang="zh-CN" altLang="en-US" sz="2400">
                <a:latin typeface="Arial" charset="0"/>
                <a:ea typeface="黑体" pitchFamily="2" charset="-122"/>
              </a:rPr>
              <a:t>分组</a:t>
            </a:r>
          </a:p>
        </p:txBody>
      </p:sp>
      <p:sp>
        <p:nvSpPr>
          <p:cNvPr id="707619" name="Line 35"/>
          <p:cNvSpPr>
            <a:spLocks noChangeShapeType="1"/>
          </p:cNvSpPr>
          <p:nvPr/>
        </p:nvSpPr>
        <p:spPr bwMode="auto">
          <a:xfrm rot="15894661">
            <a:off x="5364163" y="1949437"/>
            <a:ext cx="230188" cy="306387"/>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07620" name="Text Box 36"/>
          <p:cNvSpPr txBox="1">
            <a:spLocks noChangeArrowheads="1"/>
          </p:cNvSpPr>
          <p:nvPr/>
        </p:nvSpPr>
        <p:spPr bwMode="auto">
          <a:xfrm rot="2510398">
            <a:off x="7196138" y="1819262"/>
            <a:ext cx="793750" cy="457200"/>
          </a:xfrm>
          <a:prstGeom prst="rect">
            <a:avLst/>
          </a:prstGeom>
          <a:noFill/>
          <a:ln w="9525">
            <a:noFill/>
            <a:miter lim="800000"/>
            <a:headEnd/>
            <a:tailEnd/>
          </a:ln>
          <a:effectLst/>
        </p:spPr>
        <p:txBody>
          <a:bodyPr wrap="none">
            <a:spAutoFit/>
          </a:bodyPr>
          <a:lstStyle/>
          <a:p>
            <a:r>
              <a:rPr lang="zh-CN" altLang="en-US" sz="2400">
                <a:latin typeface="Arial" charset="0"/>
                <a:ea typeface="黑体" pitchFamily="2" charset="-122"/>
              </a:rPr>
              <a:t>确认</a:t>
            </a:r>
          </a:p>
        </p:txBody>
      </p:sp>
      <p:sp>
        <p:nvSpPr>
          <p:cNvPr id="707621" name="Line 37"/>
          <p:cNvSpPr>
            <a:spLocks noChangeShapeType="1"/>
          </p:cNvSpPr>
          <p:nvPr/>
        </p:nvSpPr>
        <p:spPr bwMode="auto">
          <a:xfrm>
            <a:off x="7816850" y="2335200"/>
            <a:ext cx="284163" cy="247650"/>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07622" name="Line 38"/>
          <p:cNvSpPr>
            <a:spLocks noChangeShapeType="1"/>
          </p:cNvSpPr>
          <p:nvPr/>
        </p:nvSpPr>
        <p:spPr bwMode="auto">
          <a:xfrm>
            <a:off x="669925" y="1571612"/>
            <a:ext cx="7913688" cy="0"/>
          </a:xfrm>
          <a:prstGeom prst="line">
            <a:avLst/>
          </a:prstGeom>
          <a:noFill/>
          <a:ln w="9525">
            <a:solidFill>
              <a:schemeClr val="folHlink"/>
            </a:solidFill>
            <a:round/>
            <a:headEnd/>
            <a:tailEnd type="triangle" w="sm" len="med"/>
          </a:ln>
          <a:effectLst/>
        </p:spPr>
        <p:txBody>
          <a:bodyPr/>
          <a:lstStyle/>
          <a:p>
            <a:endParaRPr lang="zh-CN" altLang="en-US"/>
          </a:p>
        </p:txBody>
      </p:sp>
      <p:sp>
        <p:nvSpPr>
          <p:cNvPr id="707623" name="Line 39"/>
          <p:cNvSpPr>
            <a:spLocks noChangeShapeType="1"/>
          </p:cNvSpPr>
          <p:nvPr/>
        </p:nvSpPr>
        <p:spPr bwMode="auto">
          <a:xfrm>
            <a:off x="669925" y="3017825"/>
            <a:ext cx="7913688" cy="0"/>
          </a:xfrm>
          <a:prstGeom prst="line">
            <a:avLst/>
          </a:prstGeom>
          <a:noFill/>
          <a:ln w="9525">
            <a:solidFill>
              <a:schemeClr val="folHlink"/>
            </a:solidFill>
            <a:round/>
            <a:headEnd/>
            <a:tailEnd type="triangle" w="sm" len="med"/>
          </a:ln>
          <a:effectLst/>
        </p:spPr>
        <p:txBody>
          <a:bodyPr/>
          <a:lstStyle/>
          <a:p>
            <a:endParaRPr lang="zh-CN" altLang="en-US"/>
          </a:p>
        </p:txBody>
      </p:sp>
      <p:graphicFrame>
        <p:nvGraphicFramePr>
          <p:cNvPr id="26625" name="Object 1"/>
          <p:cNvGraphicFramePr>
            <a:graphicFrameLocks noChangeAspect="1"/>
          </p:cNvGraphicFramePr>
          <p:nvPr/>
        </p:nvGraphicFramePr>
        <p:xfrm>
          <a:off x="2500298" y="4429132"/>
          <a:ext cx="6126183" cy="1181386"/>
        </p:xfrm>
        <a:graphic>
          <a:graphicData uri="http://schemas.openxmlformats.org/presentationml/2006/ole">
            <mc:AlternateContent xmlns:mc="http://schemas.openxmlformats.org/markup-compatibility/2006">
              <mc:Choice xmlns:v="urn:schemas-microsoft-com:vml" Requires="v">
                <p:oleObj spid="_x0000_s26680" name="公式" r:id="rId4" imgW="2298600" imgH="444240" progId="Equation.3">
                  <p:embed/>
                </p:oleObj>
              </mc:Choice>
              <mc:Fallback>
                <p:oleObj name="公式" r:id="rId4" imgW="2298600" imgH="44424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298" y="4429132"/>
                        <a:ext cx="6126183" cy="1181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矩形 41"/>
          <p:cNvSpPr/>
          <p:nvPr/>
        </p:nvSpPr>
        <p:spPr>
          <a:xfrm>
            <a:off x="4357686" y="3071810"/>
            <a:ext cx="485646" cy="461665"/>
          </a:xfrm>
          <a:prstGeom prst="rect">
            <a:avLst/>
          </a:prstGeom>
        </p:spPr>
        <p:txBody>
          <a:bodyPr wrap="none">
            <a:spAutoFit/>
          </a:bodyPr>
          <a:lstStyle/>
          <a:p>
            <a:pPr lvl="0"/>
            <a:r>
              <a:rPr lang="en-US" altLang="zh-CN" sz="2400" i="1" dirty="0" smtClean="0">
                <a:ea typeface="黑体" pitchFamily="2" charset="-122"/>
              </a:rPr>
              <a:t>T</a:t>
            </a:r>
            <a:r>
              <a:rPr lang="en-US" altLang="zh-CN" sz="2400" i="1" baseline="-25000" dirty="0" smtClean="0">
                <a:ea typeface="黑体" pitchFamily="2" charset="-122"/>
              </a:rPr>
              <a:t>A</a:t>
            </a:r>
            <a:endParaRPr lang="en-US" altLang="zh-CN" sz="2400" i="1" baseline="-25000" dirty="0">
              <a:ea typeface="黑体" pitchFamily="2" charset="-122"/>
            </a:endParaRPr>
          </a:p>
        </p:txBody>
      </p:sp>
      <p:sp>
        <p:nvSpPr>
          <p:cNvPr id="43" name="Text Box 14"/>
          <p:cNvSpPr txBox="1">
            <a:spLocks noChangeArrowheads="1"/>
          </p:cNvSpPr>
          <p:nvPr/>
        </p:nvSpPr>
        <p:spPr bwMode="auto">
          <a:xfrm>
            <a:off x="5143504" y="3071810"/>
            <a:ext cx="2759089" cy="1200329"/>
          </a:xfrm>
          <a:prstGeom prst="rect">
            <a:avLst/>
          </a:prstGeom>
          <a:solidFill>
            <a:schemeClr val="bg1"/>
          </a:solidFill>
          <a:ln w="9525">
            <a:noFill/>
            <a:miter lim="800000"/>
            <a:headEnd/>
            <a:tailEnd/>
          </a:ln>
          <a:effectLst/>
        </p:spPr>
        <p:txBody>
          <a:bodyPr wrap="none">
            <a:spAutoFit/>
          </a:bodyPr>
          <a:lstStyle/>
          <a:p>
            <a:r>
              <a:rPr lang="en-US" altLang="zh-CN" sz="2400" i="1" dirty="0">
                <a:latin typeface="Arial" charset="0"/>
                <a:ea typeface="黑体" pitchFamily="2" charset="-122"/>
              </a:rPr>
              <a:t>T</a:t>
            </a:r>
            <a:r>
              <a:rPr lang="en-US" altLang="zh-CN" sz="2400" i="1" baseline="-25000" dirty="0">
                <a:latin typeface="Arial" charset="0"/>
                <a:ea typeface="黑体" pitchFamily="2" charset="-122"/>
              </a:rPr>
              <a:t>D</a:t>
            </a:r>
            <a:r>
              <a:rPr lang="en-US" altLang="zh-CN" sz="2400" dirty="0">
                <a:latin typeface="Arial" charset="0"/>
                <a:ea typeface="黑体" pitchFamily="2" charset="-122"/>
              </a:rPr>
              <a:t> </a:t>
            </a:r>
            <a:r>
              <a:rPr lang="zh-CN" altLang="en-US" sz="2400" dirty="0" smtClean="0">
                <a:latin typeface="Arial" charset="0"/>
                <a:ea typeface="黑体" pitchFamily="2" charset="-122"/>
              </a:rPr>
              <a:t>：分组发送时延</a:t>
            </a:r>
            <a:endParaRPr lang="en-US" altLang="zh-CN" sz="2400" dirty="0" smtClean="0">
              <a:latin typeface="Arial" charset="0"/>
              <a:ea typeface="黑体" pitchFamily="2" charset="-122"/>
            </a:endParaRPr>
          </a:p>
          <a:p>
            <a:r>
              <a:rPr lang="en-US" altLang="zh-CN" sz="2400" dirty="0" smtClean="0">
                <a:latin typeface="Arial" charset="0"/>
                <a:ea typeface="黑体" pitchFamily="2" charset="-122"/>
              </a:rPr>
              <a:t> </a:t>
            </a:r>
            <a:r>
              <a:rPr lang="en-US" altLang="zh-CN" sz="2400" dirty="0">
                <a:latin typeface="Arial" charset="0"/>
                <a:ea typeface="黑体" pitchFamily="2" charset="-122"/>
              </a:rPr>
              <a:t>RTT </a:t>
            </a:r>
            <a:r>
              <a:rPr lang="zh-CN" altLang="en-US" sz="2400" dirty="0" smtClean="0">
                <a:latin typeface="Arial" charset="0"/>
                <a:ea typeface="黑体" pitchFamily="2" charset="-122"/>
              </a:rPr>
              <a:t>：往返时延</a:t>
            </a:r>
            <a:endParaRPr lang="en-US" altLang="zh-CN" sz="2400" dirty="0" smtClean="0">
              <a:latin typeface="Arial" charset="0"/>
              <a:ea typeface="黑体" pitchFamily="2" charset="-122"/>
            </a:endParaRPr>
          </a:p>
          <a:p>
            <a:r>
              <a:rPr lang="en-US" altLang="zh-CN" sz="2400" dirty="0" smtClean="0">
                <a:latin typeface="Arial" charset="0"/>
                <a:ea typeface="黑体" pitchFamily="2" charset="-122"/>
              </a:rPr>
              <a:t> </a:t>
            </a:r>
            <a:r>
              <a:rPr lang="en-US" altLang="zh-CN" sz="2400" i="1" dirty="0" smtClean="0">
                <a:latin typeface="Arial" charset="0"/>
                <a:ea typeface="黑体" pitchFamily="2" charset="-122"/>
              </a:rPr>
              <a:t>T</a:t>
            </a:r>
            <a:r>
              <a:rPr lang="en-US" altLang="zh-CN" sz="2400" i="1" baseline="-25000" dirty="0" smtClean="0">
                <a:latin typeface="Arial" charset="0"/>
                <a:ea typeface="黑体" pitchFamily="2" charset="-122"/>
              </a:rPr>
              <a:t>A</a:t>
            </a:r>
            <a:r>
              <a:rPr lang="zh-CN" altLang="en-US" sz="2400" dirty="0" smtClean="0">
                <a:ea typeface="黑体" pitchFamily="2" charset="-122"/>
              </a:rPr>
              <a:t>：确认发送时延</a:t>
            </a:r>
            <a:endParaRPr lang="en-US" altLang="zh-CN" sz="2400" i="1" baseline="-25000" dirty="0">
              <a:latin typeface="Arial" charset="0"/>
              <a:ea typeface="黑体" pitchFamily="2" charset="-122"/>
            </a:endParaRPr>
          </a:p>
        </p:txBody>
      </p:sp>
      <p:sp>
        <p:nvSpPr>
          <p:cNvPr id="44" name="矩形 43"/>
          <p:cNvSpPr/>
          <p:nvPr/>
        </p:nvSpPr>
        <p:spPr>
          <a:xfrm>
            <a:off x="0" y="4714884"/>
            <a:ext cx="3790978" cy="523220"/>
          </a:xfrm>
          <a:prstGeom prst="rect">
            <a:avLst/>
          </a:prstGeom>
        </p:spPr>
        <p:txBody>
          <a:bodyPr wrap="square">
            <a:spAutoFit/>
          </a:bodyPr>
          <a:lstStyle/>
          <a:p>
            <a:r>
              <a:rPr lang="zh-CN" altLang="en-US" sz="2800" kern="0" dirty="0" smtClean="0">
                <a:solidFill>
                  <a:srgbClr val="000000"/>
                </a:solidFill>
                <a:latin typeface="Times New Roman" pitchFamily="18" charset="0"/>
                <a:ea typeface="黑体"/>
                <a:cs typeface="Times New Roman" pitchFamily="18" charset="0"/>
              </a:rPr>
              <a:t>信道利用率： </a:t>
            </a:r>
            <a:endParaRPr lang="zh-CN" altLang="en-US" sz="11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707587">
                                            <p:bg/>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075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0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1" uiExpand="1" build="p" animBg="1"/>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500034" y="214290"/>
            <a:ext cx="8215370" cy="857256"/>
          </a:xfrm>
        </p:spPr>
        <p:txBody>
          <a:bodyPr/>
          <a:lstStyle/>
          <a:p>
            <a:pPr algn="ctr"/>
            <a:r>
              <a:rPr lang="zh-CN" altLang="en-US" dirty="0"/>
              <a:t>流水线传输 </a:t>
            </a:r>
          </a:p>
        </p:txBody>
      </p:sp>
      <p:sp>
        <p:nvSpPr>
          <p:cNvPr id="711683" name="Rectangle 3"/>
          <p:cNvSpPr>
            <a:spLocks noGrp="1" noChangeArrowheads="1"/>
          </p:cNvSpPr>
          <p:nvPr>
            <p:ph idx="1"/>
          </p:nvPr>
        </p:nvSpPr>
        <p:spPr>
          <a:xfrm>
            <a:off x="357158" y="1078607"/>
            <a:ext cx="8501122" cy="2500330"/>
          </a:xfrm>
        </p:spPr>
        <p:txBody>
          <a:bodyPr/>
          <a:lstStyle/>
          <a:p>
            <a:r>
              <a:rPr lang="zh-CN" altLang="en-US" sz="2800" dirty="0"/>
              <a:t>发送方可</a:t>
            </a:r>
            <a:r>
              <a:rPr lang="zh-CN" altLang="en-US" sz="2800" dirty="0">
                <a:solidFill>
                  <a:srgbClr val="FF0000"/>
                </a:solidFill>
              </a:rPr>
              <a:t>连续发送</a:t>
            </a:r>
            <a:r>
              <a:rPr lang="zh-CN" altLang="en-US" sz="2800" dirty="0"/>
              <a:t>多个分组，不必每发完一个分组就停顿下来等待对方的确认。</a:t>
            </a:r>
          </a:p>
          <a:p>
            <a:r>
              <a:rPr lang="zh-CN" altLang="en-US" sz="2800" dirty="0" smtClean="0"/>
              <a:t>使用流水线传输时，叫做</a:t>
            </a:r>
            <a:r>
              <a:rPr lang="zh-CN" altLang="en-US" sz="2800" dirty="0" smtClean="0">
                <a:solidFill>
                  <a:srgbClr val="FF0000"/>
                </a:solidFill>
              </a:rPr>
              <a:t>连续 </a:t>
            </a:r>
            <a:r>
              <a:rPr lang="en-US" altLang="zh-CN" sz="2800" dirty="0" smtClean="0">
                <a:solidFill>
                  <a:srgbClr val="FF0000"/>
                </a:solidFill>
              </a:rPr>
              <a:t>ARQ </a:t>
            </a:r>
            <a:r>
              <a:rPr lang="zh-CN" altLang="en-US" sz="2800" dirty="0" smtClean="0">
                <a:solidFill>
                  <a:srgbClr val="FF0000"/>
                </a:solidFill>
              </a:rPr>
              <a:t>协议；</a:t>
            </a:r>
            <a:endParaRPr lang="en-US" altLang="zh-CN" sz="2800" dirty="0" smtClean="0">
              <a:solidFill>
                <a:srgbClr val="FF0000"/>
              </a:solidFill>
            </a:endParaRPr>
          </a:p>
        </p:txBody>
      </p:sp>
      <p:sp>
        <p:nvSpPr>
          <p:cNvPr id="711684" name="Freeform 4"/>
          <p:cNvSpPr>
            <a:spLocks/>
          </p:cNvSpPr>
          <p:nvPr/>
        </p:nvSpPr>
        <p:spPr bwMode="auto">
          <a:xfrm>
            <a:off x="973138" y="3875088"/>
            <a:ext cx="5919757" cy="1627188"/>
          </a:xfrm>
          <a:custGeom>
            <a:avLst/>
            <a:gdLst/>
            <a:ahLst/>
            <a:cxnLst>
              <a:cxn ang="0">
                <a:pos x="0" y="1088"/>
              </a:cxn>
              <a:cxn ang="0">
                <a:pos x="987" y="0"/>
              </a:cxn>
              <a:cxn ang="0">
                <a:pos x="4131" y="6"/>
              </a:cxn>
              <a:cxn ang="0">
                <a:pos x="3165" y="1080"/>
              </a:cxn>
              <a:cxn ang="0">
                <a:pos x="0" y="1088"/>
              </a:cxn>
            </a:cxnLst>
            <a:rect l="0" t="0" r="r" b="b"/>
            <a:pathLst>
              <a:path w="4131" h="1088">
                <a:moveTo>
                  <a:pt x="0" y="1088"/>
                </a:moveTo>
                <a:lnTo>
                  <a:pt x="987" y="0"/>
                </a:lnTo>
                <a:lnTo>
                  <a:pt x="4131" y="6"/>
                </a:lnTo>
                <a:lnTo>
                  <a:pt x="3165" y="1080"/>
                </a:lnTo>
                <a:lnTo>
                  <a:pt x="0" y="1088"/>
                </a:lnTo>
                <a:close/>
              </a:path>
            </a:pathLst>
          </a:custGeom>
          <a:solidFill>
            <a:srgbClr val="FF99CC"/>
          </a:solidFill>
          <a:ln w="9525" cap="flat" cmpd="sng">
            <a:noFill/>
            <a:prstDash val="solid"/>
            <a:round/>
            <a:headEnd type="none" w="sm" len="med"/>
            <a:tailEnd type="none" w="sm" len="med"/>
          </a:ln>
          <a:effectLst/>
        </p:spPr>
        <p:txBody>
          <a:bodyPr/>
          <a:lstStyle/>
          <a:p>
            <a:endParaRPr lang="zh-CN" altLang="en-US"/>
          </a:p>
        </p:txBody>
      </p:sp>
      <p:sp>
        <p:nvSpPr>
          <p:cNvPr id="711685" name="Line 5"/>
          <p:cNvSpPr>
            <a:spLocks noChangeShapeType="1"/>
          </p:cNvSpPr>
          <p:nvPr/>
        </p:nvSpPr>
        <p:spPr bwMode="auto">
          <a:xfrm>
            <a:off x="698500" y="5502276"/>
            <a:ext cx="8197850" cy="0"/>
          </a:xfrm>
          <a:prstGeom prst="line">
            <a:avLst/>
          </a:prstGeom>
          <a:noFill/>
          <a:ln w="9525">
            <a:solidFill>
              <a:schemeClr val="tx1"/>
            </a:solidFill>
            <a:round/>
            <a:headEnd/>
            <a:tailEnd type="triangle" w="sm" len="med"/>
          </a:ln>
          <a:effectLst/>
        </p:spPr>
        <p:txBody>
          <a:bodyPr/>
          <a:lstStyle/>
          <a:p>
            <a:endParaRPr lang="zh-CN" altLang="en-US"/>
          </a:p>
        </p:txBody>
      </p:sp>
      <p:sp>
        <p:nvSpPr>
          <p:cNvPr id="711686" name="Line 6"/>
          <p:cNvSpPr>
            <a:spLocks noChangeShapeType="1"/>
          </p:cNvSpPr>
          <p:nvPr/>
        </p:nvSpPr>
        <p:spPr bwMode="auto">
          <a:xfrm>
            <a:off x="698500" y="3875088"/>
            <a:ext cx="8197850" cy="0"/>
          </a:xfrm>
          <a:prstGeom prst="line">
            <a:avLst/>
          </a:prstGeom>
          <a:noFill/>
          <a:ln w="9525">
            <a:solidFill>
              <a:schemeClr val="tx1"/>
            </a:solidFill>
            <a:round/>
            <a:headEnd/>
            <a:tailEnd type="triangle" w="sm" len="med"/>
          </a:ln>
          <a:effectLst/>
        </p:spPr>
        <p:txBody>
          <a:bodyPr/>
          <a:lstStyle/>
          <a:p>
            <a:endParaRPr lang="zh-CN" altLang="en-US"/>
          </a:p>
        </p:txBody>
      </p:sp>
      <p:sp>
        <p:nvSpPr>
          <p:cNvPr id="711687" name="Text Box 7"/>
          <p:cNvSpPr txBox="1">
            <a:spLocks noChangeArrowheads="1"/>
          </p:cNvSpPr>
          <p:nvPr/>
        </p:nvSpPr>
        <p:spPr bwMode="auto">
          <a:xfrm>
            <a:off x="285720" y="3575054"/>
            <a:ext cx="387350" cy="457200"/>
          </a:xfrm>
          <a:prstGeom prst="rect">
            <a:avLst/>
          </a:prstGeom>
          <a:noFill/>
          <a:ln w="9525">
            <a:noFill/>
            <a:miter lim="800000"/>
            <a:headEnd/>
            <a:tailEnd/>
          </a:ln>
          <a:effectLst/>
        </p:spPr>
        <p:txBody>
          <a:bodyPr wrap="none">
            <a:spAutoFit/>
          </a:bodyPr>
          <a:lstStyle/>
          <a:p>
            <a:r>
              <a:rPr lang="en-US" altLang="zh-CN" sz="2400" dirty="0">
                <a:latin typeface="Arial" charset="0"/>
                <a:ea typeface="黑体" pitchFamily="2" charset="-122"/>
              </a:rPr>
              <a:t>B</a:t>
            </a:r>
          </a:p>
        </p:txBody>
      </p:sp>
      <p:sp>
        <p:nvSpPr>
          <p:cNvPr id="711688" name="Line 8"/>
          <p:cNvSpPr>
            <a:spLocks noChangeShapeType="1"/>
          </p:cNvSpPr>
          <p:nvPr/>
        </p:nvSpPr>
        <p:spPr bwMode="auto">
          <a:xfrm flipV="1">
            <a:off x="962025" y="3875088"/>
            <a:ext cx="1693863" cy="1627188"/>
          </a:xfrm>
          <a:prstGeom prst="line">
            <a:avLst/>
          </a:prstGeom>
          <a:noFill/>
          <a:ln w="9525">
            <a:solidFill>
              <a:schemeClr val="tx1"/>
            </a:solidFill>
            <a:round/>
            <a:headEnd/>
            <a:tailEnd/>
          </a:ln>
          <a:effectLst/>
        </p:spPr>
        <p:txBody>
          <a:bodyPr/>
          <a:lstStyle/>
          <a:p>
            <a:endParaRPr lang="zh-CN" altLang="en-US"/>
          </a:p>
        </p:txBody>
      </p:sp>
      <p:sp>
        <p:nvSpPr>
          <p:cNvPr id="711689" name="Line 9"/>
          <p:cNvSpPr>
            <a:spLocks noChangeShapeType="1"/>
          </p:cNvSpPr>
          <p:nvPr/>
        </p:nvSpPr>
        <p:spPr bwMode="auto">
          <a:xfrm flipV="1">
            <a:off x="1349375" y="3875088"/>
            <a:ext cx="1692275" cy="1627188"/>
          </a:xfrm>
          <a:prstGeom prst="line">
            <a:avLst/>
          </a:prstGeom>
          <a:noFill/>
          <a:ln w="9525">
            <a:solidFill>
              <a:schemeClr val="tx1"/>
            </a:solidFill>
            <a:round/>
            <a:headEnd/>
            <a:tailEnd/>
          </a:ln>
          <a:effectLst/>
        </p:spPr>
        <p:txBody>
          <a:bodyPr/>
          <a:lstStyle/>
          <a:p>
            <a:endParaRPr lang="zh-CN" altLang="en-US"/>
          </a:p>
        </p:txBody>
      </p:sp>
      <p:sp>
        <p:nvSpPr>
          <p:cNvPr id="711690" name="Text Box 10"/>
          <p:cNvSpPr txBox="1">
            <a:spLocks noChangeArrowheads="1"/>
          </p:cNvSpPr>
          <p:nvPr/>
        </p:nvSpPr>
        <p:spPr bwMode="auto">
          <a:xfrm rot="-2681777">
            <a:off x="939800" y="4533901"/>
            <a:ext cx="793750" cy="458787"/>
          </a:xfrm>
          <a:prstGeom prst="rect">
            <a:avLst/>
          </a:prstGeom>
          <a:noFill/>
          <a:ln w="9525">
            <a:noFill/>
            <a:miter lim="800000"/>
            <a:headEnd/>
            <a:tailEnd/>
          </a:ln>
          <a:effectLst/>
        </p:spPr>
        <p:txBody>
          <a:bodyPr wrap="none">
            <a:spAutoFit/>
          </a:bodyPr>
          <a:lstStyle/>
          <a:p>
            <a:r>
              <a:rPr lang="zh-CN" altLang="en-US" sz="2400">
                <a:latin typeface="Arial" charset="0"/>
                <a:ea typeface="黑体" pitchFamily="2" charset="-122"/>
              </a:rPr>
              <a:t>分组</a:t>
            </a:r>
          </a:p>
        </p:txBody>
      </p:sp>
      <p:sp>
        <p:nvSpPr>
          <p:cNvPr id="711691" name="Text Box 11"/>
          <p:cNvSpPr txBox="1">
            <a:spLocks noChangeArrowheads="1"/>
          </p:cNvSpPr>
          <p:nvPr/>
        </p:nvSpPr>
        <p:spPr bwMode="auto">
          <a:xfrm>
            <a:off x="8875713" y="3571876"/>
            <a:ext cx="269626" cy="461665"/>
          </a:xfrm>
          <a:prstGeom prst="rect">
            <a:avLst/>
          </a:prstGeom>
          <a:noFill/>
          <a:ln w="9525">
            <a:noFill/>
            <a:miter lim="800000"/>
            <a:headEnd/>
            <a:tailEnd/>
          </a:ln>
          <a:effectLst/>
        </p:spPr>
        <p:txBody>
          <a:bodyPr wrap="none">
            <a:spAutoFit/>
          </a:bodyPr>
          <a:lstStyle/>
          <a:p>
            <a:r>
              <a:rPr lang="en-US" altLang="zh-CN" sz="2400" i="1">
                <a:latin typeface="Arial" charset="0"/>
                <a:ea typeface="黑体" pitchFamily="2" charset="-122"/>
              </a:rPr>
              <a:t>t</a:t>
            </a:r>
          </a:p>
        </p:txBody>
      </p:sp>
      <p:sp>
        <p:nvSpPr>
          <p:cNvPr id="711692" name="Text Box 12"/>
          <p:cNvSpPr txBox="1">
            <a:spLocks noChangeArrowheads="1"/>
          </p:cNvSpPr>
          <p:nvPr/>
        </p:nvSpPr>
        <p:spPr bwMode="auto">
          <a:xfrm>
            <a:off x="8875713" y="5157788"/>
            <a:ext cx="269626" cy="461665"/>
          </a:xfrm>
          <a:prstGeom prst="rect">
            <a:avLst/>
          </a:prstGeom>
          <a:noFill/>
          <a:ln w="9525">
            <a:noFill/>
            <a:miter lim="800000"/>
            <a:headEnd/>
            <a:tailEnd/>
          </a:ln>
          <a:effectLst/>
        </p:spPr>
        <p:txBody>
          <a:bodyPr wrap="none">
            <a:spAutoFit/>
          </a:bodyPr>
          <a:lstStyle/>
          <a:p>
            <a:r>
              <a:rPr lang="en-US" altLang="zh-CN" sz="2400" i="1">
                <a:latin typeface="Arial" charset="0"/>
                <a:ea typeface="黑体" pitchFamily="2" charset="-122"/>
              </a:rPr>
              <a:t>t</a:t>
            </a:r>
          </a:p>
        </p:txBody>
      </p:sp>
      <p:sp>
        <p:nvSpPr>
          <p:cNvPr id="711693" name="Text Box 13"/>
          <p:cNvSpPr txBox="1">
            <a:spLocks noChangeArrowheads="1"/>
          </p:cNvSpPr>
          <p:nvPr/>
        </p:nvSpPr>
        <p:spPr bwMode="auto">
          <a:xfrm>
            <a:off x="322263" y="5211763"/>
            <a:ext cx="389850" cy="461665"/>
          </a:xfrm>
          <a:prstGeom prst="rect">
            <a:avLst/>
          </a:prstGeom>
          <a:noFill/>
          <a:ln w="9525">
            <a:noFill/>
            <a:miter lim="800000"/>
            <a:headEnd/>
            <a:tailEnd/>
          </a:ln>
          <a:effectLst/>
        </p:spPr>
        <p:txBody>
          <a:bodyPr wrap="none">
            <a:spAutoFit/>
          </a:bodyPr>
          <a:lstStyle/>
          <a:p>
            <a:r>
              <a:rPr lang="en-US" altLang="zh-CN" sz="2400">
                <a:latin typeface="Arial" charset="0"/>
                <a:ea typeface="黑体" pitchFamily="2" charset="-122"/>
              </a:rPr>
              <a:t>A</a:t>
            </a:r>
          </a:p>
        </p:txBody>
      </p:sp>
      <p:sp>
        <p:nvSpPr>
          <p:cNvPr id="711694" name="Line 14"/>
          <p:cNvSpPr>
            <a:spLocks noChangeShapeType="1"/>
          </p:cNvSpPr>
          <p:nvPr/>
        </p:nvSpPr>
        <p:spPr bwMode="auto">
          <a:xfrm rot="15894661">
            <a:off x="1689100" y="4138614"/>
            <a:ext cx="350837" cy="461962"/>
          </a:xfrm>
          <a:prstGeom prst="line">
            <a:avLst/>
          </a:prstGeom>
          <a:noFill/>
          <a:ln w="57150">
            <a:solidFill>
              <a:schemeClr val="hlink"/>
            </a:solidFill>
            <a:round/>
            <a:headEnd type="none" w="sm" len="med"/>
            <a:tailEnd type="triangle" w="med" len="lg"/>
          </a:ln>
          <a:effectLst/>
        </p:spPr>
        <p:txBody>
          <a:bodyPr/>
          <a:lstStyle/>
          <a:p>
            <a:endParaRPr lang="zh-CN" altLang="en-US"/>
          </a:p>
        </p:txBody>
      </p:sp>
      <p:sp>
        <p:nvSpPr>
          <p:cNvPr id="711695" name="Line 15"/>
          <p:cNvSpPr>
            <a:spLocks noChangeShapeType="1"/>
          </p:cNvSpPr>
          <p:nvPr/>
        </p:nvSpPr>
        <p:spPr bwMode="auto">
          <a:xfrm flipV="1">
            <a:off x="1731963" y="3879851"/>
            <a:ext cx="1693862" cy="1627187"/>
          </a:xfrm>
          <a:prstGeom prst="line">
            <a:avLst/>
          </a:prstGeom>
          <a:noFill/>
          <a:ln w="9525">
            <a:solidFill>
              <a:schemeClr val="tx1"/>
            </a:solidFill>
            <a:round/>
            <a:headEnd/>
            <a:tailEnd/>
          </a:ln>
          <a:effectLst/>
        </p:spPr>
        <p:txBody>
          <a:bodyPr/>
          <a:lstStyle/>
          <a:p>
            <a:endParaRPr lang="zh-CN" altLang="en-US"/>
          </a:p>
        </p:txBody>
      </p:sp>
      <p:sp>
        <p:nvSpPr>
          <p:cNvPr id="711697" name="Line 17"/>
          <p:cNvSpPr>
            <a:spLocks noChangeShapeType="1"/>
          </p:cNvSpPr>
          <p:nvPr/>
        </p:nvSpPr>
        <p:spPr bwMode="auto">
          <a:xfrm flipH="1" flipV="1">
            <a:off x="2678362" y="3879851"/>
            <a:ext cx="1693862"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698" name="Text Box 18"/>
          <p:cNvSpPr txBox="1">
            <a:spLocks noChangeArrowheads="1"/>
          </p:cNvSpPr>
          <p:nvPr/>
        </p:nvSpPr>
        <p:spPr bwMode="auto">
          <a:xfrm rot="2268438">
            <a:off x="3044825" y="4318001"/>
            <a:ext cx="811213" cy="457200"/>
          </a:xfrm>
          <a:prstGeom prst="rect">
            <a:avLst/>
          </a:prstGeom>
          <a:noFill/>
          <a:ln w="9525">
            <a:noFill/>
            <a:miter lim="800000"/>
            <a:headEnd/>
            <a:tailEnd/>
          </a:ln>
          <a:effectLst/>
        </p:spPr>
        <p:txBody>
          <a:bodyPr wrap="none">
            <a:spAutoFit/>
          </a:bodyPr>
          <a:lstStyle/>
          <a:p>
            <a:r>
              <a:rPr lang="en-US" altLang="zh-CN" sz="2400">
                <a:latin typeface="Arial" charset="0"/>
                <a:ea typeface="黑体" pitchFamily="2" charset="-122"/>
              </a:rPr>
              <a:t>ACK</a:t>
            </a:r>
          </a:p>
        </p:txBody>
      </p:sp>
      <p:sp>
        <p:nvSpPr>
          <p:cNvPr id="711699" name="Line 19"/>
          <p:cNvSpPr>
            <a:spLocks noChangeShapeType="1"/>
          </p:cNvSpPr>
          <p:nvPr/>
        </p:nvSpPr>
        <p:spPr bwMode="auto">
          <a:xfrm>
            <a:off x="3743325" y="4772026"/>
            <a:ext cx="292100" cy="279400"/>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711700" name="Line 20"/>
          <p:cNvSpPr>
            <a:spLocks noChangeShapeType="1"/>
          </p:cNvSpPr>
          <p:nvPr/>
        </p:nvSpPr>
        <p:spPr bwMode="auto">
          <a:xfrm flipV="1">
            <a:off x="2116138" y="3875088"/>
            <a:ext cx="1692275" cy="1627188"/>
          </a:xfrm>
          <a:prstGeom prst="line">
            <a:avLst/>
          </a:prstGeom>
          <a:noFill/>
          <a:ln w="9525">
            <a:solidFill>
              <a:schemeClr val="tx1"/>
            </a:solidFill>
            <a:round/>
            <a:headEnd/>
            <a:tailEnd/>
          </a:ln>
          <a:effectLst/>
        </p:spPr>
        <p:txBody>
          <a:bodyPr/>
          <a:lstStyle/>
          <a:p>
            <a:endParaRPr lang="zh-CN" altLang="en-US"/>
          </a:p>
        </p:txBody>
      </p:sp>
      <p:sp>
        <p:nvSpPr>
          <p:cNvPr id="711701" name="Line 21"/>
          <p:cNvSpPr>
            <a:spLocks noChangeShapeType="1"/>
          </p:cNvSpPr>
          <p:nvPr/>
        </p:nvSpPr>
        <p:spPr bwMode="auto">
          <a:xfrm flipV="1">
            <a:off x="2501900" y="3875088"/>
            <a:ext cx="1693863" cy="1627188"/>
          </a:xfrm>
          <a:prstGeom prst="line">
            <a:avLst/>
          </a:prstGeom>
          <a:noFill/>
          <a:ln w="9525">
            <a:solidFill>
              <a:schemeClr val="tx1"/>
            </a:solidFill>
            <a:round/>
            <a:headEnd/>
            <a:tailEnd/>
          </a:ln>
          <a:effectLst/>
        </p:spPr>
        <p:txBody>
          <a:bodyPr/>
          <a:lstStyle/>
          <a:p>
            <a:endParaRPr lang="zh-CN" altLang="en-US"/>
          </a:p>
        </p:txBody>
      </p:sp>
      <p:sp>
        <p:nvSpPr>
          <p:cNvPr id="711702" name="Line 22"/>
          <p:cNvSpPr>
            <a:spLocks noChangeShapeType="1"/>
          </p:cNvSpPr>
          <p:nvPr/>
        </p:nvSpPr>
        <p:spPr bwMode="auto">
          <a:xfrm flipV="1">
            <a:off x="2905125" y="3894138"/>
            <a:ext cx="1692275" cy="1627188"/>
          </a:xfrm>
          <a:prstGeom prst="line">
            <a:avLst/>
          </a:prstGeom>
          <a:noFill/>
          <a:ln w="9525">
            <a:solidFill>
              <a:schemeClr val="tx1"/>
            </a:solidFill>
            <a:round/>
            <a:headEnd/>
            <a:tailEnd/>
          </a:ln>
          <a:effectLst/>
        </p:spPr>
        <p:txBody>
          <a:bodyPr/>
          <a:lstStyle/>
          <a:p>
            <a:endParaRPr lang="zh-CN" altLang="en-US"/>
          </a:p>
        </p:txBody>
      </p:sp>
      <p:sp>
        <p:nvSpPr>
          <p:cNvPr id="711703" name="Line 23"/>
          <p:cNvSpPr>
            <a:spLocks noChangeShapeType="1"/>
          </p:cNvSpPr>
          <p:nvPr/>
        </p:nvSpPr>
        <p:spPr bwMode="auto">
          <a:xfrm flipV="1">
            <a:off x="3275013" y="3875088"/>
            <a:ext cx="1695450" cy="1627188"/>
          </a:xfrm>
          <a:prstGeom prst="line">
            <a:avLst/>
          </a:prstGeom>
          <a:noFill/>
          <a:ln w="9525">
            <a:solidFill>
              <a:schemeClr val="tx1"/>
            </a:solidFill>
            <a:round/>
            <a:headEnd/>
            <a:tailEnd/>
          </a:ln>
          <a:effectLst/>
        </p:spPr>
        <p:txBody>
          <a:bodyPr/>
          <a:lstStyle/>
          <a:p>
            <a:endParaRPr lang="zh-CN" altLang="en-US"/>
          </a:p>
        </p:txBody>
      </p:sp>
      <p:sp>
        <p:nvSpPr>
          <p:cNvPr id="711704" name="Line 24"/>
          <p:cNvSpPr>
            <a:spLocks noChangeShapeType="1"/>
          </p:cNvSpPr>
          <p:nvPr/>
        </p:nvSpPr>
        <p:spPr bwMode="auto">
          <a:xfrm flipV="1">
            <a:off x="4049713" y="3875088"/>
            <a:ext cx="1695450" cy="1627188"/>
          </a:xfrm>
          <a:prstGeom prst="line">
            <a:avLst/>
          </a:prstGeom>
          <a:noFill/>
          <a:ln w="9525">
            <a:solidFill>
              <a:schemeClr val="tx1"/>
            </a:solidFill>
            <a:round/>
            <a:headEnd/>
            <a:tailEnd/>
          </a:ln>
          <a:effectLst/>
        </p:spPr>
        <p:txBody>
          <a:bodyPr/>
          <a:lstStyle/>
          <a:p>
            <a:endParaRPr lang="zh-CN" altLang="en-US"/>
          </a:p>
        </p:txBody>
      </p:sp>
      <p:sp>
        <p:nvSpPr>
          <p:cNvPr id="711705" name="Line 25"/>
          <p:cNvSpPr>
            <a:spLocks noChangeShapeType="1"/>
          </p:cNvSpPr>
          <p:nvPr/>
        </p:nvSpPr>
        <p:spPr bwMode="auto">
          <a:xfrm flipV="1">
            <a:off x="4438650" y="3875088"/>
            <a:ext cx="1692275" cy="1627188"/>
          </a:xfrm>
          <a:prstGeom prst="line">
            <a:avLst/>
          </a:prstGeom>
          <a:noFill/>
          <a:ln w="9525">
            <a:solidFill>
              <a:schemeClr val="tx1"/>
            </a:solidFill>
            <a:round/>
            <a:headEnd/>
            <a:tailEnd/>
          </a:ln>
          <a:effectLst/>
        </p:spPr>
        <p:txBody>
          <a:bodyPr/>
          <a:lstStyle/>
          <a:p>
            <a:endParaRPr lang="zh-CN" altLang="en-US"/>
          </a:p>
        </p:txBody>
      </p:sp>
      <p:sp>
        <p:nvSpPr>
          <p:cNvPr id="711706" name="Line 26"/>
          <p:cNvSpPr>
            <a:spLocks noChangeShapeType="1"/>
          </p:cNvSpPr>
          <p:nvPr/>
        </p:nvSpPr>
        <p:spPr bwMode="auto">
          <a:xfrm flipV="1">
            <a:off x="4824413" y="3875088"/>
            <a:ext cx="1693862" cy="1627188"/>
          </a:xfrm>
          <a:prstGeom prst="line">
            <a:avLst/>
          </a:prstGeom>
          <a:noFill/>
          <a:ln w="9525">
            <a:solidFill>
              <a:schemeClr val="tx1"/>
            </a:solidFill>
            <a:round/>
            <a:headEnd/>
            <a:tailEnd/>
          </a:ln>
          <a:effectLst/>
        </p:spPr>
        <p:txBody>
          <a:bodyPr/>
          <a:lstStyle/>
          <a:p>
            <a:endParaRPr lang="zh-CN" altLang="en-US"/>
          </a:p>
        </p:txBody>
      </p:sp>
      <p:sp>
        <p:nvSpPr>
          <p:cNvPr id="711707" name="Line 27"/>
          <p:cNvSpPr>
            <a:spLocks noChangeShapeType="1"/>
          </p:cNvSpPr>
          <p:nvPr/>
        </p:nvSpPr>
        <p:spPr bwMode="auto">
          <a:xfrm flipV="1">
            <a:off x="5481886" y="3875088"/>
            <a:ext cx="1423739" cy="1608139"/>
          </a:xfrm>
          <a:prstGeom prst="line">
            <a:avLst/>
          </a:prstGeom>
          <a:noFill/>
          <a:ln w="9525">
            <a:solidFill>
              <a:schemeClr val="tx1"/>
            </a:solidFill>
            <a:round/>
            <a:headEnd/>
            <a:tailEnd/>
          </a:ln>
          <a:effectLst/>
        </p:spPr>
        <p:txBody>
          <a:bodyPr/>
          <a:lstStyle/>
          <a:p>
            <a:endParaRPr lang="zh-CN" altLang="en-US"/>
          </a:p>
        </p:txBody>
      </p:sp>
      <p:sp>
        <p:nvSpPr>
          <p:cNvPr id="711708" name="Line 28"/>
          <p:cNvSpPr>
            <a:spLocks noChangeShapeType="1"/>
          </p:cNvSpPr>
          <p:nvPr/>
        </p:nvSpPr>
        <p:spPr bwMode="auto">
          <a:xfrm flipV="1">
            <a:off x="3657600" y="3875088"/>
            <a:ext cx="1695450" cy="1627188"/>
          </a:xfrm>
          <a:prstGeom prst="line">
            <a:avLst/>
          </a:prstGeom>
          <a:noFill/>
          <a:ln w="9525">
            <a:solidFill>
              <a:schemeClr val="tx1"/>
            </a:solidFill>
            <a:round/>
            <a:headEnd/>
            <a:tailEnd/>
          </a:ln>
          <a:effectLst/>
        </p:spPr>
        <p:txBody>
          <a:bodyPr/>
          <a:lstStyle/>
          <a:p>
            <a:endParaRPr lang="zh-CN" altLang="en-US"/>
          </a:p>
        </p:txBody>
      </p:sp>
      <p:sp>
        <p:nvSpPr>
          <p:cNvPr id="711712" name="Line 32"/>
          <p:cNvSpPr>
            <a:spLocks noChangeShapeType="1"/>
          </p:cNvSpPr>
          <p:nvPr/>
        </p:nvSpPr>
        <p:spPr bwMode="auto">
          <a:xfrm flipH="1" flipV="1">
            <a:off x="3427413" y="3879851"/>
            <a:ext cx="1693862"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13" name="Line 33"/>
          <p:cNvSpPr>
            <a:spLocks noChangeShapeType="1"/>
          </p:cNvSpPr>
          <p:nvPr/>
        </p:nvSpPr>
        <p:spPr bwMode="auto">
          <a:xfrm flipH="1" flipV="1">
            <a:off x="3810000" y="3879851"/>
            <a:ext cx="1693863"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14" name="Line 34"/>
          <p:cNvSpPr>
            <a:spLocks noChangeShapeType="1"/>
          </p:cNvSpPr>
          <p:nvPr/>
        </p:nvSpPr>
        <p:spPr bwMode="auto">
          <a:xfrm flipH="1" flipV="1">
            <a:off x="4195763" y="3879851"/>
            <a:ext cx="1692275"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15" name="Line 35"/>
          <p:cNvSpPr>
            <a:spLocks noChangeShapeType="1"/>
          </p:cNvSpPr>
          <p:nvPr/>
        </p:nvSpPr>
        <p:spPr bwMode="auto">
          <a:xfrm flipH="1" flipV="1">
            <a:off x="4579938" y="3879851"/>
            <a:ext cx="1692275"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16" name="Line 36"/>
          <p:cNvSpPr>
            <a:spLocks noChangeShapeType="1"/>
          </p:cNvSpPr>
          <p:nvPr/>
        </p:nvSpPr>
        <p:spPr bwMode="auto">
          <a:xfrm flipH="1" flipV="1">
            <a:off x="4962525" y="3879851"/>
            <a:ext cx="1693863"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17" name="Line 37"/>
          <p:cNvSpPr>
            <a:spLocks noChangeShapeType="1"/>
          </p:cNvSpPr>
          <p:nvPr/>
        </p:nvSpPr>
        <p:spPr bwMode="auto">
          <a:xfrm flipH="1" flipV="1">
            <a:off x="5346700" y="3879851"/>
            <a:ext cx="1692275"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18" name="Line 38"/>
          <p:cNvSpPr>
            <a:spLocks noChangeShapeType="1"/>
          </p:cNvSpPr>
          <p:nvPr/>
        </p:nvSpPr>
        <p:spPr bwMode="auto">
          <a:xfrm flipH="1" flipV="1">
            <a:off x="5730875" y="3879851"/>
            <a:ext cx="1692275"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19" name="Line 39"/>
          <p:cNvSpPr>
            <a:spLocks noChangeShapeType="1"/>
          </p:cNvSpPr>
          <p:nvPr/>
        </p:nvSpPr>
        <p:spPr bwMode="auto">
          <a:xfrm flipH="1" flipV="1">
            <a:off x="6113463" y="3879851"/>
            <a:ext cx="1695450"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20" name="Line 40"/>
          <p:cNvSpPr>
            <a:spLocks noChangeShapeType="1"/>
          </p:cNvSpPr>
          <p:nvPr/>
        </p:nvSpPr>
        <p:spPr bwMode="auto">
          <a:xfrm flipH="1" flipV="1">
            <a:off x="6497638" y="3879851"/>
            <a:ext cx="1692275"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21" name="Line 41"/>
          <p:cNvSpPr>
            <a:spLocks noChangeShapeType="1"/>
          </p:cNvSpPr>
          <p:nvPr/>
        </p:nvSpPr>
        <p:spPr bwMode="auto">
          <a:xfrm flipH="1" flipV="1">
            <a:off x="6881813" y="3879851"/>
            <a:ext cx="1693862" cy="1627187"/>
          </a:xfrm>
          <a:prstGeom prst="line">
            <a:avLst/>
          </a:prstGeom>
          <a:noFill/>
          <a:ln w="38100">
            <a:solidFill>
              <a:schemeClr val="folHlink"/>
            </a:solidFill>
            <a:round/>
            <a:headEnd type="triangle" w="med" len="lg"/>
            <a:tailEnd/>
          </a:ln>
          <a:effectLst/>
        </p:spPr>
        <p:txBody>
          <a:bodyPr/>
          <a:lstStyle/>
          <a:p>
            <a:endParaRPr lang="zh-CN" altLang="en-US"/>
          </a:p>
        </p:txBody>
      </p:sp>
      <p:sp>
        <p:nvSpPr>
          <p:cNvPr id="711724" name="Line 44"/>
          <p:cNvSpPr>
            <a:spLocks noChangeShapeType="1"/>
          </p:cNvSpPr>
          <p:nvPr/>
        </p:nvSpPr>
        <p:spPr bwMode="auto">
          <a:xfrm flipV="1">
            <a:off x="957263" y="5548313"/>
            <a:ext cx="1587" cy="830263"/>
          </a:xfrm>
          <a:prstGeom prst="line">
            <a:avLst/>
          </a:prstGeom>
          <a:noFill/>
          <a:ln w="9525">
            <a:solidFill>
              <a:schemeClr val="tx1"/>
            </a:solidFill>
            <a:round/>
            <a:headEnd/>
            <a:tailEnd type="none" w="sm" len="med"/>
          </a:ln>
          <a:effectLst/>
        </p:spPr>
        <p:txBody>
          <a:bodyPr/>
          <a:lstStyle/>
          <a:p>
            <a:endParaRPr lang="zh-CN" altLang="en-US"/>
          </a:p>
        </p:txBody>
      </p:sp>
      <p:sp>
        <p:nvSpPr>
          <p:cNvPr id="711726" name="Line 46"/>
          <p:cNvSpPr>
            <a:spLocks noChangeShapeType="1"/>
          </p:cNvSpPr>
          <p:nvPr/>
        </p:nvSpPr>
        <p:spPr bwMode="auto">
          <a:xfrm>
            <a:off x="5495131" y="5550694"/>
            <a:ext cx="1588" cy="412750"/>
          </a:xfrm>
          <a:prstGeom prst="line">
            <a:avLst/>
          </a:prstGeom>
          <a:noFill/>
          <a:ln w="9525">
            <a:solidFill>
              <a:schemeClr val="tx1"/>
            </a:solidFill>
            <a:round/>
            <a:headEnd/>
            <a:tailEnd/>
          </a:ln>
          <a:effectLst/>
        </p:spPr>
        <p:txBody>
          <a:bodyPr/>
          <a:lstStyle/>
          <a:p>
            <a:endParaRPr lang="zh-CN" altLang="en-US"/>
          </a:p>
        </p:txBody>
      </p:sp>
      <p:sp>
        <p:nvSpPr>
          <p:cNvPr id="711727" name="Line 47"/>
          <p:cNvSpPr>
            <a:spLocks noChangeShapeType="1"/>
          </p:cNvSpPr>
          <p:nvPr/>
        </p:nvSpPr>
        <p:spPr bwMode="auto">
          <a:xfrm>
            <a:off x="939801" y="5830887"/>
            <a:ext cx="4555330" cy="15876"/>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11728" name="Text Box 48"/>
          <p:cNvSpPr txBox="1">
            <a:spLocks noChangeArrowheads="1"/>
          </p:cNvSpPr>
          <p:nvPr/>
        </p:nvSpPr>
        <p:spPr bwMode="auto">
          <a:xfrm>
            <a:off x="2811463" y="5522913"/>
            <a:ext cx="1403350" cy="457200"/>
          </a:xfrm>
          <a:prstGeom prst="rect">
            <a:avLst/>
          </a:prstGeom>
          <a:solidFill>
            <a:schemeClr val="bg1"/>
          </a:solidFill>
          <a:ln w="9525">
            <a:noFill/>
            <a:miter lim="800000"/>
            <a:headEnd/>
            <a:tailEnd/>
          </a:ln>
          <a:effectLst/>
        </p:spPr>
        <p:txBody>
          <a:bodyPr wrap="none">
            <a:spAutoFit/>
          </a:bodyPr>
          <a:lstStyle/>
          <a:p>
            <a:r>
              <a:rPr lang="zh-CN" altLang="en-US" sz="2400">
                <a:latin typeface="Arial" charset="0"/>
                <a:ea typeface="黑体" pitchFamily="2" charset="-122"/>
              </a:rPr>
              <a:t>传输时间</a:t>
            </a:r>
          </a:p>
        </p:txBody>
      </p:sp>
      <p:sp>
        <p:nvSpPr>
          <p:cNvPr id="711729" name="Line 49"/>
          <p:cNvSpPr>
            <a:spLocks noChangeShapeType="1"/>
          </p:cNvSpPr>
          <p:nvPr/>
        </p:nvSpPr>
        <p:spPr bwMode="auto">
          <a:xfrm flipV="1">
            <a:off x="8572500" y="5541963"/>
            <a:ext cx="1588" cy="830263"/>
          </a:xfrm>
          <a:prstGeom prst="line">
            <a:avLst/>
          </a:prstGeom>
          <a:noFill/>
          <a:ln w="9525">
            <a:solidFill>
              <a:schemeClr val="tx1"/>
            </a:solidFill>
            <a:round/>
            <a:headEnd/>
            <a:tailEnd type="none" w="sm" len="med"/>
          </a:ln>
          <a:effectLst/>
        </p:spPr>
        <p:txBody>
          <a:bodyPr/>
          <a:lstStyle/>
          <a:p>
            <a:endParaRPr lang="zh-CN" altLang="en-US"/>
          </a:p>
        </p:txBody>
      </p:sp>
      <p:sp>
        <p:nvSpPr>
          <p:cNvPr id="711730" name="Line 50"/>
          <p:cNvSpPr>
            <a:spLocks noChangeShapeType="1"/>
          </p:cNvSpPr>
          <p:nvPr/>
        </p:nvSpPr>
        <p:spPr bwMode="auto">
          <a:xfrm>
            <a:off x="957263" y="6187236"/>
            <a:ext cx="7615237" cy="2427"/>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11731" name="Text Box 51"/>
          <p:cNvSpPr txBox="1">
            <a:spLocks noChangeArrowheads="1"/>
          </p:cNvSpPr>
          <p:nvPr/>
        </p:nvSpPr>
        <p:spPr bwMode="auto">
          <a:xfrm>
            <a:off x="4035425" y="6046788"/>
            <a:ext cx="1522413" cy="457200"/>
          </a:xfrm>
          <a:prstGeom prst="rect">
            <a:avLst/>
          </a:prstGeom>
          <a:solidFill>
            <a:schemeClr val="bg1"/>
          </a:solidFill>
          <a:ln w="9525">
            <a:noFill/>
            <a:miter lim="800000"/>
            <a:headEnd/>
            <a:tailEnd/>
          </a:ln>
          <a:effectLst/>
        </p:spPr>
        <p:txBody>
          <a:bodyPr wrap="none">
            <a:spAutoFit/>
          </a:bodyPr>
          <a:lstStyle/>
          <a:p>
            <a:r>
              <a:rPr lang="en-US" altLang="zh-CN" sz="2400" i="1">
                <a:latin typeface="Arial" charset="0"/>
                <a:ea typeface="黑体" pitchFamily="2" charset="-122"/>
              </a:rPr>
              <a:t>Total time</a:t>
            </a:r>
            <a:endParaRPr lang="en-US" altLang="zh-CN" sz="2400" i="1" baseline="-25000">
              <a:latin typeface="Arial" charset="0"/>
              <a:ea typeface="黑体" pitchFamily="2" charset="-122"/>
            </a:endParaRPr>
          </a:p>
        </p:txBody>
      </p:sp>
      <p:sp>
        <p:nvSpPr>
          <p:cNvPr id="49" name="Line 32"/>
          <p:cNvSpPr>
            <a:spLocks noChangeShapeType="1"/>
          </p:cNvSpPr>
          <p:nvPr/>
        </p:nvSpPr>
        <p:spPr bwMode="auto">
          <a:xfrm flipH="1" flipV="1">
            <a:off x="2995816" y="3854054"/>
            <a:ext cx="1693862" cy="1627187"/>
          </a:xfrm>
          <a:prstGeom prst="line">
            <a:avLst/>
          </a:prstGeom>
          <a:noFill/>
          <a:ln w="38100">
            <a:solidFill>
              <a:schemeClr val="folHlink"/>
            </a:solidFill>
            <a:round/>
            <a:headEnd type="triangle" w="med" len="lg"/>
            <a:tailEnd/>
          </a:ln>
          <a:effec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16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pPr algn="ctr"/>
            <a:r>
              <a:rPr lang="en-US" altLang="zh-CN" dirty="0"/>
              <a:t>5.4.2</a:t>
            </a:r>
            <a:r>
              <a:rPr lang="zh-CN" altLang="en-US" sz="4800" dirty="0"/>
              <a:t>连续 </a:t>
            </a:r>
            <a:r>
              <a:rPr lang="en-US" altLang="zh-CN" sz="4800" dirty="0"/>
              <a:t>ARQ </a:t>
            </a:r>
            <a:r>
              <a:rPr lang="zh-CN" altLang="en-US" sz="4800" dirty="0"/>
              <a:t>协议</a:t>
            </a:r>
          </a:p>
        </p:txBody>
      </p:sp>
      <p:sp>
        <p:nvSpPr>
          <p:cNvPr id="820227" name="Rectangle 3"/>
          <p:cNvSpPr>
            <a:spLocks noGrp="1" noChangeArrowheads="1"/>
          </p:cNvSpPr>
          <p:nvPr>
            <p:ph idx="1"/>
          </p:nvPr>
        </p:nvSpPr>
        <p:spPr>
          <a:xfrm>
            <a:off x="500034" y="1142984"/>
            <a:ext cx="8358246" cy="4244988"/>
          </a:xfrm>
        </p:spPr>
        <p:txBody>
          <a:bodyPr/>
          <a:lstStyle/>
          <a:p>
            <a:pPr>
              <a:spcAft>
                <a:spcPct val="20000"/>
              </a:spcAft>
            </a:pPr>
            <a:r>
              <a:rPr kumimoji="1" lang="zh-CN" altLang="en-US" sz="2800" b="1" dirty="0" smtClean="0">
                <a:solidFill>
                  <a:srgbClr val="FF0000"/>
                </a:solidFill>
                <a:latin typeface="Times New Roman" pitchFamily="18" charset="0"/>
                <a:ea typeface="宋体" charset="-122"/>
              </a:rPr>
              <a:t>发送</a:t>
            </a:r>
            <a:r>
              <a:rPr kumimoji="1" lang="zh-CN" altLang="en-US" sz="2800" b="1" dirty="0">
                <a:solidFill>
                  <a:srgbClr val="FF0000"/>
                </a:solidFill>
                <a:latin typeface="Times New Roman" pitchFamily="18" charset="0"/>
                <a:ea typeface="宋体" charset="-122"/>
              </a:rPr>
              <a:t>端</a:t>
            </a:r>
            <a:r>
              <a:rPr kumimoji="1" lang="zh-CN" altLang="en-US" b="1" dirty="0">
                <a:solidFill>
                  <a:srgbClr val="000000"/>
                </a:solidFill>
                <a:latin typeface="Times New Roman" pitchFamily="18" charset="0"/>
                <a:ea typeface="宋体" charset="-122"/>
              </a:rPr>
              <a:t>：</a:t>
            </a:r>
            <a:r>
              <a:rPr lang="zh-CN" altLang="en-US" sz="2800" dirty="0"/>
              <a:t>在发送完一</a:t>
            </a:r>
            <a:r>
              <a:rPr lang="zh-CN" altLang="en-US" sz="2800" dirty="0" smtClean="0"/>
              <a:t>个分组后</a:t>
            </a:r>
            <a:r>
              <a:rPr lang="zh-CN" altLang="en-US" sz="2800" dirty="0"/>
              <a:t>，不是停下来等待确认帧，而是可以连续再发送若干个数据帧。</a:t>
            </a:r>
          </a:p>
          <a:p>
            <a:pPr>
              <a:spcAft>
                <a:spcPct val="20000"/>
              </a:spcAft>
            </a:pPr>
            <a:r>
              <a:rPr kumimoji="1" lang="zh-CN" altLang="en-US" sz="2800" b="1" dirty="0">
                <a:solidFill>
                  <a:srgbClr val="FF0000"/>
                </a:solidFill>
                <a:latin typeface="Times New Roman" pitchFamily="18" charset="0"/>
                <a:ea typeface="宋体" charset="-122"/>
              </a:rPr>
              <a:t>接收端</a:t>
            </a:r>
            <a:r>
              <a:rPr kumimoji="1" lang="en-US" altLang="zh-CN" sz="2800" b="1" dirty="0">
                <a:solidFill>
                  <a:schemeClr val="hlink"/>
                </a:solidFill>
                <a:latin typeface="Times New Roman" pitchFamily="18" charset="0"/>
                <a:ea typeface="宋体" charset="-122"/>
              </a:rPr>
              <a:t>:</a:t>
            </a:r>
            <a:r>
              <a:rPr lang="en-US" altLang="zh-CN" sz="2800" dirty="0"/>
              <a:t> </a:t>
            </a:r>
            <a:r>
              <a:rPr lang="zh-CN" altLang="en-US" sz="2800" dirty="0"/>
              <a:t>连续</a:t>
            </a:r>
            <a:r>
              <a:rPr lang="zh-CN" altLang="en-US" sz="2800" dirty="0" smtClean="0"/>
              <a:t>接收多个分组后发送一个确认。 </a:t>
            </a:r>
            <a:endParaRPr lang="zh-CN" altLang="en-US" sz="2800" dirty="0"/>
          </a:p>
          <a:p>
            <a:pPr>
              <a:spcAft>
                <a:spcPct val="20000"/>
              </a:spcAft>
            </a:pPr>
            <a:r>
              <a:rPr lang="zh-CN" altLang="en-US" sz="2800" dirty="0" smtClean="0"/>
              <a:t>连续 </a:t>
            </a:r>
            <a:r>
              <a:rPr lang="en-US" altLang="zh-CN" sz="2800" dirty="0" smtClean="0"/>
              <a:t>ARQ </a:t>
            </a:r>
            <a:r>
              <a:rPr lang="zh-CN" altLang="en-US" sz="2800" dirty="0" smtClean="0"/>
              <a:t>协议中使用</a:t>
            </a:r>
            <a:r>
              <a:rPr lang="zh-CN" altLang="en-US" sz="2800" dirty="0" smtClean="0">
                <a:solidFill>
                  <a:srgbClr val="FF0000"/>
                </a:solidFill>
              </a:rPr>
              <a:t>滑动窗口协议</a:t>
            </a:r>
            <a:r>
              <a:rPr lang="zh-CN" altLang="en-US" sz="2800" dirty="0" smtClean="0"/>
              <a:t>来控制每次</a:t>
            </a:r>
            <a:r>
              <a:rPr lang="zh-CN" altLang="en-US" sz="2800" dirty="0"/>
              <a:t>可连续发送多少个</a:t>
            </a:r>
            <a:r>
              <a:rPr lang="zh-CN" altLang="en-US" sz="2800" dirty="0" smtClean="0"/>
              <a:t>分组</a:t>
            </a:r>
            <a:endParaRPr lang="zh-CN" altLang="en-US" sz="2800"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37</a:t>
            </a:fld>
            <a:endParaRPr lang="zh-CN" altLang="en-US" kern="0" dirty="0">
              <a:solidFill>
                <a:sysClr val="windowText" lastClr="000000"/>
              </a:solidFill>
            </a:endParaRPr>
          </a:p>
        </p:txBody>
      </p:sp>
      <p:sp>
        <p:nvSpPr>
          <p:cNvPr id="5" name="Freeform 4"/>
          <p:cNvSpPr>
            <a:spLocks/>
          </p:cNvSpPr>
          <p:nvPr/>
        </p:nvSpPr>
        <p:spPr bwMode="auto">
          <a:xfrm>
            <a:off x="973138" y="4229100"/>
            <a:ext cx="6099192" cy="1627188"/>
          </a:xfrm>
          <a:custGeom>
            <a:avLst/>
            <a:gdLst/>
            <a:ahLst/>
            <a:cxnLst>
              <a:cxn ang="0">
                <a:pos x="0" y="1088"/>
              </a:cxn>
              <a:cxn ang="0">
                <a:pos x="987" y="0"/>
              </a:cxn>
              <a:cxn ang="0">
                <a:pos x="4131" y="6"/>
              </a:cxn>
              <a:cxn ang="0">
                <a:pos x="3165" y="1080"/>
              </a:cxn>
              <a:cxn ang="0">
                <a:pos x="0" y="1088"/>
              </a:cxn>
            </a:cxnLst>
            <a:rect l="0" t="0" r="r" b="b"/>
            <a:pathLst>
              <a:path w="4131" h="1088">
                <a:moveTo>
                  <a:pt x="0" y="1088"/>
                </a:moveTo>
                <a:lnTo>
                  <a:pt x="987" y="0"/>
                </a:lnTo>
                <a:lnTo>
                  <a:pt x="4131" y="6"/>
                </a:lnTo>
                <a:lnTo>
                  <a:pt x="3165" y="1080"/>
                </a:lnTo>
                <a:lnTo>
                  <a:pt x="0" y="1088"/>
                </a:lnTo>
                <a:close/>
              </a:path>
            </a:pathLst>
          </a:custGeom>
          <a:solidFill>
            <a:srgbClr val="FF99CC"/>
          </a:solidFill>
          <a:ln w="9525" cap="flat" cmpd="sng">
            <a:noFill/>
            <a:prstDash val="solid"/>
            <a:round/>
            <a:headEnd type="none" w="sm" len="med"/>
            <a:tailEnd type="none" w="sm" len="med"/>
          </a:ln>
          <a:effectLst/>
        </p:spPr>
        <p:txBody>
          <a:bodyPr/>
          <a:lstStyle/>
          <a:p>
            <a:endParaRPr lang="zh-CN" altLang="en-US"/>
          </a:p>
        </p:txBody>
      </p:sp>
      <p:sp>
        <p:nvSpPr>
          <p:cNvPr id="6" name="Line 5"/>
          <p:cNvSpPr>
            <a:spLocks noChangeShapeType="1"/>
          </p:cNvSpPr>
          <p:nvPr/>
        </p:nvSpPr>
        <p:spPr bwMode="auto">
          <a:xfrm>
            <a:off x="698500" y="5856288"/>
            <a:ext cx="8197850" cy="0"/>
          </a:xfrm>
          <a:prstGeom prst="line">
            <a:avLst/>
          </a:prstGeom>
          <a:noFill/>
          <a:ln w="9525">
            <a:solidFill>
              <a:schemeClr val="tx1"/>
            </a:solidFill>
            <a:round/>
            <a:headEnd/>
            <a:tailEnd type="triangle" w="sm" len="med"/>
          </a:ln>
          <a:effectLst/>
        </p:spPr>
        <p:txBody>
          <a:bodyPr/>
          <a:lstStyle/>
          <a:p>
            <a:endParaRPr lang="zh-CN" altLang="en-US"/>
          </a:p>
        </p:txBody>
      </p:sp>
      <p:sp>
        <p:nvSpPr>
          <p:cNvPr id="7" name="Line 6"/>
          <p:cNvSpPr>
            <a:spLocks noChangeShapeType="1"/>
          </p:cNvSpPr>
          <p:nvPr/>
        </p:nvSpPr>
        <p:spPr bwMode="auto">
          <a:xfrm>
            <a:off x="698500" y="4229100"/>
            <a:ext cx="8197850" cy="0"/>
          </a:xfrm>
          <a:prstGeom prst="line">
            <a:avLst/>
          </a:prstGeom>
          <a:noFill/>
          <a:ln w="9525">
            <a:solidFill>
              <a:schemeClr val="tx1"/>
            </a:solidFill>
            <a:round/>
            <a:headEnd/>
            <a:tailEnd type="triangle" w="sm" len="med"/>
          </a:ln>
          <a:effectLst/>
        </p:spPr>
        <p:txBody>
          <a:bodyPr/>
          <a:lstStyle/>
          <a:p>
            <a:endParaRPr lang="zh-CN" altLang="en-US"/>
          </a:p>
        </p:txBody>
      </p:sp>
      <p:sp>
        <p:nvSpPr>
          <p:cNvPr id="8" name="Text Box 7"/>
          <p:cNvSpPr txBox="1">
            <a:spLocks noChangeArrowheads="1"/>
          </p:cNvSpPr>
          <p:nvPr/>
        </p:nvSpPr>
        <p:spPr bwMode="auto">
          <a:xfrm>
            <a:off x="285720" y="3929066"/>
            <a:ext cx="387350" cy="457200"/>
          </a:xfrm>
          <a:prstGeom prst="rect">
            <a:avLst/>
          </a:prstGeom>
          <a:noFill/>
          <a:ln w="9525">
            <a:noFill/>
            <a:miter lim="800000"/>
            <a:headEnd/>
            <a:tailEnd/>
          </a:ln>
          <a:effectLst/>
        </p:spPr>
        <p:txBody>
          <a:bodyPr wrap="none">
            <a:spAutoFit/>
          </a:bodyPr>
          <a:lstStyle/>
          <a:p>
            <a:r>
              <a:rPr lang="en-US" altLang="zh-CN" sz="2400" dirty="0">
                <a:latin typeface="Arial" charset="0"/>
                <a:ea typeface="黑体" pitchFamily="2" charset="-122"/>
              </a:rPr>
              <a:t>B</a:t>
            </a:r>
          </a:p>
        </p:txBody>
      </p:sp>
      <p:sp>
        <p:nvSpPr>
          <p:cNvPr id="9" name="Line 8"/>
          <p:cNvSpPr>
            <a:spLocks noChangeShapeType="1"/>
          </p:cNvSpPr>
          <p:nvPr/>
        </p:nvSpPr>
        <p:spPr bwMode="auto">
          <a:xfrm flipV="1">
            <a:off x="962025" y="4229100"/>
            <a:ext cx="1693863" cy="1627188"/>
          </a:xfrm>
          <a:prstGeom prst="line">
            <a:avLst/>
          </a:prstGeom>
          <a:noFill/>
          <a:ln w="9525">
            <a:solidFill>
              <a:schemeClr val="tx1"/>
            </a:solidFill>
            <a:round/>
            <a:headEnd/>
            <a:tailEnd/>
          </a:ln>
          <a:effectLst/>
        </p:spPr>
        <p:txBody>
          <a:bodyPr/>
          <a:lstStyle/>
          <a:p>
            <a:endParaRPr lang="zh-CN" altLang="en-US"/>
          </a:p>
        </p:txBody>
      </p:sp>
      <p:sp>
        <p:nvSpPr>
          <p:cNvPr id="10" name="Line 9"/>
          <p:cNvSpPr>
            <a:spLocks noChangeShapeType="1"/>
          </p:cNvSpPr>
          <p:nvPr/>
        </p:nvSpPr>
        <p:spPr bwMode="auto">
          <a:xfrm flipV="1">
            <a:off x="1349375" y="4229100"/>
            <a:ext cx="1692275" cy="1627188"/>
          </a:xfrm>
          <a:prstGeom prst="line">
            <a:avLst/>
          </a:prstGeom>
          <a:noFill/>
          <a:ln w="9525">
            <a:solidFill>
              <a:schemeClr val="tx1"/>
            </a:solidFill>
            <a:round/>
            <a:headEnd/>
            <a:tailEnd/>
          </a:ln>
          <a:effectLst/>
        </p:spPr>
        <p:txBody>
          <a:bodyPr/>
          <a:lstStyle/>
          <a:p>
            <a:endParaRPr lang="zh-CN" altLang="en-US"/>
          </a:p>
        </p:txBody>
      </p:sp>
      <p:sp>
        <p:nvSpPr>
          <p:cNvPr id="11" name="Text Box 10"/>
          <p:cNvSpPr txBox="1">
            <a:spLocks noChangeArrowheads="1"/>
          </p:cNvSpPr>
          <p:nvPr/>
        </p:nvSpPr>
        <p:spPr bwMode="auto">
          <a:xfrm rot="-2681777">
            <a:off x="939800" y="4887913"/>
            <a:ext cx="793750" cy="458787"/>
          </a:xfrm>
          <a:prstGeom prst="rect">
            <a:avLst/>
          </a:prstGeom>
          <a:noFill/>
          <a:ln w="9525">
            <a:noFill/>
            <a:miter lim="800000"/>
            <a:headEnd/>
            <a:tailEnd/>
          </a:ln>
          <a:effectLst/>
        </p:spPr>
        <p:txBody>
          <a:bodyPr wrap="none">
            <a:spAutoFit/>
          </a:bodyPr>
          <a:lstStyle/>
          <a:p>
            <a:r>
              <a:rPr lang="zh-CN" altLang="en-US" sz="2400">
                <a:latin typeface="Arial" charset="0"/>
                <a:ea typeface="黑体" pitchFamily="2" charset="-122"/>
              </a:rPr>
              <a:t>分组</a:t>
            </a:r>
          </a:p>
        </p:txBody>
      </p:sp>
      <p:sp>
        <p:nvSpPr>
          <p:cNvPr id="12" name="Text Box 11"/>
          <p:cNvSpPr txBox="1">
            <a:spLocks noChangeArrowheads="1"/>
          </p:cNvSpPr>
          <p:nvPr/>
        </p:nvSpPr>
        <p:spPr bwMode="auto">
          <a:xfrm>
            <a:off x="8875713" y="3925888"/>
            <a:ext cx="269626" cy="461665"/>
          </a:xfrm>
          <a:prstGeom prst="rect">
            <a:avLst/>
          </a:prstGeom>
          <a:noFill/>
          <a:ln w="9525">
            <a:noFill/>
            <a:miter lim="800000"/>
            <a:headEnd/>
            <a:tailEnd/>
          </a:ln>
          <a:effectLst/>
        </p:spPr>
        <p:txBody>
          <a:bodyPr wrap="none">
            <a:spAutoFit/>
          </a:bodyPr>
          <a:lstStyle/>
          <a:p>
            <a:r>
              <a:rPr lang="en-US" altLang="zh-CN" sz="2400" i="1">
                <a:latin typeface="Arial" charset="0"/>
                <a:ea typeface="黑体" pitchFamily="2" charset="-122"/>
              </a:rPr>
              <a:t>t</a:t>
            </a:r>
          </a:p>
        </p:txBody>
      </p:sp>
      <p:sp>
        <p:nvSpPr>
          <p:cNvPr id="13" name="Text Box 12"/>
          <p:cNvSpPr txBox="1">
            <a:spLocks noChangeArrowheads="1"/>
          </p:cNvSpPr>
          <p:nvPr/>
        </p:nvSpPr>
        <p:spPr bwMode="auto">
          <a:xfrm>
            <a:off x="8875713" y="5511800"/>
            <a:ext cx="269626" cy="461665"/>
          </a:xfrm>
          <a:prstGeom prst="rect">
            <a:avLst/>
          </a:prstGeom>
          <a:noFill/>
          <a:ln w="9525">
            <a:noFill/>
            <a:miter lim="800000"/>
            <a:headEnd/>
            <a:tailEnd/>
          </a:ln>
          <a:effectLst/>
        </p:spPr>
        <p:txBody>
          <a:bodyPr wrap="none">
            <a:spAutoFit/>
          </a:bodyPr>
          <a:lstStyle/>
          <a:p>
            <a:r>
              <a:rPr lang="en-US" altLang="zh-CN" sz="2400" i="1">
                <a:latin typeface="Arial" charset="0"/>
                <a:ea typeface="黑体" pitchFamily="2" charset="-122"/>
              </a:rPr>
              <a:t>t</a:t>
            </a:r>
          </a:p>
        </p:txBody>
      </p:sp>
      <p:sp>
        <p:nvSpPr>
          <p:cNvPr id="14" name="Text Box 13"/>
          <p:cNvSpPr txBox="1">
            <a:spLocks noChangeArrowheads="1"/>
          </p:cNvSpPr>
          <p:nvPr/>
        </p:nvSpPr>
        <p:spPr bwMode="auto">
          <a:xfrm>
            <a:off x="322263" y="5565775"/>
            <a:ext cx="389850" cy="461665"/>
          </a:xfrm>
          <a:prstGeom prst="rect">
            <a:avLst/>
          </a:prstGeom>
          <a:noFill/>
          <a:ln w="9525">
            <a:noFill/>
            <a:miter lim="800000"/>
            <a:headEnd/>
            <a:tailEnd/>
          </a:ln>
          <a:effectLst/>
        </p:spPr>
        <p:txBody>
          <a:bodyPr wrap="none">
            <a:spAutoFit/>
          </a:bodyPr>
          <a:lstStyle/>
          <a:p>
            <a:r>
              <a:rPr lang="en-US" altLang="zh-CN" sz="2400">
                <a:latin typeface="Arial" charset="0"/>
                <a:ea typeface="黑体" pitchFamily="2" charset="-122"/>
              </a:rPr>
              <a:t>A</a:t>
            </a:r>
          </a:p>
        </p:txBody>
      </p:sp>
      <p:sp>
        <p:nvSpPr>
          <p:cNvPr id="15" name="Line 14"/>
          <p:cNvSpPr>
            <a:spLocks noChangeShapeType="1"/>
          </p:cNvSpPr>
          <p:nvPr/>
        </p:nvSpPr>
        <p:spPr bwMode="auto">
          <a:xfrm rot="15894661">
            <a:off x="1689100" y="4492626"/>
            <a:ext cx="350837" cy="461962"/>
          </a:xfrm>
          <a:prstGeom prst="line">
            <a:avLst/>
          </a:prstGeom>
          <a:noFill/>
          <a:ln w="57150">
            <a:solidFill>
              <a:schemeClr val="hlink"/>
            </a:solidFill>
            <a:round/>
            <a:headEnd type="none" w="sm" len="med"/>
            <a:tailEnd type="triangle" w="med" len="lg"/>
          </a:ln>
          <a:effectLst/>
        </p:spPr>
        <p:txBody>
          <a:bodyPr/>
          <a:lstStyle/>
          <a:p>
            <a:endParaRPr lang="zh-CN" altLang="en-US"/>
          </a:p>
        </p:txBody>
      </p:sp>
      <p:sp>
        <p:nvSpPr>
          <p:cNvPr id="16" name="Line 15"/>
          <p:cNvSpPr>
            <a:spLocks noChangeShapeType="1"/>
          </p:cNvSpPr>
          <p:nvPr/>
        </p:nvSpPr>
        <p:spPr bwMode="auto">
          <a:xfrm flipV="1">
            <a:off x="1731963" y="4233863"/>
            <a:ext cx="1693862" cy="1627187"/>
          </a:xfrm>
          <a:prstGeom prst="line">
            <a:avLst/>
          </a:prstGeom>
          <a:noFill/>
          <a:ln w="9525">
            <a:solidFill>
              <a:schemeClr val="tx1"/>
            </a:solidFill>
            <a:round/>
            <a:headEnd/>
            <a:tailEnd/>
          </a:ln>
          <a:effectLst/>
        </p:spPr>
        <p:txBody>
          <a:bodyPr/>
          <a:lstStyle/>
          <a:p>
            <a:endParaRPr lang="zh-CN" altLang="en-US"/>
          </a:p>
        </p:txBody>
      </p:sp>
      <p:sp>
        <p:nvSpPr>
          <p:cNvPr id="17" name="Line 16"/>
          <p:cNvSpPr>
            <a:spLocks noChangeShapeType="1"/>
          </p:cNvSpPr>
          <p:nvPr/>
        </p:nvSpPr>
        <p:spPr bwMode="auto">
          <a:xfrm flipV="1">
            <a:off x="5199063" y="4233863"/>
            <a:ext cx="1693862" cy="1627187"/>
          </a:xfrm>
          <a:prstGeom prst="line">
            <a:avLst/>
          </a:prstGeom>
          <a:noFill/>
          <a:ln w="9525">
            <a:solidFill>
              <a:schemeClr val="tx1"/>
            </a:solidFill>
            <a:round/>
            <a:headEnd/>
            <a:tailEnd/>
          </a:ln>
          <a:effectLst/>
        </p:spPr>
        <p:txBody>
          <a:bodyPr/>
          <a:lstStyle/>
          <a:p>
            <a:endParaRPr lang="zh-CN" altLang="en-US"/>
          </a:p>
        </p:txBody>
      </p:sp>
      <p:sp>
        <p:nvSpPr>
          <p:cNvPr id="19" name="Text Box 18"/>
          <p:cNvSpPr txBox="1">
            <a:spLocks noChangeArrowheads="1"/>
          </p:cNvSpPr>
          <p:nvPr/>
        </p:nvSpPr>
        <p:spPr bwMode="auto">
          <a:xfrm rot="2268438">
            <a:off x="7484507" y="4629783"/>
            <a:ext cx="811213" cy="457200"/>
          </a:xfrm>
          <a:prstGeom prst="rect">
            <a:avLst/>
          </a:prstGeom>
          <a:noFill/>
          <a:ln w="9525">
            <a:noFill/>
            <a:miter lim="800000"/>
            <a:headEnd/>
            <a:tailEnd/>
          </a:ln>
          <a:effectLst/>
        </p:spPr>
        <p:txBody>
          <a:bodyPr wrap="none">
            <a:spAutoFit/>
          </a:bodyPr>
          <a:lstStyle/>
          <a:p>
            <a:r>
              <a:rPr lang="en-US" altLang="zh-CN" sz="2400" dirty="0">
                <a:latin typeface="Arial" charset="0"/>
                <a:ea typeface="黑体" pitchFamily="2" charset="-122"/>
              </a:rPr>
              <a:t>ACK</a:t>
            </a:r>
          </a:p>
        </p:txBody>
      </p:sp>
      <p:sp>
        <p:nvSpPr>
          <p:cNvPr id="20" name="Line 19"/>
          <p:cNvSpPr>
            <a:spLocks noChangeShapeType="1"/>
          </p:cNvSpPr>
          <p:nvPr/>
        </p:nvSpPr>
        <p:spPr bwMode="auto">
          <a:xfrm>
            <a:off x="8183007" y="5083808"/>
            <a:ext cx="292100" cy="279400"/>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21" name="Line 20"/>
          <p:cNvSpPr>
            <a:spLocks noChangeShapeType="1"/>
          </p:cNvSpPr>
          <p:nvPr/>
        </p:nvSpPr>
        <p:spPr bwMode="auto">
          <a:xfrm flipV="1">
            <a:off x="2116138" y="4229100"/>
            <a:ext cx="1692275" cy="1627188"/>
          </a:xfrm>
          <a:prstGeom prst="line">
            <a:avLst/>
          </a:prstGeom>
          <a:noFill/>
          <a:ln w="9525">
            <a:solidFill>
              <a:schemeClr val="tx1"/>
            </a:solidFill>
            <a:round/>
            <a:headEnd/>
            <a:tailEnd/>
          </a:ln>
          <a:effectLst/>
        </p:spPr>
        <p:txBody>
          <a:bodyPr/>
          <a:lstStyle/>
          <a:p>
            <a:endParaRPr lang="zh-CN" altLang="en-US"/>
          </a:p>
        </p:txBody>
      </p:sp>
      <p:sp>
        <p:nvSpPr>
          <p:cNvPr id="22" name="Line 21"/>
          <p:cNvSpPr>
            <a:spLocks noChangeShapeType="1"/>
          </p:cNvSpPr>
          <p:nvPr/>
        </p:nvSpPr>
        <p:spPr bwMode="auto">
          <a:xfrm flipV="1">
            <a:off x="2501900" y="4229100"/>
            <a:ext cx="1693863" cy="1627188"/>
          </a:xfrm>
          <a:prstGeom prst="line">
            <a:avLst/>
          </a:prstGeom>
          <a:noFill/>
          <a:ln w="9525">
            <a:solidFill>
              <a:schemeClr val="tx1"/>
            </a:solidFill>
            <a:round/>
            <a:headEnd/>
            <a:tailEnd/>
          </a:ln>
          <a:effectLst/>
        </p:spPr>
        <p:txBody>
          <a:bodyPr/>
          <a:lstStyle/>
          <a:p>
            <a:endParaRPr lang="zh-CN" altLang="en-US"/>
          </a:p>
        </p:txBody>
      </p:sp>
      <p:sp>
        <p:nvSpPr>
          <p:cNvPr id="23" name="Line 22"/>
          <p:cNvSpPr>
            <a:spLocks noChangeShapeType="1"/>
          </p:cNvSpPr>
          <p:nvPr/>
        </p:nvSpPr>
        <p:spPr bwMode="auto">
          <a:xfrm flipV="1">
            <a:off x="2905125" y="4248150"/>
            <a:ext cx="1692275" cy="1627188"/>
          </a:xfrm>
          <a:prstGeom prst="line">
            <a:avLst/>
          </a:prstGeom>
          <a:noFill/>
          <a:ln w="9525">
            <a:solidFill>
              <a:schemeClr val="tx1"/>
            </a:solidFill>
            <a:round/>
            <a:headEnd/>
            <a:tailEnd/>
          </a:ln>
          <a:effectLst/>
        </p:spPr>
        <p:txBody>
          <a:bodyPr/>
          <a:lstStyle/>
          <a:p>
            <a:endParaRPr lang="zh-CN" altLang="en-US"/>
          </a:p>
        </p:txBody>
      </p:sp>
      <p:sp>
        <p:nvSpPr>
          <p:cNvPr id="24" name="Line 23"/>
          <p:cNvSpPr>
            <a:spLocks noChangeShapeType="1"/>
          </p:cNvSpPr>
          <p:nvPr/>
        </p:nvSpPr>
        <p:spPr bwMode="auto">
          <a:xfrm flipV="1">
            <a:off x="3275013" y="4229100"/>
            <a:ext cx="1695450" cy="1627188"/>
          </a:xfrm>
          <a:prstGeom prst="line">
            <a:avLst/>
          </a:prstGeom>
          <a:noFill/>
          <a:ln w="9525">
            <a:solidFill>
              <a:schemeClr val="tx1"/>
            </a:solidFill>
            <a:round/>
            <a:headEnd/>
            <a:tailEnd/>
          </a:ln>
          <a:effectLst/>
        </p:spPr>
        <p:txBody>
          <a:bodyPr/>
          <a:lstStyle/>
          <a:p>
            <a:endParaRPr lang="zh-CN" altLang="en-US"/>
          </a:p>
        </p:txBody>
      </p:sp>
      <p:sp>
        <p:nvSpPr>
          <p:cNvPr id="25" name="Line 24"/>
          <p:cNvSpPr>
            <a:spLocks noChangeShapeType="1"/>
          </p:cNvSpPr>
          <p:nvPr/>
        </p:nvSpPr>
        <p:spPr bwMode="auto">
          <a:xfrm flipV="1">
            <a:off x="4049713" y="4229100"/>
            <a:ext cx="1695450" cy="1627188"/>
          </a:xfrm>
          <a:prstGeom prst="line">
            <a:avLst/>
          </a:prstGeom>
          <a:noFill/>
          <a:ln w="9525">
            <a:solidFill>
              <a:schemeClr val="tx1"/>
            </a:solidFill>
            <a:round/>
            <a:headEnd/>
            <a:tailEnd/>
          </a:ln>
          <a:effectLst/>
        </p:spPr>
        <p:txBody>
          <a:bodyPr/>
          <a:lstStyle/>
          <a:p>
            <a:endParaRPr lang="zh-CN" altLang="en-US"/>
          </a:p>
        </p:txBody>
      </p:sp>
      <p:sp>
        <p:nvSpPr>
          <p:cNvPr id="26" name="Line 25"/>
          <p:cNvSpPr>
            <a:spLocks noChangeShapeType="1"/>
          </p:cNvSpPr>
          <p:nvPr/>
        </p:nvSpPr>
        <p:spPr bwMode="auto">
          <a:xfrm flipV="1">
            <a:off x="4438650" y="4229100"/>
            <a:ext cx="1692275" cy="1627188"/>
          </a:xfrm>
          <a:prstGeom prst="line">
            <a:avLst/>
          </a:prstGeom>
          <a:noFill/>
          <a:ln w="9525">
            <a:solidFill>
              <a:schemeClr val="tx1"/>
            </a:solidFill>
            <a:round/>
            <a:headEnd/>
            <a:tailEnd/>
          </a:ln>
          <a:effectLst/>
        </p:spPr>
        <p:txBody>
          <a:bodyPr/>
          <a:lstStyle/>
          <a:p>
            <a:endParaRPr lang="zh-CN" altLang="en-US"/>
          </a:p>
        </p:txBody>
      </p:sp>
      <p:sp>
        <p:nvSpPr>
          <p:cNvPr id="27" name="Line 26"/>
          <p:cNvSpPr>
            <a:spLocks noChangeShapeType="1"/>
          </p:cNvSpPr>
          <p:nvPr/>
        </p:nvSpPr>
        <p:spPr bwMode="auto">
          <a:xfrm flipV="1">
            <a:off x="4824413" y="4229100"/>
            <a:ext cx="1693862" cy="1627188"/>
          </a:xfrm>
          <a:prstGeom prst="line">
            <a:avLst/>
          </a:prstGeom>
          <a:noFill/>
          <a:ln w="9525">
            <a:solidFill>
              <a:schemeClr val="tx1"/>
            </a:solidFill>
            <a:round/>
            <a:headEnd/>
            <a:tailEnd/>
          </a:ln>
          <a:effectLst/>
        </p:spPr>
        <p:txBody>
          <a:bodyPr/>
          <a:lstStyle/>
          <a:p>
            <a:endParaRPr lang="zh-CN" altLang="en-US"/>
          </a:p>
        </p:txBody>
      </p:sp>
      <p:sp>
        <p:nvSpPr>
          <p:cNvPr id="29" name="Line 28"/>
          <p:cNvSpPr>
            <a:spLocks noChangeShapeType="1"/>
          </p:cNvSpPr>
          <p:nvPr/>
        </p:nvSpPr>
        <p:spPr bwMode="auto">
          <a:xfrm flipV="1">
            <a:off x="3657600" y="4229100"/>
            <a:ext cx="1695450" cy="1627188"/>
          </a:xfrm>
          <a:prstGeom prst="line">
            <a:avLst/>
          </a:prstGeom>
          <a:noFill/>
          <a:ln w="9525">
            <a:solidFill>
              <a:schemeClr val="tx1"/>
            </a:solidFill>
            <a:round/>
            <a:headEnd/>
            <a:tailEnd/>
          </a:ln>
          <a:effectLst/>
        </p:spPr>
        <p:txBody>
          <a:bodyPr/>
          <a:lstStyle/>
          <a:p>
            <a:endParaRPr lang="zh-CN" altLang="en-US"/>
          </a:p>
        </p:txBody>
      </p:sp>
      <p:sp>
        <p:nvSpPr>
          <p:cNvPr id="42" name="Line 41"/>
          <p:cNvSpPr>
            <a:spLocks noChangeShapeType="1"/>
          </p:cNvSpPr>
          <p:nvPr/>
        </p:nvSpPr>
        <p:spPr bwMode="auto">
          <a:xfrm flipH="1" flipV="1">
            <a:off x="6858016" y="4214818"/>
            <a:ext cx="1693862" cy="1627187"/>
          </a:xfrm>
          <a:prstGeom prst="line">
            <a:avLst/>
          </a:prstGeom>
          <a:noFill/>
          <a:ln w="38100">
            <a:solidFill>
              <a:schemeClr val="folHlink"/>
            </a:solidFill>
            <a:round/>
            <a:headEnd type="triangle" w="med" len="lg"/>
            <a:tailEnd/>
          </a:ln>
          <a:effec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0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57" name="Rectangle 29"/>
          <p:cNvSpPr>
            <a:spLocks noChangeArrowheads="1"/>
          </p:cNvSpPr>
          <p:nvPr/>
        </p:nvSpPr>
        <p:spPr bwMode="auto">
          <a:xfrm>
            <a:off x="620713" y="2357430"/>
            <a:ext cx="3413125" cy="1182695"/>
          </a:xfrm>
          <a:prstGeom prst="rect">
            <a:avLst/>
          </a:prstGeom>
          <a:solidFill>
            <a:srgbClr val="66FF99"/>
          </a:solidFill>
          <a:ln w="28575">
            <a:solidFill>
              <a:srgbClr val="808080"/>
            </a:solidFill>
            <a:miter lim="800000"/>
            <a:headEnd/>
            <a:tailEnd/>
          </a:ln>
          <a:effectLst/>
        </p:spPr>
        <p:txBody>
          <a:bodyPr wrap="none" anchor="ctr"/>
          <a:lstStyle/>
          <a:p>
            <a:r>
              <a:rPr lang="zh-CN" altLang="en-US" dirty="0" smtClean="0">
                <a:solidFill>
                  <a:schemeClr val="folHlink"/>
                </a:solidFill>
                <a:latin typeface="Times New Roman" pitchFamily="18" charset="0"/>
                <a:ea typeface="黑体" pitchFamily="2" charset="-122"/>
              </a:rPr>
              <a:t>发送窗口</a:t>
            </a:r>
            <a:endParaRPr lang="zh-CN" altLang="en-US" dirty="0"/>
          </a:p>
        </p:txBody>
      </p:sp>
      <p:sp>
        <p:nvSpPr>
          <p:cNvPr id="713745" name="Rectangle 17"/>
          <p:cNvSpPr>
            <a:spLocks noChangeArrowheads="1"/>
          </p:cNvSpPr>
          <p:nvPr/>
        </p:nvSpPr>
        <p:spPr bwMode="auto">
          <a:xfrm>
            <a:off x="620713" y="2832100"/>
            <a:ext cx="8189912" cy="504825"/>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713730" name="Rectangle 2"/>
          <p:cNvSpPr>
            <a:spLocks noGrp="1" noChangeArrowheads="1"/>
          </p:cNvSpPr>
          <p:nvPr>
            <p:ph type="title"/>
          </p:nvPr>
        </p:nvSpPr>
        <p:spPr>
          <a:xfrm>
            <a:off x="214282" y="214313"/>
            <a:ext cx="8929718" cy="785795"/>
          </a:xfrm>
        </p:spPr>
        <p:txBody>
          <a:bodyPr/>
          <a:lstStyle/>
          <a:p>
            <a:r>
              <a:rPr lang="zh-CN" altLang="en-US" dirty="0" smtClean="0"/>
              <a:t>滑动窗口协议：发送方</a:t>
            </a:r>
            <a:endParaRPr lang="zh-CN" altLang="en-US" dirty="0"/>
          </a:p>
        </p:txBody>
      </p:sp>
      <p:sp>
        <p:nvSpPr>
          <p:cNvPr id="60" name="灯片编号占位符 59"/>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38</a:t>
            </a:fld>
            <a:endParaRPr lang="zh-CN" altLang="en-US" kern="0" dirty="0">
              <a:solidFill>
                <a:sysClr val="windowText" lastClr="000000"/>
              </a:solidFill>
            </a:endParaRPr>
          </a:p>
        </p:txBody>
      </p:sp>
      <p:sp>
        <p:nvSpPr>
          <p:cNvPr id="713733" name="Rectangle 5"/>
          <p:cNvSpPr>
            <a:spLocks noChangeArrowheads="1"/>
          </p:cNvSpPr>
          <p:nvPr/>
        </p:nvSpPr>
        <p:spPr bwMode="auto">
          <a:xfrm>
            <a:off x="620713" y="2832100"/>
            <a:ext cx="682625"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1</a:t>
            </a:r>
          </a:p>
        </p:txBody>
      </p:sp>
      <p:sp>
        <p:nvSpPr>
          <p:cNvPr id="713734" name="Rectangle 6"/>
          <p:cNvSpPr>
            <a:spLocks noChangeArrowheads="1"/>
          </p:cNvSpPr>
          <p:nvPr/>
        </p:nvSpPr>
        <p:spPr bwMode="auto">
          <a:xfrm>
            <a:off x="1303338" y="2832100"/>
            <a:ext cx="682625"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2</a:t>
            </a:r>
          </a:p>
        </p:txBody>
      </p:sp>
      <p:sp>
        <p:nvSpPr>
          <p:cNvPr id="713735" name="Rectangle 7"/>
          <p:cNvSpPr>
            <a:spLocks noChangeArrowheads="1"/>
          </p:cNvSpPr>
          <p:nvPr/>
        </p:nvSpPr>
        <p:spPr bwMode="auto">
          <a:xfrm>
            <a:off x="1987550" y="2832100"/>
            <a:ext cx="682625"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3</a:t>
            </a:r>
          </a:p>
        </p:txBody>
      </p:sp>
      <p:sp>
        <p:nvSpPr>
          <p:cNvPr id="713736" name="Rectangle 8"/>
          <p:cNvSpPr>
            <a:spLocks noChangeArrowheads="1"/>
          </p:cNvSpPr>
          <p:nvPr/>
        </p:nvSpPr>
        <p:spPr bwMode="auto">
          <a:xfrm>
            <a:off x="2670175" y="2832100"/>
            <a:ext cx="681038"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4</a:t>
            </a:r>
          </a:p>
        </p:txBody>
      </p:sp>
      <p:sp>
        <p:nvSpPr>
          <p:cNvPr id="713737" name="Rectangle 9"/>
          <p:cNvSpPr>
            <a:spLocks noChangeArrowheads="1"/>
          </p:cNvSpPr>
          <p:nvPr/>
        </p:nvSpPr>
        <p:spPr bwMode="auto">
          <a:xfrm>
            <a:off x="3354388" y="2832100"/>
            <a:ext cx="681037"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5</a:t>
            </a:r>
          </a:p>
        </p:txBody>
      </p:sp>
      <p:sp>
        <p:nvSpPr>
          <p:cNvPr id="713738" name="Rectangle 10"/>
          <p:cNvSpPr>
            <a:spLocks noChangeArrowheads="1"/>
          </p:cNvSpPr>
          <p:nvPr/>
        </p:nvSpPr>
        <p:spPr bwMode="auto">
          <a:xfrm>
            <a:off x="4038600" y="2832100"/>
            <a:ext cx="682625"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6</a:t>
            </a:r>
          </a:p>
        </p:txBody>
      </p:sp>
      <p:sp>
        <p:nvSpPr>
          <p:cNvPr id="713739" name="Rectangle 11"/>
          <p:cNvSpPr>
            <a:spLocks noChangeArrowheads="1"/>
          </p:cNvSpPr>
          <p:nvPr/>
        </p:nvSpPr>
        <p:spPr bwMode="auto">
          <a:xfrm>
            <a:off x="4721225" y="2832100"/>
            <a:ext cx="681038"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7</a:t>
            </a:r>
          </a:p>
        </p:txBody>
      </p:sp>
      <p:sp>
        <p:nvSpPr>
          <p:cNvPr id="713740" name="Rectangle 12"/>
          <p:cNvSpPr>
            <a:spLocks noChangeArrowheads="1"/>
          </p:cNvSpPr>
          <p:nvPr/>
        </p:nvSpPr>
        <p:spPr bwMode="auto">
          <a:xfrm>
            <a:off x="5405438" y="2832100"/>
            <a:ext cx="681037"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8</a:t>
            </a:r>
          </a:p>
        </p:txBody>
      </p:sp>
      <p:sp>
        <p:nvSpPr>
          <p:cNvPr id="713741" name="Rectangle 13"/>
          <p:cNvSpPr>
            <a:spLocks noChangeArrowheads="1"/>
          </p:cNvSpPr>
          <p:nvPr/>
        </p:nvSpPr>
        <p:spPr bwMode="auto">
          <a:xfrm>
            <a:off x="6086475" y="2832100"/>
            <a:ext cx="682625"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9</a:t>
            </a:r>
          </a:p>
        </p:txBody>
      </p:sp>
      <p:sp>
        <p:nvSpPr>
          <p:cNvPr id="713742" name="Rectangle 14"/>
          <p:cNvSpPr>
            <a:spLocks noChangeArrowheads="1"/>
          </p:cNvSpPr>
          <p:nvPr/>
        </p:nvSpPr>
        <p:spPr bwMode="auto">
          <a:xfrm>
            <a:off x="6772275" y="2832100"/>
            <a:ext cx="681038"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10</a:t>
            </a:r>
          </a:p>
        </p:txBody>
      </p:sp>
      <p:sp>
        <p:nvSpPr>
          <p:cNvPr id="713743" name="Rectangle 15"/>
          <p:cNvSpPr>
            <a:spLocks noChangeArrowheads="1"/>
          </p:cNvSpPr>
          <p:nvPr/>
        </p:nvSpPr>
        <p:spPr bwMode="auto">
          <a:xfrm>
            <a:off x="7456488" y="2832100"/>
            <a:ext cx="681037"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11</a:t>
            </a:r>
          </a:p>
        </p:txBody>
      </p:sp>
      <p:sp>
        <p:nvSpPr>
          <p:cNvPr id="713744" name="Rectangle 16"/>
          <p:cNvSpPr>
            <a:spLocks noChangeArrowheads="1"/>
          </p:cNvSpPr>
          <p:nvPr/>
        </p:nvSpPr>
        <p:spPr bwMode="auto">
          <a:xfrm>
            <a:off x="8137525" y="2832100"/>
            <a:ext cx="682625" cy="504825"/>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12</a:t>
            </a:r>
          </a:p>
        </p:txBody>
      </p:sp>
      <p:sp>
        <p:nvSpPr>
          <p:cNvPr id="713746" name="Line 18"/>
          <p:cNvSpPr>
            <a:spLocks noChangeShapeType="1"/>
          </p:cNvSpPr>
          <p:nvPr/>
        </p:nvSpPr>
        <p:spPr bwMode="auto">
          <a:xfrm>
            <a:off x="1303338" y="2832100"/>
            <a:ext cx="0" cy="504825"/>
          </a:xfrm>
          <a:prstGeom prst="line">
            <a:avLst/>
          </a:prstGeom>
          <a:noFill/>
          <a:ln w="9525">
            <a:solidFill>
              <a:schemeClr val="tx1"/>
            </a:solidFill>
            <a:round/>
            <a:headEnd/>
            <a:tailEnd/>
          </a:ln>
          <a:effectLst/>
        </p:spPr>
        <p:txBody>
          <a:bodyPr/>
          <a:lstStyle/>
          <a:p>
            <a:endParaRPr lang="zh-CN" altLang="en-US"/>
          </a:p>
        </p:txBody>
      </p:sp>
      <p:sp>
        <p:nvSpPr>
          <p:cNvPr id="713747" name="Line 19"/>
          <p:cNvSpPr>
            <a:spLocks noChangeShapeType="1"/>
          </p:cNvSpPr>
          <p:nvPr/>
        </p:nvSpPr>
        <p:spPr bwMode="auto">
          <a:xfrm>
            <a:off x="1985963" y="2832100"/>
            <a:ext cx="0" cy="504825"/>
          </a:xfrm>
          <a:prstGeom prst="line">
            <a:avLst/>
          </a:prstGeom>
          <a:noFill/>
          <a:ln w="9525">
            <a:solidFill>
              <a:schemeClr val="tx1"/>
            </a:solidFill>
            <a:round/>
            <a:headEnd/>
            <a:tailEnd/>
          </a:ln>
          <a:effectLst/>
        </p:spPr>
        <p:txBody>
          <a:bodyPr/>
          <a:lstStyle/>
          <a:p>
            <a:endParaRPr lang="zh-CN" altLang="en-US"/>
          </a:p>
        </p:txBody>
      </p:sp>
      <p:sp>
        <p:nvSpPr>
          <p:cNvPr id="713748" name="Line 20"/>
          <p:cNvSpPr>
            <a:spLocks noChangeShapeType="1"/>
          </p:cNvSpPr>
          <p:nvPr/>
        </p:nvSpPr>
        <p:spPr bwMode="auto">
          <a:xfrm>
            <a:off x="2667000" y="2832100"/>
            <a:ext cx="0" cy="504825"/>
          </a:xfrm>
          <a:prstGeom prst="line">
            <a:avLst/>
          </a:prstGeom>
          <a:noFill/>
          <a:ln w="9525">
            <a:solidFill>
              <a:schemeClr val="tx1"/>
            </a:solidFill>
            <a:round/>
            <a:headEnd/>
            <a:tailEnd/>
          </a:ln>
          <a:effectLst/>
        </p:spPr>
        <p:txBody>
          <a:bodyPr/>
          <a:lstStyle/>
          <a:p>
            <a:endParaRPr lang="zh-CN" altLang="en-US"/>
          </a:p>
        </p:txBody>
      </p:sp>
      <p:sp>
        <p:nvSpPr>
          <p:cNvPr id="713749" name="Line 21"/>
          <p:cNvSpPr>
            <a:spLocks noChangeShapeType="1"/>
          </p:cNvSpPr>
          <p:nvPr/>
        </p:nvSpPr>
        <p:spPr bwMode="auto">
          <a:xfrm>
            <a:off x="3349625" y="2832100"/>
            <a:ext cx="0" cy="504825"/>
          </a:xfrm>
          <a:prstGeom prst="line">
            <a:avLst/>
          </a:prstGeom>
          <a:noFill/>
          <a:ln w="9525">
            <a:solidFill>
              <a:schemeClr val="tx1"/>
            </a:solidFill>
            <a:round/>
            <a:headEnd/>
            <a:tailEnd/>
          </a:ln>
          <a:effectLst/>
        </p:spPr>
        <p:txBody>
          <a:bodyPr/>
          <a:lstStyle/>
          <a:p>
            <a:endParaRPr lang="zh-CN" altLang="en-US"/>
          </a:p>
        </p:txBody>
      </p:sp>
      <p:sp>
        <p:nvSpPr>
          <p:cNvPr id="713750" name="Line 22"/>
          <p:cNvSpPr>
            <a:spLocks noChangeShapeType="1"/>
          </p:cNvSpPr>
          <p:nvPr/>
        </p:nvSpPr>
        <p:spPr bwMode="auto">
          <a:xfrm>
            <a:off x="4030663" y="2832100"/>
            <a:ext cx="0" cy="504825"/>
          </a:xfrm>
          <a:prstGeom prst="line">
            <a:avLst/>
          </a:prstGeom>
          <a:noFill/>
          <a:ln w="9525">
            <a:solidFill>
              <a:schemeClr val="tx1"/>
            </a:solidFill>
            <a:round/>
            <a:headEnd/>
            <a:tailEnd/>
          </a:ln>
          <a:effectLst/>
        </p:spPr>
        <p:txBody>
          <a:bodyPr/>
          <a:lstStyle/>
          <a:p>
            <a:endParaRPr lang="zh-CN" altLang="en-US"/>
          </a:p>
        </p:txBody>
      </p:sp>
      <p:sp>
        <p:nvSpPr>
          <p:cNvPr id="713751" name="Line 23"/>
          <p:cNvSpPr>
            <a:spLocks noChangeShapeType="1"/>
          </p:cNvSpPr>
          <p:nvPr/>
        </p:nvSpPr>
        <p:spPr bwMode="auto">
          <a:xfrm>
            <a:off x="4713288" y="2832100"/>
            <a:ext cx="0" cy="504825"/>
          </a:xfrm>
          <a:prstGeom prst="line">
            <a:avLst/>
          </a:prstGeom>
          <a:noFill/>
          <a:ln w="9525">
            <a:solidFill>
              <a:schemeClr val="tx1"/>
            </a:solidFill>
            <a:round/>
            <a:headEnd/>
            <a:tailEnd/>
          </a:ln>
          <a:effectLst/>
        </p:spPr>
        <p:txBody>
          <a:bodyPr/>
          <a:lstStyle/>
          <a:p>
            <a:endParaRPr lang="zh-CN" altLang="en-US"/>
          </a:p>
        </p:txBody>
      </p:sp>
      <p:sp>
        <p:nvSpPr>
          <p:cNvPr id="713752" name="Line 24"/>
          <p:cNvSpPr>
            <a:spLocks noChangeShapeType="1"/>
          </p:cNvSpPr>
          <p:nvPr/>
        </p:nvSpPr>
        <p:spPr bwMode="auto">
          <a:xfrm>
            <a:off x="5395913" y="2832100"/>
            <a:ext cx="0" cy="504825"/>
          </a:xfrm>
          <a:prstGeom prst="line">
            <a:avLst/>
          </a:prstGeom>
          <a:noFill/>
          <a:ln w="9525">
            <a:solidFill>
              <a:schemeClr val="tx1"/>
            </a:solidFill>
            <a:round/>
            <a:headEnd/>
            <a:tailEnd/>
          </a:ln>
          <a:effectLst/>
        </p:spPr>
        <p:txBody>
          <a:bodyPr/>
          <a:lstStyle/>
          <a:p>
            <a:endParaRPr lang="zh-CN" altLang="en-US"/>
          </a:p>
        </p:txBody>
      </p:sp>
      <p:sp>
        <p:nvSpPr>
          <p:cNvPr id="713753" name="Line 25"/>
          <p:cNvSpPr>
            <a:spLocks noChangeShapeType="1"/>
          </p:cNvSpPr>
          <p:nvPr/>
        </p:nvSpPr>
        <p:spPr bwMode="auto">
          <a:xfrm>
            <a:off x="6076950" y="2832100"/>
            <a:ext cx="0" cy="504825"/>
          </a:xfrm>
          <a:prstGeom prst="line">
            <a:avLst/>
          </a:prstGeom>
          <a:noFill/>
          <a:ln w="9525">
            <a:solidFill>
              <a:schemeClr val="tx1"/>
            </a:solidFill>
            <a:round/>
            <a:headEnd/>
            <a:tailEnd/>
          </a:ln>
          <a:effectLst/>
        </p:spPr>
        <p:txBody>
          <a:bodyPr/>
          <a:lstStyle/>
          <a:p>
            <a:endParaRPr lang="zh-CN" altLang="en-US"/>
          </a:p>
        </p:txBody>
      </p:sp>
      <p:sp>
        <p:nvSpPr>
          <p:cNvPr id="713754" name="Line 26"/>
          <p:cNvSpPr>
            <a:spLocks noChangeShapeType="1"/>
          </p:cNvSpPr>
          <p:nvPr/>
        </p:nvSpPr>
        <p:spPr bwMode="auto">
          <a:xfrm>
            <a:off x="6759575" y="2832100"/>
            <a:ext cx="0" cy="504825"/>
          </a:xfrm>
          <a:prstGeom prst="line">
            <a:avLst/>
          </a:prstGeom>
          <a:noFill/>
          <a:ln w="9525">
            <a:solidFill>
              <a:schemeClr val="tx1"/>
            </a:solidFill>
            <a:round/>
            <a:headEnd/>
            <a:tailEnd/>
          </a:ln>
          <a:effectLst/>
        </p:spPr>
        <p:txBody>
          <a:bodyPr/>
          <a:lstStyle/>
          <a:p>
            <a:endParaRPr lang="zh-CN" altLang="en-US"/>
          </a:p>
        </p:txBody>
      </p:sp>
      <p:sp>
        <p:nvSpPr>
          <p:cNvPr id="713755" name="Line 27"/>
          <p:cNvSpPr>
            <a:spLocks noChangeShapeType="1"/>
          </p:cNvSpPr>
          <p:nvPr/>
        </p:nvSpPr>
        <p:spPr bwMode="auto">
          <a:xfrm>
            <a:off x="7440613" y="2832100"/>
            <a:ext cx="0" cy="504825"/>
          </a:xfrm>
          <a:prstGeom prst="line">
            <a:avLst/>
          </a:prstGeom>
          <a:noFill/>
          <a:ln w="9525">
            <a:solidFill>
              <a:schemeClr val="tx1"/>
            </a:solidFill>
            <a:round/>
            <a:headEnd/>
            <a:tailEnd/>
          </a:ln>
          <a:effectLst/>
        </p:spPr>
        <p:txBody>
          <a:bodyPr/>
          <a:lstStyle/>
          <a:p>
            <a:endParaRPr lang="zh-CN" altLang="en-US"/>
          </a:p>
        </p:txBody>
      </p:sp>
      <p:sp>
        <p:nvSpPr>
          <p:cNvPr id="713756" name="Line 28"/>
          <p:cNvSpPr>
            <a:spLocks noChangeShapeType="1"/>
          </p:cNvSpPr>
          <p:nvPr/>
        </p:nvSpPr>
        <p:spPr bwMode="auto">
          <a:xfrm>
            <a:off x="8123238" y="2832100"/>
            <a:ext cx="0" cy="504825"/>
          </a:xfrm>
          <a:prstGeom prst="line">
            <a:avLst/>
          </a:prstGeom>
          <a:noFill/>
          <a:ln w="9525">
            <a:solidFill>
              <a:schemeClr val="tx1"/>
            </a:solidFill>
            <a:round/>
            <a:headEnd/>
            <a:tailEnd/>
          </a:ln>
          <a:effectLst/>
        </p:spPr>
        <p:txBody>
          <a:bodyPr/>
          <a:lstStyle/>
          <a:p>
            <a:endParaRPr lang="zh-CN" altLang="en-US"/>
          </a:p>
        </p:txBody>
      </p:sp>
      <p:sp>
        <p:nvSpPr>
          <p:cNvPr id="713758" name="Text Box 30"/>
          <p:cNvSpPr txBox="1">
            <a:spLocks noChangeArrowheads="1"/>
          </p:cNvSpPr>
          <p:nvPr/>
        </p:nvSpPr>
        <p:spPr bwMode="auto">
          <a:xfrm>
            <a:off x="1979613" y="3544888"/>
            <a:ext cx="3603872" cy="461665"/>
          </a:xfrm>
          <a:prstGeom prst="rect">
            <a:avLst/>
          </a:prstGeom>
          <a:noFill/>
          <a:ln w="9525">
            <a:noFill/>
            <a:miter lim="800000"/>
            <a:headEnd/>
            <a:tailEnd/>
          </a:ln>
          <a:effectLst/>
        </p:spPr>
        <p:txBody>
          <a:bodyPr wrap="none">
            <a:spAutoFit/>
          </a:bodyPr>
          <a:lstStyle/>
          <a:p>
            <a:r>
              <a:rPr lang="en-US" altLang="zh-CN" sz="2400" dirty="0">
                <a:latin typeface="Times New Roman" pitchFamily="18" charset="0"/>
                <a:ea typeface="黑体" pitchFamily="2" charset="-122"/>
              </a:rPr>
              <a:t>(a) </a:t>
            </a:r>
            <a:r>
              <a:rPr lang="zh-CN" altLang="en-US" sz="2400" dirty="0" smtClean="0">
                <a:latin typeface="Times New Roman" pitchFamily="18" charset="0"/>
                <a:ea typeface="黑体" pitchFamily="2" charset="-122"/>
              </a:rPr>
              <a:t>（</a:t>
            </a:r>
            <a:r>
              <a:rPr lang="zh-CN" altLang="en-US" sz="2400" dirty="0">
                <a:latin typeface="Times New Roman" pitchFamily="18" charset="0"/>
                <a:ea typeface="黑体" pitchFamily="2" charset="-122"/>
              </a:rPr>
              <a:t>发送</a:t>
            </a:r>
            <a:r>
              <a:rPr lang="zh-CN" altLang="en-US" sz="2400" dirty="0" smtClean="0">
                <a:latin typeface="Times New Roman" pitchFamily="18" charset="0"/>
                <a:ea typeface="黑体" pitchFamily="2" charset="-122"/>
              </a:rPr>
              <a:t>窗口大小为 </a:t>
            </a:r>
            <a:r>
              <a:rPr lang="en-US" altLang="zh-CN" sz="2400" dirty="0" smtClean="0">
                <a:latin typeface="Times New Roman" pitchFamily="18" charset="0"/>
                <a:ea typeface="黑体" pitchFamily="2" charset="-122"/>
              </a:rPr>
              <a:t>5</a:t>
            </a:r>
            <a:r>
              <a:rPr lang="zh-CN" altLang="en-US" sz="2400" dirty="0" smtClean="0">
                <a:latin typeface="Times New Roman" pitchFamily="18" charset="0"/>
                <a:ea typeface="黑体" pitchFamily="2" charset="-122"/>
              </a:rPr>
              <a:t>）</a:t>
            </a:r>
            <a:endParaRPr lang="zh-CN" altLang="en-US" sz="2400" dirty="0">
              <a:latin typeface="Times New Roman" pitchFamily="18" charset="0"/>
              <a:ea typeface="黑体" pitchFamily="2" charset="-122"/>
            </a:endParaRPr>
          </a:p>
        </p:txBody>
      </p:sp>
      <p:sp>
        <p:nvSpPr>
          <p:cNvPr id="713759" name="Text Box 31"/>
          <p:cNvSpPr txBox="1">
            <a:spLocks noChangeArrowheads="1"/>
          </p:cNvSpPr>
          <p:nvPr/>
        </p:nvSpPr>
        <p:spPr bwMode="auto">
          <a:xfrm>
            <a:off x="1" y="1214422"/>
            <a:ext cx="9144000" cy="954107"/>
          </a:xfrm>
          <a:prstGeom prst="rect">
            <a:avLst/>
          </a:prstGeom>
          <a:noFill/>
          <a:ln w="9525">
            <a:noFill/>
            <a:miter lim="800000"/>
            <a:headEnd/>
            <a:tailEnd/>
          </a:ln>
          <a:effectLst/>
        </p:spPr>
        <p:txBody>
          <a:bodyPr wrap="square">
            <a:spAutoFit/>
          </a:bodyPr>
          <a:lstStyle/>
          <a:p>
            <a:r>
              <a:rPr lang="zh-CN" altLang="en-US" sz="2800" dirty="0" smtClean="0">
                <a:latin typeface="Times New Roman" pitchFamily="18" charset="0"/>
                <a:ea typeface="黑体" pitchFamily="2" charset="-122"/>
              </a:rPr>
              <a:t>发送方维持一个发送窗口，窗口内所有分组</a:t>
            </a:r>
            <a:r>
              <a:rPr lang="zh-CN" altLang="en-US" sz="2800" dirty="0">
                <a:latin typeface="Times New Roman" pitchFamily="18" charset="0"/>
                <a:ea typeface="黑体" pitchFamily="2" charset="-122"/>
              </a:rPr>
              <a:t>可以连续发送</a:t>
            </a:r>
            <a:r>
              <a:rPr lang="zh-CN" altLang="en-US" sz="2800" dirty="0" smtClean="0">
                <a:latin typeface="Times New Roman" pitchFamily="18" charset="0"/>
                <a:ea typeface="黑体" pitchFamily="2" charset="-122"/>
              </a:rPr>
              <a:t>，</a:t>
            </a:r>
            <a:endParaRPr lang="en-US" altLang="zh-CN" sz="2800" dirty="0" smtClean="0">
              <a:latin typeface="Times New Roman" pitchFamily="18" charset="0"/>
              <a:ea typeface="黑体" pitchFamily="2" charset="-122"/>
            </a:endParaRPr>
          </a:p>
          <a:p>
            <a:r>
              <a:rPr lang="zh-CN" altLang="en-US" sz="2800" dirty="0" smtClean="0">
                <a:latin typeface="Times New Roman" pitchFamily="18" charset="0"/>
                <a:ea typeface="黑体" pitchFamily="2" charset="-122"/>
              </a:rPr>
              <a:t>不需要等待对方确认，而窗口外分组</a:t>
            </a:r>
            <a:r>
              <a:rPr lang="zh-CN" altLang="en-US" sz="2800" dirty="0">
                <a:latin typeface="Times New Roman" pitchFamily="18" charset="0"/>
                <a:ea typeface="黑体" pitchFamily="2" charset="-122"/>
              </a:rPr>
              <a:t>暂时不能发送</a:t>
            </a:r>
          </a:p>
        </p:txBody>
      </p:sp>
      <p:grpSp>
        <p:nvGrpSpPr>
          <p:cNvPr id="2" name="Group 63"/>
          <p:cNvGrpSpPr>
            <a:grpSpLocks/>
          </p:cNvGrpSpPr>
          <p:nvPr/>
        </p:nvGrpSpPr>
        <p:grpSpPr bwMode="auto">
          <a:xfrm>
            <a:off x="611188" y="4572001"/>
            <a:ext cx="8199437" cy="2082801"/>
            <a:chOff x="385" y="2880"/>
            <a:chExt cx="5165" cy="1312"/>
          </a:xfrm>
        </p:grpSpPr>
        <p:sp>
          <p:nvSpPr>
            <p:cNvPr id="713788" name="Rectangle 60"/>
            <p:cNvSpPr>
              <a:spLocks noChangeArrowheads="1"/>
            </p:cNvSpPr>
            <p:nvPr/>
          </p:nvSpPr>
          <p:spPr bwMode="auto">
            <a:xfrm>
              <a:off x="810" y="2880"/>
              <a:ext cx="2150" cy="706"/>
            </a:xfrm>
            <a:prstGeom prst="rect">
              <a:avLst/>
            </a:prstGeom>
            <a:solidFill>
              <a:srgbClr val="66FF99"/>
            </a:solidFill>
            <a:ln w="28575">
              <a:solidFill>
                <a:srgbClr val="808080"/>
              </a:solidFill>
              <a:miter lim="800000"/>
              <a:headEnd/>
              <a:tailEnd/>
            </a:ln>
            <a:effectLst/>
          </p:spPr>
          <p:txBody>
            <a:bodyPr wrap="none" anchor="ctr"/>
            <a:lstStyle/>
            <a:p>
              <a:endParaRPr lang="zh-CN" altLang="en-US"/>
            </a:p>
          </p:txBody>
        </p:sp>
        <p:sp>
          <p:nvSpPr>
            <p:cNvPr id="713776" name="Rectangle 48"/>
            <p:cNvSpPr>
              <a:spLocks noChangeArrowheads="1"/>
            </p:cNvSpPr>
            <p:nvPr/>
          </p:nvSpPr>
          <p:spPr bwMode="auto">
            <a:xfrm>
              <a:off x="385" y="3140"/>
              <a:ext cx="5158" cy="319"/>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713760" name="Text Box 32"/>
            <p:cNvSpPr txBox="1">
              <a:spLocks noChangeArrowheads="1"/>
            </p:cNvSpPr>
            <p:nvPr/>
          </p:nvSpPr>
          <p:spPr bwMode="auto">
            <a:xfrm>
              <a:off x="1258" y="3591"/>
              <a:ext cx="4010" cy="601"/>
            </a:xfrm>
            <a:prstGeom prst="rect">
              <a:avLst/>
            </a:prstGeom>
            <a:noFill/>
            <a:ln w="9525">
              <a:noFill/>
              <a:miter lim="800000"/>
              <a:headEnd/>
              <a:tailEnd/>
            </a:ln>
            <a:effectLst/>
          </p:spPr>
          <p:txBody>
            <a:bodyPr wrap="none">
              <a:spAutoFit/>
            </a:bodyPr>
            <a:lstStyle/>
            <a:p>
              <a:r>
                <a:rPr lang="en-US" altLang="zh-CN" sz="2400" dirty="0">
                  <a:latin typeface="Times New Roman" pitchFamily="18" charset="0"/>
                  <a:ea typeface="黑体" pitchFamily="2" charset="-122"/>
                </a:rPr>
                <a:t>(b) </a:t>
              </a:r>
              <a:r>
                <a:rPr lang="zh-CN" altLang="en-US" sz="2800" dirty="0">
                  <a:latin typeface="Times New Roman" pitchFamily="18" charset="0"/>
                  <a:ea typeface="黑体" pitchFamily="2" charset="-122"/>
                </a:rPr>
                <a:t>收到一个确认后发送窗口向前滑动，</a:t>
              </a:r>
            </a:p>
            <a:p>
              <a:r>
                <a:rPr lang="zh-CN" altLang="en-US" sz="2800" dirty="0">
                  <a:latin typeface="Times New Roman" pitchFamily="18" charset="0"/>
                  <a:ea typeface="黑体" pitchFamily="2" charset="-122"/>
                </a:rPr>
                <a:t>       分组</a:t>
              </a:r>
              <a:r>
                <a:rPr lang="en-US" altLang="zh-CN" sz="2800" dirty="0" smtClean="0">
                  <a:latin typeface="Times New Roman" pitchFamily="18" charset="0"/>
                  <a:ea typeface="黑体" pitchFamily="2" charset="-122"/>
                </a:rPr>
                <a:t>6</a:t>
              </a:r>
              <a:r>
                <a:rPr lang="zh-CN" altLang="en-US" sz="2800" dirty="0" smtClean="0">
                  <a:latin typeface="Times New Roman" pitchFamily="18" charset="0"/>
                  <a:ea typeface="黑体" pitchFamily="2" charset="-122"/>
                </a:rPr>
                <a:t>进入</a:t>
              </a:r>
              <a:r>
                <a:rPr lang="zh-CN" altLang="en-US" sz="2800" dirty="0">
                  <a:latin typeface="Times New Roman" pitchFamily="18" charset="0"/>
                  <a:ea typeface="黑体" pitchFamily="2" charset="-122"/>
                </a:rPr>
                <a:t>窗口可以发送</a:t>
              </a:r>
            </a:p>
          </p:txBody>
        </p:sp>
        <p:sp>
          <p:nvSpPr>
            <p:cNvPr id="713761" name="Line 33"/>
            <p:cNvSpPr>
              <a:spLocks noChangeShapeType="1"/>
            </p:cNvSpPr>
            <p:nvPr/>
          </p:nvSpPr>
          <p:spPr bwMode="auto">
            <a:xfrm>
              <a:off x="2970" y="3060"/>
              <a:ext cx="421" cy="0"/>
            </a:xfrm>
            <a:prstGeom prst="line">
              <a:avLst/>
            </a:prstGeom>
            <a:noFill/>
            <a:ln w="57150">
              <a:solidFill>
                <a:schemeClr val="hlink"/>
              </a:solidFill>
              <a:round/>
              <a:headEnd/>
              <a:tailEnd type="triangle" w="med" len="lg"/>
            </a:ln>
            <a:effectLst/>
          </p:spPr>
          <p:txBody>
            <a:bodyPr/>
            <a:lstStyle/>
            <a:p>
              <a:endParaRPr lang="zh-CN" altLang="en-US"/>
            </a:p>
          </p:txBody>
        </p:sp>
        <p:sp>
          <p:nvSpPr>
            <p:cNvPr id="713762" name="Text Box 34"/>
            <p:cNvSpPr txBox="1">
              <a:spLocks noChangeArrowheads="1"/>
            </p:cNvSpPr>
            <p:nvPr/>
          </p:nvSpPr>
          <p:spPr bwMode="auto">
            <a:xfrm>
              <a:off x="3420" y="2880"/>
              <a:ext cx="500" cy="288"/>
            </a:xfrm>
            <a:prstGeom prst="rect">
              <a:avLst/>
            </a:prstGeom>
            <a:noFill/>
            <a:ln w="9525">
              <a:noFill/>
              <a:miter lim="800000"/>
              <a:headEnd/>
              <a:tailEnd/>
            </a:ln>
            <a:effectLst/>
          </p:spPr>
          <p:txBody>
            <a:bodyPr wrap="none">
              <a:spAutoFit/>
            </a:bodyPr>
            <a:lstStyle/>
            <a:p>
              <a:r>
                <a:rPr lang="zh-CN" altLang="en-US" sz="2400" dirty="0">
                  <a:latin typeface="Times New Roman" pitchFamily="18" charset="0"/>
                  <a:ea typeface="黑体" pitchFamily="2" charset="-122"/>
                </a:rPr>
                <a:t>向前</a:t>
              </a:r>
            </a:p>
          </p:txBody>
        </p:sp>
        <p:sp>
          <p:nvSpPr>
            <p:cNvPr id="713764" name="Rectangle 36"/>
            <p:cNvSpPr>
              <a:spLocks noChangeArrowheads="1"/>
            </p:cNvSpPr>
            <p:nvPr/>
          </p:nvSpPr>
          <p:spPr bwMode="auto">
            <a:xfrm>
              <a:off x="385" y="3140"/>
              <a:ext cx="430"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1</a:t>
              </a:r>
            </a:p>
          </p:txBody>
        </p:sp>
        <p:sp>
          <p:nvSpPr>
            <p:cNvPr id="713765" name="Rectangle 37"/>
            <p:cNvSpPr>
              <a:spLocks noChangeArrowheads="1"/>
            </p:cNvSpPr>
            <p:nvPr/>
          </p:nvSpPr>
          <p:spPr bwMode="auto">
            <a:xfrm>
              <a:off x="815" y="3140"/>
              <a:ext cx="429"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2</a:t>
              </a:r>
            </a:p>
          </p:txBody>
        </p:sp>
        <p:sp>
          <p:nvSpPr>
            <p:cNvPr id="713766" name="Rectangle 38"/>
            <p:cNvSpPr>
              <a:spLocks noChangeArrowheads="1"/>
            </p:cNvSpPr>
            <p:nvPr/>
          </p:nvSpPr>
          <p:spPr bwMode="auto">
            <a:xfrm>
              <a:off x="1246" y="3140"/>
              <a:ext cx="429"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3</a:t>
              </a:r>
            </a:p>
          </p:txBody>
        </p:sp>
        <p:sp>
          <p:nvSpPr>
            <p:cNvPr id="713767" name="Rectangle 39"/>
            <p:cNvSpPr>
              <a:spLocks noChangeArrowheads="1"/>
            </p:cNvSpPr>
            <p:nvPr/>
          </p:nvSpPr>
          <p:spPr bwMode="auto">
            <a:xfrm>
              <a:off x="1675" y="3140"/>
              <a:ext cx="430"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4</a:t>
              </a:r>
            </a:p>
          </p:txBody>
        </p:sp>
        <p:sp>
          <p:nvSpPr>
            <p:cNvPr id="713768" name="Rectangle 40"/>
            <p:cNvSpPr>
              <a:spLocks noChangeArrowheads="1"/>
            </p:cNvSpPr>
            <p:nvPr/>
          </p:nvSpPr>
          <p:spPr bwMode="auto">
            <a:xfrm>
              <a:off x="2107" y="3140"/>
              <a:ext cx="429"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5</a:t>
              </a:r>
            </a:p>
          </p:txBody>
        </p:sp>
        <p:sp>
          <p:nvSpPr>
            <p:cNvPr id="713769" name="Rectangle 41"/>
            <p:cNvSpPr>
              <a:spLocks noChangeArrowheads="1"/>
            </p:cNvSpPr>
            <p:nvPr/>
          </p:nvSpPr>
          <p:spPr bwMode="auto">
            <a:xfrm>
              <a:off x="2538" y="3140"/>
              <a:ext cx="429"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6</a:t>
              </a:r>
            </a:p>
          </p:txBody>
        </p:sp>
        <p:sp>
          <p:nvSpPr>
            <p:cNvPr id="713770" name="Rectangle 42"/>
            <p:cNvSpPr>
              <a:spLocks noChangeArrowheads="1"/>
            </p:cNvSpPr>
            <p:nvPr/>
          </p:nvSpPr>
          <p:spPr bwMode="auto">
            <a:xfrm>
              <a:off x="2967" y="3140"/>
              <a:ext cx="430"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7</a:t>
              </a:r>
            </a:p>
          </p:txBody>
        </p:sp>
        <p:sp>
          <p:nvSpPr>
            <p:cNvPr id="713771" name="Rectangle 43"/>
            <p:cNvSpPr>
              <a:spLocks noChangeArrowheads="1"/>
            </p:cNvSpPr>
            <p:nvPr/>
          </p:nvSpPr>
          <p:spPr bwMode="auto">
            <a:xfrm>
              <a:off x="3399" y="3140"/>
              <a:ext cx="429"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8</a:t>
              </a:r>
            </a:p>
          </p:txBody>
        </p:sp>
        <p:sp>
          <p:nvSpPr>
            <p:cNvPr id="713772" name="Rectangle 44"/>
            <p:cNvSpPr>
              <a:spLocks noChangeArrowheads="1"/>
            </p:cNvSpPr>
            <p:nvPr/>
          </p:nvSpPr>
          <p:spPr bwMode="auto">
            <a:xfrm>
              <a:off x="3828" y="3140"/>
              <a:ext cx="430"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9</a:t>
              </a:r>
            </a:p>
          </p:txBody>
        </p:sp>
        <p:sp>
          <p:nvSpPr>
            <p:cNvPr id="713773" name="Rectangle 45"/>
            <p:cNvSpPr>
              <a:spLocks noChangeArrowheads="1"/>
            </p:cNvSpPr>
            <p:nvPr/>
          </p:nvSpPr>
          <p:spPr bwMode="auto">
            <a:xfrm>
              <a:off x="4259" y="3140"/>
              <a:ext cx="430"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10</a:t>
              </a:r>
            </a:p>
          </p:txBody>
        </p:sp>
        <p:sp>
          <p:nvSpPr>
            <p:cNvPr id="713774" name="Rectangle 46"/>
            <p:cNvSpPr>
              <a:spLocks noChangeArrowheads="1"/>
            </p:cNvSpPr>
            <p:nvPr/>
          </p:nvSpPr>
          <p:spPr bwMode="auto">
            <a:xfrm>
              <a:off x="4690" y="3140"/>
              <a:ext cx="430"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11</a:t>
              </a:r>
            </a:p>
          </p:txBody>
        </p:sp>
        <p:sp>
          <p:nvSpPr>
            <p:cNvPr id="713775" name="Rectangle 47"/>
            <p:cNvSpPr>
              <a:spLocks noChangeArrowheads="1"/>
            </p:cNvSpPr>
            <p:nvPr/>
          </p:nvSpPr>
          <p:spPr bwMode="auto">
            <a:xfrm>
              <a:off x="5120" y="3140"/>
              <a:ext cx="430" cy="319"/>
            </a:xfrm>
            <a:prstGeom prst="rect">
              <a:avLst/>
            </a:prstGeom>
            <a:noFill/>
            <a:ln w="9525">
              <a:noFill/>
              <a:miter lim="800000"/>
              <a:headEnd/>
              <a:tailEnd/>
            </a:ln>
            <a:effectLst/>
          </p:spPr>
          <p:txBody>
            <a:bodyPr wrap="none" anchor="ctr"/>
            <a:lstStyle/>
            <a:p>
              <a:pPr algn="ctr"/>
              <a:r>
                <a:rPr lang="en-US" altLang="zh-CN">
                  <a:latin typeface="Times New Roman" pitchFamily="18" charset="0"/>
                  <a:ea typeface="黑体" pitchFamily="2" charset="-122"/>
                </a:rPr>
                <a:t>12</a:t>
              </a:r>
            </a:p>
          </p:txBody>
        </p:sp>
        <p:sp>
          <p:nvSpPr>
            <p:cNvPr id="713777" name="Line 49"/>
            <p:cNvSpPr>
              <a:spLocks noChangeShapeType="1"/>
            </p:cNvSpPr>
            <p:nvPr/>
          </p:nvSpPr>
          <p:spPr bwMode="auto">
            <a:xfrm>
              <a:off x="815" y="3140"/>
              <a:ext cx="0" cy="319"/>
            </a:xfrm>
            <a:prstGeom prst="line">
              <a:avLst/>
            </a:prstGeom>
            <a:noFill/>
            <a:ln w="9525">
              <a:solidFill>
                <a:schemeClr val="tx1"/>
              </a:solidFill>
              <a:round/>
              <a:headEnd/>
              <a:tailEnd/>
            </a:ln>
            <a:effectLst/>
          </p:spPr>
          <p:txBody>
            <a:bodyPr/>
            <a:lstStyle/>
            <a:p>
              <a:endParaRPr lang="zh-CN" altLang="en-US"/>
            </a:p>
          </p:txBody>
        </p:sp>
        <p:sp>
          <p:nvSpPr>
            <p:cNvPr id="713778" name="Line 50"/>
            <p:cNvSpPr>
              <a:spLocks noChangeShapeType="1"/>
            </p:cNvSpPr>
            <p:nvPr/>
          </p:nvSpPr>
          <p:spPr bwMode="auto">
            <a:xfrm>
              <a:off x="1244" y="3140"/>
              <a:ext cx="0" cy="319"/>
            </a:xfrm>
            <a:prstGeom prst="line">
              <a:avLst/>
            </a:prstGeom>
            <a:noFill/>
            <a:ln w="9525">
              <a:solidFill>
                <a:schemeClr val="tx1"/>
              </a:solidFill>
              <a:round/>
              <a:headEnd/>
              <a:tailEnd/>
            </a:ln>
            <a:effectLst/>
          </p:spPr>
          <p:txBody>
            <a:bodyPr/>
            <a:lstStyle/>
            <a:p>
              <a:endParaRPr lang="zh-CN" altLang="en-US"/>
            </a:p>
          </p:txBody>
        </p:sp>
        <p:sp>
          <p:nvSpPr>
            <p:cNvPr id="713779" name="Line 51"/>
            <p:cNvSpPr>
              <a:spLocks noChangeShapeType="1"/>
            </p:cNvSpPr>
            <p:nvPr/>
          </p:nvSpPr>
          <p:spPr bwMode="auto">
            <a:xfrm>
              <a:off x="1674" y="3140"/>
              <a:ext cx="0" cy="319"/>
            </a:xfrm>
            <a:prstGeom prst="line">
              <a:avLst/>
            </a:prstGeom>
            <a:noFill/>
            <a:ln w="9525">
              <a:solidFill>
                <a:schemeClr val="tx1"/>
              </a:solidFill>
              <a:round/>
              <a:headEnd/>
              <a:tailEnd/>
            </a:ln>
            <a:effectLst/>
          </p:spPr>
          <p:txBody>
            <a:bodyPr/>
            <a:lstStyle/>
            <a:p>
              <a:endParaRPr lang="zh-CN" altLang="en-US"/>
            </a:p>
          </p:txBody>
        </p:sp>
        <p:sp>
          <p:nvSpPr>
            <p:cNvPr id="713780" name="Line 52"/>
            <p:cNvSpPr>
              <a:spLocks noChangeShapeType="1"/>
            </p:cNvSpPr>
            <p:nvPr/>
          </p:nvSpPr>
          <p:spPr bwMode="auto">
            <a:xfrm>
              <a:off x="2103" y="3140"/>
              <a:ext cx="0" cy="319"/>
            </a:xfrm>
            <a:prstGeom prst="line">
              <a:avLst/>
            </a:prstGeom>
            <a:noFill/>
            <a:ln w="9525">
              <a:solidFill>
                <a:schemeClr val="tx1"/>
              </a:solidFill>
              <a:round/>
              <a:headEnd/>
              <a:tailEnd/>
            </a:ln>
            <a:effectLst/>
          </p:spPr>
          <p:txBody>
            <a:bodyPr/>
            <a:lstStyle/>
            <a:p>
              <a:endParaRPr lang="zh-CN" altLang="en-US"/>
            </a:p>
          </p:txBody>
        </p:sp>
        <p:sp>
          <p:nvSpPr>
            <p:cNvPr id="713781" name="Line 53"/>
            <p:cNvSpPr>
              <a:spLocks noChangeShapeType="1"/>
            </p:cNvSpPr>
            <p:nvPr/>
          </p:nvSpPr>
          <p:spPr bwMode="auto">
            <a:xfrm>
              <a:off x="2533" y="3140"/>
              <a:ext cx="0" cy="319"/>
            </a:xfrm>
            <a:prstGeom prst="line">
              <a:avLst/>
            </a:prstGeom>
            <a:noFill/>
            <a:ln w="9525">
              <a:solidFill>
                <a:schemeClr val="tx1"/>
              </a:solidFill>
              <a:round/>
              <a:headEnd/>
              <a:tailEnd/>
            </a:ln>
            <a:effectLst/>
          </p:spPr>
          <p:txBody>
            <a:bodyPr/>
            <a:lstStyle/>
            <a:p>
              <a:endParaRPr lang="zh-CN" altLang="en-US"/>
            </a:p>
          </p:txBody>
        </p:sp>
        <p:sp>
          <p:nvSpPr>
            <p:cNvPr id="713782" name="Line 54"/>
            <p:cNvSpPr>
              <a:spLocks noChangeShapeType="1"/>
            </p:cNvSpPr>
            <p:nvPr/>
          </p:nvSpPr>
          <p:spPr bwMode="auto">
            <a:xfrm>
              <a:off x="2963" y="3140"/>
              <a:ext cx="0" cy="319"/>
            </a:xfrm>
            <a:prstGeom prst="line">
              <a:avLst/>
            </a:prstGeom>
            <a:noFill/>
            <a:ln w="9525">
              <a:solidFill>
                <a:schemeClr val="tx1"/>
              </a:solidFill>
              <a:round/>
              <a:headEnd/>
              <a:tailEnd/>
            </a:ln>
            <a:effectLst/>
          </p:spPr>
          <p:txBody>
            <a:bodyPr/>
            <a:lstStyle/>
            <a:p>
              <a:endParaRPr lang="zh-CN" altLang="en-US"/>
            </a:p>
          </p:txBody>
        </p:sp>
        <p:sp>
          <p:nvSpPr>
            <p:cNvPr id="713783" name="Line 55"/>
            <p:cNvSpPr>
              <a:spLocks noChangeShapeType="1"/>
            </p:cNvSpPr>
            <p:nvPr/>
          </p:nvSpPr>
          <p:spPr bwMode="auto">
            <a:xfrm>
              <a:off x="3392" y="3140"/>
              <a:ext cx="0" cy="319"/>
            </a:xfrm>
            <a:prstGeom prst="line">
              <a:avLst/>
            </a:prstGeom>
            <a:noFill/>
            <a:ln w="9525">
              <a:solidFill>
                <a:schemeClr val="tx1"/>
              </a:solidFill>
              <a:round/>
              <a:headEnd/>
              <a:tailEnd/>
            </a:ln>
            <a:effectLst/>
          </p:spPr>
          <p:txBody>
            <a:bodyPr/>
            <a:lstStyle/>
            <a:p>
              <a:endParaRPr lang="zh-CN" altLang="en-US"/>
            </a:p>
          </p:txBody>
        </p:sp>
        <p:sp>
          <p:nvSpPr>
            <p:cNvPr id="713784" name="Line 56"/>
            <p:cNvSpPr>
              <a:spLocks noChangeShapeType="1"/>
            </p:cNvSpPr>
            <p:nvPr/>
          </p:nvSpPr>
          <p:spPr bwMode="auto">
            <a:xfrm>
              <a:off x="3822" y="3140"/>
              <a:ext cx="0" cy="319"/>
            </a:xfrm>
            <a:prstGeom prst="line">
              <a:avLst/>
            </a:prstGeom>
            <a:noFill/>
            <a:ln w="9525">
              <a:solidFill>
                <a:schemeClr val="tx1"/>
              </a:solidFill>
              <a:round/>
              <a:headEnd/>
              <a:tailEnd/>
            </a:ln>
            <a:effectLst/>
          </p:spPr>
          <p:txBody>
            <a:bodyPr/>
            <a:lstStyle/>
            <a:p>
              <a:endParaRPr lang="zh-CN" altLang="en-US"/>
            </a:p>
          </p:txBody>
        </p:sp>
        <p:sp>
          <p:nvSpPr>
            <p:cNvPr id="713785" name="Line 57"/>
            <p:cNvSpPr>
              <a:spLocks noChangeShapeType="1"/>
            </p:cNvSpPr>
            <p:nvPr/>
          </p:nvSpPr>
          <p:spPr bwMode="auto">
            <a:xfrm>
              <a:off x="4251" y="3140"/>
              <a:ext cx="0" cy="319"/>
            </a:xfrm>
            <a:prstGeom prst="line">
              <a:avLst/>
            </a:prstGeom>
            <a:noFill/>
            <a:ln w="9525">
              <a:solidFill>
                <a:schemeClr val="tx1"/>
              </a:solidFill>
              <a:round/>
              <a:headEnd/>
              <a:tailEnd/>
            </a:ln>
            <a:effectLst/>
          </p:spPr>
          <p:txBody>
            <a:bodyPr/>
            <a:lstStyle/>
            <a:p>
              <a:endParaRPr lang="zh-CN" altLang="en-US"/>
            </a:p>
          </p:txBody>
        </p:sp>
        <p:sp>
          <p:nvSpPr>
            <p:cNvPr id="713786" name="Line 58"/>
            <p:cNvSpPr>
              <a:spLocks noChangeShapeType="1"/>
            </p:cNvSpPr>
            <p:nvPr/>
          </p:nvSpPr>
          <p:spPr bwMode="auto">
            <a:xfrm>
              <a:off x="4681" y="3140"/>
              <a:ext cx="0" cy="319"/>
            </a:xfrm>
            <a:prstGeom prst="line">
              <a:avLst/>
            </a:prstGeom>
            <a:noFill/>
            <a:ln w="9525">
              <a:solidFill>
                <a:schemeClr val="tx1"/>
              </a:solidFill>
              <a:round/>
              <a:headEnd/>
              <a:tailEnd/>
            </a:ln>
            <a:effectLst/>
          </p:spPr>
          <p:txBody>
            <a:bodyPr/>
            <a:lstStyle/>
            <a:p>
              <a:endParaRPr lang="zh-CN" altLang="en-US"/>
            </a:p>
          </p:txBody>
        </p:sp>
        <p:sp>
          <p:nvSpPr>
            <p:cNvPr id="713787" name="Line 59"/>
            <p:cNvSpPr>
              <a:spLocks noChangeShapeType="1"/>
            </p:cNvSpPr>
            <p:nvPr/>
          </p:nvSpPr>
          <p:spPr bwMode="auto">
            <a:xfrm>
              <a:off x="5111" y="3140"/>
              <a:ext cx="0" cy="319"/>
            </a:xfrm>
            <a:prstGeom prst="line">
              <a:avLst/>
            </a:prstGeom>
            <a:noFill/>
            <a:ln w="9525">
              <a:solidFill>
                <a:schemeClr val="tx1"/>
              </a:solidFill>
              <a:round/>
              <a:headEnd/>
              <a:tailEnd/>
            </a:ln>
            <a:effectLst/>
          </p:spPr>
          <p:txBody>
            <a:bodyPr/>
            <a:lstStyle/>
            <a:p>
              <a:endParaRPr lang="zh-CN" altLang="en-US"/>
            </a:p>
          </p:txBody>
        </p:sp>
        <p:sp>
          <p:nvSpPr>
            <p:cNvPr id="713789" name="Text Box 61"/>
            <p:cNvSpPr txBox="1">
              <a:spLocks noChangeArrowheads="1"/>
            </p:cNvSpPr>
            <p:nvPr/>
          </p:nvSpPr>
          <p:spPr bwMode="auto">
            <a:xfrm>
              <a:off x="945" y="2880"/>
              <a:ext cx="1861" cy="291"/>
            </a:xfrm>
            <a:prstGeom prst="rect">
              <a:avLst/>
            </a:prstGeom>
            <a:noFill/>
            <a:ln w="9525">
              <a:noFill/>
              <a:miter lim="800000"/>
              <a:headEnd/>
              <a:tailEnd/>
            </a:ln>
            <a:effectLst/>
          </p:spPr>
          <p:txBody>
            <a:bodyPr wrap="none">
              <a:spAutoFit/>
            </a:bodyPr>
            <a:lstStyle/>
            <a:p>
              <a:r>
                <a:rPr lang="zh-CN" altLang="en-US" sz="2400" dirty="0">
                  <a:latin typeface="Times New Roman" pitchFamily="18" charset="0"/>
                  <a:ea typeface="黑体" pitchFamily="2" charset="-122"/>
                </a:rPr>
                <a:t>发送</a:t>
              </a:r>
              <a:r>
                <a:rPr lang="zh-CN" altLang="en-US" sz="2400" dirty="0" smtClean="0">
                  <a:latin typeface="Times New Roman" pitchFamily="18" charset="0"/>
                  <a:ea typeface="黑体" pitchFamily="2" charset="-122"/>
                </a:rPr>
                <a:t>窗口（可发送）</a:t>
              </a:r>
              <a:endParaRPr lang="zh-CN" altLang="en-US" sz="2400" dirty="0">
                <a:latin typeface="Times New Roman" pitchFamily="18" charset="0"/>
                <a:ea typeface="黑体" pitchFamily="2" charset="-122"/>
              </a:endParaRPr>
            </a:p>
          </p:txBody>
        </p:sp>
      </p:grpSp>
      <p:sp>
        <p:nvSpPr>
          <p:cNvPr id="61" name="矩形 60"/>
          <p:cNvSpPr/>
          <p:nvPr/>
        </p:nvSpPr>
        <p:spPr>
          <a:xfrm>
            <a:off x="928662" y="2357430"/>
            <a:ext cx="2954655" cy="461665"/>
          </a:xfrm>
          <a:prstGeom prst="rect">
            <a:avLst/>
          </a:prstGeom>
        </p:spPr>
        <p:txBody>
          <a:bodyPr wrap="none">
            <a:spAutoFit/>
          </a:bodyPr>
          <a:lstStyle/>
          <a:p>
            <a:r>
              <a:rPr lang="zh-CN" altLang="en-US" sz="2400" dirty="0" smtClean="0">
                <a:solidFill>
                  <a:srgbClr val="3333CC"/>
                </a:solidFill>
                <a:latin typeface="Times New Roman" pitchFamily="18" charset="0"/>
                <a:ea typeface="黑体" pitchFamily="2" charset="-122"/>
              </a:rPr>
              <a:t>发送窗口（可发送）</a:t>
            </a:r>
            <a:endParaRPr lang="zh-CN" altLang="en-US" dirty="0"/>
          </a:p>
        </p:txBody>
      </p:sp>
      <p:sp>
        <p:nvSpPr>
          <p:cNvPr id="62" name="矩形 61"/>
          <p:cNvSpPr/>
          <p:nvPr/>
        </p:nvSpPr>
        <p:spPr>
          <a:xfrm>
            <a:off x="5143504" y="2285992"/>
            <a:ext cx="3724096" cy="461665"/>
          </a:xfrm>
          <a:prstGeom prst="rect">
            <a:avLst/>
          </a:prstGeom>
        </p:spPr>
        <p:txBody>
          <a:bodyPr wrap="none">
            <a:spAutoFit/>
          </a:bodyPr>
          <a:lstStyle/>
          <a:p>
            <a:r>
              <a:rPr lang="zh-CN" altLang="en-US" sz="2400" dirty="0" smtClean="0">
                <a:solidFill>
                  <a:srgbClr val="3333CC"/>
                </a:solidFill>
                <a:latin typeface="Times New Roman" pitchFamily="18" charset="0"/>
                <a:ea typeface="黑体" pitchFamily="2" charset="-122"/>
              </a:rPr>
              <a:t>（</a:t>
            </a:r>
            <a:r>
              <a:rPr lang="en-US" altLang="zh-CN" sz="2400" dirty="0" smtClean="0">
                <a:solidFill>
                  <a:srgbClr val="3333CC"/>
                </a:solidFill>
                <a:latin typeface="Times New Roman" pitchFamily="18" charset="0"/>
                <a:ea typeface="黑体" pitchFamily="2" charset="-122"/>
              </a:rPr>
              <a:t>6</a:t>
            </a:r>
            <a:r>
              <a:rPr lang="zh-CN" altLang="en-US" sz="2400" dirty="0" smtClean="0">
                <a:solidFill>
                  <a:srgbClr val="3333CC"/>
                </a:solidFill>
                <a:latin typeface="Times New Roman" pitchFamily="18" charset="0"/>
                <a:ea typeface="黑体" pitchFamily="2" charset="-122"/>
              </a:rPr>
              <a:t>～</a:t>
            </a:r>
            <a:r>
              <a:rPr lang="en-US" altLang="zh-CN" sz="2400" dirty="0" smtClean="0">
                <a:solidFill>
                  <a:srgbClr val="3333CC"/>
                </a:solidFill>
                <a:latin typeface="Times New Roman" pitchFamily="18" charset="0"/>
                <a:ea typeface="黑体" pitchFamily="2" charset="-122"/>
              </a:rPr>
              <a:t>12</a:t>
            </a:r>
            <a:r>
              <a:rPr lang="zh-CN" altLang="en-US" sz="2400" dirty="0" smtClean="0">
                <a:solidFill>
                  <a:srgbClr val="3333CC"/>
                </a:solidFill>
                <a:latin typeface="Times New Roman" pitchFamily="18" charset="0"/>
                <a:ea typeface="黑体" pitchFamily="2" charset="-122"/>
              </a:rPr>
              <a:t>号分组不可发送）</a:t>
            </a:r>
            <a:endParaRPr lang="zh-CN" altLang="en-US" dirty="0"/>
          </a:p>
        </p:txBody>
      </p:sp>
      <p:sp>
        <p:nvSpPr>
          <p:cNvPr id="63" name="矩形 62"/>
          <p:cNvSpPr/>
          <p:nvPr/>
        </p:nvSpPr>
        <p:spPr>
          <a:xfrm>
            <a:off x="6343233" y="4500570"/>
            <a:ext cx="2800767" cy="461665"/>
          </a:xfrm>
          <a:prstGeom prst="rect">
            <a:avLst/>
          </a:prstGeom>
        </p:spPr>
        <p:txBody>
          <a:bodyPr wrap="none">
            <a:spAutoFit/>
          </a:bodyPr>
          <a:lstStyle/>
          <a:p>
            <a:r>
              <a:rPr lang="zh-CN" altLang="en-US" sz="2400" dirty="0" smtClean="0">
                <a:latin typeface="Times New Roman" pitchFamily="18" charset="0"/>
                <a:ea typeface="黑体" pitchFamily="2" charset="-122"/>
              </a:rPr>
              <a:t>（</a:t>
            </a:r>
            <a:r>
              <a:rPr lang="en-US" altLang="zh-CN" sz="2400" dirty="0" smtClean="0">
                <a:latin typeface="Times New Roman" pitchFamily="18" charset="0"/>
                <a:ea typeface="黑体" pitchFamily="2" charset="-122"/>
              </a:rPr>
              <a:t>7</a:t>
            </a:r>
            <a:r>
              <a:rPr lang="zh-CN" altLang="en-US" sz="2400" dirty="0" smtClean="0">
                <a:latin typeface="Times New Roman" pitchFamily="18" charset="0"/>
                <a:ea typeface="黑体" pitchFamily="2" charset="-122"/>
              </a:rPr>
              <a:t>～</a:t>
            </a:r>
            <a:r>
              <a:rPr lang="en-US" altLang="zh-CN" sz="2400" dirty="0" smtClean="0">
                <a:latin typeface="Times New Roman" pitchFamily="18" charset="0"/>
                <a:ea typeface="黑体" pitchFamily="2" charset="-122"/>
              </a:rPr>
              <a:t>12</a:t>
            </a:r>
            <a:r>
              <a:rPr lang="zh-CN" altLang="en-US" sz="2400" dirty="0" smtClean="0">
                <a:latin typeface="Times New Roman" pitchFamily="18" charset="0"/>
                <a:ea typeface="黑体" pitchFamily="2" charset="-122"/>
              </a:rPr>
              <a:t>不可发送）</a:t>
            </a:r>
            <a:endParaRPr lang="zh-CN" altLang="en-US" dirty="0"/>
          </a:p>
        </p:txBody>
      </p:sp>
      <p:sp>
        <p:nvSpPr>
          <p:cNvPr id="64" name="圆角矩形标注 63"/>
          <p:cNvSpPr/>
          <p:nvPr/>
        </p:nvSpPr>
        <p:spPr>
          <a:xfrm>
            <a:off x="0" y="6000744"/>
            <a:ext cx="1785918" cy="857256"/>
          </a:xfrm>
          <a:prstGeom prst="wedgeRoundRectCallout">
            <a:avLst>
              <a:gd name="adj1" fmla="val -6550"/>
              <a:gd name="adj2" fmla="val -11140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solidFill>
                  <a:schemeClr val="tx1"/>
                </a:solidFill>
              </a:rPr>
              <a:t>收到对分组</a:t>
            </a:r>
            <a:r>
              <a:rPr lang="en-US" altLang="zh-CN" sz="2400" dirty="0" smtClean="0">
                <a:solidFill>
                  <a:schemeClr val="tx1"/>
                </a:solidFill>
              </a:rPr>
              <a:t>1</a:t>
            </a:r>
            <a:r>
              <a:rPr lang="zh-CN" altLang="en-US" sz="2400" dirty="0" smtClean="0">
                <a:solidFill>
                  <a:schemeClr val="tx1"/>
                </a:solidFill>
              </a:rPr>
              <a:t>的确认</a:t>
            </a:r>
            <a:endParaRPr lang="zh-CN" altLang="en-US" sz="2400" dirty="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dirty="0" smtClean="0"/>
              <a:t>滑动窗口协议：接收方</a:t>
            </a:r>
            <a:endParaRPr lang="zh-CN" altLang="en-US" dirty="0"/>
          </a:p>
        </p:txBody>
      </p:sp>
      <p:sp>
        <p:nvSpPr>
          <p:cNvPr id="714755" name="Rectangle 3"/>
          <p:cNvSpPr>
            <a:spLocks noGrp="1" noChangeArrowheads="1"/>
          </p:cNvSpPr>
          <p:nvPr>
            <p:ph idx="1"/>
          </p:nvPr>
        </p:nvSpPr>
        <p:spPr/>
        <p:txBody>
          <a:bodyPr/>
          <a:lstStyle/>
          <a:p>
            <a:r>
              <a:rPr lang="zh-CN" altLang="en-US" dirty="0" smtClean="0"/>
              <a:t>接收方</a:t>
            </a:r>
            <a:r>
              <a:rPr lang="zh-CN" altLang="en-US" dirty="0"/>
              <a:t>一般采用</a:t>
            </a:r>
            <a:r>
              <a:rPr lang="zh-CN" altLang="en-US" dirty="0">
                <a:solidFill>
                  <a:srgbClr val="FF0000"/>
                </a:solidFill>
              </a:rPr>
              <a:t>累积确认</a:t>
            </a:r>
            <a:r>
              <a:rPr lang="zh-CN" altLang="en-US" dirty="0"/>
              <a:t>的方式。即不必对收到的分组逐个发送确认，而是对按序到达的</a:t>
            </a:r>
            <a:r>
              <a:rPr lang="zh-CN" altLang="en-US" dirty="0">
                <a:solidFill>
                  <a:srgbClr val="FF0000"/>
                </a:solidFill>
              </a:rPr>
              <a:t>最后一个分组</a:t>
            </a:r>
            <a:r>
              <a:rPr lang="zh-CN" altLang="en-US" dirty="0"/>
              <a:t>发送</a:t>
            </a:r>
            <a:r>
              <a:rPr lang="zh-CN" altLang="en-US" dirty="0" smtClean="0"/>
              <a:t>确认</a:t>
            </a:r>
            <a:endParaRPr lang="en-US" altLang="zh-CN" dirty="0" smtClean="0"/>
          </a:p>
          <a:p>
            <a:r>
              <a:rPr lang="zh-CN" altLang="en-US" dirty="0" smtClean="0">
                <a:solidFill>
                  <a:srgbClr val="FF0000"/>
                </a:solidFill>
              </a:rPr>
              <a:t>累积确认</a:t>
            </a:r>
            <a:r>
              <a:rPr lang="zh-CN" altLang="en-US" dirty="0" smtClean="0"/>
              <a:t>表示到这个分组为止的所有分组都收到了。</a:t>
            </a:r>
            <a:endParaRPr lang="en-US" altLang="zh-CN" dirty="0" smtClean="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39</a:t>
            </a:fld>
            <a:endParaRPr lang="zh-CN" altLang="en-US" kern="0" dirty="0">
              <a:solidFill>
                <a:sysClr val="windowText" lastClr="000000"/>
              </a:solidFill>
            </a:endParaRPr>
          </a:p>
        </p:txBody>
      </p:sp>
      <p:sp>
        <p:nvSpPr>
          <p:cNvPr id="5" name="Freeform 4"/>
          <p:cNvSpPr>
            <a:spLocks/>
          </p:cNvSpPr>
          <p:nvPr/>
        </p:nvSpPr>
        <p:spPr bwMode="auto">
          <a:xfrm>
            <a:off x="687418" y="4429132"/>
            <a:ext cx="5884846" cy="1627188"/>
          </a:xfrm>
          <a:custGeom>
            <a:avLst/>
            <a:gdLst/>
            <a:ahLst/>
            <a:cxnLst>
              <a:cxn ang="0">
                <a:pos x="0" y="1088"/>
              </a:cxn>
              <a:cxn ang="0">
                <a:pos x="987" y="0"/>
              </a:cxn>
              <a:cxn ang="0">
                <a:pos x="4131" y="6"/>
              </a:cxn>
              <a:cxn ang="0">
                <a:pos x="3165" y="1080"/>
              </a:cxn>
              <a:cxn ang="0">
                <a:pos x="0" y="1088"/>
              </a:cxn>
            </a:cxnLst>
            <a:rect l="0" t="0" r="r" b="b"/>
            <a:pathLst>
              <a:path w="4131" h="1088">
                <a:moveTo>
                  <a:pt x="0" y="1088"/>
                </a:moveTo>
                <a:lnTo>
                  <a:pt x="987" y="0"/>
                </a:lnTo>
                <a:lnTo>
                  <a:pt x="4131" y="6"/>
                </a:lnTo>
                <a:lnTo>
                  <a:pt x="3165" y="1080"/>
                </a:lnTo>
                <a:lnTo>
                  <a:pt x="0" y="1088"/>
                </a:lnTo>
                <a:close/>
              </a:path>
            </a:pathLst>
          </a:custGeom>
          <a:solidFill>
            <a:srgbClr val="FF99CC"/>
          </a:solidFill>
          <a:ln w="9525" cap="flat" cmpd="sng">
            <a:noFill/>
            <a:prstDash val="solid"/>
            <a:round/>
            <a:headEnd type="none" w="sm" len="med"/>
            <a:tailEnd type="none" w="sm" len="med"/>
          </a:ln>
          <a:effectLst/>
        </p:spPr>
        <p:txBody>
          <a:bodyPr/>
          <a:lstStyle/>
          <a:p>
            <a:endParaRPr lang="zh-CN" altLang="en-US"/>
          </a:p>
        </p:txBody>
      </p:sp>
      <p:sp>
        <p:nvSpPr>
          <p:cNvPr id="6" name="Line 5"/>
          <p:cNvSpPr>
            <a:spLocks noChangeShapeType="1"/>
          </p:cNvSpPr>
          <p:nvPr/>
        </p:nvSpPr>
        <p:spPr bwMode="auto">
          <a:xfrm>
            <a:off x="412780" y="6056320"/>
            <a:ext cx="8197850" cy="0"/>
          </a:xfrm>
          <a:prstGeom prst="line">
            <a:avLst/>
          </a:prstGeom>
          <a:noFill/>
          <a:ln w="9525">
            <a:solidFill>
              <a:schemeClr val="tx1"/>
            </a:solidFill>
            <a:round/>
            <a:headEnd/>
            <a:tailEnd type="triangle" w="sm" len="med"/>
          </a:ln>
          <a:effectLst/>
        </p:spPr>
        <p:txBody>
          <a:bodyPr/>
          <a:lstStyle/>
          <a:p>
            <a:endParaRPr lang="zh-CN" altLang="en-US"/>
          </a:p>
        </p:txBody>
      </p:sp>
      <p:sp>
        <p:nvSpPr>
          <p:cNvPr id="7" name="Line 6"/>
          <p:cNvSpPr>
            <a:spLocks noChangeShapeType="1"/>
          </p:cNvSpPr>
          <p:nvPr/>
        </p:nvSpPr>
        <p:spPr bwMode="auto">
          <a:xfrm>
            <a:off x="412780" y="4429132"/>
            <a:ext cx="8197850" cy="0"/>
          </a:xfrm>
          <a:prstGeom prst="line">
            <a:avLst/>
          </a:prstGeom>
          <a:noFill/>
          <a:ln w="9525">
            <a:solidFill>
              <a:schemeClr val="tx1"/>
            </a:solidFill>
            <a:round/>
            <a:headEnd/>
            <a:tailEnd type="triangle" w="sm" len="med"/>
          </a:ln>
          <a:effectLst/>
        </p:spPr>
        <p:txBody>
          <a:bodyPr/>
          <a:lstStyle/>
          <a:p>
            <a:endParaRPr lang="zh-CN" altLang="en-US"/>
          </a:p>
        </p:txBody>
      </p:sp>
      <p:sp>
        <p:nvSpPr>
          <p:cNvPr id="8" name="Text Box 7"/>
          <p:cNvSpPr txBox="1">
            <a:spLocks noChangeArrowheads="1"/>
          </p:cNvSpPr>
          <p:nvPr/>
        </p:nvSpPr>
        <p:spPr bwMode="auto">
          <a:xfrm>
            <a:off x="0" y="4129098"/>
            <a:ext cx="387350" cy="457200"/>
          </a:xfrm>
          <a:prstGeom prst="rect">
            <a:avLst/>
          </a:prstGeom>
          <a:noFill/>
          <a:ln w="9525">
            <a:noFill/>
            <a:miter lim="800000"/>
            <a:headEnd/>
            <a:tailEnd/>
          </a:ln>
          <a:effectLst/>
        </p:spPr>
        <p:txBody>
          <a:bodyPr wrap="none">
            <a:spAutoFit/>
          </a:bodyPr>
          <a:lstStyle/>
          <a:p>
            <a:r>
              <a:rPr lang="en-US" altLang="zh-CN" sz="2400" dirty="0">
                <a:latin typeface="Arial" charset="0"/>
                <a:ea typeface="黑体" pitchFamily="2" charset="-122"/>
              </a:rPr>
              <a:t>B</a:t>
            </a:r>
          </a:p>
        </p:txBody>
      </p:sp>
      <p:sp>
        <p:nvSpPr>
          <p:cNvPr id="9" name="Line 8"/>
          <p:cNvSpPr>
            <a:spLocks noChangeShapeType="1"/>
          </p:cNvSpPr>
          <p:nvPr/>
        </p:nvSpPr>
        <p:spPr bwMode="auto">
          <a:xfrm flipV="1">
            <a:off x="676305" y="4429132"/>
            <a:ext cx="1693863" cy="1627188"/>
          </a:xfrm>
          <a:prstGeom prst="line">
            <a:avLst/>
          </a:prstGeom>
          <a:noFill/>
          <a:ln w="9525">
            <a:solidFill>
              <a:schemeClr val="tx1"/>
            </a:solidFill>
            <a:round/>
            <a:headEnd/>
            <a:tailEnd/>
          </a:ln>
          <a:effectLst/>
        </p:spPr>
        <p:txBody>
          <a:bodyPr/>
          <a:lstStyle/>
          <a:p>
            <a:endParaRPr lang="zh-CN" altLang="en-US"/>
          </a:p>
        </p:txBody>
      </p:sp>
      <p:sp>
        <p:nvSpPr>
          <p:cNvPr id="10" name="Line 9"/>
          <p:cNvSpPr>
            <a:spLocks noChangeShapeType="1"/>
          </p:cNvSpPr>
          <p:nvPr/>
        </p:nvSpPr>
        <p:spPr bwMode="auto">
          <a:xfrm flipV="1">
            <a:off x="1063655" y="4429132"/>
            <a:ext cx="1692275" cy="1627188"/>
          </a:xfrm>
          <a:prstGeom prst="line">
            <a:avLst/>
          </a:prstGeom>
          <a:noFill/>
          <a:ln w="9525">
            <a:solidFill>
              <a:schemeClr val="tx1"/>
            </a:solidFill>
            <a:round/>
            <a:headEnd/>
            <a:tailEnd/>
          </a:ln>
          <a:effectLst/>
        </p:spPr>
        <p:txBody>
          <a:bodyPr/>
          <a:lstStyle/>
          <a:p>
            <a:endParaRPr lang="zh-CN" altLang="en-US"/>
          </a:p>
        </p:txBody>
      </p:sp>
      <p:sp>
        <p:nvSpPr>
          <p:cNvPr id="11" name="Text Box 10"/>
          <p:cNvSpPr txBox="1">
            <a:spLocks noChangeArrowheads="1"/>
          </p:cNvSpPr>
          <p:nvPr/>
        </p:nvSpPr>
        <p:spPr bwMode="auto">
          <a:xfrm rot="-2681777">
            <a:off x="654080" y="5087945"/>
            <a:ext cx="793750" cy="458787"/>
          </a:xfrm>
          <a:prstGeom prst="rect">
            <a:avLst/>
          </a:prstGeom>
          <a:noFill/>
          <a:ln w="9525">
            <a:noFill/>
            <a:miter lim="800000"/>
            <a:headEnd/>
            <a:tailEnd/>
          </a:ln>
          <a:effectLst/>
        </p:spPr>
        <p:txBody>
          <a:bodyPr wrap="none">
            <a:spAutoFit/>
          </a:bodyPr>
          <a:lstStyle/>
          <a:p>
            <a:r>
              <a:rPr lang="zh-CN" altLang="en-US" sz="2400">
                <a:latin typeface="Arial" charset="0"/>
                <a:ea typeface="黑体" pitchFamily="2" charset="-122"/>
              </a:rPr>
              <a:t>分组</a:t>
            </a:r>
          </a:p>
        </p:txBody>
      </p:sp>
      <p:sp>
        <p:nvSpPr>
          <p:cNvPr id="12" name="Text Box 11"/>
          <p:cNvSpPr txBox="1">
            <a:spLocks noChangeArrowheads="1"/>
          </p:cNvSpPr>
          <p:nvPr/>
        </p:nvSpPr>
        <p:spPr bwMode="auto">
          <a:xfrm>
            <a:off x="8589993" y="4125920"/>
            <a:ext cx="269626" cy="461665"/>
          </a:xfrm>
          <a:prstGeom prst="rect">
            <a:avLst/>
          </a:prstGeom>
          <a:noFill/>
          <a:ln w="9525">
            <a:noFill/>
            <a:miter lim="800000"/>
            <a:headEnd/>
            <a:tailEnd/>
          </a:ln>
          <a:effectLst/>
        </p:spPr>
        <p:txBody>
          <a:bodyPr wrap="none">
            <a:spAutoFit/>
          </a:bodyPr>
          <a:lstStyle/>
          <a:p>
            <a:r>
              <a:rPr lang="en-US" altLang="zh-CN" sz="2400" i="1">
                <a:latin typeface="Arial" charset="0"/>
                <a:ea typeface="黑体" pitchFamily="2" charset="-122"/>
              </a:rPr>
              <a:t>t</a:t>
            </a:r>
          </a:p>
        </p:txBody>
      </p:sp>
      <p:sp>
        <p:nvSpPr>
          <p:cNvPr id="13" name="Text Box 12"/>
          <p:cNvSpPr txBox="1">
            <a:spLocks noChangeArrowheads="1"/>
          </p:cNvSpPr>
          <p:nvPr/>
        </p:nvSpPr>
        <p:spPr bwMode="auto">
          <a:xfrm>
            <a:off x="8589993" y="5711832"/>
            <a:ext cx="269626" cy="461665"/>
          </a:xfrm>
          <a:prstGeom prst="rect">
            <a:avLst/>
          </a:prstGeom>
          <a:noFill/>
          <a:ln w="9525">
            <a:noFill/>
            <a:miter lim="800000"/>
            <a:headEnd/>
            <a:tailEnd/>
          </a:ln>
          <a:effectLst/>
        </p:spPr>
        <p:txBody>
          <a:bodyPr wrap="none">
            <a:spAutoFit/>
          </a:bodyPr>
          <a:lstStyle/>
          <a:p>
            <a:r>
              <a:rPr lang="en-US" altLang="zh-CN" sz="2400" i="1">
                <a:latin typeface="Arial" charset="0"/>
                <a:ea typeface="黑体" pitchFamily="2" charset="-122"/>
              </a:rPr>
              <a:t>t</a:t>
            </a:r>
          </a:p>
        </p:txBody>
      </p:sp>
      <p:sp>
        <p:nvSpPr>
          <p:cNvPr id="14" name="Text Box 13"/>
          <p:cNvSpPr txBox="1">
            <a:spLocks noChangeArrowheads="1"/>
          </p:cNvSpPr>
          <p:nvPr/>
        </p:nvSpPr>
        <p:spPr bwMode="auto">
          <a:xfrm>
            <a:off x="36543" y="5765807"/>
            <a:ext cx="389850" cy="461665"/>
          </a:xfrm>
          <a:prstGeom prst="rect">
            <a:avLst/>
          </a:prstGeom>
          <a:noFill/>
          <a:ln w="9525">
            <a:noFill/>
            <a:miter lim="800000"/>
            <a:headEnd/>
            <a:tailEnd/>
          </a:ln>
          <a:effectLst/>
        </p:spPr>
        <p:txBody>
          <a:bodyPr wrap="none">
            <a:spAutoFit/>
          </a:bodyPr>
          <a:lstStyle/>
          <a:p>
            <a:r>
              <a:rPr lang="en-US" altLang="zh-CN" sz="2400">
                <a:latin typeface="Arial" charset="0"/>
                <a:ea typeface="黑体" pitchFamily="2" charset="-122"/>
              </a:rPr>
              <a:t>A</a:t>
            </a:r>
          </a:p>
        </p:txBody>
      </p:sp>
      <p:sp>
        <p:nvSpPr>
          <p:cNvPr id="15" name="Line 14"/>
          <p:cNvSpPr>
            <a:spLocks noChangeShapeType="1"/>
          </p:cNvSpPr>
          <p:nvPr/>
        </p:nvSpPr>
        <p:spPr bwMode="auto">
          <a:xfrm rot="15894661">
            <a:off x="1403380" y="4692658"/>
            <a:ext cx="350837" cy="461962"/>
          </a:xfrm>
          <a:prstGeom prst="line">
            <a:avLst/>
          </a:prstGeom>
          <a:noFill/>
          <a:ln w="57150">
            <a:solidFill>
              <a:schemeClr val="hlink"/>
            </a:solidFill>
            <a:round/>
            <a:headEnd type="none" w="sm" len="med"/>
            <a:tailEnd type="triangle" w="med" len="lg"/>
          </a:ln>
          <a:effectLst/>
        </p:spPr>
        <p:txBody>
          <a:bodyPr/>
          <a:lstStyle/>
          <a:p>
            <a:endParaRPr lang="zh-CN" altLang="en-US"/>
          </a:p>
        </p:txBody>
      </p:sp>
      <p:sp>
        <p:nvSpPr>
          <p:cNvPr id="16" name="Line 15"/>
          <p:cNvSpPr>
            <a:spLocks noChangeShapeType="1"/>
          </p:cNvSpPr>
          <p:nvPr/>
        </p:nvSpPr>
        <p:spPr bwMode="auto">
          <a:xfrm flipV="1">
            <a:off x="1446243" y="4433895"/>
            <a:ext cx="1693862" cy="1627187"/>
          </a:xfrm>
          <a:prstGeom prst="line">
            <a:avLst/>
          </a:prstGeom>
          <a:noFill/>
          <a:ln w="9525">
            <a:solidFill>
              <a:schemeClr val="tx1"/>
            </a:solidFill>
            <a:round/>
            <a:headEnd/>
            <a:tailEnd/>
          </a:ln>
          <a:effectLst/>
        </p:spPr>
        <p:txBody>
          <a:bodyPr/>
          <a:lstStyle/>
          <a:p>
            <a:endParaRPr lang="zh-CN" altLang="en-US"/>
          </a:p>
        </p:txBody>
      </p:sp>
      <p:sp>
        <p:nvSpPr>
          <p:cNvPr id="17" name="Line 16"/>
          <p:cNvSpPr>
            <a:spLocks noChangeShapeType="1"/>
          </p:cNvSpPr>
          <p:nvPr/>
        </p:nvSpPr>
        <p:spPr bwMode="auto">
          <a:xfrm flipV="1">
            <a:off x="4913343" y="4433895"/>
            <a:ext cx="1693862" cy="1627187"/>
          </a:xfrm>
          <a:prstGeom prst="line">
            <a:avLst/>
          </a:prstGeom>
          <a:noFill/>
          <a:ln w="9525">
            <a:solidFill>
              <a:schemeClr val="tx1"/>
            </a:solidFill>
            <a:round/>
            <a:headEnd/>
            <a:tailEnd/>
          </a:ln>
          <a:effectLst/>
        </p:spPr>
        <p:txBody>
          <a:bodyPr/>
          <a:lstStyle/>
          <a:p>
            <a:endParaRPr lang="zh-CN" altLang="en-US"/>
          </a:p>
        </p:txBody>
      </p:sp>
      <p:sp>
        <p:nvSpPr>
          <p:cNvPr id="19" name="Text Box 18"/>
          <p:cNvSpPr txBox="1">
            <a:spLocks noChangeArrowheads="1"/>
          </p:cNvSpPr>
          <p:nvPr/>
        </p:nvSpPr>
        <p:spPr bwMode="auto">
          <a:xfrm rot="2268438">
            <a:off x="7247796" y="4689662"/>
            <a:ext cx="811213" cy="457200"/>
          </a:xfrm>
          <a:prstGeom prst="rect">
            <a:avLst/>
          </a:prstGeom>
          <a:noFill/>
          <a:ln w="9525">
            <a:noFill/>
            <a:miter lim="800000"/>
            <a:headEnd/>
            <a:tailEnd/>
          </a:ln>
          <a:effectLst/>
        </p:spPr>
        <p:txBody>
          <a:bodyPr wrap="none">
            <a:spAutoFit/>
          </a:bodyPr>
          <a:lstStyle/>
          <a:p>
            <a:r>
              <a:rPr lang="en-US" altLang="zh-CN" sz="2400" dirty="0">
                <a:latin typeface="Arial" charset="0"/>
                <a:ea typeface="黑体" pitchFamily="2" charset="-122"/>
              </a:rPr>
              <a:t>ACK</a:t>
            </a:r>
          </a:p>
        </p:txBody>
      </p:sp>
      <p:sp>
        <p:nvSpPr>
          <p:cNvPr id="20" name="Line 19"/>
          <p:cNvSpPr>
            <a:spLocks noChangeShapeType="1"/>
          </p:cNvSpPr>
          <p:nvPr/>
        </p:nvSpPr>
        <p:spPr bwMode="auto">
          <a:xfrm>
            <a:off x="7215206" y="5143512"/>
            <a:ext cx="292100" cy="279400"/>
          </a:xfrm>
          <a:prstGeom prst="line">
            <a:avLst/>
          </a:prstGeom>
          <a:noFill/>
          <a:ln w="28575">
            <a:solidFill>
              <a:schemeClr val="folHlink"/>
            </a:solidFill>
            <a:round/>
            <a:headEnd type="none" w="sm" len="med"/>
            <a:tailEnd type="triangle" w="med" len="lg"/>
          </a:ln>
          <a:effectLst/>
        </p:spPr>
        <p:txBody>
          <a:bodyPr/>
          <a:lstStyle/>
          <a:p>
            <a:endParaRPr lang="zh-CN" altLang="en-US"/>
          </a:p>
        </p:txBody>
      </p:sp>
      <p:sp>
        <p:nvSpPr>
          <p:cNvPr id="21" name="Line 20"/>
          <p:cNvSpPr>
            <a:spLocks noChangeShapeType="1"/>
          </p:cNvSpPr>
          <p:nvPr/>
        </p:nvSpPr>
        <p:spPr bwMode="auto">
          <a:xfrm flipV="1">
            <a:off x="1830418" y="4429132"/>
            <a:ext cx="1692275" cy="1627188"/>
          </a:xfrm>
          <a:prstGeom prst="line">
            <a:avLst/>
          </a:prstGeom>
          <a:noFill/>
          <a:ln w="9525">
            <a:solidFill>
              <a:schemeClr val="tx1"/>
            </a:solidFill>
            <a:round/>
            <a:headEnd/>
            <a:tailEnd/>
          </a:ln>
          <a:effectLst/>
        </p:spPr>
        <p:txBody>
          <a:bodyPr/>
          <a:lstStyle/>
          <a:p>
            <a:endParaRPr lang="zh-CN" altLang="en-US"/>
          </a:p>
        </p:txBody>
      </p:sp>
      <p:sp>
        <p:nvSpPr>
          <p:cNvPr id="22" name="Line 21"/>
          <p:cNvSpPr>
            <a:spLocks noChangeShapeType="1"/>
          </p:cNvSpPr>
          <p:nvPr/>
        </p:nvSpPr>
        <p:spPr bwMode="auto">
          <a:xfrm flipV="1">
            <a:off x="2216180" y="4429132"/>
            <a:ext cx="1693863" cy="1627188"/>
          </a:xfrm>
          <a:prstGeom prst="line">
            <a:avLst/>
          </a:prstGeom>
          <a:noFill/>
          <a:ln w="9525">
            <a:solidFill>
              <a:schemeClr val="tx1"/>
            </a:solidFill>
            <a:round/>
            <a:headEnd/>
            <a:tailEnd/>
          </a:ln>
          <a:effectLst/>
        </p:spPr>
        <p:txBody>
          <a:bodyPr/>
          <a:lstStyle/>
          <a:p>
            <a:endParaRPr lang="zh-CN" altLang="en-US"/>
          </a:p>
        </p:txBody>
      </p:sp>
      <p:sp>
        <p:nvSpPr>
          <p:cNvPr id="23" name="Line 22"/>
          <p:cNvSpPr>
            <a:spLocks noChangeShapeType="1"/>
          </p:cNvSpPr>
          <p:nvPr/>
        </p:nvSpPr>
        <p:spPr bwMode="auto">
          <a:xfrm flipV="1">
            <a:off x="2619405" y="4448182"/>
            <a:ext cx="1692275" cy="1627188"/>
          </a:xfrm>
          <a:prstGeom prst="line">
            <a:avLst/>
          </a:prstGeom>
          <a:noFill/>
          <a:ln w="9525">
            <a:solidFill>
              <a:schemeClr val="tx1"/>
            </a:solidFill>
            <a:round/>
            <a:headEnd/>
            <a:tailEnd/>
          </a:ln>
          <a:effectLst/>
        </p:spPr>
        <p:txBody>
          <a:bodyPr/>
          <a:lstStyle/>
          <a:p>
            <a:endParaRPr lang="zh-CN" altLang="en-US"/>
          </a:p>
        </p:txBody>
      </p:sp>
      <p:sp>
        <p:nvSpPr>
          <p:cNvPr id="24" name="Line 23"/>
          <p:cNvSpPr>
            <a:spLocks noChangeShapeType="1"/>
          </p:cNvSpPr>
          <p:nvPr/>
        </p:nvSpPr>
        <p:spPr bwMode="auto">
          <a:xfrm flipV="1">
            <a:off x="3000364" y="4429132"/>
            <a:ext cx="1695450" cy="1627188"/>
          </a:xfrm>
          <a:prstGeom prst="line">
            <a:avLst/>
          </a:prstGeom>
          <a:noFill/>
          <a:ln w="9525">
            <a:solidFill>
              <a:schemeClr val="tx1"/>
            </a:solidFill>
            <a:round/>
            <a:headEnd/>
            <a:tailEnd/>
          </a:ln>
          <a:effectLst/>
        </p:spPr>
        <p:txBody>
          <a:bodyPr/>
          <a:lstStyle/>
          <a:p>
            <a:endParaRPr lang="zh-CN" altLang="en-US"/>
          </a:p>
        </p:txBody>
      </p:sp>
      <p:sp>
        <p:nvSpPr>
          <p:cNvPr id="25" name="Line 24"/>
          <p:cNvSpPr>
            <a:spLocks noChangeShapeType="1"/>
          </p:cNvSpPr>
          <p:nvPr/>
        </p:nvSpPr>
        <p:spPr bwMode="auto">
          <a:xfrm flipV="1">
            <a:off x="3763993" y="4429132"/>
            <a:ext cx="1695450" cy="1627188"/>
          </a:xfrm>
          <a:prstGeom prst="line">
            <a:avLst/>
          </a:prstGeom>
          <a:noFill/>
          <a:ln w="9525">
            <a:solidFill>
              <a:schemeClr val="tx1"/>
            </a:solidFill>
            <a:round/>
            <a:headEnd/>
            <a:tailEnd/>
          </a:ln>
          <a:effectLst/>
        </p:spPr>
        <p:txBody>
          <a:bodyPr/>
          <a:lstStyle/>
          <a:p>
            <a:endParaRPr lang="zh-CN" altLang="en-US"/>
          </a:p>
        </p:txBody>
      </p:sp>
      <p:sp>
        <p:nvSpPr>
          <p:cNvPr id="26" name="Line 25"/>
          <p:cNvSpPr>
            <a:spLocks noChangeShapeType="1"/>
          </p:cNvSpPr>
          <p:nvPr/>
        </p:nvSpPr>
        <p:spPr bwMode="auto">
          <a:xfrm flipV="1">
            <a:off x="4152930" y="4429132"/>
            <a:ext cx="1692275" cy="1627188"/>
          </a:xfrm>
          <a:prstGeom prst="line">
            <a:avLst/>
          </a:prstGeom>
          <a:noFill/>
          <a:ln w="9525">
            <a:solidFill>
              <a:schemeClr val="tx1"/>
            </a:solidFill>
            <a:round/>
            <a:headEnd/>
            <a:tailEnd/>
          </a:ln>
          <a:effectLst/>
        </p:spPr>
        <p:txBody>
          <a:bodyPr/>
          <a:lstStyle/>
          <a:p>
            <a:endParaRPr lang="zh-CN" altLang="en-US"/>
          </a:p>
        </p:txBody>
      </p:sp>
      <p:sp>
        <p:nvSpPr>
          <p:cNvPr id="27" name="Line 26"/>
          <p:cNvSpPr>
            <a:spLocks noChangeShapeType="1"/>
          </p:cNvSpPr>
          <p:nvPr/>
        </p:nvSpPr>
        <p:spPr bwMode="auto">
          <a:xfrm flipV="1">
            <a:off x="4538693" y="4429132"/>
            <a:ext cx="1693862" cy="1627188"/>
          </a:xfrm>
          <a:prstGeom prst="line">
            <a:avLst/>
          </a:prstGeom>
          <a:noFill/>
          <a:ln w="9525">
            <a:solidFill>
              <a:schemeClr val="tx1"/>
            </a:solidFill>
            <a:round/>
            <a:headEnd/>
            <a:tailEnd/>
          </a:ln>
          <a:effectLst/>
        </p:spPr>
        <p:txBody>
          <a:bodyPr/>
          <a:lstStyle/>
          <a:p>
            <a:endParaRPr lang="zh-CN" altLang="en-US"/>
          </a:p>
        </p:txBody>
      </p:sp>
      <p:sp>
        <p:nvSpPr>
          <p:cNvPr id="28" name="Line 27"/>
          <p:cNvSpPr>
            <a:spLocks noChangeShapeType="1"/>
          </p:cNvSpPr>
          <p:nvPr/>
        </p:nvSpPr>
        <p:spPr bwMode="auto">
          <a:xfrm flipV="1">
            <a:off x="4927630" y="4429132"/>
            <a:ext cx="1692275" cy="1627188"/>
          </a:xfrm>
          <a:prstGeom prst="line">
            <a:avLst/>
          </a:prstGeom>
          <a:noFill/>
          <a:ln w="9525">
            <a:solidFill>
              <a:schemeClr val="tx1"/>
            </a:solidFill>
            <a:round/>
            <a:headEnd/>
            <a:tailEnd/>
          </a:ln>
          <a:effectLst/>
        </p:spPr>
        <p:txBody>
          <a:bodyPr/>
          <a:lstStyle/>
          <a:p>
            <a:endParaRPr lang="zh-CN" altLang="en-US"/>
          </a:p>
        </p:txBody>
      </p:sp>
      <p:sp>
        <p:nvSpPr>
          <p:cNvPr id="29" name="Line 28"/>
          <p:cNvSpPr>
            <a:spLocks noChangeShapeType="1"/>
          </p:cNvSpPr>
          <p:nvPr/>
        </p:nvSpPr>
        <p:spPr bwMode="auto">
          <a:xfrm flipV="1">
            <a:off x="3371880" y="4429132"/>
            <a:ext cx="1695450" cy="1627188"/>
          </a:xfrm>
          <a:prstGeom prst="line">
            <a:avLst/>
          </a:prstGeom>
          <a:noFill/>
          <a:ln w="9525">
            <a:solidFill>
              <a:schemeClr val="tx1"/>
            </a:solidFill>
            <a:round/>
            <a:headEnd/>
            <a:tailEnd/>
          </a:ln>
          <a:effectLst/>
        </p:spPr>
        <p:txBody>
          <a:bodyPr/>
          <a:lstStyle/>
          <a:p>
            <a:endParaRPr lang="zh-CN" altLang="en-US"/>
          </a:p>
        </p:txBody>
      </p:sp>
      <p:sp>
        <p:nvSpPr>
          <p:cNvPr id="42" name="Line 41"/>
          <p:cNvSpPr>
            <a:spLocks noChangeShapeType="1"/>
          </p:cNvSpPr>
          <p:nvPr/>
        </p:nvSpPr>
        <p:spPr bwMode="auto">
          <a:xfrm flipH="1" flipV="1">
            <a:off x="6596093" y="4433895"/>
            <a:ext cx="1693862" cy="1627187"/>
          </a:xfrm>
          <a:prstGeom prst="line">
            <a:avLst/>
          </a:prstGeom>
          <a:noFill/>
          <a:ln w="38100">
            <a:solidFill>
              <a:srgbClr val="FF0000"/>
            </a:solidFill>
            <a:round/>
            <a:headEnd type="triangle" w="med" len="lg"/>
            <a:tailEnd/>
          </a:ln>
          <a:effec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47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214414" y="1000108"/>
            <a:ext cx="6856412" cy="768350"/>
          </a:xfrm>
        </p:spPr>
        <p:txBody>
          <a:bodyPr/>
          <a:lstStyle/>
          <a:p>
            <a:pPr algn="ctr"/>
            <a:r>
              <a:rPr lang="en-US" altLang="zh-CN" sz="4000" dirty="0"/>
              <a:t>5.1 </a:t>
            </a:r>
            <a:r>
              <a:rPr lang="zh-CN" altLang="en-US" sz="4000" dirty="0"/>
              <a:t>运输层协议概述</a:t>
            </a:r>
            <a:br>
              <a:rPr lang="zh-CN" altLang="en-US" sz="4000" dirty="0"/>
            </a:br>
            <a:r>
              <a:rPr lang="en-US" altLang="zh-CN" sz="4000" dirty="0"/>
              <a:t>5.1.1  </a:t>
            </a:r>
            <a:r>
              <a:rPr lang="zh-CN" altLang="en-US" sz="4000" dirty="0"/>
              <a:t>进程之间的通信</a:t>
            </a:r>
          </a:p>
        </p:txBody>
      </p:sp>
      <p:sp>
        <p:nvSpPr>
          <p:cNvPr id="123907" name="Rectangle 3"/>
          <p:cNvSpPr>
            <a:spLocks noGrp="1" noChangeArrowheads="1"/>
          </p:cNvSpPr>
          <p:nvPr>
            <p:ph idx="1"/>
          </p:nvPr>
        </p:nvSpPr>
        <p:spPr>
          <a:xfrm>
            <a:off x="285720" y="1714488"/>
            <a:ext cx="8358246" cy="4799011"/>
          </a:xfrm>
        </p:spPr>
        <p:txBody>
          <a:bodyPr/>
          <a:lstStyle/>
          <a:p>
            <a:pPr algn="just">
              <a:lnSpc>
                <a:spcPct val="90000"/>
              </a:lnSpc>
            </a:pPr>
            <a:r>
              <a:rPr lang="zh-CN" altLang="en-US" dirty="0" smtClean="0"/>
              <a:t>运输层属于</a:t>
            </a:r>
            <a:r>
              <a:rPr lang="zh-CN" altLang="en-US" dirty="0"/>
              <a:t>面向通信部分的最高层，同时也是用户功能中的最低层</a:t>
            </a:r>
            <a:r>
              <a:rPr lang="zh-CN" altLang="en-US" dirty="0" smtClean="0"/>
              <a:t>。</a:t>
            </a:r>
            <a:endParaRPr lang="zh-CN" altLang="en-US" dirty="0"/>
          </a:p>
        </p:txBody>
      </p:sp>
      <p:sp>
        <p:nvSpPr>
          <p:cNvPr id="14" name="灯片编号占位符 3"/>
          <p:cNvSpPr>
            <a:spLocks noGrp="1"/>
          </p:cNvSpPr>
          <p:nvPr>
            <p:ph type="sldNum" sz="quarter" idx="12"/>
          </p:nvPr>
        </p:nvSpPr>
        <p:spPr>
          <a:xfrm>
            <a:off x="4181494" y="5802322"/>
            <a:ext cx="571504"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4</a:t>
            </a:fld>
            <a:endParaRPr lang="zh-CN" altLang="en-US" kern="0" dirty="0">
              <a:solidFill>
                <a:sysClr val="windowText" lastClr="000000"/>
              </a:solidFill>
            </a:endParaRPr>
          </a:p>
        </p:txBody>
      </p:sp>
      <p:sp>
        <p:nvSpPr>
          <p:cNvPr id="15" name="Rectangle 314"/>
          <p:cNvSpPr>
            <a:spLocks noChangeArrowheads="1"/>
          </p:cNvSpPr>
          <p:nvPr/>
        </p:nvSpPr>
        <p:spPr bwMode="auto">
          <a:xfrm>
            <a:off x="180995" y="3370251"/>
            <a:ext cx="1449388" cy="2538413"/>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16" name="Rectangle 324"/>
          <p:cNvSpPr>
            <a:spLocks noChangeArrowheads="1"/>
          </p:cNvSpPr>
          <p:nvPr/>
        </p:nvSpPr>
        <p:spPr bwMode="auto">
          <a:xfrm>
            <a:off x="7429520" y="3370251"/>
            <a:ext cx="1452563" cy="2538413"/>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17" name="Rectangle 313"/>
          <p:cNvSpPr>
            <a:spLocks noChangeArrowheads="1"/>
          </p:cNvSpPr>
          <p:nvPr/>
        </p:nvSpPr>
        <p:spPr bwMode="auto">
          <a:xfrm>
            <a:off x="198458" y="4479914"/>
            <a:ext cx="8688387" cy="469900"/>
          </a:xfrm>
          <a:prstGeom prst="rect">
            <a:avLst/>
          </a:prstGeom>
          <a:solidFill>
            <a:srgbClr val="CCECFF">
              <a:alpha val="67999"/>
            </a:srgbClr>
          </a:solidFill>
          <a:ln w="12700">
            <a:noFill/>
            <a:miter lim="800000"/>
            <a:headEnd/>
            <a:tailEnd/>
          </a:ln>
          <a:effectLst/>
        </p:spPr>
        <p:txBody>
          <a:bodyPr wrap="none" anchor="ctr"/>
          <a:lstStyle/>
          <a:p>
            <a:endParaRPr lang="zh-CN" altLang="en-US"/>
          </a:p>
        </p:txBody>
      </p:sp>
      <p:sp>
        <p:nvSpPr>
          <p:cNvPr id="18" name="Line 316"/>
          <p:cNvSpPr>
            <a:spLocks noChangeShapeType="1"/>
          </p:cNvSpPr>
          <p:nvPr/>
        </p:nvSpPr>
        <p:spPr bwMode="auto">
          <a:xfrm>
            <a:off x="180995" y="4956164"/>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19" name="Line 317"/>
          <p:cNvSpPr>
            <a:spLocks noChangeShapeType="1"/>
          </p:cNvSpPr>
          <p:nvPr/>
        </p:nvSpPr>
        <p:spPr bwMode="auto">
          <a:xfrm>
            <a:off x="180995" y="5435589"/>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20" name="Rectangle 318"/>
          <p:cNvSpPr>
            <a:spLocks noChangeArrowheads="1"/>
          </p:cNvSpPr>
          <p:nvPr/>
        </p:nvSpPr>
        <p:spPr bwMode="auto">
          <a:xfrm>
            <a:off x="187345" y="4032239"/>
            <a:ext cx="1439863" cy="447675"/>
          </a:xfrm>
          <a:prstGeom prst="rect">
            <a:avLst/>
          </a:prstGeom>
          <a:solidFill>
            <a:srgbClr val="99FF66"/>
          </a:solidFill>
          <a:ln w="19050">
            <a:solidFill>
              <a:schemeClr val="tx1"/>
            </a:solidFill>
            <a:miter lim="800000"/>
            <a:headEnd/>
            <a:tailEnd/>
          </a:ln>
          <a:effectLst/>
        </p:spPr>
        <p:txBody>
          <a:bodyPr wrap="none" anchor="ctr"/>
          <a:lstStyle/>
          <a:p>
            <a:endParaRPr lang="zh-CN" altLang="en-US"/>
          </a:p>
        </p:txBody>
      </p:sp>
      <p:sp>
        <p:nvSpPr>
          <p:cNvPr id="21" name="Rectangle 319"/>
          <p:cNvSpPr>
            <a:spLocks noChangeArrowheads="1"/>
          </p:cNvSpPr>
          <p:nvPr/>
        </p:nvSpPr>
        <p:spPr bwMode="auto">
          <a:xfrm>
            <a:off x="146070" y="3490901"/>
            <a:ext cx="322263" cy="237490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sz="2000">
                <a:solidFill>
                  <a:srgbClr val="333399"/>
                </a:solidFill>
                <a:latin typeface="Arial" charset="0"/>
                <a:ea typeface="黑体" pitchFamily="2" charset="-122"/>
              </a:rPr>
              <a:t>5</a:t>
            </a:r>
          </a:p>
          <a:p>
            <a:pPr defTabSz="762000" eaLnBrk="0" hangingPunct="0">
              <a:lnSpc>
                <a:spcPct val="150000"/>
              </a:lnSpc>
            </a:pPr>
            <a:r>
              <a:rPr kumimoji="1" lang="en-US" altLang="zh-CN" sz="2000">
                <a:solidFill>
                  <a:srgbClr val="333399"/>
                </a:solidFill>
                <a:latin typeface="Arial" charset="0"/>
                <a:ea typeface="黑体" pitchFamily="2" charset="-122"/>
              </a:rPr>
              <a:t>4</a:t>
            </a:r>
          </a:p>
          <a:p>
            <a:pPr defTabSz="762000" eaLnBrk="0" hangingPunct="0">
              <a:lnSpc>
                <a:spcPct val="150000"/>
              </a:lnSpc>
            </a:pPr>
            <a:r>
              <a:rPr kumimoji="1" lang="en-US" altLang="zh-CN" sz="2000">
                <a:solidFill>
                  <a:srgbClr val="333399"/>
                </a:solidFill>
                <a:latin typeface="Arial" charset="0"/>
                <a:ea typeface="黑体" pitchFamily="2" charset="-122"/>
              </a:rPr>
              <a:t>3</a:t>
            </a:r>
          </a:p>
          <a:p>
            <a:pPr defTabSz="762000" eaLnBrk="0" hangingPunct="0">
              <a:lnSpc>
                <a:spcPct val="150000"/>
              </a:lnSpc>
            </a:pPr>
            <a:r>
              <a:rPr kumimoji="1" lang="en-US" altLang="zh-CN" sz="2000">
                <a:solidFill>
                  <a:srgbClr val="333399"/>
                </a:solidFill>
                <a:latin typeface="Arial" charset="0"/>
                <a:ea typeface="黑体" pitchFamily="2" charset="-122"/>
              </a:rPr>
              <a:t>2</a:t>
            </a:r>
          </a:p>
          <a:p>
            <a:pPr defTabSz="762000" eaLnBrk="0" hangingPunct="0">
              <a:lnSpc>
                <a:spcPct val="150000"/>
              </a:lnSpc>
            </a:pPr>
            <a:r>
              <a:rPr kumimoji="1" lang="en-US" altLang="zh-CN" sz="2000">
                <a:solidFill>
                  <a:srgbClr val="333399"/>
                </a:solidFill>
                <a:latin typeface="Arial" charset="0"/>
                <a:ea typeface="黑体" pitchFamily="2" charset="-122"/>
              </a:rPr>
              <a:t>1</a:t>
            </a:r>
          </a:p>
        </p:txBody>
      </p:sp>
      <p:grpSp>
        <p:nvGrpSpPr>
          <p:cNvPr id="22" name="Group 320"/>
          <p:cNvGrpSpPr>
            <a:grpSpLocks/>
          </p:cNvGrpSpPr>
          <p:nvPr/>
        </p:nvGrpSpPr>
        <p:grpSpPr bwMode="auto">
          <a:xfrm>
            <a:off x="2894033" y="4489439"/>
            <a:ext cx="1062037" cy="1419225"/>
            <a:chOff x="2017" y="1543"/>
            <a:chExt cx="619" cy="922"/>
          </a:xfrm>
        </p:grpSpPr>
        <p:sp>
          <p:nvSpPr>
            <p:cNvPr id="23"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p:spPr>
          <p:txBody>
            <a:bodyPr wrap="none" anchor="ctr"/>
            <a:lstStyle/>
            <a:p>
              <a:endParaRPr lang="zh-CN" altLang="en-US"/>
            </a:p>
          </p:txBody>
        </p:sp>
        <p:sp>
          <p:nvSpPr>
            <p:cNvPr id="24" name="Line 322"/>
            <p:cNvSpPr>
              <a:spLocks noChangeShapeType="1"/>
            </p:cNvSpPr>
            <p:nvPr/>
          </p:nvSpPr>
          <p:spPr bwMode="auto">
            <a:xfrm>
              <a:off x="2017" y="1845"/>
              <a:ext cx="619" cy="0"/>
            </a:xfrm>
            <a:prstGeom prst="line">
              <a:avLst/>
            </a:prstGeom>
            <a:noFill/>
            <a:ln w="12700">
              <a:solidFill>
                <a:schemeClr val="tx1"/>
              </a:solidFill>
              <a:round/>
              <a:headEnd/>
              <a:tailEnd/>
            </a:ln>
            <a:effectLst/>
          </p:spPr>
          <p:txBody>
            <a:bodyPr wrap="none" anchor="ctr"/>
            <a:lstStyle/>
            <a:p>
              <a:endParaRPr lang="zh-CN" altLang="en-US"/>
            </a:p>
          </p:txBody>
        </p:sp>
        <p:sp>
          <p:nvSpPr>
            <p:cNvPr id="25" name="Line 323"/>
            <p:cNvSpPr>
              <a:spLocks noChangeShapeType="1"/>
            </p:cNvSpPr>
            <p:nvPr/>
          </p:nvSpPr>
          <p:spPr bwMode="auto">
            <a:xfrm>
              <a:off x="2017" y="2157"/>
              <a:ext cx="619" cy="0"/>
            </a:xfrm>
            <a:prstGeom prst="line">
              <a:avLst/>
            </a:prstGeom>
            <a:noFill/>
            <a:ln w="12700">
              <a:solidFill>
                <a:schemeClr val="tx1"/>
              </a:solidFill>
              <a:round/>
              <a:headEnd/>
              <a:tailEnd/>
            </a:ln>
            <a:effectLst/>
          </p:spPr>
          <p:txBody>
            <a:bodyPr wrap="none" anchor="ctr"/>
            <a:lstStyle/>
            <a:p>
              <a:endParaRPr lang="zh-CN" altLang="en-US"/>
            </a:p>
          </p:txBody>
        </p:sp>
      </p:grpSp>
      <p:sp>
        <p:nvSpPr>
          <p:cNvPr id="26" name="Line 325"/>
          <p:cNvSpPr>
            <a:spLocks noChangeShapeType="1"/>
          </p:cNvSpPr>
          <p:nvPr/>
        </p:nvSpPr>
        <p:spPr bwMode="auto">
          <a:xfrm>
            <a:off x="7429520" y="4956164"/>
            <a:ext cx="1450975" cy="0"/>
          </a:xfrm>
          <a:prstGeom prst="line">
            <a:avLst/>
          </a:prstGeom>
          <a:noFill/>
          <a:ln w="12700">
            <a:solidFill>
              <a:schemeClr val="tx1"/>
            </a:solidFill>
            <a:round/>
            <a:headEnd/>
            <a:tailEnd/>
          </a:ln>
          <a:effectLst/>
        </p:spPr>
        <p:txBody>
          <a:bodyPr wrap="none" anchor="ctr"/>
          <a:lstStyle/>
          <a:p>
            <a:endParaRPr lang="zh-CN" altLang="en-US"/>
          </a:p>
        </p:txBody>
      </p:sp>
      <p:sp>
        <p:nvSpPr>
          <p:cNvPr id="27" name="Line 326"/>
          <p:cNvSpPr>
            <a:spLocks noChangeShapeType="1"/>
          </p:cNvSpPr>
          <p:nvPr/>
        </p:nvSpPr>
        <p:spPr bwMode="auto">
          <a:xfrm>
            <a:off x="7429520" y="5435589"/>
            <a:ext cx="1450975" cy="0"/>
          </a:xfrm>
          <a:prstGeom prst="line">
            <a:avLst/>
          </a:prstGeom>
          <a:noFill/>
          <a:ln w="12700">
            <a:solidFill>
              <a:schemeClr val="tx1"/>
            </a:solidFill>
            <a:round/>
            <a:headEnd/>
            <a:tailEnd/>
          </a:ln>
          <a:effectLst/>
        </p:spPr>
        <p:txBody>
          <a:bodyPr wrap="none" anchor="ctr"/>
          <a:lstStyle/>
          <a:p>
            <a:endParaRPr lang="zh-CN" altLang="en-US"/>
          </a:p>
        </p:txBody>
      </p:sp>
      <p:sp>
        <p:nvSpPr>
          <p:cNvPr id="28" name="Rectangle 327"/>
          <p:cNvSpPr>
            <a:spLocks noChangeArrowheads="1"/>
          </p:cNvSpPr>
          <p:nvPr/>
        </p:nvSpPr>
        <p:spPr bwMode="auto">
          <a:xfrm>
            <a:off x="7434283" y="4032239"/>
            <a:ext cx="1447800" cy="447675"/>
          </a:xfrm>
          <a:prstGeom prst="rect">
            <a:avLst/>
          </a:prstGeom>
          <a:solidFill>
            <a:srgbClr val="99FF66"/>
          </a:solidFill>
          <a:ln w="19050">
            <a:solidFill>
              <a:schemeClr val="tx1"/>
            </a:solidFill>
            <a:miter lim="800000"/>
            <a:headEnd/>
            <a:tailEnd/>
          </a:ln>
          <a:effectLst/>
        </p:spPr>
        <p:txBody>
          <a:bodyPr wrap="none" anchor="ctr"/>
          <a:lstStyle/>
          <a:p>
            <a:endParaRPr lang="zh-CN" altLang="en-US"/>
          </a:p>
        </p:txBody>
      </p:sp>
      <p:grpSp>
        <p:nvGrpSpPr>
          <p:cNvPr id="29" name="Group 328"/>
          <p:cNvGrpSpPr>
            <a:grpSpLocks/>
          </p:cNvGrpSpPr>
          <p:nvPr/>
        </p:nvGrpSpPr>
        <p:grpSpPr bwMode="auto">
          <a:xfrm>
            <a:off x="5087958" y="4489439"/>
            <a:ext cx="1062037" cy="1419225"/>
            <a:chOff x="3295" y="1543"/>
            <a:chExt cx="619" cy="922"/>
          </a:xfrm>
        </p:grpSpPr>
        <p:sp>
          <p:nvSpPr>
            <p:cNvPr id="30"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p:spPr>
          <p:txBody>
            <a:bodyPr wrap="none" anchor="ctr"/>
            <a:lstStyle/>
            <a:p>
              <a:endParaRPr lang="zh-CN" altLang="en-US"/>
            </a:p>
          </p:txBody>
        </p:sp>
        <p:sp>
          <p:nvSpPr>
            <p:cNvPr id="31" name="Line 330"/>
            <p:cNvSpPr>
              <a:spLocks noChangeShapeType="1"/>
            </p:cNvSpPr>
            <p:nvPr/>
          </p:nvSpPr>
          <p:spPr bwMode="auto">
            <a:xfrm>
              <a:off x="3295" y="1845"/>
              <a:ext cx="619" cy="0"/>
            </a:xfrm>
            <a:prstGeom prst="line">
              <a:avLst/>
            </a:prstGeom>
            <a:noFill/>
            <a:ln w="12700">
              <a:solidFill>
                <a:schemeClr val="tx1"/>
              </a:solidFill>
              <a:round/>
              <a:headEnd/>
              <a:tailEnd/>
            </a:ln>
            <a:effectLst/>
          </p:spPr>
          <p:txBody>
            <a:bodyPr wrap="none" anchor="ctr"/>
            <a:lstStyle/>
            <a:p>
              <a:endParaRPr lang="zh-CN" altLang="en-US"/>
            </a:p>
          </p:txBody>
        </p:sp>
        <p:sp>
          <p:nvSpPr>
            <p:cNvPr id="32" name="Line 331"/>
            <p:cNvSpPr>
              <a:spLocks noChangeShapeType="1"/>
            </p:cNvSpPr>
            <p:nvPr/>
          </p:nvSpPr>
          <p:spPr bwMode="auto">
            <a:xfrm>
              <a:off x="3295" y="2157"/>
              <a:ext cx="619" cy="0"/>
            </a:xfrm>
            <a:prstGeom prst="line">
              <a:avLst/>
            </a:prstGeom>
            <a:noFill/>
            <a:ln w="12700">
              <a:solidFill>
                <a:schemeClr val="tx1"/>
              </a:solidFill>
              <a:round/>
              <a:headEnd/>
              <a:tailEnd/>
            </a:ln>
            <a:effectLst/>
          </p:spPr>
          <p:txBody>
            <a:bodyPr wrap="none" anchor="ctr"/>
            <a:lstStyle/>
            <a:p>
              <a:endParaRPr lang="zh-CN" altLang="en-US"/>
            </a:p>
          </p:txBody>
        </p:sp>
      </p:grpSp>
      <p:sp>
        <p:nvSpPr>
          <p:cNvPr id="34" name="Freeform 338"/>
          <p:cNvSpPr>
            <a:spLocks/>
          </p:cNvSpPr>
          <p:nvPr/>
        </p:nvSpPr>
        <p:spPr bwMode="auto">
          <a:xfrm>
            <a:off x="873145" y="4479914"/>
            <a:ext cx="7332663" cy="1751012"/>
          </a:xfrm>
          <a:custGeom>
            <a:avLst/>
            <a:gdLst/>
            <a:ahLst/>
            <a:cxnLst>
              <a:cxn ang="0">
                <a:pos x="0" y="0"/>
              </a:cxn>
              <a:cxn ang="0">
                <a:pos x="0" y="996"/>
              </a:cxn>
              <a:cxn ang="0">
                <a:pos x="9" y="1056"/>
              </a:cxn>
              <a:cxn ang="0">
                <a:pos x="36" y="1094"/>
              </a:cxn>
              <a:cxn ang="0">
                <a:pos x="75" y="1110"/>
              </a:cxn>
              <a:cxn ang="0">
                <a:pos x="127" y="1116"/>
              </a:cxn>
              <a:cxn ang="0">
                <a:pos x="1211" y="1116"/>
              </a:cxn>
              <a:cxn ang="0">
                <a:pos x="1250" y="1116"/>
              </a:cxn>
              <a:cxn ang="0">
                <a:pos x="1287" y="1100"/>
              </a:cxn>
              <a:cxn ang="0">
                <a:pos x="1305" y="1056"/>
              </a:cxn>
              <a:cxn ang="0">
                <a:pos x="1308" y="1022"/>
              </a:cxn>
              <a:cxn ang="0">
                <a:pos x="1308" y="307"/>
              </a:cxn>
              <a:cxn ang="0">
                <a:pos x="1311" y="261"/>
              </a:cxn>
              <a:cxn ang="0">
                <a:pos x="1376" y="191"/>
              </a:cxn>
              <a:cxn ang="0">
                <a:pos x="1620" y="191"/>
              </a:cxn>
              <a:cxn ang="0">
                <a:pos x="1676" y="252"/>
              </a:cxn>
              <a:cxn ang="0">
                <a:pos x="1680" y="280"/>
              </a:cxn>
              <a:cxn ang="0">
                <a:pos x="1680" y="1014"/>
              </a:cxn>
              <a:cxn ang="0">
                <a:pos x="1683" y="1047"/>
              </a:cxn>
              <a:cxn ang="0">
                <a:pos x="1701" y="1100"/>
              </a:cxn>
              <a:cxn ang="0">
                <a:pos x="1755" y="1116"/>
              </a:cxn>
              <a:cxn ang="0">
                <a:pos x="1808" y="1116"/>
              </a:cxn>
              <a:cxn ang="0">
                <a:pos x="2486" y="1116"/>
              </a:cxn>
              <a:cxn ang="0">
                <a:pos x="2564" y="1116"/>
              </a:cxn>
              <a:cxn ang="0">
                <a:pos x="2600" y="1091"/>
              </a:cxn>
              <a:cxn ang="0">
                <a:pos x="2608" y="999"/>
              </a:cxn>
              <a:cxn ang="0">
                <a:pos x="2608" y="264"/>
              </a:cxn>
              <a:cxn ang="0">
                <a:pos x="2616" y="227"/>
              </a:cxn>
              <a:cxn ang="0">
                <a:pos x="2676" y="191"/>
              </a:cxn>
              <a:cxn ang="0">
                <a:pos x="2868" y="195"/>
              </a:cxn>
              <a:cxn ang="0">
                <a:pos x="2928" y="251"/>
              </a:cxn>
              <a:cxn ang="0">
                <a:pos x="2928" y="280"/>
              </a:cxn>
              <a:cxn ang="0">
                <a:pos x="2928" y="1002"/>
              </a:cxn>
              <a:cxn ang="0">
                <a:pos x="2944" y="1087"/>
              </a:cxn>
              <a:cxn ang="0">
                <a:pos x="3014" y="1116"/>
              </a:cxn>
              <a:cxn ang="0">
                <a:pos x="3071" y="1116"/>
              </a:cxn>
              <a:cxn ang="0">
                <a:pos x="4117" y="1116"/>
              </a:cxn>
              <a:cxn ang="0">
                <a:pos x="4190" y="1116"/>
              </a:cxn>
              <a:cxn ang="0">
                <a:pos x="4251" y="1097"/>
              </a:cxn>
              <a:cxn ang="0">
                <a:pos x="4269" y="1044"/>
              </a:cxn>
              <a:cxn ang="0">
                <a:pos x="4271" y="994"/>
              </a:cxn>
              <a:cxn ang="0">
                <a:pos x="4272" y="0"/>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p:spPr>
        <p:txBody>
          <a:bodyPr/>
          <a:lstStyle/>
          <a:p>
            <a:endParaRPr lang="zh-CN" altLang="en-US"/>
          </a:p>
        </p:txBody>
      </p:sp>
      <p:sp>
        <p:nvSpPr>
          <p:cNvPr id="35" name="Rectangle 339"/>
          <p:cNvSpPr>
            <a:spLocks noChangeArrowheads="1"/>
          </p:cNvSpPr>
          <p:nvPr/>
        </p:nvSpPr>
        <p:spPr bwMode="auto">
          <a:xfrm>
            <a:off x="1820883" y="3222614"/>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应用进程</a:t>
            </a:r>
          </a:p>
        </p:txBody>
      </p:sp>
      <p:sp>
        <p:nvSpPr>
          <p:cNvPr id="36" name="Freeform 340"/>
          <p:cNvSpPr>
            <a:spLocks/>
          </p:cNvSpPr>
          <p:nvPr/>
        </p:nvSpPr>
        <p:spPr bwMode="auto">
          <a:xfrm>
            <a:off x="7012008" y="3513126"/>
            <a:ext cx="538162" cy="161925"/>
          </a:xfrm>
          <a:custGeom>
            <a:avLst/>
            <a:gdLst/>
            <a:ahLst/>
            <a:cxnLst>
              <a:cxn ang="0">
                <a:pos x="0" y="0"/>
              </a:cxn>
              <a:cxn ang="0">
                <a:pos x="297" y="105"/>
              </a:cxn>
            </a:cxnLst>
            <a:rect l="0" t="0" r="r" b="b"/>
            <a:pathLst>
              <a:path w="297" h="105">
                <a:moveTo>
                  <a:pt x="0" y="0"/>
                </a:moveTo>
                <a:lnTo>
                  <a:pt x="297" y="105"/>
                </a:lnTo>
              </a:path>
            </a:pathLst>
          </a:custGeom>
          <a:noFill/>
          <a:ln w="28575" cmpd="sng">
            <a:solidFill>
              <a:srgbClr val="333399"/>
            </a:solidFill>
            <a:round/>
            <a:headEnd/>
            <a:tailEnd type="triangle" w="med" len="lg"/>
          </a:ln>
          <a:effectLst/>
        </p:spPr>
        <p:txBody>
          <a:bodyPr wrap="none" anchor="ctr"/>
          <a:lstStyle/>
          <a:p>
            <a:endParaRPr lang="zh-CN" altLang="en-US"/>
          </a:p>
        </p:txBody>
      </p:sp>
      <p:sp>
        <p:nvSpPr>
          <p:cNvPr id="37" name="Rectangle 341"/>
          <p:cNvSpPr>
            <a:spLocks noChangeArrowheads="1"/>
          </p:cNvSpPr>
          <p:nvPr/>
        </p:nvSpPr>
        <p:spPr bwMode="auto">
          <a:xfrm>
            <a:off x="5929333" y="3222614"/>
            <a:ext cx="11985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应用进程</a:t>
            </a:r>
          </a:p>
        </p:txBody>
      </p:sp>
      <p:sp>
        <p:nvSpPr>
          <p:cNvPr id="39" name="Oval 348"/>
          <p:cNvSpPr>
            <a:spLocks noChangeArrowheads="1"/>
          </p:cNvSpPr>
          <p:nvPr/>
        </p:nvSpPr>
        <p:spPr bwMode="auto">
          <a:xfrm>
            <a:off x="8128020" y="3397239"/>
            <a:ext cx="631825" cy="355600"/>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40" name="Line 349"/>
          <p:cNvSpPr>
            <a:spLocks noChangeShapeType="1"/>
          </p:cNvSpPr>
          <p:nvPr/>
        </p:nvSpPr>
        <p:spPr bwMode="auto">
          <a:xfrm rot="5400000">
            <a:off x="2941658" y="5430826"/>
            <a:ext cx="946150" cy="0"/>
          </a:xfrm>
          <a:prstGeom prst="line">
            <a:avLst/>
          </a:prstGeom>
          <a:noFill/>
          <a:ln w="12700">
            <a:solidFill>
              <a:schemeClr val="tx1"/>
            </a:solidFill>
            <a:round/>
            <a:headEnd/>
            <a:tailEnd/>
          </a:ln>
          <a:effectLst/>
        </p:spPr>
        <p:txBody>
          <a:bodyPr wrap="none" anchor="ctr"/>
          <a:lstStyle/>
          <a:p>
            <a:endParaRPr lang="zh-CN" altLang="en-US"/>
          </a:p>
        </p:txBody>
      </p:sp>
      <p:sp>
        <p:nvSpPr>
          <p:cNvPr id="41" name="Line 350"/>
          <p:cNvSpPr>
            <a:spLocks noChangeShapeType="1"/>
          </p:cNvSpPr>
          <p:nvPr/>
        </p:nvSpPr>
        <p:spPr bwMode="auto">
          <a:xfrm rot="5400000">
            <a:off x="5131614" y="5428445"/>
            <a:ext cx="957262" cy="0"/>
          </a:xfrm>
          <a:prstGeom prst="line">
            <a:avLst/>
          </a:prstGeom>
          <a:noFill/>
          <a:ln w="12700">
            <a:solidFill>
              <a:schemeClr val="tx1"/>
            </a:solidFill>
            <a:round/>
            <a:headEnd/>
            <a:tailEnd/>
          </a:ln>
          <a:effectLst/>
        </p:spPr>
        <p:txBody>
          <a:bodyPr wrap="none" anchor="ctr"/>
          <a:lstStyle/>
          <a:p>
            <a:endParaRPr lang="zh-CN" altLang="en-US"/>
          </a:p>
        </p:txBody>
      </p:sp>
      <p:sp>
        <p:nvSpPr>
          <p:cNvPr id="42" name="Rectangle 366"/>
          <p:cNvSpPr>
            <a:spLocks noChangeArrowheads="1"/>
          </p:cNvSpPr>
          <p:nvPr/>
        </p:nvSpPr>
        <p:spPr bwMode="auto">
          <a:xfrm>
            <a:off x="4171970" y="4522776"/>
            <a:ext cx="7461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IP </a:t>
            </a:r>
            <a:r>
              <a:rPr kumimoji="1" lang="zh-CN" altLang="en-US" sz="2000">
                <a:solidFill>
                  <a:srgbClr val="333399"/>
                </a:solidFill>
                <a:latin typeface="Arial" charset="0"/>
                <a:ea typeface="黑体" pitchFamily="2" charset="-122"/>
              </a:rPr>
              <a:t>层</a:t>
            </a:r>
          </a:p>
        </p:txBody>
      </p:sp>
      <p:sp>
        <p:nvSpPr>
          <p:cNvPr id="43" name="Freeform 370"/>
          <p:cNvSpPr>
            <a:spLocks/>
          </p:cNvSpPr>
          <p:nvPr/>
        </p:nvSpPr>
        <p:spPr bwMode="auto">
          <a:xfrm>
            <a:off x="1546245" y="3527414"/>
            <a:ext cx="327025" cy="128587"/>
          </a:xfrm>
          <a:custGeom>
            <a:avLst/>
            <a:gdLst/>
            <a:ahLst/>
            <a:cxnLst>
              <a:cxn ang="0">
                <a:pos x="174" y="0"/>
              </a:cxn>
              <a:cxn ang="0">
                <a:pos x="0" y="84"/>
              </a:cxn>
            </a:cxnLst>
            <a:rect l="0" t="0" r="r" b="b"/>
            <a:pathLst>
              <a:path w="174" h="84">
                <a:moveTo>
                  <a:pt x="174" y="0"/>
                </a:moveTo>
                <a:lnTo>
                  <a:pt x="0" y="84"/>
                </a:lnTo>
              </a:path>
            </a:pathLst>
          </a:custGeom>
          <a:noFill/>
          <a:ln w="28575" cmpd="sng">
            <a:solidFill>
              <a:srgbClr val="333399"/>
            </a:solidFill>
            <a:round/>
            <a:headEnd/>
            <a:tailEnd type="triangle" w="med" len="lg"/>
          </a:ln>
          <a:effectLst/>
        </p:spPr>
        <p:txBody>
          <a:bodyPr wrap="none" anchor="ctr"/>
          <a:lstStyle/>
          <a:p>
            <a:endParaRPr lang="zh-CN" altLang="en-US"/>
          </a:p>
        </p:txBody>
      </p:sp>
      <p:sp>
        <p:nvSpPr>
          <p:cNvPr id="44" name="Oval 384"/>
          <p:cNvSpPr>
            <a:spLocks noChangeArrowheads="1"/>
          </p:cNvSpPr>
          <p:nvPr/>
        </p:nvSpPr>
        <p:spPr bwMode="auto">
          <a:xfrm>
            <a:off x="257195" y="3394064"/>
            <a:ext cx="633413" cy="354012"/>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45" name="Rectangle 385"/>
          <p:cNvSpPr>
            <a:spLocks noChangeArrowheads="1"/>
          </p:cNvSpPr>
          <p:nvPr/>
        </p:nvSpPr>
        <p:spPr bwMode="auto">
          <a:xfrm>
            <a:off x="304820" y="3354376"/>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1</a:t>
            </a:r>
            <a:endParaRPr kumimoji="1" lang="en-US" altLang="zh-CN" sz="2000">
              <a:solidFill>
                <a:srgbClr val="333399"/>
              </a:solidFill>
              <a:latin typeface="Arial" charset="0"/>
              <a:ea typeface="黑体" pitchFamily="2" charset="-122"/>
            </a:endParaRPr>
          </a:p>
        </p:txBody>
      </p:sp>
      <p:sp>
        <p:nvSpPr>
          <p:cNvPr id="46" name="Oval 387"/>
          <p:cNvSpPr>
            <a:spLocks noChangeArrowheads="1"/>
          </p:cNvSpPr>
          <p:nvPr/>
        </p:nvSpPr>
        <p:spPr bwMode="auto">
          <a:xfrm>
            <a:off x="939820" y="3468676"/>
            <a:ext cx="633413" cy="376238"/>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47" name="Rectangle 388"/>
          <p:cNvSpPr>
            <a:spLocks noChangeArrowheads="1"/>
          </p:cNvSpPr>
          <p:nvPr/>
        </p:nvSpPr>
        <p:spPr bwMode="auto">
          <a:xfrm>
            <a:off x="969983" y="3443276"/>
            <a:ext cx="6111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2</a:t>
            </a:r>
            <a:endParaRPr kumimoji="1" lang="en-US" altLang="zh-CN" sz="2000">
              <a:solidFill>
                <a:srgbClr val="333399"/>
              </a:solidFill>
              <a:latin typeface="Arial" charset="0"/>
              <a:ea typeface="黑体" pitchFamily="2" charset="-122"/>
            </a:endParaRPr>
          </a:p>
        </p:txBody>
      </p:sp>
      <p:sp>
        <p:nvSpPr>
          <p:cNvPr id="48" name="Oval 389"/>
          <p:cNvSpPr>
            <a:spLocks noChangeArrowheads="1"/>
          </p:cNvSpPr>
          <p:nvPr/>
        </p:nvSpPr>
        <p:spPr bwMode="auto">
          <a:xfrm>
            <a:off x="790595" y="4416414"/>
            <a:ext cx="153988" cy="136525"/>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49" name="Rectangle 392"/>
          <p:cNvSpPr>
            <a:spLocks noChangeArrowheads="1"/>
          </p:cNvSpPr>
          <p:nvPr/>
        </p:nvSpPr>
        <p:spPr bwMode="auto">
          <a:xfrm>
            <a:off x="8169295" y="3348026"/>
            <a:ext cx="611188"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4</a:t>
            </a:r>
            <a:endParaRPr kumimoji="1" lang="en-US" altLang="zh-CN" sz="2000">
              <a:solidFill>
                <a:srgbClr val="333399"/>
              </a:solidFill>
              <a:latin typeface="Arial" charset="0"/>
              <a:ea typeface="黑体" pitchFamily="2" charset="-122"/>
            </a:endParaRPr>
          </a:p>
        </p:txBody>
      </p:sp>
      <p:sp>
        <p:nvSpPr>
          <p:cNvPr id="50" name="Oval 393"/>
          <p:cNvSpPr>
            <a:spLocks noChangeArrowheads="1"/>
          </p:cNvSpPr>
          <p:nvPr/>
        </p:nvSpPr>
        <p:spPr bwMode="auto">
          <a:xfrm>
            <a:off x="8120083" y="4416414"/>
            <a:ext cx="150812" cy="136525"/>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55" name="Rectangle 400"/>
          <p:cNvSpPr>
            <a:spLocks noChangeArrowheads="1"/>
          </p:cNvSpPr>
          <p:nvPr/>
        </p:nvSpPr>
        <p:spPr bwMode="auto">
          <a:xfrm>
            <a:off x="8574108" y="3475026"/>
            <a:ext cx="322262" cy="237490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sz="2000">
                <a:solidFill>
                  <a:srgbClr val="333399"/>
                </a:solidFill>
                <a:latin typeface="Arial" charset="0"/>
                <a:ea typeface="黑体" pitchFamily="2" charset="-122"/>
              </a:rPr>
              <a:t>5</a:t>
            </a:r>
          </a:p>
          <a:p>
            <a:pPr defTabSz="762000" eaLnBrk="0" hangingPunct="0">
              <a:lnSpc>
                <a:spcPct val="150000"/>
              </a:lnSpc>
            </a:pPr>
            <a:r>
              <a:rPr kumimoji="1" lang="en-US" altLang="zh-CN" sz="2000">
                <a:solidFill>
                  <a:srgbClr val="333399"/>
                </a:solidFill>
                <a:latin typeface="Arial" charset="0"/>
                <a:ea typeface="黑体" pitchFamily="2" charset="-122"/>
              </a:rPr>
              <a:t>4</a:t>
            </a:r>
          </a:p>
          <a:p>
            <a:pPr defTabSz="762000" eaLnBrk="0" hangingPunct="0">
              <a:lnSpc>
                <a:spcPct val="150000"/>
              </a:lnSpc>
            </a:pPr>
            <a:r>
              <a:rPr kumimoji="1" lang="en-US" altLang="zh-CN" sz="2000">
                <a:solidFill>
                  <a:srgbClr val="333399"/>
                </a:solidFill>
                <a:latin typeface="Arial" charset="0"/>
                <a:ea typeface="黑体" pitchFamily="2" charset="-122"/>
              </a:rPr>
              <a:t>3</a:t>
            </a:r>
          </a:p>
          <a:p>
            <a:pPr defTabSz="762000" eaLnBrk="0" hangingPunct="0">
              <a:lnSpc>
                <a:spcPct val="150000"/>
              </a:lnSpc>
            </a:pPr>
            <a:r>
              <a:rPr kumimoji="1" lang="en-US" altLang="zh-CN" sz="2000">
                <a:solidFill>
                  <a:srgbClr val="333399"/>
                </a:solidFill>
                <a:latin typeface="Arial" charset="0"/>
                <a:ea typeface="黑体" pitchFamily="2" charset="-122"/>
              </a:rPr>
              <a:t>2</a:t>
            </a:r>
          </a:p>
          <a:p>
            <a:pPr defTabSz="762000" eaLnBrk="0" hangingPunct="0">
              <a:lnSpc>
                <a:spcPct val="150000"/>
              </a:lnSpc>
            </a:pPr>
            <a:r>
              <a:rPr kumimoji="1" lang="en-US" altLang="zh-CN" sz="2000">
                <a:solidFill>
                  <a:srgbClr val="333399"/>
                </a:solidFill>
                <a:latin typeface="Arial" charset="0"/>
                <a:ea typeface="黑体" pitchFamily="2" charset="-122"/>
              </a:rPr>
              <a:t>1</a:t>
            </a:r>
          </a:p>
        </p:txBody>
      </p:sp>
      <p:sp>
        <p:nvSpPr>
          <p:cNvPr id="61" name="Rectangle 411"/>
          <p:cNvSpPr>
            <a:spLocks noChangeArrowheads="1"/>
          </p:cNvSpPr>
          <p:nvPr/>
        </p:nvSpPr>
        <p:spPr bwMode="auto">
          <a:xfrm>
            <a:off x="511195" y="3911589"/>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62" name="Rectangle 412"/>
          <p:cNvSpPr>
            <a:spLocks noChangeArrowheads="1"/>
          </p:cNvSpPr>
          <p:nvPr/>
        </p:nvSpPr>
        <p:spPr bwMode="auto">
          <a:xfrm>
            <a:off x="1095395" y="3911589"/>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63" name="Rectangle 413"/>
          <p:cNvSpPr>
            <a:spLocks noChangeArrowheads="1"/>
          </p:cNvSpPr>
          <p:nvPr/>
        </p:nvSpPr>
        <p:spPr bwMode="auto">
          <a:xfrm>
            <a:off x="7686695" y="3924289"/>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64" name="Rectangle 414"/>
          <p:cNvSpPr>
            <a:spLocks noChangeArrowheads="1"/>
          </p:cNvSpPr>
          <p:nvPr/>
        </p:nvSpPr>
        <p:spPr bwMode="auto">
          <a:xfrm>
            <a:off x="8423295" y="3924289"/>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65" name="Freeform 390"/>
          <p:cNvSpPr>
            <a:spLocks/>
          </p:cNvSpPr>
          <p:nvPr/>
        </p:nvSpPr>
        <p:spPr bwMode="auto">
          <a:xfrm>
            <a:off x="7797820" y="3754426"/>
            <a:ext cx="331788" cy="695325"/>
          </a:xfrm>
          <a:custGeom>
            <a:avLst/>
            <a:gdLst/>
            <a:ahLst/>
            <a:cxnLst>
              <a:cxn ang="0">
                <a:pos x="4" y="0"/>
              </a:cxn>
              <a:cxn ang="0">
                <a:pos x="13" y="306"/>
              </a:cxn>
              <a:cxn ang="0">
                <a:pos x="85" y="399"/>
              </a:cxn>
              <a:cxn ang="0">
                <a:pos x="157" y="444"/>
              </a:cxn>
              <a:cxn ang="0">
                <a:pos x="193" y="453"/>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66" name="Freeform 391"/>
          <p:cNvSpPr>
            <a:spLocks/>
          </p:cNvSpPr>
          <p:nvPr/>
        </p:nvSpPr>
        <p:spPr bwMode="auto">
          <a:xfrm>
            <a:off x="8248670" y="3757601"/>
            <a:ext cx="292100" cy="688975"/>
          </a:xfrm>
          <a:custGeom>
            <a:avLst/>
            <a:gdLst/>
            <a:ahLst/>
            <a:cxnLst>
              <a:cxn ang="0">
                <a:pos x="170" y="0"/>
              </a:cxn>
              <a:cxn ang="0">
                <a:pos x="165" y="264"/>
              </a:cxn>
              <a:cxn ang="0">
                <a:pos x="135" y="351"/>
              </a:cxn>
              <a:cxn ang="0">
                <a:pos x="81" y="411"/>
              </a:cxn>
              <a:cxn ang="0">
                <a:pos x="0" y="447"/>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67" name="Oval 394"/>
          <p:cNvSpPr>
            <a:spLocks noChangeArrowheads="1"/>
          </p:cNvSpPr>
          <p:nvPr/>
        </p:nvSpPr>
        <p:spPr bwMode="auto">
          <a:xfrm>
            <a:off x="7502545" y="3532176"/>
            <a:ext cx="630238" cy="3524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68" name="Rectangle 395"/>
          <p:cNvSpPr>
            <a:spLocks noChangeArrowheads="1"/>
          </p:cNvSpPr>
          <p:nvPr/>
        </p:nvSpPr>
        <p:spPr bwMode="auto">
          <a:xfrm>
            <a:off x="7527945" y="3484551"/>
            <a:ext cx="611188"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3</a:t>
            </a:r>
            <a:endParaRPr kumimoji="1" lang="en-US" altLang="zh-CN" sz="2000">
              <a:solidFill>
                <a:srgbClr val="333399"/>
              </a:solidFill>
              <a:latin typeface="Arial" charset="0"/>
              <a:ea typeface="黑体" pitchFamily="2" charset="-122"/>
            </a:endParaRPr>
          </a:p>
        </p:txBody>
      </p:sp>
      <p:sp>
        <p:nvSpPr>
          <p:cNvPr id="69" name="Freeform 386"/>
          <p:cNvSpPr>
            <a:spLocks/>
          </p:cNvSpPr>
          <p:nvPr/>
        </p:nvSpPr>
        <p:spPr bwMode="auto">
          <a:xfrm>
            <a:off x="946170" y="3817926"/>
            <a:ext cx="271463" cy="628650"/>
          </a:xfrm>
          <a:custGeom>
            <a:avLst/>
            <a:gdLst/>
            <a:ahLst/>
            <a:cxnLst>
              <a:cxn ang="0">
                <a:pos x="156" y="0"/>
              </a:cxn>
              <a:cxn ang="0">
                <a:pos x="147" y="279"/>
              </a:cxn>
              <a:cxn ang="0">
                <a:pos x="81" y="372"/>
              </a:cxn>
              <a:cxn ang="0">
                <a:pos x="0" y="408"/>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70" name="Freeform 383"/>
          <p:cNvSpPr>
            <a:spLocks/>
          </p:cNvSpPr>
          <p:nvPr/>
        </p:nvSpPr>
        <p:spPr bwMode="auto">
          <a:xfrm>
            <a:off x="601683" y="3730614"/>
            <a:ext cx="255587" cy="757237"/>
          </a:xfrm>
          <a:custGeom>
            <a:avLst/>
            <a:gdLst/>
            <a:ahLst/>
            <a:cxnLst>
              <a:cxn ang="0">
                <a:pos x="8" y="0"/>
              </a:cxn>
              <a:cxn ang="0">
                <a:pos x="5" y="285"/>
              </a:cxn>
              <a:cxn ang="0">
                <a:pos x="38" y="414"/>
              </a:cxn>
              <a:cxn ang="0">
                <a:pos x="149" y="492"/>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52" name="矩形 51"/>
          <p:cNvSpPr/>
          <p:nvPr/>
        </p:nvSpPr>
        <p:spPr>
          <a:xfrm>
            <a:off x="1643042" y="4084631"/>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运输层</a:t>
            </a:r>
            <a:endParaRPr lang="zh-CN" altLang="en-US" sz="2400" kern="0" dirty="0">
              <a:solidFill>
                <a:srgbClr val="333399"/>
              </a:solidFill>
              <a:latin typeface="Times New Roman" pitchFamily="18" charset="0"/>
              <a:ea typeface="黑体"/>
              <a:cs typeface="Times New Roman" pitchFamily="18" charset="0"/>
            </a:endParaRPr>
          </a:p>
        </p:txBody>
      </p:sp>
      <p:sp>
        <p:nvSpPr>
          <p:cNvPr id="53" name="矩形 52"/>
          <p:cNvSpPr/>
          <p:nvPr/>
        </p:nvSpPr>
        <p:spPr>
          <a:xfrm>
            <a:off x="1643042" y="4551660"/>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网络层</a:t>
            </a:r>
            <a:endParaRPr lang="zh-CN" altLang="en-US" sz="2400" kern="0" dirty="0">
              <a:solidFill>
                <a:srgbClr val="333399"/>
              </a:solidFill>
              <a:latin typeface="Times New Roman" pitchFamily="18" charset="0"/>
              <a:ea typeface="黑体"/>
              <a:cs typeface="Times New Roman" pitchFamily="18" charset="0"/>
            </a:endParaRPr>
          </a:p>
        </p:txBody>
      </p:sp>
      <p:sp>
        <p:nvSpPr>
          <p:cNvPr id="54" name="矩形 53"/>
          <p:cNvSpPr/>
          <p:nvPr/>
        </p:nvSpPr>
        <p:spPr>
          <a:xfrm>
            <a:off x="1643042" y="3584565"/>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应用层</a:t>
            </a:r>
            <a:endParaRPr lang="zh-CN" altLang="en-US" sz="2400" kern="0" dirty="0">
              <a:solidFill>
                <a:srgbClr val="333399"/>
              </a:solidFill>
              <a:latin typeface="Times New Roman" pitchFamily="18" charset="0"/>
              <a:ea typeface="黑体"/>
              <a:cs typeface="Times New Roman" pitchFamily="18" charset="0"/>
            </a:endParaRPr>
          </a:p>
        </p:txBody>
      </p:sp>
      <p:sp>
        <p:nvSpPr>
          <p:cNvPr id="56" name="Freeform 370"/>
          <p:cNvSpPr>
            <a:spLocks/>
          </p:cNvSpPr>
          <p:nvPr/>
        </p:nvSpPr>
        <p:spPr bwMode="auto">
          <a:xfrm>
            <a:off x="6261153" y="3455976"/>
            <a:ext cx="327025" cy="128587"/>
          </a:xfrm>
          <a:custGeom>
            <a:avLst/>
            <a:gdLst/>
            <a:ahLst/>
            <a:cxnLst>
              <a:cxn ang="0">
                <a:pos x="174" y="0"/>
              </a:cxn>
              <a:cxn ang="0">
                <a:pos x="0" y="84"/>
              </a:cxn>
            </a:cxnLst>
            <a:rect l="0" t="0" r="r" b="b"/>
            <a:pathLst>
              <a:path w="174" h="84">
                <a:moveTo>
                  <a:pt x="174" y="0"/>
                </a:moveTo>
                <a:lnTo>
                  <a:pt x="0" y="84"/>
                </a:lnTo>
              </a:path>
            </a:pathLst>
          </a:custGeom>
          <a:noFill/>
          <a:ln w="28575" cmpd="sng">
            <a:solidFill>
              <a:srgbClr val="333399"/>
            </a:solidFill>
            <a:round/>
            <a:headEnd/>
            <a:tailEnd type="triangle" w="med" len="lg"/>
          </a:ln>
          <a:effectLst/>
        </p:spPr>
        <p:txBody>
          <a:bodyPr wrap="none" anchor="ctr"/>
          <a:lstStyle/>
          <a:p>
            <a:endParaRPr lang="zh-CN" altLang="en-US"/>
          </a:p>
        </p:txBody>
      </p:sp>
      <p:sp>
        <p:nvSpPr>
          <p:cNvPr id="57" name="矩形 56"/>
          <p:cNvSpPr/>
          <p:nvPr/>
        </p:nvSpPr>
        <p:spPr>
          <a:xfrm>
            <a:off x="6357950" y="4013193"/>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运输层</a:t>
            </a:r>
            <a:endParaRPr lang="zh-CN" altLang="en-US" sz="2400" kern="0" dirty="0">
              <a:solidFill>
                <a:srgbClr val="333399"/>
              </a:solidFill>
              <a:latin typeface="Times New Roman" pitchFamily="18" charset="0"/>
              <a:ea typeface="黑体"/>
              <a:cs typeface="Times New Roman" pitchFamily="18" charset="0"/>
            </a:endParaRPr>
          </a:p>
        </p:txBody>
      </p:sp>
      <p:sp>
        <p:nvSpPr>
          <p:cNvPr id="58" name="矩形 57"/>
          <p:cNvSpPr/>
          <p:nvPr/>
        </p:nvSpPr>
        <p:spPr>
          <a:xfrm>
            <a:off x="6357950" y="4480222"/>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网络层</a:t>
            </a:r>
            <a:endParaRPr lang="zh-CN" altLang="en-US" sz="2400" kern="0" dirty="0">
              <a:solidFill>
                <a:srgbClr val="333399"/>
              </a:solidFill>
              <a:latin typeface="Times New Roman" pitchFamily="18" charset="0"/>
              <a:ea typeface="黑体"/>
              <a:cs typeface="Times New Roman" pitchFamily="18" charset="0"/>
            </a:endParaRPr>
          </a:p>
        </p:txBody>
      </p:sp>
      <p:sp>
        <p:nvSpPr>
          <p:cNvPr id="59" name="矩形 58"/>
          <p:cNvSpPr/>
          <p:nvPr/>
        </p:nvSpPr>
        <p:spPr>
          <a:xfrm>
            <a:off x="6357950" y="3513127"/>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应用层</a:t>
            </a:r>
            <a:endParaRPr lang="zh-CN" altLang="en-US" sz="2400" kern="0" dirty="0">
              <a:solidFill>
                <a:srgbClr val="333399"/>
              </a:solidFill>
              <a:latin typeface="Times New Roman" pitchFamily="18" charset="0"/>
              <a:ea typeface="黑体"/>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AutoShape 4"/>
          <p:cNvSpPr>
            <a:spLocks noChangeArrowheads="1"/>
          </p:cNvSpPr>
          <p:nvPr/>
        </p:nvSpPr>
        <p:spPr bwMode="auto">
          <a:xfrm>
            <a:off x="660385" y="5407041"/>
            <a:ext cx="635000" cy="252413"/>
          </a:xfrm>
          <a:prstGeom prst="leftArrow">
            <a:avLst>
              <a:gd name="adj1" fmla="val 50000"/>
              <a:gd name="adj2" fmla="val 62893"/>
            </a:avLst>
          </a:prstGeom>
          <a:solidFill>
            <a:schemeClr val="hlink"/>
          </a:solidFill>
          <a:ln w="12700">
            <a:solidFill>
              <a:schemeClr val="tx1"/>
            </a:solidFill>
            <a:miter lim="800000"/>
            <a:headEnd/>
            <a:tailEnd/>
          </a:ln>
          <a:effectLst/>
        </p:spPr>
        <p:txBody>
          <a:bodyPr wrap="none" anchor="ctr"/>
          <a:lstStyle/>
          <a:p>
            <a:endParaRPr lang="zh-CN" altLang="en-US" sz="2000" b="1"/>
          </a:p>
        </p:txBody>
      </p:sp>
      <p:sp>
        <p:nvSpPr>
          <p:cNvPr id="502890" name="Rectangle 106"/>
          <p:cNvSpPr>
            <a:spLocks noChangeArrowheads="1"/>
          </p:cNvSpPr>
          <p:nvPr/>
        </p:nvSpPr>
        <p:spPr bwMode="auto">
          <a:xfrm>
            <a:off x="1262048" y="5281629"/>
            <a:ext cx="1225550" cy="504825"/>
          </a:xfrm>
          <a:prstGeom prst="rect">
            <a:avLst/>
          </a:prstGeom>
          <a:solidFill>
            <a:srgbClr val="CCFF99"/>
          </a:solidFill>
          <a:ln w="19050">
            <a:solidFill>
              <a:srgbClr val="333399"/>
            </a:solidFill>
            <a:miter lim="800000"/>
            <a:headEnd/>
            <a:tailEnd/>
          </a:ln>
          <a:effectLst/>
        </p:spPr>
        <p:txBody>
          <a:bodyPr wrap="none" anchor="ctr"/>
          <a:lstStyle/>
          <a:p>
            <a:endParaRPr lang="zh-CN" altLang="en-US" sz="2000" b="1"/>
          </a:p>
        </p:txBody>
      </p:sp>
      <p:sp>
        <p:nvSpPr>
          <p:cNvPr id="502889" name="Rectangle 105"/>
          <p:cNvSpPr>
            <a:spLocks noChangeArrowheads="1"/>
          </p:cNvSpPr>
          <p:nvPr/>
        </p:nvSpPr>
        <p:spPr bwMode="auto">
          <a:xfrm>
            <a:off x="3927460" y="4025904"/>
            <a:ext cx="4305300" cy="493713"/>
          </a:xfrm>
          <a:prstGeom prst="rect">
            <a:avLst/>
          </a:prstGeom>
          <a:solidFill>
            <a:srgbClr val="CCECFF"/>
          </a:solidFill>
          <a:ln w="9525">
            <a:noFill/>
            <a:miter lim="800000"/>
            <a:headEnd/>
            <a:tailEnd/>
          </a:ln>
          <a:effectLst/>
        </p:spPr>
        <p:txBody>
          <a:bodyPr wrap="none" anchor="ctr"/>
          <a:lstStyle/>
          <a:p>
            <a:endParaRPr lang="zh-CN" altLang="en-US" sz="2400"/>
          </a:p>
        </p:txBody>
      </p:sp>
      <p:sp>
        <p:nvSpPr>
          <p:cNvPr id="502868" name="Rectangle 84"/>
          <p:cNvSpPr>
            <a:spLocks noChangeArrowheads="1"/>
          </p:cNvSpPr>
          <p:nvPr/>
        </p:nvSpPr>
        <p:spPr bwMode="auto">
          <a:xfrm>
            <a:off x="5313348" y="4081467"/>
            <a:ext cx="3071547"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rgbClr val="333399"/>
                </a:solidFill>
                <a:latin typeface="Arial" charset="0"/>
                <a:ea typeface="黑体" pitchFamily="2" charset="-122"/>
              </a:rPr>
              <a:t>TCP </a:t>
            </a:r>
            <a:r>
              <a:rPr kumimoji="1" lang="zh-CN" altLang="en-US" sz="2000" dirty="0" smtClean="0">
                <a:solidFill>
                  <a:srgbClr val="333399"/>
                </a:solidFill>
                <a:latin typeface="Arial" charset="0"/>
                <a:ea typeface="黑体" pitchFamily="2" charset="-122"/>
              </a:rPr>
              <a:t>数据部分（字节流）</a:t>
            </a:r>
            <a:endParaRPr kumimoji="1" lang="zh-CN" altLang="en-US" sz="2000" dirty="0">
              <a:solidFill>
                <a:srgbClr val="333399"/>
              </a:solidFill>
              <a:latin typeface="Arial" charset="0"/>
              <a:ea typeface="黑体" pitchFamily="2" charset="-122"/>
            </a:endParaRPr>
          </a:p>
        </p:txBody>
      </p:sp>
      <p:sp>
        <p:nvSpPr>
          <p:cNvPr id="502869" name="Rectangle 85"/>
          <p:cNvSpPr>
            <a:spLocks noChangeArrowheads="1"/>
          </p:cNvSpPr>
          <p:nvPr/>
        </p:nvSpPr>
        <p:spPr bwMode="auto">
          <a:xfrm>
            <a:off x="2500298" y="4000504"/>
            <a:ext cx="1406525" cy="506413"/>
          </a:xfrm>
          <a:prstGeom prst="rect">
            <a:avLst/>
          </a:prstGeom>
          <a:solidFill>
            <a:srgbClr val="FFFFCC"/>
          </a:solidFill>
          <a:ln w="12700">
            <a:noFill/>
            <a:miter lim="800000"/>
            <a:headEnd/>
            <a:tailEnd/>
          </a:ln>
          <a:effectLst/>
        </p:spPr>
        <p:txBody>
          <a:bodyPr wrap="none" anchor="ctr"/>
          <a:lstStyle/>
          <a:p>
            <a:endParaRPr lang="zh-CN" altLang="en-US" sz="2400"/>
          </a:p>
        </p:txBody>
      </p:sp>
      <p:sp>
        <p:nvSpPr>
          <p:cNvPr id="502870" name="Rectangle 86"/>
          <p:cNvSpPr>
            <a:spLocks noChangeArrowheads="1"/>
          </p:cNvSpPr>
          <p:nvPr/>
        </p:nvSpPr>
        <p:spPr bwMode="auto">
          <a:xfrm>
            <a:off x="2500298" y="4000504"/>
            <a:ext cx="5757862" cy="506413"/>
          </a:xfrm>
          <a:prstGeom prst="rect">
            <a:avLst/>
          </a:prstGeom>
          <a:noFill/>
          <a:ln w="19050">
            <a:solidFill>
              <a:srgbClr val="333399"/>
            </a:solidFill>
            <a:miter lim="800000"/>
            <a:headEnd/>
            <a:tailEnd/>
          </a:ln>
          <a:effectLst/>
        </p:spPr>
        <p:txBody>
          <a:bodyPr wrap="none" anchor="ctr"/>
          <a:lstStyle/>
          <a:p>
            <a:endParaRPr lang="zh-CN" altLang="en-US" sz="2400"/>
          </a:p>
        </p:txBody>
      </p:sp>
      <p:sp>
        <p:nvSpPr>
          <p:cNvPr id="502871" name="Line 87"/>
          <p:cNvSpPr>
            <a:spLocks noChangeShapeType="1"/>
          </p:cNvSpPr>
          <p:nvPr/>
        </p:nvSpPr>
        <p:spPr bwMode="auto">
          <a:xfrm flipH="1">
            <a:off x="3906823" y="4011617"/>
            <a:ext cx="0" cy="495300"/>
          </a:xfrm>
          <a:prstGeom prst="line">
            <a:avLst/>
          </a:prstGeom>
          <a:noFill/>
          <a:ln w="12700">
            <a:solidFill>
              <a:schemeClr val="tx1"/>
            </a:solidFill>
            <a:round/>
            <a:headEnd/>
            <a:tailEnd/>
          </a:ln>
          <a:effectLst/>
        </p:spPr>
        <p:txBody>
          <a:bodyPr/>
          <a:lstStyle/>
          <a:p>
            <a:endParaRPr lang="zh-CN" altLang="en-US" sz="2400"/>
          </a:p>
        </p:txBody>
      </p:sp>
      <p:sp>
        <p:nvSpPr>
          <p:cNvPr id="502872" name="Rectangle 88"/>
          <p:cNvSpPr>
            <a:spLocks noChangeArrowheads="1"/>
          </p:cNvSpPr>
          <p:nvPr/>
        </p:nvSpPr>
        <p:spPr bwMode="auto">
          <a:xfrm>
            <a:off x="2695560" y="4129092"/>
            <a:ext cx="720725" cy="269875"/>
          </a:xfrm>
          <a:prstGeom prst="rect">
            <a:avLst/>
          </a:prstGeom>
          <a:noFill/>
          <a:ln w="12700">
            <a:noFill/>
            <a:miter lim="800000"/>
            <a:headEnd/>
            <a:tailEnd/>
          </a:ln>
          <a:effectLst/>
        </p:spPr>
        <p:txBody>
          <a:bodyPr wrap="none" anchor="ctr"/>
          <a:lstStyle/>
          <a:p>
            <a:endParaRPr lang="zh-CN" altLang="en-US" sz="2400"/>
          </a:p>
        </p:txBody>
      </p:sp>
      <p:sp>
        <p:nvSpPr>
          <p:cNvPr id="502873" name="Rectangle 89"/>
          <p:cNvSpPr>
            <a:spLocks noChangeArrowheads="1"/>
          </p:cNvSpPr>
          <p:nvPr/>
        </p:nvSpPr>
        <p:spPr bwMode="auto">
          <a:xfrm>
            <a:off x="2703498" y="4081467"/>
            <a:ext cx="127618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TCP </a:t>
            </a:r>
            <a:r>
              <a:rPr kumimoji="1" lang="zh-CN" altLang="en-US" sz="2000">
                <a:solidFill>
                  <a:srgbClr val="333399"/>
                </a:solidFill>
                <a:latin typeface="Arial" charset="0"/>
                <a:ea typeface="黑体" pitchFamily="2" charset="-122"/>
              </a:rPr>
              <a:t>首部</a:t>
            </a:r>
          </a:p>
        </p:txBody>
      </p:sp>
      <p:sp>
        <p:nvSpPr>
          <p:cNvPr id="502877" name="Rectangle 93"/>
          <p:cNvSpPr>
            <a:spLocks noChangeArrowheads="1"/>
          </p:cNvSpPr>
          <p:nvPr/>
        </p:nvSpPr>
        <p:spPr bwMode="auto">
          <a:xfrm>
            <a:off x="4214810" y="3643314"/>
            <a:ext cx="1630363" cy="363538"/>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sz="1800" dirty="0">
                <a:solidFill>
                  <a:srgbClr val="333399"/>
                </a:solidFill>
                <a:latin typeface="Arial" charset="0"/>
                <a:ea typeface="黑体" pitchFamily="2" charset="-122"/>
              </a:rPr>
              <a:t>TCP </a:t>
            </a:r>
            <a:r>
              <a:rPr kumimoji="1" lang="zh-CN" altLang="en-US" sz="1800" dirty="0">
                <a:solidFill>
                  <a:srgbClr val="333399"/>
                </a:solidFill>
                <a:latin typeface="Arial" charset="0"/>
                <a:ea typeface="黑体" pitchFamily="2" charset="-122"/>
              </a:rPr>
              <a:t>报文段</a:t>
            </a:r>
          </a:p>
        </p:txBody>
      </p:sp>
      <p:sp>
        <p:nvSpPr>
          <p:cNvPr id="502878" name="Rectangle 94"/>
          <p:cNvSpPr>
            <a:spLocks noChangeArrowheads="1"/>
          </p:cNvSpPr>
          <p:nvPr/>
        </p:nvSpPr>
        <p:spPr bwMode="auto">
          <a:xfrm>
            <a:off x="2487598" y="5281629"/>
            <a:ext cx="5770562" cy="504825"/>
          </a:xfrm>
          <a:prstGeom prst="rect">
            <a:avLst/>
          </a:prstGeom>
          <a:solidFill>
            <a:srgbClr val="FFCCFF"/>
          </a:solidFill>
          <a:ln w="19050">
            <a:solidFill>
              <a:srgbClr val="333399"/>
            </a:solidFill>
            <a:miter lim="800000"/>
            <a:headEnd/>
            <a:tailEnd/>
          </a:ln>
          <a:effectLst/>
        </p:spPr>
        <p:txBody>
          <a:bodyPr wrap="none" anchor="ctr"/>
          <a:lstStyle/>
          <a:p>
            <a:endParaRPr lang="zh-CN" altLang="en-US" sz="2000" b="1"/>
          </a:p>
        </p:txBody>
      </p:sp>
      <p:sp>
        <p:nvSpPr>
          <p:cNvPr id="502880" name="Rectangle 96"/>
          <p:cNvSpPr>
            <a:spLocks noChangeArrowheads="1"/>
          </p:cNvSpPr>
          <p:nvPr/>
        </p:nvSpPr>
        <p:spPr bwMode="auto">
          <a:xfrm>
            <a:off x="4508485" y="5340366"/>
            <a:ext cx="1523047"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b="1">
                <a:solidFill>
                  <a:srgbClr val="333399"/>
                </a:solidFill>
                <a:latin typeface="Arial" charset="0"/>
                <a:ea typeface="黑体" pitchFamily="2" charset="-122"/>
              </a:rPr>
              <a:t>IP </a:t>
            </a:r>
            <a:r>
              <a:rPr kumimoji="1" lang="zh-CN" altLang="en-US" sz="2000" b="1">
                <a:solidFill>
                  <a:srgbClr val="333399"/>
                </a:solidFill>
                <a:latin typeface="Arial" charset="0"/>
                <a:ea typeface="黑体" pitchFamily="2" charset="-122"/>
              </a:rPr>
              <a:t>数据部分</a:t>
            </a:r>
          </a:p>
        </p:txBody>
      </p:sp>
      <p:sp>
        <p:nvSpPr>
          <p:cNvPr id="502881" name="Rectangle 97"/>
          <p:cNvSpPr>
            <a:spLocks noChangeArrowheads="1"/>
          </p:cNvSpPr>
          <p:nvPr/>
        </p:nvSpPr>
        <p:spPr bwMode="auto">
          <a:xfrm>
            <a:off x="1498585" y="5340366"/>
            <a:ext cx="1006880"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b="1">
                <a:solidFill>
                  <a:srgbClr val="333399"/>
                </a:solidFill>
                <a:latin typeface="Arial" charset="0"/>
                <a:ea typeface="黑体" pitchFamily="2" charset="-122"/>
              </a:rPr>
              <a:t>IP </a:t>
            </a:r>
            <a:r>
              <a:rPr kumimoji="1" lang="zh-CN" altLang="en-US" sz="2000" b="1">
                <a:solidFill>
                  <a:srgbClr val="333399"/>
                </a:solidFill>
                <a:latin typeface="Arial" charset="0"/>
                <a:ea typeface="黑体" pitchFamily="2" charset="-122"/>
              </a:rPr>
              <a:t>首部</a:t>
            </a:r>
          </a:p>
        </p:txBody>
      </p:sp>
      <p:sp>
        <p:nvSpPr>
          <p:cNvPr id="502883" name="AutoShape 99"/>
          <p:cNvSpPr>
            <a:spLocks noChangeArrowheads="1"/>
          </p:cNvSpPr>
          <p:nvPr/>
        </p:nvSpPr>
        <p:spPr bwMode="auto">
          <a:xfrm rot="-5400000">
            <a:off x="5442753" y="4558510"/>
            <a:ext cx="758825" cy="642943"/>
          </a:xfrm>
          <a:prstGeom prst="leftArrow">
            <a:avLst>
              <a:gd name="adj1" fmla="val 50000"/>
              <a:gd name="adj2" fmla="val 46299"/>
            </a:avLst>
          </a:prstGeom>
          <a:solidFill>
            <a:schemeClr val="accent1">
              <a:alpha val="42999"/>
            </a:schemeClr>
          </a:solidFill>
          <a:ln w="12700">
            <a:solidFill>
              <a:srgbClr val="333399"/>
            </a:solidFill>
            <a:miter lim="800000"/>
            <a:headEnd/>
            <a:tailEnd/>
          </a:ln>
          <a:effectLst/>
        </p:spPr>
        <p:txBody>
          <a:bodyPr wrap="none" anchor="ctr"/>
          <a:lstStyle/>
          <a:p>
            <a:endParaRPr lang="zh-CN" altLang="en-US"/>
          </a:p>
        </p:txBody>
      </p:sp>
      <p:sp>
        <p:nvSpPr>
          <p:cNvPr id="502888" name="Rectangle 104"/>
          <p:cNvSpPr>
            <a:spLocks noChangeArrowheads="1"/>
          </p:cNvSpPr>
          <p:nvPr/>
        </p:nvSpPr>
        <p:spPr bwMode="auto">
          <a:xfrm>
            <a:off x="253985" y="5008579"/>
            <a:ext cx="1215077"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b="1">
                <a:solidFill>
                  <a:srgbClr val="333399"/>
                </a:solidFill>
                <a:latin typeface="Arial" charset="0"/>
                <a:ea typeface="黑体" pitchFamily="2" charset="-122"/>
              </a:rPr>
              <a:t>发送在前</a:t>
            </a:r>
          </a:p>
        </p:txBody>
      </p:sp>
      <p:sp>
        <p:nvSpPr>
          <p:cNvPr id="22" name="标题 21"/>
          <p:cNvSpPr>
            <a:spLocks noGrp="1"/>
          </p:cNvSpPr>
          <p:nvPr>
            <p:ph type="title"/>
          </p:nvPr>
        </p:nvSpPr>
        <p:spPr/>
        <p:txBody>
          <a:bodyPr/>
          <a:lstStyle/>
          <a:p>
            <a:r>
              <a:rPr lang="en-US" altLang="zh-CN" dirty="0" smtClean="0">
                <a:solidFill>
                  <a:schemeClr val="tx1"/>
                </a:solidFill>
                <a:latin typeface="Arial" charset="0"/>
              </a:rPr>
              <a:t>5.5  TCP </a:t>
            </a:r>
            <a:r>
              <a:rPr lang="zh-CN" altLang="en-US" dirty="0" smtClean="0">
                <a:solidFill>
                  <a:schemeClr val="tx1"/>
                </a:solidFill>
                <a:latin typeface="Arial" charset="0"/>
              </a:rPr>
              <a:t>报文段的首部格式 </a:t>
            </a:r>
            <a:endParaRPr lang="zh-CN" altLang="en-US" dirty="0">
              <a:solidFill>
                <a:schemeClr val="tx1"/>
              </a:solidFill>
            </a:endParaRPr>
          </a:p>
        </p:txBody>
      </p:sp>
      <p:sp>
        <p:nvSpPr>
          <p:cNvPr id="103" name="内容占位符 102"/>
          <p:cNvSpPr>
            <a:spLocks noGrp="1"/>
          </p:cNvSpPr>
          <p:nvPr>
            <p:ph idx="1"/>
          </p:nvPr>
        </p:nvSpPr>
        <p:spPr/>
        <p:txBody>
          <a:bodyPr/>
          <a:lstStyle/>
          <a:p>
            <a:r>
              <a:rPr lang="en-US" altLang="zh-CN" dirty="0" smtClean="0">
                <a:latin typeface="Arial" charset="0"/>
                <a:ea typeface="黑体" pitchFamily="2" charset="-122"/>
              </a:rPr>
              <a:t>TCP </a:t>
            </a:r>
            <a:r>
              <a:rPr lang="zh-CN" altLang="en-US" dirty="0" smtClean="0">
                <a:latin typeface="Arial" charset="0"/>
                <a:ea typeface="黑体" pitchFamily="2" charset="-122"/>
              </a:rPr>
              <a:t>传输的数据单元（首部</a:t>
            </a:r>
            <a:r>
              <a:rPr lang="en-US" altLang="zh-CN" dirty="0" smtClean="0">
                <a:latin typeface="Arial" charset="0"/>
                <a:ea typeface="黑体" pitchFamily="2" charset="-122"/>
              </a:rPr>
              <a:t>+</a:t>
            </a:r>
            <a:r>
              <a:rPr lang="zh-CN" altLang="en-US" dirty="0" smtClean="0">
                <a:latin typeface="Arial" charset="0"/>
                <a:ea typeface="黑体" pitchFamily="2" charset="-122"/>
              </a:rPr>
              <a:t>数据）叫做</a:t>
            </a:r>
            <a:r>
              <a:rPr lang="en-US" altLang="zh-CN" dirty="0" smtClean="0">
                <a:solidFill>
                  <a:srgbClr val="FF0000"/>
                </a:solidFill>
                <a:latin typeface="Arial" charset="0"/>
                <a:ea typeface="黑体" pitchFamily="2" charset="-122"/>
              </a:rPr>
              <a:t>TCP</a:t>
            </a:r>
            <a:r>
              <a:rPr lang="zh-CN" altLang="en-US" dirty="0" smtClean="0">
                <a:solidFill>
                  <a:srgbClr val="FF0000"/>
                </a:solidFill>
                <a:latin typeface="Arial" charset="0"/>
                <a:ea typeface="黑体" pitchFamily="2" charset="-122"/>
              </a:rPr>
              <a:t>报文段</a:t>
            </a:r>
            <a:endParaRPr lang="en-US" altLang="zh-CN" dirty="0" smtClean="0">
              <a:solidFill>
                <a:srgbClr val="FF0000"/>
              </a:solidFill>
              <a:latin typeface="Arial" charset="0"/>
              <a:ea typeface="黑体" pitchFamily="2" charset="-122"/>
            </a:endParaRPr>
          </a:p>
        </p:txBody>
      </p:sp>
      <p:sp>
        <p:nvSpPr>
          <p:cNvPr id="20" name="圆角矩形标注 19"/>
          <p:cNvSpPr/>
          <p:nvPr/>
        </p:nvSpPr>
        <p:spPr>
          <a:xfrm>
            <a:off x="2071670" y="2928934"/>
            <a:ext cx="4143404" cy="642942"/>
          </a:xfrm>
          <a:prstGeom prst="wedgeRoundRectCallout">
            <a:avLst>
              <a:gd name="adj1" fmla="val -29186"/>
              <a:gd name="adj2" fmla="val 10922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dirty="0" smtClean="0">
                <a:solidFill>
                  <a:schemeClr val="tx1"/>
                </a:solidFill>
                <a:latin typeface="Arial" charset="0"/>
                <a:ea typeface="黑体" pitchFamily="2" charset="-122"/>
              </a:rPr>
              <a:t>20</a:t>
            </a:r>
            <a:r>
              <a:rPr lang="zh-CN" altLang="en-US" sz="2400" dirty="0" smtClean="0">
                <a:solidFill>
                  <a:schemeClr val="tx1"/>
                </a:solidFill>
                <a:latin typeface="Arial" charset="0"/>
                <a:ea typeface="黑体" pitchFamily="2" charset="-122"/>
              </a:rPr>
              <a:t>字节固定部分</a:t>
            </a:r>
            <a:r>
              <a:rPr lang="en-US" altLang="zh-CN" sz="2400" dirty="0" smtClean="0">
                <a:solidFill>
                  <a:schemeClr val="tx1"/>
                </a:solidFill>
                <a:latin typeface="Arial" charset="0"/>
                <a:ea typeface="黑体" pitchFamily="2" charset="-122"/>
              </a:rPr>
              <a:t>+</a:t>
            </a:r>
            <a:r>
              <a:rPr lang="zh-CN" altLang="en-US" sz="2400" dirty="0" smtClean="0">
                <a:solidFill>
                  <a:schemeClr val="tx1"/>
                </a:solidFill>
                <a:latin typeface="Arial" charset="0"/>
                <a:ea typeface="黑体" pitchFamily="2" charset="-122"/>
              </a:rPr>
              <a:t>可变部分</a:t>
            </a:r>
            <a:endParaRPr lang="zh-CN" altLang="en-US" sz="2400" dirty="0">
              <a:solidFill>
                <a:schemeClr val="tx1"/>
              </a:solidFill>
            </a:endParaRPr>
          </a:p>
        </p:txBody>
      </p:sp>
      <p:sp>
        <p:nvSpPr>
          <p:cNvPr id="21" name="Rectangle 93"/>
          <p:cNvSpPr>
            <a:spLocks noChangeArrowheads="1"/>
          </p:cNvSpPr>
          <p:nvPr/>
        </p:nvSpPr>
        <p:spPr bwMode="auto">
          <a:xfrm>
            <a:off x="3857620" y="5857892"/>
            <a:ext cx="163036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sz="2000" b="1" dirty="0" smtClean="0">
                <a:solidFill>
                  <a:srgbClr val="333399"/>
                </a:solidFill>
                <a:latin typeface="Arial" charset="0"/>
                <a:ea typeface="黑体" pitchFamily="2" charset="-122"/>
              </a:rPr>
              <a:t>IP</a:t>
            </a:r>
            <a:r>
              <a:rPr kumimoji="1" lang="zh-CN" altLang="en-US" sz="2000" b="1" dirty="0" smtClean="0">
                <a:solidFill>
                  <a:srgbClr val="333399"/>
                </a:solidFill>
                <a:latin typeface="Arial" charset="0"/>
                <a:ea typeface="黑体" pitchFamily="2" charset="-122"/>
              </a:rPr>
              <a:t>数据</a:t>
            </a:r>
            <a:r>
              <a:rPr kumimoji="1" lang="en-US" altLang="zh-CN" sz="2000" b="1" dirty="0" smtClean="0">
                <a:solidFill>
                  <a:srgbClr val="333399"/>
                </a:solidFill>
                <a:latin typeface="Arial" charset="0"/>
                <a:ea typeface="黑体" pitchFamily="2" charset="-122"/>
              </a:rPr>
              <a:t> </a:t>
            </a:r>
            <a:r>
              <a:rPr kumimoji="1" lang="zh-CN" altLang="en-US" sz="2000" b="1" dirty="0" smtClean="0">
                <a:solidFill>
                  <a:srgbClr val="333399"/>
                </a:solidFill>
                <a:latin typeface="Arial" charset="0"/>
                <a:ea typeface="黑体" pitchFamily="2" charset="-122"/>
              </a:rPr>
              <a:t>报</a:t>
            </a:r>
            <a:endParaRPr kumimoji="1" lang="zh-CN" altLang="en-US" sz="2000" b="1" dirty="0">
              <a:solidFill>
                <a:srgbClr val="333399"/>
              </a:solidFill>
              <a:latin typeface="Arial" charset="0"/>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28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28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28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28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28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28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502890" grpId="0" animBg="1"/>
      <p:bldP spid="502878" grpId="0" animBg="1"/>
      <p:bldP spid="502880" grpId="0"/>
      <p:bldP spid="502881" grpId="0"/>
      <p:bldP spid="502883" grpId="0" animBg="1"/>
      <p:bldP spid="502888" grpId="0"/>
      <p:bldP spid="20" grpId="0" animBg="1"/>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Line 3"/>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3812" name="Rectangle 4"/>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charset="0"/>
                <a:ea typeface="黑体" pitchFamily="2" charset="-122"/>
              </a:rPr>
              <a:t>TCP</a:t>
            </a:r>
          </a:p>
          <a:p>
            <a:pP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3813" name="Line 5"/>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3814" name="Rectangle 6"/>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charset="0"/>
                <a:ea typeface="黑体" pitchFamily="2" charset="-122"/>
              </a:rPr>
              <a:t>20</a:t>
            </a:r>
          </a:p>
          <a:p>
            <a:pPr algn="ctr" defTabSz="762000" eaLnBrk="0" hangingPunct="0">
              <a:lnSpc>
                <a:spcPct val="90000"/>
              </a:lnSpc>
            </a:pPr>
            <a:r>
              <a:rPr kumimoji="1" lang="zh-CN" altLang="en-US" sz="2000">
                <a:solidFill>
                  <a:srgbClr val="333399"/>
                </a:solidFill>
                <a:latin typeface="Arial" charset="0"/>
                <a:ea typeface="黑体" pitchFamily="2" charset="-122"/>
              </a:rPr>
              <a:t>字节</a:t>
            </a:r>
          </a:p>
          <a:p>
            <a:pPr algn="ctr" defTabSz="762000" eaLnBrk="0" hangingPunct="0">
              <a:lnSpc>
                <a:spcPct val="90000"/>
              </a:lnSpc>
            </a:pPr>
            <a:r>
              <a:rPr kumimoji="1" lang="zh-CN" altLang="en-US" sz="2000">
                <a:solidFill>
                  <a:srgbClr val="333399"/>
                </a:solidFill>
                <a:latin typeface="Arial" charset="0"/>
                <a:ea typeface="黑体" pitchFamily="2" charset="-122"/>
              </a:rPr>
              <a:t>固定</a:t>
            </a:r>
          </a:p>
          <a:p>
            <a:pPr algn="ct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3815" name="Rectangle 7"/>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503818" name="Line 10"/>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3819" name="Line 11"/>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3820" name="Line 12"/>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3821" name="Line 13"/>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3822" name="Line 14"/>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3823" name="Line 15"/>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503824" name="Rectangle 16"/>
          <p:cNvSpPr>
            <a:spLocks noChangeArrowheads="1"/>
          </p:cNvSpPr>
          <p:nvPr/>
        </p:nvSpPr>
        <p:spPr bwMode="auto">
          <a:xfrm>
            <a:off x="5699125" y="841375"/>
            <a:ext cx="163185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FF0000"/>
                </a:solidFill>
                <a:latin typeface="Arial" charset="0"/>
                <a:ea typeface="黑体" pitchFamily="2" charset="-122"/>
              </a:rPr>
              <a:t>目  的  端  口</a:t>
            </a:r>
          </a:p>
        </p:txBody>
      </p:sp>
      <p:sp>
        <p:nvSpPr>
          <p:cNvPr id="503825" name="Rectangle 17"/>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数据</a:t>
            </a:r>
          </a:p>
          <a:p>
            <a:pPr defTabSz="762000" eaLnBrk="0" hangingPunct="0"/>
            <a:r>
              <a:rPr kumimoji="1" lang="zh-CN" altLang="en-US" sz="2000">
                <a:solidFill>
                  <a:srgbClr val="333399"/>
                </a:solidFill>
                <a:latin typeface="Arial" charset="0"/>
                <a:ea typeface="黑体" pitchFamily="2" charset="-122"/>
              </a:rPr>
              <a:t>偏移</a:t>
            </a:r>
          </a:p>
        </p:txBody>
      </p:sp>
      <p:sp>
        <p:nvSpPr>
          <p:cNvPr id="503826" name="Rectangle 18"/>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检   验   和</a:t>
            </a:r>
          </a:p>
        </p:txBody>
      </p:sp>
      <p:sp>
        <p:nvSpPr>
          <p:cNvPr id="503827" name="Rectangle 19"/>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dirty="0">
                <a:solidFill>
                  <a:srgbClr val="FF0000"/>
                </a:solidFill>
                <a:latin typeface="Arial" charset="0"/>
                <a:ea typeface="黑体" pitchFamily="2" charset="-122"/>
              </a:rPr>
              <a:t>选    项    （长  度  可  变）</a:t>
            </a:r>
          </a:p>
        </p:txBody>
      </p:sp>
      <p:sp>
        <p:nvSpPr>
          <p:cNvPr id="503828" name="Rectangle 20"/>
          <p:cNvSpPr>
            <a:spLocks noChangeArrowheads="1"/>
          </p:cNvSpPr>
          <p:nvPr/>
        </p:nvSpPr>
        <p:spPr bwMode="auto">
          <a:xfrm>
            <a:off x="2001838" y="841375"/>
            <a:ext cx="1234313"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FF0000"/>
                </a:solidFill>
                <a:latin typeface="Arial" charset="0"/>
                <a:ea typeface="黑体" pitchFamily="2" charset="-122"/>
              </a:rPr>
              <a:t>源  端  口</a:t>
            </a:r>
          </a:p>
        </p:txBody>
      </p:sp>
      <p:sp>
        <p:nvSpPr>
          <p:cNvPr id="503829" name="Rectangle 21"/>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dirty="0">
                <a:solidFill>
                  <a:srgbClr val="FF0000"/>
                </a:solidFill>
                <a:latin typeface="Arial" charset="0"/>
                <a:ea typeface="黑体" pitchFamily="2" charset="-122"/>
              </a:rPr>
              <a:t>序   号</a:t>
            </a:r>
          </a:p>
        </p:txBody>
      </p:sp>
      <p:sp>
        <p:nvSpPr>
          <p:cNvPr id="503830" name="Line 22"/>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503831" name="Rectangle 23"/>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紧   急   指   针</a:t>
            </a:r>
          </a:p>
        </p:txBody>
      </p:sp>
      <p:sp>
        <p:nvSpPr>
          <p:cNvPr id="503832" name="Rectangle 24"/>
          <p:cNvSpPr>
            <a:spLocks noChangeArrowheads="1"/>
          </p:cNvSpPr>
          <p:nvPr/>
        </p:nvSpPr>
        <p:spPr bwMode="auto">
          <a:xfrm>
            <a:off x="5988050" y="2909888"/>
            <a:ext cx="907301"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FF0000"/>
                </a:solidFill>
                <a:latin typeface="Arial" charset="0"/>
                <a:ea typeface="黑体" pitchFamily="2" charset="-122"/>
              </a:rPr>
              <a:t>窗   口</a:t>
            </a:r>
          </a:p>
        </p:txBody>
      </p:sp>
      <p:sp>
        <p:nvSpPr>
          <p:cNvPr id="503833" name="Rectangle 25"/>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dirty="0">
                <a:solidFill>
                  <a:srgbClr val="FF0000"/>
                </a:solidFill>
                <a:latin typeface="Arial" charset="0"/>
                <a:ea typeface="黑体" pitchFamily="2" charset="-122"/>
              </a:rPr>
              <a:t>确    认    号</a:t>
            </a:r>
          </a:p>
        </p:txBody>
      </p:sp>
      <p:sp>
        <p:nvSpPr>
          <p:cNvPr id="503834" name="Line 26"/>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3835" name="Line 27"/>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503836" name="Line 28"/>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3837" name="Line 29"/>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3838" name="Line 30"/>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3839" name="Line 31"/>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3840" name="Line 32"/>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3841" name="Rectangle 33"/>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保   留</a:t>
            </a:r>
          </a:p>
        </p:txBody>
      </p:sp>
      <p:sp>
        <p:nvSpPr>
          <p:cNvPr id="503842" name="Rectangle 34"/>
          <p:cNvSpPr>
            <a:spLocks noChangeArrowheads="1"/>
          </p:cNvSpPr>
          <p:nvPr/>
        </p:nvSpPr>
        <p:spPr bwMode="auto">
          <a:xfrm>
            <a:off x="4237038" y="2827338"/>
            <a:ext cx="330220" cy="644279"/>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dirty="0">
                <a:solidFill>
                  <a:srgbClr val="FF0000"/>
                </a:solidFill>
                <a:latin typeface="Arial" charset="0"/>
                <a:ea typeface="黑体" pitchFamily="2" charset="-122"/>
              </a:rPr>
              <a:t>F</a:t>
            </a:r>
          </a:p>
          <a:p>
            <a:pPr algn="ctr" defTabSz="762000" eaLnBrk="0" hangingPunct="0">
              <a:lnSpc>
                <a:spcPct val="75000"/>
              </a:lnSpc>
            </a:pPr>
            <a:r>
              <a:rPr kumimoji="1" lang="en-US" altLang="zh-CN" sz="1600" b="1" dirty="0">
                <a:solidFill>
                  <a:srgbClr val="FF0000"/>
                </a:solidFill>
                <a:latin typeface="Arial" charset="0"/>
                <a:ea typeface="黑体" pitchFamily="2" charset="-122"/>
              </a:rPr>
              <a:t>I</a:t>
            </a:r>
          </a:p>
          <a:p>
            <a:pPr algn="ctr" defTabSz="762000" eaLnBrk="0" hangingPunct="0">
              <a:lnSpc>
                <a:spcPct val="75000"/>
              </a:lnSpc>
            </a:pPr>
            <a:r>
              <a:rPr kumimoji="1" lang="en-US" altLang="zh-CN" sz="1600" b="1" dirty="0">
                <a:solidFill>
                  <a:srgbClr val="FF0000"/>
                </a:solidFill>
                <a:latin typeface="Arial" charset="0"/>
                <a:ea typeface="黑体" pitchFamily="2" charset="-122"/>
              </a:rPr>
              <a:t>N</a:t>
            </a:r>
          </a:p>
        </p:txBody>
      </p:sp>
      <p:sp>
        <p:nvSpPr>
          <p:cNvPr id="503845" name="Line 37"/>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503846" name="Line 38"/>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3847" name="Line 39"/>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48" name="Line 40"/>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49" name="Line 41"/>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50" name="Line 42"/>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51" name="Line 43"/>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52" name="Line 44"/>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53" name="Line 45"/>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54" name="Line 46"/>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3855" name="Line 47"/>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56" name="Line 48"/>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57" name="Line 49"/>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58" name="Line 50"/>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59" name="Line 51"/>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60" name="Line 52"/>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61" name="Line 53"/>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62" name="Line 54"/>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3863" name="Line 55"/>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64" name="Line 56"/>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65" name="Line 57"/>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66" name="Line 58"/>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67" name="Line 59"/>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68" name="Line 60"/>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69" name="Line 61"/>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70" name="Line 62"/>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3871" name="Line 63"/>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72" name="Line 64"/>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73" name="Line 65"/>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74" name="Line 66"/>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75" name="Line 67"/>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76" name="Line 68"/>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77" name="Line 69"/>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3878" name="Line 70"/>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3879" name="Rectangle 71"/>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3880" name="Rectangle 72"/>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3881" name="Rectangle 73"/>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3882" name="Rectangle 74"/>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3883" name="Rectangle 75"/>
          <p:cNvSpPr>
            <a:spLocks noChangeArrowheads="1"/>
          </p:cNvSpPr>
          <p:nvPr/>
        </p:nvSpPr>
        <p:spPr bwMode="auto">
          <a:xfrm>
            <a:off x="4008438" y="2827338"/>
            <a:ext cx="330220" cy="644279"/>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dirty="0">
                <a:solidFill>
                  <a:srgbClr val="FF0000"/>
                </a:solidFill>
                <a:latin typeface="Arial" charset="0"/>
                <a:ea typeface="黑体" pitchFamily="2" charset="-122"/>
              </a:rPr>
              <a:t>S</a:t>
            </a:r>
          </a:p>
          <a:p>
            <a:pPr defTabSz="762000" eaLnBrk="0" hangingPunct="0">
              <a:lnSpc>
                <a:spcPct val="75000"/>
              </a:lnSpc>
            </a:pPr>
            <a:r>
              <a:rPr kumimoji="1" lang="en-US" altLang="zh-CN" sz="1600" b="1" dirty="0">
                <a:solidFill>
                  <a:srgbClr val="FF0000"/>
                </a:solidFill>
                <a:latin typeface="Arial" charset="0"/>
                <a:ea typeface="黑体" pitchFamily="2" charset="-122"/>
              </a:rPr>
              <a:t>Y</a:t>
            </a:r>
          </a:p>
          <a:p>
            <a:pPr defTabSz="762000" eaLnBrk="0" hangingPunct="0">
              <a:lnSpc>
                <a:spcPct val="75000"/>
              </a:lnSpc>
            </a:pPr>
            <a:r>
              <a:rPr kumimoji="1" lang="en-US" altLang="zh-CN" sz="1600" b="1" dirty="0">
                <a:solidFill>
                  <a:srgbClr val="FF0000"/>
                </a:solidFill>
                <a:latin typeface="Arial" charset="0"/>
                <a:ea typeface="黑体" pitchFamily="2" charset="-122"/>
              </a:rPr>
              <a:t>N</a:t>
            </a:r>
          </a:p>
        </p:txBody>
      </p:sp>
      <p:sp>
        <p:nvSpPr>
          <p:cNvPr id="503884" name="Rectangle 76"/>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T</a:t>
            </a:r>
          </a:p>
        </p:txBody>
      </p:sp>
      <p:sp>
        <p:nvSpPr>
          <p:cNvPr id="503885" name="Rectangle 77"/>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P</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H</a:t>
            </a:r>
          </a:p>
        </p:txBody>
      </p:sp>
      <p:sp>
        <p:nvSpPr>
          <p:cNvPr id="503886" name="Rectangle 78"/>
          <p:cNvSpPr>
            <a:spLocks noChangeArrowheads="1"/>
          </p:cNvSpPr>
          <p:nvPr/>
        </p:nvSpPr>
        <p:spPr bwMode="auto">
          <a:xfrm>
            <a:off x="3273425" y="2827338"/>
            <a:ext cx="330220" cy="644279"/>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dirty="0">
                <a:solidFill>
                  <a:srgbClr val="FF0000"/>
                </a:solidFill>
                <a:latin typeface="Arial" charset="0"/>
                <a:ea typeface="黑体" pitchFamily="2" charset="-122"/>
              </a:rPr>
              <a:t>A</a:t>
            </a:r>
          </a:p>
          <a:p>
            <a:pPr defTabSz="762000" eaLnBrk="0" hangingPunct="0">
              <a:lnSpc>
                <a:spcPct val="75000"/>
              </a:lnSpc>
            </a:pPr>
            <a:r>
              <a:rPr kumimoji="1" lang="en-US" altLang="zh-CN" sz="1600" b="1" dirty="0">
                <a:solidFill>
                  <a:srgbClr val="FF0000"/>
                </a:solidFill>
                <a:latin typeface="Arial" charset="0"/>
                <a:ea typeface="黑体" pitchFamily="2" charset="-122"/>
              </a:rPr>
              <a:t>C</a:t>
            </a:r>
          </a:p>
          <a:p>
            <a:pPr defTabSz="762000" eaLnBrk="0" hangingPunct="0">
              <a:lnSpc>
                <a:spcPct val="75000"/>
              </a:lnSpc>
            </a:pPr>
            <a:r>
              <a:rPr kumimoji="1" lang="en-US" altLang="zh-CN" sz="1600" b="1" dirty="0">
                <a:solidFill>
                  <a:srgbClr val="FF0000"/>
                </a:solidFill>
                <a:latin typeface="Arial" charset="0"/>
                <a:ea typeface="黑体" pitchFamily="2" charset="-122"/>
              </a:rPr>
              <a:t>K</a:t>
            </a:r>
          </a:p>
        </p:txBody>
      </p:sp>
      <p:sp>
        <p:nvSpPr>
          <p:cNvPr id="503887" name="Rectangle 79"/>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U</a:t>
            </a:r>
          </a:p>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G</a:t>
            </a:r>
          </a:p>
        </p:txBody>
      </p:sp>
      <p:sp>
        <p:nvSpPr>
          <p:cNvPr id="503888" name="Rectangle 80"/>
          <p:cNvSpPr>
            <a:spLocks noChangeArrowheads="1"/>
          </p:cNvSpPr>
          <p:nvPr/>
        </p:nvSpPr>
        <p:spPr bwMode="auto">
          <a:xfrm>
            <a:off x="25717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0                         8                        16                        24                    31</a:t>
            </a:r>
          </a:p>
        </p:txBody>
      </p:sp>
      <p:sp>
        <p:nvSpPr>
          <p:cNvPr id="503889" name="Line 81"/>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503891" name="Rectangle 83"/>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填    充</a:t>
            </a:r>
          </a:p>
        </p:txBody>
      </p:sp>
      <p:sp>
        <p:nvSpPr>
          <p:cNvPr id="503904" name="Line 96"/>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503905" name="Line 97"/>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503906" name="Line 98"/>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503907" name="Line 99"/>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503911" name="Text Box 103"/>
          <p:cNvSpPr txBox="1">
            <a:spLocks noChangeArrowheads="1"/>
          </p:cNvSpPr>
          <p:nvPr/>
        </p:nvSpPr>
        <p:spPr bwMode="auto">
          <a:xfrm>
            <a:off x="0" y="5143512"/>
            <a:ext cx="9144000" cy="1384995"/>
          </a:xfrm>
          <a:prstGeom prst="rect">
            <a:avLst/>
          </a:prstGeom>
          <a:solidFill>
            <a:schemeClr val="accent2"/>
          </a:solidFill>
          <a:ln w="9525">
            <a:noFill/>
            <a:miter lim="800000"/>
            <a:headEnd/>
            <a:tailEnd/>
          </a:ln>
          <a:effectLst/>
        </p:spPr>
        <p:txBody>
          <a:bodyPr wrap="square">
            <a:spAutoFit/>
          </a:bodyPr>
          <a:lstStyle/>
          <a:p>
            <a:r>
              <a:rPr lang="zh-CN" altLang="en-US" sz="2800" dirty="0">
                <a:latin typeface="Arial" charset="0"/>
                <a:ea typeface="黑体" pitchFamily="2" charset="-122"/>
              </a:rPr>
              <a:t>源端口和目的端口字段</a:t>
            </a:r>
            <a:r>
              <a:rPr lang="en-US" altLang="zh-CN" sz="2800" dirty="0">
                <a:latin typeface="Arial" charset="0"/>
                <a:ea typeface="黑体" pitchFamily="2" charset="-122"/>
              </a:rPr>
              <a:t>——</a:t>
            </a:r>
            <a:r>
              <a:rPr lang="zh-CN" altLang="en-US" sz="2800" dirty="0">
                <a:latin typeface="Arial" charset="0"/>
                <a:ea typeface="黑体" pitchFamily="2" charset="-122"/>
              </a:rPr>
              <a:t>各占 </a:t>
            </a:r>
            <a:r>
              <a:rPr lang="en-US" altLang="zh-CN" sz="2800" dirty="0">
                <a:latin typeface="Arial" charset="0"/>
                <a:ea typeface="黑体" pitchFamily="2" charset="-122"/>
              </a:rPr>
              <a:t>2 </a:t>
            </a:r>
            <a:r>
              <a:rPr lang="zh-CN" altLang="en-US" sz="2800" dirty="0">
                <a:latin typeface="Arial" charset="0"/>
                <a:ea typeface="黑体" pitchFamily="2" charset="-122"/>
              </a:rPr>
              <a:t>字节</a:t>
            </a:r>
            <a:r>
              <a:rPr lang="zh-CN" altLang="en-US" sz="2800" dirty="0" smtClean="0">
                <a:latin typeface="Arial" charset="0"/>
                <a:ea typeface="黑体" pitchFamily="2" charset="-122"/>
              </a:rPr>
              <a:t>。</a:t>
            </a:r>
            <a:endParaRPr lang="en-US" altLang="zh-CN" sz="2800" dirty="0" smtClean="0">
              <a:latin typeface="Arial" charset="0"/>
              <a:ea typeface="黑体" pitchFamily="2" charset="-122"/>
            </a:endParaRPr>
          </a:p>
          <a:p>
            <a:r>
              <a:rPr lang="en-US" altLang="zh-CN" sz="2800" dirty="0" smtClean="0">
                <a:ea typeface="黑体" pitchFamily="2" charset="-122"/>
              </a:rPr>
              <a:t>	</a:t>
            </a:r>
            <a:r>
              <a:rPr lang="zh-CN" altLang="en-US" sz="2800" dirty="0" smtClean="0">
                <a:ea typeface="黑体" pitchFamily="2" charset="-122"/>
              </a:rPr>
              <a:t>例如</a:t>
            </a:r>
            <a:r>
              <a:rPr lang="en-US" altLang="zh-CN" sz="2800" dirty="0" smtClean="0">
                <a:ea typeface="黑体" pitchFamily="2" charset="-122"/>
              </a:rPr>
              <a:t>IE</a:t>
            </a:r>
            <a:r>
              <a:rPr lang="zh-CN" altLang="en-US" sz="2800" dirty="0" smtClean="0">
                <a:ea typeface="黑体" pitchFamily="2" charset="-122"/>
              </a:rPr>
              <a:t>访问网站（</a:t>
            </a:r>
            <a:r>
              <a:rPr lang="en-US" altLang="zh-CN" sz="2800" dirty="0" smtClean="0">
                <a:ea typeface="黑体" pitchFamily="2" charset="-122"/>
              </a:rPr>
              <a:t>54211</a:t>
            </a:r>
            <a:r>
              <a:rPr lang="zh-CN" altLang="en-US" sz="2800" dirty="0" smtClean="0">
                <a:ea typeface="黑体" pitchFamily="2" charset="-122"/>
              </a:rPr>
              <a:t>，</a:t>
            </a:r>
            <a:r>
              <a:rPr lang="en-US" altLang="zh-CN" sz="2800" dirty="0" smtClean="0">
                <a:ea typeface="黑体" pitchFamily="2" charset="-122"/>
              </a:rPr>
              <a:t>80</a:t>
            </a:r>
            <a:r>
              <a:rPr lang="zh-CN" altLang="en-US" sz="2800" dirty="0" smtClean="0">
                <a:ea typeface="黑体" pitchFamily="2" charset="-122"/>
              </a:rPr>
              <a:t>）</a:t>
            </a:r>
            <a:r>
              <a:rPr lang="en-US" altLang="zh-CN" sz="2800" dirty="0" smtClean="0">
                <a:ea typeface="黑体" pitchFamily="2" charset="-122"/>
              </a:rPr>
              <a:t>;</a:t>
            </a:r>
          </a:p>
          <a:p>
            <a:r>
              <a:rPr lang="en-US" altLang="zh-CN" sz="2800" dirty="0" smtClean="0">
                <a:latin typeface="Arial" charset="0"/>
                <a:ea typeface="黑体" pitchFamily="2" charset="-122"/>
              </a:rPr>
              <a:t>		QQ		(</a:t>
            </a:r>
            <a:r>
              <a:rPr lang="en-US" altLang="zh-CN" sz="2800" dirty="0" smtClean="0">
                <a:ea typeface="黑体" pitchFamily="2" charset="-122"/>
              </a:rPr>
              <a:t>53027,8000</a:t>
            </a:r>
            <a:r>
              <a:rPr lang="en-US" altLang="zh-CN" sz="2800" dirty="0">
                <a:ea typeface="黑体" pitchFamily="2" charset="-122"/>
              </a:rPr>
              <a:t>)</a:t>
            </a:r>
            <a:endParaRPr lang="en-US" altLang="zh-CN" sz="2800" dirty="0" smtClean="0">
              <a:latin typeface="Arial" charset="0"/>
              <a:ea typeface="黑体" pitchFamily="2" charset="-122"/>
            </a:endParaRPr>
          </a:p>
        </p:txBody>
      </p:sp>
      <p:sp>
        <p:nvSpPr>
          <p:cNvPr id="503912" name="Rectangle 104"/>
          <p:cNvSpPr>
            <a:spLocks noChangeArrowheads="1"/>
          </p:cNvSpPr>
          <p:nvPr/>
        </p:nvSpPr>
        <p:spPr bwMode="auto">
          <a:xfrm>
            <a:off x="611188" y="692150"/>
            <a:ext cx="7754937"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灯片编号占位符 83"/>
          <p:cNvSpPr>
            <a:spLocks noGrp="1"/>
          </p:cNvSpPr>
          <p:nvPr>
            <p:ph type="sldNum" sz="quarter" idx="12"/>
          </p:nvPr>
        </p:nvSpPr>
        <p:spPr/>
        <p:txBody>
          <a:bodyPr/>
          <a:lstStyle/>
          <a:p>
            <a:pPr>
              <a:defRPr/>
            </a:pPr>
            <a:fld id="{FB9EEFDB-1404-4776-946B-6ADB74E83C71}" type="slidenum">
              <a:rPr lang="en-US" altLang="zh-CN" smtClean="0"/>
              <a:pPr>
                <a:defRPr/>
              </a:pPr>
              <a:t>41</a:t>
            </a:fld>
            <a:endParaRPr lang="en-US" altLang="zh-CN" dirty="0"/>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483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charset="0"/>
                <a:ea typeface="黑体" pitchFamily="2" charset="-122"/>
              </a:rPr>
              <a:t>TCP</a:t>
            </a:r>
          </a:p>
          <a:p>
            <a:pP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483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483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charset="0"/>
                <a:ea typeface="黑体" pitchFamily="2" charset="-122"/>
              </a:rPr>
              <a:t>20</a:t>
            </a:r>
          </a:p>
          <a:p>
            <a:pPr algn="ctr" defTabSz="762000" eaLnBrk="0" hangingPunct="0">
              <a:lnSpc>
                <a:spcPct val="90000"/>
              </a:lnSpc>
            </a:pPr>
            <a:r>
              <a:rPr kumimoji="1" lang="zh-CN" altLang="en-US" sz="2000">
                <a:solidFill>
                  <a:srgbClr val="333399"/>
                </a:solidFill>
                <a:latin typeface="Arial" charset="0"/>
                <a:ea typeface="黑体" pitchFamily="2" charset="-122"/>
              </a:rPr>
              <a:t>字节</a:t>
            </a:r>
          </a:p>
          <a:p>
            <a:pPr algn="ctr" defTabSz="762000" eaLnBrk="0" hangingPunct="0">
              <a:lnSpc>
                <a:spcPct val="90000"/>
              </a:lnSpc>
            </a:pPr>
            <a:r>
              <a:rPr kumimoji="1" lang="zh-CN" altLang="en-US" sz="2000">
                <a:solidFill>
                  <a:srgbClr val="333399"/>
                </a:solidFill>
                <a:latin typeface="Arial" charset="0"/>
                <a:ea typeface="黑体" pitchFamily="2" charset="-122"/>
              </a:rPr>
              <a:t>固定</a:t>
            </a:r>
          </a:p>
          <a:p>
            <a:pPr algn="ct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483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504839"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4840"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4841"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4842"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4843"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4844"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504845"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目  的  端  口</a:t>
            </a:r>
          </a:p>
        </p:txBody>
      </p:sp>
      <p:sp>
        <p:nvSpPr>
          <p:cNvPr id="504846"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数据</a:t>
            </a:r>
          </a:p>
          <a:p>
            <a:pPr defTabSz="762000" eaLnBrk="0" hangingPunct="0"/>
            <a:r>
              <a:rPr kumimoji="1" lang="zh-CN" altLang="en-US" sz="2000">
                <a:solidFill>
                  <a:srgbClr val="333399"/>
                </a:solidFill>
                <a:latin typeface="Arial" charset="0"/>
                <a:ea typeface="黑体" pitchFamily="2" charset="-122"/>
              </a:rPr>
              <a:t>偏移</a:t>
            </a:r>
          </a:p>
        </p:txBody>
      </p:sp>
      <p:sp>
        <p:nvSpPr>
          <p:cNvPr id="504847"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检   验   和</a:t>
            </a:r>
          </a:p>
        </p:txBody>
      </p:sp>
      <p:sp>
        <p:nvSpPr>
          <p:cNvPr id="504848"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选    项    （长  度  可  变）</a:t>
            </a:r>
          </a:p>
        </p:txBody>
      </p:sp>
      <p:sp>
        <p:nvSpPr>
          <p:cNvPr id="504849"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源  端  口</a:t>
            </a:r>
          </a:p>
        </p:txBody>
      </p:sp>
      <p:sp>
        <p:nvSpPr>
          <p:cNvPr id="504850"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序   号</a:t>
            </a:r>
          </a:p>
        </p:txBody>
      </p:sp>
      <p:sp>
        <p:nvSpPr>
          <p:cNvPr id="504851"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504852"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紧   急   指   针</a:t>
            </a:r>
          </a:p>
        </p:txBody>
      </p:sp>
      <p:sp>
        <p:nvSpPr>
          <p:cNvPr id="504853"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窗   口</a:t>
            </a:r>
          </a:p>
        </p:txBody>
      </p:sp>
      <p:sp>
        <p:nvSpPr>
          <p:cNvPr id="504854"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确    认    号</a:t>
            </a:r>
          </a:p>
        </p:txBody>
      </p:sp>
      <p:sp>
        <p:nvSpPr>
          <p:cNvPr id="504855"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4856"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504857"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4858"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4859"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4860"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4861"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4862"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保   留</a:t>
            </a:r>
          </a:p>
        </p:txBody>
      </p:sp>
      <p:sp>
        <p:nvSpPr>
          <p:cNvPr id="504863"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charset="0"/>
                <a:ea typeface="黑体" pitchFamily="2" charset="-122"/>
              </a:rPr>
              <a:t>F</a:t>
            </a:r>
          </a:p>
          <a:p>
            <a:pPr algn="ctr" defTabSz="762000" eaLnBrk="0" hangingPunct="0">
              <a:lnSpc>
                <a:spcPct val="75000"/>
              </a:lnSpc>
            </a:pPr>
            <a:r>
              <a:rPr kumimoji="1" lang="en-US" altLang="zh-CN" sz="1600" b="1">
                <a:solidFill>
                  <a:srgbClr val="333399"/>
                </a:solidFill>
                <a:latin typeface="Arial" charset="0"/>
                <a:ea typeface="黑体" pitchFamily="2" charset="-122"/>
              </a:rPr>
              <a:t>I</a:t>
            </a:r>
          </a:p>
          <a:p>
            <a:pPr algn="ct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04864"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504865"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4866"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67"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68"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69"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70"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71"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72"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73"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4874"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75"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76"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77"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78"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79"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80"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81"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4882"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83"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84"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85"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86"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87"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88"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89"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4890"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91"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92"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93"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94"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95"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96"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4897"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489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489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490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490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4902"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Y</a:t>
            </a:r>
          </a:p>
          <a:p>
            <a:pP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04903"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T</a:t>
            </a:r>
          </a:p>
        </p:txBody>
      </p:sp>
      <p:sp>
        <p:nvSpPr>
          <p:cNvPr id="504904"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P</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H</a:t>
            </a:r>
          </a:p>
        </p:txBody>
      </p:sp>
      <p:sp>
        <p:nvSpPr>
          <p:cNvPr id="504905"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A</a:t>
            </a:r>
          </a:p>
          <a:p>
            <a:pPr defTabSz="762000" eaLnBrk="0" hangingPunct="0">
              <a:lnSpc>
                <a:spcPct val="75000"/>
              </a:lnSpc>
            </a:pPr>
            <a:r>
              <a:rPr kumimoji="1" lang="en-US" altLang="zh-CN" sz="1600" b="1">
                <a:solidFill>
                  <a:srgbClr val="333399"/>
                </a:solidFill>
                <a:latin typeface="Arial" charset="0"/>
                <a:ea typeface="黑体" pitchFamily="2" charset="-122"/>
              </a:rPr>
              <a:t>C</a:t>
            </a:r>
          </a:p>
          <a:p>
            <a:pPr defTabSz="762000" eaLnBrk="0" hangingPunct="0">
              <a:lnSpc>
                <a:spcPct val="75000"/>
              </a:lnSpc>
            </a:pPr>
            <a:r>
              <a:rPr kumimoji="1" lang="en-US" altLang="zh-CN" sz="1600" b="1">
                <a:solidFill>
                  <a:srgbClr val="333399"/>
                </a:solidFill>
                <a:latin typeface="Arial" charset="0"/>
                <a:ea typeface="黑体" pitchFamily="2" charset="-122"/>
              </a:rPr>
              <a:t>K</a:t>
            </a:r>
          </a:p>
        </p:txBody>
      </p:sp>
      <p:sp>
        <p:nvSpPr>
          <p:cNvPr id="504906"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U</a:t>
            </a:r>
          </a:p>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G</a:t>
            </a:r>
          </a:p>
        </p:txBody>
      </p:sp>
      <p:sp>
        <p:nvSpPr>
          <p:cNvPr id="504907" name="Rectangle 75"/>
          <p:cNvSpPr>
            <a:spLocks noChangeArrowheads="1"/>
          </p:cNvSpPr>
          <p:nvPr/>
        </p:nvSpPr>
        <p:spPr bwMode="auto">
          <a:xfrm>
            <a:off x="250825" y="11113"/>
            <a:ext cx="8131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0                         8                        16                        24                    31</a:t>
            </a:r>
          </a:p>
        </p:txBody>
      </p:sp>
      <p:sp>
        <p:nvSpPr>
          <p:cNvPr id="504908"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504909"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填    充</a:t>
            </a:r>
          </a:p>
        </p:txBody>
      </p:sp>
      <p:sp>
        <p:nvSpPr>
          <p:cNvPr id="504910"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504911"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504912"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504913"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504914" name="Text Box 82"/>
          <p:cNvSpPr txBox="1">
            <a:spLocks noChangeArrowheads="1"/>
          </p:cNvSpPr>
          <p:nvPr/>
        </p:nvSpPr>
        <p:spPr bwMode="auto">
          <a:xfrm>
            <a:off x="-32" y="2357430"/>
            <a:ext cx="9144000" cy="2677656"/>
          </a:xfrm>
          <a:prstGeom prst="rect">
            <a:avLst/>
          </a:prstGeom>
          <a:solidFill>
            <a:schemeClr val="bg2">
              <a:lumMod val="60000"/>
              <a:lumOff val="40000"/>
            </a:schemeClr>
          </a:solidFill>
          <a:ln w="9525">
            <a:noFill/>
            <a:miter lim="800000"/>
            <a:headEnd/>
            <a:tailEnd/>
          </a:ln>
          <a:effectLst/>
        </p:spPr>
        <p:txBody>
          <a:bodyPr wrap="square">
            <a:spAutoFit/>
          </a:bodyPr>
          <a:lstStyle/>
          <a:p>
            <a:r>
              <a:rPr lang="zh-CN" altLang="en-US" sz="2800" dirty="0" smtClean="0">
                <a:latin typeface="Arial" charset="0"/>
                <a:ea typeface="黑体" pitchFamily="2" charset="-122"/>
              </a:rPr>
              <a:t>序号（</a:t>
            </a:r>
            <a:r>
              <a:rPr lang="en-US" altLang="zh-CN" sz="2800" dirty="0" err="1" smtClean="0">
                <a:latin typeface="Arial" charset="0"/>
                <a:ea typeface="黑体" pitchFamily="2" charset="-122"/>
              </a:rPr>
              <a:t>seq</a:t>
            </a:r>
            <a:r>
              <a:rPr lang="zh-CN" altLang="en-US" sz="2800" dirty="0" smtClean="0">
                <a:latin typeface="Arial" charset="0"/>
                <a:ea typeface="黑体" pitchFamily="2" charset="-122"/>
              </a:rPr>
              <a:t>）字段</a:t>
            </a:r>
            <a:r>
              <a:rPr lang="en-US" altLang="zh-CN" sz="2800" dirty="0" smtClean="0">
                <a:latin typeface="Arial" charset="0"/>
                <a:ea typeface="黑体" pitchFamily="2" charset="-122"/>
              </a:rPr>
              <a:t>——</a:t>
            </a:r>
            <a:r>
              <a:rPr lang="zh-CN" altLang="en-US" sz="2800" dirty="0" smtClean="0">
                <a:latin typeface="Arial" charset="0"/>
                <a:ea typeface="黑体" pitchFamily="2" charset="-122"/>
              </a:rPr>
              <a:t>占 </a:t>
            </a:r>
            <a:r>
              <a:rPr lang="en-US" altLang="zh-CN" sz="2800" dirty="0" smtClean="0">
                <a:latin typeface="Arial" charset="0"/>
                <a:ea typeface="黑体" pitchFamily="2" charset="-122"/>
              </a:rPr>
              <a:t>4 </a:t>
            </a:r>
            <a:r>
              <a:rPr lang="zh-CN" altLang="en-US" sz="2800" dirty="0" smtClean="0">
                <a:latin typeface="Arial" charset="0"/>
                <a:ea typeface="黑体" pitchFamily="2" charset="-122"/>
              </a:rPr>
              <a:t>字节。</a:t>
            </a:r>
            <a:endParaRPr lang="en-US" altLang="zh-CN" sz="2800" dirty="0" smtClean="0">
              <a:latin typeface="Arial" charset="0"/>
              <a:ea typeface="黑体" pitchFamily="2" charset="-122"/>
            </a:endParaRPr>
          </a:p>
          <a:p>
            <a:r>
              <a:rPr lang="en-US" altLang="zh-CN" sz="2800" dirty="0" smtClean="0">
                <a:latin typeface="Arial" charset="0"/>
                <a:ea typeface="黑体" pitchFamily="2" charset="-122"/>
              </a:rPr>
              <a:t>TCP </a:t>
            </a:r>
            <a:r>
              <a:rPr lang="zh-CN" altLang="en-US" sz="2800" dirty="0" smtClean="0">
                <a:latin typeface="Arial" charset="0"/>
                <a:ea typeface="黑体" pitchFamily="2" charset="-122"/>
              </a:rPr>
              <a:t>连接中传送的数据流中的每一个字节都编上一个序号。</a:t>
            </a:r>
            <a:endParaRPr lang="en-US" altLang="zh-CN" sz="2800" dirty="0" smtClean="0">
              <a:latin typeface="Arial" charset="0"/>
              <a:ea typeface="黑体" pitchFamily="2" charset="-122"/>
            </a:endParaRPr>
          </a:p>
          <a:p>
            <a:r>
              <a:rPr lang="zh-CN" altLang="en-US" sz="2800" dirty="0" smtClean="0">
                <a:latin typeface="Arial" charset="0"/>
                <a:ea typeface="黑体" pitchFamily="2" charset="-122"/>
              </a:rPr>
              <a:t>序号字段的值则指的是</a:t>
            </a:r>
            <a:r>
              <a:rPr lang="zh-CN" altLang="en-US" sz="2800" dirty="0" smtClean="0">
                <a:solidFill>
                  <a:srgbClr val="FF0000"/>
                </a:solidFill>
                <a:latin typeface="Arial" charset="0"/>
                <a:ea typeface="黑体" pitchFamily="2" charset="-122"/>
              </a:rPr>
              <a:t>本报文</a:t>
            </a:r>
            <a:r>
              <a:rPr lang="zh-CN" altLang="en-US" sz="2800" dirty="0" smtClean="0">
                <a:latin typeface="Arial" charset="0"/>
                <a:ea typeface="黑体" pitchFamily="2" charset="-122"/>
              </a:rPr>
              <a:t>段所发送的数据的第一个字节的序号。</a:t>
            </a:r>
            <a:endParaRPr lang="en-US" altLang="zh-CN" sz="2800" dirty="0" smtClean="0">
              <a:latin typeface="Arial" charset="0"/>
              <a:ea typeface="黑体" pitchFamily="2" charset="-122"/>
            </a:endParaRPr>
          </a:p>
          <a:p>
            <a:r>
              <a:rPr kumimoji="1" lang="zh-CN" altLang="en-US" sz="2800" dirty="0" smtClean="0">
                <a:latin typeface="Times New Roman" pitchFamily="18" charset="0"/>
                <a:ea typeface="黑体" pitchFamily="2" charset="-122"/>
              </a:rPr>
              <a:t>例如：序号</a:t>
            </a:r>
            <a:r>
              <a:rPr kumimoji="1" lang="en-US" altLang="zh-CN" sz="2800" dirty="0" smtClean="0">
                <a:latin typeface="Times New Roman" pitchFamily="18" charset="0"/>
                <a:ea typeface="黑体" pitchFamily="2" charset="-122"/>
              </a:rPr>
              <a:t> = 301</a:t>
            </a:r>
            <a:r>
              <a:rPr lang="zh-CN" altLang="en-US" sz="2800" dirty="0" smtClean="0">
                <a:latin typeface="Arial" charset="0"/>
                <a:ea typeface="黑体" pitchFamily="2" charset="-122"/>
              </a:rPr>
              <a:t> ，表明</a:t>
            </a:r>
            <a:r>
              <a:rPr lang="zh-CN" altLang="en-US" sz="2800" dirty="0" smtClean="0">
                <a:ea typeface="黑体" pitchFamily="2" charset="-122"/>
              </a:rPr>
              <a:t>发送的第一个字节编号是</a:t>
            </a:r>
            <a:r>
              <a:rPr lang="en-US" altLang="zh-CN" sz="2800" dirty="0" smtClean="0">
                <a:ea typeface="黑体" pitchFamily="2" charset="-122"/>
              </a:rPr>
              <a:t>301</a:t>
            </a:r>
            <a:endParaRPr lang="zh-CN" altLang="en-US" sz="2800" dirty="0">
              <a:latin typeface="Arial" charset="0"/>
              <a:ea typeface="黑体" pitchFamily="2" charset="-122"/>
            </a:endParaRPr>
          </a:p>
        </p:txBody>
      </p:sp>
      <p:sp>
        <p:nvSpPr>
          <p:cNvPr id="504915" name="Rectangle 83"/>
          <p:cNvSpPr>
            <a:spLocks noChangeArrowheads="1"/>
          </p:cNvSpPr>
          <p:nvPr/>
        </p:nvSpPr>
        <p:spPr bwMode="auto">
          <a:xfrm>
            <a:off x="611188" y="1412875"/>
            <a:ext cx="7754937"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AutoShape 47"/>
          <p:cNvSpPr>
            <a:spLocks noChangeArrowheads="1"/>
          </p:cNvSpPr>
          <p:nvPr/>
        </p:nvSpPr>
        <p:spPr bwMode="auto">
          <a:xfrm>
            <a:off x="6542088" y="6051543"/>
            <a:ext cx="261937" cy="130175"/>
          </a:xfrm>
          <a:prstGeom prst="rightArrow">
            <a:avLst>
              <a:gd name="adj1" fmla="val 50000"/>
              <a:gd name="adj2" fmla="val 50305"/>
            </a:avLst>
          </a:prstGeom>
          <a:solidFill>
            <a:schemeClr val="hlink"/>
          </a:solidFill>
          <a:ln w="9525">
            <a:solidFill>
              <a:schemeClr val="tx1"/>
            </a:solidFill>
            <a:miter lim="800000"/>
            <a:headEnd/>
            <a:tailEnd/>
          </a:ln>
          <a:effectLst/>
        </p:spPr>
        <p:txBody>
          <a:bodyPr wrap="none" anchor="ctr"/>
          <a:lstStyle/>
          <a:p>
            <a:endParaRPr lang="zh-CN" altLang="en-US"/>
          </a:p>
        </p:txBody>
      </p:sp>
      <p:grpSp>
        <p:nvGrpSpPr>
          <p:cNvPr id="85" name="Group 80"/>
          <p:cNvGrpSpPr>
            <a:grpSpLocks/>
          </p:cNvGrpSpPr>
          <p:nvPr/>
        </p:nvGrpSpPr>
        <p:grpSpPr bwMode="auto">
          <a:xfrm>
            <a:off x="5724525" y="5962643"/>
            <a:ext cx="865188" cy="287337"/>
            <a:chOff x="2925" y="1570"/>
            <a:chExt cx="545" cy="181"/>
          </a:xfrm>
        </p:grpSpPr>
        <p:grpSp>
          <p:nvGrpSpPr>
            <p:cNvPr id="86" name="Group 81"/>
            <p:cNvGrpSpPr>
              <a:grpSpLocks/>
            </p:cNvGrpSpPr>
            <p:nvPr/>
          </p:nvGrpSpPr>
          <p:grpSpPr bwMode="auto">
            <a:xfrm>
              <a:off x="3061" y="1570"/>
              <a:ext cx="272" cy="181"/>
              <a:chOff x="3061" y="1842"/>
              <a:chExt cx="272" cy="181"/>
            </a:xfrm>
          </p:grpSpPr>
          <p:sp>
            <p:nvSpPr>
              <p:cNvPr id="89"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7</a:t>
                </a:r>
              </a:p>
            </p:txBody>
          </p:sp>
          <p:sp>
            <p:nvSpPr>
              <p:cNvPr id="90"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6</a:t>
                </a:r>
              </a:p>
            </p:txBody>
          </p:sp>
        </p:grpSp>
        <p:sp>
          <p:nvSpPr>
            <p:cNvPr id="87"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8</a:t>
              </a:r>
            </a:p>
          </p:txBody>
        </p:sp>
        <p:sp>
          <p:nvSpPr>
            <p:cNvPr id="88"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H</a:t>
              </a:r>
            </a:p>
          </p:txBody>
        </p:sp>
      </p:grpSp>
      <p:sp>
        <p:nvSpPr>
          <p:cNvPr id="91" name="Freeform 44"/>
          <p:cNvSpPr>
            <a:spLocks/>
          </p:cNvSpPr>
          <p:nvPr/>
        </p:nvSpPr>
        <p:spPr bwMode="auto">
          <a:xfrm>
            <a:off x="7239000" y="5602280"/>
            <a:ext cx="357188" cy="889000"/>
          </a:xfrm>
          <a:custGeom>
            <a:avLst/>
            <a:gdLst/>
            <a:ahLst/>
            <a:cxnLst>
              <a:cxn ang="0">
                <a:pos x="0" y="590"/>
              </a:cxn>
              <a:cxn ang="0">
                <a:pos x="225" y="590"/>
              </a:cxn>
              <a:cxn ang="0">
                <a:pos x="225" y="0"/>
              </a:cxn>
            </a:cxnLst>
            <a:rect l="0" t="0" r="r" b="b"/>
            <a:pathLst>
              <a:path w="225" h="590">
                <a:moveTo>
                  <a:pt x="0" y="590"/>
                </a:moveTo>
                <a:lnTo>
                  <a:pt x="225" y="590"/>
                </a:lnTo>
                <a:lnTo>
                  <a:pt x="225" y="0"/>
                </a:lnTo>
              </a:path>
            </a:pathLst>
          </a:custGeom>
          <a:noFill/>
          <a:ln w="28575" cap="flat" cmpd="sng">
            <a:solidFill>
              <a:schemeClr val="tx1"/>
            </a:solidFill>
            <a:prstDash val="solid"/>
            <a:round/>
            <a:headEnd/>
            <a:tailEnd/>
          </a:ln>
          <a:effectLst/>
        </p:spPr>
        <p:txBody>
          <a:bodyPr/>
          <a:lstStyle/>
          <a:p>
            <a:endParaRPr lang="zh-CN" altLang="en-US"/>
          </a:p>
        </p:txBody>
      </p:sp>
      <p:sp>
        <p:nvSpPr>
          <p:cNvPr id="92" name="AutoShape 46"/>
          <p:cNvSpPr>
            <a:spLocks noChangeArrowheads="1"/>
          </p:cNvSpPr>
          <p:nvPr/>
        </p:nvSpPr>
        <p:spPr bwMode="auto">
          <a:xfrm>
            <a:off x="4535488" y="6053130"/>
            <a:ext cx="263525" cy="130175"/>
          </a:xfrm>
          <a:prstGeom prst="rightArrow">
            <a:avLst>
              <a:gd name="adj1" fmla="val 50000"/>
              <a:gd name="adj2" fmla="val 50610"/>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93" name="AutoShape 48"/>
          <p:cNvSpPr>
            <a:spLocks noChangeArrowheads="1"/>
          </p:cNvSpPr>
          <p:nvPr/>
        </p:nvSpPr>
        <p:spPr bwMode="auto">
          <a:xfrm>
            <a:off x="2724150" y="6051543"/>
            <a:ext cx="263525" cy="130175"/>
          </a:xfrm>
          <a:prstGeom prst="rightArrow">
            <a:avLst>
              <a:gd name="adj1" fmla="val 50000"/>
              <a:gd name="adj2" fmla="val 50610"/>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94" name="Text Box 50"/>
          <p:cNvSpPr txBox="1">
            <a:spLocks noChangeArrowheads="1"/>
          </p:cNvSpPr>
          <p:nvPr/>
        </p:nvSpPr>
        <p:spPr bwMode="auto">
          <a:xfrm>
            <a:off x="5049838" y="5578468"/>
            <a:ext cx="1860550" cy="366712"/>
          </a:xfrm>
          <a:prstGeom prst="rect">
            <a:avLst/>
          </a:prstGeom>
          <a:noFill/>
          <a:ln w="9525">
            <a:noFill/>
            <a:miter lim="800000"/>
            <a:headEnd/>
            <a:tailEnd/>
          </a:ln>
          <a:effectLst/>
        </p:spPr>
        <p:txBody>
          <a:bodyPr wrap="none">
            <a:spAutoFit/>
          </a:bodyPr>
          <a:lstStyle/>
          <a:p>
            <a:pPr algn="ctr"/>
            <a:r>
              <a:rPr kumimoji="1" lang="zh-CN" altLang="en-US" sz="1800">
                <a:latin typeface="Times New Roman" pitchFamily="18" charset="0"/>
                <a:ea typeface="黑体" pitchFamily="2" charset="-122"/>
              </a:rPr>
              <a:t>发送 </a:t>
            </a:r>
            <a:r>
              <a:rPr kumimoji="1" lang="en-US" altLang="zh-CN" sz="1800">
                <a:latin typeface="Times New Roman" pitchFamily="18" charset="0"/>
                <a:ea typeface="黑体" pitchFamily="2" charset="-122"/>
              </a:rPr>
              <a:t>TCP </a:t>
            </a:r>
            <a:r>
              <a:rPr kumimoji="1" lang="zh-CN" altLang="en-US" sz="1800">
                <a:latin typeface="Times New Roman" pitchFamily="18" charset="0"/>
                <a:ea typeface="黑体" pitchFamily="2" charset="-122"/>
              </a:rPr>
              <a:t>报文段</a:t>
            </a:r>
          </a:p>
        </p:txBody>
      </p:sp>
      <p:grpSp>
        <p:nvGrpSpPr>
          <p:cNvPr id="95" name="Group 86"/>
          <p:cNvGrpSpPr>
            <a:grpSpLocks/>
          </p:cNvGrpSpPr>
          <p:nvPr/>
        </p:nvGrpSpPr>
        <p:grpSpPr bwMode="auto">
          <a:xfrm>
            <a:off x="1908175" y="5962643"/>
            <a:ext cx="863600" cy="287337"/>
            <a:chOff x="2200" y="1298"/>
            <a:chExt cx="544" cy="181"/>
          </a:xfrm>
        </p:grpSpPr>
        <p:sp>
          <p:nvSpPr>
            <p:cNvPr id="96"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13</a:t>
              </a:r>
            </a:p>
          </p:txBody>
        </p:sp>
        <p:sp>
          <p:nvSpPr>
            <p:cNvPr id="97"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12</a:t>
              </a:r>
            </a:p>
          </p:txBody>
        </p:sp>
        <p:sp>
          <p:nvSpPr>
            <p:cNvPr id="98"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11</a:t>
              </a:r>
            </a:p>
          </p:txBody>
        </p:sp>
        <p:sp>
          <p:nvSpPr>
            <p:cNvPr id="99"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H</a:t>
              </a:r>
            </a:p>
          </p:txBody>
        </p:sp>
      </p:grpSp>
      <p:grpSp>
        <p:nvGrpSpPr>
          <p:cNvPr id="100" name="Group 91"/>
          <p:cNvGrpSpPr>
            <a:grpSpLocks/>
          </p:cNvGrpSpPr>
          <p:nvPr/>
        </p:nvGrpSpPr>
        <p:grpSpPr bwMode="auto">
          <a:xfrm>
            <a:off x="3924300" y="5964230"/>
            <a:ext cx="431800" cy="287338"/>
            <a:chOff x="2290" y="482"/>
            <a:chExt cx="272" cy="181"/>
          </a:xfrm>
        </p:grpSpPr>
        <p:sp>
          <p:nvSpPr>
            <p:cNvPr id="101"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10</a:t>
              </a:r>
            </a:p>
          </p:txBody>
        </p:sp>
        <p:sp>
          <p:nvSpPr>
            <p:cNvPr id="102"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9</a:t>
              </a:r>
            </a:p>
          </p:txBody>
        </p:sp>
      </p:grpSp>
      <p:sp>
        <p:nvSpPr>
          <p:cNvPr id="103" name="Rectangle 94"/>
          <p:cNvSpPr>
            <a:spLocks noChangeArrowheads="1"/>
          </p:cNvSpPr>
          <p:nvPr/>
        </p:nvSpPr>
        <p:spPr bwMode="auto">
          <a:xfrm>
            <a:off x="4356100" y="5964230"/>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800">
                <a:latin typeface="Times New Roman" pitchFamily="18" charset="0"/>
                <a:ea typeface="黑体" pitchFamily="2" charset="-122"/>
              </a:rPr>
              <a:t>H</a:t>
            </a:r>
          </a:p>
        </p:txBody>
      </p:sp>
      <p:sp>
        <p:nvSpPr>
          <p:cNvPr id="104" name="Freeform 110"/>
          <p:cNvSpPr>
            <a:spLocks/>
          </p:cNvSpPr>
          <p:nvPr/>
        </p:nvSpPr>
        <p:spPr bwMode="auto">
          <a:xfrm>
            <a:off x="1339850" y="5602280"/>
            <a:ext cx="200025" cy="892175"/>
          </a:xfrm>
          <a:custGeom>
            <a:avLst/>
            <a:gdLst/>
            <a:ahLst/>
            <a:cxnLst>
              <a:cxn ang="0">
                <a:pos x="0" y="0"/>
              </a:cxn>
              <a:cxn ang="0">
                <a:pos x="0" y="590"/>
              </a:cxn>
              <a:cxn ang="0">
                <a:pos x="108" y="587"/>
              </a:cxn>
            </a:cxnLst>
            <a:rect l="0" t="0" r="r" b="b"/>
            <a:pathLst>
              <a:path w="108" h="590">
                <a:moveTo>
                  <a:pt x="0" y="0"/>
                </a:moveTo>
                <a:lnTo>
                  <a:pt x="0" y="590"/>
                </a:lnTo>
                <a:lnTo>
                  <a:pt x="108" y="587"/>
                </a:lnTo>
              </a:path>
            </a:pathLst>
          </a:custGeom>
          <a:noFill/>
          <a:ln w="28575" cap="flat" cmpd="sng">
            <a:solidFill>
              <a:schemeClr val="tx1"/>
            </a:solidFill>
            <a:prstDash val="solid"/>
            <a:round/>
            <a:headEnd/>
            <a:tailEnd/>
          </a:ln>
          <a:effectLst/>
        </p:spPr>
        <p:txBody>
          <a:bodyPr/>
          <a:lstStyle/>
          <a:p>
            <a:endParaRPr lang="zh-CN" altLang="en-US"/>
          </a:p>
        </p:txBody>
      </p:sp>
      <p:sp>
        <p:nvSpPr>
          <p:cNvPr id="105" name="AutoShape 108"/>
          <p:cNvSpPr>
            <a:spLocks noChangeArrowheads="1"/>
          </p:cNvSpPr>
          <p:nvPr/>
        </p:nvSpPr>
        <p:spPr bwMode="auto">
          <a:xfrm rot="-5400000">
            <a:off x="4319587" y="3513159"/>
            <a:ext cx="360363" cy="6049962"/>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p:spPr>
        <p:txBody>
          <a:bodyPr wrap="none" anchor="ctr"/>
          <a:lstStyle/>
          <a:p>
            <a:endParaRPr lang="zh-CN" altLang="en-US"/>
          </a:p>
        </p:txBody>
      </p:sp>
      <p:sp>
        <p:nvSpPr>
          <p:cNvPr id="106" name="Text Box 109"/>
          <p:cNvSpPr txBox="1">
            <a:spLocks noChangeArrowheads="1"/>
          </p:cNvSpPr>
          <p:nvPr/>
        </p:nvSpPr>
        <p:spPr bwMode="auto">
          <a:xfrm>
            <a:off x="3798888" y="6357958"/>
            <a:ext cx="1117600" cy="366712"/>
          </a:xfrm>
          <a:prstGeom prst="rect">
            <a:avLst/>
          </a:prstGeom>
          <a:noFill/>
          <a:ln w="9525">
            <a:noFill/>
            <a:miter lim="800000"/>
            <a:headEnd/>
            <a:tailEnd/>
          </a:ln>
          <a:effectLst/>
        </p:spPr>
        <p:txBody>
          <a:bodyPr wrap="none">
            <a:spAutoFit/>
          </a:bodyPr>
          <a:lstStyle/>
          <a:p>
            <a:pPr algn="ctr"/>
            <a:r>
              <a:rPr kumimoji="1" lang="en-US" altLang="zh-CN" sz="1800" dirty="0">
                <a:latin typeface="Times New Roman" pitchFamily="18" charset="0"/>
                <a:ea typeface="黑体" pitchFamily="2" charset="-122"/>
              </a:rPr>
              <a:t>TCP </a:t>
            </a:r>
            <a:r>
              <a:rPr kumimoji="1" lang="zh-CN" altLang="en-US" sz="1800" dirty="0">
                <a:latin typeface="Times New Roman" pitchFamily="18" charset="0"/>
                <a:ea typeface="黑体" pitchFamily="2" charset="-122"/>
              </a:rPr>
              <a:t>连接</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4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49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49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5859"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charset="0"/>
                <a:ea typeface="黑体" pitchFamily="2" charset="-122"/>
              </a:rPr>
              <a:t>TCP</a:t>
            </a:r>
          </a:p>
          <a:p>
            <a:pP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5860"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5861"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charset="0"/>
                <a:ea typeface="黑体" pitchFamily="2" charset="-122"/>
              </a:rPr>
              <a:t>20</a:t>
            </a:r>
          </a:p>
          <a:p>
            <a:pPr algn="ctr" defTabSz="762000" eaLnBrk="0" hangingPunct="0">
              <a:lnSpc>
                <a:spcPct val="90000"/>
              </a:lnSpc>
            </a:pPr>
            <a:r>
              <a:rPr kumimoji="1" lang="zh-CN" altLang="en-US" sz="2000">
                <a:solidFill>
                  <a:srgbClr val="333399"/>
                </a:solidFill>
                <a:latin typeface="Arial" charset="0"/>
                <a:ea typeface="黑体" pitchFamily="2" charset="-122"/>
              </a:rPr>
              <a:t>字节</a:t>
            </a:r>
          </a:p>
          <a:p>
            <a:pPr algn="ctr" defTabSz="762000" eaLnBrk="0" hangingPunct="0">
              <a:lnSpc>
                <a:spcPct val="90000"/>
              </a:lnSpc>
            </a:pPr>
            <a:r>
              <a:rPr kumimoji="1" lang="zh-CN" altLang="en-US" sz="2000">
                <a:solidFill>
                  <a:srgbClr val="333399"/>
                </a:solidFill>
                <a:latin typeface="Arial" charset="0"/>
                <a:ea typeface="黑体" pitchFamily="2" charset="-122"/>
              </a:rPr>
              <a:t>固定</a:t>
            </a:r>
          </a:p>
          <a:p>
            <a:pPr algn="ct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5862"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505863"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5864"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5865"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5866"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5867"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5868"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505869"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目  的  端  口</a:t>
            </a:r>
          </a:p>
        </p:txBody>
      </p:sp>
      <p:sp>
        <p:nvSpPr>
          <p:cNvPr id="505870"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数据</a:t>
            </a:r>
          </a:p>
          <a:p>
            <a:pPr defTabSz="762000" eaLnBrk="0" hangingPunct="0"/>
            <a:r>
              <a:rPr kumimoji="1" lang="zh-CN" altLang="en-US" sz="2000">
                <a:solidFill>
                  <a:srgbClr val="333399"/>
                </a:solidFill>
                <a:latin typeface="Arial" charset="0"/>
                <a:ea typeface="黑体" pitchFamily="2" charset="-122"/>
              </a:rPr>
              <a:t>偏移</a:t>
            </a:r>
          </a:p>
        </p:txBody>
      </p:sp>
      <p:sp>
        <p:nvSpPr>
          <p:cNvPr id="505871"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检   验   和</a:t>
            </a:r>
          </a:p>
        </p:txBody>
      </p:sp>
      <p:sp>
        <p:nvSpPr>
          <p:cNvPr id="505872"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选    项    （长  度  可  变）</a:t>
            </a:r>
          </a:p>
        </p:txBody>
      </p:sp>
      <p:sp>
        <p:nvSpPr>
          <p:cNvPr id="505873"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源  端  口</a:t>
            </a:r>
          </a:p>
        </p:txBody>
      </p:sp>
      <p:sp>
        <p:nvSpPr>
          <p:cNvPr id="505874"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序   号</a:t>
            </a:r>
          </a:p>
        </p:txBody>
      </p:sp>
      <p:sp>
        <p:nvSpPr>
          <p:cNvPr id="505875"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505876"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紧   急   指   针</a:t>
            </a:r>
          </a:p>
        </p:txBody>
      </p:sp>
      <p:sp>
        <p:nvSpPr>
          <p:cNvPr id="505877"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窗   口</a:t>
            </a:r>
          </a:p>
        </p:txBody>
      </p:sp>
      <p:sp>
        <p:nvSpPr>
          <p:cNvPr id="505878"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确    认    号</a:t>
            </a:r>
          </a:p>
        </p:txBody>
      </p:sp>
      <p:sp>
        <p:nvSpPr>
          <p:cNvPr id="505879"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5880"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505881"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5882"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5883"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5884"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5885"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5886"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保   留</a:t>
            </a:r>
          </a:p>
        </p:txBody>
      </p:sp>
      <p:sp>
        <p:nvSpPr>
          <p:cNvPr id="505887"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charset="0"/>
                <a:ea typeface="黑体" pitchFamily="2" charset="-122"/>
              </a:rPr>
              <a:t>F</a:t>
            </a:r>
          </a:p>
          <a:p>
            <a:pPr algn="ctr" defTabSz="762000" eaLnBrk="0" hangingPunct="0">
              <a:lnSpc>
                <a:spcPct val="75000"/>
              </a:lnSpc>
            </a:pPr>
            <a:r>
              <a:rPr kumimoji="1" lang="en-US" altLang="zh-CN" sz="1600" b="1">
                <a:solidFill>
                  <a:srgbClr val="333399"/>
                </a:solidFill>
                <a:latin typeface="Arial" charset="0"/>
                <a:ea typeface="黑体" pitchFamily="2" charset="-122"/>
              </a:rPr>
              <a:t>I</a:t>
            </a:r>
          </a:p>
          <a:p>
            <a:pPr algn="ct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05888"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505889"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5890"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891"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892"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893"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894"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895"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896"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897"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5898"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899"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00"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01"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02"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03"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04"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05"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5906"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07"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08"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09"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10"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11"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12"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13"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5914"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15"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16"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17"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18"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19"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20"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5921"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5922"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5923"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5924"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5925"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05926"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Y</a:t>
            </a:r>
          </a:p>
          <a:p>
            <a:pP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05927"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T</a:t>
            </a:r>
          </a:p>
        </p:txBody>
      </p:sp>
      <p:sp>
        <p:nvSpPr>
          <p:cNvPr id="505928"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P</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H</a:t>
            </a:r>
          </a:p>
        </p:txBody>
      </p:sp>
      <p:sp>
        <p:nvSpPr>
          <p:cNvPr id="505929"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A</a:t>
            </a:r>
          </a:p>
          <a:p>
            <a:pPr defTabSz="762000" eaLnBrk="0" hangingPunct="0">
              <a:lnSpc>
                <a:spcPct val="75000"/>
              </a:lnSpc>
            </a:pPr>
            <a:r>
              <a:rPr kumimoji="1" lang="en-US" altLang="zh-CN" sz="1600" b="1">
                <a:solidFill>
                  <a:srgbClr val="333399"/>
                </a:solidFill>
                <a:latin typeface="Arial" charset="0"/>
                <a:ea typeface="黑体" pitchFamily="2" charset="-122"/>
              </a:rPr>
              <a:t>C</a:t>
            </a:r>
          </a:p>
          <a:p>
            <a:pPr defTabSz="762000" eaLnBrk="0" hangingPunct="0">
              <a:lnSpc>
                <a:spcPct val="75000"/>
              </a:lnSpc>
            </a:pPr>
            <a:r>
              <a:rPr kumimoji="1" lang="en-US" altLang="zh-CN" sz="1600" b="1">
                <a:solidFill>
                  <a:srgbClr val="333399"/>
                </a:solidFill>
                <a:latin typeface="Arial" charset="0"/>
                <a:ea typeface="黑体" pitchFamily="2" charset="-122"/>
              </a:rPr>
              <a:t>K</a:t>
            </a:r>
          </a:p>
        </p:txBody>
      </p:sp>
      <p:sp>
        <p:nvSpPr>
          <p:cNvPr id="505930"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U</a:t>
            </a:r>
          </a:p>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G</a:t>
            </a:r>
          </a:p>
        </p:txBody>
      </p:sp>
      <p:sp>
        <p:nvSpPr>
          <p:cNvPr id="505931"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0                         8                        16                        24                    31</a:t>
            </a:r>
          </a:p>
        </p:txBody>
      </p:sp>
      <p:sp>
        <p:nvSpPr>
          <p:cNvPr id="505932"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505933"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填    充</a:t>
            </a:r>
          </a:p>
        </p:txBody>
      </p:sp>
      <p:sp>
        <p:nvSpPr>
          <p:cNvPr id="505934"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505935"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505936"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505937"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505938" name="Text Box 82"/>
          <p:cNvSpPr txBox="1">
            <a:spLocks noChangeArrowheads="1"/>
          </p:cNvSpPr>
          <p:nvPr/>
        </p:nvSpPr>
        <p:spPr bwMode="auto">
          <a:xfrm>
            <a:off x="0" y="5042142"/>
            <a:ext cx="9144000" cy="954107"/>
          </a:xfrm>
          <a:prstGeom prst="rect">
            <a:avLst/>
          </a:prstGeom>
          <a:solidFill>
            <a:schemeClr val="bg2">
              <a:lumMod val="40000"/>
              <a:lumOff val="60000"/>
            </a:schemeClr>
          </a:solidFill>
          <a:ln w="9525">
            <a:noFill/>
            <a:miter lim="800000"/>
            <a:headEnd/>
            <a:tailEnd/>
          </a:ln>
          <a:effectLst/>
        </p:spPr>
        <p:txBody>
          <a:bodyPr wrap="square">
            <a:spAutoFit/>
          </a:bodyPr>
          <a:lstStyle/>
          <a:p>
            <a:r>
              <a:rPr lang="zh-CN" altLang="en-US" sz="2800" dirty="0">
                <a:latin typeface="Arial" charset="0"/>
                <a:ea typeface="黑体" pitchFamily="2" charset="-122"/>
              </a:rPr>
              <a:t>确认</a:t>
            </a:r>
            <a:r>
              <a:rPr lang="zh-CN" altLang="en-US" sz="2800" dirty="0" smtClean="0">
                <a:latin typeface="Arial" charset="0"/>
                <a:ea typeface="黑体" pitchFamily="2" charset="-122"/>
              </a:rPr>
              <a:t>号</a:t>
            </a:r>
            <a:r>
              <a:rPr lang="en-US" altLang="zh-CN" sz="2800" dirty="0" smtClean="0">
                <a:latin typeface="Arial" charset="0"/>
                <a:ea typeface="黑体" pitchFamily="2" charset="-122"/>
              </a:rPr>
              <a:t>(</a:t>
            </a:r>
            <a:r>
              <a:rPr lang="en-US" altLang="zh-CN" sz="2800" dirty="0" err="1" smtClean="0">
                <a:latin typeface="Arial" charset="0"/>
                <a:ea typeface="黑体" pitchFamily="2" charset="-122"/>
              </a:rPr>
              <a:t>ack</a:t>
            </a:r>
            <a:r>
              <a:rPr lang="en-US" altLang="zh-CN" sz="2800" dirty="0" smtClean="0">
                <a:latin typeface="Arial" charset="0"/>
                <a:ea typeface="黑体" pitchFamily="2" charset="-122"/>
              </a:rPr>
              <a:t>)</a:t>
            </a:r>
            <a:r>
              <a:rPr lang="zh-CN" altLang="en-US" sz="2800" dirty="0" smtClean="0">
                <a:latin typeface="Arial" charset="0"/>
                <a:ea typeface="黑体" pitchFamily="2" charset="-122"/>
              </a:rPr>
              <a:t>字段</a:t>
            </a:r>
            <a:r>
              <a:rPr lang="en-US" altLang="zh-CN" sz="2800" dirty="0">
                <a:latin typeface="Arial" charset="0"/>
                <a:ea typeface="黑体" pitchFamily="2" charset="-122"/>
              </a:rPr>
              <a:t>——</a:t>
            </a:r>
            <a:r>
              <a:rPr lang="zh-CN" altLang="en-US" sz="2800" dirty="0">
                <a:latin typeface="Arial" charset="0"/>
                <a:ea typeface="黑体" pitchFamily="2" charset="-122"/>
              </a:rPr>
              <a:t>占 </a:t>
            </a:r>
            <a:r>
              <a:rPr lang="en-US" altLang="zh-CN" sz="2800" dirty="0">
                <a:latin typeface="Arial" charset="0"/>
                <a:ea typeface="黑体" pitchFamily="2" charset="-122"/>
              </a:rPr>
              <a:t>4 </a:t>
            </a:r>
            <a:r>
              <a:rPr lang="zh-CN" altLang="en-US" sz="2800" dirty="0">
                <a:latin typeface="Arial" charset="0"/>
                <a:ea typeface="黑体" pitchFamily="2" charset="-122"/>
              </a:rPr>
              <a:t>字节</a:t>
            </a:r>
            <a:r>
              <a:rPr lang="zh-CN" altLang="en-US" sz="2800" dirty="0" smtClean="0">
                <a:latin typeface="Arial" charset="0"/>
                <a:ea typeface="黑体" pitchFamily="2" charset="-122"/>
              </a:rPr>
              <a:t>，</a:t>
            </a:r>
            <a:endParaRPr lang="en-US" altLang="zh-CN" sz="2800" dirty="0" smtClean="0">
              <a:latin typeface="Arial" charset="0"/>
              <a:ea typeface="黑体" pitchFamily="2" charset="-122"/>
            </a:endParaRPr>
          </a:p>
          <a:p>
            <a:r>
              <a:rPr lang="zh-CN" altLang="en-US" sz="2800" dirty="0" smtClean="0">
                <a:ea typeface="黑体" pitchFamily="2" charset="-122"/>
              </a:rPr>
              <a:t>期望收到</a:t>
            </a:r>
            <a:r>
              <a:rPr lang="zh-CN" altLang="en-US" sz="2800" dirty="0" smtClean="0">
                <a:solidFill>
                  <a:srgbClr val="FF0000"/>
                </a:solidFill>
                <a:ea typeface="黑体" pitchFamily="2" charset="-122"/>
              </a:rPr>
              <a:t>对方的</a:t>
            </a:r>
            <a:r>
              <a:rPr lang="zh-CN" altLang="en-US" sz="2800" dirty="0" smtClean="0">
                <a:ea typeface="黑体" pitchFamily="2" charset="-122"/>
              </a:rPr>
              <a:t>下一个报文段的数据的第一个字节的序号</a:t>
            </a:r>
            <a:endParaRPr lang="zh-CN" altLang="en-US" sz="2800" dirty="0">
              <a:latin typeface="Arial" charset="0"/>
              <a:ea typeface="黑体" pitchFamily="2" charset="-122"/>
            </a:endParaRPr>
          </a:p>
        </p:txBody>
      </p:sp>
      <p:sp>
        <p:nvSpPr>
          <p:cNvPr id="505939" name="Rectangle 83"/>
          <p:cNvSpPr>
            <a:spLocks noChangeArrowheads="1"/>
          </p:cNvSpPr>
          <p:nvPr/>
        </p:nvSpPr>
        <p:spPr bwMode="auto">
          <a:xfrm>
            <a:off x="611188" y="2060575"/>
            <a:ext cx="7754937"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内容占位符 20"/>
          <p:cNvSpPr txBox="1">
            <a:spLocks/>
          </p:cNvSpPr>
          <p:nvPr/>
        </p:nvSpPr>
        <p:spPr>
          <a:xfrm>
            <a:off x="0" y="6072206"/>
            <a:ext cx="8858280" cy="589173"/>
          </a:xfrm>
          <a:prstGeom prst="rect">
            <a:avLst/>
          </a:prstGeom>
        </p:spPr>
        <p:txBody>
          <a:bodyPr/>
          <a:lstStyle/>
          <a:p>
            <a:pPr marL="342900" marR="0" lvl="0" indent="-342900" algn="l" defTabSz="914400" rtl="0" eaLnBrk="1" fontAlgn="base" latinLnBrk="0" hangingPunct="1">
              <a:lnSpc>
                <a:spcPct val="110000"/>
              </a:lnSpc>
              <a:spcBef>
                <a:spcPts val="600"/>
              </a:spcBef>
              <a:spcAft>
                <a:spcPct val="0"/>
              </a:spcAft>
              <a:buClr>
                <a:srgbClr val="333399"/>
              </a:buClr>
              <a:buSzPct val="75000"/>
              <a:buFont typeface="Wingdings" pitchFamily="2" charset="2"/>
              <a:buChar char="n"/>
              <a:tabLst/>
              <a:defRPr/>
            </a:pPr>
            <a:r>
              <a:rPr kumimoji="0" lang="en-US" altLang="zh-CN" sz="3200" i="0" u="none" strike="noStrike" kern="0" cap="none" spc="0" normalizeH="0" baseline="0" noProof="0" dirty="0" err="1" smtClean="0">
                <a:ln>
                  <a:noFill/>
                </a:ln>
                <a:solidFill>
                  <a:schemeClr val="tx1"/>
                </a:solidFill>
                <a:effectLst/>
                <a:uLnTx/>
                <a:uFillTx/>
                <a:latin typeface="+mn-lt"/>
                <a:ea typeface="黑体" pitchFamily="2" charset="-122"/>
                <a:cs typeface="+mn-cs"/>
              </a:rPr>
              <a:t>ack</a:t>
            </a:r>
            <a:r>
              <a:rPr kumimoji="0" lang="zh-CN" altLang="en-US" sz="3200" i="0" u="none" strike="noStrike" kern="0" cap="none" spc="0" normalizeH="0" baseline="0" noProof="0" dirty="0" smtClean="0">
                <a:ln>
                  <a:noFill/>
                </a:ln>
                <a:solidFill>
                  <a:schemeClr val="tx1"/>
                </a:solidFill>
                <a:effectLst/>
                <a:uLnTx/>
                <a:uFillTx/>
                <a:latin typeface="+mn-lt"/>
                <a:ea typeface="黑体" pitchFamily="2" charset="-122"/>
                <a:cs typeface="+mn-cs"/>
              </a:rPr>
              <a:t>的值是</a:t>
            </a:r>
            <a:r>
              <a:rPr kumimoji="0" lang="en-US" altLang="zh-CN" sz="3200" i="0" u="none" strike="noStrike" kern="0" cap="none" spc="0" normalizeH="0" baseline="0" noProof="0" dirty="0" smtClean="0">
                <a:ln>
                  <a:noFill/>
                </a:ln>
                <a:solidFill>
                  <a:schemeClr val="tx1"/>
                </a:solidFill>
                <a:effectLst/>
                <a:uLnTx/>
                <a:uFillTx/>
                <a:latin typeface="+mn-lt"/>
                <a:ea typeface="黑体" pitchFamily="2" charset="-122"/>
                <a:cs typeface="+mn-cs"/>
              </a:rPr>
              <a:t>B</a:t>
            </a:r>
            <a:r>
              <a:rPr kumimoji="0" lang="zh-CN" altLang="en-US" sz="3200" i="0" u="none" strike="noStrike" kern="0" cap="none" spc="0" normalizeH="0" baseline="0" noProof="0" dirty="0" smtClean="0">
                <a:ln>
                  <a:noFill/>
                </a:ln>
                <a:solidFill>
                  <a:schemeClr val="tx1"/>
                </a:solidFill>
                <a:effectLst/>
                <a:uLnTx/>
                <a:uFillTx/>
                <a:latin typeface="+mn-lt"/>
                <a:ea typeface="黑体" pitchFamily="2" charset="-122"/>
                <a:cs typeface="+mn-cs"/>
              </a:rPr>
              <a:t>收到的数据的最后字节的编号加</a:t>
            </a:r>
            <a:r>
              <a:rPr kumimoji="0" lang="en-US" altLang="zh-CN" sz="3200" i="0" u="none" strike="noStrike" kern="0" cap="none" spc="0" normalizeH="0" baseline="0" noProof="0" dirty="0" smtClean="0">
                <a:ln>
                  <a:noFill/>
                </a:ln>
                <a:solidFill>
                  <a:schemeClr val="tx1"/>
                </a:solidFill>
                <a:effectLst/>
                <a:uLnTx/>
                <a:uFillTx/>
                <a:latin typeface="+mn-lt"/>
                <a:ea typeface="黑体" pitchFamily="2" charset="-122"/>
                <a:cs typeface="+mn-cs"/>
              </a:rPr>
              <a:t>1</a:t>
            </a:r>
            <a:r>
              <a:rPr kumimoji="0" lang="zh-CN" altLang="en-US" sz="3200" i="0" u="none" strike="noStrike" kern="0" cap="none" spc="0" normalizeH="0" baseline="0" noProof="0" dirty="0" smtClean="0">
                <a:ln>
                  <a:noFill/>
                </a:ln>
                <a:solidFill>
                  <a:schemeClr val="tx1"/>
                </a:solidFill>
                <a:effectLst/>
                <a:uLnTx/>
                <a:uFillTx/>
                <a:latin typeface="+mn-lt"/>
                <a:ea typeface="黑体" pitchFamily="2" charset="-122"/>
                <a:cs typeface="+mn-cs"/>
              </a:rPr>
              <a:t>；</a:t>
            </a:r>
            <a:endParaRPr kumimoji="0" lang="zh-CN" altLang="en-US" sz="3200" i="0" u="none" strike="noStrike" kern="0" cap="none" spc="0" normalizeH="0" baseline="0" noProof="0" dirty="0">
              <a:ln>
                <a:noFill/>
              </a:ln>
              <a:solidFill>
                <a:schemeClr val="tx1"/>
              </a:solidFill>
              <a:effectLst/>
              <a:uLnTx/>
              <a:uFillTx/>
              <a:latin typeface="+mn-lt"/>
              <a:ea typeface="黑体" pitchFamily="2" charset="-122"/>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Arial" charset="0"/>
                <a:ea typeface="黑体" pitchFamily="2" charset="-122"/>
              </a:rPr>
              <a:t>确认号字段</a:t>
            </a:r>
            <a:r>
              <a:rPr lang="en-US" altLang="zh-CN" dirty="0" err="1" smtClean="0">
                <a:latin typeface="Arial" charset="0"/>
                <a:ea typeface="黑体" pitchFamily="2" charset="-122"/>
              </a:rPr>
              <a:t>ack</a:t>
            </a:r>
            <a:endParaRPr lang="zh-CN" altLang="en-US" dirty="0"/>
          </a:p>
        </p:txBody>
      </p:sp>
      <p:sp>
        <p:nvSpPr>
          <p:cNvPr id="2" name="灯片编号占位符 1"/>
          <p:cNvSpPr>
            <a:spLocks noGrp="1"/>
          </p:cNvSpPr>
          <p:nvPr>
            <p:ph type="sldNum" sz="quarter" idx="12"/>
          </p:nvPr>
        </p:nvSpPr>
        <p:spPr>
          <a:xfrm>
            <a:off x="6500826" y="6400800"/>
            <a:ext cx="2133600" cy="457200"/>
          </a:xfrm>
        </p:spPr>
        <p:txBody>
          <a:bodyPr/>
          <a:lstStyle/>
          <a:p>
            <a:pPr>
              <a:defRPr/>
            </a:pPr>
            <a:fld id="{6989EB52-A22B-49D6-8BD6-93AA8EA54859}" type="slidenum">
              <a:rPr lang="en-US" altLang="zh-CN" smtClean="0"/>
              <a:pPr>
                <a:defRPr/>
              </a:pPr>
              <a:t>44</a:t>
            </a:fld>
            <a:endParaRPr lang="en-US" altLang="zh-CN" dirty="0"/>
          </a:p>
        </p:txBody>
      </p:sp>
      <p:cxnSp>
        <p:nvCxnSpPr>
          <p:cNvPr id="7" name="直接箭头连接符 6"/>
          <p:cNvCxnSpPr/>
          <p:nvPr/>
        </p:nvCxnSpPr>
        <p:spPr>
          <a:xfrm rot="10800000" flipV="1">
            <a:off x="2071669" y="3571877"/>
            <a:ext cx="3571900" cy="6429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5008" y="3071811"/>
            <a:ext cx="3428992" cy="954107"/>
          </a:xfrm>
          <a:prstGeom prst="rect">
            <a:avLst/>
          </a:prstGeom>
          <a:noFill/>
        </p:spPr>
        <p:txBody>
          <a:bodyPr wrap="square" rtlCol="0">
            <a:spAutoFit/>
          </a:bodyPr>
          <a:lstStyle/>
          <a:p>
            <a:r>
              <a:rPr lang="en-US" altLang="zh-CN" sz="2800" dirty="0" smtClean="0">
                <a:latin typeface="+mn-lt"/>
                <a:ea typeface="+mn-ea"/>
              </a:rPr>
              <a:t>B</a:t>
            </a:r>
            <a:r>
              <a:rPr lang="zh-CN" altLang="en-US" sz="2800" dirty="0" smtClean="0">
                <a:latin typeface="+mn-lt"/>
                <a:ea typeface="+mn-ea"/>
              </a:rPr>
              <a:t>收到编号</a:t>
            </a:r>
            <a:r>
              <a:rPr lang="en-US" altLang="zh-CN" sz="2800" dirty="0" smtClean="0">
                <a:latin typeface="+mn-lt"/>
                <a:ea typeface="+mn-ea"/>
              </a:rPr>
              <a:t>501</a:t>
            </a:r>
            <a:r>
              <a:rPr lang="zh-CN" altLang="en-US" sz="2800" dirty="0" smtClean="0">
                <a:latin typeface="+mn-lt"/>
                <a:ea typeface="+mn-ea"/>
              </a:rPr>
              <a:t>到</a:t>
            </a:r>
            <a:r>
              <a:rPr lang="en-US" altLang="zh-CN" sz="2800" dirty="0" smtClean="0">
                <a:latin typeface="+mn-lt"/>
                <a:ea typeface="+mn-ea"/>
              </a:rPr>
              <a:t>700</a:t>
            </a:r>
            <a:r>
              <a:rPr lang="zh-CN" altLang="en-US" sz="2800" dirty="0" smtClean="0">
                <a:latin typeface="+mn-lt"/>
                <a:ea typeface="+mn-ea"/>
              </a:rPr>
              <a:t>的数据后，发送确认</a:t>
            </a:r>
          </a:p>
        </p:txBody>
      </p:sp>
      <p:sp>
        <p:nvSpPr>
          <p:cNvPr id="9" name="TextBox 8"/>
          <p:cNvSpPr txBox="1"/>
          <p:nvPr/>
        </p:nvSpPr>
        <p:spPr>
          <a:xfrm>
            <a:off x="1428727" y="2428871"/>
            <a:ext cx="1143008" cy="584775"/>
          </a:xfrm>
          <a:prstGeom prst="rect">
            <a:avLst/>
          </a:prstGeom>
          <a:noFill/>
        </p:spPr>
        <p:txBody>
          <a:bodyPr wrap="square" rtlCol="0">
            <a:spAutoFit/>
          </a:bodyPr>
          <a:lstStyle/>
          <a:p>
            <a:r>
              <a:rPr lang="en-US" altLang="zh-CN" sz="3200" dirty="0" smtClean="0">
                <a:latin typeface="+mn-lt"/>
                <a:ea typeface="+mn-ea"/>
              </a:rPr>
              <a:t>A</a:t>
            </a:r>
            <a:endParaRPr lang="zh-CN" altLang="en-US" sz="3200" dirty="0" smtClean="0">
              <a:latin typeface="+mn-lt"/>
              <a:ea typeface="+mn-ea"/>
            </a:endParaRPr>
          </a:p>
        </p:txBody>
      </p:sp>
      <p:sp>
        <p:nvSpPr>
          <p:cNvPr id="11" name="Rectangle 25"/>
          <p:cNvSpPr>
            <a:spLocks noChangeArrowheads="1"/>
          </p:cNvSpPr>
          <p:nvPr/>
        </p:nvSpPr>
        <p:spPr bwMode="auto">
          <a:xfrm rot="20960829">
            <a:off x="2083056" y="3972372"/>
            <a:ext cx="3602913"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Times New Roman" pitchFamily="18" charset="0"/>
                <a:ea typeface="黑体" pitchFamily="2" charset="-122"/>
              </a:rPr>
              <a:t>            </a:t>
            </a:r>
            <a:r>
              <a:rPr kumimoji="1" lang="en-US" altLang="zh-CN" sz="2400" dirty="0" err="1" smtClean="0">
                <a:latin typeface="Times New Roman" pitchFamily="18" charset="0"/>
                <a:ea typeface="黑体" pitchFamily="2" charset="-122"/>
              </a:rPr>
              <a:t>ack</a:t>
            </a:r>
            <a:r>
              <a:rPr kumimoji="1" lang="en-US" altLang="zh-CN" sz="2400" dirty="0" smtClean="0">
                <a:latin typeface="Times New Roman" pitchFamily="18" charset="0"/>
                <a:ea typeface="黑体" pitchFamily="2" charset="-122"/>
              </a:rPr>
              <a:t> = 701</a:t>
            </a:r>
            <a:endParaRPr kumimoji="1" lang="en-US" altLang="zh-CN" sz="2400" dirty="0">
              <a:latin typeface="Times New Roman" pitchFamily="18" charset="0"/>
              <a:ea typeface="黑体" pitchFamily="2" charset="-122"/>
            </a:endParaRPr>
          </a:p>
        </p:txBody>
      </p:sp>
      <p:cxnSp>
        <p:nvCxnSpPr>
          <p:cNvPr id="13" name="直接箭头连接符 12"/>
          <p:cNvCxnSpPr/>
          <p:nvPr/>
        </p:nvCxnSpPr>
        <p:spPr>
          <a:xfrm>
            <a:off x="2000231" y="2786060"/>
            <a:ext cx="3643338" cy="649578"/>
          </a:xfrm>
          <a:prstGeom prst="straightConnector1">
            <a:avLst/>
          </a:prstGeom>
          <a:ln w="76200">
            <a:solidFill>
              <a:srgbClr val="CC33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25"/>
          <p:cNvSpPr>
            <a:spLocks noChangeArrowheads="1"/>
          </p:cNvSpPr>
          <p:nvPr/>
        </p:nvSpPr>
        <p:spPr bwMode="auto">
          <a:xfrm rot="611800">
            <a:off x="1938878" y="2631708"/>
            <a:ext cx="3947369" cy="466117"/>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Times New Roman" pitchFamily="18" charset="0"/>
                <a:ea typeface="黑体" pitchFamily="2" charset="-122"/>
              </a:rPr>
              <a:t> </a:t>
            </a:r>
            <a:r>
              <a:rPr kumimoji="1" lang="zh-CN" altLang="en-US" sz="2400" dirty="0" smtClean="0">
                <a:latin typeface="Times New Roman" pitchFamily="18" charset="0"/>
                <a:ea typeface="黑体" pitchFamily="2" charset="-122"/>
              </a:rPr>
              <a:t>序号</a:t>
            </a:r>
            <a:r>
              <a:rPr kumimoji="1" lang="en-US" altLang="zh-CN" sz="2400" dirty="0" smtClean="0">
                <a:latin typeface="Times New Roman" pitchFamily="18" charset="0"/>
                <a:ea typeface="黑体" pitchFamily="2" charset="-122"/>
              </a:rPr>
              <a:t> </a:t>
            </a:r>
            <a:r>
              <a:rPr kumimoji="1" lang="en-US" altLang="zh-CN" sz="2400" dirty="0">
                <a:latin typeface="Times New Roman" pitchFamily="18" charset="0"/>
                <a:ea typeface="黑体" pitchFamily="2" charset="-122"/>
              </a:rPr>
              <a:t>= </a:t>
            </a:r>
            <a:r>
              <a:rPr kumimoji="1" lang="en-US" altLang="zh-CN" sz="2400" dirty="0" smtClean="0">
                <a:latin typeface="Times New Roman" pitchFamily="18" charset="0"/>
                <a:ea typeface="黑体" pitchFamily="2" charset="-122"/>
              </a:rPr>
              <a:t>501</a:t>
            </a:r>
            <a:r>
              <a:rPr kumimoji="1" lang="zh-CN" altLang="en-US" sz="2400" dirty="0" smtClean="0">
                <a:latin typeface="Times New Roman" pitchFamily="18" charset="0"/>
                <a:ea typeface="黑体" pitchFamily="2" charset="-122"/>
              </a:rPr>
              <a:t>，</a:t>
            </a:r>
            <a:r>
              <a:rPr kumimoji="1" lang="en-US" altLang="zh-CN" sz="2400" dirty="0" smtClean="0">
                <a:latin typeface="Times New Roman" pitchFamily="18" charset="0"/>
                <a:ea typeface="黑体" pitchFamily="2" charset="-122"/>
              </a:rPr>
              <a:t>data</a:t>
            </a:r>
            <a:r>
              <a:rPr kumimoji="1" lang="zh-CN" altLang="en-US" sz="2400" dirty="0" smtClean="0">
                <a:latin typeface="Times New Roman" pitchFamily="18" charset="0"/>
                <a:ea typeface="黑体" pitchFamily="2" charset="-122"/>
              </a:rPr>
              <a:t>长</a:t>
            </a:r>
            <a:r>
              <a:rPr kumimoji="1" lang="en-US" altLang="zh-CN" sz="2400" dirty="0" smtClean="0">
                <a:latin typeface="Times New Roman" pitchFamily="18" charset="0"/>
                <a:ea typeface="黑体" pitchFamily="2" charset="-122"/>
              </a:rPr>
              <a:t>200</a:t>
            </a:r>
            <a:r>
              <a:rPr kumimoji="1" lang="zh-CN" altLang="en-US" sz="2400" dirty="0" smtClean="0">
                <a:latin typeface="Times New Roman" pitchFamily="18" charset="0"/>
                <a:ea typeface="黑体" pitchFamily="2" charset="-122"/>
              </a:rPr>
              <a:t>字节</a:t>
            </a:r>
            <a:endParaRPr kumimoji="1" lang="en-US" altLang="zh-CN" sz="2400" dirty="0">
              <a:latin typeface="Times New Roman" pitchFamily="18" charset="0"/>
              <a:ea typeface="黑体" pitchFamily="2" charset="-122"/>
            </a:endParaRPr>
          </a:p>
        </p:txBody>
      </p:sp>
      <p:cxnSp>
        <p:nvCxnSpPr>
          <p:cNvPr id="18" name="直接箭头连接符 17"/>
          <p:cNvCxnSpPr/>
          <p:nvPr/>
        </p:nvCxnSpPr>
        <p:spPr>
          <a:xfrm rot="5400000">
            <a:off x="535752" y="3536158"/>
            <a:ext cx="2786082" cy="1588"/>
          </a:xfrm>
          <a:prstGeom prst="straightConnector1">
            <a:avLst/>
          </a:prstGeom>
          <a:ln w="38100">
            <a:solidFill>
              <a:srgbClr val="000066"/>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322760" y="3535364"/>
            <a:ext cx="2786082" cy="1588"/>
          </a:xfrm>
          <a:prstGeom prst="straightConnector1">
            <a:avLst/>
          </a:prstGeom>
          <a:ln w="38100">
            <a:solidFill>
              <a:srgbClr val="000066"/>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786445" y="2143117"/>
            <a:ext cx="423514" cy="523220"/>
          </a:xfrm>
          <a:prstGeom prst="rect">
            <a:avLst/>
          </a:prstGeom>
        </p:spPr>
        <p:txBody>
          <a:bodyPr wrap="none">
            <a:spAutoFit/>
          </a:bodyPr>
          <a:lstStyle/>
          <a:p>
            <a:r>
              <a:rPr lang="en-US" altLang="zh-CN" sz="2800" dirty="0" smtClean="0">
                <a:latin typeface="Arial"/>
                <a:ea typeface="黑体"/>
              </a:rPr>
              <a:t>B</a:t>
            </a:r>
            <a:endParaRPr lang="zh-CN" altLang="en-US" dirty="0"/>
          </a:p>
        </p:txBody>
      </p:sp>
      <p:sp>
        <p:nvSpPr>
          <p:cNvPr id="16" name="圆角矩形标注 15"/>
          <p:cNvSpPr/>
          <p:nvPr/>
        </p:nvSpPr>
        <p:spPr>
          <a:xfrm>
            <a:off x="2714612" y="1357298"/>
            <a:ext cx="2857520" cy="857256"/>
          </a:xfrm>
          <a:prstGeom prst="wedgeRoundRectCallout">
            <a:avLst>
              <a:gd name="adj1" fmla="val -38329"/>
              <a:gd name="adj2" fmla="val 8721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dirty="0" smtClean="0">
                <a:solidFill>
                  <a:schemeClr val="tx1"/>
                </a:solidFill>
                <a:latin typeface="Arial" charset="0"/>
                <a:ea typeface="黑体" pitchFamily="2" charset="-122"/>
              </a:rPr>
              <a:t>A</a:t>
            </a:r>
            <a:r>
              <a:rPr lang="zh-CN" altLang="en-US" sz="2400" dirty="0" smtClean="0">
                <a:solidFill>
                  <a:schemeClr val="tx1"/>
                </a:solidFill>
                <a:latin typeface="Arial" charset="0"/>
                <a:ea typeface="黑体" pitchFamily="2" charset="-122"/>
              </a:rPr>
              <a:t>发送编号</a:t>
            </a:r>
            <a:r>
              <a:rPr lang="en-US" altLang="zh-CN" sz="2400" dirty="0" smtClean="0">
                <a:solidFill>
                  <a:schemeClr val="tx1"/>
                </a:solidFill>
                <a:latin typeface="Arial" charset="0"/>
                <a:ea typeface="黑体" pitchFamily="2" charset="-122"/>
              </a:rPr>
              <a:t>501</a:t>
            </a:r>
            <a:r>
              <a:rPr lang="zh-CN" altLang="en-US" sz="2400" dirty="0" smtClean="0">
                <a:solidFill>
                  <a:schemeClr val="tx1"/>
                </a:solidFill>
                <a:latin typeface="Arial" charset="0"/>
                <a:ea typeface="黑体" pitchFamily="2" charset="-122"/>
              </a:rPr>
              <a:t>～</a:t>
            </a:r>
            <a:r>
              <a:rPr lang="en-US" altLang="zh-CN" sz="2400" dirty="0" smtClean="0">
                <a:solidFill>
                  <a:schemeClr val="tx1"/>
                </a:solidFill>
                <a:latin typeface="Arial" charset="0"/>
                <a:ea typeface="黑体" pitchFamily="2" charset="-122"/>
              </a:rPr>
              <a:t>700</a:t>
            </a:r>
            <a:r>
              <a:rPr lang="zh-CN" altLang="en-US" sz="2400" dirty="0" smtClean="0">
                <a:solidFill>
                  <a:schemeClr val="tx1"/>
                </a:solidFill>
                <a:latin typeface="Arial" charset="0"/>
                <a:ea typeface="黑体" pitchFamily="2" charset="-122"/>
              </a:rPr>
              <a:t>的数据</a:t>
            </a:r>
            <a:endParaRPr lang="zh-CN" altLang="en-US" sz="2400" dirty="0">
              <a:solidFill>
                <a:schemeClr val="tx1"/>
              </a:solidFill>
            </a:endParaRPr>
          </a:p>
        </p:txBody>
      </p:sp>
      <p:sp>
        <p:nvSpPr>
          <p:cNvPr id="17" name="圆角矩形标注 16"/>
          <p:cNvSpPr/>
          <p:nvPr/>
        </p:nvSpPr>
        <p:spPr>
          <a:xfrm>
            <a:off x="2643174" y="4929198"/>
            <a:ext cx="4357718" cy="1143008"/>
          </a:xfrm>
          <a:prstGeom prst="wedgeRoundRectCallout">
            <a:avLst>
              <a:gd name="adj1" fmla="val -17779"/>
              <a:gd name="adj2" fmla="val -10561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dirty="0" smtClean="0">
                <a:latin typeface="Arial" charset="0"/>
                <a:ea typeface="黑体" pitchFamily="2" charset="-122"/>
              </a:rPr>
              <a:t>B</a:t>
            </a:r>
            <a:r>
              <a:rPr lang="zh-CN" altLang="en-US" sz="2400" dirty="0" smtClean="0">
                <a:latin typeface="Arial" charset="0"/>
                <a:ea typeface="黑体" pitchFamily="2" charset="-122"/>
              </a:rPr>
              <a:t>告诉</a:t>
            </a:r>
            <a:r>
              <a:rPr lang="en-US" altLang="zh-CN" sz="2400" dirty="0" smtClean="0">
                <a:latin typeface="Arial" charset="0"/>
                <a:ea typeface="黑体" pitchFamily="2" charset="-122"/>
              </a:rPr>
              <a:t>A</a:t>
            </a:r>
            <a:r>
              <a:rPr lang="zh-CN" altLang="en-US" sz="2400" dirty="0" smtClean="0">
                <a:latin typeface="Arial" charset="0"/>
                <a:ea typeface="黑体" pitchFamily="2" charset="-122"/>
              </a:rPr>
              <a:t>，我</a:t>
            </a:r>
            <a:r>
              <a:rPr lang="zh-CN" altLang="en-US" sz="2400" dirty="0" smtClean="0">
                <a:ea typeface="黑体" pitchFamily="2" charset="-122"/>
              </a:rPr>
              <a:t>已经收到了包括</a:t>
            </a:r>
            <a:r>
              <a:rPr lang="en-US" altLang="zh-CN" sz="2400" dirty="0" smtClean="0">
                <a:ea typeface="黑体" pitchFamily="2" charset="-122"/>
              </a:rPr>
              <a:t>700</a:t>
            </a:r>
            <a:r>
              <a:rPr lang="zh-CN" altLang="en-US" sz="2400" dirty="0" smtClean="0">
                <a:ea typeface="黑体" pitchFamily="2" charset="-122"/>
              </a:rPr>
              <a:t>号字节在内的所有数据，请</a:t>
            </a:r>
            <a:r>
              <a:rPr lang="zh-CN" altLang="en-US" sz="2400" dirty="0" smtClean="0">
                <a:latin typeface="Arial" charset="0"/>
                <a:ea typeface="黑体" pitchFamily="2" charset="-122"/>
              </a:rPr>
              <a:t>从</a:t>
            </a:r>
            <a:r>
              <a:rPr lang="en-US" altLang="zh-CN" sz="2400" dirty="0" smtClean="0">
                <a:latin typeface="Arial" charset="0"/>
                <a:ea typeface="黑体" pitchFamily="2" charset="-122"/>
              </a:rPr>
              <a:t>701</a:t>
            </a:r>
            <a:r>
              <a:rPr lang="zh-CN" altLang="en-US" sz="2400" dirty="0" smtClean="0">
                <a:latin typeface="Arial" charset="0"/>
                <a:ea typeface="黑体" pitchFamily="2" charset="-122"/>
              </a:rPr>
              <a:t>开始发送下一包数据</a:t>
            </a:r>
            <a:endParaRPr lang="zh-CN" altLang="en-US" sz="2400" dirty="0"/>
          </a:p>
        </p:txBody>
      </p:sp>
      <p:sp>
        <p:nvSpPr>
          <p:cNvPr id="3" name="矩形 2"/>
          <p:cNvSpPr/>
          <p:nvPr/>
        </p:nvSpPr>
        <p:spPr bwMode="auto">
          <a:xfrm>
            <a:off x="16257" y="2542663"/>
            <a:ext cx="1428727" cy="35718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r>
              <a:rPr lang="en-US" altLang="zh-CN" dirty="0">
                <a:ea typeface="黑体" pitchFamily="2" charset="-122"/>
              </a:rPr>
              <a:t>501</a:t>
            </a:r>
            <a:r>
              <a:rPr lang="zh-CN" altLang="en-US" dirty="0">
                <a:ea typeface="黑体" pitchFamily="2" charset="-122"/>
              </a:rPr>
              <a:t>～</a:t>
            </a:r>
            <a:r>
              <a:rPr lang="en-US" altLang="zh-CN" dirty="0">
                <a:ea typeface="黑体" pitchFamily="2" charset="-122"/>
              </a:rPr>
              <a:t>700</a:t>
            </a:r>
            <a:endParaRPr kumimoji="0" lang="zh-CN" altLang="en-US" sz="1800" b="0" i="0" u="none" strike="noStrike" cap="none" normalizeH="0" baseline="0" dirty="0" smtClean="0">
              <a:ln>
                <a:noFill/>
              </a:ln>
              <a:solidFill>
                <a:schemeClr val="tx1"/>
              </a:solidFill>
              <a:effectLst/>
              <a:latin typeface="Arial" charset="0"/>
            </a:endParaRPr>
          </a:p>
        </p:txBody>
      </p:sp>
      <p:sp>
        <p:nvSpPr>
          <p:cNvPr id="20" name="矩形 19"/>
          <p:cNvSpPr/>
          <p:nvPr/>
        </p:nvSpPr>
        <p:spPr bwMode="auto">
          <a:xfrm>
            <a:off x="5876326" y="4039250"/>
            <a:ext cx="1428727" cy="357189"/>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en-US" altLang="zh-CN" dirty="0">
                <a:ea typeface="黑体" pitchFamily="2" charset="-122"/>
              </a:rPr>
              <a:t>501</a:t>
            </a:r>
            <a:r>
              <a:rPr lang="zh-CN" altLang="en-US" dirty="0">
                <a:ea typeface="黑体" pitchFamily="2" charset="-122"/>
              </a:rPr>
              <a:t>～</a:t>
            </a:r>
            <a:r>
              <a:rPr lang="en-US" altLang="zh-CN" dirty="0">
                <a:ea typeface="黑体" pitchFamily="2" charset="-122"/>
              </a:rPr>
              <a:t>700</a:t>
            </a:r>
            <a:endParaRPr kumimoji="0" lang="zh-CN" altLang="en-US" sz="1800" b="0" i="0" u="none" strike="noStrike" cap="none" normalizeH="0" baseline="0" dirty="0" smtClean="0">
              <a:ln>
                <a:noFill/>
              </a:ln>
              <a:solidFill>
                <a:schemeClr val="tx1"/>
              </a:solidFill>
              <a:effectLst/>
              <a:latin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995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charset="0"/>
                <a:ea typeface="黑体" pitchFamily="2" charset="-122"/>
              </a:rPr>
              <a:t>TCP</a:t>
            </a:r>
          </a:p>
          <a:p>
            <a:pP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995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995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charset="0"/>
                <a:ea typeface="黑体" pitchFamily="2" charset="-122"/>
              </a:rPr>
              <a:t>20</a:t>
            </a:r>
          </a:p>
          <a:p>
            <a:pPr algn="ctr" defTabSz="762000" eaLnBrk="0" hangingPunct="0">
              <a:lnSpc>
                <a:spcPct val="90000"/>
              </a:lnSpc>
            </a:pPr>
            <a:r>
              <a:rPr kumimoji="1" lang="zh-CN" altLang="en-US" sz="2000">
                <a:solidFill>
                  <a:srgbClr val="333399"/>
                </a:solidFill>
                <a:latin typeface="Arial" charset="0"/>
                <a:ea typeface="黑体" pitchFamily="2" charset="-122"/>
              </a:rPr>
              <a:t>字节</a:t>
            </a:r>
          </a:p>
          <a:p>
            <a:pPr algn="ctr" defTabSz="762000" eaLnBrk="0" hangingPunct="0">
              <a:lnSpc>
                <a:spcPct val="90000"/>
              </a:lnSpc>
            </a:pPr>
            <a:r>
              <a:rPr kumimoji="1" lang="zh-CN" altLang="en-US" sz="2000">
                <a:solidFill>
                  <a:srgbClr val="333399"/>
                </a:solidFill>
                <a:latin typeface="Arial" charset="0"/>
                <a:ea typeface="黑体" pitchFamily="2" charset="-122"/>
              </a:rPr>
              <a:t>固定</a:t>
            </a:r>
          </a:p>
          <a:p>
            <a:pPr algn="ct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995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509959"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9960"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9961"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9962"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9963"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9964"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509965"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目  的  端  口</a:t>
            </a:r>
          </a:p>
        </p:txBody>
      </p:sp>
      <p:sp>
        <p:nvSpPr>
          <p:cNvPr id="509966"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数据</a:t>
            </a:r>
          </a:p>
          <a:p>
            <a:pPr defTabSz="762000" eaLnBrk="0" hangingPunct="0"/>
            <a:r>
              <a:rPr kumimoji="1" lang="zh-CN" altLang="en-US" sz="2000">
                <a:solidFill>
                  <a:srgbClr val="333399"/>
                </a:solidFill>
                <a:latin typeface="Arial" charset="0"/>
                <a:ea typeface="黑体" pitchFamily="2" charset="-122"/>
              </a:rPr>
              <a:t>偏移</a:t>
            </a:r>
          </a:p>
        </p:txBody>
      </p:sp>
      <p:sp>
        <p:nvSpPr>
          <p:cNvPr id="509967"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检   验   和</a:t>
            </a:r>
          </a:p>
        </p:txBody>
      </p:sp>
      <p:sp>
        <p:nvSpPr>
          <p:cNvPr id="509968"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选    项    （长  度  可  变）</a:t>
            </a:r>
          </a:p>
        </p:txBody>
      </p:sp>
      <p:sp>
        <p:nvSpPr>
          <p:cNvPr id="509969"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源  端  口</a:t>
            </a:r>
          </a:p>
        </p:txBody>
      </p:sp>
      <p:sp>
        <p:nvSpPr>
          <p:cNvPr id="509970"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序   号</a:t>
            </a:r>
          </a:p>
        </p:txBody>
      </p:sp>
      <p:sp>
        <p:nvSpPr>
          <p:cNvPr id="509971"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509972"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紧   急   指   针</a:t>
            </a:r>
          </a:p>
        </p:txBody>
      </p:sp>
      <p:sp>
        <p:nvSpPr>
          <p:cNvPr id="509973"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窗   口</a:t>
            </a:r>
          </a:p>
        </p:txBody>
      </p:sp>
      <p:sp>
        <p:nvSpPr>
          <p:cNvPr id="509974" name="Rectangle 22"/>
          <p:cNvSpPr>
            <a:spLocks noChangeArrowheads="1"/>
          </p:cNvSpPr>
          <p:nvPr/>
        </p:nvSpPr>
        <p:spPr bwMode="auto">
          <a:xfrm>
            <a:off x="3810000" y="2252663"/>
            <a:ext cx="1841500"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dirty="0">
                <a:solidFill>
                  <a:srgbClr val="333399"/>
                </a:solidFill>
                <a:latin typeface="Arial" charset="0"/>
                <a:ea typeface="黑体" pitchFamily="2" charset="-122"/>
              </a:rPr>
              <a:t>确    认    </a:t>
            </a:r>
            <a:r>
              <a:rPr kumimoji="1" lang="zh-CN" altLang="en-US" sz="2000" dirty="0" smtClean="0">
                <a:solidFill>
                  <a:srgbClr val="333399"/>
                </a:solidFill>
                <a:latin typeface="Arial" charset="0"/>
                <a:ea typeface="黑体" pitchFamily="2" charset="-122"/>
              </a:rPr>
              <a:t>号</a:t>
            </a:r>
            <a:endParaRPr kumimoji="1" lang="zh-CN" altLang="en-US" sz="2000" dirty="0">
              <a:solidFill>
                <a:srgbClr val="333399"/>
              </a:solidFill>
              <a:latin typeface="Arial" charset="0"/>
              <a:ea typeface="黑体" pitchFamily="2" charset="-122"/>
            </a:endParaRPr>
          </a:p>
        </p:txBody>
      </p:sp>
      <p:sp>
        <p:nvSpPr>
          <p:cNvPr id="509975"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9976"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509977"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9978"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9979"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9980"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9981"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9982"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保   留</a:t>
            </a:r>
          </a:p>
        </p:txBody>
      </p:sp>
      <p:sp>
        <p:nvSpPr>
          <p:cNvPr id="509983"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charset="0"/>
                <a:ea typeface="黑体" pitchFamily="2" charset="-122"/>
              </a:rPr>
              <a:t>F</a:t>
            </a:r>
          </a:p>
          <a:p>
            <a:pPr algn="ctr" defTabSz="762000" eaLnBrk="0" hangingPunct="0">
              <a:lnSpc>
                <a:spcPct val="75000"/>
              </a:lnSpc>
            </a:pPr>
            <a:r>
              <a:rPr kumimoji="1" lang="en-US" altLang="zh-CN" sz="1600" b="1">
                <a:solidFill>
                  <a:srgbClr val="333399"/>
                </a:solidFill>
                <a:latin typeface="Arial" charset="0"/>
                <a:ea typeface="黑体" pitchFamily="2" charset="-122"/>
              </a:rPr>
              <a:t>I</a:t>
            </a:r>
          </a:p>
          <a:p>
            <a:pPr algn="ct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09984"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509985"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9986"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87"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88"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89"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0"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1"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2"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3"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9994"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5"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6"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7"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8"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9"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0"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1"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0002"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3"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4"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5"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6"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7"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8"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9"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0010"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1"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2"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3"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4"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5"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6"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7"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001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001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002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002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0022"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Y</a:t>
            </a:r>
          </a:p>
          <a:p>
            <a:pP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10023"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T</a:t>
            </a:r>
          </a:p>
        </p:txBody>
      </p:sp>
      <p:sp>
        <p:nvSpPr>
          <p:cNvPr id="510024"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P</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H</a:t>
            </a:r>
          </a:p>
        </p:txBody>
      </p:sp>
      <p:sp>
        <p:nvSpPr>
          <p:cNvPr id="510025"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A</a:t>
            </a:r>
          </a:p>
          <a:p>
            <a:pPr defTabSz="762000" eaLnBrk="0" hangingPunct="0">
              <a:lnSpc>
                <a:spcPct val="75000"/>
              </a:lnSpc>
            </a:pPr>
            <a:r>
              <a:rPr kumimoji="1" lang="en-US" altLang="zh-CN" sz="1600" b="1">
                <a:solidFill>
                  <a:srgbClr val="333399"/>
                </a:solidFill>
                <a:latin typeface="Arial" charset="0"/>
                <a:ea typeface="黑体" pitchFamily="2" charset="-122"/>
              </a:rPr>
              <a:t>C</a:t>
            </a:r>
          </a:p>
          <a:p>
            <a:pPr defTabSz="762000" eaLnBrk="0" hangingPunct="0">
              <a:lnSpc>
                <a:spcPct val="75000"/>
              </a:lnSpc>
            </a:pPr>
            <a:r>
              <a:rPr kumimoji="1" lang="en-US" altLang="zh-CN" sz="1600" b="1">
                <a:solidFill>
                  <a:srgbClr val="333399"/>
                </a:solidFill>
                <a:latin typeface="Arial" charset="0"/>
                <a:ea typeface="黑体" pitchFamily="2" charset="-122"/>
              </a:rPr>
              <a:t>K</a:t>
            </a:r>
          </a:p>
        </p:txBody>
      </p:sp>
      <p:sp>
        <p:nvSpPr>
          <p:cNvPr id="510026"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U</a:t>
            </a:r>
          </a:p>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G</a:t>
            </a:r>
          </a:p>
        </p:txBody>
      </p:sp>
      <p:sp>
        <p:nvSpPr>
          <p:cNvPr id="510027"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0                         8                        16                        24                    31</a:t>
            </a:r>
          </a:p>
        </p:txBody>
      </p:sp>
      <p:sp>
        <p:nvSpPr>
          <p:cNvPr id="510028"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510029"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填    充</a:t>
            </a:r>
          </a:p>
        </p:txBody>
      </p:sp>
      <p:sp>
        <p:nvSpPr>
          <p:cNvPr id="510030"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510031"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510032"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510033"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510034" name="Text Box 82"/>
          <p:cNvSpPr txBox="1">
            <a:spLocks noChangeArrowheads="1"/>
          </p:cNvSpPr>
          <p:nvPr/>
        </p:nvSpPr>
        <p:spPr bwMode="auto">
          <a:xfrm>
            <a:off x="0" y="0"/>
            <a:ext cx="9144000" cy="2246769"/>
          </a:xfrm>
          <a:prstGeom prst="rect">
            <a:avLst/>
          </a:prstGeom>
          <a:solidFill>
            <a:schemeClr val="bg2">
              <a:lumMod val="60000"/>
              <a:lumOff val="40000"/>
            </a:schemeClr>
          </a:solidFill>
          <a:ln w="9525">
            <a:noFill/>
            <a:miter lim="800000"/>
            <a:headEnd/>
            <a:tailEnd/>
          </a:ln>
          <a:effectLst/>
        </p:spPr>
        <p:txBody>
          <a:bodyPr wrap="square">
            <a:spAutoFit/>
          </a:bodyPr>
          <a:lstStyle/>
          <a:p>
            <a:r>
              <a:rPr lang="en-US" altLang="zh-CN" sz="2800" dirty="0" smtClean="0">
                <a:solidFill>
                  <a:srgbClr val="333399"/>
                </a:solidFill>
                <a:latin typeface="Arial" charset="0"/>
                <a:ea typeface="黑体" pitchFamily="2" charset="-122"/>
              </a:rPr>
              <a:t>4bit</a:t>
            </a:r>
            <a:r>
              <a:rPr lang="zh-CN" altLang="en-US" sz="2800" dirty="0" smtClean="0">
                <a:solidFill>
                  <a:srgbClr val="333399"/>
                </a:solidFill>
                <a:latin typeface="Arial" charset="0"/>
                <a:ea typeface="黑体" pitchFamily="2" charset="-122"/>
              </a:rPr>
              <a:t>，指出</a:t>
            </a:r>
            <a:r>
              <a:rPr lang="en-US" altLang="zh-CN" sz="2800" dirty="0" smtClean="0">
                <a:solidFill>
                  <a:srgbClr val="FF0000"/>
                </a:solidFill>
                <a:latin typeface="Arial" charset="0"/>
                <a:ea typeface="黑体" pitchFamily="2" charset="-122"/>
              </a:rPr>
              <a:t>TCP</a:t>
            </a:r>
            <a:r>
              <a:rPr lang="zh-CN" altLang="en-US" sz="2800" dirty="0" smtClean="0">
                <a:solidFill>
                  <a:srgbClr val="FF0000"/>
                </a:solidFill>
                <a:latin typeface="Arial" charset="0"/>
                <a:ea typeface="黑体" pitchFamily="2" charset="-122"/>
              </a:rPr>
              <a:t>报文段的数据起始处</a:t>
            </a:r>
            <a:r>
              <a:rPr lang="zh-CN" altLang="en-US" sz="2800" dirty="0" smtClean="0">
                <a:solidFill>
                  <a:srgbClr val="333399"/>
                </a:solidFill>
                <a:latin typeface="Arial" charset="0"/>
                <a:ea typeface="黑体" pitchFamily="2" charset="-122"/>
              </a:rPr>
              <a:t>距离</a:t>
            </a:r>
            <a:r>
              <a:rPr lang="en-US" altLang="zh-CN" sz="2800" dirty="0" smtClean="0">
                <a:solidFill>
                  <a:srgbClr val="333399"/>
                </a:solidFill>
                <a:latin typeface="Arial" charset="0"/>
                <a:ea typeface="黑体" pitchFamily="2" charset="-122"/>
              </a:rPr>
              <a:t>TCP</a:t>
            </a:r>
            <a:r>
              <a:rPr kumimoji="1" lang="zh-CN" altLang="en-US" sz="2800" dirty="0" smtClean="0">
                <a:solidFill>
                  <a:srgbClr val="333399"/>
                </a:solidFill>
                <a:ea typeface="黑体" pitchFamily="2" charset="-122"/>
              </a:rPr>
              <a:t>报文段的起始处有多远。</a:t>
            </a:r>
            <a:endParaRPr kumimoji="1" lang="en-US" altLang="zh-CN" sz="2800" dirty="0" smtClean="0">
              <a:solidFill>
                <a:srgbClr val="333399"/>
              </a:solidFill>
              <a:ea typeface="黑体" pitchFamily="2" charset="-122"/>
            </a:endParaRPr>
          </a:p>
          <a:p>
            <a:r>
              <a:rPr kumimoji="1" lang="zh-CN" altLang="en-US" sz="2800" dirty="0" smtClean="0">
                <a:solidFill>
                  <a:srgbClr val="333399"/>
                </a:solidFill>
                <a:ea typeface="黑体" pitchFamily="2" charset="-122"/>
              </a:rPr>
              <a:t>其实是指出</a:t>
            </a:r>
            <a:r>
              <a:rPr kumimoji="1" lang="en-US" altLang="zh-CN" sz="2800" dirty="0" smtClean="0">
                <a:solidFill>
                  <a:srgbClr val="333399"/>
                </a:solidFill>
                <a:ea typeface="黑体" pitchFamily="2" charset="-122"/>
              </a:rPr>
              <a:t>TCP</a:t>
            </a:r>
            <a:r>
              <a:rPr kumimoji="1" lang="zh-CN" altLang="en-US" sz="2800" dirty="0" smtClean="0">
                <a:solidFill>
                  <a:srgbClr val="333399"/>
                </a:solidFill>
                <a:ea typeface="黑体" pitchFamily="2" charset="-122"/>
              </a:rPr>
              <a:t>报文段首部的长度。单位是</a:t>
            </a:r>
            <a:r>
              <a:rPr kumimoji="1" lang="en-US" altLang="zh-CN" sz="2800" dirty="0" smtClean="0">
                <a:solidFill>
                  <a:srgbClr val="333399"/>
                </a:solidFill>
                <a:ea typeface="黑体" pitchFamily="2" charset="-122"/>
              </a:rPr>
              <a:t>4</a:t>
            </a:r>
            <a:r>
              <a:rPr kumimoji="1" lang="zh-CN" altLang="en-US" sz="2800" dirty="0" smtClean="0">
                <a:solidFill>
                  <a:srgbClr val="333399"/>
                </a:solidFill>
                <a:ea typeface="黑体" pitchFamily="2" charset="-122"/>
              </a:rPr>
              <a:t>字节，</a:t>
            </a:r>
            <a:endParaRPr kumimoji="1" lang="en-US" altLang="zh-CN" sz="2800" dirty="0" smtClean="0">
              <a:solidFill>
                <a:srgbClr val="333399"/>
              </a:solidFill>
              <a:ea typeface="黑体" pitchFamily="2" charset="-122"/>
            </a:endParaRPr>
          </a:p>
          <a:p>
            <a:r>
              <a:rPr kumimoji="1" lang="zh-CN" altLang="en-US" sz="2800" dirty="0" smtClean="0">
                <a:solidFill>
                  <a:srgbClr val="333399"/>
                </a:solidFill>
                <a:latin typeface="Arial" charset="0"/>
                <a:ea typeface="黑体" pitchFamily="2" charset="-122"/>
              </a:rPr>
              <a:t>例如：偏移为 </a:t>
            </a:r>
            <a:r>
              <a:rPr kumimoji="1" lang="en-US" altLang="zh-CN" sz="2800" dirty="0" smtClean="0">
                <a:solidFill>
                  <a:srgbClr val="333399"/>
                </a:solidFill>
                <a:latin typeface="Arial" charset="0"/>
                <a:ea typeface="黑体" pitchFamily="2" charset="-122"/>
              </a:rPr>
              <a:t>10</a:t>
            </a:r>
            <a:r>
              <a:rPr kumimoji="1" lang="zh-CN" altLang="en-US" sz="2800" dirty="0" smtClean="0">
                <a:solidFill>
                  <a:srgbClr val="333399"/>
                </a:solidFill>
                <a:latin typeface="Arial" charset="0"/>
                <a:ea typeface="黑体" pitchFamily="2" charset="-122"/>
              </a:rPr>
              <a:t>，则表明首部长</a:t>
            </a:r>
            <a:r>
              <a:rPr kumimoji="1" lang="en-US" altLang="zh-CN" sz="2800" dirty="0" smtClean="0">
                <a:solidFill>
                  <a:srgbClr val="333399"/>
                </a:solidFill>
                <a:latin typeface="Arial" charset="0"/>
                <a:ea typeface="黑体" pitchFamily="2" charset="-122"/>
              </a:rPr>
              <a:t>10×4=40</a:t>
            </a:r>
            <a:r>
              <a:rPr kumimoji="1" lang="zh-CN" altLang="en-US" sz="2800" dirty="0" smtClean="0">
                <a:solidFill>
                  <a:srgbClr val="333399"/>
                </a:solidFill>
                <a:latin typeface="Arial" charset="0"/>
                <a:ea typeface="黑体" pitchFamily="2" charset="-122"/>
              </a:rPr>
              <a:t>字节。</a:t>
            </a:r>
            <a:endParaRPr kumimoji="1" lang="en-US" altLang="zh-CN" sz="2800" dirty="0" smtClean="0">
              <a:solidFill>
                <a:srgbClr val="333399"/>
              </a:solidFill>
              <a:latin typeface="Arial" charset="0"/>
              <a:ea typeface="黑体" pitchFamily="2" charset="-122"/>
            </a:endParaRPr>
          </a:p>
          <a:p>
            <a:r>
              <a:rPr kumimoji="1" lang="zh-CN" altLang="en-US" sz="2800" dirty="0" smtClean="0">
                <a:solidFill>
                  <a:srgbClr val="333399"/>
                </a:solidFill>
                <a:ea typeface="黑体" pitchFamily="2" charset="-122"/>
              </a:rPr>
              <a:t>          偏移为 </a:t>
            </a:r>
            <a:r>
              <a:rPr kumimoji="1" lang="en-US" altLang="zh-CN" sz="2800" dirty="0" smtClean="0">
                <a:solidFill>
                  <a:srgbClr val="333399"/>
                </a:solidFill>
                <a:ea typeface="黑体" pitchFamily="2" charset="-122"/>
              </a:rPr>
              <a:t>15</a:t>
            </a:r>
            <a:r>
              <a:rPr kumimoji="1" lang="zh-CN" altLang="en-US" sz="2800" dirty="0" smtClean="0">
                <a:solidFill>
                  <a:srgbClr val="333399"/>
                </a:solidFill>
                <a:ea typeface="黑体" pitchFamily="2" charset="-122"/>
              </a:rPr>
              <a:t>，则表明首部长</a:t>
            </a:r>
            <a:r>
              <a:rPr kumimoji="1" lang="en-US" altLang="zh-CN" sz="2800" dirty="0" smtClean="0">
                <a:solidFill>
                  <a:srgbClr val="333399"/>
                </a:solidFill>
                <a:ea typeface="黑体" pitchFamily="2" charset="-122"/>
              </a:rPr>
              <a:t>15×4=60</a:t>
            </a:r>
            <a:r>
              <a:rPr kumimoji="1" lang="zh-CN" altLang="en-US" sz="2800" dirty="0" smtClean="0">
                <a:solidFill>
                  <a:srgbClr val="333399"/>
                </a:solidFill>
                <a:ea typeface="黑体" pitchFamily="2" charset="-122"/>
              </a:rPr>
              <a:t>字节。</a:t>
            </a:r>
            <a:endParaRPr lang="zh-CN" altLang="en-US" sz="2800" dirty="0">
              <a:solidFill>
                <a:srgbClr val="333399"/>
              </a:solidFill>
              <a:latin typeface="Arial" charset="0"/>
              <a:ea typeface="黑体" pitchFamily="2" charset="-122"/>
            </a:endParaRPr>
          </a:p>
        </p:txBody>
      </p:sp>
      <p:sp>
        <p:nvSpPr>
          <p:cNvPr id="84" name="灯片编号占位符 83"/>
          <p:cNvSpPr>
            <a:spLocks noGrp="1"/>
          </p:cNvSpPr>
          <p:nvPr>
            <p:ph type="sldNum" sz="quarter" idx="12"/>
          </p:nvPr>
        </p:nvSpPr>
        <p:spPr/>
        <p:txBody>
          <a:bodyPr/>
          <a:lstStyle/>
          <a:p>
            <a:pPr>
              <a:defRPr/>
            </a:pPr>
            <a:fld id="{8D2CC4D0-9958-4F43-B6D6-D6F7C08A681B}" type="slidenum">
              <a:rPr lang="en-US" altLang="zh-CN" smtClean="0"/>
              <a:pPr>
                <a:defRPr/>
              </a:pPr>
              <a:t>45</a:t>
            </a:fld>
            <a:endParaRPr lang="en-US" altLang="zh-CN" dirty="0"/>
          </a:p>
        </p:txBody>
      </p:sp>
      <p:sp>
        <p:nvSpPr>
          <p:cNvPr id="88" name="Rectangle 83"/>
          <p:cNvSpPr>
            <a:spLocks noChangeArrowheads="1"/>
          </p:cNvSpPr>
          <p:nvPr/>
        </p:nvSpPr>
        <p:spPr bwMode="auto">
          <a:xfrm>
            <a:off x="714348" y="2786058"/>
            <a:ext cx="928694"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5" name="Rectangle 105"/>
          <p:cNvSpPr>
            <a:spLocks noChangeArrowheads="1"/>
          </p:cNvSpPr>
          <p:nvPr/>
        </p:nvSpPr>
        <p:spPr bwMode="auto">
          <a:xfrm>
            <a:off x="642910" y="4857760"/>
            <a:ext cx="7672432" cy="1770075"/>
          </a:xfrm>
          <a:prstGeom prst="rect">
            <a:avLst/>
          </a:prstGeom>
          <a:solidFill>
            <a:srgbClr val="CCECFF"/>
          </a:solidFill>
          <a:ln w="9525">
            <a:noFill/>
            <a:miter lim="800000"/>
            <a:headEnd/>
            <a:tailEnd/>
          </a:ln>
          <a:effectLst/>
        </p:spPr>
        <p:txBody>
          <a:bodyPr wrap="none" anchor="ctr"/>
          <a:lstStyle/>
          <a:p>
            <a:endParaRPr lang="zh-CN" altLang="en-US" sz="2400"/>
          </a:p>
        </p:txBody>
      </p:sp>
      <p:sp>
        <p:nvSpPr>
          <p:cNvPr id="86" name="Rectangle 84"/>
          <p:cNvSpPr>
            <a:spLocks noChangeArrowheads="1"/>
          </p:cNvSpPr>
          <p:nvPr/>
        </p:nvSpPr>
        <p:spPr bwMode="auto">
          <a:xfrm>
            <a:off x="2071670" y="4929198"/>
            <a:ext cx="3071547"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rgbClr val="333399"/>
                </a:solidFill>
                <a:latin typeface="Arial" charset="0"/>
                <a:ea typeface="黑体" pitchFamily="2" charset="-122"/>
              </a:rPr>
              <a:t>TCP </a:t>
            </a:r>
            <a:r>
              <a:rPr kumimoji="1" lang="zh-CN" altLang="en-US" sz="2000" dirty="0" smtClean="0">
                <a:solidFill>
                  <a:srgbClr val="333399"/>
                </a:solidFill>
                <a:latin typeface="Arial" charset="0"/>
                <a:ea typeface="黑体" pitchFamily="2" charset="-122"/>
              </a:rPr>
              <a:t>数据部分（字节流）</a:t>
            </a:r>
            <a:endParaRPr kumimoji="1" lang="zh-CN" altLang="en-US" sz="2000" dirty="0">
              <a:solidFill>
                <a:srgbClr val="333399"/>
              </a:solidFill>
              <a:latin typeface="Arial" charset="0"/>
              <a:ea typeface="黑体" pitchFamily="2" charset="-122"/>
            </a:endParaRPr>
          </a:p>
        </p:txBody>
      </p:sp>
      <p:sp>
        <p:nvSpPr>
          <p:cNvPr id="87" name="Line 87"/>
          <p:cNvSpPr>
            <a:spLocks noChangeShapeType="1"/>
          </p:cNvSpPr>
          <p:nvPr/>
        </p:nvSpPr>
        <p:spPr bwMode="auto">
          <a:xfrm flipH="1">
            <a:off x="665145" y="4859348"/>
            <a:ext cx="0" cy="495300"/>
          </a:xfrm>
          <a:prstGeom prst="line">
            <a:avLst/>
          </a:prstGeom>
          <a:noFill/>
          <a:ln w="12700">
            <a:solidFill>
              <a:schemeClr val="tx1"/>
            </a:solidFill>
            <a:round/>
            <a:headEnd/>
            <a:tailEnd/>
          </a:ln>
          <a:effectLst/>
        </p:spPr>
        <p:txBody>
          <a:bodyPr/>
          <a:lstStyle/>
          <a:p>
            <a:endParaRPr lang="zh-CN" altLang="en-US" sz="2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00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00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00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0995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charset="0"/>
                <a:ea typeface="黑体" pitchFamily="2" charset="-122"/>
              </a:rPr>
              <a:t>TCP</a:t>
            </a:r>
          </a:p>
          <a:p>
            <a:pP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995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0995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charset="0"/>
                <a:ea typeface="黑体" pitchFamily="2" charset="-122"/>
              </a:rPr>
              <a:t>20</a:t>
            </a:r>
          </a:p>
          <a:p>
            <a:pPr algn="ctr" defTabSz="762000" eaLnBrk="0" hangingPunct="0">
              <a:lnSpc>
                <a:spcPct val="90000"/>
              </a:lnSpc>
            </a:pPr>
            <a:r>
              <a:rPr kumimoji="1" lang="zh-CN" altLang="en-US" sz="2000">
                <a:solidFill>
                  <a:srgbClr val="333399"/>
                </a:solidFill>
                <a:latin typeface="Arial" charset="0"/>
                <a:ea typeface="黑体" pitchFamily="2" charset="-122"/>
              </a:rPr>
              <a:t>字节</a:t>
            </a:r>
          </a:p>
          <a:p>
            <a:pPr algn="ctr" defTabSz="762000" eaLnBrk="0" hangingPunct="0">
              <a:lnSpc>
                <a:spcPct val="90000"/>
              </a:lnSpc>
            </a:pPr>
            <a:r>
              <a:rPr kumimoji="1" lang="zh-CN" altLang="en-US" sz="2000">
                <a:solidFill>
                  <a:srgbClr val="333399"/>
                </a:solidFill>
                <a:latin typeface="Arial" charset="0"/>
                <a:ea typeface="黑体" pitchFamily="2" charset="-122"/>
              </a:rPr>
              <a:t>固定</a:t>
            </a:r>
          </a:p>
          <a:p>
            <a:pPr algn="ct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0995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509959"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9960"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9961"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9962"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09963"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09964"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509965"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目  的  端  口</a:t>
            </a:r>
          </a:p>
        </p:txBody>
      </p:sp>
      <p:sp>
        <p:nvSpPr>
          <p:cNvPr id="509966"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数据</a:t>
            </a:r>
          </a:p>
          <a:p>
            <a:pPr defTabSz="762000" eaLnBrk="0" hangingPunct="0"/>
            <a:r>
              <a:rPr kumimoji="1" lang="zh-CN" altLang="en-US" sz="2000">
                <a:solidFill>
                  <a:srgbClr val="333399"/>
                </a:solidFill>
                <a:latin typeface="Arial" charset="0"/>
                <a:ea typeface="黑体" pitchFamily="2" charset="-122"/>
              </a:rPr>
              <a:t>偏移</a:t>
            </a:r>
          </a:p>
        </p:txBody>
      </p:sp>
      <p:sp>
        <p:nvSpPr>
          <p:cNvPr id="509967"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检   验   和</a:t>
            </a:r>
          </a:p>
        </p:txBody>
      </p:sp>
      <p:sp>
        <p:nvSpPr>
          <p:cNvPr id="509968"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选    项    （长  度  可  变）</a:t>
            </a:r>
          </a:p>
        </p:txBody>
      </p:sp>
      <p:sp>
        <p:nvSpPr>
          <p:cNvPr id="509969"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源  端  口</a:t>
            </a:r>
          </a:p>
        </p:txBody>
      </p:sp>
      <p:sp>
        <p:nvSpPr>
          <p:cNvPr id="509970"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序   号</a:t>
            </a:r>
          </a:p>
        </p:txBody>
      </p:sp>
      <p:sp>
        <p:nvSpPr>
          <p:cNvPr id="509971"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509972"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紧   急   指   针</a:t>
            </a:r>
          </a:p>
        </p:txBody>
      </p:sp>
      <p:sp>
        <p:nvSpPr>
          <p:cNvPr id="509973"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窗   口</a:t>
            </a:r>
          </a:p>
        </p:txBody>
      </p:sp>
      <p:sp>
        <p:nvSpPr>
          <p:cNvPr id="509974"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确    认    号</a:t>
            </a:r>
          </a:p>
        </p:txBody>
      </p:sp>
      <p:sp>
        <p:nvSpPr>
          <p:cNvPr id="509975"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9976"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509977"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09978"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9979"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9980"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9981"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09982"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保   留</a:t>
            </a:r>
          </a:p>
        </p:txBody>
      </p:sp>
      <p:sp>
        <p:nvSpPr>
          <p:cNvPr id="509983"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charset="0"/>
                <a:ea typeface="黑体" pitchFamily="2" charset="-122"/>
              </a:rPr>
              <a:t>F</a:t>
            </a:r>
          </a:p>
          <a:p>
            <a:pPr algn="ctr" defTabSz="762000" eaLnBrk="0" hangingPunct="0">
              <a:lnSpc>
                <a:spcPct val="75000"/>
              </a:lnSpc>
            </a:pPr>
            <a:r>
              <a:rPr kumimoji="1" lang="en-US" altLang="zh-CN" sz="1600" b="1">
                <a:solidFill>
                  <a:srgbClr val="333399"/>
                </a:solidFill>
                <a:latin typeface="Arial" charset="0"/>
                <a:ea typeface="黑体" pitchFamily="2" charset="-122"/>
              </a:rPr>
              <a:t>I</a:t>
            </a:r>
          </a:p>
          <a:p>
            <a:pPr algn="ct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09984"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509985"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9986"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87"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88"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89"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0"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1"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2"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3"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09994"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5"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6"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7"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8"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09999"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0"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1"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0002"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3"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4"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5"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6"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7"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8"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09"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0010"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1"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2"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3"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4"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5"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6"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0017"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001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001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002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002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0022"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Y</a:t>
            </a:r>
          </a:p>
          <a:p>
            <a:pP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10023"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T</a:t>
            </a:r>
          </a:p>
        </p:txBody>
      </p:sp>
      <p:sp>
        <p:nvSpPr>
          <p:cNvPr id="510024"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P</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H</a:t>
            </a:r>
          </a:p>
        </p:txBody>
      </p:sp>
      <p:sp>
        <p:nvSpPr>
          <p:cNvPr id="510025"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A</a:t>
            </a:r>
          </a:p>
          <a:p>
            <a:pPr defTabSz="762000" eaLnBrk="0" hangingPunct="0">
              <a:lnSpc>
                <a:spcPct val="75000"/>
              </a:lnSpc>
            </a:pPr>
            <a:r>
              <a:rPr kumimoji="1" lang="en-US" altLang="zh-CN" sz="1600" b="1">
                <a:solidFill>
                  <a:srgbClr val="333399"/>
                </a:solidFill>
                <a:latin typeface="Arial" charset="0"/>
                <a:ea typeface="黑体" pitchFamily="2" charset="-122"/>
              </a:rPr>
              <a:t>C</a:t>
            </a:r>
          </a:p>
          <a:p>
            <a:pPr defTabSz="762000" eaLnBrk="0" hangingPunct="0">
              <a:lnSpc>
                <a:spcPct val="75000"/>
              </a:lnSpc>
            </a:pPr>
            <a:r>
              <a:rPr kumimoji="1" lang="en-US" altLang="zh-CN" sz="1600" b="1">
                <a:solidFill>
                  <a:srgbClr val="333399"/>
                </a:solidFill>
                <a:latin typeface="Arial" charset="0"/>
                <a:ea typeface="黑体" pitchFamily="2" charset="-122"/>
              </a:rPr>
              <a:t>K</a:t>
            </a:r>
          </a:p>
        </p:txBody>
      </p:sp>
      <p:sp>
        <p:nvSpPr>
          <p:cNvPr id="510026"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U</a:t>
            </a:r>
          </a:p>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G</a:t>
            </a:r>
          </a:p>
        </p:txBody>
      </p:sp>
      <p:sp>
        <p:nvSpPr>
          <p:cNvPr id="510027"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0                         8                        16                        24                    31</a:t>
            </a:r>
          </a:p>
        </p:txBody>
      </p:sp>
      <p:sp>
        <p:nvSpPr>
          <p:cNvPr id="510028"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510029"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填    充</a:t>
            </a:r>
          </a:p>
        </p:txBody>
      </p:sp>
      <p:sp>
        <p:nvSpPr>
          <p:cNvPr id="510030"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510031"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510032"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510033"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510034" name="Text Box 82"/>
          <p:cNvSpPr txBox="1">
            <a:spLocks noChangeArrowheads="1"/>
          </p:cNvSpPr>
          <p:nvPr/>
        </p:nvSpPr>
        <p:spPr bwMode="auto">
          <a:xfrm>
            <a:off x="0" y="5000636"/>
            <a:ext cx="9144000" cy="1384995"/>
          </a:xfrm>
          <a:prstGeom prst="rect">
            <a:avLst/>
          </a:prstGeom>
          <a:solidFill>
            <a:schemeClr val="accent2"/>
          </a:solidFill>
          <a:ln w="9525">
            <a:noFill/>
            <a:miter lim="800000"/>
            <a:headEnd/>
            <a:tailEnd/>
          </a:ln>
          <a:effectLst/>
        </p:spPr>
        <p:txBody>
          <a:bodyPr wrap="square">
            <a:spAutoFit/>
          </a:bodyPr>
          <a:lstStyle/>
          <a:p>
            <a:r>
              <a:rPr lang="zh-CN" altLang="en-US" sz="2800" dirty="0">
                <a:solidFill>
                  <a:srgbClr val="002060"/>
                </a:solidFill>
                <a:latin typeface="Arial" charset="0"/>
                <a:ea typeface="黑体" pitchFamily="2" charset="-122"/>
              </a:rPr>
              <a:t>确认 </a:t>
            </a:r>
            <a:r>
              <a:rPr lang="en-US" altLang="zh-CN" sz="2800" dirty="0">
                <a:solidFill>
                  <a:srgbClr val="002060"/>
                </a:solidFill>
                <a:latin typeface="Arial" charset="0"/>
                <a:ea typeface="黑体" pitchFamily="2" charset="-122"/>
              </a:rPr>
              <a:t>ACK </a:t>
            </a:r>
            <a:r>
              <a:rPr lang="zh-CN" altLang="en-US" sz="2800" dirty="0" smtClean="0">
                <a:solidFill>
                  <a:srgbClr val="002060"/>
                </a:solidFill>
                <a:latin typeface="Arial" charset="0"/>
                <a:ea typeface="黑体" pitchFamily="2" charset="-122"/>
              </a:rPr>
              <a:t>，</a:t>
            </a:r>
            <a:r>
              <a:rPr lang="en-US" altLang="zh-CN" sz="2800" dirty="0" smtClean="0">
                <a:solidFill>
                  <a:srgbClr val="002060"/>
                </a:solidFill>
                <a:ea typeface="黑体" pitchFamily="2" charset="-122"/>
              </a:rPr>
              <a:t>SYN</a:t>
            </a:r>
            <a:r>
              <a:rPr lang="zh-CN" altLang="en-US" sz="2800" dirty="0" smtClean="0">
                <a:solidFill>
                  <a:srgbClr val="002060"/>
                </a:solidFill>
                <a:ea typeface="黑体" pitchFamily="2" charset="-122"/>
              </a:rPr>
              <a:t>，</a:t>
            </a:r>
            <a:r>
              <a:rPr lang="en-US" altLang="zh-CN" sz="2800" dirty="0" smtClean="0">
                <a:solidFill>
                  <a:srgbClr val="002060"/>
                </a:solidFill>
                <a:ea typeface="黑体" pitchFamily="2" charset="-122"/>
              </a:rPr>
              <a:t>FIN</a:t>
            </a:r>
            <a:r>
              <a:rPr lang="zh-CN" altLang="en-US" sz="2800" dirty="0" smtClean="0">
                <a:solidFill>
                  <a:srgbClr val="002060"/>
                </a:solidFill>
                <a:latin typeface="Arial" charset="0"/>
                <a:ea typeface="黑体" pitchFamily="2" charset="-122"/>
              </a:rPr>
              <a:t>字段用来实现</a:t>
            </a:r>
            <a:r>
              <a:rPr lang="en-US" altLang="zh-CN" sz="2800" dirty="0" smtClean="0">
                <a:solidFill>
                  <a:srgbClr val="002060"/>
                </a:solidFill>
                <a:latin typeface="Arial" charset="0"/>
                <a:ea typeface="黑体" pitchFamily="2" charset="-122"/>
              </a:rPr>
              <a:t>TCP</a:t>
            </a:r>
            <a:r>
              <a:rPr lang="zh-CN" altLang="en-US" sz="2800" dirty="0" smtClean="0">
                <a:solidFill>
                  <a:srgbClr val="002060"/>
                </a:solidFill>
                <a:latin typeface="Arial" charset="0"/>
                <a:ea typeface="黑体" pitchFamily="2" charset="-122"/>
              </a:rPr>
              <a:t>的连接与释放</a:t>
            </a:r>
            <a:endParaRPr lang="en-US" altLang="zh-CN" sz="2800" dirty="0" smtClean="0">
              <a:solidFill>
                <a:srgbClr val="002060"/>
              </a:solidFill>
              <a:latin typeface="Arial" charset="0"/>
              <a:ea typeface="黑体" pitchFamily="2" charset="-122"/>
            </a:endParaRPr>
          </a:p>
          <a:p>
            <a:r>
              <a:rPr lang="en-US" altLang="zh-CN" sz="2800" dirty="0" smtClean="0">
                <a:solidFill>
                  <a:srgbClr val="002060"/>
                </a:solidFill>
                <a:latin typeface="Arial" charset="0"/>
                <a:ea typeface="黑体" pitchFamily="2" charset="-122"/>
              </a:rPr>
              <a:t>SYN</a:t>
            </a:r>
            <a:r>
              <a:rPr lang="zh-CN" altLang="en-US" sz="2800" dirty="0" smtClean="0">
                <a:solidFill>
                  <a:srgbClr val="002060"/>
                </a:solidFill>
                <a:latin typeface="Arial" charset="0"/>
                <a:ea typeface="黑体" pitchFamily="2" charset="-122"/>
              </a:rPr>
              <a:t>用来建立连接；</a:t>
            </a:r>
            <a:r>
              <a:rPr lang="en-US" altLang="zh-CN" sz="2800" dirty="0" smtClean="0">
                <a:solidFill>
                  <a:srgbClr val="002060"/>
                </a:solidFill>
                <a:latin typeface="Arial" charset="0"/>
                <a:ea typeface="黑体" pitchFamily="2" charset="-122"/>
              </a:rPr>
              <a:t>FIN</a:t>
            </a:r>
            <a:r>
              <a:rPr lang="zh-CN" altLang="en-US" sz="2800" dirty="0" smtClean="0">
                <a:solidFill>
                  <a:srgbClr val="002060"/>
                </a:solidFill>
                <a:latin typeface="Arial" charset="0"/>
                <a:ea typeface="黑体" pitchFamily="2" charset="-122"/>
              </a:rPr>
              <a:t>用来释放连接。</a:t>
            </a:r>
            <a:endParaRPr lang="en-US" altLang="zh-CN" sz="2800" dirty="0" smtClean="0">
              <a:solidFill>
                <a:srgbClr val="002060"/>
              </a:solidFill>
              <a:latin typeface="Arial" charset="0"/>
              <a:ea typeface="黑体" pitchFamily="2" charset="-122"/>
            </a:endParaRPr>
          </a:p>
          <a:p>
            <a:r>
              <a:rPr lang="en-US" altLang="zh-CN" sz="2800" dirty="0" smtClean="0">
                <a:solidFill>
                  <a:srgbClr val="002060"/>
                </a:solidFill>
                <a:ea typeface="黑体" pitchFamily="2" charset="-122"/>
              </a:rPr>
              <a:t>ACK=1</a:t>
            </a:r>
            <a:r>
              <a:rPr lang="zh-CN" altLang="en-US" sz="2800" dirty="0" smtClean="0">
                <a:solidFill>
                  <a:srgbClr val="002060"/>
                </a:solidFill>
                <a:ea typeface="黑体" pitchFamily="2" charset="-122"/>
              </a:rPr>
              <a:t>时，确认号有效；</a:t>
            </a:r>
            <a:endParaRPr lang="zh-CN" altLang="en-US" sz="2800" dirty="0">
              <a:solidFill>
                <a:srgbClr val="002060"/>
              </a:solidFill>
              <a:latin typeface="Arial" charset="0"/>
              <a:ea typeface="黑体" pitchFamily="2" charset="-122"/>
            </a:endParaRPr>
          </a:p>
        </p:txBody>
      </p:sp>
      <p:sp>
        <p:nvSpPr>
          <p:cNvPr id="510035" name="Rectangle 83"/>
          <p:cNvSpPr>
            <a:spLocks noChangeArrowheads="1"/>
          </p:cNvSpPr>
          <p:nvPr/>
        </p:nvSpPr>
        <p:spPr bwMode="auto">
          <a:xfrm>
            <a:off x="3246438"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灯片编号占位符 83"/>
          <p:cNvSpPr>
            <a:spLocks noGrp="1"/>
          </p:cNvSpPr>
          <p:nvPr>
            <p:ph type="sldNum" sz="quarter" idx="12"/>
          </p:nvPr>
        </p:nvSpPr>
        <p:spPr/>
        <p:txBody>
          <a:bodyPr/>
          <a:lstStyle/>
          <a:p>
            <a:pPr>
              <a:defRPr/>
            </a:pPr>
            <a:fld id="{8D2CC4D0-9958-4F43-B6D6-D6F7C08A681B}" type="slidenum">
              <a:rPr lang="en-US" altLang="zh-CN" smtClean="0"/>
              <a:pPr>
                <a:defRPr/>
              </a:pPr>
              <a:t>46</a:t>
            </a:fld>
            <a:endParaRPr lang="en-US" altLang="zh-CN" dirty="0"/>
          </a:p>
        </p:txBody>
      </p:sp>
      <p:sp>
        <p:nvSpPr>
          <p:cNvPr id="85" name="Rectangle 83"/>
          <p:cNvSpPr>
            <a:spLocks noChangeArrowheads="1"/>
          </p:cNvSpPr>
          <p:nvPr/>
        </p:nvSpPr>
        <p:spPr bwMode="auto">
          <a:xfrm>
            <a:off x="4000496" y="278605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8" name="Rectangle 83"/>
          <p:cNvSpPr>
            <a:spLocks noChangeArrowheads="1"/>
          </p:cNvSpPr>
          <p:nvPr/>
        </p:nvSpPr>
        <p:spPr bwMode="auto">
          <a:xfrm>
            <a:off x="4286248" y="278605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00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00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507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charset="0"/>
                <a:ea typeface="黑体" pitchFamily="2" charset="-122"/>
              </a:rPr>
              <a:t>TCP</a:t>
            </a:r>
          </a:p>
          <a:p>
            <a:pP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1507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507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charset="0"/>
                <a:ea typeface="黑体" pitchFamily="2" charset="-122"/>
              </a:rPr>
              <a:t>20</a:t>
            </a:r>
          </a:p>
          <a:p>
            <a:pPr algn="ctr" defTabSz="762000" eaLnBrk="0" hangingPunct="0">
              <a:lnSpc>
                <a:spcPct val="90000"/>
              </a:lnSpc>
            </a:pPr>
            <a:r>
              <a:rPr kumimoji="1" lang="zh-CN" altLang="en-US" sz="2000">
                <a:solidFill>
                  <a:srgbClr val="333399"/>
                </a:solidFill>
                <a:latin typeface="Arial" charset="0"/>
                <a:ea typeface="黑体" pitchFamily="2" charset="-122"/>
              </a:rPr>
              <a:t>字节</a:t>
            </a:r>
          </a:p>
          <a:p>
            <a:pPr algn="ctr" defTabSz="762000" eaLnBrk="0" hangingPunct="0">
              <a:lnSpc>
                <a:spcPct val="90000"/>
              </a:lnSpc>
            </a:pPr>
            <a:r>
              <a:rPr kumimoji="1" lang="zh-CN" altLang="en-US" sz="2000">
                <a:solidFill>
                  <a:srgbClr val="333399"/>
                </a:solidFill>
                <a:latin typeface="Arial" charset="0"/>
                <a:ea typeface="黑体" pitchFamily="2" charset="-122"/>
              </a:rPr>
              <a:t>固定</a:t>
            </a:r>
          </a:p>
          <a:p>
            <a:pPr algn="ct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1507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515079"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15080"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15081"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15082"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15083"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15084"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515085"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目  的  端  口</a:t>
            </a:r>
          </a:p>
        </p:txBody>
      </p:sp>
      <p:sp>
        <p:nvSpPr>
          <p:cNvPr id="515086"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数据</a:t>
            </a:r>
          </a:p>
          <a:p>
            <a:pPr defTabSz="762000" eaLnBrk="0" hangingPunct="0"/>
            <a:r>
              <a:rPr kumimoji="1" lang="zh-CN" altLang="en-US" sz="2000">
                <a:solidFill>
                  <a:srgbClr val="333399"/>
                </a:solidFill>
                <a:latin typeface="Arial" charset="0"/>
                <a:ea typeface="黑体" pitchFamily="2" charset="-122"/>
              </a:rPr>
              <a:t>偏移</a:t>
            </a:r>
          </a:p>
        </p:txBody>
      </p:sp>
      <p:sp>
        <p:nvSpPr>
          <p:cNvPr id="515087"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检   验   和</a:t>
            </a:r>
          </a:p>
        </p:txBody>
      </p:sp>
      <p:sp>
        <p:nvSpPr>
          <p:cNvPr id="515088"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选    项    （长  度  可  变）</a:t>
            </a:r>
          </a:p>
        </p:txBody>
      </p:sp>
      <p:sp>
        <p:nvSpPr>
          <p:cNvPr id="515089"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源  端  口</a:t>
            </a:r>
          </a:p>
        </p:txBody>
      </p:sp>
      <p:sp>
        <p:nvSpPr>
          <p:cNvPr id="515090"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序   号</a:t>
            </a:r>
          </a:p>
        </p:txBody>
      </p:sp>
      <p:sp>
        <p:nvSpPr>
          <p:cNvPr id="515091"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515092"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紧   急   指   针</a:t>
            </a:r>
          </a:p>
        </p:txBody>
      </p:sp>
      <p:sp>
        <p:nvSpPr>
          <p:cNvPr id="515093"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333399"/>
                </a:solidFill>
                <a:latin typeface="Arial" charset="0"/>
                <a:ea typeface="黑体" pitchFamily="2" charset="-122"/>
              </a:rPr>
              <a:t>窗   口</a:t>
            </a:r>
          </a:p>
        </p:txBody>
      </p:sp>
      <p:sp>
        <p:nvSpPr>
          <p:cNvPr id="515094"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dirty="0">
                <a:solidFill>
                  <a:srgbClr val="333399"/>
                </a:solidFill>
                <a:latin typeface="Arial" charset="0"/>
                <a:ea typeface="黑体" pitchFamily="2" charset="-122"/>
              </a:rPr>
              <a:t>确    认    号</a:t>
            </a:r>
          </a:p>
        </p:txBody>
      </p:sp>
      <p:sp>
        <p:nvSpPr>
          <p:cNvPr id="515095"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15096"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515097"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15098"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5099"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5100"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5101"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5102"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保   留</a:t>
            </a:r>
          </a:p>
        </p:txBody>
      </p:sp>
      <p:sp>
        <p:nvSpPr>
          <p:cNvPr id="515103"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charset="0"/>
                <a:ea typeface="黑体" pitchFamily="2" charset="-122"/>
              </a:rPr>
              <a:t>F</a:t>
            </a:r>
          </a:p>
          <a:p>
            <a:pPr algn="ctr" defTabSz="762000" eaLnBrk="0" hangingPunct="0">
              <a:lnSpc>
                <a:spcPct val="75000"/>
              </a:lnSpc>
            </a:pPr>
            <a:r>
              <a:rPr kumimoji="1" lang="en-US" altLang="zh-CN" sz="1600" b="1">
                <a:solidFill>
                  <a:srgbClr val="333399"/>
                </a:solidFill>
                <a:latin typeface="Arial" charset="0"/>
                <a:ea typeface="黑体" pitchFamily="2" charset="-122"/>
              </a:rPr>
              <a:t>I</a:t>
            </a:r>
          </a:p>
          <a:p>
            <a:pPr algn="ct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15104"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515105"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06"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07"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08"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09"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0"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1"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2"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3"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14"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5"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6"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7"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8"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9"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0"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1"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22"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3"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4"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5"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6"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7"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8"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9"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30"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1"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2"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3"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4"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5"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6"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7"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3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513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514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514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5142"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Y</a:t>
            </a:r>
          </a:p>
          <a:p>
            <a:pP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15143"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T</a:t>
            </a:r>
          </a:p>
        </p:txBody>
      </p:sp>
      <p:sp>
        <p:nvSpPr>
          <p:cNvPr id="515144"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P</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H</a:t>
            </a:r>
          </a:p>
        </p:txBody>
      </p:sp>
      <p:sp>
        <p:nvSpPr>
          <p:cNvPr id="515145"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A</a:t>
            </a:r>
          </a:p>
          <a:p>
            <a:pPr defTabSz="762000" eaLnBrk="0" hangingPunct="0">
              <a:lnSpc>
                <a:spcPct val="75000"/>
              </a:lnSpc>
            </a:pPr>
            <a:r>
              <a:rPr kumimoji="1" lang="en-US" altLang="zh-CN" sz="1600" b="1">
                <a:solidFill>
                  <a:srgbClr val="333399"/>
                </a:solidFill>
                <a:latin typeface="Arial" charset="0"/>
                <a:ea typeface="黑体" pitchFamily="2" charset="-122"/>
              </a:rPr>
              <a:t>C</a:t>
            </a:r>
          </a:p>
          <a:p>
            <a:pPr defTabSz="762000" eaLnBrk="0" hangingPunct="0">
              <a:lnSpc>
                <a:spcPct val="75000"/>
              </a:lnSpc>
            </a:pPr>
            <a:r>
              <a:rPr kumimoji="1" lang="en-US" altLang="zh-CN" sz="1600" b="1">
                <a:solidFill>
                  <a:srgbClr val="333399"/>
                </a:solidFill>
                <a:latin typeface="Arial" charset="0"/>
                <a:ea typeface="黑体" pitchFamily="2" charset="-122"/>
              </a:rPr>
              <a:t>K</a:t>
            </a:r>
          </a:p>
        </p:txBody>
      </p:sp>
      <p:sp>
        <p:nvSpPr>
          <p:cNvPr id="515146"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U</a:t>
            </a:r>
          </a:p>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G</a:t>
            </a:r>
          </a:p>
        </p:txBody>
      </p:sp>
      <p:sp>
        <p:nvSpPr>
          <p:cNvPr id="515147" name="Rectangle 75"/>
          <p:cNvSpPr>
            <a:spLocks noChangeArrowheads="1"/>
          </p:cNvSpPr>
          <p:nvPr/>
        </p:nvSpPr>
        <p:spPr bwMode="auto">
          <a:xfrm>
            <a:off x="25717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0                         8                        16                        24                    31</a:t>
            </a:r>
          </a:p>
        </p:txBody>
      </p:sp>
      <p:sp>
        <p:nvSpPr>
          <p:cNvPr id="515148"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515149"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填    充</a:t>
            </a:r>
          </a:p>
        </p:txBody>
      </p:sp>
      <p:sp>
        <p:nvSpPr>
          <p:cNvPr id="515150"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515151"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515152"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515153"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515155" name="Rectangle 83"/>
          <p:cNvSpPr>
            <a:spLocks noChangeArrowheads="1"/>
          </p:cNvSpPr>
          <p:nvPr/>
        </p:nvSpPr>
        <p:spPr bwMode="auto">
          <a:xfrm>
            <a:off x="4500563" y="2782888"/>
            <a:ext cx="3852862"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515156" name="Rectangle 84"/>
          <p:cNvSpPr>
            <a:spLocks noGrp="1" noChangeArrowheads="1"/>
          </p:cNvSpPr>
          <p:nvPr>
            <p:ph type="title"/>
          </p:nvPr>
        </p:nvSpPr>
        <p:spPr>
          <a:xfrm>
            <a:off x="0" y="3643314"/>
            <a:ext cx="9144000" cy="1714488"/>
          </a:xfrm>
          <a:solidFill>
            <a:schemeClr val="accent2"/>
          </a:solidFill>
        </p:spPr>
        <p:txBody>
          <a:bodyPr/>
          <a:lstStyle/>
          <a:p>
            <a:r>
              <a:rPr lang="en-US" altLang="zh-CN" sz="2800" b="0" dirty="0" smtClean="0">
                <a:solidFill>
                  <a:srgbClr val="000066"/>
                </a:solidFill>
              </a:rPr>
              <a:t/>
            </a:r>
            <a:br>
              <a:rPr lang="en-US" altLang="zh-CN" sz="2800" b="0" dirty="0" smtClean="0">
                <a:solidFill>
                  <a:srgbClr val="000066"/>
                </a:solidFill>
              </a:rPr>
            </a:br>
            <a:r>
              <a:rPr lang="zh-CN" altLang="en-US" sz="2800" b="0" dirty="0" smtClean="0">
                <a:solidFill>
                  <a:srgbClr val="000066"/>
                </a:solidFill>
              </a:rPr>
              <a:t>窗口（</a:t>
            </a:r>
            <a:r>
              <a:rPr lang="en-US" altLang="zh-CN" sz="2800" b="0" dirty="0" smtClean="0">
                <a:solidFill>
                  <a:srgbClr val="000066"/>
                </a:solidFill>
              </a:rPr>
              <a:t> </a:t>
            </a:r>
            <a:r>
              <a:rPr lang="en-US" altLang="zh-CN" sz="2800" b="0" dirty="0" err="1" smtClean="0">
                <a:solidFill>
                  <a:srgbClr val="000066"/>
                </a:solidFill>
              </a:rPr>
              <a:t>rwnd</a:t>
            </a:r>
            <a:r>
              <a:rPr lang="en-US" altLang="zh-CN" sz="2800" b="0" dirty="0" smtClean="0">
                <a:solidFill>
                  <a:srgbClr val="000066"/>
                </a:solidFill>
              </a:rPr>
              <a:t> </a:t>
            </a:r>
            <a:r>
              <a:rPr lang="zh-CN" altLang="en-US" sz="2800" b="0" dirty="0" smtClean="0">
                <a:solidFill>
                  <a:srgbClr val="000066"/>
                </a:solidFill>
              </a:rPr>
              <a:t>）字段 </a:t>
            </a:r>
            <a:r>
              <a:rPr lang="en-US" altLang="zh-CN" sz="2800" b="0" dirty="0">
                <a:solidFill>
                  <a:srgbClr val="000066"/>
                </a:solidFill>
              </a:rPr>
              <a:t>—— </a:t>
            </a:r>
            <a:r>
              <a:rPr lang="zh-CN" altLang="en-US" sz="2800" b="0" dirty="0">
                <a:solidFill>
                  <a:srgbClr val="000066"/>
                </a:solidFill>
              </a:rPr>
              <a:t>占 </a:t>
            </a:r>
            <a:r>
              <a:rPr lang="en-US" altLang="zh-CN" sz="2800" b="0" dirty="0">
                <a:solidFill>
                  <a:srgbClr val="000066"/>
                </a:solidFill>
              </a:rPr>
              <a:t>2 </a:t>
            </a:r>
            <a:r>
              <a:rPr lang="zh-CN" altLang="en-US" sz="2800" b="0" dirty="0" smtClean="0">
                <a:solidFill>
                  <a:srgbClr val="000066"/>
                </a:solidFill>
              </a:rPr>
              <a:t>字节，</a:t>
            </a:r>
            <a:r>
              <a:rPr lang="en-US" altLang="zh-CN" sz="2800" b="0" dirty="0" smtClean="0">
                <a:solidFill>
                  <a:srgbClr val="000066"/>
                </a:solidFill>
              </a:rPr>
              <a:t/>
            </a:r>
            <a:br>
              <a:rPr lang="en-US" altLang="zh-CN" sz="2800" b="0" dirty="0" smtClean="0">
                <a:solidFill>
                  <a:srgbClr val="000066"/>
                </a:solidFill>
              </a:rPr>
            </a:br>
            <a:r>
              <a:rPr lang="zh-CN" altLang="en-US" sz="2800" b="0" dirty="0" smtClean="0">
                <a:solidFill>
                  <a:srgbClr val="000066"/>
                </a:solidFill>
              </a:rPr>
              <a:t>发送本报文段的一方的接收窗口的字节数</a:t>
            </a:r>
            <a:r>
              <a:rPr lang="en-US" altLang="zh-CN" sz="2800" b="0" dirty="0" smtClean="0">
                <a:solidFill>
                  <a:srgbClr val="000066"/>
                </a:solidFill>
              </a:rPr>
              <a:t/>
            </a:r>
            <a:br>
              <a:rPr lang="en-US" altLang="zh-CN" sz="2800" b="0" dirty="0" smtClean="0">
                <a:solidFill>
                  <a:srgbClr val="000066"/>
                </a:solidFill>
              </a:rPr>
            </a:br>
            <a:endParaRPr lang="zh-CN" altLang="en-US" sz="2800" b="0" dirty="0">
              <a:solidFill>
                <a:srgbClr val="000066"/>
              </a:solidFill>
            </a:endParaRPr>
          </a:p>
        </p:txBody>
      </p:sp>
      <p:sp>
        <p:nvSpPr>
          <p:cNvPr id="84" name="灯片编号占位符 83"/>
          <p:cNvSpPr>
            <a:spLocks noGrp="1"/>
          </p:cNvSpPr>
          <p:nvPr>
            <p:ph type="sldNum" sz="quarter" idx="12"/>
          </p:nvPr>
        </p:nvSpPr>
        <p:spPr/>
        <p:txBody>
          <a:bodyPr/>
          <a:lstStyle/>
          <a:p>
            <a:pPr>
              <a:defRPr/>
            </a:pPr>
            <a:fld id="{5F0FB070-C24E-4DD1-980C-64FB3D867102}" type="slidenum">
              <a:rPr lang="en-US" altLang="zh-CN" smtClean="0"/>
              <a:pPr>
                <a:defRPr/>
              </a:pPr>
              <a:t>47</a:t>
            </a:fld>
            <a:endParaRPr lang="en-US" altLang="zh-CN"/>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p:cNvSpPr>
            <a:spLocks noGrp="1"/>
          </p:cNvSpPr>
          <p:nvPr>
            <p:ph type="title"/>
          </p:nvPr>
        </p:nvSpPr>
        <p:spPr/>
        <p:txBody>
          <a:bodyPr/>
          <a:lstStyle/>
          <a:p>
            <a:r>
              <a:rPr lang="zh-CN" altLang="en-US" dirty="0" smtClean="0">
                <a:solidFill>
                  <a:srgbClr val="000066"/>
                </a:solidFill>
              </a:rPr>
              <a:t>窗口（</a:t>
            </a:r>
            <a:r>
              <a:rPr lang="en-US" altLang="zh-CN" dirty="0" smtClean="0">
                <a:solidFill>
                  <a:srgbClr val="000066"/>
                </a:solidFill>
              </a:rPr>
              <a:t> </a:t>
            </a:r>
            <a:r>
              <a:rPr lang="en-US" altLang="zh-CN" dirty="0" err="1" smtClean="0">
                <a:solidFill>
                  <a:srgbClr val="000066"/>
                </a:solidFill>
              </a:rPr>
              <a:t>rwnd</a:t>
            </a:r>
            <a:r>
              <a:rPr lang="en-US" altLang="zh-CN" dirty="0" smtClean="0">
                <a:solidFill>
                  <a:srgbClr val="000066"/>
                </a:solidFill>
              </a:rPr>
              <a:t> </a:t>
            </a:r>
            <a:r>
              <a:rPr lang="zh-CN" altLang="en-US" dirty="0" smtClean="0">
                <a:solidFill>
                  <a:srgbClr val="000066"/>
                </a:solidFill>
              </a:rPr>
              <a:t>）字段</a:t>
            </a:r>
            <a:endParaRPr lang="zh-CN" altLang="en-US" dirty="0"/>
          </a:p>
        </p:txBody>
      </p:sp>
      <p:sp>
        <p:nvSpPr>
          <p:cNvPr id="2" name="灯片编号占位符 1"/>
          <p:cNvSpPr>
            <a:spLocks noGrp="1"/>
          </p:cNvSpPr>
          <p:nvPr>
            <p:ph type="sldNum" sz="quarter" idx="12"/>
          </p:nvPr>
        </p:nvSpPr>
        <p:spPr/>
        <p:txBody>
          <a:bodyPr/>
          <a:lstStyle/>
          <a:p>
            <a:pPr>
              <a:defRPr/>
            </a:pPr>
            <a:fld id="{6989EB52-A22B-49D6-8BD6-93AA8EA54859}" type="slidenum">
              <a:rPr lang="en-US" altLang="zh-CN" smtClean="0"/>
              <a:pPr>
                <a:defRPr/>
              </a:pPr>
              <a:t>48</a:t>
            </a:fld>
            <a:endParaRPr lang="en-US" altLang="zh-CN" dirty="0"/>
          </a:p>
        </p:txBody>
      </p:sp>
      <p:sp>
        <p:nvSpPr>
          <p:cNvPr id="8" name="TextBox 7"/>
          <p:cNvSpPr txBox="1"/>
          <p:nvPr/>
        </p:nvSpPr>
        <p:spPr>
          <a:xfrm>
            <a:off x="6072198" y="3154723"/>
            <a:ext cx="1143008" cy="584775"/>
          </a:xfrm>
          <a:prstGeom prst="rect">
            <a:avLst/>
          </a:prstGeom>
          <a:noFill/>
        </p:spPr>
        <p:txBody>
          <a:bodyPr wrap="square" rtlCol="0">
            <a:spAutoFit/>
          </a:bodyPr>
          <a:lstStyle/>
          <a:p>
            <a:r>
              <a:rPr lang="en-US" altLang="zh-CN" sz="3200" dirty="0" smtClean="0">
                <a:latin typeface="+mn-lt"/>
                <a:ea typeface="+mn-ea"/>
              </a:rPr>
              <a:t>B</a:t>
            </a:r>
            <a:endParaRPr lang="zh-CN" altLang="en-US" sz="3200" dirty="0" smtClean="0">
              <a:latin typeface="+mn-lt"/>
              <a:ea typeface="+mn-ea"/>
            </a:endParaRPr>
          </a:p>
        </p:txBody>
      </p:sp>
      <p:sp>
        <p:nvSpPr>
          <p:cNvPr id="9" name="TextBox 8"/>
          <p:cNvSpPr txBox="1"/>
          <p:nvPr/>
        </p:nvSpPr>
        <p:spPr>
          <a:xfrm>
            <a:off x="1928794" y="3357585"/>
            <a:ext cx="1143008" cy="584775"/>
          </a:xfrm>
          <a:prstGeom prst="rect">
            <a:avLst/>
          </a:prstGeom>
          <a:noFill/>
        </p:spPr>
        <p:txBody>
          <a:bodyPr wrap="square" rtlCol="0">
            <a:spAutoFit/>
          </a:bodyPr>
          <a:lstStyle/>
          <a:p>
            <a:r>
              <a:rPr lang="en-US" altLang="zh-CN" sz="3200" dirty="0" smtClean="0">
                <a:latin typeface="+mn-lt"/>
                <a:ea typeface="+mn-ea"/>
              </a:rPr>
              <a:t>A</a:t>
            </a:r>
            <a:endParaRPr lang="zh-CN" altLang="en-US" sz="3200" dirty="0" smtClean="0">
              <a:latin typeface="+mn-lt"/>
              <a:ea typeface="+mn-ea"/>
            </a:endParaRPr>
          </a:p>
        </p:txBody>
      </p:sp>
      <p:cxnSp>
        <p:nvCxnSpPr>
          <p:cNvPr id="18" name="直接箭头连接符 17"/>
          <p:cNvCxnSpPr>
            <a:stCxn id="34" idx="1"/>
          </p:cNvCxnSpPr>
          <p:nvPr/>
        </p:nvCxnSpPr>
        <p:spPr>
          <a:xfrm rot="10800000" flipH="1" flipV="1">
            <a:off x="2541555" y="3586965"/>
            <a:ext cx="30179" cy="319962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750609" y="5250680"/>
            <a:ext cx="3214684" cy="3"/>
          </a:xfrm>
          <a:prstGeom prst="straightConnector1">
            <a:avLst/>
          </a:prstGeom>
          <a:ln w="38100">
            <a:solidFill>
              <a:srgbClr val="000066"/>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0800000" flipV="1">
            <a:off x="2571734" y="4445771"/>
            <a:ext cx="3786216" cy="714381"/>
          </a:xfrm>
          <a:prstGeom prst="straightConnector1">
            <a:avLst/>
          </a:prstGeom>
          <a:ln w="38100">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5"/>
          <p:cNvSpPr>
            <a:spLocks noChangeArrowheads="1"/>
          </p:cNvSpPr>
          <p:nvPr/>
        </p:nvSpPr>
        <p:spPr bwMode="auto">
          <a:xfrm rot="20960829">
            <a:off x="4212810" y="4048017"/>
            <a:ext cx="2148310" cy="951543"/>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800" dirty="0" smtClean="0">
                <a:latin typeface="Times New Roman" pitchFamily="18" charset="0"/>
                <a:ea typeface="黑体" pitchFamily="2" charset="-122"/>
              </a:rPr>
              <a:t>                </a:t>
            </a:r>
            <a:r>
              <a:rPr kumimoji="1" lang="en-US" altLang="zh-CN" sz="2800" dirty="0" err="1" smtClean="0">
                <a:latin typeface="Times New Roman" pitchFamily="18" charset="0"/>
                <a:ea typeface="黑体" pitchFamily="2" charset="-122"/>
              </a:rPr>
              <a:t>rwnd</a:t>
            </a:r>
            <a:r>
              <a:rPr kumimoji="1" lang="en-US" altLang="zh-CN" sz="2800" dirty="0" smtClean="0">
                <a:latin typeface="Times New Roman" pitchFamily="18" charset="0"/>
                <a:ea typeface="黑体" pitchFamily="2" charset="-122"/>
              </a:rPr>
              <a:t>=1000</a:t>
            </a:r>
            <a:endParaRPr kumimoji="1" lang="en-US" altLang="zh-CN" sz="2800" dirty="0">
              <a:latin typeface="Times New Roman" pitchFamily="18" charset="0"/>
              <a:ea typeface="黑体" pitchFamily="2" charset="-122"/>
            </a:endParaRPr>
          </a:p>
        </p:txBody>
      </p:sp>
      <p:grpSp>
        <p:nvGrpSpPr>
          <p:cNvPr id="20" name="组合 19"/>
          <p:cNvGrpSpPr/>
          <p:nvPr/>
        </p:nvGrpSpPr>
        <p:grpSpPr>
          <a:xfrm>
            <a:off x="2437057" y="5297863"/>
            <a:ext cx="4186448" cy="889448"/>
            <a:chOff x="2375704" y="2285993"/>
            <a:chExt cx="4186448" cy="889448"/>
          </a:xfrm>
        </p:grpSpPr>
        <p:cxnSp>
          <p:nvCxnSpPr>
            <p:cNvPr id="13" name="直接箭头连接符 12"/>
            <p:cNvCxnSpPr/>
            <p:nvPr/>
          </p:nvCxnSpPr>
          <p:spPr>
            <a:xfrm>
              <a:off x="2571736" y="2285993"/>
              <a:ext cx="3643338" cy="649578"/>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25"/>
            <p:cNvSpPr>
              <a:spLocks noChangeArrowheads="1"/>
            </p:cNvSpPr>
            <p:nvPr/>
          </p:nvSpPr>
          <p:spPr bwMode="auto">
            <a:xfrm rot="611800">
              <a:off x="2375704" y="2716341"/>
              <a:ext cx="4186448"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Times New Roman" pitchFamily="18" charset="0"/>
                  <a:ea typeface="黑体" pitchFamily="2" charset="-122"/>
                </a:rPr>
                <a:t> </a:t>
              </a:r>
              <a:r>
                <a:rPr kumimoji="1" lang="zh-CN" altLang="en-US" sz="2400" dirty="0" smtClean="0">
                  <a:latin typeface="Times New Roman" pitchFamily="18" charset="0"/>
                  <a:ea typeface="黑体" pitchFamily="2" charset="-122"/>
                </a:rPr>
                <a:t>序号</a:t>
              </a:r>
              <a:r>
                <a:rPr kumimoji="1" lang="en-US" altLang="zh-CN" sz="2400" dirty="0" smtClean="0">
                  <a:latin typeface="Times New Roman" pitchFamily="18" charset="0"/>
                  <a:ea typeface="黑体" pitchFamily="2" charset="-122"/>
                </a:rPr>
                <a:t> </a:t>
              </a:r>
              <a:r>
                <a:rPr kumimoji="1" lang="en-US" altLang="zh-CN" sz="2400" dirty="0">
                  <a:latin typeface="Times New Roman" pitchFamily="18" charset="0"/>
                  <a:ea typeface="黑体" pitchFamily="2" charset="-122"/>
                </a:rPr>
                <a:t>= </a:t>
              </a:r>
              <a:r>
                <a:rPr kumimoji="1" lang="en-US" altLang="zh-CN" sz="2400" dirty="0" smtClean="0">
                  <a:latin typeface="Times New Roman" pitchFamily="18" charset="0"/>
                  <a:ea typeface="黑体" pitchFamily="2" charset="-122"/>
                </a:rPr>
                <a:t>701</a:t>
              </a:r>
              <a:r>
                <a:rPr kumimoji="1" lang="zh-CN" altLang="en-US" sz="2400" dirty="0" smtClean="0">
                  <a:latin typeface="Times New Roman" pitchFamily="18" charset="0"/>
                  <a:ea typeface="黑体" pitchFamily="2" charset="-122"/>
                </a:rPr>
                <a:t>，</a:t>
              </a:r>
              <a:r>
                <a:rPr kumimoji="1" lang="en-US" altLang="zh-CN" sz="2400" dirty="0" smtClean="0">
                  <a:latin typeface="Times New Roman" pitchFamily="18" charset="0"/>
                  <a:ea typeface="黑体" pitchFamily="2" charset="-122"/>
                </a:rPr>
                <a:t>data&lt;=1000</a:t>
              </a:r>
              <a:r>
                <a:rPr kumimoji="1" lang="zh-CN" altLang="en-US" sz="2400" dirty="0" smtClean="0">
                  <a:latin typeface="Times New Roman" pitchFamily="18" charset="0"/>
                  <a:ea typeface="黑体" pitchFamily="2" charset="-122"/>
                </a:rPr>
                <a:t>字节</a:t>
              </a:r>
              <a:endParaRPr kumimoji="1" lang="en-US" altLang="zh-CN" sz="2400" dirty="0">
                <a:latin typeface="Times New Roman" pitchFamily="18" charset="0"/>
                <a:ea typeface="黑体" pitchFamily="2" charset="-122"/>
              </a:endParaRPr>
            </a:p>
          </p:txBody>
        </p:sp>
      </p:grpSp>
      <p:sp>
        <p:nvSpPr>
          <p:cNvPr id="26" name="Rectangle 25"/>
          <p:cNvSpPr>
            <a:spLocks noChangeArrowheads="1"/>
          </p:cNvSpPr>
          <p:nvPr/>
        </p:nvSpPr>
        <p:spPr bwMode="auto">
          <a:xfrm rot="20960829">
            <a:off x="1517242" y="4900557"/>
            <a:ext cx="3602913" cy="520655"/>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800" dirty="0" smtClean="0">
                <a:latin typeface="Times New Roman" pitchFamily="18" charset="0"/>
                <a:ea typeface="黑体" pitchFamily="2" charset="-122"/>
              </a:rPr>
              <a:t>            </a:t>
            </a:r>
            <a:r>
              <a:rPr kumimoji="1" lang="en-US" altLang="zh-CN" sz="2800" dirty="0" err="1" smtClean="0">
                <a:latin typeface="Times New Roman" pitchFamily="18" charset="0"/>
                <a:ea typeface="黑体" pitchFamily="2" charset="-122"/>
              </a:rPr>
              <a:t>ack</a:t>
            </a:r>
            <a:r>
              <a:rPr kumimoji="1" lang="en-US" altLang="zh-CN" sz="2800" dirty="0" smtClean="0">
                <a:latin typeface="Times New Roman" pitchFamily="18" charset="0"/>
                <a:ea typeface="黑体" pitchFamily="2" charset="-122"/>
              </a:rPr>
              <a:t> = 701</a:t>
            </a:r>
            <a:r>
              <a:rPr kumimoji="1" lang="zh-CN" altLang="en-US" sz="2800" dirty="0" smtClean="0">
                <a:latin typeface="Times New Roman" pitchFamily="18" charset="0"/>
                <a:ea typeface="黑体" pitchFamily="2" charset="-122"/>
              </a:rPr>
              <a:t>，</a:t>
            </a:r>
            <a:endParaRPr kumimoji="1" lang="en-US" altLang="zh-CN" sz="2800" dirty="0">
              <a:latin typeface="Times New Roman" pitchFamily="18" charset="0"/>
              <a:ea typeface="黑体" pitchFamily="2" charset="-122"/>
            </a:endParaRPr>
          </a:p>
        </p:txBody>
      </p:sp>
      <p:sp>
        <p:nvSpPr>
          <p:cNvPr id="16" name="Rectangle 22"/>
          <p:cNvSpPr>
            <a:spLocks noChangeArrowheads="1"/>
          </p:cNvSpPr>
          <p:nvPr/>
        </p:nvSpPr>
        <p:spPr bwMode="auto">
          <a:xfrm>
            <a:off x="6572264" y="3083285"/>
            <a:ext cx="2571736" cy="1197764"/>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ea typeface="黑体" pitchFamily="2" charset="-122"/>
              </a:rPr>
              <a:t>B</a:t>
            </a:r>
            <a:r>
              <a:rPr kumimoji="1" lang="zh-CN" altLang="en-US" sz="2400" dirty="0" smtClean="0">
                <a:ea typeface="黑体" pitchFamily="2" charset="-122"/>
              </a:rPr>
              <a:t>接收完</a:t>
            </a:r>
            <a:r>
              <a:rPr kumimoji="1" lang="en-US" altLang="zh-CN" sz="2400" dirty="0" smtClean="0">
                <a:ea typeface="黑体" pitchFamily="2" charset="-122"/>
              </a:rPr>
              <a:t>200</a:t>
            </a:r>
            <a:r>
              <a:rPr kumimoji="1" lang="zh-CN" altLang="en-US" sz="2400" dirty="0" smtClean="0">
                <a:ea typeface="黑体" pitchFamily="2" charset="-122"/>
              </a:rPr>
              <a:t>字节后，还能接收</a:t>
            </a:r>
            <a:r>
              <a:rPr kumimoji="1" lang="en-US" altLang="zh-CN" sz="2400" dirty="0" smtClean="0">
                <a:ea typeface="黑体" pitchFamily="2" charset="-122"/>
              </a:rPr>
              <a:t>1000</a:t>
            </a:r>
            <a:r>
              <a:rPr kumimoji="1" lang="zh-CN" altLang="en-US" sz="2400" dirty="0" smtClean="0">
                <a:ea typeface="黑体" pitchFamily="2" charset="-122"/>
              </a:rPr>
              <a:t>字节</a:t>
            </a:r>
            <a:endParaRPr kumimoji="1" lang="zh-CN" altLang="en-US" sz="2400" dirty="0">
              <a:latin typeface="Arial" charset="0"/>
              <a:ea typeface="黑体" pitchFamily="2" charset="-122"/>
            </a:endParaRPr>
          </a:p>
        </p:txBody>
      </p:sp>
      <p:cxnSp>
        <p:nvCxnSpPr>
          <p:cNvPr id="30" name="直接箭头连接符 29"/>
          <p:cNvCxnSpPr/>
          <p:nvPr/>
        </p:nvCxnSpPr>
        <p:spPr>
          <a:xfrm>
            <a:off x="2571736" y="3786214"/>
            <a:ext cx="3643338" cy="649578"/>
          </a:xfrm>
          <a:prstGeom prst="straightConnector1">
            <a:avLst/>
          </a:prstGeom>
          <a:ln w="76200">
            <a:solidFill>
              <a:srgbClr val="CC33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25"/>
          <p:cNvSpPr>
            <a:spLocks noChangeArrowheads="1"/>
          </p:cNvSpPr>
          <p:nvPr/>
        </p:nvSpPr>
        <p:spPr bwMode="auto">
          <a:xfrm rot="611800">
            <a:off x="2510384" y="3703302"/>
            <a:ext cx="3947369" cy="466117"/>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Times New Roman" pitchFamily="18" charset="0"/>
                <a:ea typeface="黑体" pitchFamily="2" charset="-122"/>
              </a:rPr>
              <a:t> </a:t>
            </a:r>
            <a:r>
              <a:rPr kumimoji="1" lang="zh-CN" altLang="en-US" sz="2400" dirty="0" smtClean="0">
                <a:latin typeface="Times New Roman" pitchFamily="18" charset="0"/>
                <a:ea typeface="黑体" pitchFamily="2" charset="-122"/>
              </a:rPr>
              <a:t>序号</a:t>
            </a:r>
            <a:r>
              <a:rPr kumimoji="1" lang="en-US" altLang="zh-CN" sz="2400" dirty="0" smtClean="0">
                <a:latin typeface="Times New Roman" pitchFamily="18" charset="0"/>
                <a:ea typeface="黑体" pitchFamily="2" charset="-122"/>
              </a:rPr>
              <a:t> </a:t>
            </a:r>
            <a:r>
              <a:rPr kumimoji="1" lang="en-US" altLang="zh-CN" sz="2400" dirty="0">
                <a:latin typeface="Times New Roman" pitchFamily="18" charset="0"/>
                <a:ea typeface="黑体" pitchFamily="2" charset="-122"/>
              </a:rPr>
              <a:t>= </a:t>
            </a:r>
            <a:r>
              <a:rPr kumimoji="1" lang="en-US" altLang="zh-CN" sz="2400" dirty="0" smtClean="0">
                <a:latin typeface="Times New Roman" pitchFamily="18" charset="0"/>
                <a:ea typeface="黑体" pitchFamily="2" charset="-122"/>
              </a:rPr>
              <a:t>501~700</a:t>
            </a:r>
            <a:r>
              <a:rPr kumimoji="1" lang="zh-CN" altLang="en-US" sz="2400" dirty="0" smtClean="0">
                <a:latin typeface="Times New Roman" pitchFamily="18" charset="0"/>
                <a:ea typeface="黑体" pitchFamily="2" charset="-122"/>
              </a:rPr>
              <a:t>号字节</a:t>
            </a:r>
            <a:endParaRPr kumimoji="1" lang="en-US" altLang="zh-CN" sz="2400" dirty="0">
              <a:latin typeface="Times New Roman" pitchFamily="18" charset="0"/>
              <a:ea typeface="黑体" pitchFamily="2" charset="-122"/>
            </a:endParaRPr>
          </a:p>
        </p:txBody>
      </p:sp>
      <p:sp>
        <p:nvSpPr>
          <p:cNvPr id="29" name="圆角矩形标注 28"/>
          <p:cNvSpPr/>
          <p:nvPr/>
        </p:nvSpPr>
        <p:spPr>
          <a:xfrm>
            <a:off x="357158" y="4000503"/>
            <a:ext cx="2428860" cy="857256"/>
          </a:xfrm>
          <a:prstGeom prst="wedgeRoundRectCallout">
            <a:avLst>
              <a:gd name="adj1" fmla="val 92174"/>
              <a:gd name="adj2" fmla="val 5269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sz="2400" dirty="0" smtClean="0">
                <a:solidFill>
                  <a:schemeClr val="tx1"/>
                </a:solidFill>
                <a:latin typeface="Times New Roman" pitchFamily="18" charset="0"/>
                <a:ea typeface="黑体" pitchFamily="2" charset="-122"/>
              </a:rPr>
              <a:t>1</a:t>
            </a:r>
            <a:r>
              <a:rPr kumimoji="1" lang="zh-CN" altLang="en-US" sz="2400" dirty="0" smtClean="0">
                <a:solidFill>
                  <a:schemeClr val="tx1"/>
                </a:solidFill>
                <a:latin typeface="Times New Roman" pitchFamily="18" charset="0"/>
                <a:ea typeface="黑体" pitchFamily="2" charset="-122"/>
              </a:rPr>
              <a:t>、</a:t>
            </a:r>
            <a:r>
              <a:rPr kumimoji="1" lang="en-US" altLang="zh-CN" sz="2400" dirty="0" smtClean="0">
                <a:solidFill>
                  <a:schemeClr val="tx1"/>
                </a:solidFill>
                <a:latin typeface="Times New Roman" pitchFamily="18" charset="0"/>
                <a:ea typeface="黑体" pitchFamily="2" charset="-122"/>
              </a:rPr>
              <a:t>B</a:t>
            </a:r>
            <a:r>
              <a:rPr kumimoji="1" lang="zh-CN" altLang="en-US" sz="2400" dirty="0" smtClean="0">
                <a:solidFill>
                  <a:schemeClr val="tx1"/>
                </a:solidFill>
                <a:latin typeface="Times New Roman" pitchFamily="18" charset="0"/>
                <a:ea typeface="黑体" pitchFamily="2" charset="-122"/>
              </a:rPr>
              <a:t>告诉</a:t>
            </a:r>
            <a:r>
              <a:rPr kumimoji="1" lang="en-US" altLang="zh-CN" sz="2400" dirty="0" smtClean="0">
                <a:solidFill>
                  <a:schemeClr val="tx1"/>
                </a:solidFill>
                <a:latin typeface="Times New Roman" pitchFamily="18" charset="0"/>
                <a:ea typeface="黑体" pitchFamily="2" charset="-122"/>
              </a:rPr>
              <a:t>A</a:t>
            </a:r>
            <a:r>
              <a:rPr kumimoji="1" lang="zh-CN" altLang="en-US" sz="2400" dirty="0" smtClean="0">
                <a:solidFill>
                  <a:schemeClr val="tx1"/>
                </a:solidFill>
                <a:latin typeface="Times New Roman" pitchFamily="18" charset="0"/>
                <a:ea typeface="黑体" pitchFamily="2" charset="-122"/>
              </a:rPr>
              <a:t>，从</a:t>
            </a:r>
            <a:r>
              <a:rPr kumimoji="1" lang="en-US" altLang="zh-CN" sz="2400" dirty="0" smtClean="0">
                <a:solidFill>
                  <a:schemeClr val="tx1"/>
                </a:solidFill>
                <a:latin typeface="Times New Roman" pitchFamily="18" charset="0"/>
                <a:ea typeface="黑体" pitchFamily="2" charset="-122"/>
              </a:rPr>
              <a:t>701</a:t>
            </a:r>
            <a:r>
              <a:rPr kumimoji="1" lang="zh-CN" altLang="en-US" sz="2400" dirty="0" smtClean="0">
                <a:solidFill>
                  <a:schemeClr val="tx1"/>
                </a:solidFill>
                <a:latin typeface="Times New Roman" pitchFamily="18" charset="0"/>
                <a:ea typeface="黑体" pitchFamily="2" charset="-122"/>
              </a:rPr>
              <a:t>开始发数据</a:t>
            </a:r>
            <a:endParaRPr lang="zh-CN" altLang="en-US" sz="2400" dirty="0">
              <a:solidFill>
                <a:schemeClr val="tx1"/>
              </a:solidFill>
            </a:endParaRPr>
          </a:p>
        </p:txBody>
      </p:sp>
      <p:sp>
        <p:nvSpPr>
          <p:cNvPr id="27" name="圆角矩形标注 26"/>
          <p:cNvSpPr/>
          <p:nvPr/>
        </p:nvSpPr>
        <p:spPr>
          <a:xfrm>
            <a:off x="2928926" y="2368905"/>
            <a:ext cx="3143272" cy="857256"/>
          </a:xfrm>
          <a:prstGeom prst="wedgeRoundRectCallout">
            <a:avLst>
              <a:gd name="adj1" fmla="val 31353"/>
              <a:gd name="adj2" fmla="val 20594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sz="2400" dirty="0" smtClean="0">
                <a:solidFill>
                  <a:schemeClr val="tx1"/>
                </a:solidFill>
                <a:latin typeface="Times New Roman" pitchFamily="18" charset="0"/>
                <a:ea typeface="黑体" pitchFamily="2" charset="-122"/>
              </a:rPr>
              <a:t>2</a:t>
            </a:r>
            <a:r>
              <a:rPr kumimoji="1" lang="zh-CN" altLang="en-US" sz="2400" dirty="0" smtClean="0">
                <a:solidFill>
                  <a:schemeClr val="tx1"/>
                </a:solidFill>
                <a:latin typeface="Times New Roman" pitchFamily="18" charset="0"/>
                <a:ea typeface="黑体" pitchFamily="2" charset="-122"/>
              </a:rPr>
              <a:t>、</a:t>
            </a:r>
            <a:r>
              <a:rPr kumimoji="1" lang="en-US" altLang="zh-CN" sz="2400" dirty="0" smtClean="0">
                <a:solidFill>
                  <a:schemeClr val="tx1"/>
                </a:solidFill>
                <a:latin typeface="Times New Roman" pitchFamily="18" charset="0"/>
                <a:ea typeface="黑体" pitchFamily="2" charset="-122"/>
              </a:rPr>
              <a:t>B</a:t>
            </a:r>
            <a:r>
              <a:rPr kumimoji="1" lang="zh-CN" altLang="en-US" sz="2400" dirty="0" smtClean="0">
                <a:solidFill>
                  <a:schemeClr val="tx1"/>
                </a:solidFill>
                <a:latin typeface="Times New Roman" pitchFamily="18" charset="0"/>
                <a:ea typeface="黑体" pitchFamily="2" charset="-122"/>
              </a:rPr>
              <a:t>告诉</a:t>
            </a:r>
            <a:r>
              <a:rPr kumimoji="1" lang="en-US" altLang="zh-CN" sz="2400" dirty="0" smtClean="0">
                <a:solidFill>
                  <a:schemeClr val="tx1"/>
                </a:solidFill>
                <a:latin typeface="Times New Roman" pitchFamily="18" charset="0"/>
                <a:ea typeface="黑体" pitchFamily="2" charset="-122"/>
              </a:rPr>
              <a:t>A</a:t>
            </a:r>
            <a:r>
              <a:rPr kumimoji="1" lang="zh-CN" altLang="en-US" sz="2400" dirty="0" smtClean="0">
                <a:solidFill>
                  <a:schemeClr val="tx1"/>
                </a:solidFill>
                <a:latin typeface="Times New Roman" pitchFamily="18" charset="0"/>
                <a:ea typeface="黑体" pitchFamily="2" charset="-122"/>
              </a:rPr>
              <a:t>，我可以接收</a:t>
            </a:r>
            <a:r>
              <a:rPr kumimoji="1" lang="en-US" altLang="zh-CN" sz="2400" dirty="0" smtClean="0">
                <a:solidFill>
                  <a:schemeClr val="tx1"/>
                </a:solidFill>
                <a:latin typeface="Times New Roman" pitchFamily="18" charset="0"/>
                <a:ea typeface="黑体" pitchFamily="2" charset="-122"/>
              </a:rPr>
              <a:t>1000</a:t>
            </a:r>
            <a:r>
              <a:rPr kumimoji="1" lang="zh-CN" altLang="en-US" sz="2400" dirty="0" smtClean="0">
                <a:solidFill>
                  <a:schemeClr val="tx1"/>
                </a:solidFill>
                <a:latin typeface="Times New Roman" pitchFamily="18" charset="0"/>
                <a:ea typeface="黑体" pitchFamily="2" charset="-122"/>
              </a:rPr>
              <a:t>字节数据</a:t>
            </a:r>
            <a:endParaRPr lang="zh-CN" altLang="en-US" sz="2400" dirty="0">
              <a:solidFill>
                <a:schemeClr val="tx1"/>
              </a:solidFill>
            </a:endParaRPr>
          </a:p>
        </p:txBody>
      </p:sp>
      <p:sp>
        <p:nvSpPr>
          <p:cNvPr id="28" name="TextBox 27"/>
          <p:cNvSpPr txBox="1"/>
          <p:nvPr/>
        </p:nvSpPr>
        <p:spPr>
          <a:xfrm>
            <a:off x="6429388" y="4297731"/>
            <a:ext cx="928694" cy="523220"/>
          </a:xfrm>
          <a:prstGeom prst="rect">
            <a:avLst/>
          </a:prstGeom>
          <a:solidFill>
            <a:srgbClr val="99CCFF"/>
          </a:solidFill>
          <a:ln w="28575">
            <a:solidFill>
              <a:srgbClr val="000066"/>
            </a:solidFill>
          </a:ln>
        </p:spPr>
        <p:txBody>
          <a:bodyPr wrap="square" rtlCol="0">
            <a:spAutoFit/>
          </a:bodyPr>
          <a:lstStyle/>
          <a:p>
            <a:r>
              <a:rPr lang="en-US" altLang="zh-CN" sz="2800" dirty="0" smtClean="0">
                <a:latin typeface="+mn-lt"/>
                <a:ea typeface="+mn-ea"/>
              </a:rPr>
              <a:t>200</a:t>
            </a:r>
            <a:endParaRPr lang="zh-CN" altLang="en-US" sz="2800" dirty="0" smtClean="0">
              <a:latin typeface="+mn-lt"/>
              <a:ea typeface="+mn-ea"/>
            </a:endParaRPr>
          </a:p>
        </p:txBody>
      </p:sp>
      <p:sp>
        <p:nvSpPr>
          <p:cNvPr id="31" name="TextBox 30"/>
          <p:cNvSpPr txBox="1"/>
          <p:nvPr/>
        </p:nvSpPr>
        <p:spPr>
          <a:xfrm>
            <a:off x="7358082" y="4297731"/>
            <a:ext cx="1571636" cy="523220"/>
          </a:xfrm>
          <a:prstGeom prst="rect">
            <a:avLst/>
          </a:prstGeom>
          <a:noFill/>
          <a:ln w="28575">
            <a:solidFill>
              <a:srgbClr val="000066"/>
            </a:solidFill>
          </a:ln>
        </p:spPr>
        <p:txBody>
          <a:bodyPr wrap="square" rtlCol="0">
            <a:spAutoFit/>
          </a:bodyPr>
          <a:lstStyle/>
          <a:p>
            <a:r>
              <a:rPr lang="en-US" altLang="zh-CN" sz="2800" dirty="0" smtClean="0">
                <a:latin typeface="+mn-lt"/>
                <a:ea typeface="+mn-ea"/>
              </a:rPr>
              <a:t>1000</a:t>
            </a:r>
            <a:endParaRPr lang="zh-CN" altLang="en-US" sz="2800" dirty="0" smtClean="0">
              <a:latin typeface="+mn-lt"/>
              <a:ea typeface="+mn-ea"/>
            </a:endParaRPr>
          </a:p>
        </p:txBody>
      </p:sp>
      <p:sp>
        <p:nvSpPr>
          <p:cNvPr id="23" name="矩形 22"/>
          <p:cNvSpPr/>
          <p:nvPr/>
        </p:nvSpPr>
        <p:spPr>
          <a:xfrm>
            <a:off x="428596" y="1071546"/>
            <a:ext cx="8389967" cy="954107"/>
          </a:xfrm>
          <a:prstGeom prst="rect">
            <a:avLst/>
          </a:prstGeom>
        </p:spPr>
        <p:txBody>
          <a:bodyPr wrap="square">
            <a:spAutoFit/>
          </a:bodyPr>
          <a:lstStyle/>
          <a:p>
            <a:r>
              <a:rPr lang="zh-CN" altLang="en-US" sz="2800" kern="0" dirty="0" smtClean="0">
                <a:solidFill>
                  <a:srgbClr val="000066"/>
                </a:solidFill>
                <a:latin typeface="Arial"/>
                <a:ea typeface="黑体" pitchFamily="2" charset="-122"/>
                <a:cs typeface="+mj-cs"/>
              </a:rPr>
              <a:t>含义是从确认号起，自己能接收的字节数，也就是允许对方最多发送的字节数，</a:t>
            </a:r>
            <a:endParaRPr lang="zh-CN" altLang="en-US" dirty="0"/>
          </a:p>
        </p:txBody>
      </p:sp>
      <p:sp>
        <p:nvSpPr>
          <p:cNvPr id="3" name="矩形 2"/>
          <p:cNvSpPr/>
          <p:nvPr/>
        </p:nvSpPr>
        <p:spPr>
          <a:xfrm>
            <a:off x="7102866" y="5154015"/>
            <a:ext cx="646331" cy="461665"/>
          </a:xfrm>
          <a:prstGeom prst="rect">
            <a:avLst/>
          </a:prstGeom>
        </p:spPr>
        <p:txBody>
          <a:bodyPr wrap="none">
            <a:spAutoFit/>
          </a:bodyPr>
          <a:lstStyle/>
          <a:p>
            <a:r>
              <a:rPr kumimoji="1" lang="en-US" altLang="zh-CN" sz="2400" dirty="0">
                <a:latin typeface="Times New Roman" pitchFamily="18" charset="0"/>
                <a:ea typeface="黑体" pitchFamily="2" charset="-122"/>
              </a:rPr>
              <a:t>701</a:t>
            </a:r>
            <a:endParaRPr lang="zh-CN" altLang="en-US" sz="2400" dirty="0"/>
          </a:p>
        </p:txBody>
      </p:sp>
      <p:cxnSp>
        <p:nvCxnSpPr>
          <p:cNvPr id="5" name="直接箭头连接符 4"/>
          <p:cNvCxnSpPr/>
          <p:nvPr/>
        </p:nvCxnSpPr>
        <p:spPr bwMode="auto">
          <a:xfrm flipH="1" flipV="1">
            <a:off x="7358082" y="4837633"/>
            <a:ext cx="11709" cy="430403"/>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20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9" grpId="0" animBg="1"/>
      <p:bldP spid="27" grpId="0" animBg="1"/>
      <p:bldP spid="28" grpId="0" animBg="1"/>
      <p:bldP spid="31" grpId="0" animBg="1"/>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 </a:t>
            </a:r>
            <a:r>
              <a:rPr lang="en-US" altLang="zh-CN" dirty="0" smtClean="0"/>
              <a:t>A</a:t>
            </a:r>
            <a:r>
              <a:rPr lang="zh-CN" altLang="en-US" dirty="0" smtClean="0"/>
              <a:t>给</a:t>
            </a:r>
            <a:r>
              <a:rPr lang="en-US" altLang="zh-CN" dirty="0"/>
              <a:t>B</a:t>
            </a:r>
            <a:r>
              <a:rPr lang="zh-CN" altLang="en-US" dirty="0" smtClean="0"/>
              <a:t>发送的数据</a:t>
            </a:r>
            <a:r>
              <a:rPr lang="en-US" altLang="zh-CN" dirty="0" err="1" smtClean="0"/>
              <a:t>seq</a:t>
            </a:r>
            <a:r>
              <a:rPr lang="en-US" altLang="zh-CN" dirty="0" smtClean="0"/>
              <a:t>=100,</a:t>
            </a:r>
            <a:r>
              <a:rPr lang="zh-CN" altLang="en-US" dirty="0" smtClean="0"/>
              <a:t>长度</a:t>
            </a:r>
            <a:r>
              <a:rPr lang="en-US" altLang="zh-CN" dirty="0" smtClean="0"/>
              <a:t>=100</a:t>
            </a:r>
            <a:r>
              <a:rPr lang="zh-CN" altLang="en-US" dirty="0" smtClean="0"/>
              <a:t>，假如</a:t>
            </a:r>
            <a:r>
              <a:rPr lang="en-US" altLang="zh-CN" dirty="0" smtClean="0"/>
              <a:t>B</a:t>
            </a:r>
            <a:r>
              <a:rPr lang="zh-CN" altLang="en-US" dirty="0" smtClean="0"/>
              <a:t>正确收到，还可以接收</a:t>
            </a:r>
            <a:r>
              <a:rPr lang="en-US" altLang="zh-CN" dirty="0" smtClean="0"/>
              <a:t>200</a:t>
            </a:r>
            <a:r>
              <a:rPr lang="zh-CN" altLang="en-US" smtClean="0"/>
              <a:t>字节数据；请</a:t>
            </a:r>
            <a:r>
              <a:rPr lang="zh-CN" altLang="en-US" dirty="0" smtClean="0"/>
              <a:t>写</a:t>
            </a:r>
            <a:r>
              <a:rPr lang="en-US" altLang="zh-CN" dirty="0" smtClean="0"/>
              <a:t>B</a:t>
            </a:r>
            <a:r>
              <a:rPr lang="zh-CN" altLang="en-US" dirty="0" smtClean="0"/>
              <a:t>的确认的</a:t>
            </a:r>
            <a:r>
              <a:rPr lang="en-US" altLang="zh-CN" dirty="0" err="1" smtClean="0"/>
              <a:t>ack</a:t>
            </a:r>
            <a:r>
              <a:rPr lang="en-US" altLang="zh-CN" dirty="0" smtClean="0"/>
              <a:t> </a:t>
            </a:r>
            <a:r>
              <a:rPr lang="zh-CN" altLang="en-US" dirty="0" smtClean="0"/>
              <a:t>，和 </a:t>
            </a:r>
            <a:r>
              <a:rPr lang="en-US" altLang="zh-CN" dirty="0" err="1" smtClean="0"/>
              <a:t>rwnd</a:t>
            </a:r>
            <a:r>
              <a:rPr lang="en-US" altLang="zh-CN" dirty="0" smtClean="0"/>
              <a:t> </a:t>
            </a:r>
            <a:r>
              <a:rPr lang="zh-CN" altLang="en-US" dirty="0" smtClean="0"/>
              <a:t>字段</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49</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5.1.1  </a:t>
            </a:r>
            <a:r>
              <a:rPr lang="zh-CN" altLang="en-US" dirty="0" smtClean="0"/>
              <a:t>进程之间的通信</a:t>
            </a:r>
            <a:endParaRPr lang="zh-CN" altLang="en-US" dirty="0"/>
          </a:p>
        </p:txBody>
      </p:sp>
      <p:sp>
        <p:nvSpPr>
          <p:cNvPr id="3" name="内容占位符 2"/>
          <p:cNvSpPr>
            <a:spLocks noGrp="1"/>
          </p:cNvSpPr>
          <p:nvPr>
            <p:ph idx="1"/>
          </p:nvPr>
        </p:nvSpPr>
        <p:spPr>
          <a:xfrm>
            <a:off x="428596" y="1214422"/>
            <a:ext cx="8286808" cy="4244988"/>
          </a:xfrm>
        </p:spPr>
        <p:txBody>
          <a:bodyPr/>
          <a:lstStyle/>
          <a:p>
            <a:r>
              <a:rPr lang="zh-CN" altLang="en-US" dirty="0" smtClean="0"/>
              <a:t>运输层只存在于</a:t>
            </a:r>
            <a:r>
              <a:rPr lang="zh-CN" altLang="en-US" dirty="0" smtClean="0">
                <a:solidFill>
                  <a:srgbClr val="FF0000"/>
                </a:solidFill>
              </a:rPr>
              <a:t>主机</a:t>
            </a:r>
            <a:r>
              <a:rPr lang="zh-CN" altLang="en-US" dirty="0" smtClean="0"/>
              <a:t>的协议栈中，而</a:t>
            </a:r>
            <a:r>
              <a:rPr lang="zh-CN" altLang="en-US" dirty="0" smtClean="0">
                <a:solidFill>
                  <a:srgbClr val="FF0000"/>
                </a:solidFill>
              </a:rPr>
              <a:t>路由器和交换机</a:t>
            </a:r>
            <a:r>
              <a:rPr lang="zh-CN" altLang="en-US" dirty="0" smtClean="0"/>
              <a:t>等设备都没有该层。 </a:t>
            </a:r>
          </a:p>
        </p:txBody>
      </p:sp>
      <p:sp>
        <p:nvSpPr>
          <p:cNvPr id="4" name="灯片编号占位符 3"/>
          <p:cNvSpPr>
            <a:spLocks noGrp="1"/>
          </p:cNvSpPr>
          <p:nvPr>
            <p:ph type="sldNum" sz="quarter" idx="12"/>
          </p:nvPr>
        </p:nvSpPr>
        <p:spPr>
          <a:xfrm>
            <a:off x="4181494" y="6146823"/>
            <a:ext cx="571504"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5</a:t>
            </a:fld>
            <a:endParaRPr lang="zh-CN" altLang="en-US" kern="0" dirty="0">
              <a:solidFill>
                <a:sysClr val="windowText" lastClr="000000"/>
              </a:solidFill>
            </a:endParaRPr>
          </a:p>
        </p:txBody>
      </p:sp>
      <p:sp>
        <p:nvSpPr>
          <p:cNvPr id="5" name="Rectangle 314"/>
          <p:cNvSpPr>
            <a:spLocks noChangeArrowheads="1"/>
          </p:cNvSpPr>
          <p:nvPr/>
        </p:nvSpPr>
        <p:spPr bwMode="auto">
          <a:xfrm>
            <a:off x="180995" y="3714752"/>
            <a:ext cx="1449388" cy="2538413"/>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6" name="Rectangle 324"/>
          <p:cNvSpPr>
            <a:spLocks noChangeArrowheads="1"/>
          </p:cNvSpPr>
          <p:nvPr/>
        </p:nvSpPr>
        <p:spPr bwMode="auto">
          <a:xfrm>
            <a:off x="7429520" y="3714752"/>
            <a:ext cx="1452563" cy="2538413"/>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 name="Rectangle 313"/>
          <p:cNvSpPr>
            <a:spLocks noChangeArrowheads="1"/>
          </p:cNvSpPr>
          <p:nvPr/>
        </p:nvSpPr>
        <p:spPr bwMode="auto">
          <a:xfrm>
            <a:off x="198458" y="4824415"/>
            <a:ext cx="8688387" cy="469900"/>
          </a:xfrm>
          <a:prstGeom prst="rect">
            <a:avLst/>
          </a:prstGeom>
          <a:solidFill>
            <a:srgbClr val="CCECFF">
              <a:alpha val="67999"/>
            </a:srgbClr>
          </a:solidFill>
          <a:ln w="12700">
            <a:noFill/>
            <a:miter lim="800000"/>
            <a:headEnd/>
            <a:tailEnd/>
          </a:ln>
          <a:effectLst/>
        </p:spPr>
        <p:txBody>
          <a:bodyPr wrap="none" anchor="ctr"/>
          <a:lstStyle/>
          <a:p>
            <a:endParaRPr lang="zh-CN" altLang="en-US"/>
          </a:p>
        </p:txBody>
      </p:sp>
      <p:sp>
        <p:nvSpPr>
          <p:cNvPr id="8" name="Line 316"/>
          <p:cNvSpPr>
            <a:spLocks noChangeShapeType="1"/>
          </p:cNvSpPr>
          <p:nvPr/>
        </p:nvSpPr>
        <p:spPr bwMode="auto">
          <a:xfrm>
            <a:off x="180995" y="5300665"/>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9" name="Line 317"/>
          <p:cNvSpPr>
            <a:spLocks noChangeShapeType="1"/>
          </p:cNvSpPr>
          <p:nvPr/>
        </p:nvSpPr>
        <p:spPr bwMode="auto">
          <a:xfrm>
            <a:off x="180995" y="5780090"/>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10" name="Rectangle 318"/>
          <p:cNvSpPr>
            <a:spLocks noChangeArrowheads="1"/>
          </p:cNvSpPr>
          <p:nvPr/>
        </p:nvSpPr>
        <p:spPr bwMode="auto">
          <a:xfrm>
            <a:off x="187345" y="4376740"/>
            <a:ext cx="1439863" cy="447675"/>
          </a:xfrm>
          <a:prstGeom prst="rect">
            <a:avLst/>
          </a:prstGeom>
          <a:solidFill>
            <a:srgbClr val="99FF66"/>
          </a:solidFill>
          <a:ln w="19050">
            <a:solidFill>
              <a:schemeClr val="tx1"/>
            </a:solidFill>
            <a:miter lim="800000"/>
            <a:headEnd/>
            <a:tailEnd/>
          </a:ln>
          <a:effectLst/>
        </p:spPr>
        <p:txBody>
          <a:bodyPr wrap="none" anchor="ctr"/>
          <a:lstStyle/>
          <a:p>
            <a:endParaRPr lang="zh-CN" altLang="en-US"/>
          </a:p>
        </p:txBody>
      </p:sp>
      <p:sp>
        <p:nvSpPr>
          <p:cNvPr id="11" name="Rectangle 319"/>
          <p:cNvSpPr>
            <a:spLocks noChangeArrowheads="1"/>
          </p:cNvSpPr>
          <p:nvPr/>
        </p:nvSpPr>
        <p:spPr bwMode="auto">
          <a:xfrm>
            <a:off x="146070" y="3835402"/>
            <a:ext cx="322263" cy="237490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sz="2000">
                <a:solidFill>
                  <a:srgbClr val="333399"/>
                </a:solidFill>
                <a:latin typeface="Arial" charset="0"/>
                <a:ea typeface="黑体" pitchFamily="2" charset="-122"/>
              </a:rPr>
              <a:t>5</a:t>
            </a:r>
          </a:p>
          <a:p>
            <a:pPr defTabSz="762000" eaLnBrk="0" hangingPunct="0">
              <a:lnSpc>
                <a:spcPct val="150000"/>
              </a:lnSpc>
            </a:pPr>
            <a:r>
              <a:rPr kumimoji="1" lang="en-US" altLang="zh-CN" sz="2000">
                <a:solidFill>
                  <a:srgbClr val="333399"/>
                </a:solidFill>
                <a:latin typeface="Arial" charset="0"/>
                <a:ea typeface="黑体" pitchFamily="2" charset="-122"/>
              </a:rPr>
              <a:t>4</a:t>
            </a:r>
          </a:p>
          <a:p>
            <a:pPr defTabSz="762000" eaLnBrk="0" hangingPunct="0">
              <a:lnSpc>
                <a:spcPct val="150000"/>
              </a:lnSpc>
            </a:pPr>
            <a:r>
              <a:rPr kumimoji="1" lang="en-US" altLang="zh-CN" sz="2000">
                <a:solidFill>
                  <a:srgbClr val="333399"/>
                </a:solidFill>
                <a:latin typeface="Arial" charset="0"/>
                <a:ea typeface="黑体" pitchFamily="2" charset="-122"/>
              </a:rPr>
              <a:t>3</a:t>
            </a:r>
          </a:p>
          <a:p>
            <a:pPr defTabSz="762000" eaLnBrk="0" hangingPunct="0">
              <a:lnSpc>
                <a:spcPct val="150000"/>
              </a:lnSpc>
            </a:pPr>
            <a:r>
              <a:rPr kumimoji="1" lang="en-US" altLang="zh-CN" sz="2000">
                <a:solidFill>
                  <a:srgbClr val="333399"/>
                </a:solidFill>
                <a:latin typeface="Arial" charset="0"/>
                <a:ea typeface="黑体" pitchFamily="2" charset="-122"/>
              </a:rPr>
              <a:t>2</a:t>
            </a:r>
          </a:p>
          <a:p>
            <a:pPr defTabSz="762000" eaLnBrk="0" hangingPunct="0">
              <a:lnSpc>
                <a:spcPct val="150000"/>
              </a:lnSpc>
            </a:pPr>
            <a:r>
              <a:rPr kumimoji="1" lang="en-US" altLang="zh-CN" sz="2000">
                <a:solidFill>
                  <a:srgbClr val="333399"/>
                </a:solidFill>
                <a:latin typeface="Arial" charset="0"/>
                <a:ea typeface="黑体" pitchFamily="2" charset="-122"/>
              </a:rPr>
              <a:t>1</a:t>
            </a:r>
          </a:p>
        </p:txBody>
      </p:sp>
      <p:grpSp>
        <p:nvGrpSpPr>
          <p:cNvPr id="106" name="组合 105"/>
          <p:cNvGrpSpPr/>
          <p:nvPr/>
        </p:nvGrpSpPr>
        <p:grpSpPr>
          <a:xfrm>
            <a:off x="2894033" y="4833940"/>
            <a:ext cx="1062037" cy="1419225"/>
            <a:chOff x="2894033" y="4833940"/>
            <a:chExt cx="1062037" cy="1419225"/>
          </a:xfrm>
        </p:grpSpPr>
        <p:sp>
          <p:nvSpPr>
            <p:cNvPr id="13" name="Rectangle 321"/>
            <p:cNvSpPr>
              <a:spLocks noChangeArrowheads="1"/>
            </p:cNvSpPr>
            <p:nvPr/>
          </p:nvSpPr>
          <p:spPr bwMode="auto">
            <a:xfrm>
              <a:off x="2894033" y="4833940"/>
              <a:ext cx="1062037" cy="1419225"/>
            </a:xfrm>
            <a:prstGeom prst="rect">
              <a:avLst/>
            </a:prstGeom>
            <a:solidFill>
              <a:srgbClr val="CCCCFF"/>
            </a:solidFill>
            <a:ln w="12700">
              <a:solidFill>
                <a:schemeClr val="tx1"/>
              </a:solidFill>
              <a:miter lim="800000"/>
              <a:headEnd/>
              <a:tailEnd/>
            </a:ln>
            <a:effectLst/>
          </p:spPr>
          <p:txBody>
            <a:bodyPr wrap="none" anchor="ctr"/>
            <a:lstStyle/>
            <a:p>
              <a:endParaRPr lang="zh-CN" altLang="en-US"/>
            </a:p>
          </p:txBody>
        </p:sp>
        <p:sp>
          <p:nvSpPr>
            <p:cNvPr id="14" name="Line 322"/>
            <p:cNvSpPr>
              <a:spLocks noChangeShapeType="1"/>
            </p:cNvSpPr>
            <p:nvPr/>
          </p:nvSpPr>
          <p:spPr bwMode="auto">
            <a:xfrm>
              <a:off x="2894033" y="5298805"/>
              <a:ext cx="1062037" cy="0"/>
            </a:xfrm>
            <a:prstGeom prst="line">
              <a:avLst/>
            </a:prstGeom>
            <a:noFill/>
            <a:ln w="12700">
              <a:solidFill>
                <a:schemeClr val="tx1"/>
              </a:solidFill>
              <a:round/>
              <a:headEnd/>
              <a:tailEnd/>
            </a:ln>
            <a:effectLst/>
          </p:spPr>
          <p:txBody>
            <a:bodyPr wrap="none" anchor="ctr"/>
            <a:lstStyle/>
            <a:p>
              <a:endParaRPr lang="zh-CN" altLang="en-US"/>
            </a:p>
          </p:txBody>
        </p:sp>
        <p:sp>
          <p:nvSpPr>
            <p:cNvPr id="15" name="Line 323"/>
            <p:cNvSpPr>
              <a:spLocks noChangeShapeType="1"/>
            </p:cNvSpPr>
            <p:nvPr/>
          </p:nvSpPr>
          <p:spPr bwMode="auto">
            <a:xfrm>
              <a:off x="2894033" y="5779064"/>
              <a:ext cx="1062037" cy="0"/>
            </a:xfrm>
            <a:prstGeom prst="line">
              <a:avLst/>
            </a:prstGeom>
            <a:noFill/>
            <a:ln w="12700">
              <a:solidFill>
                <a:schemeClr val="tx1"/>
              </a:solidFill>
              <a:round/>
              <a:headEnd/>
              <a:tailEnd/>
            </a:ln>
            <a:effectLst/>
          </p:spPr>
          <p:txBody>
            <a:bodyPr wrap="none" anchor="ctr"/>
            <a:lstStyle/>
            <a:p>
              <a:endParaRPr lang="zh-CN" altLang="en-US"/>
            </a:p>
          </p:txBody>
        </p:sp>
      </p:grpSp>
      <p:sp>
        <p:nvSpPr>
          <p:cNvPr id="16" name="Line 325"/>
          <p:cNvSpPr>
            <a:spLocks noChangeShapeType="1"/>
          </p:cNvSpPr>
          <p:nvPr/>
        </p:nvSpPr>
        <p:spPr bwMode="auto">
          <a:xfrm>
            <a:off x="7429520" y="5300665"/>
            <a:ext cx="1450975" cy="0"/>
          </a:xfrm>
          <a:prstGeom prst="line">
            <a:avLst/>
          </a:prstGeom>
          <a:noFill/>
          <a:ln w="12700">
            <a:solidFill>
              <a:schemeClr val="tx1"/>
            </a:solidFill>
            <a:round/>
            <a:headEnd/>
            <a:tailEnd/>
          </a:ln>
          <a:effectLst/>
        </p:spPr>
        <p:txBody>
          <a:bodyPr wrap="none" anchor="ctr"/>
          <a:lstStyle/>
          <a:p>
            <a:endParaRPr lang="zh-CN" altLang="en-US"/>
          </a:p>
        </p:txBody>
      </p:sp>
      <p:sp>
        <p:nvSpPr>
          <p:cNvPr id="17" name="Line 326"/>
          <p:cNvSpPr>
            <a:spLocks noChangeShapeType="1"/>
          </p:cNvSpPr>
          <p:nvPr/>
        </p:nvSpPr>
        <p:spPr bwMode="auto">
          <a:xfrm>
            <a:off x="7429520" y="5780090"/>
            <a:ext cx="1450975" cy="0"/>
          </a:xfrm>
          <a:prstGeom prst="line">
            <a:avLst/>
          </a:prstGeom>
          <a:noFill/>
          <a:ln w="12700">
            <a:solidFill>
              <a:schemeClr val="tx1"/>
            </a:solidFill>
            <a:round/>
            <a:headEnd/>
            <a:tailEnd/>
          </a:ln>
          <a:effectLst/>
        </p:spPr>
        <p:txBody>
          <a:bodyPr wrap="none" anchor="ctr"/>
          <a:lstStyle/>
          <a:p>
            <a:endParaRPr lang="zh-CN" altLang="en-US"/>
          </a:p>
        </p:txBody>
      </p:sp>
      <p:sp>
        <p:nvSpPr>
          <p:cNvPr id="18" name="Rectangle 327"/>
          <p:cNvSpPr>
            <a:spLocks noChangeArrowheads="1"/>
          </p:cNvSpPr>
          <p:nvPr/>
        </p:nvSpPr>
        <p:spPr bwMode="auto">
          <a:xfrm>
            <a:off x="7434283" y="4376740"/>
            <a:ext cx="1447800" cy="447675"/>
          </a:xfrm>
          <a:prstGeom prst="rect">
            <a:avLst/>
          </a:prstGeom>
          <a:solidFill>
            <a:srgbClr val="99FF66"/>
          </a:solidFill>
          <a:ln w="19050">
            <a:solidFill>
              <a:schemeClr val="tx1"/>
            </a:solidFill>
            <a:miter lim="800000"/>
            <a:headEnd/>
            <a:tailEnd/>
          </a:ln>
          <a:effectLst/>
        </p:spPr>
        <p:txBody>
          <a:bodyPr wrap="none" anchor="ctr"/>
          <a:lstStyle/>
          <a:p>
            <a:endParaRPr lang="zh-CN" altLang="en-US"/>
          </a:p>
        </p:txBody>
      </p:sp>
      <p:grpSp>
        <p:nvGrpSpPr>
          <p:cNvPr id="107" name="组合 106"/>
          <p:cNvGrpSpPr/>
          <p:nvPr/>
        </p:nvGrpSpPr>
        <p:grpSpPr>
          <a:xfrm>
            <a:off x="5087958" y="4833940"/>
            <a:ext cx="1062037" cy="1419225"/>
            <a:chOff x="5087958" y="4833940"/>
            <a:chExt cx="1062037" cy="1419225"/>
          </a:xfrm>
        </p:grpSpPr>
        <p:sp>
          <p:nvSpPr>
            <p:cNvPr id="20" name="Rectangle 329"/>
            <p:cNvSpPr>
              <a:spLocks noChangeArrowheads="1"/>
            </p:cNvSpPr>
            <p:nvPr/>
          </p:nvSpPr>
          <p:spPr bwMode="auto">
            <a:xfrm>
              <a:off x="5087958" y="4833940"/>
              <a:ext cx="1062037" cy="1419225"/>
            </a:xfrm>
            <a:prstGeom prst="rect">
              <a:avLst/>
            </a:prstGeom>
            <a:solidFill>
              <a:srgbClr val="CCCCFF"/>
            </a:solidFill>
            <a:ln w="12700">
              <a:solidFill>
                <a:schemeClr val="tx1"/>
              </a:solidFill>
              <a:miter lim="800000"/>
              <a:headEnd/>
              <a:tailEnd/>
            </a:ln>
            <a:effectLst/>
          </p:spPr>
          <p:txBody>
            <a:bodyPr wrap="none" anchor="ctr"/>
            <a:lstStyle/>
            <a:p>
              <a:endParaRPr lang="zh-CN" altLang="en-US"/>
            </a:p>
          </p:txBody>
        </p:sp>
        <p:sp>
          <p:nvSpPr>
            <p:cNvPr id="21" name="Line 330"/>
            <p:cNvSpPr>
              <a:spLocks noChangeShapeType="1"/>
            </p:cNvSpPr>
            <p:nvPr/>
          </p:nvSpPr>
          <p:spPr bwMode="auto">
            <a:xfrm>
              <a:off x="5087958" y="5298805"/>
              <a:ext cx="1062037" cy="0"/>
            </a:xfrm>
            <a:prstGeom prst="line">
              <a:avLst/>
            </a:prstGeom>
            <a:noFill/>
            <a:ln w="12700">
              <a:solidFill>
                <a:schemeClr val="tx1"/>
              </a:solidFill>
              <a:round/>
              <a:headEnd/>
              <a:tailEnd/>
            </a:ln>
            <a:effectLst/>
          </p:spPr>
          <p:txBody>
            <a:bodyPr wrap="none" anchor="ctr"/>
            <a:lstStyle/>
            <a:p>
              <a:endParaRPr lang="zh-CN" altLang="en-US"/>
            </a:p>
          </p:txBody>
        </p:sp>
        <p:sp>
          <p:nvSpPr>
            <p:cNvPr id="22" name="Line 331"/>
            <p:cNvSpPr>
              <a:spLocks noChangeShapeType="1"/>
            </p:cNvSpPr>
            <p:nvPr/>
          </p:nvSpPr>
          <p:spPr bwMode="auto">
            <a:xfrm>
              <a:off x="5087958" y="5779064"/>
              <a:ext cx="1062037" cy="0"/>
            </a:xfrm>
            <a:prstGeom prst="line">
              <a:avLst/>
            </a:prstGeom>
            <a:noFill/>
            <a:ln w="12700">
              <a:solidFill>
                <a:schemeClr val="tx1"/>
              </a:solidFill>
              <a:round/>
              <a:headEnd/>
              <a:tailEnd/>
            </a:ln>
            <a:effectLst/>
          </p:spPr>
          <p:txBody>
            <a:bodyPr wrap="none" anchor="ctr"/>
            <a:lstStyle/>
            <a:p>
              <a:endParaRPr lang="zh-CN" altLang="en-US"/>
            </a:p>
          </p:txBody>
        </p:sp>
      </p:grpSp>
      <p:sp>
        <p:nvSpPr>
          <p:cNvPr id="24" name="Freeform 338"/>
          <p:cNvSpPr>
            <a:spLocks/>
          </p:cNvSpPr>
          <p:nvPr/>
        </p:nvSpPr>
        <p:spPr bwMode="auto">
          <a:xfrm>
            <a:off x="873145" y="4824415"/>
            <a:ext cx="7332663" cy="1751012"/>
          </a:xfrm>
          <a:custGeom>
            <a:avLst/>
            <a:gdLst/>
            <a:ahLst/>
            <a:cxnLst>
              <a:cxn ang="0">
                <a:pos x="0" y="0"/>
              </a:cxn>
              <a:cxn ang="0">
                <a:pos x="0" y="996"/>
              </a:cxn>
              <a:cxn ang="0">
                <a:pos x="9" y="1056"/>
              </a:cxn>
              <a:cxn ang="0">
                <a:pos x="36" y="1094"/>
              </a:cxn>
              <a:cxn ang="0">
                <a:pos x="75" y="1110"/>
              </a:cxn>
              <a:cxn ang="0">
                <a:pos x="127" y="1116"/>
              </a:cxn>
              <a:cxn ang="0">
                <a:pos x="1211" y="1116"/>
              </a:cxn>
              <a:cxn ang="0">
                <a:pos x="1250" y="1116"/>
              </a:cxn>
              <a:cxn ang="0">
                <a:pos x="1287" y="1100"/>
              </a:cxn>
              <a:cxn ang="0">
                <a:pos x="1305" y="1056"/>
              </a:cxn>
              <a:cxn ang="0">
                <a:pos x="1308" y="1022"/>
              </a:cxn>
              <a:cxn ang="0">
                <a:pos x="1308" y="307"/>
              </a:cxn>
              <a:cxn ang="0">
                <a:pos x="1311" y="261"/>
              </a:cxn>
              <a:cxn ang="0">
                <a:pos x="1376" y="191"/>
              </a:cxn>
              <a:cxn ang="0">
                <a:pos x="1620" y="191"/>
              </a:cxn>
              <a:cxn ang="0">
                <a:pos x="1676" y="252"/>
              </a:cxn>
              <a:cxn ang="0">
                <a:pos x="1680" y="280"/>
              </a:cxn>
              <a:cxn ang="0">
                <a:pos x="1680" y="1014"/>
              </a:cxn>
              <a:cxn ang="0">
                <a:pos x="1683" y="1047"/>
              </a:cxn>
              <a:cxn ang="0">
                <a:pos x="1701" y="1100"/>
              </a:cxn>
              <a:cxn ang="0">
                <a:pos x="1755" y="1116"/>
              </a:cxn>
              <a:cxn ang="0">
                <a:pos x="1808" y="1116"/>
              </a:cxn>
              <a:cxn ang="0">
                <a:pos x="2486" y="1116"/>
              </a:cxn>
              <a:cxn ang="0">
                <a:pos x="2564" y="1116"/>
              </a:cxn>
              <a:cxn ang="0">
                <a:pos x="2600" y="1091"/>
              </a:cxn>
              <a:cxn ang="0">
                <a:pos x="2608" y="999"/>
              </a:cxn>
              <a:cxn ang="0">
                <a:pos x="2608" y="264"/>
              </a:cxn>
              <a:cxn ang="0">
                <a:pos x="2616" y="227"/>
              </a:cxn>
              <a:cxn ang="0">
                <a:pos x="2676" y="191"/>
              </a:cxn>
              <a:cxn ang="0">
                <a:pos x="2868" y="195"/>
              </a:cxn>
              <a:cxn ang="0">
                <a:pos x="2928" y="251"/>
              </a:cxn>
              <a:cxn ang="0">
                <a:pos x="2928" y="280"/>
              </a:cxn>
              <a:cxn ang="0">
                <a:pos x="2928" y="1002"/>
              </a:cxn>
              <a:cxn ang="0">
                <a:pos x="2944" y="1087"/>
              </a:cxn>
              <a:cxn ang="0">
                <a:pos x="3014" y="1116"/>
              </a:cxn>
              <a:cxn ang="0">
                <a:pos x="3071" y="1116"/>
              </a:cxn>
              <a:cxn ang="0">
                <a:pos x="4117" y="1116"/>
              </a:cxn>
              <a:cxn ang="0">
                <a:pos x="4190" y="1116"/>
              </a:cxn>
              <a:cxn ang="0">
                <a:pos x="4251" y="1097"/>
              </a:cxn>
              <a:cxn ang="0">
                <a:pos x="4269" y="1044"/>
              </a:cxn>
              <a:cxn ang="0">
                <a:pos x="4271" y="994"/>
              </a:cxn>
              <a:cxn ang="0">
                <a:pos x="4272" y="0"/>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p:spPr>
        <p:txBody>
          <a:bodyPr/>
          <a:lstStyle/>
          <a:p>
            <a:endParaRPr lang="zh-CN" altLang="en-US"/>
          </a:p>
        </p:txBody>
      </p:sp>
      <p:sp>
        <p:nvSpPr>
          <p:cNvPr id="29" name="Oval 348"/>
          <p:cNvSpPr>
            <a:spLocks noChangeArrowheads="1"/>
          </p:cNvSpPr>
          <p:nvPr/>
        </p:nvSpPr>
        <p:spPr bwMode="auto">
          <a:xfrm>
            <a:off x="8128020" y="3741740"/>
            <a:ext cx="631825" cy="355600"/>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30" name="Line 349"/>
          <p:cNvSpPr>
            <a:spLocks noChangeShapeType="1"/>
          </p:cNvSpPr>
          <p:nvPr/>
        </p:nvSpPr>
        <p:spPr bwMode="auto">
          <a:xfrm rot="5400000">
            <a:off x="2941658" y="5775327"/>
            <a:ext cx="946150" cy="0"/>
          </a:xfrm>
          <a:prstGeom prst="line">
            <a:avLst/>
          </a:prstGeom>
          <a:noFill/>
          <a:ln w="12700">
            <a:solidFill>
              <a:schemeClr val="tx1"/>
            </a:solidFill>
            <a:round/>
            <a:headEnd/>
            <a:tailEnd/>
          </a:ln>
          <a:effectLst/>
        </p:spPr>
        <p:txBody>
          <a:bodyPr wrap="none" anchor="ctr"/>
          <a:lstStyle/>
          <a:p>
            <a:endParaRPr lang="zh-CN" altLang="en-US"/>
          </a:p>
        </p:txBody>
      </p:sp>
      <p:sp>
        <p:nvSpPr>
          <p:cNvPr id="31" name="Line 350"/>
          <p:cNvSpPr>
            <a:spLocks noChangeShapeType="1"/>
          </p:cNvSpPr>
          <p:nvPr/>
        </p:nvSpPr>
        <p:spPr bwMode="auto">
          <a:xfrm rot="5400000">
            <a:off x="5131614" y="5772946"/>
            <a:ext cx="957262" cy="0"/>
          </a:xfrm>
          <a:prstGeom prst="line">
            <a:avLst/>
          </a:prstGeom>
          <a:noFill/>
          <a:ln w="12700">
            <a:solidFill>
              <a:schemeClr val="tx1"/>
            </a:solidFill>
            <a:round/>
            <a:headEnd/>
            <a:tailEnd/>
          </a:ln>
          <a:effectLst/>
        </p:spPr>
        <p:txBody>
          <a:bodyPr wrap="none" anchor="ctr"/>
          <a:lstStyle/>
          <a:p>
            <a:endParaRPr lang="zh-CN" altLang="en-US"/>
          </a:p>
        </p:txBody>
      </p:sp>
      <p:sp>
        <p:nvSpPr>
          <p:cNvPr id="32" name="Rectangle 366"/>
          <p:cNvSpPr>
            <a:spLocks noChangeArrowheads="1"/>
          </p:cNvSpPr>
          <p:nvPr/>
        </p:nvSpPr>
        <p:spPr bwMode="auto">
          <a:xfrm>
            <a:off x="4171970" y="4867277"/>
            <a:ext cx="7461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IP </a:t>
            </a:r>
            <a:r>
              <a:rPr kumimoji="1" lang="zh-CN" altLang="en-US" sz="2000">
                <a:solidFill>
                  <a:srgbClr val="333399"/>
                </a:solidFill>
                <a:latin typeface="Arial" charset="0"/>
                <a:ea typeface="黑体" pitchFamily="2" charset="-122"/>
              </a:rPr>
              <a:t>层</a:t>
            </a:r>
          </a:p>
        </p:txBody>
      </p:sp>
      <p:sp>
        <p:nvSpPr>
          <p:cNvPr id="34" name="Oval 384"/>
          <p:cNvSpPr>
            <a:spLocks noChangeArrowheads="1"/>
          </p:cNvSpPr>
          <p:nvPr/>
        </p:nvSpPr>
        <p:spPr bwMode="auto">
          <a:xfrm>
            <a:off x="257195" y="3738565"/>
            <a:ext cx="633413" cy="354012"/>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35" name="Rectangle 385"/>
          <p:cNvSpPr>
            <a:spLocks noChangeArrowheads="1"/>
          </p:cNvSpPr>
          <p:nvPr/>
        </p:nvSpPr>
        <p:spPr bwMode="auto">
          <a:xfrm>
            <a:off x="304820" y="3698877"/>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1</a:t>
            </a:r>
            <a:endParaRPr kumimoji="1" lang="en-US" altLang="zh-CN" sz="2000">
              <a:solidFill>
                <a:srgbClr val="333399"/>
              </a:solidFill>
              <a:latin typeface="Arial" charset="0"/>
              <a:ea typeface="黑体" pitchFamily="2" charset="-122"/>
            </a:endParaRPr>
          </a:p>
        </p:txBody>
      </p:sp>
      <p:sp>
        <p:nvSpPr>
          <p:cNvPr id="36" name="Oval 387"/>
          <p:cNvSpPr>
            <a:spLocks noChangeArrowheads="1"/>
          </p:cNvSpPr>
          <p:nvPr/>
        </p:nvSpPr>
        <p:spPr bwMode="auto">
          <a:xfrm>
            <a:off x="939820" y="3813177"/>
            <a:ext cx="633413" cy="376238"/>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37" name="Rectangle 388"/>
          <p:cNvSpPr>
            <a:spLocks noChangeArrowheads="1"/>
          </p:cNvSpPr>
          <p:nvPr/>
        </p:nvSpPr>
        <p:spPr bwMode="auto">
          <a:xfrm>
            <a:off x="969983" y="3787777"/>
            <a:ext cx="6111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2</a:t>
            </a:r>
            <a:endParaRPr kumimoji="1" lang="en-US" altLang="zh-CN" sz="2000">
              <a:solidFill>
                <a:srgbClr val="333399"/>
              </a:solidFill>
              <a:latin typeface="Arial" charset="0"/>
              <a:ea typeface="黑体" pitchFamily="2" charset="-122"/>
            </a:endParaRPr>
          </a:p>
        </p:txBody>
      </p:sp>
      <p:sp>
        <p:nvSpPr>
          <p:cNvPr id="38" name="Oval 389"/>
          <p:cNvSpPr>
            <a:spLocks noChangeArrowheads="1"/>
          </p:cNvSpPr>
          <p:nvPr/>
        </p:nvSpPr>
        <p:spPr bwMode="auto">
          <a:xfrm>
            <a:off x="790595" y="4760915"/>
            <a:ext cx="153988" cy="136525"/>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39" name="Rectangle 392"/>
          <p:cNvSpPr>
            <a:spLocks noChangeArrowheads="1"/>
          </p:cNvSpPr>
          <p:nvPr/>
        </p:nvSpPr>
        <p:spPr bwMode="auto">
          <a:xfrm>
            <a:off x="8169295" y="3692527"/>
            <a:ext cx="611188"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4</a:t>
            </a:r>
            <a:endParaRPr kumimoji="1" lang="en-US" altLang="zh-CN" sz="2000">
              <a:solidFill>
                <a:srgbClr val="333399"/>
              </a:solidFill>
              <a:latin typeface="Arial" charset="0"/>
              <a:ea typeface="黑体" pitchFamily="2" charset="-122"/>
            </a:endParaRPr>
          </a:p>
        </p:txBody>
      </p:sp>
      <p:sp>
        <p:nvSpPr>
          <p:cNvPr id="40" name="Oval 393"/>
          <p:cNvSpPr>
            <a:spLocks noChangeArrowheads="1"/>
          </p:cNvSpPr>
          <p:nvPr/>
        </p:nvSpPr>
        <p:spPr bwMode="auto">
          <a:xfrm>
            <a:off x="8120083" y="4760915"/>
            <a:ext cx="150812" cy="136525"/>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45" name="Rectangle 400"/>
          <p:cNvSpPr>
            <a:spLocks noChangeArrowheads="1"/>
          </p:cNvSpPr>
          <p:nvPr/>
        </p:nvSpPr>
        <p:spPr bwMode="auto">
          <a:xfrm>
            <a:off x="8574108" y="3819527"/>
            <a:ext cx="322262" cy="237490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sz="2000">
                <a:solidFill>
                  <a:srgbClr val="333399"/>
                </a:solidFill>
                <a:latin typeface="Arial" charset="0"/>
                <a:ea typeface="黑体" pitchFamily="2" charset="-122"/>
              </a:rPr>
              <a:t>5</a:t>
            </a:r>
          </a:p>
          <a:p>
            <a:pPr defTabSz="762000" eaLnBrk="0" hangingPunct="0">
              <a:lnSpc>
                <a:spcPct val="150000"/>
              </a:lnSpc>
            </a:pPr>
            <a:r>
              <a:rPr kumimoji="1" lang="en-US" altLang="zh-CN" sz="2000">
                <a:solidFill>
                  <a:srgbClr val="333399"/>
                </a:solidFill>
                <a:latin typeface="Arial" charset="0"/>
                <a:ea typeface="黑体" pitchFamily="2" charset="-122"/>
              </a:rPr>
              <a:t>4</a:t>
            </a:r>
          </a:p>
          <a:p>
            <a:pPr defTabSz="762000" eaLnBrk="0" hangingPunct="0">
              <a:lnSpc>
                <a:spcPct val="150000"/>
              </a:lnSpc>
            </a:pPr>
            <a:r>
              <a:rPr kumimoji="1" lang="en-US" altLang="zh-CN" sz="2000">
                <a:solidFill>
                  <a:srgbClr val="333399"/>
                </a:solidFill>
                <a:latin typeface="Arial" charset="0"/>
                <a:ea typeface="黑体" pitchFamily="2" charset="-122"/>
              </a:rPr>
              <a:t>3</a:t>
            </a:r>
          </a:p>
          <a:p>
            <a:pPr defTabSz="762000" eaLnBrk="0" hangingPunct="0">
              <a:lnSpc>
                <a:spcPct val="150000"/>
              </a:lnSpc>
            </a:pPr>
            <a:r>
              <a:rPr kumimoji="1" lang="en-US" altLang="zh-CN" sz="2000">
                <a:solidFill>
                  <a:srgbClr val="333399"/>
                </a:solidFill>
                <a:latin typeface="Arial" charset="0"/>
                <a:ea typeface="黑体" pitchFamily="2" charset="-122"/>
              </a:rPr>
              <a:t>2</a:t>
            </a:r>
          </a:p>
          <a:p>
            <a:pPr defTabSz="762000" eaLnBrk="0" hangingPunct="0">
              <a:lnSpc>
                <a:spcPct val="150000"/>
              </a:lnSpc>
            </a:pPr>
            <a:r>
              <a:rPr kumimoji="1" lang="en-US" altLang="zh-CN" sz="2000">
                <a:solidFill>
                  <a:srgbClr val="333399"/>
                </a:solidFill>
                <a:latin typeface="Arial" charset="0"/>
                <a:ea typeface="黑体" pitchFamily="2" charset="-122"/>
              </a:rPr>
              <a:t>1</a:t>
            </a:r>
          </a:p>
        </p:txBody>
      </p:sp>
      <p:sp>
        <p:nvSpPr>
          <p:cNvPr id="46" name="Rectangle 411"/>
          <p:cNvSpPr>
            <a:spLocks noChangeArrowheads="1"/>
          </p:cNvSpPr>
          <p:nvPr/>
        </p:nvSpPr>
        <p:spPr bwMode="auto">
          <a:xfrm>
            <a:off x="511195" y="4256090"/>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47" name="Rectangle 412"/>
          <p:cNvSpPr>
            <a:spLocks noChangeArrowheads="1"/>
          </p:cNvSpPr>
          <p:nvPr/>
        </p:nvSpPr>
        <p:spPr bwMode="auto">
          <a:xfrm>
            <a:off x="1095395" y="4256090"/>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48" name="Rectangle 413"/>
          <p:cNvSpPr>
            <a:spLocks noChangeArrowheads="1"/>
          </p:cNvSpPr>
          <p:nvPr/>
        </p:nvSpPr>
        <p:spPr bwMode="auto">
          <a:xfrm>
            <a:off x="7686695" y="4268790"/>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49" name="Rectangle 414"/>
          <p:cNvSpPr>
            <a:spLocks noChangeArrowheads="1"/>
          </p:cNvSpPr>
          <p:nvPr/>
        </p:nvSpPr>
        <p:spPr bwMode="auto">
          <a:xfrm>
            <a:off x="8423295" y="4268790"/>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50" name="Freeform 390"/>
          <p:cNvSpPr>
            <a:spLocks/>
          </p:cNvSpPr>
          <p:nvPr/>
        </p:nvSpPr>
        <p:spPr bwMode="auto">
          <a:xfrm>
            <a:off x="7797820" y="4098927"/>
            <a:ext cx="331788" cy="695325"/>
          </a:xfrm>
          <a:custGeom>
            <a:avLst/>
            <a:gdLst/>
            <a:ahLst/>
            <a:cxnLst>
              <a:cxn ang="0">
                <a:pos x="4" y="0"/>
              </a:cxn>
              <a:cxn ang="0">
                <a:pos x="13" y="306"/>
              </a:cxn>
              <a:cxn ang="0">
                <a:pos x="85" y="399"/>
              </a:cxn>
              <a:cxn ang="0">
                <a:pos x="157" y="444"/>
              </a:cxn>
              <a:cxn ang="0">
                <a:pos x="193" y="453"/>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51" name="Freeform 391"/>
          <p:cNvSpPr>
            <a:spLocks/>
          </p:cNvSpPr>
          <p:nvPr/>
        </p:nvSpPr>
        <p:spPr bwMode="auto">
          <a:xfrm>
            <a:off x="8248670" y="4102102"/>
            <a:ext cx="292100" cy="688975"/>
          </a:xfrm>
          <a:custGeom>
            <a:avLst/>
            <a:gdLst/>
            <a:ahLst/>
            <a:cxnLst>
              <a:cxn ang="0">
                <a:pos x="170" y="0"/>
              </a:cxn>
              <a:cxn ang="0">
                <a:pos x="165" y="264"/>
              </a:cxn>
              <a:cxn ang="0">
                <a:pos x="135" y="351"/>
              </a:cxn>
              <a:cxn ang="0">
                <a:pos x="81" y="411"/>
              </a:cxn>
              <a:cxn ang="0">
                <a:pos x="0" y="447"/>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52" name="Oval 394"/>
          <p:cNvSpPr>
            <a:spLocks noChangeArrowheads="1"/>
          </p:cNvSpPr>
          <p:nvPr/>
        </p:nvSpPr>
        <p:spPr bwMode="auto">
          <a:xfrm>
            <a:off x="7502545" y="3876677"/>
            <a:ext cx="630238" cy="3524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53" name="Rectangle 395"/>
          <p:cNvSpPr>
            <a:spLocks noChangeArrowheads="1"/>
          </p:cNvSpPr>
          <p:nvPr/>
        </p:nvSpPr>
        <p:spPr bwMode="auto">
          <a:xfrm>
            <a:off x="7527945" y="3829052"/>
            <a:ext cx="611188"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3</a:t>
            </a:r>
            <a:endParaRPr kumimoji="1" lang="en-US" altLang="zh-CN" sz="2000">
              <a:solidFill>
                <a:srgbClr val="333399"/>
              </a:solidFill>
              <a:latin typeface="Arial" charset="0"/>
              <a:ea typeface="黑体" pitchFamily="2" charset="-122"/>
            </a:endParaRPr>
          </a:p>
        </p:txBody>
      </p:sp>
      <p:sp>
        <p:nvSpPr>
          <p:cNvPr id="54" name="Freeform 386"/>
          <p:cNvSpPr>
            <a:spLocks/>
          </p:cNvSpPr>
          <p:nvPr/>
        </p:nvSpPr>
        <p:spPr bwMode="auto">
          <a:xfrm>
            <a:off x="946170" y="4162427"/>
            <a:ext cx="271463" cy="628650"/>
          </a:xfrm>
          <a:custGeom>
            <a:avLst/>
            <a:gdLst/>
            <a:ahLst/>
            <a:cxnLst>
              <a:cxn ang="0">
                <a:pos x="156" y="0"/>
              </a:cxn>
              <a:cxn ang="0">
                <a:pos x="147" y="279"/>
              </a:cxn>
              <a:cxn ang="0">
                <a:pos x="81" y="372"/>
              </a:cxn>
              <a:cxn ang="0">
                <a:pos x="0" y="408"/>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55" name="Freeform 383"/>
          <p:cNvSpPr>
            <a:spLocks/>
          </p:cNvSpPr>
          <p:nvPr/>
        </p:nvSpPr>
        <p:spPr bwMode="auto">
          <a:xfrm>
            <a:off x="601683" y="4075115"/>
            <a:ext cx="255587" cy="757237"/>
          </a:xfrm>
          <a:custGeom>
            <a:avLst/>
            <a:gdLst/>
            <a:ahLst/>
            <a:cxnLst>
              <a:cxn ang="0">
                <a:pos x="8" y="0"/>
              </a:cxn>
              <a:cxn ang="0">
                <a:pos x="5" y="285"/>
              </a:cxn>
              <a:cxn ang="0">
                <a:pos x="38" y="414"/>
              </a:cxn>
              <a:cxn ang="0">
                <a:pos x="149" y="492"/>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56" name="矩形 55"/>
          <p:cNvSpPr/>
          <p:nvPr/>
        </p:nvSpPr>
        <p:spPr>
          <a:xfrm>
            <a:off x="1643042" y="4429132"/>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运输层</a:t>
            </a:r>
            <a:endParaRPr lang="zh-CN" altLang="en-US" sz="2400" kern="0" dirty="0">
              <a:solidFill>
                <a:srgbClr val="333399"/>
              </a:solidFill>
              <a:latin typeface="Times New Roman" pitchFamily="18" charset="0"/>
              <a:ea typeface="黑体"/>
              <a:cs typeface="Times New Roman" pitchFamily="18" charset="0"/>
            </a:endParaRPr>
          </a:p>
        </p:txBody>
      </p:sp>
      <p:sp>
        <p:nvSpPr>
          <p:cNvPr id="57" name="矩形 56"/>
          <p:cNvSpPr/>
          <p:nvPr/>
        </p:nvSpPr>
        <p:spPr>
          <a:xfrm>
            <a:off x="6357950" y="4357694"/>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运输层</a:t>
            </a:r>
            <a:endParaRPr lang="zh-CN" altLang="en-US" sz="2400" kern="0" dirty="0">
              <a:solidFill>
                <a:srgbClr val="333399"/>
              </a:solidFill>
              <a:latin typeface="Times New Roman" pitchFamily="18" charset="0"/>
              <a:ea typeface="黑体"/>
              <a:cs typeface="Times New Roman" pitchFamily="18" charset="0"/>
            </a:endParaRPr>
          </a:p>
        </p:txBody>
      </p:sp>
      <p:sp>
        <p:nvSpPr>
          <p:cNvPr id="58" name="矩形 57"/>
          <p:cNvSpPr/>
          <p:nvPr/>
        </p:nvSpPr>
        <p:spPr>
          <a:xfrm>
            <a:off x="1643042" y="4896161"/>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网络层</a:t>
            </a:r>
            <a:endParaRPr lang="zh-CN" altLang="en-US" sz="2400" kern="0" dirty="0">
              <a:solidFill>
                <a:srgbClr val="333399"/>
              </a:solidFill>
              <a:latin typeface="Times New Roman" pitchFamily="18" charset="0"/>
              <a:ea typeface="黑体"/>
              <a:cs typeface="Times New Roman" pitchFamily="18" charset="0"/>
            </a:endParaRPr>
          </a:p>
        </p:txBody>
      </p:sp>
      <p:sp>
        <p:nvSpPr>
          <p:cNvPr id="59" name="矩形 58"/>
          <p:cNvSpPr/>
          <p:nvPr/>
        </p:nvSpPr>
        <p:spPr>
          <a:xfrm>
            <a:off x="6357950" y="4857760"/>
            <a:ext cx="1107996" cy="461665"/>
          </a:xfrm>
          <a:prstGeom prst="rect">
            <a:avLst/>
          </a:prstGeom>
          <a:solidFill>
            <a:schemeClr val="accent2"/>
          </a:solidFill>
        </p:spPr>
        <p:txBody>
          <a:bodyPr wrap="none">
            <a:spAutoFit/>
          </a:bodyPr>
          <a:lstStyle/>
          <a:p>
            <a:pPr marL="342900" lvl="0" indent="-342900" eaLnBrk="0" hangingPunct="0">
              <a:spcBef>
                <a:spcPct val="20000"/>
              </a:spcBef>
              <a:buClr>
                <a:srgbClr val="3333CC"/>
              </a:buClr>
              <a:buSzPct val="60000"/>
            </a:pPr>
            <a:r>
              <a:rPr lang="zh-CN" altLang="en-US" sz="2400" kern="0" dirty="0" smtClean="0">
                <a:solidFill>
                  <a:srgbClr val="333399"/>
                </a:solidFill>
                <a:latin typeface="Times New Roman" pitchFamily="18" charset="0"/>
                <a:ea typeface="黑体"/>
                <a:cs typeface="Times New Roman" pitchFamily="18" charset="0"/>
              </a:rPr>
              <a:t>网络层</a:t>
            </a:r>
            <a:endParaRPr lang="zh-CN" altLang="en-US" sz="2400" kern="0" dirty="0">
              <a:solidFill>
                <a:srgbClr val="333399"/>
              </a:solidFill>
              <a:latin typeface="Times New Roman" pitchFamily="18" charset="0"/>
              <a:ea typeface="黑体"/>
              <a:cs typeface="Times New Roman" pitchFamily="18" charset="0"/>
            </a:endParaRPr>
          </a:p>
        </p:txBody>
      </p:sp>
      <p:pic>
        <p:nvPicPr>
          <p:cNvPr id="64" name="Picture 4"/>
          <p:cNvPicPr>
            <a:picLocks noChangeArrowheads="1"/>
          </p:cNvPicPr>
          <p:nvPr/>
        </p:nvPicPr>
        <p:blipFill>
          <a:blip r:embed="rId2"/>
          <a:srcRect/>
          <a:stretch>
            <a:fillRect/>
          </a:stretch>
        </p:blipFill>
        <p:spPr bwMode="auto">
          <a:xfrm>
            <a:off x="3214678" y="2928934"/>
            <a:ext cx="728663" cy="338137"/>
          </a:xfrm>
          <a:prstGeom prst="rect">
            <a:avLst/>
          </a:prstGeom>
          <a:noFill/>
          <a:ln w="12699">
            <a:noFill/>
            <a:miter lim="800000"/>
            <a:headEnd/>
            <a:tailEnd/>
          </a:ln>
          <a:effectLst/>
        </p:spPr>
      </p:pic>
      <p:sp>
        <p:nvSpPr>
          <p:cNvPr id="94" name="Line 34"/>
          <p:cNvSpPr>
            <a:spLocks noChangeShapeType="1"/>
          </p:cNvSpPr>
          <p:nvPr/>
        </p:nvSpPr>
        <p:spPr bwMode="auto">
          <a:xfrm flipV="1">
            <a:off x="1058835" y="3034030"/>
            <a:ext cx="2229601" cy="45719"/>
          </a:xfrm>
          <a:prstGeom prst="line">
            <a:avLst/>
          </a:prstGeom>
          <a:noFill/>
          <a:ln w="9525">
            <a:solidFill>
              <a:schemeClr val="tx1"/>
            </a:solidFill>
            <a:round/>
            <a:headEnd/>
            <a:tailEnd/>
          </a:ln>
          <a:effectLst/>
        </p:spPr>
        <p:txBody>
          <a:bodyPr/>
          <a:lstStyle/>
          <a:p>
            <a:endParaRPr lang="zh-CN" altLang="en-US"/>
          </a:p>
        </p:txBody>
      </p:sp>
      <p:sp>
        <p:nvSpPr>
          <p:cNvPr id="95" name="Line 35"/>
          <p:cNvSpPr>
            <a:spLocks noChangeShapeType="1"/>
          </p:cNvSpPr>
          <p:nvPr/>
        </p:nvSpPr>
        <p:spPr bwMode="auto">
          <a:xfrm flipV="1">
            <a:off x="5348295" y="3046728"/>
            <a:ext cx="2497149" cy="45719"/>
          </a:xfrm>
          <a:prstGeom prst="line">
            <a:avLst/>
          </a:prstGeom>
          <a:noFill/>
          <a:ln w="9525">
            <a:solidFill>
              <a:schemeClr val="tx1"/>
            </a:solidFill>
            <a:round/>
            <a:headEnd/>
            <a:tailEnd/>
          </a:ln>
          <a:effectLst/>
        </p:spPr>
        <p:txBody>
          <a:bodyPr/>
          <a:lstStyle/>
          <a:p>
            <a:endParaRPr lang="zh-CN" altLang="en-US" dirty="0"/>
          </a:p>
        </p:txBody>
      </p:sp>
      <p:pic>
        <p:nvPicPr>
          <p:cNvPr id="96" name="Picture 4"/>
          <p:cNvPicPr>
            <a:picLocks noChangeArrowheads="1"/>
          </p:cNvPicPr>
          <p:nvPr/>
        </p:nvPicPr>
        <p:blipFill>
          <a:blip r:embed="rId2"/>
          <a:srcRect/>
          <a:stretch>
            <a:fillRect/>
          </a:stretch>
        </p:blipFill>
        <p:spPr bwMode="auto">
          <a:xfrm>
            <a:off x="4630735" y="2936874"/>
            <a:ext cx="728663" cy="338137"/>
          </a:xfrm>
          <a:prstGeom prst="rect">
            <a:avLst/>
          </a:prstGeom>
          <a:noFill/>
          <a:ln w="12699">
            <a:noFill/>
            <a:miter lim="800000"/>
            <a:headEnd/>
            <a:tailEnd/>
          </a:ln>
          <a:effectLst/>
        </p:spPr>
      </p:pic>
      <p:sp>
        <p:nvSpPr>
          <p:cNvPr id="97" name="Line 34"/>
          <p:cNvSpPr>
            <a:spLocks noChangeShapeType="1"/>
          </p:cNvSpPr>
          <p:nvPr/>
        </p:nvSpPr>
        <p:spPr bwMode="auto">
          <a:xfrm>
            <a:off x="3916355" y="3079750"/>
            <a:ext cx="720725" cy="0"/>
          </a:xfrm>
          <a:prstGeom prst="line">
            <a:avLst/>
          </a:prstGeom>
          <a:noFill/>
          <a:ln w="9525">
            <a:solidFill>
              <a:schemeClr val="tx1"/>
            </a:solidFill>
            <a:round/>
            <a:headEnd/>
            <a:tailEnd/>
          </a:ln>
          <a:effectLst/>
        </p:spPr>
        <p:txBody>
          <a:bodyPr/>
          <a:lstStyle/>
          <a:p>
            <a:endParaRPr lang="zh-CN" altLang="en-US"/>
          </a:p>
        </p:txBody>
      </p:sp>
      <p:pic>
        <p:nvPicPr>
          <p:cNvPr id="102" name="Picture 23"/>
          <p:cNvPicPr>
            <a:picLocks noChangeArrowheads="1"/>
          </p:cNvPicPr>
          <p:nvPr/>
        </p:nvPicPr>
        <p:blipFill>
          <a:blip r:embed="rId3"/>
          <a:srcRect/>
          <a:stretch>
            <a:fillRect/>
          </a:stretch>
        </p:blipFill>
        <p:spPr bwMode="auto">
          <a:xfrm>
            <a:off x="630207" y="2722560"/>
            <a:ext cx="592137" cy="650875"/>
          </a:xfrm>
          <a:prstGeom prst="rect">
            <a:avLst/>
          </a:prstGeom>
          <a:noFill/>
          <a:ln w="9525">
            <a:noFill/>
            <a:miter lim="800000"/>
            <a:headEnd/>
            <a:tailEnd/>
          </a:ln>
          <a:effectLst/>
        </p:spPr>
      </p:pic>
      <p:pic>
        <p:nvPicPr>
          <p:cNvPr id="103" name="Picture 23"/>
          <p:cNvPicPr>
            <a:picLocks noChangeArrowheads="1"/>
          </p:cNvPicPr>
          <p:nvPr/>
        </p:nvPicPr>
        <p:blipFill>
          <a:blip r:embed="rId3"/>
          <a:srcRect/>
          <a:stretch>
            <a:fillRect/>
          </a:stretch>
        </p:blipFill>
        <p:spPr bwMode="auto">
          <a:xfrm>
            <a:off x="7774007" y="2722560"/>
            <a:ext cx="592137" cy="650875"/>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p:bldP spid="16" grpId="0" animBg="1"/>
      <p:bldP spid="17" grpId="0" animBg="1"/>
      <p:bldP spid="18" grpId="0" animBg="1"/>
      <p:bldP spid="24" grpId="0" animBg="1"/>
      <p:bldP spid="29" grpId="0" animBg="1"/>
      <p:bldP spid="30" grpId="0" animBg="1"/>
      <p:bldP spid="31" grpId="0" animBg="1"/>
      <p:bldP spid="32" grpId="0"/>
      <p:bldP spid="34" grpId="0" animBg="1"/>
      <p:bldP spid="35" grpId="0"/>
      <p:bldP spid="36" grpId="0" animBg="1"/>
      <p:bldP spid="37" grpId="0"/>
      <p:bldP spid="38" grpId="0" animBg="1"/>
      <p:bldP spid="39" grpId="0"/>
      <p:bldP spid="40" grpId="0" animBg="1"/>
      <p:bldP spid="45" grpId="0"/>
      <p:bldP spid="46" grpId="0" animBg="1"/>
      <p:bldP spid="47" grpId="0" animBg="1"/>
      <p:bldP spid="48" grpId="0" animBg="1"/>
      <p:bldP spid="49" grpId="0" animBg="1"/>
      <p:bldP spid="50" grpId="0" animBg="1"/>
      <p:bldP spid="51" grpId="0" animBg="1"/>
      <p:bldP spid="52" grpId="0" animBg="1"/>
      <p:bldP spid="53" grpId="0"/>
      <p:bldP spid="54" grpId="0" animBg="1"/>
      <p:bldP spid="55" grpId="0" animBg="1"/>
      <p:bldP spid="56" grpId="0" animBg="1"/>
      <p:bldP spid="57" grpId="0" animBg="1"/>
      <p:bldP spid="58" grpId="0" animBg="1"/>
      <p:bldP spid="5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507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charset="0"/>
                <a:ea typeface="黑体" pitchFamily="2" charset="-122"/>
              </a:rPr>
              <a:t>TCP</a:t>
            </a:r>
          </a:p>
          <a:p>
            <a:pP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1507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507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charset="0"/>
                <a:ea typeface="黑体" pitchFamily="2" charset="-122"/>
              </a:rPr>
              <a:t>20</a:t>
            </a:r>
          </a:p>
          <a:p>
            <a:pPr algn="ctr" defTabSz="762000" eaLnBrk="0" hangingPunct="0">
              <a:lnSpc>
                <a:spcPct val="90000"/>
              </a:lnSpc>
            </a:pPr>
            <a:r>
              <a:rPr kumimoji="1" lang="zh-CN" altLang="en-US" sz="2000">
                <a:solidFill>
                  <a:srgbClr val="333399"/>
                </a:solidFill>
                <a:latin typeface="Arial" charset="0"/>
                <a:ea typeface="黑体" pitchFamily="2" charset="-122"/>
              </a:rPr>
              <a:t>字节</a:t>
            </a:r>
          </a:p>
          <a:p>
            <a:pPr algn="ctr" defTabSz="762000" eaLnBrk="0" hangingPunct="0">
              <a:lnSpc>
                <a:spcPct val="90000"/>
              </a:lnSpc>
            </a:pPr>
            <a:r>
              <a:rPr kumimoji="1" lang="zh-CN" altLang="en-US" sz="2000">
                <a:solidFill>
                  <a:srgbClr val="333399"/>
                </a:solidFill>
                <a:latin typeface="Arial" charset="0"/>
                <a:ea typeface="黑体" pitchFamily="2" charset="-122"/>
              </a:rPr>
              <a:t>固定</a:t>
            </a:r>
          </a:p>
          <a:p>
            <a:pPr algn="ct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1507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515079"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15080"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15081"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15082"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15083"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15084"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515085"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目  的  端  口</a:t>
            </a:r>
          </a:p>
        </p:txBody>
      </p:sp>
      <p:sp>
        <p:nvSpPr>
          <p:cNvPr id="515086"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数据</a:t>
            </a:r>
          </a:p>
          <a:p>
            <a:pPr defTabSz="762000" eaLnBrk="0" hangingPunct="0"/>
            <a:r>
              <a:rPr kumimoji="1" lang="zh-CN" altLang="en-US" sz="2000">
                <a:solidFill>
                  <a:srgbClr val="333399"/>
                </a:solidFill>
                <a:latin typeface="Arial" charset="0"/>
                <a:ea typeface="黑体" pitchFamily="2" charset="-122"/>
              </a:rPr>
              <a:t>偏移</a:t>
            </a:r>
          </a:p>
        </p:txBody>
      </p:sp>
      <p:sp>
        <p:nvSpPr>
          <p:cNvPr id="515087"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检   验   和</a:t>
            </a:r>
          </a:p>
        </p:txBody>
      </p:sp>
      <p:sp>
        <p:nvSpPr>
          <p:cNvPr id="515088"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选    项    （长  度  可  变）</a:t>
            </a:r>
          </a:p>
        </p:txBody>
      </p:sp>
      <p:sp>
        <p:nvSpPr>
          <p:cNvPr id="515089"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源  端  口</a:t>
            </a:r>
          </a:p>
        </p:txBody>
      </p:sp>
      <p:sp>
        <p:nvSpPr>
          <p:cNvPr id="515090"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序   号</a:t>
            </a:r>
          </a:p>
        </p:txBody>
      </p:sp>
      <p:sp>
        <p:nvSpPr>
          <p:cNvPr id="515091"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515092"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紧   急   指   针</a:t>
            </a:r>
          </a:p>
        </p:txBody>
      </p:sp>
      <p:sp>
        <p:nvSpPr>
          <p:cNvPr id="515093"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333399"/>
                </a:solidFill>
                <a:latin typeface="Arial" charset="0"/>
                <a:ea typeface="黑体" pitchFamily="2" charset="-122"/>
              </a:rPr>
              <a:t>窗   口</a:t>
            </a:r>
          </a:p>
        </p:txBody>
      </p:sp>
      <p:sp>
        <p:nvSpPr>
          <p:cNvPr id="515094"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dirty="0">
                <a:solidFill>
                  <a:srgbClr val="333399"/>
                </a:solidFill>
                <a:latin typeface="Arial" charset="0"/>
                <a:ea typeface="黑体" pitchFamily="2" charset="-122"/>
              </a:rPr>
              <a:t>确    认    号</a:t>
            </a:r>
          </a:p>
        </p:txBody>
      </p:sp>
      <p:sp>
        <p:nvSpPr>
          <p:cNvPr id="515095"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15096"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515097"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15098"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5099"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5100"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5101"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5102"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保   留</a:t>
            </a:r>
          </a:p>
        </p:txBody>
      </p:sp>
      <p:sp>
        <p:nvSpPr>
          <p:cNvPr id="515103"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charset="0"/>
                <a:ea typeface="黑体" pitchFamily="2" charset="-122"/>
              </a:rPr>
              <a:t>F</a:t>
            </a:r>
          </a:p>
          <a:p>
            <a:pPr algn="ctr" defTabSz="762000" eaLnBrk="0" hangingPunct="0">
              <a:lnSpc>
                <a:spcPct val="75000"/>
              </a:lnSpc>
            </a:pPr>
            <a:r>
              <a:rPr kumimoji="1" lang="en-US" altLang="zh-CN" sz="1600" b="1">
                <a:solidFill>
                  <a:srgbClr val="333399"/>
                </a:solidFill>
                <a:latin typeface="Arial" charset="0"/>
                <a:ea typeface="黑体" pitchFamily="2" charset="-122"/>
              </a:rPr>
              <a:t>I</a:t>
            </a:r>
          </a:p>
          <a:p>
            <a:pPr algn="ct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15104"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515105"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06"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07"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08"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09"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0"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1"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2"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3"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14"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5"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6"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7"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8"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19"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0"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1"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22"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3"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4"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5"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6"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7"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8"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29"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30"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1"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2"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3"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4"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5"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6"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5137"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513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513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514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514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5142"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Y</a:t>
            </a:r>
          </a:p>
          <a:p>
            <a:pP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15143"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T</a:t>
            </a:r>
          </a:p>
        </p:txBody>
      </p:sp>
      <p:sp>
        <p:nvSpPr>
          <p:cNvPr id="515144"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P</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H</a:t>
            </a:r>
          </a:p>
        </p:txBody>
      </p:sp>
      <p:sp>
        <p:nvSpPr>
          <p:cNvPr id="515145"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A</a:t>
            </a:r>
          </a:p>
          <a:p>
            <a:pPr defTabSz="762000" eaLnBrk="0" hangingPunct="0">
              <a:lnSpc>
                <a:spcPct val="75000"/>
              </a:lnSpc>
            </a:pPr>
            <a:r>
              <a:rPr kumimoji="1" lang="en-US" altLang="zh-CN" sz="1600" b="1">
                <a:solidFill>
                  <a:srgbClr val="333399"/>
                </a:solidFill>
                <a:latin typeface="Arial" charset="0"/>
                <a:ea typeface="黑体" pitchFamily="2" charset="-122"/>
              </a:rPr>
              <a:t>C</a:t>
            </a:r>
          </a:p>
          <a:p>
            <a:pPr defTabSz="762000" eaLnBrk="0" hangingPunct="0">
              <a:lnSpc>
                <a:spcPct val="75000"/>
              </a:lnSpc>
            </a:pPr>
            <a:r>
              <a:rPr kumimoji="1" lang="en-US" altLang="zh-CN" sz="1600" b="1">
                <a:solidFill>
                  <a:srgbClr val="333399"/>
                </a:solidFill>
                <a:latin typeface="Arial" charset="0"/>
                <a:ea typeface="黑体" pitchFamily="2" charset="-122"/>
              </a:rPr>
              <a:t>K</a:t>
            </a:r>
          </a:p>
        </p:txBody>
      </p:sp>
      <p:sp>
        <p:nvSpPr>
          <p:cNvPr id="515146"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U</a:t>
            </a:r>
          </a:p>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G</a:t>
            </a:r>
          </a:p>
        </p:txBody>
      </p:sp>
      <p:sp>
        <p:nvSpPr>
          <p:cNvPr id="515147" name="Rectangle 75"/>
          <p:cNvSpPr>
            <a:spLocks noChangeArrowheads="1"/>
          </p:cNvSpPr>
          <p:nvPr/>
        </p:nvSpPr>
        <p:spPr bwMode="auto">
          <a:xfrm>
            <a:off x="25717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0                         8                        16                        24                    31</a:t>
            </a:r>
          </a:p>
        </p:txBody>
      </p:sp>
      <p:sp>
        <p:nvSpPr>
          <p:cNvPr id="515148"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515149"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填    充</a:t>
            </a:r>
          </a:p>
        </p:txBody>
      </p:sp>
      <p:sp>
        <p:nvSpPr>
          <p:cNvPr id="515150"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515151"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515152"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515153"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515155" name="Rectangle 83"/>
          <p:cNvSpPr>
            <a:spLocks noChangeArrowheads="1"/>
          </p:cNvSpPr>
          <p:nvPr/>
        </p:nvSpPr>
        <p:spPr bwMode="auto">
          <a:xfrm>
            <a:off x="642910" y="3500438"/>
            <a:ext cx="3852862"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515156" name="Rectangle 84"/>
          <p:cNvSpPr>
            <a:spLocks noGrp="1" noChangeArrowheads="1"/>
          </p:cNvSpPr>
          <p:nvPr>
            <p:ph type="title"/>
          </p:nvPr>
        </p:nvSpPr>
        <p:spPr>
          <a:xfrm>
            <a:off x="0" y="4286256"/>
            <a:ext cx="9144000" cy="928694"/>
          </a:xfrm>
          <a:solidFill>
            <a:schemeClr val="accent2"/>
          </a:solidFill>
        </p:spPr>
        <p:txBody>
          <a:bodyPr/>
          <a:lstStyle/>
          <a:p>
            <a:r>
              <a:rPr lang="en-US" altLang="zh-CN" sz="2800" dirty="0" smtClean="0">
                <a:solidFill>
                  <a:srgbClr val="000066"/>
                </a:solidFill>
              </a:rPr>
              <a:t/>
            </a:r>
            <a:br>
              <a:rPr lang="en-US" altLang="zh-CN" sz="2800" dirty="0" smtClean="0">
                <a:solidFill>
                  <a:srgbClr val="000066"/>
                </a:solidFill>
              </a:rPr>
            </a:br>
            <a:r>
              <a:rPr lang="zh-CN" altLang="en-US" sz="2800" dirty="0" smtClean="0">
                <a:solidFill>
                  <a:srgbClr val="000066"/>
                </a:solidFill>
              </a:rPr>
              <a:t>检验：</a:t>
            </a:r>
            <a:r>
              <a:rPr lang="en-US" altLang="zh-CN" sz="2800" dirty="0" smtClean="0">
                <a:solidFill>
                  <a:srgbClr val="000066"/>
                </a:solidFill>
              </a:rPr>
              <a:t>12</a:t>
            </a:r>
            <a:r>
              <a:rPr lang="zh-CN" altLang="en-US" sz="2800" dirty="0" smtClean="0">
                <a:solidFill>
                  <a:srgbClr val="000066"/>
                </a:solidFill>
              </a:rPr>
              <a:t>字节的伪首部，首部和数据部分</a:t>
            </a:r>
            <a:endParaRPr lang="zh-CN" altLang="en-US" sz="2800" dirty="0">
              <a:solidFill>
                <a:srgbClr val="000066"/>
              </a:solidFill>
            </a:endParaRPr>
          </a:p>
        </p:txBody>
      </p:sp>
      <p:sp>
        <p:nvSpPr>
          <p:cNvPr id="84" name="灯片编号占位符 83"/>
          <p:cNvSpPr>
            <a:spLocks noGrp="1"/>
          </p:cNvSpPr>
          <p:nvPr>
            <p:ph type="sldNum" sz="quarter" idx="12"/>
          </p:nvPr>
        </p:nvSpPr>
        <p:spPr/>
        <p:txBody>
          <a:bodyPr/>
          <a:lstStyle/>
          <a:p>
            <a:pPr>
              <a:defRPr/>
            </a:pPr>
            <a:fld id="{5F0FB070-C24E-4DD1-980C-64FB3D867102}" type="slidenum">
              <a:rPr lang="en-US" altLang="zh-CN" smtClean="0"/>
              <a:pPr>
                <a:defRPr/>
              </a:pPr>
              <a:t>50</a:t>
            </a:fld>
            <a:endParaRPr lang="en-US" altLang="zh-CN"/>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519171"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rgbClr val="333399"/>
                </a:solidFill>
                <a:latin typeface="Arial" charset="0"/>
                <a:ea typeface="黑体" pitchFamily="2" charset="-122"/>
              </a:rPr>
              <a:t>TCP</a:t>
            </a:r>
          </a:p>
          <a:p>
            <a:pP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1917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519173"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rgbClr val="333399"/>
                </a:solidFill>
                <a:latin typeface="Arial" charset="0"/>
                <a:ea typeface="黑体" pitchFamily="2" charset="-122"/>
              </a:rPr>
              <a:t>20</a:t>
            </a:r>
          </a:p>
          <a:p>
            <a:pPr algn="ctr" defTabSz="762000" eaLnBrk="0" hangingPunct="0">
              <a:lnSpc>
                <a:spcPct val="90000"/>
              </a:lnSpc>
            </a:pPr>
            <a:r>
              <a:rPr kumimoji="1" lang="zh-CN" altLang="en-US" sz="2000">
                <a:solidFill>
                  <a:srgbClr val="333399"/>
                </a:solidFill>
                <a:latin typeface="Arial" charset="0"/>
                <a:ea typeface="黑体" pitchFamily="2" charset="-122"/>
              </a:rPr>
              <a:t>字节</a:t>
            </a:r>
          </a:p>
          <a:p>
            <a:pPr algn="ctr" defTabSz="762000" eaLnBrk="0" hangingPunct="0">
              <a:lnSpc>
                <a:spcPct val="90000"/>
              </a:lnSpc>
            </a:pPr>
            <a:r>
              <a:rPr kumimoji="1" lang="zh-CN" altLang="en-US" sz="2000">
                <a:solidFill>
                  <a:srgbClr val="333399"/>
                </a:solidFill>
                <a:latin typeface="Arial" charset="0"/>
                <a:ea typeface="黑体" pitchFamily="2" charset="-122"/>
              </a:rPr>
              <a:t>固定</a:t>
            </a:r>
          </a:p>
          <a:p>
            <a:pPr algn="ctr" defTabSz="762000" eaLnBrk="0" hangingPunct="0">
              <a:lnSpc>
                <a:spcPct val="90000"/>
              </a:lnSpc>
            </a:pPr>
            <a:r>
              <a:rPr kumimoji="1" lang="zh-CN" altLang="en-US" sz="2000">
                <a:solidFill>
                  <a:srgbClr val="333399"/>
                </a:solidFill>
                <a:latin typeface="Arial" charset="0"/>
                <a:ea typeface="黑体" pitchFamily="2" charset="-122"/>
              </a:rPr>
              <a:t>首部</a:t>
            </a:r>
          </a:p>
        </p:txBody>
      </p:sp>
      <p:sp>
        <p:nvSpPr>
          <p:cNvPr id="51917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519175"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19176"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19177"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19178"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519179"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519180"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519181"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目  的  端  口</a:t>
            </a:r>
          </a:p>
        </p:txBody>
      </p:sp>
      <p:sp>
        <p:nvSpPr>
          <p:cNvPr id="519182"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数据</a:t>
            </a:r>
          </a:p>
          <a:p>
            <a:pPr defTabSz="762000" eaLnBrk="0" hangingPunct="0"/>
            <a:r>
              <a:rPr kumimoji="1" lang="zh-CN" altLang="en-US" sz="2000">
                <a:solidFill>
                  <a:srgbClr val="333399"/>
                </a:solidFill>
                <a:latin typeface="Arial" charset="0"/>
                <a:ea typeface="黑体" pitchFamily="2" charset="-122"/>
              </a:rPr>
              <a:t>偏移</a:t>
            </a:r>
          </a:p>
        </p:txBody>
      </p:sp>
      <p:sp>
        <p:nvSpPr>
          <p:cNvPr id="519183"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检   验   和</a:t>
            </a:r>
          </a:p>
        </p:txBody>
      </p:sp>
      <p:sp>
        <p:nvSpPr>
          <p:cNvPr id="519184"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选    项    （长  度  可  变）</a:t>
            </a:r>
          </a:p>
        </p:txBody>
      </p:sp>
      <p:sp>
        <p:nvSpPr>
          <p:cNvPr id="519185"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源  端  口</a:t>
            </a:r>
          </a:p>
        </p:txBody>
      </p:sp>
      <p:sp>
        <p:nvSpPr>
          <p:cNvPr id="519186"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序   号</a:t>
            </a:r>
          </a:p>
        </p:txBody>
      </p:sp>
      <p:sp>
        <p:nvSpPr>
          <p:cNvPr id="519187"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519188"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紧   急   指   针</a:t>
            </a:r>
          </a:p>
        </p:txBody>
      </p:sp>
      <p:sp>
        <p:nvSpPr>
          <p:cNvPr id="519189"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窗   口</a:t>
            </a:r>
          </a:p>
        </p:txBody>
      </p:sp>
      <p:sp>
        <p:nvSpPr>
          <p:cNvPr id="519190"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确    认    号</a:t>
            </a:r>
          </a:p>
        </p:txBody>
      </p:sp>
      <p:sp>
        <p:nvSpPr>
          <p:cNvPr id="519191"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19192"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519193"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519194"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9195"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9196"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9197"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519198"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保   留</a:t>
            </a:r>
          </a:p>
        </p:txBody>
      </p:sp>
      <p:sp>
        <p:nvSpPr>
          <p:cNvPr id="519199"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charset="0"/>
                <a:ea typeface="黑体" pitchFamily="2" charset="-122"/>
              </a:rPr>
              <a:t>F</a:t>
            </a:r>
          </a:p>
          <a:p>
            <a:pPr algn="ctr" defTabSz="762000" eaLnBrk="0" hangingPunct="0">
              <a:lnSpc>
                <a:spcPct val="75000"/>
              </a:lnSpc>
            </a:pPr>
            <a:r>
              <a:rPr kumimoji="1" lang="en-US" altLang="zh-CN" sz="1600" b="1">
                <a:solidFill>
                  <a:srgbClr val="333399"/>
                </a:solidFill>
                <a:latin typeface="Arial" charset="0"/>
                <a:ea typeface="黑体" pitchFamily="2" charset="-122"/>
              </a:rPr>
              <a:t>I</a:t>
            </a:r>
          </a:p>
          <a:p>
            <a:pPr algn="ct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19200"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519201"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9202"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03"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04"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05"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06"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07"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08"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09"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9210"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11"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12"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13"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14"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15"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16"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17"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9218"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19"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20"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21"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22"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23"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24"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25"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9226"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27"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28"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29"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30"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31"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32"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519233"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519234"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9235"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9236"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9237"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519238"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Y</a:t>
            </a:r>
          </a:p>
          <a:p>
            <a:pPr defTabSz="762000" eaLnBrk="0" hangingPunct="0">
              <a:lnSpc>
                <a:spcPct val="75000"/>
              </a:lnSpc>
            </a:pPr>
            <a:r>
              <a:rPr kumimoji="1" lang="en-US" altLang="zh-CN" sz="1600" b="1">
                <a:solidFill>
                  <a:srgbClr val="333399"/>
                </a:solidFill>
                <a:latin typeface="Arial" charset="0"/>
                <a:ea typeface="黑体" pitchFamily="2" charset="-122"/>
              </a:rPr>
              <a:t>N</a:t>
            </a:r>
          </a:p>
        </p:txBody>
      </p:sp>
      <p:sp>
        <p:nvSpPr>
          <p:cNvPr id="519239"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T</a:t>
            </a:r>
          </a:p>
        </p:txBody>
      </p:sp>
      <p:sp>
        <p:nvSpPr>
          <p:cNvPr id="519240"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P</a:t>
            </a:r>
          </a:p>
          <a:p>
            <a:pPr defTabSz="762000" eaLnBrk="0" hangingPunct="0">
              <a:lnSpc>
                <a:spcPct val="75000"/>
              </a:lnSpc>
            </a:pPr>
            <a:r>
              <a:rPr kumimoji="1" lang="en-US" altLang="zh-CN" sz="1600" b="1">
                <a:solidFill>
                  <a:srgbClr val="333399"/>
                </a:solidFill>
                <a:latin typeface="Arial" charset="0"/>
                <a:ea typeface="黑体" pitchFamily="2" charset="-122"/>
              </a:rPr>
              <a:t>S</a:t>
            </a:r>
          </a:p>
          <a:p>
            <a:pPr defTabSz="762000" eaLnBrk="0" hangingPunct="0">
              <a:lnSpc>
                <a:spcPct val="75000"/>
              </a:lnSpc>
            </a:pPr>
            <a:r>
              <a:rPr kumimoji="1" lang="en-US" altLang="zh-CN" sz="1600" b="1">
                <a:solidFill>
                  <a:srgbClr val="333399"/>
                </a:solidFill>
                <a:latin typeface="Arial" charset="0"/>
                <a:ea typeface="黑体" pitchFamily="2" charset="-122"/>
              </a:rPr>
              <a:t>H</a:t>
            </a:r>
          </a:p>
        </p:txBody>
      </p:sp>
      <p:sp>
        <p:nvSpPr>
          <p:cNvPr id="519241"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A</a:t>
            </a:r>
          </a:p>
          <a:p>
            <a:pPr defTabSz="762000" eaLnBrk="0" hangingPunct="0">
              <a:lnSpc>
                <a:spcPct val="75000"/>
              </a:lnSpc>
            </a:pPr>
            <a:r>
              <a:rPr kumimoji="1" lang="en-US" altLang="zh-CN" sz="1600" b="1">
                <a:solidFill>
                  <a:srgbClr val="333399"/>
                </a:solidFill>
                <a:latin typeface="Arial" charset="0"/>
                <a:ea typeface="黑体" pitchFamily="2" charset="-122"/>
              </a:rPr>
              <a:t>C</a:t>
            </a:r>
          </a:p>
          <a:p>
            <a:pPr defTabSz="762000" eaLnBrk="0" hangingPunct="0">
              <a:lnSpc>
                <a:spcPct val="75000"/>
              </a:lnSpc>
            </a:pPr>
            <a:r>
              <a:rPr kumimoji="1" lang="en-US" altLang="zh-CN" sz="1600" b="1">
                <a:solidFill>
                  <a:srgbClr val="333399"/>
                </a:solidFill>
                <a:latin typeface="Arial" charset="0"/>
                <a:ea typeface="黑体" pitchFamily="2" charset="-122"/>
              </a:rPr>
              <a:t>K</a:t>
            </a:r>
          </a:p>
        </p:txBody>
      </p:sp>
      <p:sp>
        <p:nvSpPr>
          <p:cNvPr id="519242"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charset="0"/>
                <a:ea typeface="黑体" pitchFamily="2" charset="-122"/>
              </a:rPr>
              <a:t>U</a:t>
            </a:r>
          </a:p>
          <a:p>
            <a:pPr defTabSz="762000" eaLnBrk="0" hangingPunct="0">
              <a:lnSpc>
                <a:spcPct val="75000"/>
              </a:lnSpc>
            </a:pPr>
            <a:r>
              <a:rPr kumimoji="1" lang="en-US" altLang="zh-CN" sz="1600" b="1">
                <a:solidFill>
                  <a:srgbClr val="333399"/>
                </a:solidFill>
                <a:latin typeface="Arial" charset="0"/>
                <a:ea typeface="黑体" pitchFamily="2" charset="-122"/>
              </a:rPr>
              <a:t>R</a:t>
            </a:r>
          </a:p>
          <a:p>
            <a:pPr defTabSz="762000" eaLnBrk="0" hangingPunct="0">
              <a:lnSpc>
                <a:spcPct val="75000"/>
              </a:lnSpc>
            </a:pPr>
            <a:r>
              <a:rPr kumimoji="1" lang="en-US" altLang="zh-CN" sz="1600" b="1">
                <a:solidFill>
                  <a:srgbClr val="333399"/>
                </a:solidFill>
                <a:latin typeface="Arial" charset="0"/>
                <a:ea typeface="黑体" pitchFamily="2" charset="-122"/>
              </a:rPr>
              <a:t>G</a:t>
            </a:r>
          </a:p>
        </p:txBody>
      </p:sp>
      <p:sp>
        <p:nvSpPr>
          <p:cNvPr id="519243" name="Rectangle 75"/>
          <p:cNvSpPr>
            <a:spLocks noChangeArrowheads="1"/>
          </p:cNvSpPr>
          <p:nvPr/>
        </p:nvSpPr>
        <p:spPr bwMode="auto">
          <a:xfrm>
            <a:off x="25400" y="-26988"/>
            <a:ext cx="8385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比特 </a:t>
            </a:r>
            <a:r>
              <a:rPr kumimoji="1" lang="en-US" altLang="zh-CN" sz="2000">
                <a:solidFill>
                  <a:srgbClr val="333399"/>
                </a:solidFill>
                <a:latin typeface="Arial" charset="0"/>
                <a:ea typeface="黑体" pitchFamily="2" charset="-122"/>
              </a:rPr>
              <a:t>0                         8                        16                        24                    31</a:t>
            </a:r>
          </a:p>
        </p:txBody>
      </p:sp>
      <p:sp>
        <p:nvSpPr>
          <p:cNvPr id="519244"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519245"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填    充</a:t>
            </a:r>
          </a:p>
        </p:txBody>
      </p:sp>
      <p:sp>
        <p:nvSpPr>
          <p:cNvPr id="519246"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519247"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519248"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519249"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519250" name="Rectangle 82"/>
          <p:cNvSpPr>
            <a:spLocks noChangeArrowheads="1"/>
          </p:cNvSpPr>
          <p:nvPr/>
        </p:nvSpPr>
        <p:spPr bwMode="auto">
          <a:xfrm>
            <a:off x="647700" y="4151313"/>
            <a:ext cx="5770563"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519251" name="Text Box 83"/>
          <p:cNvSpPr txBox="1">
            <a:spLocks noChangeArrowheads="1"/>
          </p:cNvSpPr>
          <p:nvPr/>
        </p:nvSpPr>
        <p:spPr bwMode="auto">
          <a:xfrm>
            <a:off x="-214346" y="2143116"/>
            <a:ext cx="9144000" cy="1815882"/>
          </a:xfrm>
          <a:prstGeom prst="rect">
            <a:avLst/>
          </a:prstGeom>
          <a:solidFill>
            <a:schemeClr val="accent2"/>
          </a:solidFill>
          <a:ln w="9525">
            <a:noFill/>
            <a:miter lim="800000"/>
            <a:headEnd/>
            <a:tailEnd/>
          </a:ln>
          <a:effectLst/>
        </p:spPr>
        <p:txBody>
          <a:bodyPr wrap="square">
            <a:spAutoFit/>
          </a:bodyPr>
          <a:lstStyle/>
          <a:p>
            <a:pPr algn="just"/>
            <a:r>
              <a:rPr lang="zh-CN" altLang="en-US" sz="2800" dirty="0">
                <a:latin typeface="Arial" charset="0"/>
                <a:ea typeface="黑体" pitchFamily="2" charset="-122"/>
              </a:rPr>
              <a:t>选项字段 </a:t>
            </a:r>
            <a:r>
              <a:rPr lang="en-US" altLang="zh-CN" sz="2800" dirty="0">
                <a:latin typeface="Arial" charset="0"/>
                <a:ea typeface="黑体" pitchFamily="2" charset="-122"/>
              </a:rPr>
              <a:t>—— </a:t>
            </a:r>
            <a:r>
              <a:rPr lang="zh-CN" altLang="en-US" sz="2800" dirty="0">
                <a:latin typeface="Arial" charset="0"/>
                <a:ea typeface="黑体" pitchFamily="2" charset="-122"/>
              </a:rPr>
              <a:t>长度可变。</a:t>
            </a:r>
            <a:r>
              <a:rPr lang="en-US" altLang="zh-CN" sz="2800" dirty="0">
                <a:latin typeface="Arial" charset="0"/>
                <a:ea typeface="黑体" pitchFamily="2" charset="-122"/>
              </a:rPr>
              <a:t>TCP </a:t>
            </a:r>
            <a:r>
              <a:rPr lang="zh-CN" altLang="en-US" sz="2800" dirty="0">
                <a:latin typeface="Arial" charset="0"/>
                <a:ea typeface="黑体" pitchFamily="2" charset="-122"/>
              </a:rPr>
              <a:t>最初只规定了一种选项，即最大报文段长度 </a:t>
            </a:r>
            <a:r>
              <a:rPr lang="en-US" altLang="zh-CN" sz="2800" dirty="0">
                <a:latin typeface="Arial" charset="0"/>
                <a:ea typeface="黑体" pitchFamily="2" charset="-122"/>
              </a:rPr>
              <a:t>MSS</a:t>
            </a:r>
            <a:r>
              <a:rPr lang="zh-CN" altLang="en-US" sz="2800" dirty="0" smtClean="0">
                <a:latin typeface="Arial" charset="0"/>
                <a:ea typeface="黑体" pitchFamily="2" charset="-122"/>
              </a:rPr>
              <a:t>。</a:t>
            </a:r>
            <a:endParaRPr lang="en-US" altLang="zh-CN" sz="2800" dirty="0" smtClean="0">
              <a:latin typeface="Arial" charset="0"/>
              <a:ea typeface="黑体" pitchFamily="2" charset="-122"/>
            </a:endParaRPr>
          </a:p>
          <a:p>
            <a:pPr algn="just"/>
            <a:r>
              <a:rPr lang="en-US" altLang="zh-CN" sz="2800" dirty="0" smtClean="0">
                <a:latin typeface="Arial" charset="0"/>
                <a:ea typeface="黑体" pitchFamily="2" charset="-122"/>
              </a:rPr>
              <a:t>MSS </a:t>
            </a:r>
            <a:r>
              <a:rPr lang="zh-CN" altLang="en-US" sz="2800" dirty="0" smtClean="0">
                <a:ea typeface="黑体" pitchFamily="2" charset="-122"/>
              </a:rPr>
              <a:t>是一个</a:t>
            </a:r>
            <a:r>
              <a:rPr lang="en-US" altLang="zh-CN" sz="2800" dirty="0" smtClean="0">
                <a:ea typeface="黑体" pitchFamily="2" charset="-122"/>
              </a:rPr>
              <a:t>TCP</a:t>
            </a:r>
            <a:r>
              <a:rPr lang="zh-CN" altLang="en-US" sz="2800" dirty="0" smtClean="0">
                <a:latin typeface="Arial" charset="0"/>
                <a:ea typeface="黑体" pitchFamily="2" charset="-122"/>
              </a:rPr>
              <a:t>报文</a:t>
            </a:r>
            <a:r>
              <a:rPr lang="zh-CN" altLang="en-US" sz="2800" dirty="0">
                <a:latin typeface="Arial" charset="0"/>
                <a:ea typeface="黑体" pitchFamily="2" charset="-122"/>
              </a:rPr>
              <a:t>段的</a:t>
            </a:r>
            <a:r>
              <a:rPr lang="zh-CN" altLang="en-US" sz="2800" dirty="0" smtClean="0">
                <a:latin typeface="Arial" charset="0"/>
                <a:ea typeface="黑体" pitchFamily="2" charset="-122"/>
              </a:rPr>
              <a:t>数据部分的最大长度。</a:t>
            </a:r>
            <a:endParaRPr lang="en-US" altLang="zh-CN" sz="2800" dirty="0" smtClean="0">
              <a:latin typeface="Arial" charset="0"/>
              <a:ea typeface="黑体" pitchFamily="2" charset="-122"/>
            </a:endParaRPr>
          </a:p>
          <a:p>
            <a:pPr algn="just"/>
            <a:endParaRPr lang="zh-CN" altLang="en-US" sz="2800" dirty="0">
              <a:latin typeface="Arial" charset="0"/>
              <a:ea typeface="黑体" pitchFamily="2" charset="-122"/>
            </a:endParaRPr>
          </a:p>
        </p:txBody>
      </p:sp>
      <p:sp>
        <p:nvSpPr>
          <p:cNvPr id="84" name="Rectangle 105"/>
          <p:cNvSpPr>
            <a:spLocks noChangeArrowheads="1"/>
          </p:cNvSpPr>
          <p:nvPr/>
        </p:nvSpPr>
        <p:spPr bwMode="auto">
          <a:xfrm>
            <a:off x="642910" y="4857760"/>
            <a:ext cx="7672432" cy="1770075"/>
          </a:xfrm>
          <a:prstGeom prst="rect">
            <a:avLst/>
          </a:prstGeom>
          <a:solidFill>
            <a:srgbClr val="CCECFF"/>
          </a:solidFill>
          <a:ln w="9525">
            <a:solidFill>
              <a:srgbClr val="000066"/>
            </a:solidFill>
            <a:miter lim="800000"/>
            <a:headEnd/>
            <a:tailEnd/>
          </a:ln>
          <a:effectLst/>
        </p:spPr>
        <p:txBody>
          <a:bodyPr wrap="none" anchor="ctr"/>
          <a:lstStyle/>
          <a:p>
            <a:endParaRPr lang="zh-CN" altLang="en-US" sz="2400"/>
          </a:p>
        </p:txBody>
      </p:sp>
      <p:sp>
        <p:nvSpPr>
          <p:cNvPr id="85" name="矩形 84"/>
          <p:cNvSpPr/>
          <p:nvPr/>
        </p:nvSpPr>
        <p:spPr>
          <a:xfrm>
            <a:off x="3428992" y="5072074"/>
            <a:ext cx="1620957" cy="523220"/>
          </a:xfrm>
          <a:prstGeom prst="rect">
            <a:avLst/>
          </a:prstGeom>
        </p:spPr>
        <p:txBody>
          <a:bodyPr wrap="none">
            <a:spAutoFit/>
          </a:bodyPr>
          <a:lstStyle/>
          <a:p>
            <a:r>
              <a:rPr lang="zh-CN" altLang="en-US" sz="2800" dirty="0" smtClean="0">
                <a:solidFill>
                  <a:srgbClr val="000000"/>
                </a:solidFill>
                <a:ea typeface="黑体" pitchFamily="2" charset="-122"/>
              </a:rPr>
              <a:t>数据部分</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algn="ctr"/>
            <a:r>
              <a:rPr lang="zh-CN" altLang="en-US" sz="4000"/>
              <a:t>其他选项</a:t>
            </a:r>
          </a:p>
        </p:txBody>
      </p:sp>
      <p:sp>
        <p:nvSpPr>
          <p:cNvPr id="721923" name="Rectangle 3"/>
          <p:cNvSpPr>
            <a:spLocks noGrp="1" noChangeArrowheads="1"/>
          </p:cNvSpPr>
          <p:nvPr>
            <p:ph idx="1"/>
          </p:nvPr>
        </p:nvSpPr>
        <p:spPr/>
        <p:txBody>
          <a:bodyPr/>
          <a:lstStyle/>
          <a:p>
            <a:r>
              <a:rPr lang="zh-CN" altLang="en-US" dirty="0">
                <a:solidFill>
                  <a:srgbClr val="0000FF"/>
                </a:solidFill>
              </a:rPr>
              <a:t>窗口扩大选项 </a:t>
            </a:r>
            <a:r>
              <a:rPr lang="en-US" altLang="zh-CN" dirty="0"/>
              <a:t>——</a:t>
            </a:r>
            <a:r>
              <a:rPr lang="zh-CN" altLang="en-US" dirty="0"/>
              <a:t>占 </a:t>
            </a:r>
            <a:r>
              <a:rPr lang="en-US" altLang="zh-CN" dirty="0"/>
              <a:t>3 </a:t>
            </a:r>
            <a:r>
              <a:rPr lang="zh-CN" altLang="en-US" dirty="0"/>
              <a:t>字节，其中有一个字节表示移位值 </a:t>
            </a:r>
            <a:r>
              <a:rPr lang="en-US" altLang="zh-CN" dirty="0"/>
              <a:t>S</a:t>
            </a:r>
            <a:r>
              <a:rPr lang="zh-CN" altLang="en-US" dirty="0"/>
              <a:t>。新的窗口值</a:t>
            </a:r>
            <a:r>
              <a:rPr lang="zh-CN" altLang="en-US" dirty="0" smtClean="0"/>
              <a:t>等于 </a:t>
            </a:r>
            <a:r>
              <a:rPr lang="en-US" altLang="zh-CN" dirty="0" smtClean="0"/>
              <a:t>TCP </a:t>
            </a:r>
            <a:r>
              <a:rPr lang="zh-CN" altLang="en-US" dirty="0"/>
              <a:t>首部中的窗口位数增大</a:t>
            </a:r>
            <a:r>
              <a:rPr lang="zh-CN" altLang="en-US" dirty="0" smtClean="0"/>
              <a:t>到 </a:t>
            </a:r>
            <a:r>
              <a:rPr lang="en-US" altLang="zh-CN" dirty="0" smtClean="0"/>
              <a:t>(</a:t>
            </a:r>
            <a:r>
              <a:rPr lang="en-US" altLang="zh-CN" dirty="0"/>
              <a:t>16 + S)</a:t>
            </a:r>
            <a:r>
              <a:rPr lang="zh-CN" altLang="en-US" dirty="0"/>
              <a:t>，相当于把窗口值向左移动 </a:t>
            </a:r>
            <a:r>
              <a:rPr lang="en-US" altLang="zh-CN" dirty="0"/>
              <a:t>S </a:t>
            </a:r>
            <a:r>
              <a:rPr lang="zh-CN" altLang="en-US" dirty="0"/>
              <a:t>位后获得实际的窗口大小。</a:t>
            </a:r>
          </a:p>
          <a:p>
            <a:r>
              <a:rPr lang="zh-CN" altLang="en-US" dirty="0">
                <a:solidFill>
                  <a:srgbClr val="0000FF"/>
                </a:solidFill>
              </a:rPr>
              <a:t>时间戳选项</a:t>
            </a:r>
            <a:r>
              <a:rPr lang="en-US" altLang="zh-CN" dirty="0"/>
              <a:t>——</a:t>
            </a:r>
            <a:r>
              <a:rPr lang="zh-CN" altLang="en-US" dirty="0" smtClean="0"/>
              <a:t>占 </a:t>
            </a:r>
            <a:r>
              <a:rPr lang="en-US" altLang="zh-CN" dirty="0" smtClean="0"/>
              <a:t>10 </a:t>
            </a:r>
            <a:r>
              <a:rPr lang="zh-CN" altLang="en-US" dirty="0"/>
              <a:t>字节，其中最主要的字段时间戳值字段（</a:t>
            </a:r>
            <a:r>
              <a:rPr lang="en-US" altLang="zh-CN" dirty="0"/>
              <a:t>4 </a:t>
            </a:r>
            <a:r>
              <a:rPr lang="zh-CN" altLang="en-US" dirty="0"/>
              <a:t>字节）和时间戳回送回答字段（</a:t>
            </a:r>
            <a:r>
              <a:rPr lang="en-US" altLang="zh-CN" dirty="0"/>
              <a:t>4 </a:t>
            </a:r>
            <a:r>
              <a:rPr lang="zh-CN" altLang="en-US" dirty="0"/>
              <a:t>字节）。</a:t>
            </a:r>
          </a:p>
          <a:p>
            <a:r>
              <a:rPr lang="zh-CN" altLang="en-US" dirty="0">
                <a:solidFill>
                  <a:srgbClr val="0000FF"/>
                </a:solidFill>
              </a:rPr>
              <a:t>选择确认选项</a:t>
            </a:r>
            <a:r>
              <a:rPr lang="en-US" altLang="zh-CN" dirty="0"/>
              <a:t>——</a:t>
            </a:r>
            <a:r>
              <a:rPr lang="zh-CN" altLang="en-US" dirty="0"/>
              <a:t>在后面的 </a:t>
            </a:r>
            <a:r>
              <a:rPr lang="en-US" altLang="zh-CN" dirty="0"/>
              <a:t>5.6.3 </a:t>
            </a:r>
            <a:r>
              <a:rPr lang="zh-CN" altLang="en-US" dirty="0"/>
              <a:t>节介绍。 </a:t>
            </a:r>
          </a:p>
        </p:txBody>
      </p:sp>
    </p:spTree>
    <p:extLst>
      <p:ext uri="{BB962C8B-B14F-4D97-AF65-F5344CB8AC3E}">
        <p14:creationId xmlns:p14="http://schemas.microsoft.com/office/powerpoint/2010/main" val="3372659167"/>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275" name="Text Box 83"/>
          <p:cNvSpPr txBox="1">
            <a:spLocks noChangeArrowheads="1"/>
          </p:cNvSpPr>
          <p:nvPr/>
        </p:nvSpPr>
        <p:spPr bwMode="auto">
          <a:xfrm>
            <a:off x="583865" y="5055568"/>
            <a:ext cx="81648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填充字段 </a:t>
            </a:r>
            <a:r>
              <a:rPr lang="en-US" altLang="zh-CN" dirty="0"/>
              <a:t>—— </a:t>
            </a:r>
            <a:r>
              <a:rPr lang="zh-CN" altLang="en-US" dirty="0"/>
              <a:t>这是为了使整个首部长度是 </a:t>
            </a:r>
            <a:r>
              <a:rPr lang="en-US" altLang="zh-CN" dirty="0"/>
              <a:t>4 </a:t>
            </a:r>
            <a:r>
              <a:rPr lang="zh-CN" altLang="en-US" dirty="0"/>
              <a:t>字节的整数倍。 </a:t>
            </a:r>
          </a:p>
        </p:txBody>
      </p:sp>
      <p:grpSp>
        <p:nvGrpSpPr>
          <p:cNvPr id="2" name="组合 83"/>
          <p:cNvGrpSpPr/>
          <p:nvPr/>
        </p:nvGrpSpPr>
        <p:grpSpPr>
          <a:xfrm>
            <a:off x="198341" y="78539"/>
            <a:ext cx="9094463"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34239" y="2060848"/>
              <a:ext cx="558071"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757153"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77479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75715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7" y="3734552"/>
              <a:ext cx="149520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1702572" y="4375902"/>
              <a:ext cx="41131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2" y="946902"/>
              <a:ext cx="134238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200402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8638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8638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57739"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5773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5773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5773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5773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7163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966063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20274" name="Rectangle 82"/>
          <p:cNvSpPr>
            <a:spLocks noChangeArrowheads="1"/>
          </p:cNvSpPr>
          <p:nvPr/>
        </p:nvSpPr>
        <p:spPr bwMode="auto">
          <a:xfrm>
            <a:off x="6501559" y="4295627"/>
            <a:ext cx="1925638" cy="656539"/>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103181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5.6  TCP </a:t>
            </a:r>
            <a:r>
              <a:rPr lang="zh-CN" altLang="en-US" dirty="0" smtClean="0"/>
              <a:t>可靠传输的实现</a:t>
            </a:r>
            <a:endParaRPr lang="zh-CN" altLang="en-US" dirty="0"/>
          </a:p>
        </p:txBody>
      </p:sp>
      <p:sp>
        <p:nvSpPr>
          <p:cNvPr id="6" name="内容占位符 5"/>
          <p:cNvSpPr>
            <a:spLocks noGrp="1"/>
          </p:cNvSpPr>
          <p:nvPr>
            <p:ph idx="1"/>
          </p:nvPr>
        </p:nvSpPr>
        <p:spPr>
          <a:xfrm>
            <a:off x="285720" y="1357298"/>
            <a:ext cx="8858280" cy="4530740"/>
          </a:xfrm>
        </p:spPr>
        <p:txBody>
          <a:bodyPr/>
          <a:lstStyle/>
          <a:p>
            <a:r>
              <a:rPr lang="en-US" altLang="zh-CN" dirty="0" smtClean="0"/>
              <a:t>TCP</a:t>
            </a:r>
            <a:r>
              <a:rPr lang="zh-CN" altLang="en-US" dirty="0" smtClean="0"/>
              <a:t>必须采取措施才能实现</a:t>
            </a:r>
            <a:r>
              <a:rPr lang="zh-CN" altLang="en-US" dirty="0" smtClean="0">
                <a:solidFill>
                  <a:srgbClr val="FF0000"/>
                </a:solidFill>
              </a:rPr>
              <a:t>运输层的可靠传输</a:t>
            </a:r>
          </a:p>
          <a:p>
            <a:pPr lvl="1"/>
            <a:r>
              <a:rPr lang="en-US" altLang="zh-CN" dirty="0" smtClean="0">
                <a:solidFill>
                  <a:srgbClr val="FF0000"/>
                </a:solidFill>
                <a:ea typeface="黑体" pitchFamily="2" charset="-122"/>
              </a:rPr>
              <a:t>5.6.1  </a:t>
            </a:r>
            <a:r>
              <a:rPr lang="zh-CN" altLang="en-US" dirty="0" smtClean="0">
                <a:solidFill>
                  <a:srgbClr val="FF0000"/>
                </a:solidFill>
                <a:ea typeface="黑体" pitchFamily="2" charset="-122"/>
              </a:rPr>
              <a:t>以字节为单位的滑动窗口</a:t>
            </a:r>
            <a:r>
              <a:rPr lang="en-US" altLang="zh-CN" dirty="0" smtClean="0"/>
              <a:t>(</a:t>
            </a:r>
            <a:r>
              <a:rPr lang="zh-CN" altLang="en-US" dirty="0" smtClean="0"/>
              <a:t>掌握</a:t>
            </a:r>
            <a:r>
              <a:rPr lang="en-US" altLang="zh-CN" dirty="0" smtClean="0"/>
              <a:t>)</a:t>
            </a:r>
            <a:endParaRPr lang="en-US" altLang="zh-CN" dirty="0" smtClean="0">
              <a:solidFill>
                <a:srgbClr val="FF0000"/>
              </a:solidFill>
              <a:ea typeface="黑体" pitchFamily="2" charset="-122"/>
            </a:endParaRPr>
          </a:p>
          <a:p>
            <a:pPr lvl="2"/>
            <a:r>
              <a:rPr lang="zh-CN" altLang="en-US" dirty="0" smtClean="0">
                <a:solidFill>
                  <a:srgbClr val="FF0000"/>
                </a:solidFill>
                <a:ea typeface="黑体" pitchFamily="2" charset="-122"/>
              </a:rPr>
              <a:t>（可发送多少数据，可接收多少数据）</a:t>
            </a:r>
            <a:r>
              <a:rPr lang="zh-CN" altLang="en-US" dirty="0" smtClean="0">
                <a:ea typeface="黑体" pitchFamily="2" charset="-122"/>
              </a:rPr>
              <a:t>            </a:t>
            </a:r>
          </a:p>
          <a:p>
            <a:pPr lvl="1"/>
            <a:r>
              <a:rPr lang="en-US" altLang="zh-CN" dirty="0" smtClean="0">
                <a:ea typeface="黑体" pitchFamily="2" charset="-122"/>
              </a:rPr>
              <a:t>5.6.2  </a:t>
            </a:r>
            <a:r>
              <a:rPr lang="zh-CN" altLang="en-US" dirty="0" smtClean="0">
                <a:ea typeface="黑体" pitchFamily="2" charset="-122"/>
              </a:rPr>
              <a:t>超时重传时间的选择</a:t>
            </a:r>
            <a:r>
              <a:rPr lang="en-US" altLang="zh-CN" dirty="0" smtClean="0">
                <a:ea typeface="黑体" pitchFamily="2" charset="-122"/>
              </a:rPr>
              <a:t>(</a:t>
            </a:r>
            <a:r>
              <a:rPr lang="zh-CN" altLang="en-US" dirty="0" smtClean="0">
                <a:ea typeface="黑体" pitchFamily="2" charset="-122"/>
              </a:rPr>
              <a:t>了解</a:t>
            </a:r>
            <a:r>
              <a:rPr lang="en-US" altLang="zh-CN" dirty="0" smtClean="0">
                <a:ea typeface="黑体" pitchFamily="2" charset="-122"/>
              </a:rPr>
              <a:t>)</a:t>
            </a:r>
          </a:p>
          <a:p>
            <a:pPr lvl="2"/>
            <a:r>
              <a:rPr lang="zh-CN" altLang="en-US" dirty="0" smtClean="0">
                <a:ea typeface="黑体" pitchFamily="2" charset="-122"/>
              </a:rPr>
              <a:t>（差错控制，什么时候重传）</a:t>
            </a:r>
          </a:p>
          <a:p>
            <a:pPr lvl="1"/>
            <a:r>
              <a:rPr lang="en-US" altLang="zh-CN" dirty="0" smtClean="0">
                <a:ea typeface="黑体" pitchFamily="2" charset="-122"/>
              </a:rPr>
              <a:t>5.6.3  </a:t>
            </a:r>
            <a:r>
              <a:rPr lang="zh-CN" altLang="en-US" dirty="0" smtClean="0">
                <a:ea typeface="黑体" pitchFamily="2" charset="-122"/>
              </a:rPr>
              <a:t>选择确认 </a:t>
            </a:r>
            <a:r>
              <a:rPr lang="en-US" altLang="zh-CN" dirty="0"/>
              <a:t>SACK(</a:t>
            </a:r>
            <a:r>
              <a:rPr lang="zh-CN" altLang="en-US" dirty="0"/>
              <a:t>了解</a:t>
            </a:r>
            <a:r>
              <a:rPr lang="en-US" altLang="zh-CN" dirty="0" smtClean="0"/>
              <a:t>)</a:t>
            </a:r>
            <a:endParaRPr lang="en-US" altLang="zh-CN" dirty="0" smtClean="0">
              <a:ea typeface="黑体" pitchFamily="2" charset="-122"/>
            </a:endParaRPr>
          </a:p>
          <a:p>
            <a:pPr lvl="2"/>
            <a:r>
              <a:rPr lang="zh-CN" altLang="en-US" dirty="0" smtClean="0">
                <a:ea typeface="黑体" pitchFamily="2" charset="-122"/>
              </a:rPr>
              <a:t>（差错控制，重传哪些数据）</a:t>
            </a:r>
            <a:endParaRPr lang="en-US" altLang="zh-CN" dirty="0" smtClean="0">
              <a:ea typeface="黑体" pitchFamily="2" charset="-122"/>
            </a:endParaRPr>
          </a:p>
          <a:p>
            <a:endParaRPr lang="zh-CN" altLang="en-US" dirty="0"/>
          </a:p>
        </p:txBody>
      </p:sp>
      <p:sp>
        <p:nvSpPr>
          <p:cNvPr id="3" name="灯片编号占位符 2"/>
          <p:cNvSpPr>
            <a:spLocks noGrp="1"/>
          </p:cNvSpPr>
          <p:nvPr>
            <p:ph type="sldNum" sz="quarter" idx="12"/>
          </p:nvPr>
        </p:nvSpPr>
        <p:spPr/>
        <p:txBody>
          <a:bodyPr/>
          <a:lstStyle/>
          <a:p>
            <a:pPr>
              <a:defRPr/>
            </a:pPr>
            <a:fld id="{5F0FB070-C24E-4DD1-980C-64FB3D867102}" type="slidenum">
              <a:rPr lang="en-US" altLang="zh-CN" smtClean="0"/>
              <a:pPr>
                <a:defRPr/>
              </a:pPr>
              <a:t>54</a:t>
            </a:fld>
            <a:endParaRPr lang="en-US" altLang="zh-CN"/>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altLang="zh-CN" dirty="0" smtClean="0">
                <a:solidFill>
                  <a:schemeClr val="tx1"/>
                </a:solidFill>
                <a:ea typeface="黑体" pitchFamily="2" charset="-122"/>
              </a:rPr>
              <a:t>5.6.1  </a:t>
            </a:r>
            <a:r>
              <a:rPr lang="zh-CN" altLang="en-US" dirty="0" smtClean="0">
                <a:solidFill>
                  <a:schemeClr val="tx1"/>
                </a:solidFill>
                <a:ea typeface="黑体" pitchFamily="2" charset="-122"/>
              </a:rPr>
              <a:t>以字节为单位的滑动窗口         </a:t>
            </a:r>
          </a:p>
        </p:txBody>
      </p:sp>
      <p:sp>
        <p:nvSpPr>
          <p:cNvPr id="817155" name="Rectangle 3"/>
          <p:cNvSpPr>
            <a:spLocks noGrp="1" noChangeArrowheads="1"/>
          </p:cNvSpPr>
          <p:nvPr>
            <p:ph idx="1"/>
          </p:nvPr>
        </p:nvSpPr>
        <p:spPr/>
        <p:txBody>
          <a:bodyPr/>
          <a:lstStyle/>
          <a:p>
            <a:r>
              <a:rPr lang="en-US" altLang="zh-CN" dirty="0" smtClean="0"/>
              <a:t>TCP</a:t>
            </a:r>
            <a:r>
              <a:rPr lang="zh-CN" altLang="en-US" dirty="0" smtClean="0">
                <a:ea typeface="黑体" pitchFamily="2" charset="-122"/>
              </a:rPr>
              <a:t>的滑动窗口是以</a:t>
            </a:r>
            <a:r>
              <a:rPr lang="zh-CN" altLang="en-US" dirty="0" smtClean="0">
                <a:solidFill>
                  <a:srgbClr val="FF0000"/>
                </a:solidFill>
                <a:ea typeface="黑体" pitchFamily="2" charset="-122"/>
              </a:rPr>
              <a:t>字节</a:t>
            </a:r>
            <a:r>
              <a:rPr lang="zh-CN" altLang="en-US" dirty="0" smtClean="0">
                <a:ea typeface="黑体" pitchFamily="2" charset="-122"/>
              </a:rPr>
              <a:t>为单位</a:t>
            </a:r>
            <a:endParaRPr lang="en-US" altLang="zh-CN" dirty="0" smtClean="0"/>
          </a:p>
          <a:p>
            <a:r>
              <a:rPr lang="en-US" altLang="zh-CN" dirty="0" smtClean="0"/>
              <a:t>TCP </a:t>
            </a:r>
            <a:r>
              <a:rPr lang="zh-CN" altLang="en-US" dirty="0"/>
              <a:t>连接的每一端都必须设有两个</a:t>
            </a:r>
            <a:r>
              <a:rPr lang="zh-CN" altLang="en-US" dirty="0" smtClean="0"/>
              <a:t>窗口：</a:t>
            </a:r>
            <a:endParaRPr lang="en-US" altLang="zh-CN" dirty="0" smtClean="0"/>
          </a:p>
          <a:p>
            <a:pPr lvl="1"/>
            <a:r>
              <a:rPr lang="zh-CN" altLang="en-US" dirty="0" smtClean="0"/>
              <a:t>发送窗口：</a:t>
            </a:r>
            <a:r>
              <a:rPr lang="zh-CN" altLang="en-US" dirty="0" smtClean="0">
                <a:latin typeface="Times New Roman" pitchFamily="18" charset="0"/>
              </a:rPr>
              <a:t>允许发送的数据</a:t>
            </a:r>
            <a:endParaRPr lang="en-US" altLang="zh-CN" dirty="0" smtClean="0">
              <a:latin typeface="Times New Roman" pitchFamily="18" charset="0"/>
            </a:endParaRPr>
          </a:p>
          <a:p>
            <a:pPr lvl="1"/>
            <a:r>
              <a:rPr lang="zh-CN" altLang="en-US" dirty="0" smtClean="0"/>
              <a:t>接收窗口：</a:t>
            </a:r>
            <a:r>
              <a:rPr lang="zh-CN" altLang="en-US" dirty="0" smtClean="0">
                <a:latin typeface="Times New Roman" pitchFamily="18" charset="0"/>
              </a:rPr>
              <a:t>允许接收的数据</a:t>
            </a:r>
            <a:endParaRPr lang="en-US" altLang="zh-CN" dirty="0" smtClean="0"/>
          </a:p>
          <a:p>
            <a:r>
              <a:rPr lang="en-US" altLang="zh-CN" dirty="0" smtClean="0"/>
              <a:t>TCP </a:t>
            </a:r>
            <a:r>
              <a:rPr lang="zh-CN" altLang="en-US" dirty="0" smtClean="0"/>
              <a:t>两端的四个窗口经常处于动态变化之中。</a:t>
            </a:r>
            <a:endParaRPr lang="zh-CN" altLang="en-US" dirty="0" smtClean="0">
              <a:latin typeface="Times New Roman" pitchFamily="18" charset="0"/>
            </a:endParaRP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55</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928662" y="1"/>
            <a:ext cx="7453312" cy="1071545"/>
          </a:xfrm>
        </p:spPr>
        <p:txBody>
          <a:bodyPr/>
          <a:lstStyle/>
          <a:p>
            <a:pPr algn="ctr"/>
            <a:r>
              <a:rPr lang="en-US" altLang="zh-CN" sz="4000" dirty="0" smtClean="0"/>
              <a:t>5.6.1 </a:t>
            </a:r>
            <a:r>
              <a:rPr lang="zh-CN" altLang="en-US" sz="4000" dirty="0"/>
              <a:t>以</a:t>
            </a:r>
            <a:r>
              <a:rPr lang="zh-CN" altLang="en-US" sz="4000" dirty="0">
                <a:solidFill>
                  <a:schemeClr val="hlink"/>
                </a:solidFill>
              </a:rPr>
              <a:t>字节为</a:t>
            </a:r>
            <a:r>
              <a:rPr lang="zh-CN" altLang="en-US" sz="4000" dirty="0" smtClean="0">
                <a:solidFill>
                  <a:schemeClr val="hlink"/>
                </a:solidFill>
              </a:rPr>
              <a:t>单位</a:t>
            </a:r>
            <a:r>
              <a:rPr lang="zh-CN" altLang="en-US" sz="4000" dirty="0"/>
              <a:t>的滑动</a:t>
            </a:r>
            <a:r>
              <a:rPr lang="zh-CN" altLang="en-US" sz="4000" dirty="0" smtClean="0"/>
              <a:t>窗口</a:t>
            </a:r>
            <a:endParaRPr lang="zh-CN" altLang="en-US" sz="4000" dirty="0"/>
          </a:p>
        </p:txBody>
      </p:sp>
      <p:sp>
        <p:nvSpPr>
          <p:cNvPr id="723982" name="Rectangle 14"/>
          <p:cNvSpPr>
            <a:spLocks noChangeArrowheads="1"/>
          </p:cNvSpPr>
          <p:nvPr/>
        </p:nvSpPr>
        <p:spPr bwMode="auto">
          <a:xfrm>
            <a:off x="125443" y="2689219"/>
            <a:ext cx="215900" cy="287338"/>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26</a:t>
            </a:r>
          </a:p>
        </p:txBody>
      </p:sp>
      <p:sp>
        <p:nvSpPr>
          <p:cNvPr id="723983" name="Rectangle 15"/>
          <p:cNvSpPr>
            <a:spLocks noChangeArrowheads="1"/>
          </p:cNvSpPr>
          <p:nvPr/>
        </p:nvSpPr>
        <p:spPr bwMode="auto">
          <a:xfrm>
            <a:off x="414368" y="2687632"/>
            <a:ext cx="215900" cy="287337"/>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27</a:t>
            </a:r>
          </a:p>
        </p:txBody>
      </p:sp>
      <p:sp>
        <p:nvSpPr>
          <p:cNvPr id="723984" name="Rectangle 16"/>
          <p:cNvSpPr>
            <a:spLocks noChangeArrowheads="1"/>
          </p:cNvSpPr>
          <p:nvPr/>
        </p:nvSpPr>
        <p:spPr bwMode="auto">
          <a:xfrm>
            <a:off x="703293" y="2686044"/>
            <a:ext cx="215900" cy="287338"/>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28</a:t>
            </a:r>
          </a:p>
        </p:txBody>
      </p:sp>
      <p:sp>
        <p:nvSpPr>
          <p:cNvPr id="723985" name="Rectangle 17"/>
          <p:cNvSpPr>
            <a:spLocks noChangeArrowheads="1"/>
          </p:cNvSpPr>
          <p:nvPr/>
        </p:nvSpPr>
        <p:spPr bwMode="auto">
          <a:xfrm>
            <a:off x="992218" y="2684457"/>
            <a:ext cx="215900" cy="287337"/>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29</a:t>
            </a:r>
          </a:p>
        </p:txBody>
      </p:sp>
      <p:sp>
        <p:nvSpPr>
          <p:cNvPr id="723986" name="Rectangle 18"/>
          <p:cNvSpPr>
            <a:spLocks noChangeArrowheads="1"/>
          </p:cNvSpPr>
          <p:nvPr/>
        </p:nvSpPr>
        <p:spPr bwMode="auto">
          <a:xfrm>
            <a:off x="1281143" y="2682869"/>
            <a:ext cx="215900" cy="287338"/>
          </a:xfrm>
          <a:prstGeom prst="rect">
            <a:avLst/>
          </a:prstGeom>
          <a:solidFill>
            <a:schemeClr val="accent6">
              <a:lumMod val="20000"/>
              <a:lumOff val="80000"/>
            </a:schemeClr>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30</a:t>
            </a:r>
          </a:p>
        </p:txBody>
      </p:sp>
      <p:sp>
        <p:nvSpPr>
          <p:cNvPr id="723987" name="Rectangle 19"/>
          <p:cNvSpPr>
            <a:spLocks noChangeArrowheads="1"/>
          </p:cNvSpPr>
          <p:nvPr/>
        </p:nvSpPr>
        <p:spPr bwMode="auto">
          <a:xfrm>
            <a:off x="1570068" y="2681282"/>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dirty="0">
                <a:latin typeface="Times New Roman" pitchFamily="18" charset="0"/>
                <a:ea typeface="黑体" pitchFamily="2" charset="-122"/>
              </a:rPr>
              <a:t>31</a:t>
            </a:r>
          </a:p>
        </p:txBody>
      </p:sp>
      <p:sp>
        <p:nvSpPr>
          <p:cNvPr id="723988" name="Rectangle 20"/>
          <p:cNvSpPr>
            <a:spLocks noChangeArrowheads="1"/>
          </p:cNvSpPr>
          <p:nvPr/>
        </p:nvSpPr>
        <p:spPr bwMode="auto">
          <a:xfrm>
            <a:off x="1858993" y="2679694"/>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32</a:t>
            </a:r>
          </a:p>
        </p:txBody>
      </p:sp>
      <p:sp>
        <p:nvSpPr>
          <p:cNvPr id="723989" name="Rectangle 21"/>
          <p:cNvSpPr>
            <a:spLocks noChangeArrowheads="1"/>
          </p:cNvSpPr>
          <p:nvPr/>
        </p:nvSpPr>
        <p:spPr bwMode="auto">
          <a:xfrm>
            <a:off x="2147918" y="2678107"/>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33</a:t>
            </a:r>
          </a:p>
        </p:txBody>
      </p:sp>
      <p:sp>
        <p:nvSpPr>
          <p:cNvPr id="723990" name="Rectangle 22"/>
          <p:cNvSpPr>
            <a:spLocks noChangeArrowheads="1"/>
          </p:cNvSpPr>
          <p:nvPr/>
        </p:nvSpPr>
        <p:spPr bwMode="auto">
          <a:xfrm>
            <a:off x="2436843" y="2676519"/>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34</a:t>
            </a:r>
          </a:p>
        </p:txBody>
      </p:sp>
      <p:sp>
        <p:nvSpPr>
          <p:cNvPr id="723991" name="Rectangle 23"/>
          <p:cNvSpPr>
            <a:spLocks noChangeArrowheads="1"/>
          </p:cNvSpPr>
          <p:nvPr/>
        </p:nvSpPr>
        <p:spPr bwMode="auto">
          <a:xfrm>
            <a:off x="2725768" y="2674932"/>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35</a:t>
            </a:r>
          </a:p>
        </p:txBody>
      </p:sp>
      <p:sp>
        <p:nvSpPr>
          <p:cNvPr id="723992" name="Rectangle 24"/>
          <p:cNvSpPr>
            <a:spLocks noChangeArrowheads="1"/>
          </p:cNvSpPr>
          <p:nvPr/>
        </p:nvSpPr>
        <p:spPr bwMode="auto">
          <a:xfrm>
            <a:off x="3014693" y="2673344"/>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36</a:t>
            </a:r>
          </a:p>
        </p:txBody>
      </p:sp>
      <p:sp>
        <p:nvSpPr>
          <p:cNvPr id="723993" name="Rectangle 25"/>
          <p:cNvSpPr>
            <a:spLocks noChangeArrowheads="1"/>
          </p:cNvSpPr>
          <p:nvPr/>
        </p:nvSpPr>
        <p:spPr bwMode="auto">
          <a:xfrm>
            <a:off x="3303618" y="2671757"/>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37</a:t>
            </a:r>
          </a:p>
        </p:txBody>
      </p:sp>
      <p:sp>
        <p:nvSpPr>
          <p:cNvPr id="723994" name="Rectangle 26"/>
          <p:cNvSpPr>
            <a:spLocks noChangeArrowheads="1"/>
          </p:cNvSpPr>
          <p:nvPr/>
        </p:nvSpPr>
        <p:spPr bwMode="auto">
          <a:xfrm>
            <a:off x="3592543" y="2670169"/>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38</a:t>
            </a:r>
          </a:p>
        </p:txBody>
      </p:sp>
      <p:sp>
        <p:nvSpPr>
          <p:cNvPr id="723995" name="Rectangle 27"/>
          <p:cNvSpPr>
            <a:spLocks noChangeArrowheads="1"/>
          </p:cNvSpPr>
          <p:nvPr/>
        </p:nvSpPr>
        <p:spPr bwMode="auto">
          <a:xfrm>
            <a:off x="3881468" y="2668582"/>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39</a:t>
            </a:r>
          </a:p>
        </p:txBody>
      </p:sp>
      <p:sp>
        <p:nvSpPr>
          <p:cNvPr id="723996" name="Rectangle 28"/>
          <p:cNvSpPr>
            <a:spLocks noChangeArrowheads="1"/>
          </p:cNvSpPr>
          <p:nvPr/>
        </p:nvSpPr>
        <p:spPr bwMode="auto">
          <a:xfrm>
            <a:off x="4170393" y="2666994"/>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40</a:t>
            </a:r>
          </a:p>
        </p:txBody>
      </p:sp>
      <p:sp>
        <p:nvSpPr>
          <p:cNvPr id="723997" name="Rectangle 29"/>
          <p:cNvSpPr>
            <a:spLocks noChangeArrowheads="1"/>
          </p:cNvSpPr>
          <p:nvPr/>
        </p:nvSpPr>
        <p:spPr bwMode="auto">
          <a:xfrm>
            <a:off x="4459318" y="2665407"/>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41</a:t>
            </a:r>
          </a:p>
        </p:txBody>
      </p:sp>
      <p:sp>
        <p:nvSpPr>
          <p:cNvPr id="723998" name="Rectangle 30"/>
          <p:cNvSpPr>
            <a:spLocks noChangeArrowheads="1"/>
          </p:cNvSpPr>
          <p:nvPr/>
        </p:nvSpPr>
        <p:spPr bwMode="auto">
          <a:xfrm>
            <a:off x="4748243" y="2663819"/>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42</a:t>
            </a:r>
          </a:p>
        </p:txBody>
      </p:sp>
      <p:sp>
        <p:nvSpPr>
          <p:cNvPr id="723999" name="Rectangle 31"/>
          <p:cNvSpPr>
            <a:spLocks noChangeArrowheads="1"/>
          </p:cNvSpPr>
          <p:nvPr/>
        </p:nvSpPr>
        <p:spPr bwMode="auto">
          <a:xfrm>
            <a:off x="5037168" y="2662232"/>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43</a:t>
            </a:r>
          </a:p>
        </p:txBody>
      </p:sp>
      <p:sp>
        <p:nvSpPr>
          <p:cNvPr id="724000" name="Rectangle 32"/>
          <p:cNvSpPr>
            <a:spLocks noChangeArrowheads="1"/>
          </p:cNvSpPr>
          <p:nvPr/>
        </p:nvSpPr>
        <p:spPr bwMode="auto">
          <a:xfrm>
            <a:off x="5326093" y="2660644"/>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44</a:t>
            </a:r>
          </a:p>
        </p:txBody>
      </p:sp>
      <p:sp>
        <p:nvSpPr>
          <p:cNvPr id="724001" name="Rectangle 33"/>
          <p:cNvSpPr>
            <a:spLocks noChangeArrowheads="1"/>
          </p:cNvSpPr>
          <p:nvPr/>
        </p:nvSpPr>
        <p:spPr bwMode="auto">
          <a:xfrm>
            <a:off x="5615018" y="2659057"/>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45</a:t>
            </a:r>
          </a:p>
        </p:txBody>
      </p:sp>
      <p:sp>
        <p:nvSpPr>
          <p:cNvPr id="724002" name="Rectangle 34"/>
          <p:cNvSpPr>
            <a:spLocks noChangeArrowheads="1"/>
          </p:cNvSpPr>
          <p:nvPr/>
        </p:nvSpPr>
        <p:spPr bwMode="auto">
          <a:xfrm>
            <a:off x="5903943" y="2657469"/>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46</a:t>
            </a:r>
          </a:p>
        </p:txBody>
      </p:sp>
      <p:sp>
        <p:nvSpPr>
          <p:cNvPr id="724003" name="Rectangle 35"/>
          <p:cNvSpPr>
            <a:spLocks noChangeArrowheads="1"/>
          </p:cNvSpPr>
          <p:nvPr/>
        </p:nvSpPr>
        <p:spPr bwMode="auto">
          <a:xfrm>
            <a:off x="6192868" y="2655882"/>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47</a:t>
            </a:r>
          </a:p>
        </p:txBody>
      </p:sp>
      <p:sp>
        <p:nvSpPr>
          <p:cNvPr id="724004" name="Rectangle 36"/>
          <p:cNvSpPr>
            <a:spLocks noChangeArrowheads="1"/>
          </p:cNvSpPr>
          <p:nvPr/>
        </p:nvSpPr>
        <p:spPr bwMode="auto">
          <a:xfrm>
            <a:off x="6481793" y="2654294"/>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48</a:t>
            </a:r>
          </a:p>
        </p:txBody>
      </p:sp>
      <p:sp>
        <p:nvSpPr>
          <p:cNvPr id="724005" name="Rectangle 37"/>
          <p:cNvSpPr>
            <a:spLocks noChangeArrowheads="1"/>
          </p:cNvSpPr>
          <p:nvPr/>
        </p:nvSpPr>
        <p:spPr bwMode="auto">
          <a:xfrm>
            <a:off x="6770718" y="2652707"/>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49</a:t>
            </a:r>
          </a:p>
        </p:txBody>
      </p:sp>
      <p:sp>
        <p:nvSpPr>
          <p:cNvPr id="724006" name="Rectangle 38"/>
          <p:cNvSpPr>
            <a:spLocks noChangeArrowheads="1"/>
          </p:cNvSpPr>
          <p:nvPr/>
        </p:nvSpPr>
        <p:spPr bwMode="auto">
          <a:xfrm>
            <a:off x="7059643" y="2651119"/>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50</a:t>
            </a:r>
          </a:p>
        </p:txBody>
      </p:sp>
      <p:sp>
        <p:nvSpPr>
          <p:cNvPr id="724007" name="Rectangle 39"/>
          <p:cNvSpPr>
            <a:spLocks noChangeArrowheads="1"/>
          </p:cNvSpPr>
          <p:nvPr/>
        </p:nvSpPr>
        <p:spPr bwMode="auto">
          <a:xfrm>
            <a:off x="7348568" y="2649532"/>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51</a:t>
            </a:r>
          </a:p>
        </p:txBody>
      </p:sp>
      <p:sp>
        <p:nvSpPr>
          <p:cNvPr id="724008" name="Rectangle 40"/>
          <p:cNvSpPr>
            <a:spLocks noChangeArrowheads="1"/>
          </p:cNvSpPr>
          <p:nvPr/>
        </p:nvSpPr>
        <p:spPr bwMode="auto">
          <a:xfrm>
            <a:off x="7637493" y="2647944"/>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52</a:t>
            </a:r>
          </a:p>
        </p:txBody>
      </p:sp>
      <p:sp>
        <p:nvSpPr>
          <p:cNvPr id="724009" name="Rectangle 41"/>
          <p:cNvSpPr>
            <a:spLocks noChangeArrowheads="1"/>
          </p:cNvSpPr>
          <p:nvPr/>
        </p:nvSpPr>
        <p:spPr bwMode="auto">
          <a:xfrm>
            <a:off x="7926418" y="2646357"/>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53</a:t>
            </a:r>
          </a:p>
        </p:txBody>
      </p:sp>
      <p:sp>
        <p:nvSpPr>
          <p:cNvPr id="724010" name="Rectangle 42"/>
          <p:cNvSpPr>
            <a:spLocks noChangeArrowheads="1"/>
          </p:cNvSpPr>
          <p:nvPr/>
        </p:nvSpPr>
        <p:spPr bwMode="auto">
          <a:xfrm>
            <a:off x="8215343" y="2644769"/>
            <a:ext cx="215900" cy="287338"/>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54</a:t>
            </a:r>
          </a:p>
        </p:txBody>
      </p:sp>
      <p:sp>
        <p:nvSpPr>
          <p:cNvPr id="724011" name="Rectangle 43"/>
          <p:cNvSpPr>
            <a:spLocks noChangeArrowheads="1"/>
          </p:cNvSpPr>
          <p:nvPr/>
        </p:nvSpPr>
        <p:spPr bwMode="auto">
          <a:xfrm>
            <a:off x="8504268" y="2643182"/>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55</a:t>
            </a:r>
          </a:p>
        </p:txBody>
      </p:sp>
      <p:sp>
        <p:nvSpPr>
          <p:cNvPr id="724012" name="Rectangle 44"/>
          <p:cNvSpPr>
            <a:spLocks noChangeArrowheads="1"/>
          </p:cNvSpPr>
          <p:nvPr/>
        </p:nvSpPr>
        <p:spPr bwMode="auto">
          <a:xfrm>
            <a:off x="8785256" y="2643182"/>
            <a:ext cx="215900" cy="287337"/>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56</a:t>
            </a:r>
          </a:p>
        </p:txBody>
      </p:sp>
      <p:sp>
        <p:nvSpPr>
          <p:cNvPr id="724014" name="Text Box 46"/>
          <p:cNvSpPr txBox="1">
            <a:spLocks noChangeArrowheads="1"/>
          </p:cNvSpPr>
          <p:nvPr/>
        </p:nvSpPr>
        <p:spPr bwMode="auto">
          <a:xfrm>
            <a:off x="0" y="3851980"/>
            <a:ext cx="9144000" cy="1077218"/>
          </a:xfrm>
          <a:prstGeom prst="rect">
            <a:avLst/>
          </a:prstGeom>
          <a:solidFill>
            <a:srgbClr val="FFC000"/>
          </a:solidFill>
          <a:ln w="9525">
            <a:solidFill>
              <a:srgbClr val="3399FF"/>
            </a:solidFill>
            <a:miter lim="800000"/>
            <a:headEnd/>
            <a:tailEnd/>
          </a:ln>
          <a:effectLst/>
        </p:spPr>
        <p:txBody>
          <a:bodyPr wrap="square">
            <a:spAutoFit/>
          </a:bodyPr>
          <a:lstStyle/>
          <a:p>
            <a:pPr>
              <a:buFont typeface="Wingdings" pitchFamily="2" charset="2"/>
              <a:buChar char="Ø"/>
            </a:pPr>
            <a:r>
              <a:rPr lang="en-US" altLang="zh-CN" sz="3200" dirty="0" smtClean="0">
                <a:latin typeface="Arial" charset="0"/>
                <a:ea typeface="黑体" pitchFamily="2" charset="-122"/>
              </a:rPr>
              <a:t>1</a:t>
            </a:r>
            <a:r>
              <a:rPr lang="zh-CN" altLang="en-US" sz="3200" dirty="0" smtClean="0">
                <a:latin typeface="Arial" charset="0"/>
                <a:ea typeface="黑体" pitchFamily="2" charset="-122"/>
              </a:rPr>
              <a:t>、发送前，</a:t>
            </a:r>
            <a:r>
              <a:rPr lang="en-US" altLang="zh-CN" sz="3200" dirty="0" smtClean="0">
                <a:latin typeface="Arial" charset="0"/>
                <a:ea typeface="黑体" pitchFamily="2" charset="-122"/>
              </a:rPr>
              <a:t>A</a:t>
            </a:r>
            <a:r>
              <a:rPr lang="zh-CN" altLang="en-US" sz="3200" dirty="0" smtClean="0">
                <a:latin typeface="Arial" charset="0"/>
                <a:ea typeface="黑体" pitchFamily="2" charset="-122"/>
              </a:rPr>
              <a:t>要等待</a:t>
            </a:r>
            <a:r>
              <a:rPr lang="en-US" altLang="zh-CN" sz="3200" dirty="0" smtClean="0">
                <a:latin typeface="Arial" charset="0"/>
                <a:ea typeface="黑体" pitchFamily="2" charset="-122"/>
              </a:rPr>
              <a:t>B</a:t>
            </a:r>
            <a:r>
              <a:rPr lang="zh-CN" altLang="en-US" sz="3200" dirty="0" smtClean="0">
                <a:latin typeface="Arial" charset="0"/>
                <a:ea typeface="黑体" pitchFamily="2" charset="-122"/>
              </a:rPr>
              <a:t>发来信息来构造自己的发送窗口</a:t>
            </a:r>
            <a:endParaRPr lang="en-US" altLang="zh-CN" sz="3200" dirty="0" smtClean="0">
              <a:latin typeface="Arial" charset="0"/>
              <a:ea typeface="黑体" pitchFamily="2" charset="-122"/>
            </a:endParaRPr>
          </a:p>
        </p:txBody>
      </p:sp>
      <p:sp>
        <p:nvSpPr>
          <p:cNvPr id="724026" name="Text Box 58"/>
          <p:cNvSpPr txBox="1">
            <a:spLocks noChangeArrowheads="1"/>
          </p:cNvSpPr>
          <p:nvPr/>
        </p:nvSpPr>
        <p:spPr bwMode="auto">
          <a:xfrm>
            <a:off x="285720" y="1142984"/>
            <a:ext cx="7500990" cy="1477328"/>
          </a:xfrm>
          <a:prstGeom prst="rect">
            <a:avLst/>
          </a:prstGeom>
          <a:noFill/>
          <a:ln w="9525">
            <a:noFill/>
            <a:miter lim="800000"/>
            <a:headEnd/>
            <a:tailEnd/>
          </a:ln>
          <a:effectLst/>
        </p:spPr>
        <p:txBody>
          <a:bodyPr wrap="square">
            <a:spAutoFit/>
          </a:bodyPr>
          <a:lstStyle/>
          <a:p>
            <a:pPr>
              <a:spcBef>
                <a:spcPct val="50000"/>
              </a:spcBef>
            </a:pPr>
            <a:r>
              <a:rPr lang="zh-CN" altLang="en-US" sz="3600" dirty="0"/>
              <a:t>假设</a:t>
            </a:r>
            <a:r>
              <a:rPr lang="en-US" altLang="zh-CN" sz="3600" dirty="0"/>
              <a:t>A</a:t>
            </a:r>
            <a:r>
              <a:rPr lang="zh-CN" altLang="en-US" sz="3600" dirty="0"/>
              <a:t>要向</a:t>
            </a:r>
            <a:r>
              <a:rPr lang="en-US" altLang="zh-CN" sz="3600" dirty="0"/>
              <a:t>B</a:t>
            </a:r>
            <a:r>
              <a:rPr lang="zh-CN" altLang="en-US" sz="3600" dirty="0"/>
              <a:t>发送</a:t>
            </a:r>
            <a:r>
              <a:rPr lang="zh-CN" altLang="en-US" sz="3600" dirty="0" smtClean="0"/>
              <a:t>数据</a:t>
            </a:r>
            <a:r>
              <a:rPr lang="en-US" altLang="zh-CN" sz="3600" dirty="0" smtClean="0"/>
              <a:t>(</a:t>
            </a:r>
            <a:r>
              <a:rPr lang="zh-CN" altLang="en-US" sz="3600" dirty="0" smtClean="0"/>
              <a:t>字节序列</a:t>
            </a:r>
            <a:r>
              <a:rPr lang="en-US" altLang="zh-CN" sz="3600" dirty="0" smtClean="0"/>
              <a:t>)</a:t>
            </a:r>
            <a:r>
              <a:rPr lang="zh-CN" altLang="en-US" sz="3600" dirty="0" smtClean="0"/>
              <a:t>：</a:t>
            </a:r>
            <a:endParaRPr lang="en-US" altLang="zh-CN" sz="3600" dirty="0" smtClean="0"/>
          </a:p>
          <a:p>
            <a:pPr>
              <a:spcBef>
                <a:spcPct val="50000"/>
              </a:spcBef>
            </a:pPr>
            <a:r>
              <a:rPr lang="zh-CN" altLang="en-US" sz="3600" dirty="0" smtClean="0">
                <a:solidFill>
                  <a:srgbClr val="FF0000"/>
                </a:solidFill>
              </a:rPr>
              <a:t>数字为字节编号</a:t>
            </a:r>
            <a:endParaRPr lang="zh-CN" altLang="en-US" sz="3600" dirty="0">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4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0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en-US" altLang="zh-CN" sz="3600" dirty="0" smtClean="0"/>
              <a:t>A</a:t>
            </a:r>
            <a:r>
              <a:rPr lang="zh-CN" altLang="en-US" sz="3600" dirty="0" smtClean="0"/>
              <a:t>的发送窗口和</a:t>
            </a:r>
            <a:r>
              <a:rPr lang="en-US" altLang="zh-CN" sz="3600" dirty="0" smtClean="0"/>
              <a:t>B</a:t>
            </a:r>
            <a:r>
              <a:rPr lang="zh-CN" altLang="en-US" sz="3600" dirty="0" smtClean="0"/>
              <a:t>的接收窗口</a:t>
            </a:r>
            <a:endParaRPr lang="zh-CN" altLang="en-US" sz="3600" dirty="0"/>
          </a:p>
        </p:txBody>
      </p:sp>
      <p:sp>
        <p:nvSpPr>
          <p:cNvPr id="62" name="内容占位符 61"/>
          <p:cNvSpPr>
            <a:spLocks noGrp="1"/>
          </p:cNvSpPr>
          <p:nvPr>
            <p:ph idx="1"/>
          </p:nvPr>
        </p:nvSpPr>
        <p:spPr>
          <a:xfrm>
            <a:off x="428596" y="1071546"/>
            <a:ext cx="8368811" cy="1303553"/>
          </a:xfrm>
        </p:spPr>
        <p:txBody>
          <a:bodyPr/>
          <a:lstStyle/>
          <a:p>
            <a:r>
              <a:rPr lang="en-US" altLang="zh-CN" dirty="0" smtClean="0"/>
              <a:t>A </a:t>
            </a:r>
            <a:r>
              <a:rPr lang="zh-CN" altLang="en-US" dirty="0" smtClean="0"/>
              <a:t>收到</a:t>
            </a:r>
            <a:r>
              <a:rPr lang="en-US" altLang="zh-CN" dirty="0" smtClean="0"/>
              <a:t>B</a:t>
            </a:r>
            <a:r>
              <a:rPr lang="zh-CN" altLang="en-US" dirty="0" smtClean="0"/>
              <a:t>发来的</a:t>
            </a:r>
            <a:r>
              <a:rPr lang="en-US" altLang="zh-CN" dirty="0" err="1" smtClean="0"/>
              <a:t>ack</a:t>
            </a:r>
            <a:r>
              <a:rPr lang="en-US" altLang="zh-CN" dirty="0" smtClean="0"/>
              <a:t> = 31</a:t>
            </a:r>
            <a:r>
              <a:rPr lang="zh-CN" altLang="en-US" dirty="0" smtClean="0"/>
              <a:t>，</a:t>
            </a:r>
            <a:r>
              <a:rPr lang="en-US" altLang="zh-CN" dirty="0" err="1" smtClean="0"/>
              <a:t>rwnd</a:t>
            </a:r>
            <a:r>
              <a:rPr lang="en-US" altLang="zh-CN" dirty="0" smtClean="0"/>
              <a:t> =20</a:t>
            </a:r>
            <a:r>
              <a:rPr lang="zh-CN" altLang="en-US" dirty="0" smtClean="0"/>
              <a:t>后，</a:t>
            </a:r>
            <a:r>
              <a:rPr lang="zh-CN" altLang="en-US" dirty="0" smtClean="0">
                <a:latin typeface="Arial" charset="0"/>
              </a:rPr>
              <a:t>构造出自己的发送窗口 </a:t>
            </a:r>
            <a:r>
              <a:rPr lang="en-US" altLang="zh-CN" dirty="0" smtClean="0">
                <a:latin typeface="Arial" charset="0"/>
              </a:rPr>
              <a:t>;</a:t>
            </a:r>
          </a:p>
        </p:txBody>
      </p:sp>
      <p:grpSp>
        <p:nvGrpSpPr>
          <p:cNvPr id="3" name="组合 94"/>
          <p:cNvGrpSpPr/>
          <p:nvPr/>
        </p:nvGrpSpPr>
        <p:grpSpPr>
          <a:xfrm>
            <a:off x="268287" y="2428868"/>
            <a:ext cx="8875713" cy="2265362"/>
            <a:chOff x="0" y="2665415"/>
            <a:chExt cx="8875713" cy="2265362"/>
          </a:xfrm>
        </p:grpSpPr>
        <p:sp>
          <p:nvSpPr>
            <p:cNvPr id="96" name="Text Box 4"/>
            <p:cNvSpPr txBox="1">
              <a:spLocks noChangeArrowheads="1"/>
            </p:cNvSpPr>
            <p:nvPr/>
          </p:nvSpPr>
          <p:spPr bwMode="auto">
            <a:xfrm>
              <a:off x="7554913" y="3038477"/>
              <a:ext cx="692150" cy="396875"/>
            </a:xfrm>
            <a:prstGeom prst="rect">
              <a:avLst/>
            </a:prstGeom>
            <a:solidFill>
              <a:schemeClr val="bg1"/>
            </a:solidFill>
            <a:ln w="9525">
              <a:noFill/>
              <a:miter lim="800000"/>
              <a:headEnd/>
              <a:tailEnd/>
            </a:ln>
            <a:effectLst/>
          </p:spPr>
          <p:txBody>
            <a:bodyPr wrap="none">
              <a:spAutoFit/>
            </a:bodyPr>
            <a:lstStyle/>
            <a:p>
              <a:pPr algn="ctr"/>
              <a:r>
                <a:rPr lang="zh-CN" altLang="en-US" sz="2000">
                  <a:latin typeface="Times New Roman" pitchFamily="18" charset="0"/>
                  <a:ea typeface="黑体" pitchFamily="2" charset="-122"/>
                </a:rPr>
                <a:t>前移</a:t>
              </a:r>
            </a:p>
          </p:txBody>
        </p:sp>
        <p:sp>
          <p:nvSpPr>
            <p:cNvPr id="97" name="AutoShape 5"/>
            <p:cNvSpPr>
              <a:spLocks noChangeArrowheads="1"/>
            </p:cNvSpPr>
            <p:nvPr/>
          </p:nvSpPr>
          <p:spPr bwMode="auto">
            <a:xfrm>
              <a:off x="7148513" y="3208340"/>
              <a:ext cx="503237" cy="144462"/>
            </a:xfrm>
            <a:prstGeom prst="rightArrow">
              <a:avLst>
                <a:gd name="adj1" fmla="val 50000"/>
                <a:gd name="adj2" fmla="val 87088"/>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98" name="AutoShape 7"/>
            <p:cNvSpPr>
              <a:spLocks noChangeArrowheads="1"/>
            </p:cNvSpPr>
            <p:nvPr/>
          </p:nvSpPr>
          <p:spPr bwMode="auto">
            <a:xfrm>
              <a:off x="1395413" y="3208340"/>
              <a:ext cx="503237" cy="144462"/>
            </a:xfrm>
            <a:prstGeom prst="rightArrow">
              <a:avLst>
                <a:gd name="adj1" fmla="val 50000"/>
                <a:gd name="adj2" fmla="val 87088"/>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99" name="Text Box 8"/>
            <p:cNvSpPr txBox="1">
              <a:spLocks noChangeArrowheads="1"/>
            </p:cNvSpPr>
            <p:nvPr/>
          </p:nvSpPr>
          <p:spPr bwMode="auto">
            <a:xfrm>
              <a:off x="7288213" y="4167190"/>
              <a:ext cx="1467068" cy="707886"/>
            </a:xfrm>
            <a:prstGeom prst="rect">
              <a:avLst/>
            </a:prstGeom>
            <a:solidFill>
              <a:schemeClr val="bg1"/>
            </a:solidFill>
            <a:ln w="9525">
              <a:noFill/>
              <a:miter lim="800000"/>
              <a:headEnd/>
              <a:tailEnd/>
            </a:ln>
            <a:effectLst/>
          </p:spPr>
          <p:txBody>
            <a:bodyPr wrap="none">
              <a:spAutoFit/>
            </a:bodyPr>
            <a:lstStyle/>
            <a:p>
              <a:pPr algn="ctr"/>
              <a:r>
                <a:rPr lang="zh-CN" altLang="en-US" sz="2000" dirty="0" smtClean="0">
                  <a:latin typeface="Times New Roman" pitchFamily="18" charset="0"/>
                  <a:ea typeface="黑体" pitchFamily="2" charset="-122"/>
                </a:rPr>
                <a:t>没发送，</a:t>
              </a:r>
              <a:endParaRPr lang="en-US" altLang="zh-CN" sz="2000" dirty="0" smtClean="0">
                <a:latin typeface="Times New Roman" pitchFamily="18" charset="0"/>
                <a:ea typeface="黑体" pitchFamily="2" charset="-122"/>
              </a:endParaRPr>
            </a:p>
            <a:p>
              <a:pPr algn="ctr"/>
              <a:r>
                <a:rPr lang="zh-CN" altLang="en-US" sz="2000" dirty="0" smtClean="0">
                  <a:latin typeface="Times New Roman" pitchFamily="18" charset="0"/>
                  <a:ea typeface="黑体" pitchFamily="2" charset="-122"/>
                </a:rPr>
                <a:t>不</a:t>
              </a:r>
              <a:r>
                <a:rPr lang="zh-CN" altLang="en-US" sz="2000" dirty="0">
                  <a:latin typeface="Times New Roman" pitchFamily="18" charset="0"/>
                  <a:ea typeface="黑体" pitchFamily="2" charset="-122"/>
                </a:rPr>
                <a:t>允许发送</a:t>
              </a:r>
            </a:p>
          </p:txBody>
        </p:sp>
        <p:sp>
          <p:nvSpPr>
            <p:cNvPr id="100" name="Text Box 9"/>
            <p:cNvSpPr txBox="1">
              <a:spLocks noChangeArrowheads="1"/>
            </p:cNvSpPr>
            <p:nvPr/>
          </p:nvSpPr>
          <p:spPr bwMode="auto">
            <a:xfrm>
              <a:off x="69850" y="4229102"/>
              <a:ext cx="1200150" cy="701675"/>
            </a:xfrm>
            <a:prstGeom prst="rect">
              <a:avLst/>
            </a:prstGeom>
            <a:solidFill>
              <a:schemeClr val="bg1"/>
            </a:solidFill>
            <a:ln w="9525">
              <a:noFill/>
              <a:miter lim="800000"/>
              <a:headEnd/>
              <a:tailEnd/>
            </a:ln>
            <a:effectLst/>
          </p:spPr>
          <p:txBody>
            <a:bodyPr wrap="none">
              <a:spAutoFit/>
            </a:bodyPr>
            <a:lstStyle/>
            <a:p>
              <a:pPr algn="ctr"/>
              <a:r>
                <a:rPr lang="zh-CN" altLang="en-US" sz="2000">
                  <a:latin typeface="Times New Roman" pitchFamily="18" charset="0"/>
                  <a:ea typeface="黑体" pitchFamily="2" charset="-122"/>
                </a:rPr>
                <a:t>已发送并</a:t>
              </a:r>
            </a:p>
            <a:p>
              <a:pPr algn="ctr"/>
              <a:r>
                <a:rPr lang="zh-CN" altLang="en-US" sz="2000">
                  <a:latin typeface="Times New Roman" pitchFamily="18" charset="0"/>
                  <a:ea typeface="黑体" pitchFamily="2" charset="-122"/>
                </a:rPr>
                <a:t>收到确认</a:t>
              </a:r>
            </a:p>
          </p:txBody>
        </p:sp>
        <p:sp>
          <p:nvSpPr>
            <p:cNvPr id="101" name="Line 10"/>
            <p:cNvSpPr>
              <a:spLocks noChangeShapeType="1"/>
            </p:cNvSpPr>
            <p:nvPr/>
          </p:nvSpPr>
          <p:spPr bwMode="auto">
            <a:xfrm>
              <a:off x="1404938" y="3546477"/>
              <a:ext cx="5761037"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102" name="Text Box 11"/>
            <p:cNvSpPr txBox="1">
              <a:spLocks noChangeArrowheads="1"/>
            </p:cNvSpPr>
            <p:nvPr/>
          </p:nvSpPr>
          <p:spPr bwMode="auto">
            <a:xfrm>
              <a:off x="3167063" y="3328990"/>
              <a:ext cx="2263775" cy="396875"/>
            </a:xfrm>
            <a:prstGeom prst="rect">
              <a:avLst/>
            </a:prstGeom>
            <a:solidFill>
              <a:schemeClr val="bg1"/>
            </a:solidFill>
            <a:ln w="9525">
              <a:noFill/>
              <a:miter lim="800000"/>
              <a:headEnd/>
              <a:tailEnd/>
            </a:ln>
            <a:effectLst/>
          </p:spPr>
          <p:txBody>
            <a:bodyPr wrap="none">
              <a:spAutoFit/>
            </a:bodyPr>
            <a:lstStyle/>
            <a:p>
              <a:r>
                <a:rPr lang="en-US" altLang="zh-CN" sz="2000" dirty="0">
                  <a:latin typeface="Arial" charset="0"/>
                  <a:ea typeface="黑体" pitchFamily="2" charset="-122"/>
                </a:rPr>
                <a:t>A </a:t>
              </a:r>
              <a:r>
                <a:rPr lang="zh-CN" altLang="en-US" sz="2000" dirty="0">
                  <a:latin typeface="Arial" charset="0"/>
                  <a:ea typeface="黑体" pitchFamily="2" charset="-122"/>
                </a:rPr>
                <a:t>的发送窗口 </a:t>
              </a:r>
              <a:r>
                <a:rPr lang="en-US" altLang="zh-CN" sz="2000" dirty="0">
                  <a:latin typeface="Arial" charset="0"/>
                  <a:ea typeface="黑体" pitchFamily="2" charset="-122"/>
                </a:rPr>
                <a:t>= 20</a:t>
              </a:r>
            </a:p>
          </p:txBody>
        </p:sp>
        <p:sp>
          <p:nvSpPr>
            <p:cNvPr id="103" name="Text Box 12"/>
            <p:cNvSpPr txBox="1">
              <a:spLocks noChangeArrowheads="1"/>
            </p:cNvSpPr>
            <p:nvPr/>
          </p:nvSpPr>
          <p:spPr bwMode="auto">
            <a:xfrm>
              <a:off x="3143240" y="4430735"/>
              <a:ext cx="2339102" cy="461665"/>
            </a:xfrm>
            <a:prstGeom prst="rect">
              <a:avLst/>
            </a:prstGeom>
            <a:solidFill>
              <a:schemeClr val="bg1"/>
            </a:solidFill>
            <a:ln w="9525">
              <a:noFill/>
              <a:miter lim="800000"/>
              <a:headEnd/>
              <a:tailEnd/>
            </a:ln>
            <a:effectLst/>
          </p:spPr>
          <p:txBody>
            <a:bodyPr wrap="none">
              <a:spAutoFit/>
            </a:bodyPr>
            <a:lstStyle/>
            <a:p>
              <a:pPr algn="ctr"/>
              <a:r>
                <a:rPr lang="zh-CN" altLang="en-US" sz="2400" dirty="0">
                  <a:latin typeface="Times New Roman" pitchFamily="18" charset="0"/>
                  <a:ea typeface="黑体" pitchFamily="2" charset="-122"/>
                </a:rPr>
                <a:t>允许发送的序号</a:t>
              </a:r>
            </a:p>
          </p:txBody>
        </p:sp>
        <p:sp>
          <p:nvSpPr>
            <p:cNvPr id="104" name="Rectangle 13"/>
            <p:cNvSpPr>
              <a:spLocks noChangeArrowheads="1"/>
            </p:cNvSpPr>
            <p:nvPr/>
          </p:nvSpPr>
          <p:spPr bwMode="auto">
            <a:xfrm>
              <a:off x="1404938" y="3714752"/>
              <a:ext cx="5767387" cy="649288"/>
            </a:xfrm>
            <a:prstGeom prst="rect">
              <a:avLst/>
            </a:prstGeom>
            <a:solidFill>
              <a:srgbClr val="99CCFF"/>
            </a:solidFill>
            <a:ln w="9525">
              <a:noFill/>
              <a:prstDash val="dash"/>
              <a:miter lim="800000"/>
              <a:headEnd/>
              <a:tailEnd/>
            </a:ln>
            <a:effectLst>
              <a:outerShdw dist="35921" dir="2700000" algn="ctr" rotWithShape="0">
                <a:schemeClr val="bg2"/>
              </a:outerShdw>
            </a:effectLst>
          </p:spPr>
          <p:txBody>
            <a:bodyPr wrap="none" anchor="ctr"/>
            <a:lstStyle/>
            <a:p>
              <a:endParaRPr lang="zh-CN" altLang="en-US"/>
            </a:p>
          </p:txBody>
        </p:sp>
        <p:sp>
          <p:nvSpPr>
            <p:cNvPr id="105" name="Rectangle 14"/>
            <p:cNvSpPr>
              <a:spLocks noChangeArrowheads="1"/>
            </p:cNvSpPr>
            <p:nvPr/>
          </p:nvSpPr>
          <p:spPr bwMode="auto">
            <a:xfrm>
              <a:off x="0" y="3930652"/>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26</a:t>
              </a:r>
            </a:p>
          </p:txBody>
        </p:sp>
        <p:sp>
          <p:nvSpPr>
            <p:cNvPr id="106" name="Rectangle 15"/>
            <p:cNvSpPr>
              <a:spLocks noChangeArrowheads="1"/>
            </p:cNvSpPr>
            <p:nvPr/>
          </p:nvSpPr>
          <p:spPr bwMode="auto">
            <a:xfrm>
              <a:off x="288925" y="392906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27</a:t>
              </a:r>
            </a:p>
          </p:txBody>
        </p:sp>
        <p:sp>
          <p:nvSpPr>
            <p:cNvPr id="107" name="Rectangle 16"/>
            <p:cNvSpPr>
              <a:spLocks noChangeArrowheads="1"/>
            </p:cNvSpPr>
            <p:nvPr/>
          </p:nvSpPr>
          <p:spPr bwMode="auto">
            <a:xfrm>
              <a:off x="577850" y="3927477"/>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28</a:t>
              </a:r>
            </a:p>
          </p:txBody>
        </p:sp>
        <p:sp>
          <p:nvSpPr>
            <p:cNvPr id="108" name="Rectangle 17"/>
            <p:cNvSpPr>
              <a:spLocks noChangeArrowheads="1"/>
            </p:cNvSpPr>
            <p:nvPr/>
          </p:nvSpPr>
          <p:spPr bwMode="auto">
            <a:xfrm>
              <a:off x="866775" y="3925890"/>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29</a:t>
              </a:r>
            </a:p>
          </p:txBody>
        </p:sp>
        <p:sp>
          <p:nvSpPr>
            <p:cNvPr id="109" name="Rectangle 18"/>
            <p:cNvSpPr>
              <a:spLocks noChangeArrowheads="1"/>
            </p:cNvSpPr>
            <p:nvPr/>
          </p:nvSpPr>
          <p:spPr bwMode="auto">
            <a:xfrm>
              <a:off x="1155700" y="3924302"/>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30</a:t>
              </a:r>
            </a:p>
          </p:txBody>
        </p:sp>
        <p:sp>
          <p:nvSpPr>
            <p:cNvPr id="110" name="Rectangle 19"/>
            <p:cNvSpPr>
              <a:spLocks noChangeArrowheads="1"/>
            </p:cNvSpPr>
            <p:nvPr/>
          </p:nvSpPr>
          <p:spPr bwMode="auto">
            <a:xfrm>
              <a:off x="1444625" y="3922715"/>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31</a:t>
              </a:r>
            </a:p>
          </p:txBody>
        </p:sp>
        <p:sp>
          <p:nvSpPr>
            <p:cNvPr id="111" name="Rectangle 20"/>
            <p:cNvSpPr>
              <a:spLocks noChangeArrowheads="1"/>
            </p:cNvSpPr>
            <p:nvPr/>
          </p:nvSpPr>
          <p:spPr bwMode="auto">
            <a:xfrm>
              <a:off x="1733550" y="3921127"/>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32</a:t>
              </a:r>
            </a:p>
          </p:txBody>
        </p:sp>
        <p:sp>
          <p:nvSpPr>
            <p:cNvPr id="112" name="Rectangle 21"/>
            <p:cNvSpPr>
              <a:spLocks noChangeArrowheads="1"/>
            </p:cNvSpPr>
            <p:nvPr/>
          </p:nvSpPr>
          <p:spPr bwMode="auto">
            <a:xfrm>
              <a:off x="2022475" y="3919540"/>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33</a:t>
              </a:r>
            </a:p>
          </p:txBody>
        </p:sp>
        <p:sp>
          <p:nvSpPr>
            <p:cNvPr id="113" name="Rectangle 22"/>
            <p:cNvSpPr>
              <a:spLocks noChangeArrowheads="1"/>
            </p:cNvSpPr>
            <p:nvPr/>
          </p:nvSpPr>
          <p:spPr bwMode="auto">
            <a:xfrm>
              <a:off x="2311400" y="3917952"/>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34</a:t>
              </a:r>
            </a:p>
          </p:txBody>
        </p:sp>
        <p:sp>
          <p:nvSpPr>
            <p:cNvPr id="114" name="Rectangle 23"/>
            <p:cNvSpPr>
              <a:spLocks noChangeArrowheads="1"/>
            </p:cNvSpPr>
            <p:nvPr/>
          </p:nvSpPr>
          <p:spPr bwMode="auto">
            <a:xfrm>
              <a:off x="2600325" y="3916365"/>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35</a:t>
              </a:r>
            </a:p>
          </p:txBody>
        </p:sp>
        <p:sp>
          <p:nvSpPr>
            <p:cNvPr id="115" name="Rectangle 24"/>
            <p:cNvSpPr>
              <a:spLocks noChangeArrowheads="1"/>
            </p:cNvSpPr>
            <p:nvPr/>
          </p:nvSpPr>
          <p:spPr bwMode="auto">
            <a:xfrm>
              <a:off x="2889250" y="3914777"/>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36</a:t>
              </a:r>
            </a:p>
          </p:txBody>
        </p:sp>
        <p:sp>
          <p:nvSpPr>
            <p:cNvPr id="116" name="Rectangle 25"/>
            <p:cNvSpPr>
              <a:spLocks noChangeArrowheads="1"/>
            </p:cNvSpPr>
            <p:nvPr/>
          </p:nvSpPr>
          <p:spPr bwMode="auto">
            <a:xfrm>
              <a:off x="3178175" y="3913190"/>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37</a:t>
              </a:r>
            </a:p>
          </p:txBody>
        </p:sp>
        <p:sp>
          <p:nvSpPr>
            <p:cNvPr id="117" name="Rectangle 26"/>
            <p:cNvSpPr>
              <a:spLocks noChangeArrowheads="1"/>
            </p:cNvSpPr>
            <p:nvPr/>
          </p:nvSpPr>
          <p:spPr bwMode="auto">
            <a:xfrm>
              <a:off x="3467100" y="3911602"/>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38</a:t>
              </a:r>
            </a:p>
          </p:txBody>
        </p:sp>
        <p:sp>
          <p:nvSpPr>
            <p:cNvPr id="118" name="Rectangle 27"/>
            <p:cNvSpPr>
              <a:spLocks noChangeArrowheads="1"/>
            </p:cNvSpPr>
            <p:nvPr/>
          </p:nvSpPr>
          <p:spPr bwMode="auto">
            <a:xfrm>
              <a:off x="3756025" y="3910015"/>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39</a:t>
              </a:r>
            </a:p>
          </p:txBody>
        </p:sp>
        <p:sp>
          <p:nvSpPr>
            <p:cNvPr id="119" name="Rectangle 28"/>
            <p:cNvSpPr>
              <a:spLocks noChangeArrowheads="1"/>
            </p:cNvSpPr>
            <p:nvPr/>
          </p:nvSpPr>
          <p:spPr bwMode="auto">
            <a:xfrm>
              <a:off x="4044950" y="3908427"/>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40</a:t>
              </a:r>
            </a:p>
          </p:txBody>
        </p:sp>
        <p:sp>
          <p:nvSpPr>
            <p:cNvPr id="120" name="Rectangle 29"/>
            <p:cNvSpPr>
              <a:spLocks noChangeArrowheads="1"/>
            </p:cNvSpPr>
            <p:nvPr/>
          </p:nvSpPr>
          <p:spPr bwMode="auto">
            <a:xfrm>
              <a:off x="4333875" y="3906840"/>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41</a:t>
              </a:r>
            </a:p>
          </p:txBody>
        </p:sp>
        <p:sp>
          <p:nvSpPr>
            <p:cNvPr id="121" name="Rectangle 30"/>
            <p:cNvSpPr>
              <a:spLocks noChangeArrowheads="1"/>
            </p:cNvSpPr>
            <p:nvPr/>
          </p:nvSpPr>
          <p:spPr bwMode="auto">
            <a:xfrm>
              <a:off x="4622800" y="3905252"/>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dirty="0">
                  <a:latin typeface="Times New Roman" pitchFamily="18" charset="0"/>
                  <a:ea typeface="黑体" pitchFamily="2" charset="-122"/>
                </a:rPr>
                <a:t>42</a:t>
              </a:r>
            </a:p>
          </p:txBody>
        </p:sp>
        <p:sp>
          <p:nvSpPr>
            <p:cNvPr id="122" name="Rectangle 31"/>
            <p:cNvSpPr>
              <a:spLocks noChangeArrowheads="1"/>
            </p:cNvSpPr>
            <p:nvPr/>
          </p:nvSpPr>
          <p:spPr bwMode="auto">
            <a:xfrm>
              <a:off x="4911725" y="3903665"/>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43</a:t>
              </a:r>
            </a:p>
          </p:txBody>
        </p:sp>
        <p:sp>
          <p:nvSpPr>
            <p:cNvPr id="123" name="Rectangle 32"/>
            <p:cNvSpPr>
              <a:spLocks noChangeArrowheads="1"/>
            </p:cNvSpPr>
            <p:nvPr/>
          </p:nvSpPr>
          <p:spPr bwMode="auto">
            <a:xfrm>
              <a:off x="5200650" y="3902077"/>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44</a:t>
              </a:r>
            </a:p>
          </p:txBody>
        </p:sp>
        <p:sp>
          <p:nvSpPr>
            <p:cNvPr id="124" name="Rectangle 33"/>
            <p:cNvSpPr>
              <a:spLocks noChangeArrowheads="1"/>
            </p:cNvSpPr>
            <p:nvPr/>
          </p:nvSpPr>
          <p:spPr bwMode="auto">
            <a:xfrm>
              <a:off x="5489575" y="3900490"/>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45</a:t>
              </a:r>
            </a:p>
          </p:txBody>
        </p:sp>
        <p:sp>
          <p:nvSpPr>
            <p:cNvPr id="125" name="Rectangle 34"/>
            <p:cNvSpPr>
              <a:spLocks noChangeArrowheads="1"/>
            </p:cNvSpPr>
            <p:nvPr/>
          </p:nvSpPr>
          <p:spPr bwMode="auto">
            <a:xfrm>
              <a:off x="5778500" y="3898902"/>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46</a:t>
              </a:r>
            </a:p>
          </p:txBody>
        </p:sp>
        <p:sp>
          <p:nvSpPr>
            <p:cNvPr id="126" name="Rectangle 35"/>
            <p:cNvSpPr>
              <a:spLocks noChangeArrowheads="1"/>
            </p:cNvSpPr>
            <p:nvPr/>
          </p:nvSpPr>
          <p:spPr bwMode="auto">
            <a:xfrm>
              <a:off x="6067425" y="3897315"/>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47</a:t>
              </a:r>
            </a:p>
          </p:txBody>
        </p:sp>
        <p:sp>
          <p:nvSpPr>
            <p:cNvPr id="127" name="Rectangle 36"/>
            <p:cNvSpPr>
              <a:spLocks noChangeArrowheads="1"/>
            </p:cNvSpPr>
            <p:nvPr/>
          </p:nvSpPr>
          <p:spPr bwMode="auto">
            <a:xfrm>
              <a:off x="6356350" y="3895727"/>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48</a:t>
              </a:r>
            </a:p>
          </p:txBody>
        </p:sp>
        <p:sp>
          <p:nvSpPr>
            <p:cNvPr id="128" name="Rectangle 37"/>
            <p:cNvSpPr>
              <a:spLocks noChangeArrowheads="1"/>
            </p:cNvSpPr>
            <p:nvPr/>
          </p:nvSpPr>
          <p:spPr bwMode="auto">
            <a:xfrm>
              <a:off x="6645275" y="3894140"/>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49</a:t>
              </a:r>
            </a:p>
          </p:txBody>
        </p:sp>
        <p:sp>
          <p:nvSpPr>
            <p:cNvPr id="129" name="Rectangle 38"/>
            <p:cNvSpPr>
              <a:spLocks noChangeArrowheads="1"/>
            </p:cNvSpPr>
            <p:nvPr/>
          </p:nvSpPr>
          <p:spPr bwMode="auto">
            <a:xfrm>
              <a:off x="6934200" y="3892552"/>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50</a:t>
              </a:r>
            </a:p>
          </p:txBody>
        </p:sp>
        <p:sp>
          <p:nvSpPr>
            <p:cNvPr id="130" name="Rectangle 39"/>
            <p:cNvSpPr>
              <a:spLocks noChangeArrowheads="1"/>
            </p:cNvSpPr>
            <p:nvPr/>
          </p:nvSpPr>
          <p:spPr bwMode="auto">
            <a:xfrm>
              <a:off x="7223125" y="3890965"/>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51</a:t>
              </a:r>
            </a:p>
          </p:txBody>
        </p:sp>
        <p:sp>
          <p:nvSpPr>
            <p:cNvPr id="131" name="Rectangle 40"/>
            <p:cNvSpPr>
              <a:spLocks noChangeArrowheads="1"/>
            </p:cNvSpPr>
            <p:nvPr/>
          </p:nvSpPr>
          <p:spPr bwMode="auto">
            <a:xfrm>
              <a:off x="7512050" y="3889377"/>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52</a:t>
              </a:r>
            </a:p>
          </p:txBody>
        </p:sp>
        <p:sp>
          <p:nvSpPr>
            <p:cNvPr id="132" name="Rectangle 41"/>
            <p:cNvSpPr>
              <a:spLocks noChangeArrowheads="1"/>
            </p:cNvSpPr>
            <p:nvPr/>
          </p:nvSpPr>
          <p:spPr bwMode="auto">
            <a:xfrm>
              <a:off x="7800975" y="3887790"/>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53</a:t>
              </a:r>
            </a:p>
          </p:txBody>
        </p:sp>
        <p:sp>
          <p:nvSpPr>
            <p:cNvPr id="133" name="Rectangle 42"/>
            <p:cNvSpPr>
              <a:spLocks noChangeArrowheads="1"/>
            </p:cNvSpPr>
            <p:nvPr/>
          </p:nvSpPr>
          <p:spPr bwMode="auto">
            <a:xfrm>
              <a:off x="8089900" y="3886202"/>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54</a:t>
              </a:r>
            </a:p>
          </p:txBody>
        </p:sp>
        <p:sp>
          <p:nvSpPr>
            <p:cNvPr id="134" name="Rectangle 43"/>
            <p:cNvSpPr>
              <a:spLocks noChangeArrowheads="1"/>
            </p:cNvSpPr>
            <p:nvPr/>
          </p:nvSpPr>
          <p:spPr bwMode="auto">
            <a:xfrm>
              <a:off x="8378825" y="3884615"/>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55</a:t>
              </a:r>
            </a:p>
          </p:txBody>
        </p:sp>
        <p:sp>
          <p:nvSpPr>
            <p:cNvPr id="135" name="Rectangle 44"/>
            <p:cNvSpPr>
              <a:spLocks noChangeArrowheads="1"/>
            </p:cNvSpPr>
            <p:nvPr/>
          </p:nvSpPr>
          <p:spPr bwMode="auto">
            <a:xfrm>
              <a:off x="8659813" y="3884615"/>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ea typeface="黑体" pitchFamily="2" charset="-122"/>
                </a:rPr>
                <a:t>56</a:t>
              </a:r>
            </a:p>
          </p:txBody>
        </p:sp>
        <p:sp>
          <p:nvSpPr>
            <p:cNvPr id="136" name="Line 45"/>
            <p:cNvSpPr>
              <a:spLocks noChangeShapeType="1"/>
            </p:cNvSpPr>
            <p:nvPr/>
          </p:nvSpPr>
          <p:spPr bwMode="auto">
            <a:xfrm flipH="1" flipV="1">
              <a:off x="1552575" y="4232277"/>
              <a:ext cx="9525" cy="511175"/>
            </a:xfrm>
            <a:prstGeom prst="line">
              <a:avLst/>
            </a:prstGeom>
            <a:noFill/>
            <a:ln w="38100">
              <a:solidFill>
                <a:srgbClr val="FF0000"/>
              </a:solidFill>
              <a:round/>
              <a:headEnd/>
              <a:tailEnd type="triangle" w="med" len="lg"/>
            </a:ln>
            <a:effectLst/>
          </p:spPr>
          <p:txBody>
            <a:bodyPr/>
            <a:lstStyle/>
            <a:p>
              <a:endParaRPr lang="zh-CN" altLang="en-US"/>
            </a:p>
          </p:txBody>
        </p:sp>
        <p:sp>
          <p:nvSpPr>
            <p:cNvPr id="137" name="Line 47"/>
            <p:cNvSpPr>
              <a:spLocks noChangeShapeType="1"/>
            </p:cNvSpPr>
            <p:nvPr/>
          </p:nvSpPr>
          <p:spPr bwMode="auto">
            <a:xfrm>
              <a:off x="1395413" y="3073402"/>
              <a:ext cx="7937" cy="1357313"/>
            </a:xfrm>
            <a:prstGeom prst="line">
              <a:avLst/>
            </a:prstGeom>
            <a:noFill/>
            <a:ln w="19050">
              <a:solidFill>
                <a:schemeClr val="tx1"/>
              </a:solidFill>
              <a:prstDash val="dash"/>
              <a:round/>
              <a:headEnd/>
              <a:tailEnd/>
            </a:ln>
            <a:effectLst/>
          </p:spPr>
          <p:txBody>
            <a:bodyPr/>
            <a:lstStyle/>
            <a:p>
              <a:endParaRPr lang="zh-CN" altLang="en-US"/>
            </a:p>
          </p:txBody>
        </p:sp>
        <p:sp>
          <p:nvSpPr>
            <p:cNvPr id="138" name="Text Box 48"/>
            <p:cNvSpPr txBox="1">
              <a:spLocks noChangeArrowheads="1"/>
            </p:cNvSpPr>
            <p:nvPr/>
          </p:nvSpPr>
          <p:spPr bwMode="auto">
            <a:xfrm>
              <a:off x="6769100" y="2665415"/>
              <a:ext cx="793750" cy="457200"/>
            </a:xfrm>
            <a:prstGeom prst="rect">
              <a:avLst/>
            </a:prstGeom>
            <a:solidFill>
              <a:schemeClr val="bg1"/>
            </a:solidFill>
            <a:ln w="9525">
              <a:noFill/>
              <a:miter lim="800000"/>
              <a:headEnd/>
              <a:tailEnd/>
            </a:ln>
            <a:effectLst/>
          </p:spPr>
          <p:txBody>
            <a:bodyPr wrap="none">
              <a:spAutoFit/>
            </a:bodyPr>
            <a:lstStyle/>
            <a:p>
              <a:pPr algn="ctr"/>
              <a:r>
                <a:rPr lang="zh-CN" altLang="en-US" sz="2400">
                  <a:latin typeface="Times New Roman" pitchFamily="18" charset="0"/>
                  <a:ea typeface="黑体" pitchFamily="2" charset="-122"/>
                </a:rPr>
                <a:t>前沿</a:t>
              </a:r>
            </a:p>
          </p:txBody>
        </p:sp>
        <p:sp>
          <p:nvSpPr>
            <p:cNvPr id="139" name="Text Box 49"/>
            <p:cNvSpPr txBox="1">
              <a:spLocks noChangeArrowheads="1"/>
            </p:cNvSpPr>
            <p:nvPr/>
          </p:nvSpPr>
          <p:spPr bwMode="auto">
            <a:xfrm>
              <a:off x="1016000" y="2665415"/>
              <a:ext cx="793750" cy="457200"/>
            </a:xfrm>
            <a:prstGeom prst="rect">
              <a:avLst/>
            </a:prstGeom>
            <a:solidFill>
              <a:schemeClr val="bg1"/>
            </a:solidFill>
            <a:ln w="9525">
              <a:noFill/>
              <a:miter lim="800000"/>
              <a:headEnd/>
              <a:tailEnd/>
            </a:ln>
            <a:effectLst/>
          </p:spPr>
          <p:txBody>
            <a:bodyPr wrap="none">
              <a:spAutoFit/>
            </a:bodyPr>
            <a:lstStyle/>
            <a:p>
              <a:pPr algn="ctr"/>
              <a:r>
                <a:rPr lang="zh-CN" altLang="en-US" sz="2400" dirty="0">
                  <a:latin typeface="Times New Roman" pitchFamily="18" charset="0"/>
                  <a:ea typeface="黑体" pitchFamily="2" charset="-122"/>
                </a:rPr>
                <a:t>后沿</a:t>
              </a:r>
            </a:p>
          </p:txBody>
        </p:sp>
        <p:sp>
          <p:nvSpPr>
            <p:cNvPr id="140" name="Line 50"/>
            <p:cNvSpPr>
              <a:spLocks noChangeShapeType="1"/>
            </p:cNvSpPr>
            <p:nvPr/>
          </p:nvSpPr>
          <p:spPr bwMode="auto">
            <a:xfrm>
              <a:off x="7164388" y="3059115"/>
              <a:ext cx="7937" cy="1357312"/>
            </a:xfrm>
            <a:prstGeom prst="line">
              <a:avLst/>
            </a:prstGeom>
            <a:noFill/>
            <a:ln w="19050">
              <a:solidFill>
                <a:schemeClr val="tx1"/>
              </a:solidFill>
              <a:prstDash val="dash"/>
              <a:round/>
              <a:headEnd/>
              <a:tailEnd/>
            </a:ln>
            <a:effectLst/>
          </p:spPr>
          <p:txBody>
            <a:bodyPr/>
            <a:lstStyle/>
            <a:p>
              <a:endParaRPr lang="zh-CN" altLang="en-US"/>
            </a:p>
          </p:txBody>
        </p:sp>
        <p:sp>
          <p:nvSpPr>
            <p:cNvPr id="141" name="Text Box 51"/>
            <p:cNvSpPr txBox="1">
              <a:spLocks noChangeArrowheads="1"/>
            </p:cNvSpPr>
            <p:nvPr/>
          </p:nvSpPr>
          <p:spPr bwMode="auto">
            <a:xfrm>
              <a:off x="1825625" y="3040065"/>
              <a:ext cx="692150" cy="396875"/>
            </a:xfrm>
            <a:prstGeom prst="rect">
              <a:avLst/>
            </a:prstGeom>
            <a:noFill/>
            <a:ln w="9525">
              <a:noFill/>
              <a:miter lim="800000"/>
              <a:headEnd/>
              <a:tailEnd/>
            </a:ln>
            <a:effectLst/>
          </p:spPr>
          <p:txBody>
            <a:bodyPr wrap="none">
              <a:spAutoFit/>
            </a:bodyPr>
            <a:lstStyle/>
            <a:p>
              <a:pPr algn="ctr"/>
              <a:r>
                <a:rPr lang="zh-CN" altLang="en-US" sz="2000">
                  <a:latin typeface="Times New Roman" pitchFamily="18" charset="0"/>
                  <a:ea typeface="黑体" pitchFamily="2" charset="-122"/>
                </a:rPr>
                <a:t>前移</a:t>
              </a:r>
            </a:p>
          </p:txBody>
        </p:sp>
      </p:grpSp>
      <p:grpSp>
        <p:nvGrpSpPr>
          <p:cNvPr id="86" name="组合 85"/>
          <p:cNvGrpSpPr/>
          <p:nvPr/>
        </p:nvGrpSpPr>
        <p:grpSpPr>
          <a:xfrm>
            <a:off x="268287" y="5357826"/>
            <a:ext cx="8875713" cy="904885"/>
            <a:chOff x="268287" y="5357826"/>
            <a:chExt cx="8875713" cy="904885"/>
          </a:xfrm>
        </p:grpSpPr>
        <p:sp>
          <p:nvSpPr>
            <p:cNvPr id="52" name="Rectangle 56"/>
            <p:cNvSpPr>
              <a:spLocks noChangeArrowheads="1"/>
            </p:cNvSpPr>
            <p:nvPr/>
          </p:nvSpPr>
          <p:spPr bwMode="auto">
            <a:xfrm>
              <a:off x="1673225" y="5357826"/>
              <a:ext cx="5767387" cy="904885"/>
            </a:xfrm>
            <a:prstGeom prst="rect">
              <a:avLst/>
            </a:prstGeom>
            <a:solidFill>
              <a:srgbClr val="99CCFF"/>
            </a:solidFill>
            <a:ln w="9525">
              <a:solidFill>
                <a:schemeClr val="accent1"/>
              </a:solidFill>
              <a:prstDash val="dash"/>
              <a:miter lim="800000"/>
              <a:headEnd/>
              <a:tailEnd/>
            </a:ln>
            <a:effectLst>
              <a:outerShdw dist="35921" dir="2700000" algn="ctr" rotWithShape="0">
                <a:schemeClr val="bg2"/>
              </a:outerShdw>
            </a:effectLst>
          </p:spPr>
          <p:txBody>
            <a:bodyPr wrap="none" anchor="t"/>
            <a:lstStyle/>
            <a:p>
              <a:pPr algn="ctr"/>
              <a:r>
                <a:rPr lang="en-US" altLang="zh-CN" sz="2400" dirty="0" smtClean="0">
                  <a:ea typeface="黑体" pitchFamily="2" charset="-122"/>
                </a:rPr>
                <a:t>B </a:t>
              </a:r>
              <a:r>
                <a:rPr lang="zh-CN" altLang="en-US" sz="2400" dirty="0" smtClean="0">
                  <a:ea typeface="黑体" pitchFamily="2" charset="-122"/>
                </a:rPr>
                <a:t>的接收窗口</a:t>
              </a:r>
              <a:r>
                <a:rPr lang="en-US" altLang="zh-CN" sz="2400" dirty="0" smtClean="0">
                  <a:ea typeface="黑体" pitchFamily="2" charset="-122"/>
                </a:rPr>
                <a:t>= 20</a:t>
              </a:r>
              <a:endParaRPr lang="zh-CN" altLang="en-US" sz="2400" dirty="0" smtClean="0">
                <a:ea typeface="黑体" pitchFamily="2" charset="-122"/>
              </a:endParaRPr>
            </a:p>
            <a:p>
              <a:endParaRPr lang="zh-CN" altLang="en-US" dirty="0"/>
            </a:p>
          </p:txBody>
        </p:sp>
        <p:sp>
          <p:nvSpPr>
            <p:cNvPr id="53" name="Rectangle 57"/>
            <p:cNvSpPr>
              <a:spLocks noChangeArrowheads="1"/>
            </p:cNvSpPr>
            <p:nvPr/>
          </p:nvSpPr>
          <p:spPr bwMode="auto">
            <a:xfrm>
              <a:off x="268287" y="5829323"/>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26</a:t>
              </a:r>
            </a:p>
          </p:txBody>
        </p:sp>
        <p:sp>
          <p:nvSpPr>
            <p:cNvPr id="54" name="Rectangle 58"/>
            <p:cNvSpPr>
              <a:spLocks noChangeArrowheads="1"/>
            </p:cNvSpPr>
            <p:nvPr/>
          </p:nvSpPr>
          <p:spPr bwMode="auto">
            <a:xfrm>
              <a:off x="557212" y="5827736"/>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27</a:t>
              </a:r>
            </a:p>
          </p:txBody>
        </p:sp>
        <p:sp>
          <p:nvSpPr>
            <p:cNvPr id="55" name="Rectangle 59"/>
            <p:cNvSpPr>
              <a:spLocks noChangeArrowheads="1"/>
            </p:cNvSpPr>
            <p:nvPr/>
          </p:nvSpPr>
          <p:spPr bwMode="auto">
            <a:xfrm>
              <a:off x="846137" y="5826148"/>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28</a:t>
              </a:r>
            </a:p>
          </p:txBody>
        </p:sp>
        <p:sp>
          <p:nvSpPr>
            <p:cNvPr id="56" name="Rectangle 60"/>
            <p:cNvSpPr>
              <a:spLocks noChangeArrowheads="1"/>
            </p:cNvSpPr>
            <p:nvPr/>
          </p:nvSpPr>
          <p:spPr bwMode="auto">
            <a:xfrm>
              <a:off x="1135062" y="5824561"/>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29</a:t>
              </a:r>
            </a:p>
          </p:txBody>
        </p:sp>
        <p:sp>
          <p:nvSpPr>
            <p:cNvPr id="57" name="Rectangle 61"/>
            <p:cNvSpPr>
              <a:spLocks noChangeArrowheads="1"/>
            </p:cNvSpPr>
            <p:nvPr/>
          </p:nvSpPr>
          <p:spPr bwMode="auto">
            <a:xfrm>
              <a:off x="1423987" y="5822973"/>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30</a:t>
              </a:r>
            </a:p>
          </p:txBody>
        </p:sp>
        <p:sp>
          <p:nvSpPr>
            <p:cNvPr id="58" name="Rectangle 62"/>
            <p:cNvSpPr>
              <a:spLocks noChangeArrowheads="1"/>
            </p:cNvSpPr>
            <p:nvPr/>
          </p:nvSpPr>
          <p:spPr bwMode="auto">
            <a:xfrm>
              <a:off x="1712912" y="5821386"/>
              <a:ext cx="215900" cy="287337"/>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31</a:t>
              </a:r>
            </a:p>
          </p:txBody>
        </p:sp>
        <p:sp>
          <p:nvSpPr>
            <p:cNvPr id="59" name="Rectangle 63"/>
            <p:cNvSpPr>
              <a:spLocks noChangeArrowheads="1"/>
            </p:cNvSpPr>
            <p:nvPr/>
          </p:nvSpPr>
          <p:spPr bwMode="auto">
            <a:xfrm>
              <a:off x="2001837" y="5819798"/>
              <a:ext cx="215900" cy="287338"/>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32</a:t>
              </a:r>
            </a:p>
          </p:txBody>
        </p:sp>
        <p:sp>
          <p:nvSpPr>
            <p:cNvPr id="60" name="Rectangle 64"/>
            <p:cNvSpPr>
              <a:spLocks noChangeArrowheads="1"/>
            </p:cNvSpPr>
            <p:nvPr/>
          </p:nvSpPr>
          <p:spPr bwMode="auto">
            <a:xfrm>
              <a:off x="2290762" y="5818211"/>
              <a:ext cx="215900" cy="287337"/>
            </a:xfrm>
            <a:prstGeom prst="rect">
              <a:avLst/>
            </a:prstGeom>
            <a:solidFill>
              <a:srgbClr val="FFCCCC"/>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33</a:t>
              </a:r>
            </a:p>
          </p:txBody>
        </p:sp>
        <p:sp>
          <p:nvSpPr>
            <p:cNvPr id="61" name="Rectangle 65"/>
            <p:cNvSpPr>
              <a:spLocks noChangeArrowheads="1"/>
            </p:cNvSpPr>
            <p:nvPr/>
          </p:nvSpPr>
          <p:spPr bwMode="auto">
            <a:xfrm>
              <a:off x="2579687" y="5816623"/>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34</a:t>
              </a:r>
            </a:p>
          </p:txBody>
        </p:sp>
        <p:sp>
          <p:nvSpPr>
            <p:cNvPr id="64" name="Rectangle 66"/>
            <p:cNvSpPr>
              <a:spLocks noChangeArrowheads="1"/>
            </p:cNvSpPr>
            <p:nvPr/>
          </p:nvSpPr>
          <p:spPr bwMode="auto">
            <a:xfrm>
              <a:off x="2868612" y="5815036"/>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35</a:t>
              </a:r>
            </a:p>
          </p:txBody>
        </p:sp>
        <p:sp>
          <p:nvSpPr>
            <p:cNvPr id="65" name="Rectangle 67"/>
            <p:cNvSpPr>
              <a:spLocks noChangeArrowheads="1"/>
            </p:cNvSpPr>
            <p:nvPr/>
          </p:nvSpPr>
          <p:spPr bwMode="auto">
            <a:xfrm>
              <a:off x="3157537" y="5813448"/>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36</a:t>
              </a:r>
            </a:p>
          </p:txBody>
        </p:sp>
        <p:sp>
          <p:nvSpPr>
            <p:cNvPr id="66" name="Rectangle 68"/>
            <p:cNvSpPr>
              <a:spLocks noChangeArrowheads="1"/>
            </p:cNvSpPr>
            <p:nvPr/>
          </p:nvSpPr>
          <p:spPr bwMode="auto">
            <a:xfrm>
              <a:off x="3446462" y="5811861"/>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37</a:t>
              </a:r>
            </a:p>
          </p:txBody>
        </p:sp>
        <p:sp>
          <p:nvSpPr>
            <p:cNvPr id="67" name="Rectangle 69"/>
            <p:cNvSpPr>
              <a:spLocks noChangeArrowheads="1"/>
            </p:cNvSpPr>
            <p:nvPr/>
          </p:nvSpPr>
          <p:spPr bwMode="auto">
            <a:xfrm>
              <a:off x="3735387" y="5810273"/>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38</a:t>
              </a:r>
            </a:p>
          </p:txBody>
        </p:sp>
        <p:sp>
          <p:nvSpPr>
            <p:cNvPr id="68" name="Rectangle 70"/>
            <p:cNvSpPr>
              <a:spLocks noChangeArrowheads="1"/>
            </p:cNvSpPr>
            <p:nvPr/>
          </p:nvSpPr>
          <p:spPr bwMode="auto">
            <a:xfrm>
              <a:off x="4024312" y="5808686"/>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39</a:t>
              </a:r>
            </a:p>
          </p:txBody>
        </p:sp>
        <p:sp>
          <p:nvSpPr>
            <p:cNvPr id="69" name="Rectangle 71"/>
            <p:cNvSpPr>
              <a:spLocks noChangeArrowheads="1"/>
            </p:cNvSpPr>
            <p:nvPr/>
          </p:nvSpPr>
          <p:spPr bwMode="auto">
            <a:xfrm>
              <a:off x="4313237" y="5807098"/>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40</a:t>
              </a:r>
            </a:p>
          </p:txBody>
        </p:sp>
        <p:sp>
          <p:nvSpPr>
            <p:cNvPr id="70" name="Rectangle 72"/>
            <p:cNvSpPr>
              <a:spLocks noChangeArrowheads="1"/>
            </p:cNvSpPr>
            <p:nvPr/>
          </p:nvSpPr>
          <p:spPr bwMode="auto">
            <a:xfrm>
              <a:off x="4602162" y="5805511"/>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41</a:t>
              </a:r>
            </a:p>
          </p:txBody>
        </p:sp>
        <p:sp>
          <p:nvSpPr>
            <p:cNvPr id="71" name="Rectangle 73"/>
            <p:cNvSpPr>
              <a:spLocks noChangeArrowheads="1"/>
            </p:cNvSpPr>
            <p:nvPr/>
          </p:nvSpPr>
          <p:spPr bwMode="auto">
            <a:xfrm>
              <a:off x="4891087" y="5803923"/>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42</a:t>
              </a:r>
            </a:p>
          </p:txBody>
        </p:sp>
        <p:sp>
          <p:nvSpPr>
            <p:cNvPr id="72" name="Rectangle 74"/>
            <p:cNvSpPr>
              <a:spLocks noChangeArrowheads="1"/>
            </p:cNvSpPr>
            <p:nvPr/>
          </p:nvSpPr>
          <p:spPr bwMode="auto">
            <a:xfrm>
              <a:off x="5180012" y="5802336"/>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43</a:t>
              </a:r>
            </a:p>
          </p:txBody>
        </p:sp>
        <p:sp>
          <p:nvSpPr>
            <p:cNvPr id="73" name="Rectangle 75"/>
            <p:cNvSpPr>
              <a:spLocks noChangeArrowheads="1"/>
            </p:cNvSpPr>
            <p:nvPr/>
          </p:nvSpPr>
          <p:spPr bwMode="auto">
            <a:xfrm>
              <a:off x="5468937" y="5800748"/>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44</a:t>
              </a:r>
            </a:p>
          </p:txBody>
        </p:sp>
        <p:sp>
          <p:nvSpPr>
            <p:cNvPr id="74" name="Rectangle 76"/>
            <p:cNvSpPr>
              <a:spLocks noChangeArrowheads="1"/>
            </p:cNvSpPr>
            <p:nvPr/>
          </p:nvSpPr>
          <p:spPr bwMode="auto">
            <a:xfrm>
              <a:off x="5757862" y="5799161"/>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45</a:t>
              </a:r>
            </a:p>
          </p:txBody>
        </p:sp>
        <p:sp>
          <p:nvSpPr>
            <p:cNvPr id="75" name="Rectangle 77"/>
            <p:cNvSpPr>
              <a:spLocks noChangeArrowheads="1"/>
            </p:cNvSpPr>
            <p:nvPr/>
          </p:nvSpPr>
          <p:spPr bwMode="auto">
            <a:xfrm>
              <a:off x="6046787" y="5797573"/>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46</a:t>
              </a:r>
            </a:p>
          </p:txBody>
        </p:sp>
        <p:sp>
          <p:nvSpPr>
            <p:cNvPr id="76" name="Rectangle 78"/>
            <p:cNvSpPr>
              <a:spLocks noChangeArrowheads="1"/>
            </p:cNvSpPr>
            <p:nvPr/>
          </p:nvSpPr>
          <p:spPr bwMode="auto">
            <a:xfrm>
              <a:off x="6335712" y="5795986"/>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47</a:t>
              </a:r>
            </a:p>
          </p:txBody>
        </p:sp>
        <p:sp>
          <p:nvSpPr>
            <p:cNvPr id="77" name="Rectangle 79"/>
            <p:cNvSpPr>
              <a:spLocks noChangeArrowheads="1"/>
            </p:cNvSpPr>
            <p:nvPr/>
          </p:nvSpPr>
          <p:spPr bwMode="auto">
            <a:xfrm>
              <a:off x="6624637" y="5794398"/>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48</a:t>
              </a:r>
            </a:p>
          </p:txBody>
        </p:sp>
        <p:sp>
          <p:nvSpPr>
            <p:cNvPr id="78" name="Rectangle 80"/>
            <p:cNvSpPr>
              <a:spLocks noChangeArrowheads="1"/>
            </p:cNvSpPr>
            <p:nvPr/>
          </p:nvSpPr>
          <p:spPr bwMode="auto">
            <a:xfrm>
              <a:off x="6913562" y="5792811"/>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49</a:t>
              </a:r>
            </a:p>
          </p:txBody>
        </p:sp>
        <p:sp>
          <p:nvSpPr>
            <p:cNvPr id="79" name="Rectangle 81"/>
            <p:cNvSpPr>
              <a:spLocks noChangeArrowheads="1"/>
            </p:cNvSpPr>
            <p:nvPr/>
          </p:nvSpPr>
          <p:spPr bwMode="auto">
            <a:xfrm>
              <a:off x="7202487" y="5791223"/>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50</a:t>
              </a:r>
            </a:p>
          </p:txBody>
        </p:sp>
        <p:sp>
          <p:nvSpPr>
            <p:cNvPr id="80" name="Rectangle 82"/>
            <p:cNvSpPr>
              <a:spLocks noChangeArrowheads="1"/>
            </p:cNvSpPr>
            <p:nvPr/>
          </p:nvSpPr>
          <p:spPr bwMode="auto">
            <a:xfrm>
              <a:off x="7491412" y="5789636"/>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51</a:t>
              </a:r>
            </a:p>
          </p:txBody>
        </p:sp>
        <p:sp>
          <p:nvSpPr>
            <p:cNvPr id="81" name="Rectangle 83"/>
            <p:cNvSpPr>
              <a:spLocks noChangeArrowheads="1"/>
            </p:cNvSpPr>
            <p:nvPr/>
          </p:nvSpPr>
          <p:spPr bwMode="auto">
            <a:xfrm>
              <a:off x="7780337" y="5788048"/>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52</a:t>
              </a:r>
            </a:p>
          </p:txBody>
        </p:sp>
        <p:sp>
          <p:nvSpPr>
            <p:cNvPr id="82" name="Rectangle 84"/>
            <p:cNvSpPr>
              <a:spLocks noChangeArrowheads="1"/>
            </p:cNvSpPr>
            <p:nvPr/>
          </p:nvSpPr>
          <p:spPr bwMode="auto">
            <a:xfrm>
              <a:off x="8069262" y="5786461"/>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53</a:t>
              </a:r>
            </a:p>
          </p:txBody>
        </p:sp>
        <p:sp>
          <p:nvSpPr>
            <p:cNvPr id="83" name="Rectangle 85"/>
            <p:cNvSpPr>
              <a:spLocks noChangeArrowheads="1"/>
            </p:cNvSpPr>
            <p:nvPr/>
          </p:nvSpPr>
          <p:spPr bwMode="auto">
            <a:xfrm>
              <a:off x="8358187" y="5784873"/>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54</a:t>
              </a:r>
            </a:p>
          </p:txBody>
        </p:sp>
        <p:sp>
          <p:nvSpPr>
            <p:cNvPr id="84" name="Rectangle 86"/>
            <p:cNvSpPr>
              <a:spLocks noChangeArrowheads="1"/>
            </p:cNvSpPr>
            <p:nvPr/>
          </p:nvSpPr>
          <p:spPr bwMode="auto">
            <a:xfrm>
              <a:off x="8647112" y="5783286"/>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55</a:t>
              </a:r>
            </a:p>
          </p:txBody>
        </p:sp>
        <p:sp>
          <p:nvSpPr>
            <p:cNvPr id="85" name="Rectangle 87"/>
            <p:cNvSpPr>
              <a:spLocks noChangeArrowheads="1"/>
            </p:cNvSpPr>
            <p:nvPr/>
          </p:nvSpPr>
          <p:spPr bwMode="auto">
            <a:xfrm>
              <a:off x="8928100" y="5783286"/>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56</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1" name="Line 5"/>
          <p:cNvSpPr>
            <a:spLocks noChangeShapeType="1"/>
          </p:cNvSpPr>
          <p:nvPr/>
        </p:nvSpPr>
        <p:spPr bwMode="auto">
          <a:xfrm flipV="1">
            <a:off x="1398587" y="1446142"/>
            <a:ext cx="5768975" cy="11112"/>
          </a:xfrm>
          <a:prstGeom prst="line">
            <a:avLst/>
          </a:prstGeom>
          <a:noFill/>
          <a:ln w="9525">
            <a:solidFill>
              <a:schemeClr val="folHlink"/>
            </a:solidFill>
            <a:round/>
            <a:headEnd type="triangle" w="sm" len="med"/>
            <a:tailEnd type="triangle" w="sm" len="med"/>
          </a:ln>
          <a:effectLst/>
        </p:spPr>
        <p:txBody>
          <a:bodyPr/>
          <a:lstStyle/>
          <a:p>
            <a:endParaRPr lang="zh-CN" altLang="en-US"/>
          </a:p>
        </p:txBody>
      </p:sp>
      <p:sp>
        <p:nvSpPr>
          <p:cNvPr id="726024" name="Text Box 8"/>
          <p:cNvSpPr txBox="1">
            <a:spLocks noChangeArrowheads="1"/>
          </p:cNvSpPr>
          <p:nvPr/>
        </p:nvSpPr>
        <p:spPr bwMode="auto">
          <a:xfrm>
            <a:off x="2662237" y="1100064"/>
            <a:ext cx="2709863" cy="396875"/>
          </a:xfrm>
          <a:prstGeom prst="rect">
            <a:avLst/>
          </a:prstGeom>
          <a:solidFill>
            <a:schemeClr val="bg1"/>
          </a:solidFill>
          <a:ln w="9525">
            <a:noFill/>
            <a:miter lim="800000"/>
            <a:headEnd/>
            <a:tailEnd/>
          </a:ln>
          <a:effectLst/>
        </p:spPr>
        <p:txBody>
          <a:bodyPr wrap="none">
            <a:spAutoFit/>
          </a:bodyPr>
          <a:lstStyle/>
          <a:p>
            <a:r>
              <a:rPr lang="en-US" altLang="zh-CN" sz="2000" dirty="0">
                <a:latin typeface="Arial" charset="0"/>
                <a:ea typeface="黑体" pitchFamily="2" charset="-122"/>
              </a:rPr>
              <a:t>A </a:t>
            </a:r>
            <a:r>
              <a:rPr lang="zh-CN" altLang="en-US" sz="2000" dirty="0">
                <a:latin typeface="Arial" charset="0"/>
                <a:ea typeface="黑体" pitchFamily="2" charset="-122"/>
              </a:rPr>
              <a:t>的发送窗口位置不变</a:t>
            </a:r>
          </a:p>
        </p:txBody>
      </p:sp>
      <p:sp>
        <p:nvSpPr>
          <p:cNvPr id="726025" name="Text Box 9"/>
          <p:cNvSpPr txBox="1">
            <a:spLocks noChangeArrowheads="1"/>
          </p:cNvSpPr>
          <p:nvPr/>
        </p:nvSpPr>
        <p:spPr bwMode="auto">
          <a:xfrm>
            <a:off x="4668837" y="2487539"/>
            <a:ext cx="2470150" cy="396875"/>
          </a:xfrm>
          <a:prstGeom prst="rect">
            <a:avLst/>
          </a:prstGeom>
          <a:solidFill>
            <a:schemeClr val="bg1"/>
          </a:solidFill>
          <a:ln w="9525">
            <a:noFill/>
            <a:miter lim="800000"/>
            <a:headEnd/>
            <a:tailEnd/>
          </a:ln>
          <a:effectLst/>
        </p:spPr>
        <p:txBody>
          <a:bodyPr wrap="none">
            <a:spAutoFit/>
          </a:bodyPr>
          <a:lstStyle/>
          <a:p>
            <a:pPr algn="ctr"/>
            <a:r>
              <a:rPr lang="zh-CN" altLang="en-US" sz="2000" dirty="0">
                <a:latin typeface="Arial" charset="0"/>
                <a:ea typeface="黑体" pitchFamily="2" charset="-122"/>
              </a:rPr>
              <a:t>允许发送但尚未发送</a:t>
            </a:r>
          </a:p>
        </p:txBody>
      </p:sp>
      <p:sp>
        <p:nvSpPr>
          <p:cNvPr id="726026" name="Rectangle 10"/>
          <p:cNvSpPr>
            <a:spLocks noChangeArrowheads="1"/>
          </p:cNvSpPr>
          <p:nvPr/>
        </p:nvSpPr>
        <p:spPr bwMode="auto">
          <a:xfrm>
            <a:off x="1404937" y="1827139"/>
            <a:ext cx="5767388" cy="649288"/>
          </a:xfrm>
          <a:prstGeom prst="rect">
            <a:avLst/>
          </a:prstGeom>
          <a:solidFill>
            <a:srgbClr val="99CCFF"/>
          </a:solidFill>
          <a:ln w="9525">
            <a:noFill/>
            <a:prstDash val="dash"/>
            <a:miter lim="800000"/>
            <a:headEnd/>
            <a:tailEnd/>
          </a:ln>
          <a:effectLst>
            <a:outerShdw dist="35921" dir="2700000" algn="ctr" rotWithShape="0">
              <a:schemeClr val="bg2"/>
            </a:outerShdw>
          </a:effectLst>
        </p:spPr>
        <p:txBody>
          <a:bodyPr wrap="none" anchor="ctr"/>
          <a:lstStyle/>
          <a:p>
            <a:endParaRPr lang="zh-CN" altLang="en-US"/>
          </a:p>
        </p:txBody>
      </p:sp>
      <p:sp>
        <p:nvSpPr>
          <p:cNvPr id="726027" name="Rectangle 11"/>
          <p:cNvSpPr>
            <a:spLocks noChangeArrowheads="1"/>
          </p:cNvSpPr>
          <p:nvPr/>
        </p:nvSpPr>
        <p:spPr bwMode="auto">
          <a:xfrm>
            <a:off x="0" y="2043039"/>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26</a:t>
            </a:r>
          </a:p>
        </p:txBody>
      </p:sp>
      <p:sp>
        <p:nvSpPr>
          <p:cNvPr id="726028" name="Rectangle 12"/>
          <p:cNvSpPr>
            <a:spLocks noChangeArrowheads="1"/>
          </p:cNvSpPr>
          <p:nvPr/>
        </p:nvSpPr>
        <p:spPr bwMode="auto">
          <a:xfrm>
            <a:off x="288925" y="2041452"/>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27</a:t>
            </a:r>
          </a:p>
        </p:txBody>
      </p:sp>
      <p:sp>
        <p:nvSpPr>
          <p:cNvPr id="726029" name="Rectangle 13"/>
          <p:cNvSpPr>
            <a:spLocks noChangeArrowheads="1"/>
          </p:cNvSpPr>
          <p:nvPr/>
        </p:nvSpPr>
        <p:spPr bwMode="auto">
          <a:xfrm>
            <a:off x="577850" y="2039864"/>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28</a:t>
            </a:r>
          </a:p>
        </p:txBody>
      </p:sp>
      <p:sp>
        <p:nvSpPr>
          <p:cNvPr id="726030" name="Rectangle 14"/>
          <p:cNvSpPr>
            <a:spLocks noChangeArrowheads="1"/>
          </p:cNvSpPr>
          <p:nvPr/>
        </p:nvSpPr>
        <p:spPr bwMode="auto">
          <a:xfrm>
            <a:off x="866775" y="2038277"/>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29</a:t>
            </a:r>
          </a:p>
        </p:txBody>
      </p:sp>
      <p:sp>
        <p:nvSpPr>
          <p:cNvPr id="726031" name="Rectangle 15"/>
          <p:cNvSpPr>
            <a:spLocks noChangeArrowheads="1"/>
          </p:cNvSpPr>
          <p:nvPr/>
        </p:nvSpPr>
        <p:spPr bwMode="auto">
          <a:xfrm>
            <a:off x="1155700" y="2036689"/>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30</a:t>
            </a:r>
          </a:p>
        </p:txBody>
      </p:sp>
      <p:sp>
        <p:nvSpPr>
          <p:cNvPr id="726032" name="Rectangle 16"/>
          <p:cNvSpPr>
            <a:spLocks noChangeArrowheads="1"/>
          </p:cNvSpPr>
          <p:nvPr/>
        </p:nvSpPr>
        <p:spPr bwMode="auto">
          <a:xfrm>
            <a:off x="1444625" y="2035102"/>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dirty="0">
                <a:latin typeface="Times New Roman" pitchFamily="18" charset="0"/>
              </a:rPr>
              <a:t>31</a:t>
            </a:r>
          </a:p>
        </p:txBody>
      </p:sp>
      <p:sp>
        <p:nvSpPr>
          <p:cNvPr id="726033" name="Rectangle 17"/>
          <p:cNvSpPr>
            <a:spLocks noChangeArrowheads="1"/>
          </p:cNvSpPr>
          <p:nvPr/>
        </p:nvSpPr>
        <p:spPr bwMode="auto">
          <a:xfrm>
            <a:off x="1733550" y="2033514"/>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32</a:t>
            </a:r>
          </a:p>
        </p:txBody>
      </p:sp>
      <p:sp>
        <p:nvSpPr>
          <p:cNvPr id="726034" name="Rectangle 18"/>
          <p:cNvSpPr>
            <a:spLocks noChangeArrowheads="1"/>
          </p:cNvSpPr>
          <p:nvPr/>
        </p:nvSpPr>
        <p:spPr bwMode="auto">
          <a:xfrm>
            <a:off x="2022475" y="2031927"/>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33</a:t>
            </a:r>
          </a:p>
        </p:txBody>
      </p:sp>
      <p:sp>
        <p:nvSpPr>
          <p:cNvPr id="726035" name="Rectangle 19"/>
          <p:cNvSpPr>
            <a:spLocks noChangeArrowheads="1"/>
          </p:cNvSpPr>
          <p:nvPr/>
        </p:nvSpPr>
        <p:spPr bwMode="auto">
          <a:xfrm>
            <a:off x="2311400" y="2030339"/>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34</a:t>
            </a:r>
          </a:p>
        </p:txBody>
      </p:sp>
      <p:sp>
        <p:nvSpPr>
          <p:cNvPr id="726036" name="Rectangle 20"/>
          <p:cNvSpPr>
            <a:spLocks noChangeArrowheads="1"/>
          </p:cNvSpPr>
          <p:nvPr/>
        </p:nvSpPr>
        <p:spPr bwMode="auto">
          <a:xfrm>
            <a:off x="2600325" y="2028752"/>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35</a:t>
            </a:r>
          </a:p>
        </p:txBody>
      </p:sp>
      <p:sp>
        <p:nvSpPr>
          <p:cNvPr id="726037" name="Rectangle 21"/>
          <p:cNvSpPr>
            <a:spLocks noChangeArrowheads="1"/>
          </p:cNvSpPr>
          <p:nvPr/>
        </p:nvSpPr>
        <p:spPr bwMode="auto">
          <a:xfrm>
            <a:off x="2889250" y="2027164"/>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36</a:t>
            </a:r>
          </a:p>
        </p:txBody>
      </p:sp>
      <p:sp>
        <p:nvSpPr>
          <p:cNvPr id="726038" name="Rectangle 22"/>
          <p:cNvSpPr>
            <a:spLocks noChangeArrowheads="1"/>
          </p:cNvSpPr>
          <p:nvPr/>
        </p:nvSpPr>
        <p:spPr bwMode="auto">
          <a:xfrm>
            <a:off x="3178175" y="2025577"/>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37</a:t>
            </a:r>
          </a:p>
        </p:txBody>
      </p:sp>
      <p:sp>
        <p:nvSpPr>
          <p:cNvPr id="726039" name="Rectangle 23"/>
          <p:cNvSpPr>
            <a:spLocks noChangeArrowheads="1"/>
          </p:cNvSpPr>
          <p:nvPr/>
        </p:nvSpPr>
        <p:spPr bwMode="auto">
          <a:xfrm>
            <a:off x="3467100" y="2023989"/>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38</a:t>
            </a:r>
          </a:p>
        </p:txBody>
      </p:sp>
      <p:sp>
        <p:nvSpPr>
          <p:cNvPr id="726040" name="Rectangle 24"/>
          <p:cNvSpPr>
            <a:spLocks noChangeArrowheads="1"/>
          </p:cNvSpPr>
          <p:nvPr/>
        </p:nvSpPr>
        <p:spPr bwMode="auto">
          <a:xfrm>
            <a:off x="3756025" y="2022402"/>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39</a:t>
            </a:r>
          </a:p>
        </p:txBody>
      </p:sp>
      <p:sp>
        <p:nvSpPr>
          <p:cNvPr id="726041" name="Rectangle 25"/>
          <p:cNvSpPr>
            <a:spLocks noChangeArrowheads="1"/>
          </p:cNvSpPr>
          <p:nvPr/>
        </p:nvSpPr>
        <p:spPr bwMode="auto">
          <a:xfrm>
            <a:off x="4044950" y="2020814"/>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40</a:t>
            </a:r>
          </a:p>
        </p:txBody>
      </p:sp>
      <p:sp>
        <p:nvSpPr>
          <p:cNvPr id="726042" name="Rectangle 26"/>
          <p:cNvSpPr>
            <a:spLocks noChangeArrowheads="1"/>
          </p:cNvSpPr>
          <p:nvPr/>
        </p:nvSpPr>
        <p:spPr bwMode="auto">
          <a:xfrm>
            <a:off x="4333875" y="2019227"/>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41</a:t>
            </a:r>
          </a:p>
        </p:txBody>
      </p:sp>
      <p:sp>
        <p:nvSpPr>
          <p:cNvPr id="726043" name="Rectangle 27"/>
          <p:cNvSpPr>
            <a:spLocks noChangeArrowheads="1"/>
          </p:cNvSpPr>
          <p:nvPr/>
        </p:nvSpPr>
        <p:spPr bwMode="auto">
          <a:xfrm>
            <a:off x="4622800" y="2017639"/>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42</a:t>
            </a:r>
          </a:p>
        </p:txBody>
      </p:sp>
      <p:sp>
        <p:nvSpPr>
          <p:cNvPr id="726044" name="Rectangle 28"/>
          <p:cNvSpPr>
            <a:spLocks noChangeArrowheads="1"/>
          </p:cNvSpPr>
          <p:nvPr/>
        </p:nvSpPr>
        <p:spPr bwMode="auto">
          <a:xfrm>
            <a:off x="4911725" y="2016052"/>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43</a:t>
            </a:r>
          </a:p>
        </p:txBody>
      </p:sp>
      <p:sp>
        <p:nvSpPr>
          <p:cNvPr id="726045" name="Rectangle 29"/>
          <p:cNvSpPr>
            <a:spLocks noChangeArrowheads="1"/>
          </p:cNvSpPr>
          <p:nvPr/>
        </p:nvSpPr>
        <p:spPr bwMode="auto">
          <a:xfrm>
            <a:off x="5200650" y="2014464"/>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44</a:t>
            </a:r>
          </a:p>
        </p:txBody>
      </p:sp>
      <p:sp>
        <p:nvSpPr>
          <p:cNvPr id="726046" name="Rectangle 30"/>
          <p:cNvSpPr>
            <a:spLocks noChangeArrowheads="1"/>
          </p:cNvSpPr>
          <p:nvPr/>
        </p:nvSpPr>
        <p:spPr bwMode="auto">
          <a:xfrm>
            <a:off x="5489575" y="2012877"/>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45</a:t>
            </a:r>
          </a:p>
        </p:txBody>
      </p:sp>
      <p:sp>
        <p:nvSpPr>
          <p:cNvPr id="726047" name="Rectangle 31"/>
          <p:cNvSpPr>
            <a:spLocks noChangeArrowheads="1"/>
          </p:cNvSpPr>
          <p:nvPr/>
        </p:nvSpPr>
        <p:spPr bwMode="auto">
          <a:xfrm>
            <a:off x="5778500" y="2011289"/>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46</a:t>
            </a:r>
          </a:p>
        </p:txBody>
      </p:sp>
      <p:sp>
        <p:nvSpPr>
          <p:cNvPr id="726048" name="Rectangle 32"/>
          <p:cNvSpPr>
            <a:spLocks noChangeArrowheads="1"/>
          </p:cNvSpPr>
          <p:nvPr/>
        </p:nvSpPr>
        <p:spPr bwMode="auto">
          <a:xfrm>
            <a:off x="6067425" y="2009702"/>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47</a:t>
            </a:r>
          </a:p>
        </p:txBody>
      </p:sp>
      <p:sp>
        <p:nvSpPr>
          <p:cNvPr id="726049" name="Rectangle 33"/>
          <p:cNvSpPr>
            <a:spLocks noChangeArrowheads="1"/>
          </p:cNvSpPr>
          <p:nvPr/>
        </p:nvSpPr>
        <p:spPr bwMode="auto">
          <a:xfrm>
            <a:off x="6356350" y="2008114"/>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48</a:t>
            </a:r>
          </a:p>
        </p:txBody>
      </p:sp>
      <p:sp>
        <p:nvSpPr>
          <p:cNvPr id="726050" name="Rectangle 34"/>
          <p:cNvSpPr>
            <a:spLocks noChangeArrowheads="1"/>
          </p:cNvSpPr>
          <p:nvPr/>
        </p:nvSpPr>
        <p:spPr bwMode="auto">
          <a:xfrm>
            <a:off x="6645275" y="2006527"/>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49</a:t>
            </a:r>
          </a:p>
        </p:txBody>
      </p:sp>
      <p:sp>
        <p:nvSpPr>
          <p:cNvPr id="726051" name="Rectangle 35"/>
          <p:cNvSpPr>
            <a:spLocks noChangeArrowheads="1"/>
          </p:cNvSpPr>
          <p:nvPr/>
        </p:nvSpPr>
        <p:spPr bwMode="auto">
          <a:xfrm>
            <a:off x="6934200" y="2004939"/>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dirty="0">
                <a:latin typeface="Times New Roman" pitchFamily="18" charset="0"/>
              </a:rPr>
              <a:t>50</a:t>
            </a:r>
          </a:p>
        </p:txBody>
      </p:sp>
      <p:sp>
        <p:nvSpPr>
          <p:cNvPr id="726052" name="Rectangle 36"/>
          <p:cNvSpPr>
            <a:spLocks noChangeArrowheads="1"/>
          </p:cNvSpPr>
          <p:nvPr/>
        </p:nvSpPr>
        <p:spPr bwMode="auto">
          <a:xfrm>
            <a:off x="7223125" y="2003352"/>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51</a:t>
            </a:r>
          </a:p>
        </p:txBody>
      </p:sp>
      <p:sp>
        <p:nvSpPr>
          <p:cNvPr id="726053" name="Rectangle 37"/>
          <p:cNvSpPr>
            <a:spLocks noChangeArrowheads="1"/>
          </p:cNvSpPr>
          <p:nvPr/>
        </p:nvSpPr>
        <p:spPr bwMode="auto">
          <a:xfrm>
            <a:off x="7512050" y="2001764"/>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52</a:t>
            </a:r>
          </a:p>
        </p:txBody>
      </p:sp>
      <p:sp>
        <p:nvSpPr>
          <p:cNvPr id="726054" name="Rectangle 38"/>
          <p:cNvSpPr>
            <a:spLocks noChangeArrowheads="1"/>
          </p:cNvSpPr>
          <p:nvPr/>
        </p:nvSpPr>
        <p:spPr bwMode="auto">
          <a:xfrm>
            <a:off x="7800975" y="2000177"/>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53</a:t>
            </a:r>
          </a:p>
        </p:txBody>
      </p:sp>
      <p:sp>
        <p:nvSpPr>
          <p:cNvPr id="726055" name="Rectangle 39"/>
          <p:cNvSpPr>
            <a:spLocks noChangeArrowheads="1"/>
          </p:cNvSpPr>
          <p:nvPr/>
        </p:nvSpPr>
        <p:spPr bwMode="auto">
          <a:xfrm>
            <a:off x="8089900" y="1998589"/>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54</a:t>
            </a:r>
          </a:p>
        </p:txBody>
      </p:sp>
      <p:sp>
        <p:nvSpPr>
          <p:cNvPr id="726056" name="Rectangle 40"/>
          <p:cNvSpPr>
            <a:spLocks noChangeArrowheads="1"/>
          </p:cNvSpPr>
          <p:nvPr/>
        </p:nvSpPr>
        <p:spPr bwMode="auto">
          <a:xfrm>
            <a:off x="8378825" y="1997002"/>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dirty="0">
                <a:latin typeface="Times New Roman" pitchFamily="18" charset="0"/>
              </a:rPr>
              <a:t>55</a:t>
            </a:r>
          </a:p>
        </p:txBody>
      </p:sp>
      <p:sp>
        <p:nvSpPr>
          <p:cNvPr id="726057" name="Text Box 41"/>
          <p:cNvSpPr txBox="1">
            <a:spLocks noChangeArrowheads="1"/>
          </p:cNvSpPr>
          <p:nvPr/>
        </p:nvSpPr>
        <p:spPr bwMode="auto">
          <a:xfrm>
            <a:off x="1920875" y="2505002"/>
            <a:ext cx="2470150" cy="396875"/>
          </a:xfrm>
          <a:prstGeom prst="rect">
            <a:avLst/>
          </a:prstGeom>
          <a:noFill/>
          <a:ln w="9525">
            <a:noFill/>
            <a:miter lim="800000"/>
            <a:headEnd/>
            <a:tailEnd/>
          </a:ln>
          <a:effectLst/>
        </p:spPr>
        <p:txBody>
          <a:bodyPr wrap="none">
            <a:spAutoFit/>
          </a:bodyPr>
          <a:lstStyle/>
          <a:p>
            <a:r>
              <a:rPr lang="zh-CN" altLang="en-US" sz="2000" dirty="0">
                <a:latin typeface="Arial" charset="0"/>
                <a:ea typeface="黑体" pitchFamily="2" charset="-122"/>
              </a:rPr>
              <a:t>已发送但未收到确认</a:t>
            </a:r>
          </a:p>
        </p:txBody>
      </p:sp>
      <p:sp>
        <p:nvSpPr>
          <p:cNvPr id="726058" name="Rectangle 42"/>
          <p:cNvSpPr>
            <a:spLocks noChangeArrowheads="1"/>
          </p:cNvSpPr>
          <p:nvPr/>
        </p:nvSpPr>
        <p:spPr bwMode="auto">
          <a:xfrm>
            <a:off x="8659812" y="1997002"/>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56</a:t>
            </a:r>
          </a:p>
        </p:txBody>
      </p:sp>
      <p:sp>
        <p:nvSpPr>
          <p:cNvPr id="726107" name="AutoShape 91"/>
          <p:cNvSpPr>
            <a:spLocks/>
          </p:cNvSpPr>
          <p:nvPr/>
        </p:nvSpPr>
        <p:spPr bwMode="auto">
          <a:xfrm rot="5400000">
            <a:off x="5774531" y="516658"/>
            <a:ext cx="184150" cy="2519362"/>
          </a:xfrm>
          <a:prstGeom prst="leftBrace">
            <a:avLst>
              <a:gd name="adj1" fmla="val 114009"/>
              <a:gd name="adj2" fmla="val 50000"/>
            </a:avLst>
          </a:prstGeom>
          <a:noFill/>
          <a:ln w="9525">
            <a:solidFill>
              <a:schemeClr val="folHlink"/>
            </a:solidFill>
            <a:round/>
            <a:headEnd/>
            <a:tailEnd/>
          </a:ln>
          <a:effectLst/>
        </p:spPr>
        <p:txBody>
          <a:bodyPr wrap="none" anchor="ctr"/>
          <a:lstStyle/>
          <a:p>
            <a:endParaRPr lang="zh-CN" altLang="en-US"/>
          </a:p>
        </p:txBody>
      </p:sp>
      <p:sp>
        <p:nvSpPr>
          <p:cNvPr id="726108" name="Text Box 92"/>
          <p:cNvSpPr txBox="1">
            <a:spLocks noChangeArrowheads="1"/>
          </p:cNvSpPr>
          <p:nvPr/>
        </p:nvSpPr>
        <p:spPr bwMode="auto">
          <a:xfrm>
            <a:off x="5254625" y="1342952"/>
            <a:ext cx="1200150" cy="396875"/>
          </a:xfrm>
          <a:prstGeom prst="rect">
            <a:avLst/>
          </a:prstGeom>
          <a:noFill/>
          <a:ln w="9525">
            <a:noFill/>
            <a:miter lim="800000"/>
            <a:headEnd/>
            <a:tailEnd/>
          </a:ln>
          <a:effectLst/>
        </p:spPr>
        <p:txBody>
          <a:bodyPr wrap="none">
            <a:spAutoFit/>
          </a:bodyPr>
          <a:lstStyle/>
          <a:p>
            <a:r>
              <a:rPr lang="zh-CN" altLang="en-US" sz="2000" dirty="0">
                <a:latin typeface="Times New Roman" pitchFamily="18" charset="0"/>
                <a:ea typeface="黑体" pitchFamily="2" charset="-122"/>
              </a:rPr>
              <a:t>可用窗口</a:t>
            </a:r>
          </a:p>
        </p:txBody>
      </p:sp>
      <p:sp>
        <p:nvSpPr>
          <p:cNvPr id="91" name="Line 42"/>
          <p:cNvSpPr>
            <a:spLocks noChangeShapeType="1"/>
          </p:cNvSpPr>
          <p:nvPr/>
        </p:nvSpPr>
        <p:spPr bwMode="auto">
          <a:xfrm flipV="1">
            <a:off x="1530345" y="2314510"/>
            <a:ext cx="0" cy="576262"/>
          </a:xfrm>
          <a:prstGeom prst="line">
            <a:avLst/>
          </a:prstGeom>
          <a:noFill/>
          <a:ln w="38100">
            <a:solidFill>
              <a:srgbClr val="FF0000"/>
            </a:solidFill>
            <a:round/>
            <a:headEnd/>
            <a:tailEnd type="triangle" w="med" len="lg"/>
          </a:ln>
          <a:effectLst/>
        </p:spPr>
        <p:txBody>
          <a:bodyPr/>
          <a:lstStyle/>
          <a:p>
            <a:endParaRPr lang="zh-CN" altLang="en-US"/>
          </a:p>
        </p:txBody>
      </p:sp>
      <p:sp>
        <p:nvSpPr>
          <p:cNvPr id="92" name="Line 45"/>
          <p:cNvSpPr>
            <a:spLocks noChangeShapeType="1"/>
          </p:cNvSpPr>
          <p:nvPr/>
        </p:nvSpPr>
        <p:spPr bwMode="auto">
          <a:xfrm flipV="1">
            <a:off x="4643438" y="2314510"/>
            <a:ext cx="0" cy="576262"/>
          </a:xfrm>
          <a:prstGeom prst="line">
            <a:avLst/>
          </a:prstGeom>
          <a:noFill/>
          <a:ln w="38100">
            <a:solidFill>
              <a:srgbClr val="FF0000"/>
            </a:solidFill>
            <a:round/>
            <a:headEnd/>
            <a:tailEnd type="triangle" w="med" len="lg"/>
          </a:ln>
          <a:effectLst/>
        </p:spPr>
        <p:txBody>
          <a:bodyPr/>
          <a:lstStyle/>
          <a:p>
            <a:endParaRPr lang="zh-CN" altLang="en-US"/>
          </a:p>
        </p:txBody>
      </p:sp>
      <p:sp>
        <p:nvSpPr>
          <p:cNvPr id="93" name="Line 48"/>
          <p:cNvSpPr>
            <a:spLocks noChangeShapeType="1"/>
          </p:cNvSpPr>
          <p:nvPr/>
        </p:nvSpPr>
        <p:spPr bwMode="auto">
          <a:xfrm flipV="1">
            <a:off x="7319957" y="2314510"/>
            <a:ext cx="0" cy="576262"/>
          </a:xfrm>
          <a:prstGeom prst="line">
            <a:avLst/>
          </a:prstGeom>
          <a:noFill/>
          <a:ln w="38100">
            <a:solidFill>
              <a:srgbClr val="FF0000"/>
            </a:solidFill>
            <a:round/>
            <a:headEnd/>
            <a:tailEnd type="triangle" w="med" len="lg"/>
          </a:ln>
          <a:effectLst/>
        </p:spPr>
        <p:txBody>
          <a:bodyPr/>
          <a:lstStyle/>
          <a:p>
            <a:endParaRPr lang="zh-CN" altLang="en-US"/>
          </a:p>
        </p:txBody>
      </p:sp>
      <p:sp>
        <p:nvSpPr>
          <p:cNvPr id="64" name="Rectangle 2"/>
          <p:cNvSpPr txBox="1">
            <a:spLocks noGrp="1" noChangeArrowheads="1"/>
          </p:cNvSpPr>
          <p:nvPr>
            <p:ph type="title"/>
          </p:nvPr>
        </p:nvSpPr>
        <p:spPr>
          <a:prstGeom prst="rect">
            <a:avLst/>
          </a:prstGeom>
        </p:spPr>
        <p:txBody>
          <a:bodyPr/>
          <a:lstStyle/>
          <a:p>
            <a:pPr lvl="0" eaLnBrk="0" hangingPunct="0">
              <a:defRPr/>
            </a:pPr>
            <a:r>
              <a:rPr lang="en-US" altLang="zh-CN" sz="3600" dirty="0" smtClean="0">
                <a:latin typeface="Arial" charset="0"/>
              </a:rPr>
              <a:t>A</a:t>
            </a:r>
            <a:r>
              <a:rPr lang="zh-CN" altLang="en-US" sz="3600" dirty="0" smtClean="0">
                <a:latin typeface="Arial" charset="0"/>
              </a:rPr>
              <a:t>发送</a:t>
            </a:r>
            <a:r>
              <a:rPr lang="en-US" altLang="zh-CN" sz="3600" dirty="0" smtClean="0">
                <a:latin typeface="Arial" charset="0"/>
              </a:rPr>
              <a:t>11</a:t>
            </a:r>
            <a:r>
              <a:rPr lang="zh-CN" altLang="en-US" sz="3600" dirty="0" smtClean="0">
                <a:latin typeface="Arial" charset="0"/>
              </a:rPr>
              <a:t>个字节（</a:t>
            </a:r>
            <a:r>
              <a:rPr lang="en-US" altLang="zh-CN" sz="3600" dirty="0" smtClean="0">
                <a:latin typeface="Arial" charset="0"/>
              </a:rPr>
              <a:t>31</a:t>
            </a:r>
            <a:r>
              <a:rPr lang="zh-CN" altLang="en-US" sz="3600" dirty="0" smtClean="0">
                <a:latin typeface="Arial" charset="0"/>
              </a:rPr>
              <a:t>～</a:t>
            </a:r>
            <a:r>
              <a:rPr lang="en-US" altLang="zh-CN" sz="3600" dirty="0" smtClean="0">
                <a:latin typeface="Arial" charset="0"/>
              </a:rPr>
              <a:t>41</a:t>
            </a:r>
            <a:r>
              <a:rPr lang="zh-CN" altLang="en-US" sz="3600" dirty="0" smtClean="0">
                <a:latin typeface="Arial" charset="0"/>
              </a:rPr>
              <a:t>）</a:t>
            </a:r>
            <a:endParaRPr lang="zh-CN" altLang="en-US" sz="3600" kern="0" dirty="0">
              <a:latin typeface="Times New Roman" pitchFamily="18" charset="0"/>
              <a:ea typeface="黑体"/>
              <a:cs typeface="Times New Roman" pitchFamily="18" charset="0"/>
            </a:endParaRPr>
          </a:p>
        </p:txBody>
      </p:sp>
      <p:sp>
        <p:nvSpPr>
          <p:cNvPr id="49" name="Rectangle 56"/>
          <p:cNvSpPr>
            <a:spLocks noChangeArrowheads="1"/>
          </p:cNvSpPr>
          <p:nvPr/>
        </p:nvSpPr>
        <p:spPr bwMode="auto">
          <a:xfrm>
            <a:off x="1449388" y="5238759"/>
            <a:ext cx="5767387" cy="904885"/>
          </a:xfrm>
          <a:prstGeom prst="rect">
            <a:avLst/>
          </a:prstGeom>
          <a:solidFill>
            <a:srgbClr val="99CCFF"/>
          </a:solidFill>
          <a:ln w="9525">
            <a:noFill/>
            <a:prstDash val="dash"/>
            <a:miter lim="800000"/>
            <a:headEnd/>
            <a:tailEnd/>
          </a:ln>
          <a:effectLst>
            <a:outerShdw dist="35921" dir="2700000" algn="ctr" rotWithShape="0">
              <a:schemeClr val="bg2"/>
            </a:outerShdw>
          </a:effectLst>
        </p:spPr>
        <p:txBody>
          <a:bodyPr wrap="none" anchor="t"/>
          <a:lstStyle/>
          <a:p>
            <a:pPr algn="ctr"/>
            <a:r>
              <a:rPr lang="en-US" altLang="zh-CN" sz="2400" dirty="0" smtClean="0">
                <a:ea typeface="黑体" pitchFamily="2" charset="-122"/>
              </a:rPr>
              <a:t>B </a:t>
            </a:r>
            <a:r>
              <a:rPr lang="zh-CN" altLang="en-US" sz="2400" dirty="0" smtClean="0">
                <a:ea typeface="黑体" pitchFamily="2" charset="-122"/>
              </a:rPr>
              <a:t>的接收窗口</a:t>
            </a:r>
          </a:p>
          <a:p>
            <a:endParaRPr lang="zh-CN" altLang="en-US" dirty="0"/>
          </a:p>
        </p:txBody>
      </p:sp>
      <p:sp>
        <p:nvSpPr>
          <p:cNvPr id="50" name="Rectangle 57"/>
          <p:cNvSpPr>
            <a:spLocks noChangeArrowheads="1"/>
          </p:cNvSpPr>
          <p:nvPr/>
        </p:nvSpPr>
        <p:spPr bwMode="auto">
          <a:xfrm>
            <a:off x="44450" y="5710256"/>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26</a:t>
            </a:r>
          </a:p>
        </p:txBody>
      </p:sp>
      <p:sp>
        <p:nvSpPr>
          <p:cNvPr id="51" name="Rectangle 58"/>
          <p:cNvSpPr>
            <a:spLocks noChangeArrowheads="1"/>
          </p:cNvSpPr>
          <p:nvPr/>
        </p:nvSpPr>
        <p:spPr bwMode="auto">
          <a:xfrm>
            <a:off x="333375" y="5708669"/>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27</a:t>
            </a:r>
          </a:p>
        </p:txBody>
      </p:sp>
      <p:sp>
        <p:nvSpPr>
          <p:cNvPr id="52" name="Rectangle 59"/>
          <p:cNvSpPr>
            <a:spLocks noChangeArrowheads="1"/>
          </p:cNvSpPr>
          <p:nvPr/>
        </p:nvSpPr>
        <p:spPr bwMode="auto">
          <a:xfrm>
            <a:off x="622300" y="5707081"/>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28</a:t>
            </a:r>
          </a:p>
        </p:txBody>
      </p:sp>
      <p:sp>
        <p:nvSpPr>
          <p:cNvPr id="53" name="Rectangle 60"/>
          <p:cNvSpPr>
            <a:spLocks noChangeArrowheads="1"/>
          </p:cNvSpPr>
          <p:nvPr/>
        </p:nvSpPr>
        <p:spPr bwMode="auto">
          <a:xfrm>
            <a:off x="911225" y="5705494"/>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29</a:t>
            </a:r>
          </a:p>
        </p:txBody>
      </p:sp>
      <p:sp>
        <p:nvSpPr>
          <p:cNvPr id="54" name="Rectangle 61"/>
          <p:cNvSpPr>
            <a:spLocks noChangeArrowheads="1"/>
          </p:cNvSpPr>
          <p:nvPr/>
        </p:nvSpPr>
        <p:spPr bwMode="auto">
          <a:xfrm>
            <a:off x="1200150" y="5703906"/>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30</a:t>
            </a:r>
          </a:p>
        </p:txBody>
      </p:sp>
      <p:sp>
        <p:nvSpPr>
          <p:cNvPr id="55" name="Rectangle 62"/>
          <p:cNvSpPr>
            <a:spLocks noChangeArrowheads="1"/>
          </p:cNvSpPr>
          <p:nvPr/>
        </p:nvSpPr>
        <p:spPr bwMode="auto">
          <a:xfrm>
            <a:off x="1489075" y="5702319"/>
            <a:ext cx="215900" cy="287337"/>
          </a:xfrm>
          <a:prstGeom prst="rect">
            <a:avLst/>
          </a:prstGeom>
          <a:solidFill>
            <a:srgbClr val="FF0000"/>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31</a:t>
            </a:r>
          </a:p>
        </p:txBody>
      </p:sp>
      <p:sp>
        <p:nvSpPr>
          <p:cNvPr id="56" name="Rectangle 63"/>
          <p:cNvSpPr>
            <a:spLocks noChangeArrowheads="1"/>
          </p:cNvSpPr>
          <p:nvPr/>
        </p:nvSpPr>
        <p:spPr bwMode="auto">
          <a:xfrm>
            <a:off x="1778000" y="5700731"/>
            <a:ext cx="215900" cy="287338"/>
          </a:xfrm>
          <a:prstGeom prst="rect">
            <a:avLst/>
          </a:prstGeom>
          <a:solidFill>
            <a:srgbClr val="FF0000"/>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32</a:t>
            </a:r>
          </a:p>
        </p:txBody>
      </p:sp>
      <p:sp>
        <p:nvSpPr>
          <p:cNvPr id="57" name="Rectangle 64"/>
          <p:cNvSpPr>
            <a:spLocks noChangeArrowheads="1"/>
          </p:cNvSpPr>
          <p:nvPr/>
        </p:nvSpPr>
        <p:spPr bwMode="auto">
          <a:xfrm>
            <a:off x="2066925" y="5699144"/>
            <a:ext cx="215900" cy="287337"/>
          </a:xfrm>
          <a:prstGeom prst="rect">
            <a:avLst/>
          </a:prstGeom>
          <a:solidFill>
            <a:srgbClr val="FF0000"/>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33</a:t>
            </a:r>
          </a:p>
        </p:txBody>
      </p:sp>
      <p:sp>
        <p:nvSpPr>
          <p:cNvPr id="58" name="Rectangle 65"/>
          <p:cNvSpPr>
            <a:spLocks noChangeArrowheads="1"/>
          </p:cNvSpPr>
          <p:nvPr/>
        </p:nvSpPr>
        <p:spPr bwMode="auto">
          <a:xfrm>
            <a:off x="2355850" y="5697556"/>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34</a:t>
            </a:r>
          </a:p>
        </p:txBody>
      </p:sp>
      <p:sp>
        <p:nvSpPr>
          <p:cNvPr id="59" name="Rectangle 66"/>
          <p:cNvSpPr>
            <a:spLocks noChangeArrowheads="1"/>
          </p:cNvSpPr>
          <p:nvPr/>
        </p:nvSpPr>
        <p:spPr bwMode="auto">
          <a:xfrm>
            <a:off x="2644775" y="5695969"/>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35</a:t>
            </a:r>
          </a:p>
        </p:txBody>
      </p:sp>
      <p:sp>
        <p:nvSpPr>
          <p:cNvPr id="60" name="Rectangle 67"/>
          <p:cNvSpPr>
            <a:spLocks noChangeArrowheads="1"/>
          </p:cNvSpPr>
          <p:nvPr/>
        </p:nvSpPr>
        <p:spPr bwMode="auto">
          <a:xfrm>
            <a:off x="2933700" y="5694381"/>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36</a:t>
            </a:r>
          </a:p>
        </p:txBody>
      </p:sp>
      <p:sp>
        <p:nvSpPr>
          <p:cNvPr id="61" name="Rectangle 68"/>
          <p:cNvSpPr>
            <a:spLocks noChangeArrowheads="1"/>
          </p:cNvSpPr>
          <p:nvPr/>
        </p:nvSpPr>
        <p:spPr bwMode="auto">
          <a:xfrm>
            <a:off x="3222625" y="5692794"/>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37</a:t>
            </a:r>
          </a:p>
        </p:txBody>
      </p:sp>
      <p:sp>
        <p:nvSpPr>
          <p:cNvPr id="62" name="Rectangle 69"/>
          <p:cNvSpPr>
            <a:spLocks noChangeArrowheads="1"/>
          </p:cNvSpPr>
          <p:nvPr/>
        </p:nvSpPr>
        <p:spPr bwMode="auto">
          <a:xfrm>
            <a:off x="3511550" y="5691206"/>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38</a:t>
            </a:r>
          </a:p>
        </p:txBody>
      </p:sp>
      <p:sp>
        <p:nvSpPr>
          <p:cNvPr id="65" name="Rectangle 70"/>
          <p:cNvSpPr>
            <a:spLocks noChangeArrowheads="1"/>
          </p:cNvSpPr>
          <p:nvPr/>
        </p:nvSpPr>
        <p:spPr bwMode="auto">
          <a:xfrm>
            <a:off x="3800475" y="5689619"/>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39</a:t>
            </a:r>
          </a:p>
        </p:txBody>
      </p:sp>
      <p:sp>
        <p:nvSpPr>
          <p:cNvPr id="66" name="Rectangle 71"/>
          <p:cNvSpPr>
            <a:spLocks noChangeArrowheads="1"/>
          </p:cNvSpPr>
          <p:nvPr/>
        </p:nvSpPr>
        <p:spPr bwMode="auto">
          <a:xfrm>
            <a:off x="4089400" y="5688031"/>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40</a:t>
            </a:r>
          </a:p>
        </p:txBody>
      </p:sp>
      <p:sp>
        <p:nvSpPr>
          <p:cNvPr id="67" name="Rectangle 72"/>
          <p:cNvSpPr>
            <a:spLocks noChangeArrowheads="1"/>
          </p:cNvSpPr>
          <p:nvPr/>
        </p:nvSpPr>
        <p:spPr bwMode="auto">
          <a:xfrm>
            <a:off x="4378325" y="5686444"/>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41</a:t>
            </a:r>
          </a:p>
        </p:txBody>
      </p:sp>
      <p:sp>
        <p:nvSpPr>
          <p:cNvPr id="68" name="Rectangle 73"/>
          <p:cNvSpPr>
            <a:spLocks noChangeArrowheads="1"/>
          </p:cNvSpPr>
          <p:nvPr/>
        </p:nvSpPr>
        <p:spPr bwMode="auto">
          <a:xfrm>
            <a:off x="4667250" y="5684856"/>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42</a:t>
            </a:r>
          </a:p>
        </p:txBody>
      </p:sp>
      <p:sp>
        <p:nvSpPr>
          <p:cNvPr id="69" name="Rectangle 74"/>
          <p:cNvSpPr>
            <a:spLocks noChangeArrowheads="1"/>
          </p:cNvSpPr>
          <p:nvPr/>
        </p:nvSpPr>
        <p:spPr bwMode="auto">
          <a:xfrm>
            <a:off x="4956175" y="5683269"/>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43</a:t>
            </a:r>
          </a:p>
        </p:txBody>
      </p:sp>
      <p:sp>
        <p:nvSpPr>
          <p:cNvPr id="70" name="Rectangle 75"/>
          <p:cNvSpPr>
            <a:spLocks noChangeArrowheads="1"/>
          </p:cNvSpPr>
          <p:nvPr/>
        </p:nvSpPr>
        <p:spPr bwMode="auto">
          <a:xfrm>
            <a:off x="5245100" y="5681681"/>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44</a:t>
            </a:r>
          </a:p>
        </p:txBody>
      </p:sp>
      <p:sp>
        <p:nvSpPr>
          <p:cNvPr id="71" name="Rectangle 76"/>
          <p:cNvSpPr>
            <a:spLocks noChangeArrowheads="1"/>
          </p:cNvSpPr>
          <p:nvPr/>
        </p:nvSpPr>
        <p:spPr bwMode="auto">
          <a:xfrm>
            <a:off x="5534025" y="5680094"/>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45</a:t>
            </a:r>
          </a:p>
        </p:txBody>
      </p:sp>
      <p:sp>
        <p:nvSpPr>
          <p:cNvPr id="72" name="Rectangle 77"/>
          <p:cNvSpPr>
            <a:spLocks noChangeArrowheads="1"/>
          </p:cNvSpPr>
          <p:nvPr/>
        </p:nvSpPr>
        <p:spPr bwMode="auto">
          <a:xfrm>
            <a:off x="5822950" y="5678506"/>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46</a:t>
            </a:r>
          </a:p>
        </p:txBody>
      </p:sp>
      <p:sp>
        <p:nvSpPr>
          <p:cNvPr id="73" name="Rectangle 78"/>
          <p:cNvSpPr>
            <a:spLocks noChangeArrowheads="1"/>
          </p:cNvSpPr>
          <p:nvPr/>
        </p:nvSpPr>
        <p:spPr bwMode="auto">
          <a:xfrm>
            <a:off x="6111875" y="5676919"/>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47</a:t>
            </a:r>
          </a:p>
        </p:txBody>
      </p:sp>
      <p:sp>
        <p:nvSpPr>
          <p:cNvPr id="74" name="Rectangle 79"/>
          <p:cNvSpPr>
            <a:spLocks noChangeArrowheads="1"/>
          </p:cNvSpPr>
          <p:nvPr/>
        </p:nvSpPr>
        <p:spPr bwMode="auto">
          <a:xfrm>
            <a:off x="6400800" y="5675331"/>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48</a:t>
            </a:r>
          </a:p>
        </p:txBody>
      </p:sp>
      <p:sp>
        <p:nvSpPr>
          <p:cNvPr id="75" name="Rectangle 80"/>
          <p:cNvSpPr>
            <a:spLocks noChangeArrowheads="1"/>
          </p:cNvSpPr>
          <p:nvPr/>
        </p:nvSpPr>
        <p:spPr bwMode="auto">
          <a:xfrm>
            <a:off x="6689725" y="5673744"/>
            <a:ext cx="215900" cy="287337"/>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49</a:t>
            </a:r>
          </a:p>
        </p:txBody>
      </p:sp>
      <p:sp>
        <p:nvSpPr>
          <p:cNvPr id="76" name="Rectangle 81"/>
          <p:cNvSpPr>
            <a:spLocks noChangeArrowheads="1"/>
          </p:cNvSpPr>
          <p:nvPr/>
        </p:nvSpPr>
        <p:spPr bwMode="auto">
          <a:xfrm>
            <a:off x="6978650" y="5672156"/>
            <a:ext cx="215900" cy="287338"/>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50</a:t>
            </a:r>
          </a:p>
        </p:txBody>
      </p:sp>
      <p:sp>
        <p:nvSpPr>
          <p:cNvPr id="77" name="Rectangle 82"/>
          <p:cNvSpPr>
            <a:spLocks noChangeArrowheads="1"/>
          </p:cNvSpPr>
          <p:nvPr/>
        </p:nvSpPr>
        <p:spPr bwMode="auto">
          <a:xfrm>
            <a:off x="7267575" y="5670569"/>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51</a:t>
            </a:r>
          </a:p>
        </p:txBody>
      </p:sp>
      <p:sp>
        <p:nvSpPr>
          <p:cNvPr id="78" name="Rectangle 83"/>
          <p:cNvSpPr>
            <a:spLocks noChangeArrowheads="1"/>
          </p:cNvSpPr>
          <p:nvPr/>
        </p:nvSpPr>
        <p:spPr bwMode="auto">
          <a:xfrm>
            <a:off x="7556500" y="5668981"/>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52</a:t>
            </a:r>
          </a:p>
        </p:txBody>
      </p:sp>
      <p:sp>
        <p:nvSpPr>
          <p:cNvPr id="79" name="Rectangle 84"/>
          <p:cNvSpPr>
            <a:spLocks noChangeArrowheads="1"/>
          </p:cNvSpPr>
          <p:nvPr/>
        </p:nvSpPr>
        <p:spPr bwMode="auto">
          <a:xfrm>
            <a:off x="7845425" y="5667394"/>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53</a:t>
            </a:r>
          </a:p>
        </p:txBody>
      </p:sp>
      <p:sp>
        <p:nvSpPr>
          <p:cNvPr id="80" name="Rectangle 85"/>
          <p:cNvSpPr>
            <a:spLocks noChangeArrowheads="1"/>
          </p:cNvSpPr>
          <p:nvPr/>
        </p:nvSpPr>
        <p:spPr bwMode="auto">
          <a:xfrm>
            <a:off x="8134350" y="5665806"/>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54</a:t>
            </a:r>
          </a:p>
        </p:txBody>
      </p:sp>
      <p:sp>
        <p:nvSpPr>
          <p:cNvPr id="81" name="Rectangle 86"/>
          <p:cNvSpPr>
            <a:spLocks noChangeArrowheads="1"/>
          </p:cNvSpPr>
          <p:nvPr/>
        </p:nvSpPr>
        <p:spPr bwMode="auto">
          <a:xfrm>
            <a:off x="8423275" y="5664219"/>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55</a:t>
            </a:r>
          </a:p>
        </p:txBody>
      </p:sp>
      <p:sp>
        <p:nvSpPr>
          <p:cNvPr id="82" name="Rectangle 87"/>
          <p:cNvSpPr>
            <a:spLocks noChangeArrowheads="1"/>
          </p:cNvSpPr>
          <p:nvPr/>
        </p:nvSpPr>
        <p:spPr bwMode="auto">
          <a:xfrm>
            <a:off x="8704263" y="5664219"/>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56</a:t>
            </a:r>
          </a:p>
        </p:txBody>
      </p:sp>
      <p:sp>
        <p:nvSpPr>
          <p:cNvPr id="83" name="内容占位符 51"/>
          <p:cNvSpPr>
            <a:spLocks noGrp="1"/>
          </p:cNvSpPr>
          <p:nvPr>
            <p:ph idx="1"/>
          </p:nvPr>
        </p:nvSpPr>
        <p:spPr>
          <a:xfrm>
            <a:off x="428596" y="3714752"/>
            <a:ext cx="8368811" cy="2630488"/>
          </a:xfrm>
        </p:spPr>
        <p:txBody>
          <a:bodyPr/>
          <a:lstStyle/>
          <a:p>
            <a:pPr algn="just"/>
            <a:r>
              <a:rPr lang="zh-CN" altLang="en-US" sz="2800" dirty="0" smtClean="0"/>
              <a:t>假如</a:t>
            </a:r>
            <a:r>
              <a:rPr lang="en-US" altLang="zh-CN" sz="2800" dirty="0" smtClean="0"/>
              <a:t>B</a:t>
            </a:r>
            <a:r>
              <a:rPr lang="zh-CN" altLang="en-US" sz="2800" dirty="0" smtClean="0"/>
              <a:t>收到字节</a:t>
            </a:r>
            <a:r>
              <a:rPr lang="en-US" altLang="zh-CN" sz="2800" dirty="0" smtClean="0"/>
              <a:t>31-33</a:t>
            </a:r>
            <a:r>
              <a:rPr lang="zh-CN" altLang="en-US" sz="2800" dirty="0" smtClean="0"/>
              <a:t>，交付给主机后，窗口向前滑动至</a:t>
            </a:r>
            <a:r>
              <a:rPr lang="en-US" altLang="zh-CN" sz="2800" dirty="0" smtClean="0"/>
              <a:t>34</a:t>
            </a:r>
            <a:r>
              <a:rPr lang="zh-CN" altLang="en-US" sz="2800" dirty="0" smtClean="0"/>
              <a:t>，同时发送确认（</a:t>
            </a:r>
            <a:r>
              <a:rPr lang="en-US" altLang="zh-CN" sz="2800" dirty="0" err="1" smtClean="0"/>
              <a:t>ack</a:t>
            </a:r>
            <a:r>
              <a:rPr lang="en-US" altLang="zh-CN" sz="2800" dirty="0" smtClean="0"/>
              <a:t>=34</a:t>
            </a:r>
            <a:r>
              <a:rPr lang="zh-CN" altLang="en-US" sz="2800" dirty="0" smtClean="0"/>
              <a:t>，</a:t>
            </a:r>
            <a:r>
              <a:rPr lang="en-US" altLang="zh-CN" sz="2800" dirty="0" err="1" smtClean="0"/>
              <a:t>rwnd</a:t>
            </a:r>
            <a:r>
              <a:rPr lang="en-US" altLang="zh-CN" sz="2800" dirty="0" smtClean="0"/>
              <a:t>=20</a:t>
            </a:r>
            <a:r>
              <a:rPr lang="zh-CN" altLang="en-US" sz="2800" dirty="0" smtClean="0"/>
              <a:t>）</a:t>
            </a:r>
            <a:r>
              <a:rPr lang="en-US" altLang="zh-CN" sz="2800" dirty="0" smtClean="0"/>
              <a:t> </a:t>
            </a:r>
          </a:p>
          <a:p>
            <a:endParaRPr lang="zh-CN" altLang="en-US" sz="2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60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6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6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xEl>
                                              <p:pRg st="0" end="0"/>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par>
                                <p:cTn id="87" presetID="0" presetClass="path" presetSubtype="0" accel="50000" decel="50000" fill="hold" grpId="0" nodeType="withEffect">
                                  <p:stCondLst>
                                    <p:cond delay="0"/>
                                  </p:stCondLst>
                                  <p:childTnLst>
                                    <p:animMotion origin="layout" path="M 0.00504 1.15607E-7 L 0.09705 -0.00185 " pathEditMode="relative" rAng="0" ptsTypes="AA">
                                      <p:cBhvr>
                                        <p:cTn id="88" dur="2000" fill="hold"/>
                                        <p:tgtEl>
                                          <p:spTgt spid="49"/>
                                        </p:tgtEl>
                                        <p:attrNameLst>
                                          <p:attrName>ppt_x</p:attrName>
                                          <p:attrName>ppt_y</p:attrName>
                                        </p:attrNameLst>
                                      </p:cBhvr>
                                      <p:rCtr x="46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5" grpId="0" animBg="1"/>
      <p:bldP spid="726057" grpId="0"/>
      <p:bldP spid="726107" grpId="0" animBg="1"/>
      <p:bldP spid="726108" grpId="0"/>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6"/>
          <p:cNvSpPr>
            <a:spLocks noChangeArrowheads="1"/>
          </p:cNvSpPr>
          <p:nvPr/>
        </p:nvSpPr>
        <p:spPr bwMode="auto">
          <a:xfrm>
            <a:off x="1431903" y="2571744"/>
            <a:ext cx="5791200" cy="1019196"/>
          </a:xfrm>
          <a:prstGeom prst="rect">
            <a:avLst/>
          </a:prstGeom>
          <a:solidFill>
            <a:srgbClr val="99CCFF"/>
          </a:solidFill>
          <a:ln w="9525">
            <a:noFill/>
            <a:prstDash val="dash"/>
            <a:miter lim="800000"/>
            <a:headEnd/>
            <a:tailEnd/>
          </a:ln>
          <a:effectLst>
            <a:outerShdw dist="35921" dir="2700000" algn="ctr" rotWithShape="0">
              <a:schemeClr val="bg2"/>
            </a:outerShdw>
          </a:effectLst>
        </p:spPr>
        <p:txBody>
          <a:bodyPr wrap="none" anchor="t"/>
          <a:lstStyle/>
          <a:p>
            <a:pPr algn="ctr"/>
            <a:r>
              <a:rPr lang="en-US" altLang="zh-CN" sz="2400" dirty="0" smtClean="0">
                <a:ea typeface="黑体" pitchFamily="2" charset="-122"/>
              </a:rPr>
              <a:t>A </a:t>
            </a:r>
            <a:r>
              <a:rPr lang="zh-CN" altLang="en-US" sz="2400" dirty="0" smtClean="0">
                <a:ea typeface="黑体" pitchFamily="2" charset="-122"/>
              </a:rPr>
              <a:t>的发送窗口</a:t>
            </a:r>
            <a:endParaRPr lang="zh-CN" altLang="en-US" sz="2400" dirty="0">
              <a:ea typeface="黑体" pitchFamily="2" charset="-122"/>
            </a:endParaRPr>
          </a:p>
        </p:txBody>
      </p:sp>
      <p:sp>
        <p:nvSpPr>
          <p:cNvPr id="89" name="Rectangle 7"/>
          <p:cNvSpPr>
            <a:spLocks noChangeArrowheads="1"/>
          </p:cNvSpPr>
          <p:nvPr/>
        </p:nvSpPr>
        <p:spPr bwMode="auto">
          <a:xfrm>
            <a:off x="0" y="307024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26</a:t>
            </a:r>
          </a:p>
        </p:txBody>
      </p:sp>
      <p:sp>
        <p:nvSpPr>
          <p:cNvPr id="90" name="Rectangle 8"/>
          <p:cNvSpPr>
            <a:spLocks noChangeArrowheads="1"/>
          </p:cNvSpPr>
          <p:nvPr/>
        </p:nvSpPr>
        <p:spPr bwMode="auto">
          <a:xfrm>
            <a:off x="288925" y="307024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27</a:t>
            </a:r>
          </a:p>
        </p:txBody>
      </p:sp>
      <p:sp>
        <p:nvSpPr>
          <p:cNvPr id="91" name="Rectangle 9"/>
          <p:cNvSpPr>
            <a:spLocks noChangeArrowheads="1"/>
          </p:cNvSpPr>
          <p:nvPr/>
        </p:nvSpPr>
        <p:spPr bwMode="auto">
          <a:xfrm>
            <a:off x="577850" y="307024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28</a:t>
            </a:r>
          </a:p>
        </p:txBody>
      </p:sp>
      <p:sp>
        <p:nvSpPr>
          <p:cNvPr id="92" name="Rectangle 10"/>
          <p:cNvSpPr>
            <a:spLocks noChangeArrowheads="1"/>
          </p:cNvSpPr>
          <p:nvPr/>
        </p:nvSpPr>
        <p:spPr bwMode="auto">
          <a:xfrm>
            <a:off x="866775" y="307024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29</a:t>
            </a:r>
          </a:p>
        </p:txBody>
      </p:sp>
      <p:sp>
        <p:nvSpPr>
          <p:cNvPr id="93" name="Rectangle 11"/>
          <p:cNvSpPr>
            <a:spLocks noChangeArrowheads="1"/>
          </p:cNvSpPr>
          <p:nvPr/>
        </p:nvSpPr>
        <p:spPr bwMode="auto">
          <a:xfrm>
            <a:off x="1155700" y="307024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30</a:t>
            </a:r>
          </a:p>
        </p:txBody>
      </p:sp>
      <p:sp>
        <p:nvSpPr>
          <p:cNvPr id="94" name="Rectangle 12"/>
          <p:cNvSpPr>
            <a:spLocks noChangeArrowheads="1"/>
          </p:cNvSpPr>
          <p:nvPr/>
        </p:nvSpPr>
        <p:spPr bwMode="auto">
          <a:xfrm>
            <a:off x="1444625" y="307024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31</a:t>
            </a:r>
          </a:p>
        </p:txBody>
      </p:sp>
      <p:sp>
        <p:nvSpPr>
          <p:cNvPr id="95" name="Rectangle 13"/>
          <p:cNvSpPr>
            <a:spLocks noChangeArrowheads="1"/>
          </p:cNvSpPr>
          <p:nvPr/>
        </p:nvSpPr>
        <p:spPr bwMode="auto">
          <a:xfrm>
            <a:off x="1733550" y="307024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32</a:t>
            </a:r>
          </a:p>
        </p:txBody>
      </p:sp>
      <p:sp>
        <p:nvSpPr>
          <p:cNvPr id="96" name="Rectangle 14"/>
          <p:cNvSpPr>
            <a:spLocks noChangeArrowheads="1"/>
          </p:cNvSpPr>
          <p:nvPr/>
        </p:nvSpPr>
        <p:spPr bwMode="auto">
          <a:xfrm>
            <a:off x="2022475" y="307024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33</a:t>
            </a:r>
          </a:p>
        </p:txBody>
      </p:sp>
      <p:sp>
        <p:nvSpPr>
          <p:cNvPr id="97" name="Rectangle 15"/>
          <p:cNvSpPr>
            <a:spLocks noChangeArrowheads="1"/>
          </p:cNvSpPr>
          <p:nvPr/>
        </p:nvSpPr>
        <p:spPr bwMode="auto">
          <a:xfrm>
            <a:off x="2311400" y="307024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34</a:t>
            </a:r>
          </a:p>
        </p:txBody>
      </p:sp>
      <p:sp>
        <p:nvSpPr>
          <p:cNvPr id="98" name="Rectangle 16"/>
          <p:cNvSpPr>
            <a:spLocks noChangeArrowheads="1"/>
          </p:cNvSpPr>
          <p:nvPr/>
        </p:nvSpPr>
        <p:spPr bwMode="auto">
          <a:xfrm>
            <a:off x="2600325" y="307024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35</a:t>
            </a:r>
          </a:p>
        </p:txBody>
      </p:sp>
      <p:sp>
        <p:nvSpPr>
          <p:cNvPr id="99" name="Rectangle 17"/>
          <p:cNvSpPr>
            <a:spLocks noChangeArrowheads="1"/>
          </p:cNvSpPr>
          <p:nvPr/>
        </p:nvSpPr>
        <p:spPr bwMode="auto">
          <a:xfrm>
            <a:off x="2889250" y="307024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36</a:t>
            </a:r>
          </a:p>
        </p:txBody>
      </p:sp>
      <p:sp>
        <p:nvSpPr>
          <p:cNvPr id="100" name="Rectangle 18"/>
          <p:cNvSpPr>
            <a:spLocks noChangeArrowheads="1"/>
          </p:cNvSpPr>
          <p:nvPr/>
        </p:nvSpPr>
        <p:spPr bwMode="auto">
          <a:xfrm>
            <a:off x="3178175" y="307024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37</a:t>
            </a:r>
          </a:p>
        </p:txBody>
      </p:sp>
      <p:sp>
        <p:nvSpPr>
          <p:cNvPr id="101" name="Rectangle 19"/>
          <p:cNvSpPr>
            <a:spLocks noChangeArrowheads="1"/>
          </p:cNvSpPr>
          <p:nvPr/>
        </p:nvSpPr>
        <p:spPr bwMode="auto">
          <a:xfrm>
            <a:off x="3467100" y="307024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38</a:t>
            </a:r>
          </a:p>
        </p:txBody>
      </p:sp>
      <p:sp>
        <p:nvSpPr>
          <p:cNvPr id="102" name="Rectangle 20"/>
          <p:cNvSpPr>
            <a:spLocks noChangeArrowheads="1"/>
          </p:cNvSpPr>
          <p:nvPr/>
        </p:nvSpPr>
        <p:spPr bwMode="auto">
          <a:xfrm>
            <a:off x="3756025" y="307024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39</a:t>
            </a:r>
          </a:p>
        </p:txBody>
      </p:sp>
      <p:sp>
        <p:nvSpPr>
          <p:cNvPr id="103" name="Rectangle 21"/>
          <p:cNvSpPr>
            <a:spLocks noChangeArrowheads="1"/>
          </p:cNvSpPr>
          <p:nvPr/>
        </p:nvSpPr>
        <p:spPr bwMode="auto">
          <a:xfrm>
            <a:off x="4044950" y="307024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40</a:t>
            </a:r>
          </a:p>
        </p:txBody>
      </p:sp>
      <p:sp>
        <p:nvSpPr>
          <p:cNvPr id="104" name="Rectangle 22"/>
          <p:cNvSpPr>
            <a:spLocks noChangeArrowheads="1"/>
          </p:cNvSpPr>
          <p:nvPr/>
        </p:nvSpPr>
        <p:spPr bwMode="auto">
          <a:xfrm>
            <a:off x="4333875" y="3068657"/>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41</a:t>
            </a:r>
          </a:p>
        </p:txBody>
      </p:sp>
      <p:sp>
        <p:nvSpPr>
          <p:cNvPr id="105" name="Rectangle 23"/>
          <p:cNvSpPr>
            <a:spLocks noChangeArrowheads="1"/>
          </p:cNvSpPr>
          <p:nvPr/>
        </p:nvSpPr>
        <p:spPr bwMode="auto">
          <a:xfrm>
            <a:off x="4622800"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42</a:t>
            </a:r>
          </a:p>
        </p:txBody>
      </p:sp>
      <p:sp>
        <p:nvSpPr>
          <p:cNvPr id="106" name="Rectangle 24"/>
          <p:cNvSpPr>
            <a:spLocks noChangeArrowheads="1"/>
          </p:cNvSpPr>
          <p:nvPr/>
        </p:nvSpPr>
        <p:spPr bwMode="auto">
          <a:xfrm>
            <a:off x="4911725"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43</a:t>
            </a:r>
          </a:p>
        </p:txBody>
      </p:sp>
      <p:sp>
        <p:nvSpPr>
          <p:cNvPr id="107" name="Rectangle 25"/>
          <p:cNvSpPr>
            <a:spLocks noChangeArrowheads="1"/>
          </p:cNvSpPr>
          <p:nvPr/>
        </p:nvSpPr>
        <p:spPr bwMode="auto">
          <a:xfrm>
            <a:off x="5200650"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44</a:t>
            </a:r>
          </a:p>
        </p:txBody>
      </p:sp>
      <p:sp>
        <p:nvSpPr>
          <p:cNvPr id="108" name="Rectangle 26"/>
          <p:cNvSpPr>
            <a:spLocks noChangeArrowheads="1"/>
          </p:cNvSpPr>
          <p:nvPr/>
        </p:nvSpPr>
        <p:spPr bwMode="auto">
          <a:xfrm>
            <a:off x="5489575"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45</a:t>
            </a:r>
          </a:p>
        </p:txBody>
      </p:sp>
      <p:sp>
        <p:nvSpPr>
          <p:cNvPr id="109" name="Rectangle 27"/>
          <p:cNvSpPr>
            <a:spLocks noChangeArrowheads="1"/>
          </p:cNvSpPr>
          <p:nvPr/>
        </p:nvSpPr>
        <p:spPr bwMode="auto">
          <a:xfrm>
            <a:off x="5778500"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46</a:t>
            </a:r>
          </a:p>
        </p:txBody>
      </p:sp>
      <p:sp>
        <p:nvSpPr>
          <p:cNvPr id="110" name="Rectangle 28"/>
          <p:cNvSpPr>
            <a:spLocks noChangeArrowheads="1"/>
          </p:cNvSpPr>
          <p:nvPr/>
        </p:nvSpPr>
        <p:spPr bwMode="auto">
          <a:xfrm>
            <a:off x="6067425"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47</a:t>
            </a:r>
          </a:p>
        </p:txBody>
      </p:sp>
      <p:sp>
        <p:nvSpPr>
          <p:cNvPr id="111" name="Rectangle 29"/>
          <p:cNvSpPr>
            <a:spLocks noChangeArrowheads="1"/>
          </p:cNvSpPr>
          <p:nvPr/>
        </p:nvSpPr>
        <p:spPr bwMode="auto">
          <a:xfrm>
            <a:off x="6356350"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48</a:t>
            </a:r>
          </a:p>
        </p:txBody>
      </p:sp>
      <p:sp>
        <p:nvSpPr>
          <p:cNvPr id="112" name="Rectangle 30"/>
          <p:cNvSpPr>
            <a:spLocks noChangeArrowheads="1"/>
          </p:cNvSpPr>
          <p:nvPr/>
        </p:nvSpPr>
        <p:spPr bwMode="auto">
          <a:xfrm>
            <a:off x="6645275"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49</a:t>
            </a:r>
          </a:p>
        </p:txBody>
      </p:sp>
      <p:sp>
        <p:nvSpPr>
          <p:cNvPr id="113" name="Rectangle 31"/>
          <p:cNvSpPr>
            <a:spLocks noChangeArrowheads="1"/>
          </p:cNvSpPr>
          <p:nvPr/>
        </p:nvSpPr>
        <p:spPr bwMode="auto">
          <a:xfrm>
            <a:off x="6934200"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50</a:t>
            </a:r>
          </a:p>
        </p:txBody>
      </p:sp>
      <p:sp>
        <p:nvSpPr>
          <p:cNvPr id="114" name="Rectangle 32"/>
          <p:cNvSpPr>
            <a:spLocks noChangeArrowheads="1"/>
          </p:cNvSpPr>
          <p:nvPr/>
        </p:nvSpPr>
        <p:spPr bwMode="auto">
          <a:xfrm>
            <a:off x="7223125"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51</a:t>
            </a:r>
          </a:p>
        </p:txBody>
      </p:sp>
      <p:sp>
        <p:nvSpPr>
          <p:cNvPr id="115" name="Rectangle 33"/>
          <p:cNvSpPr>
            <a:spLocks noChangeArrowheads="1"/>
          </p:cNvSpPr>
          <p:nvPr/>
        </p:nvSpPr>
        <p:spPr bwMode="auto">
          <a:xfrm>
            <a:off x="7512050"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52</a:t>
            </a:r>
          </a:p>
        </p:txBody>
      </p:sp>
      <p:sp>
        <p:nvSpPr>
          <p:cNvPr id="116" name="Rectangle 34"/>
          <p:cNvSpPr>
            <a:spLocks noChangeArrowheads="1"/>
          </p:cNvSpPr>
          <p:nvPr/>
        </p:nvSpPr>
        <p:spPr bwMode="auto">
          <a:xfrm>
            <a:off x="7800975" y="3068657"/>
            <a:ext cx="215900" cy="287338"/>
          </a:xfrm>
          <a:prstGeom prst="rect">
            <a:avLst/>
          </a:prstGeom>
          <a:solidFill>
            <a:srgbClr val="FF99FF"/>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53</a:t>
            </a:r>
          </a:p>
        </p:txBody>
      </p:sp>
      <p:sp>
        <p:nvSpPr>
          <p:cNvPr id="117" name="Rectangle 35"/>
          <p:cNvSpPr>
            <a:spLocks noChangeArrowheads="1"/>
          </p:cNvSpPr>
          <p:nvPr/>
        </p:nvSpPr>
        <p:spPr bwMode="auto">
          <a:xfrm>
            <a:off x="8089900" y="3068657"/>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54</a:t>
            </a:r>
          </a:p>
        </p:txBody>
      </p:sp>
      <p:sp>
        <p:nvSpPr>
          <p:cNvPr id="118" name="Rectangle 36"/>
          <p:cNvSpPr>
            <a:spLocks noChangeArrowheads="1"/>
          </p:cNvSpPr>
          <p:nvPr/>
        </p:nvSpPr>
        <p:spPr bwMode="auto">
          <a:xfrm>
            <a:off x="8378825" y="3068657"/>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55</a:t>
            </a:r>
          </a:p>
        </p:txBody>
      </p:sp>
      <p:sp>
        <p:nvSpPr>
          <p:cNvPr id="122" name="Rectangle 40"/>
          <p:cNvSpPr>
            <a:spLocks noChangeArrowheads="1"/>
          </p:cNvSpPr>
          <p:nvPr/>
        </p:nvSpPr>
        <p:spPr bwMode="auto">
          <a:xfrm>
            <a:off x="8659812" y="3068657"/>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56</a:t>
            </a:r>
          </a:p>
        </p:txBody>
      </p:sp>
      <p:sp>
        <p:nvSpPr>
          <p:cNvPr id="53" name="内容占位符 52"/>
          <p:cNvSpPr>
            <a:spLocks noGrp="1"/>
          </p:cNvSpPr>
          <p:nvPr>
            <p:ph idx="1"/>
          </p:nvPr>
        </p:nvSpPr>
        <p:spPr>
          <a:xfrm>
            <a:off x="457200" y="1196753"/>
            <a:ext cx="8368811" cy="1160677"/>
          </a:xfrm>
        </p:spPr>
        <p:txBody>
          <a:bodyPr/>
          <a:lstStyle/>
          <a:p>
            <a:r>
              <a:rPr lang="en-US" altLang="zh-CN" dirty="0" smtClean="0">
                <a:latin typeface="Arial" charset="0"/>
              </a:rPr>
              <a:t>A </a:t>
            </a:r>
            <a:r>
              <a:rPr lang="zh-CN" altLang="en-US" dirty="0" smtClean="0">
                <a:latin typeface="Arial" charset="0"/>
              </a:rPr>
              <a:t>收到（</a:t>
            </a:r>
            <a:r>
              <a:rPr lang="en-US" altLang="zh-CN" sz="2800" dirty="0" smtClean="0"/>
              <a:t>ACK=34</a:t>
            </a:r>
            <a:r>
              <a:rPr lang="en-US" altLang="zh-CN" dirty="0" smtClean="0"/>
              <a:t> </a:t>
            </a:r>
            <a:r>
              <a:rPr lang="zh-CN" altLang="en-US" dirty="0" smtClean="0">
                <a:latin typeface="Arial" charset="0"/>
              </a:rPr>
              <a:t>，</a:t>
            </a:r>
            <a:r>
              <a:rPr lang="en-US" altLang="zh-CN" dirty="0" err="1" smtClean="0"/>
              <a:t>rwnd</a:t>
            </a:r>
            <a:r>
              <a:rPr lang="en-US" altLang="zh-CN" dirty="0" smtClean="0"/>
              <a:t>=20</a:t>
            </a:r>
            <a:r>
              <a:rPr lang="zh-CN" altLang="en-US" dirty="0" smtClean="0"/>
              <a:t>）</a:t>
            </a:r>
            <a:r>
              <a:rPr lang="en-US" altLang="zh-CN" dirty="0" smtClean="0"/>
              <a:t> </a:t>
            </a:r>
            <a:r>
              <a:rPr lang="zh-CN" altLang="en-US" dirty="0" smtClean="0"/>
              <a:t>，</a:t>
            </a:r>
            <a:r>
              <a:rPr lang="zh-CN" altLang="en-US" dirty="0" smtClean="0">
                <a:latin typeface="Arial" charset="0"/>
              </a:rPr>
              <a:t>发送窗口向前滑动 </a:t>
            </a:r>
          </a:p>
          <a:p>
            <a:endParaRPr lang="zh-CN" altLang="en-US" dirty="0"/>
          </a:p>
        </p:txBody>
      </p:sp>
      <p:sp>
        <p:nvSpPr>
          <p:cNvPr id="54" name="Rectangle 2"/>
          <p:cNvSpPr txBox="1">
            <a:spLocks noGrp="1" noChangeArrowheads="1"/>
          </p:cNvSpPr>
          <p:nvPr>
            <p:ph type="title"/>
          </p:nvPr>
        </p:nvSpPr>
        <p:spPr>
          <a:prstGeom prst="rect">
            <a:avLst/>
          </a:prstGeom>
        </p:spPr>
        <p:txBody>
          <a:bodyPr/>
          <a:lstStyle/>
          <a:p>
            <a:pPr algn="ctr" eaLnBrk="0" hangingPunct="0">
              <a:defRPr/>
            </a:pPr>
            <a:endParaRPr lang="zh-CN" altLang="en-US" sz="3600" dirty="0">
              <a:latin typeface="Times New Roman" pitchFamily="18" charset="0"/>
              <a:ea typeface="+mj-ea"/>
              <a:cs typeface="Times New Roman" pitchFamily="18" charset="0"/>
            </a:endParaRPr>
          </a:p>
        </p:txBody>
      </p:sp>
      <p:sp>
        <p:nvSpPr>
          <p:cNvPr id="36" name="Text Box 6"/>
          <p:cNvSpPr txBox="1">
            <a:spLocks noChangeArrowheads="1"/>
          </p:cNvSpPr>
          <p:nvPr/>
        </p:nvSpPr>
        <p:spPr bwMode="auto">
          <a:xfrm>
            <a:off x="3309937" y="5114940"/>
            <a:ext cx="3979863" cy="396875"/>
          </a:xfrm>
          <a:prstGeom prst="rect">
            <a:avLst/>
          </a:prstGeom>
          <a:solidFill>
            <a:schemeClr val="bg1"/>
          </a:solidFill>
          <a:ln w="9525">
            <a:noFill/>
            <a:miter lim="800000"/>
            <a:headEnd/>
            <a:tailEnd/>
          </a:ln>
          <a:effectLst/>
        </p:spPr>
        <p:txBody>
          <a:bodyPr wrap="none">
            <a:spAutoFit/>
          </a:bodyPr>
          <a:lstStyle/>
          <a:p>
            <a:r>
              <a:rPr lang="en-US" altLang="zh-CN" sz="2000">
                <a:latin typeface="Arial" charset="0"/>
                <a:ea typeface="黑体" pitchFamily="2" charset="-122"/>
              </a:rPr>
              <a:t>A </a:t>
            </a:r>
            <a:r>
              <a:rPr lang="zh-CN" altLang="en-US" sz="2000">
                <a:latin typeface="Arial" charset="0"/>
                <a:ea typeface="黑体" pitchFamily="2" charset="-122"/>
              </a:rPr>
              <a:t>的发送窗口已满，有效窗口为零</a:t>
            </a:r>
          </a:p>
        </p:txBody>
      </p:sp>
      <p:sp>
        <p:nvSpPr>
          <p:cNvPr id="37" name="Rectangle 7"/>
          <p:cNvSpPr>
            <a:spLocks noChangeArrowheads="1"/>
          </p:cNvSpPr>
          <p:nvPr/>
        </p:nvSpPr>
        <p:spPr bwMode="auto">
          <a:xfrm>
            <a:off x="2265362" y="5500702"/>
            <a:ext cx="5791200" cy="649288"/>
          </a:xfrm>
          <a:prstGeom prst="rect">
            <a:avLst/>
          </a:prstGeom>
          <a:solidFill>
            <a:srgbClr val="99CCFF"/>
          </a:solidFill>
          <a:ln w="9525">
            <a:noFill/>
            <a:prstDash val="dash"/>
            <a:miter lim="800000"/>
            <a:headEnd/>
            <a:tailEnd/>
          </a:ln>
          <a:effectLst>
            <a:outerShdw dist="35921" dir="2700000" algn="ctr" rotWithShape="0">
              <a:schemeClr val="bg2"/>
            </a:outerShdw>
          </a:effectLst>
        </p:spPr>
        <p:txBody>
          <a:bodyPr wrap="none" anchor="ctr"/>
          <a:lstStyle/>
          <a:p>
            <a:endParaRPr lang="zh-CN" altLang="en-US"/>
          </a:p>
        </p:txBody>
      </p:sp>
      <p:sp>
        <p:nvSpPr>
          <p:cNvPr id="38" name="Rectangle 8"/>
          <p:cNvSpPr>
            <a:spLocks noChangeArrowheads="1"/>
          </p:cNvSpPr>
          <p:nvPr/>
        </p:nvSpPr>
        <p:spPr bwMode="auto">
          <a:xfrm>
            <a:off x="0" y="5716602"/>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26</a:t>
            </a:r>
          </a:p>
        </p:txBody>
      </p:sp>
      <p:sp>
        <p:nvSpPr>
          <p:cNvPr id="39" name="Rectangle 9"/>
          <p:cNvSpPr>
            <a:spLocks noChangeArrowheads="1"/>
          </p:cNvSpPr>
          <p:nvPr/>
        </p:nvSpPr>
        <p:spPr bwMode="auto">
          <a:xfrm>
            <a:off x="288925" y="571501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27</a:t>
            </a:r>
          </a:p>
        </p:txBody>
      </p:sp>
      <p:sp>
        <p:nvSpPr>
          <p:cNvPr id="40" name="Rectangle 10"/>
          <p:cNvSpPr>
            <a:spLocks noChangeArrowheads="1"/>
          </p:cNvSpPr>
          <p:nvPr/>
        </p:nvSpPr>
        <p:spPr bwMode="auto">
          <a:xfrm>
            <a:off x="577850" y="5713427"/>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28</a:t>
            </a:r>
          </a:p>
        </p:txBody>
      </p:sp>
      <p:sp>
        <p:nvSpPr>
          <p:cNvPr id="41" name="Rectangle 11"/>
          <p:cNvSpPr>
            <a:spLocks noChangeArrowheads="1"/>
          </p:cNvSpPr>
          <p:nvPr/>
        </p:nvSpPr>
        <p:spPr bwMode="auto">
          <a:xfrm>
            <a:off x="866775" y="5711840"/>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29</a:t>
            </a:r>
          </a:p>
        </p:txBody>
      </p:sp>
      <p:sp>
        <p:nvSpPr>
          <p:cNvPr id="42" name="Rectangle 12"/>
          <p:cNvSpPr>
            <a:spLocks noChangeArrowheads="1"/>
          </p:cNvSpPr>
          <p:nvPr/>
        </p:nvSpPr>
        <p:spPr bwMode="auto">
          <a:xfrm>
            <a:off x="1155700" y="5710252"/>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30</a:t>
            </a:r>
          </a:p>
        </p:txBody>
      </p:sp>
      <p:sp>
        <p:nvSpPr>
          <p:cNvPr id="43" name="Rectangle 13"/>
          <p:cNvSpPr>
            <a:spLocks noChangeArrowheads="1"/>
          </p:cNvSpPr>
          <p:nvPr/>
        </p:nvSpPr>
        <p:spPr bwMode="auto">
          <a:xfrm>
            <a:off x="1444625" y="5708665"/>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31</a:t>
            </a:r>
          </a:p>
        </p:txBody>
      </p:sp>
      <p:sp>
        <p:nvSpPr>
          <p:cNvPr id="44" name="Rectangle 14"/>
          <p:cNvSpPr>
            <a:spLocks noChangeArrowheads="1"/>
          </p:cNvSpPr>
          <p:nvPr/>
        </p:nvSpPr>
        <p:spPr bwMode="auto">
          <a:xfrm>
            <a:off x="1733550" y="5707077"/>
            <a:ext cx="215900" cy="287338"/>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32</a:t>
            </a:r>
          </a:p>
        </p:txBody>
      </p:sp>
      <p:sp>
        <p:nvSpPr>
          <p:cNvPr id="45" name="Rectangle 15"/>
          <p:cNvSpPr>
            <a:spLocks noChangeArrowheads="1"/>
          </p:cNvSpPr>
          <p:nvPr/>
        </p:nvSpPr>
        <p:spPr bwMode="auto">
          <a:xfrm>
            <a:off x="2022475" y="5705490"/>
            <a:ext cx="215900" cy="287337"/>
          </a:xfrm>
          <a:prstGeom prst="rect">
            <a:avLst/>
          </a:prstGeom>
          <a:solidFill>
            <a:srgbClr val="66FF33"/>
          </a:solidFill>
          <a:ln w="28575">
            <a:solidFill>
              <a:schemeClr val="tx1"/>
            </a:solidFill>
            <a:miter lim="800000"/>
            <a:headEnd/>
            <a:tailEnd/>
          </a:ln>
          <a:effectLst/>
        </p:spPr>
        <p:txBody>
          <a:bodyPr wrap="none" anchor="ctr"/>
          <a:lstStyle/>
          <a:p>
            <a:pPr algn="ctr"/>
            <a:r>
              <a:rPr kumimoji="1" lang="en-US" altLang="zh-CN" sz="1600">
                <a:latin typeface="Times New Roman" pitchFamily="18" charset="0"/>
              </a:rPr>
              <a:t>33</a:t>
            </a:r>
          </a:p>
        </p:txBody>
      </p:sp>
      <p:sp>
        <p:nvSpPr>
          <p:cNvPr id="46" name="Rectangle 16"/>
          <p:cNvSpPr>
            <a:spLocks noChangeArrowheads="1"/>
          </p:cNvSpPr>
          <p:nvPr/>
        </p:nvSpPr>
        <p:spPr bwMode="auto">
          <a:xfrm>
            <a:off x="2311400" y="5703902"/>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34</a:t>
            </a:r>
          </a:p>
        </p:txBody>
      </p:sp>
      <p:sp>
        <p:nvSpPr>
          <p:cNvPr id="47" name="Rectangle 17"/>
          <p:cNvSpPr>
            <a:spLocks noChangeArrowheads="1"/>
          </p:cNvSpPr>
          <p:nvPr/>
        </p:nvSpPr>
        <p:spPr bwMode="auto">
          <a:xfrm>
            <a:off x="2600325" y="570231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35</a:t>
            </a:r>
          </a:p>
        </p:txBody>
      </p:sp>
      <p:sp>
        <p:nvSpPr>
          <p:cNvPr id="48" name="Rectangle 18"/>
          <p:cNvSpPr>
            <a:spLocks noChangeArrowheads="1"/>
          </p:cNvSpPr>
          <p:nvPr/>
        </p:nvSpPr>
        <p:spPr bwMode="auto">
          <a:xfrm>
            <a:off x="2889250" y="5700727"/>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36</a:t>
            </a:r>
          </a:p>
        </p:txBody>
      </p:sp>
      <p:sp>
        <p:nvSpPr>
          <p:cNvPr id="49" name="Rectangle 19"/>
          <p:cNvSpPr>
            <a:spLocks noChangeArrowheads="1"/>
          </p:cNvSpPr>
          <p:nvPr/>
        </p:nvSpPr>
        <p:spPr bwMode="auto">
          <a:xfrm>
            <a:off x="3178175" y="5699140"/>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37</a:t>
            </a:r>
          </a:p>
        </p:txBody>
      </p:sp>
      <p:sp>
        <p:nvSpPr>
          <p:cNvPr id="50" name="Rectangle 20"/>
          <p:cNvSpPr>
            <a:spLocks noChangeArrowheads="1"/>
          </p:cNvSpPr>
          <p:nvPr/>
        </p:nvSpPr>
        <p:spPr bwMode="auto">
          <a:xfrm>
            <a:off x="3467100" y="5697552"/>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38</a:t>
            </a:r>
          </a:p>
        </p:txBody>
      </p:sp>
      <p:sp>
        <p:nvSpPr>
          <p:cNvPr id="51" name="Rectangle 21"/>
          <p:cNvSpPr>
            <a:spLocks noChangeArrowheads="1"/>
          </p:cNvSpPr>
          <p:nvPr/>
        </p:nvSpPr>
        <p:spPr bwMode="auto">
          <a:xfrm>
            <a:off x="3756025" y="569596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39</a:t>
            </a:r>
          </a:p>
        </p:txBody>
      </p:sp>
      <p:sp>
        <p:nvSpPr>
          <p:cNvPr id="52" name="Rectangle 22"/>
          <p:cNvSpPr>
            <a:spLocks noChangeArrowheads="1"/>
          </p:cNvSpPr>
          <p:nvPr/>
        </p:nvSpPr>
        <p:spPr bwMode="auto">
          <a:xfrm>
            <a:off x="4044950" y="5694377"/>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40</a:t>
            </a:r>
          </a:p>
        </p:txBody>
      </p:sp>
      <p:sp>
        <p:nvSpPr>
          <p:cNvPr id="55" name="Rectangle 23"/>
          <p:cNvSpPr>
            <a:spLocks noChangeArrowheads="1"/>
          </p:cNvSpPr>
          <p:nvPr/>
        </p:nvSpPr>
        <p:spPr bwMode="auto">
          <a:xfrm>
            <a:off x="4333875" y="5692790"/>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41</a:t>
            </a:r>
          </a:p>
        </p:txBody>
      </p:sp>
      <p:sp>
        <p:nvSpPr>
          <p:cNvPr id="56" name="Rectangle 24"/>
          <p:cNvSpPr>
            <a:spLocks noChangeArrowheads="1"/>
          </p:cNvSpPr>
          <p:nvPr/>
        </p:nvSpPr>
        <p:spPr bwMode="auto">
          <a:xfrm>
            <a:off x="4622800" y="5691202"/>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42</a:t>
            </a:r>
          </a:p>
        </p:txBody>
      </p:sp>
      <p:sp>
        <p:nvSpPr>
          <p:cNvPr id="57" name="Rectangle 25"/>
          <p:cNvSpPr>
            <a:spLocks noChangeArrowheads="1"/>
          </p:cNvSpPr>
          <p:nvPr/>
        </p:nvSpPr>
        <p:spPr bwMode="auto">
          <a:xfrm>
            <a:off x="4911725" y="568961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43</a:t>
            </a:r>
          </a:p>
        </p:txBody>
      </p:sp>
      <p:sp>
        <p:nvSpPr>
          <p:cNvPr id="58" name="Rectangle 26"/>
          <p:cNvSpPr>
            <a:spLocks noChangeArrowheads="1"/>
          </p:cNvSpPr>
          <p:nvPr/>
        </p:nvSpPr>
        <p:spPr bwMode="auto">
          <a:xfrm>
            <a:off x="5200650" y="5688027"/>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44</a:t>
            </a:r>
          </a:p>
        </p:txBody>
      </p:sp>
      <p:sp>
        <p:nvSpPr>
          <p:cNvPr id="59" name="Rectangle 27"/>
          <p:cNvSpPr>
            <a:spLocks noChangeArrowheads="1"/>
          </p:cNvSpPr>
          <p:nvPr/>
        </p:nvSpPr>
        <p:spPr bwMode="auto">
          <a:xfrm>
            <a:off x="5489575" y="5686440"/>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45</a:t>
            </a:r>
          </a:p>
        </p:txBody>
      </p:sp>
      <p:sp>
        <p:nvSpPr>
          <p:cNvPr id="60" name="Rectangle 28"/>
          <p:cNvSpPr>
            <a:spLocks noChangeArrowheads="1"/>
          </p:cNvSpPr>
          <p:nvPr/>
        </p:nvSpPr>
        <p:spPr bwMode="auto">
          <a:xfrm>
            <a:off x="5778500" y="5684852"/>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46</a:t>
            </a:r>
          </a:p>
        </p:txBody>
      </p:sp>
      <p:sp>
        <p:nvSpPr>
          <p:cNvPr id="61" name="Rectangle 29"/>
          <p:cNvSpPr>
            <a:spLocks noChangeArrowheads="1"/>
          </p:cNvSpPr>
          <p:nvPr/>
        </p:nvSpPr>
        <p:spPr bwMode="auto">
          <a:xfrm>
            <a:off x="6067425" y="568326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47</a:t>
            </a:r>
          </a:p>
        </p:txBody>
      </p:sp>
      <p:sp>
        <p:nvSpPr>
          <p:cNvPr id="62" name="Rectangle 30"/>
          <p:cNvSpPr>
            <a:spLocks noChangeArrowheads="1"/>
          </p:cNvSpPr>
          <p:nvPr/>
        </p:nvSpPr>
        <p:spPr bwMode="auto">
          <a:xfrm>
            <a:off x="6356350" y="5681677"/>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48</a:t>
            </a:r>
          </a:p>
        </p:txBody>
      </p:sp>
      <p:sp>
        <p:nvSpPr>
          <p:cNvPr id="63" name="Rectangle 31"/>
          <p:cNvSpPr>
            <a:spLocks noChangeArrowheads="1"/>
          </p:cNvSpPr>
          <p:nvPr/>
        </p:nvSpPr>
        <p:spPr bwMode="auto">
          <a:xfrm>
            <a:off x="6645275" y="5680090"/>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49</a:t>
            </a:r>
          </a:p>
        </p:txBody>
      </p:sp>
      <p:sp>
        <p:nvSpPr>
          <p:cNvPr id="64" name="Rectangle 32"/>
          <p:cNvSpPr>
            <a:spLocks noChangeArrowheads="1"/>
          </p:cNvSpPr>
          <p:nvPr/>
        </p:nvSpPr>
        <p:spPr bwMode="auto">
          <a:xfrm>
            <a:off x="6934200" y="5678502"/>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50</a:t>
            </a:r>
          </a:p>
        </p:txBody>
      </p:sp>
      <p:sp>
        <p:nvSpPr>
          <p:cNvPr id="65" name="Rectangle 33"/>
          <p:cNvSpPr>
            <a:spLocks noChangeArrowheads="1"/>
          </p:cNvSpPr>
          <p:nvPr/>
        </p:nvSpPr>
        <p:spPr bwMode="auto">
          <a:xfrm>
            <a:off x="7223125" y="5676915"/>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51</a:t>
            </a:r>
          </a:p>
        </p:txBody>
      </p:sp>
      <p:sp>
        <p:nvSpPr>
          <p:cNvPr id="66" name="Rectangle 34"/>
          <p:cNvSpPr>
            <a:spLocks noChangeArrowheads="1"/>
          </p:cNvSpPr>
          <p:nvPr/>
        </p:nvSpPr>
        <p:spPr bwMode="auto">
          <a:xfrm>
            <a:off x="7512050" y="5675327"/>
            <a:ext cx="215900" cy="287338"/>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52</a:t>
            </a:r>
          </a:p>
        </p:txBody>
      </p:sp>
      <p:sp>
        <p:nvSpPr>
          <p:cNvPr id="67" name="Rectangle 35"/>
          <p:cNvSpPr>
            <a:spLocks noChangeArrowheads="1"/>
          </p:cNvSpPr>
          <p:nvPr/>
        </p:nvSpPr>
        <p:spPr bwMode="auto">
          <a:xfrm>
            <a:off x="7800975" y="5673740"/>
            <a:ext cx="215900" cy="287337"/>
          </a:xfrm>
          <a:prstGeom prst="rect">
            <a:avLst/>
          </a:prstGeom>
          <a:solidFill>
            <a:srgbClr val="FF00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53</a:t>
            </a:r>
          </a:p>
        </p:txBody>
      </p:sp>
      <p:sp>
        <p:nvSpPr>
          <p:cNvPr id="68" name="Rectangle 36"/>
          <p:cNvSpPr>
            <a:spLocks noChangeArrowheads="1"/>
          </p:cNvSpPr>
          <p:nvPr/>
        </p:nvSpPr>
        <p:spPr bwMode="auto">
          <a:xfrm>
            <a:off x="8089900" y="5672152"/>
            <a:ext cx="215900" cy="287338"/>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54</a:t>
            </a:r>
          </a:p>
        </p:txBody>
      </p:sp>
      <p:sp>
        <p:nvSpPr>
          <p:cNvPr id="69" name="Rectangle 37"/>
          <p:cNvSpPr>
            <a:spLocks noChangeArrowheads="1"/>
          </p:cNvSpPr>
          <p:nvPr/>
        </p:nvSpPr>
        <p:spPr bwMode="auto">
          <a:xfrm>
            <a:off x="8378825" y="5670565"/>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55</a:t>
            </a:r>
          </a:p>
        </p:txBody>
      </p:sp>
      <p:sp>
        <p:nvSpPr>
          <p:cNvPr id="70" name="Text Box 38"/>
          <p:cNvSpPr txBox="1">
            <a:spLocks noChangeArrowheads="1"/>
          </p:cNvSpPr>
          <p:nvPr/>
        </p:nvSpPr>
        <p:spPr bwMode="auto">
          <a:xfrm>
            <a:off x="4178300" y="6156340"/>
            <a:ext cx="2470150" cy="396875"/>
          </a:xfrm>
          <a:prstGeom prst="rect">
            <a:avLst/>
          </a:prstGeom>
          <a:noFill/>
          <a:ln w="9525">
            <a:noFill/>
            <a:miter lim="800000"/>
            <a:headEnd/>
            <a:tailEnd/>
          </a:ln>
          <a:effectLst/>
        </p:spPr>
        <p:txBody>
          <a:bodyPr wrap="none">
            <a:spAutoFit/>
          </a:bodyPr>
          <a:lstStyle/>
          <a:p>
            <a:r>
              <a:rPr lang="zh-CN" altLang="en-US" sz="2000">
                <a:latin typeface="Arial" charset="0"/>
                <a:ea typeface="黑体" pitchFamily="2" charset="-122"/>
              </a:rPr>
              <a:t>已发送但未收到确认</a:t>
            </a:r>
          </a:p>
        </p:txBody>
      </p:sp>
      <p:sp>
        <p:nvSpPr>
          <p:cNvPr id="71" name="Rectangle 39"/>
          <p:cNvSpPr>
            <a:spLocks noChangeArrowheads="1"/>
          </p:cNvSpPr>
          <p:nvPr/>
        </p:nvSpPr>
        <p:spPr bwMode="auto">
          <a:xfrm>
            <a:off x="8659812" y="5670565"/>
            <a:ext cx="215900" cy="287337"/>
          </a:xfrm>
          <a:prstGeom prst="rect">
            <a:avLst/>
          </a:prstGeom>
          <a:solidFill>
            <a:srgbClr val="FFFF66"/>
          </a:solidFill>
          <a:ln w="9525">
            <a:solidFill>
              <a:schemeClr val="tx1"/>
            </a:solidFill>
            <a:miter lim="800000"/>
            <a:headEnd/>
            <a:tailEnd/>
          </a:ln>
          <a:effectLst/>
        </p:spPr>
        <p:txBody>
          <a:bodyPr wrap="none" anchor="ctr"/>
          <a:lstStyle/>
          <a:p>
            <a:pPr algn="ctr"/>
            <a:r>
              <a:rPr kumimoji="1" lang="en-US" altLang="zh-CN" sz="1600">
                <a:latin typeface="Times New Roman" pitchFamily="18" charset="0"/>
              </a:rPr>
              <a:t>56</a:t>
            </a:r>
          </a:p>
        </p:txBody>
      </p:sp>
      <p:sp>
        <p:nvSpPr>
          <p:cNvPr id="72" name="矩形 71"/>
          <p:cNvSpPr/>
          <p:nvPr/>
        </p:nvSpPr>
        <p:spPr>
          <a:xfrm>
            <a:off x="0" y="3786190"/>
            <a:ext cx="8858280" cy="954107"/>
          </a:xfrm>
          <a:prstGeom prst="rect">
            <a:avLst/>
          </a:prstGeom>
        </p:spPr>
        <p:txBody>
          <a:bodyPr wrap="square">
            <a:spAutoFit/>
          </a:bodyPr>
          <a:lstStyle/>
          <a:p>
            <a:r>
              <a:rPr lang="en-US" altLang="zh-CN" sz="2800" kern="0" dirty="0" smtClean="0">
                <a:solidFill>
                  <a:srgbClr val="000000"/>
                </a:solidFill>
                <a:ea typeface="黑体" pitchFamily="2" charset="-122"/>
              </a:rPr>
              <a:t>A </a:t>
            </a:r>
            <a:r>
              <a:rPr lang="zh-CN" altLang="en-US" sz="2800" kern="0" dirty="0" smtClean="0">
                <a:solidFill>
                  <a:srgbClr val="000000"/>
                </a:solidFill>
                <a:ea typeface="黑体" pitchFamily="2" charset="-122"/>
              </a:rPr>
              <a:t>可以一直发送数据，</a:t>
            </a:r>
            <a:r>
              <a:rPr lang="zh-CN" altLang="en-US" sz="2800" kern="0" dirty="0" smtClean="0">
                <a:solidFill>
                  <a:srgbClr val="000000"/>
                </a:solidFill>
                <a:latin typeface="Arial"/>
                <a:ea typeface="黑体" pitchFamily="2" charset="-122"/>
              </a:rPr>
              <a:t>有效窗口为</a:t>
            </a:r>
            <a:r>
              <a:rPr lang="en-US" altLang="zh-CN" sz="2800" kern="0" dirty="0" smtClean="0">
                <a:solidFill>
                  <a:srgbClr val="000000"/>
                </a:solidFill>
                <a:latin typeface="Arial"/>
                <a:ea typeface="黑体" pitchFamily="2" charset="-122"/>
              </a:rPr>
              <a:t>0</a:t>
            </a:r>
            <a:r>
              <a:rPr lang="zh-CN" altLang="en-US" sz="2800" kern="0" dirty="0" smtClean="0">
                <a:solidFill>
                  <a:srgbClr val="000000"/>
                </a:solidFill>
                <a:latin typeface="Arial"/>
                <a:ea typeface="黑体" pitchFamily="2" charset="-122"/>
              </a:rPr>
              <a:t>时</a:t>
            </a:r>
            <a:r>
              <a:rPr lang="zh-CN" altLang="en-US" sz="2800" kern="0" dirty="0" smtClean="0">
                <a:solidFill>
                  <a:srgbClr val="000000"/>
                </a:solidFill>
                <a:ea typeface="黑体" pitchFamily="2" charset="-122"/>
              </a:rPr>
              <a:t>，还没有再收到确认时，必须停止发送。 </a:t>
            </a:r>
            <a:endParaRPr lang="zh-CN" altLang="en-US" sz="16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0 0 L 0.09444 0 " pathEditMode="relative" ptsTypes="AA">
                                      <p:cBhvr>
                                        <p:cTn id="6" dur="2000" fill="hold"/>
                                        <p:tgtEl>
                                          <p:spTgt spid="8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p:bldP spid="71" grpId="0" animBg="1"/>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142976" y="214290"/>
            <a:ext cx="6856412" cy="768350"/>
          </a:xfrm>
        </p:spPr>
        <p:txBody>
          <a:bodyPr/>
          <a:lstStyle/>
          <a:p>
            <a:pPr algn="ctr"/>
            <a:r>
              <a:rPr lang="zh-CN" altLang="en-US" dirty="0" smtClean="0"/>
              <a:t>运输层作用范围</a:t>
            </a:r>
            <a:endParaRPr lang="zh-CN" altLang="en-US" dirty="0"/>
          </a:p>
        </p:txBody>
      </p:sp>
      <p:sp>
        <p:nvSpPr>
          <p:cNvPr id="123907" name="Rectangle 3"/>
          <p:cNvSpPr>
            <a:spLocks noGrp="1" noChangeArrowheads="1"/>
          </p:cNvSpPr>
          <p:nvPr>
            <p:ph idx="1"/>
          </p:nvPr>
        </p:nvSpPr>
        <p:spPr>
          <a:xfrm>
            <a:off x="214282" y="1214422"/>
            <a:ext cx="8643998" cy="2786082"/>
          </a:xfrm>
        </p:spPr>
        <p:txBody>
          <a:bodyPr/>
          <a:lstStyle/>
          <a:p>
            <a:pPr algn="just">
              <a:lnSpc>
                <a:spcPct val="90000"/>
              </a:lnSpc>
            </a:pPr>
            <a:r>
              <a:rPr lang="zh-CN" altLang="en-US" dirty="0" smtClean="0"/>
              <a:t>通信的终点是程序</a:t>
            </a:r>
            <a:endParaRPr lang="en-US" altLang="zh-CN" dirty="0" smtClean="0"/>
          </a:p>
          <a:p>
            <a:pPr algn="just">
              <a:lnSpc>
                <a:spcPct val="90000"/>
              </a:lnSpc>
            </a:pPr>
            <a:r>
              <a:rPr lang="zh-CN" altLang="en-US" dirty="0" smtClean="0"/>
              <a:t>运输层将数据继续交给通信的程序</a:t>
            </a:r>
            <a:endParaRPr lang="en-US" altLang="zh-CN" dirty="0" smtClean="0"/>
          </a:p>
          <a:p>
            <a:pPr algn="just">
              <a:lnSpc>
                <a:spcPct val="90000"/>
              </a:lnSpc>
            </a:pPr>
            <a:r>
              <a:rPr lang="zh-CN" altLang="en-US" dirty="0" smtClean="0"/>
              <a:t>运输层解决的是计算机</a:t>
            </a:r>
            <a:r>
              <a:rPr lang="zh-CN" altLang="en-US" dirty="0" smtClean="0">
                <a:solidFill>
                  <a:srgbClr val="FF0000"/>
                </a:solidFill>
              </a:rPr>
              <a:t>程序</a:t>
            </a:r>
            <a:r>
              <a:rPr lang="zh-CN" altLang="en-US" dirty="0" smtClean="0"/>
              <a:t>到计算机</a:t>
            </a:r>
            <a:r>
              <a:rPr lang="zh-CN" altLang="en-US" dirty="0" smtClean="0">
                <a:solidFill>
                  <a:srgbClr val="FF0000"/>
                </a:solidFill>
              </a:rPr>
              <a:t>程序</a:t>
            </a:r>
            <a:r>
              <a:rPr lang="zh-CN" altLang="en-US" dirty="0" smtClean="0"/>
              <a:t>之间的通信问题，即所谓的</a:t>
            </a:r>
            <a:r>
              <a:rPr lang="zh-CN" altLang="en-US" dirty="0" smtClean="0">
                <a:solidFill>
                  <a:srgbClr val="FF0000"/>
                </a:solidFill>
              </a:rPr>
              <a:t>“端”到“端”</a:t>
            </a:r>
            <a:r>
              <a:rPr lang="zh-CN" altLang="en-US" dirty="0" smtClean="0"/>
              <a:t>的通信。</a:t>
            </a:r>
            <a:endParaRPr lang="en-US" altLang="zh-CN" dirty="0" smtClean="0"/>
          </a:p>
          <a:p>
            <a:pPr algn="just">
              <a:lnSpc>
                <a:spcPct val="90000"/>
              </a:lnSpc>
            </a:pPr>
            <a:endParaRPr lang="en-US" altLang="zh-CN" dirty="0" smtClean="0"/>
          </a:p>
        </p:txBody>
      </p:sp>
      <p:sp>
        <p:nvSpPr>
          <p:cNvPr id="52" name="Line 315"/>
          <p:cNvSpPr>
            <a:spLocks noChangeShapeType="1"/>
          </p:cNvSpPr>
          <p:nvPr/>
        </p:nvSpPr>
        <p:spPr bwMode="auto">
          <a:xfrm>
            <a:off x="1620838" y="4897127"/>
            <a:ext cx="5789612" cy="0"/>
          </a:xfrm>
          <a:prstGeom prst="line">
            <a:avLst/>
          </a:prstGeom>
          <a:noFill/>
          <a:ln w="57150">
            <a:solidFill>
              <a:srgbClr val="333399"/>
            </a:solidFill>
            <a:round/>
            <a:headEnd/>
            <a:tailEnd/>
          </a:ln>
          <a:effectLst/>
        </p:spPr>
        <p:txBody>
          <a:bodyPr wrap="none" anchor="ctr"/>
          <a:lstStyle/>
          <a:p>
            <a:endParaRPr lang="zh-CN" altLang="en-US"/>
          </a:p>
        </p:txBody>
      </p:sp>
      <p:sp>
        <p:nvSpPr>
          <p:cNvPr id="53" name="Rectangle 333"/>
          <p:cNvSpPr>
            <a:spLocks noChangeArrowheads="1"/>
          </p:cNvSpPr>
          <p:nvPr/>
        </p:nvSpPr>
        <p:spPr bwMode="auto">
          <a:xfrm>
            <a:off x="180975" y="4428814"/>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54" name="Freeform 334"/>
          <p:cNvSpPr>
            <a:spLocks/>
          </p:cNvSpPr>
          <p:nvPr/>
        </p:nvSpPr>
        <p:spPr bwMode="auto">
          <a:xfrm>
            <a:off x="976313" y="4722502"/>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56" name="Freeform 335"/>
          <p:cNvSpPr>
            <a:spLocks/>
          </p:cNvSpPr>
          <p:nvPr/>
        </p:nvSpPr>
        <p:spPr bwMode="auto">
          <a:xfrm>
            <a:off x="914400" y="4909827"/>
            <a:ext cx="712788"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57" name="Rectangle 336"/>
          <p:cNvSpPr>
            <a:spLocks noChangeArrowheads="1"/>
          </p:cNvSpPr>
          <p:nvPr/>
        </p:nvSpPr>
        <p:spPr bwMode="auto">
          <a:xfrm>
            <a:off x="411163" y="4062102"/>
            <a:ext cx="928687" cy="392112"/>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主机 </a:t>
            </a:r>
            <a:r>
              <a:rPr kumimoji="1" lang="en-US" altLang="zh-CN" sz="2000">
                <a:solidFill>
                  <a:srgbClr val="333399"/>
                </a:solidFill>
                <a:latin typeface="Arial" charset="0"/>
                <a:ea typeface="黑体" pitchFamily="2" charset="-122"/>
              </a:rPr>
              <a:t>A</a:t>
            </a:r>
          </a:p>
        </p:txBody>
      </p:sp>
      <p:sp>
        <p:nvSpPr>
          <p:cNvPr id="58" name="Rectangle 337"/>
          <p:cNvSpPr>
            <a:spLocks noChangeArrowheads="1"/>
          </p:cNvSpPr>
          <p:nvPr/>
        </p:nvSpPr>
        <p:spPr bwMode="auto">
          <a:xfrm>
            <a:off x="7654925" y="4062102"/>
            <a:ext cx="930275" cy="392112"/>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主机 </a:t>
            </a:r>
            <a:r>
              <a:rPr kumimoji="1" lang="en-US" altLang="zh-CN" sz="2000">
                <a:solidFill>
                  <a:srgbClr val="333399"/>
                </a:solidFill>
                <a:latin typeface="Arial" charset="0"/>
                <a:ea typeface="黑体" pitchFamily="2" charset="-122"/>
              </a:rPr>
              <a:t>B</a:t>
            </a:r>
          </a:p>
        </p:txBody>
      </p:sp>
      <p:sp>
        <p:nvSpPr>
          <p:cNvPr id="59" name="Rectangle 343"/>
          <p:cNvSpPr>
            <a:spLocks noChangeArrowheads="1"/>
          </p:cNvSpPr>
          <p:nvPr/>
        </p:nvSpPr>
        <p:spPr bwMode="auto">
          <a:xfrm>
            <a:off x="2947988" y="4341502"/>
            <a:ext cx="11557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路由器 </a:t>
            </a:r>
            <a:r>
              <a:rPr kumimoji="1" lang="en-US" altLang="zh-CN" sz="2000">
                <a:solidFill>
                  <a:srgbClr val="333399"/>
                </a:solidFill>
                <a:latin typeface="Arial" charset="0"/>
                <a:ea typeface="黑体" pitchFamily="2" charset="-122"/>
              </a:rPr>
              <a:t>1</a:t>
            </a:r>
          </a:p>
        </p:txBody>
      </p:sp>
      <p:pic>
        <p:nvPicPr>
          <p:cNvPr id="60" name="Picture 344"/>
          <p:cNvPicPr>
            <a:picLocks noChangeArrowheads="1"/>
          </p:cNvPicPr>
          <p:nvPr/>
        </p:nvPicPr>
        <p:blipFill>
          <a:blip r:embed="rId3"/>
          <a:srcRect/>
          <a:stretch>
            <a:fillRect/>
          </a:stretch>
        </p:blipFill>
        <p:spPr bwMode="auto">
          <a:xfrm>
            <a:off x="3025775" y="4689164"/>
            <a:ext cx="723900" cy="430213"/>
          </a:xfrm>
          <a:prstGeom prst="rect">
            <a:avLst/>
          </a:prstGeom>
          <a:noFill/>
          <a:ln w="12699">
            <a:noFill/>
            <a:miter lim="800000"/>
            <a:headEnd/>
            <a:tailEnd/>
          </a:ln>
          <a:effectLst/>
        </p:spPr>
      </p:pic>
      <p:sp>
        <p:nvSpPr>
          <p:cNvPr id="71" name="Rectangle 345"/>
          <p:cNvSpPr>
            <a:spLocks noChangeArrowheads="1"/>
          </p:cNvSpPr>
          <p:nvPr/>
        </p:nvSpPr>
        <p:spPr bwMode="auto">
          <a:xfrm>
            <a:off x="5154613" y="4341502"/>
            <a:ext cx="11557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路由器 </a:t>
            </a:r>
            <a:r>
              <a:rPr kumimoji="1" lang="en-US" altLang="zh-CN" sz="2000">
                <a:solidFill>
                  <a:srgbClr val="333399"/>
                </a:solidFill>
                <a:latin typeface="Arial" charset="0"/>
                <a:ea typeface="黑体" pitchFamily="2" charset="-122"/>
              </a:rPr>
              <a:t>2</a:t>
            </a:r>
          </a:p>
        </p:txBody>
      </p:sp>
      <p:sp>
        <p:nvSpPr>
          <p:cNvPr id="72" name="Oval 346"/>
          <p:cNvSpPr>
            <a:spLocks noChangeArrowheads="1"/>
          </p:cNvSpPr>
          <p:nvPr/>
        </p:nvSpPr>
        <p:spPr bwMode="auto">
          <a:xfrm>
            <a:off x="434975" y="4538352"/>
            <a:ext cx="631825"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73" name="Rectangle 347"/>
          <p:cNvSpPr>
            <a:spLocks noChangeArrowheads="1"/>
          </p:cNvSpPr>
          <p:nvPr/>
        </p:nvSpPr>
        <p:spPr bwMode="auto">
          <a:xfrm>
            <a:off x="479425" y="4487552"/>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1</a:t>
            </a:r>
            <a:endParaRPr kumimoji="1" lang="en-US" altLang="zh-CN" sz="2000">
              <a:solidFill>
                <a:srgbClr val="333399"/>
              </a:solidFill>
              <a:latin typeface="Arial" charset="0"/>
              <a:ea typeface="黑体" pitchFamily="2" charset="-122"/>
            </a:endParaRPr>
          </a:p>
        </p:txBody>
      </p:sp>
      <p:pic>
        <p:nvPicPr>
          <p:cNvPr id="74" name="Picture 351"/>
          <p:cNvPicPr>
            <a:picLocks noChangeArrowheads="1"/>
          </p:cNvPicPr>
          <p:nvPr/>
        </p:nvPicPr>
        <p:blipFill>
          <a:blip r:embed="rId4"/>
          <a:srcRect/>
          <a:stretch>
            <a:fillRect/>
          </a:stretch>
        </p:blipFill>
        <p:spPr bwMode="auto">
          <a:xfrm>
            <a:off x="6270625" y="4601852"/>
            <a:ext cx="904875" cy="542925"/>
          </a:xfrm>
          <a:prstGeom prst="rect">
            <a:avLst/>
          </a:prstGeom>
          <a:noFill/>
          <a:ln w="9525">
            <a:noFill/>
            <a:miter lim="800000"/>
            <a:headEnd/>
            <a:tailEnd/>
          </a:ln>
          <a:effectLst/>
        </p:spPr>
      </p:pic>
      <p:sp>
        <p:nvSpPr>
          <p:cNvPr id="75" name="Rectangle 352"/>
          <p:cNvSpPr>
            <a:spLocks noChangeArrowheads="1"/>
          </p:cNvSpPr>
          <p:nvPr/>
        </p:nvSpPr>
        <p:spPr bwMode="auto">
          <a:xfrm>
            <a:off x="6340475" y="4682814"/>
            <a:ext cx="7667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LAN</a:t>
            </a:r>
            <a:r>
              <a:rPr kumimoji="1" lang="en-US" altLang="zh-CN" sz="2000" baseline="-25000">
                <a:solidFill>
                  <a:srgbClr val="333399"/>
                </a:solidFill>
                <a:latin typeface="Arial" charset="0"/>
                <a:ea typeface="黑体" pitchFamily="2" charset="-122"/>
              </a:rPr>
              <a:t>2</a:t>
            </a:r>
            <a:endParaRPr kumimoji="1" lang="en-US" altLang="zh-CN" sz="2000">
              <a:solidFill>
                <a:srgbClr val="333399"/>
              </a:solidFill>
              <a:latin typeface="Arial" charset="0"/>
              <a:ea typeface="黑体" pitchFamily="2" charset="-122"/>
            </a:endParaRPr>
          </a:p>
        </p:txBody>
      </p:sp>
      <p:pic>
        <p:nvPicPr>
          <p:cNvPr id="76" name="Picture 353"/>
          <p:cNvPicPr>
            <a:picLocks noChangeArrowheads="1"/>
          </p:cNvPicPr>
          <p:nvPr/>
        </p:nvPicPr>
        <p:blipFill>
          <a:blip r:embed="rId4"/>
          <a:srcRect/>
          <a:stretch>
            <a:fillRect/>
          </a:stretch>
        </p:blipFill>
        <p:spPr bwMode="auto">
          <a:xfrm>
            <a:off x="4044950" y="4601852"/>
            <a:ext cx="989013" cy="542925"/>
          </a:xfrm>
          <a:prstGeom prst="rect">
            <a:avLst/>
          </a:prstGeom>
          <a:noFill/>
          <a:ln w="9525">
            <a:noFill/>
            <a:miter lim="800000"/>
            <a:headEnd/>
            <a:tailEnd/>
          </a:ln>
          <a:effectLst/>
        </p:spPr>
      </p:pic>
      <p:sp>
        <p:nvSpPr>
          <p:cNvPr id="77" name="Rectangle 354"/>
          <p:cNvSpPr>
            <a:spLocks noChangeArrowheads="1"/>
          </p:cNvSpPr>
          <p:nvPr/>
        </p:nvSpPr>
        <p:spPr bwMode="auto">
          <a:xfrm>
            <a:off x="4159250" y="4693927"/>
            <a:ext cx="7747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WAN</a:t>
            </a:r>
          </a:p>
        </p:txBody>
      </p:sp>
      <p:sp>
        <p:nvSpPr>
          <p:cNvPr id="78" name="Oval 355"/>
          <p:cNvSpPr>
            <a:spLocks noChangeArrowheads="1"/>
          </p:cNvSpPr>
          <p:nvPr/>
        </p:nvSpPr>
        <p:spPr bwMode="auto">
          <a:xfrm>
            <a:off x="1552575" y="4822514"/>
            <a:ext cx="153988" cy="138113"/>
          </a:xfrm>
          <a:prstGeom prst="ellipse">
            <a:avLst/>
          </a:prstGeom>
          <a:solidFill>
            <a:schemeClr val="bg1"/>
          </a:solidFill>
          <a:ln w="28575">
            <a:solidFill>
              <a:srgbClr val="333399"/>
            </a:solidFill>
            <a:round/>
            <a:headEnd/>
            <a:tailEnd/>
          </a:ln>
          <a:effectLst/>
        </p:spPr>
        <p:txBody>
          <a:bodyPr wrap="none" anchor="ctr"/>
          <a:lstStyle/>
          <a:p>
            <a:endParaRPr lang="zh-CN" altLang="en-US"/>
          </a:p>
        </p:txBody>
      </p:sp>
      <p:sp>
        <p:nvSpPr>
          <p:cNvPr id="79" name="Oval 356"/>
          <p:cNvSpPr>
            <a:spLocks noChangeArrowheads="1"/>
          </p:cNvSpPr>
          <p:nvPr/>
        </p:nvSpPr>
        <p:spPr bwMode="auto">
          <a:xfrm>
            <a:off x="419100" y="4908239"/>
            <a:ext cx="633413"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0" name="Rectangle 357"/>
          <p:cNvSpPr>
            <a:spLocks noChangeArrowheads="1"/>
          </p:cNvSpPr>
          <p:nvPr/>
        </p:nvSpPr>
        <p:spPr bwMode="auto">
          <a:xfrm>
            <a:off x="438150" y="4857439"/>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2</a:t>
            </a:r>
            <a:endParaRPr kumimoji="1" lang="en-US" altLang="zh-CN" sz="2000">
              <a:solidFill>
                <a:srgbClr val="333399"/>
              </a:solidFill>
              <a:latin typeface="Arial" charset="0"/>
              <a:ea typeface="黑体" pitchFamily="2" charset="-122"/>
            </a:endParaRPr>
          </a:p>
        </p:txBody>
      </p:sp>
      <p:sp>
        <p:nvSpPr>
          <p:cNvPr id="81" name="Rectangle 358"/>
          <p:cNvSpPr>
            <a:spLocks noChangeArrowheads="1"/>
          </p:cNvSpPr>
          <p:nvPr/>
        </p:nvSpPr>
        <p:spPr bwMode="auto">
          <a:xfrm flipH="1">
            <a:off x="7424738" y="4428814"/>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2" name="Freeform 359"/>
          <p:cNvSpPr>
            <a:spLocks/>
          </p:cNvSpPr>
          <p:nvPr/>
        </p:nvSpPr>
        <p:spPr bwMode="auto">
          <a:xfrm flipH="1">
            <a:off x="7424738" y="4722502"/>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83" name="Freeform 360"/>
          <p:cNvSpPr>
            <a:spLocks/>
          </p:cNvSpPr>
          <p:nvPr/>
        </p:nvSpPr>
        <p:spPr bwMode="auto">
          <a:xfrm flipH="1">
            <a:off x="7424738" y="4909827"/>
            <a:ext cx="711200"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84" name="Oval 361"/>
          <p:cNvSpPr>
            <a:spLocks noChangeArrowheads="1"/>
          </p:cNvSpPr>
          <p:nvPr/>
        </p:nvSpPr>
        <p:spPr bwMode="auto">
          <a:xfrm flipH="1">
            <a:off x="7881938" y="4538352"/>
            <a:ext cx="631825"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5" name="Rectangle 362"/>
          <p:cNvSpPr>
            <a:spLocks noChangeArrowheads="1"/>
          </p:cNvSpPr>
          <p:nvPr/>
        </p:nvSpPr>
        <p:spPr bwMode="auto">
          <a:xfrm flipH="1">
            <a:off x="7893050" y="4487552"/>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3</a:t>
            </a:r>
            <a:endParaRPr kumimoji="1" lang="en-US" altLang="zh-CN" sz="2000">
              <a:solidFill>
                <a:srgbClr val="333399"/>
              </a:solidFill>
              <a:latin typeface="Arial" charset="0"/>
              <a:ea typeface="黑体" pitchFamily="2" charset="-122"/>
            </a:endParaRPr>
          </a:p>
        </p:txBody>
      </p:sp>
      <p:sp>
        <p:nvSpPr>
          <p:cNvPr id="86" name="Oval 364"/>
          <p:cNvSpPr>
            <a:spLocks noChangeArrowheads="1"/>
          </p:cNvSpPr>
          <p:nvPr/>
        </p:nvSpPr>
        <p:spPr bwMode="auto">
          <a:xfrm flipH="1">
            <a:off x="7867650" y="4908239"/>
            <a:ext cx="631825"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7" name="Rectangle 365"/>
          <p:cNvSpPr>
            <a:spLocks noChangeArrowheads="1"/>
          </p:cNvSpPr>
          <p:nvPr/>
        </p:nvSpPr>
        <p:spPr bwMode="auto">
          <a:xfrm flipH="1">
            <a:off x="7893050" y="4871727"/>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AP</a:t>
            </a:r>
            <a:r>
              <a:rPr kumimoji="1" lang="en-US" altLang="zh-CN" sz="2000" baseline="-25000">
                <a:solidFill>
                  <a:srgbClr val="333399"/>
                </a:solidFill>
                <a:latin typeface="Arial" charset="0"/>
                <a:ea typeface="黑体" pitchFamily="2" charset="-122"/>
              </a:rPr>
              <a:t>4</a:t>
            </a:r>
            <a:endParaRPr kumimoji="1" lang="en-US" altLang="zh-CN" sz="2000">
              <a:solidFill>
                <a:srgbClr val="333399"/>
              </a:solidFill>
              <a:latin typeface="Arial" charset="0"/>
              <a:ea typeface="黑体" pitchFamily="2" charset="-122"/>
            </a:endParaRPr>
          </a:p>
        </p:txBody>
      </p:sp>
      <p:pic>
        <p:nvPicPr>
          <p:cNvPr id="88" name="Picture 367"/>
          <p:cNvPicPr>
            <a:picLocks noChangeArrowheads="1"/>
          </p:cNvPicPr>
          <p:nvPr/>
        </p:nvPicPr>
        <p:blipFill>
          <a:blip r:embed="rId4"/>
          <a:srcRect/>
          <a:stretch>
            <a:fillRect/>
          </a:stretch>
        </p:blipFill>
        <p:spPr bwMode="auto">
          <a:xfrm>
            <a:off x="1820863" y="4601852"/>
            <a:ext cx="906462" cy="542925"/>
          </a:xfrm>
          <a:prstGeom prst="rect">
            <a:avLst/>
          </a:prstGeom>
          <a:noFill/>
          <a:ln w="9525">
            <a:noFill/>
            <a:miter lim="800000"/>
            <a:headEnd/>
            <a:tailEnd/>
          </a:ln>
          <a:effectLst/>
        </p:spPr>
      </p:pic>
      <p:sp>
        <p:nvSpPr>
          <p:cNvPr id="89" name="Rectangle 368"/>
          <p:cNvSpPr>
            <a:spLocks noChangeArrowheads="1"/>
          </p:cNvSpPr>
          <p:nvPr/>
        </p:nvSpPr>
        <p:spPr bwMode="auto">
          <a:xfrm>
            <a:off x="1952625" y="4681227"/>
            <a:ext cx="768350" cy="39528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LAN</a:t>
            </a:r>
            <a:r>
              <a:rPr kumimoji="1" lang="en-US" altLang="zh-CN" sz="2000" baseline="-25000">
                <a:solidFill>
                  <a:srgbClr val="333399"/>
                </a:solidFill>
                <a:latin typeface="Arial" charset="0"/>
                <a:ea typeface="黑体" pitchFamily="2" charset="-122"/>
              </a:rPr>
              <a:t>1</a:t>
            </a:r>
            <a:endParaRPr kumimoji="1" lang="en-US" altLang="zh-CN" sz="2000">
              <a:solidFill>
                <a:srgbClr val="333399"/>
              </a:solidFill>
              <a:latin typeface="Arial" charset="0"/>
              <a:ea typeface="黑体" pitchFamily="2" charset="-122"/>
            </a:endParaRPr>
          </a:p>
        </p:txBody>
      </p:sp>
      <p:sp>
        <p:nvSpPr>
          <p:cNvPr id="90" name="Line 401"/>
          <p:cNvSpPr>
            <a:spLocks noChangeShapeType="1"/>
          </p:cNvSpPr>
          <p:nvPr/>
        </p:nvSpPr>
        <p:spPr bwMode="auto">
          <a:xfrm>
            <a:off x="1655763" y="5514664"/>
            <a:ext cx="5765800"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91" name="Line 402"/>
          <p:cNvSpPr>
            <a:spLocks noChangeShapeType="1"/>
          </p:cNvSpPr>
          <p:nvPr/>
        </p:nvSpPr>
        <p:spPr bwMode="auto">
          <a:xfrm flipH="1">
            <a:off x="1655763" y="5390839"/>
            <a:ext cx="0" cy="300038"/>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92" name="Line 403"/>
          <p:cNvSpPr>
            <a:spLocks noChangeShapeType="1"/>
          </p:cNvSpPr>
          <p:nvPr/>
        </p:nvSpPr>
        <p:spPr bwMode="auto">
          <a:xfrm>
            <a:off x="7424738" y="5390839"/>
            <a:ext cx="7937" cy="228600"/>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93" name="Rectangle 404"/>
          <p:cNvSpPr>
            <a:spLocks noChangeArrowheads="1"/>
          </p:cNvSpPr>
          <p:nvPr/>
        </p:nvSpPr>
        <p:spPr bwMode="auto">
          <a:xfrm>
            <a:off x="2214546" y="5255916"/>
            <a:ext cx="4799392" cy="459100"/>
          </a:xfrm>
          <a:prstGeom prst="rect">
            <a:avLst/>
          </a:prstGeom>
          <a:solidFill>
            <a:schemeClr val="accent1">
              <a:lumMod val="60000"/>
              <a:lumOff val="40000"/>
            </a:schemeClr>
          </a:solidFill>
          <a:ln w="12700">
            <a:noFill/>
            <a:miter lim="800000"/>
            <a:headEnd/>
            <a:tailEnd/>
          </a:ln>
          <a:effectLst/>
        </p:spPr>
        <p:txBody>
          <a:bodyPr wrap="none" lIns="90488" tIns="44450" rIns="90488" bIns="44450">
            <a:spAutoFit/>
          </a:bodyPr>
          <a:lstStyle/>
          <a:p>
            <a:pPr defTabSz="762000" eaLnBrk="0" hangingPunct="0"/>
            <a:r>
              <a:rPr kumimoji="1" lang="zh-CN" altLang="en-US" sz="2400" dirty="0" smtClean="0">
                <a:solidFill>
                  <a:srgbClr val="333399"/>
                </a:solidFill>
                <a:latin typeface="Arial" charset="0"/>
                <a:ea typeface="黑体" pitchFamily="2" charset="-122"/>
              </a:rPr>
              <a:t>网络层协议</a:t>
            </a:r>
            <a:r>
              <a:rPr kumimoji="1" lang="zh-CN" altLang="en-US" sz="2400" dirty="0">
                <a:solidFill>
                  <a:srgbClr val="333399"/>
                </a:solidFill>
                <a:latin typeface="Arial" charset="0"/>
                <a:ea typeface="黑体" pitchFamily="2" charset="-122"/>
              </a:rPr>
              <a:t>的作用</a:t>
            </a:r>
            <a:r>
              <a:rPr kumimoji="1" lang="zh-CN" altLang="en-US" sz="2400" dirty="0" smtClean="0">
                <a:solidFill>
                  <a:srgbClr val="333399"/>
                </a:solidFill>
                <a:latin typeface="Arial" charset="0"/>
                <a:ea typeface="黑体" pitchFamily="2" charset="-122"/>
              </a:rPr>
              <a:t>范围（主机间）</a:t>
            </a:r>
            <a:endParaRPr kumimoji="1" lang="zh-CN" altLang="en-US" sz="2400" dirty="0">
              <a:solidFill>
                <a:srgbClr val="333399"/>
              </a:solidFill>
              <a:latin typeface="Arial" charset="0"/>
              <a:ea typeface="黑体" pitchFamily="2" charset="-122"/>
            </a:endParaRPr>
          </a:p>
        </p:txBody>
      </p:sp>
      <p:sp>
        <p:nvSpPr>
          <p:cNvPr id="94" name="Line 405"/>
          <p:cNvSpPr>
            <a:spLocks noChangeShapeType="1"/>
          </p:cNvSpPr>
          <p:nvPr/>
        </p:nvSpPr>
        <p:spPr bwMode="auto">
          <a:xfrm>
            <a:off x="666750" y="5241614"/>
            <a:ext cx="0" cy="849313"/>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95" name="Line 406"/>
          <p:cNvSpPr>
            <a:spLocks noChangeShapeType="1"/>
          </p:cNvSpPr>
          <p:nvPr/>
        </p:nvSpPr>
        <p:spPr bwMode="auto">
          <a:xfrm>
            <a:off x="8164513" y="5168589"/>
            <a:ext cx="0" cy="904875"/>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96" name="Line 407"/>
          <p:cNvSpPr>
            <a:spLocks noChangeShapeType="1"/>
          </p:cNvSpPr>
          <p:nvPr/>
        </p:nvSpPr>
        <p:spPr bwMode="auto">
          <a:xfrm>
            <a:off x="666750" y="5989943"/>
            <a:ext cx="7497763"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97" name="Rectangle 408"/>
          <p:cNvSpPr>
            <a:spLocks noChangeArrowheads="1"/>
          </p:cNvSpPr>
          <p:nvPr/>
        </p:nvSpPr>
        <p:spPr bwMode="auto">
          <a:xfrm>
            <a:off x="2285984" y="5827420"/>
            <a:ext cx="5192128" cy="459100"/>
          </a:xfrm>
          <a:prstGeom prst="rect">
            <a:avLst/>
          </a:prstGeom>
          <a:solidFill>
            <a:schemeClr val="accent2"/>
          </a:solidFill>
          <a:ln w="12700">
            <a:noFill/>
            <a:miter lim="800000"/>
            <a:headEnd/>
            <a:tailEnd/>
          </a:ln>
          <a:effectLst/>
        </p:spPr>
        <p:txBody>
          <a:bodyPr wrap="none" lIns="90488" tIns="44450" rIns="90488" bIns="44450">
            <a:spAutoFit/>
          </a:bodyPr>
          <a:lstStyle/>
          <a:p>
            <a:pPr defTabSz="762000" eaLnBrk="0" hangingPunct="0"/>
            <a:r>
              <a:rPr kumimoji="1" lang="zh-CN" altLang="en-US" sz="2400" dirty="0">
                <a:solidFill>
                  <a:srgbClr val="333399"/>
                </a:solidFill>
                <a:latin typeface="Arial" charset="0"/>
                <a:ea typeface="黑体" pitchFamily="2" charset="-122"/>
              </a:rPr>
              <a:t>运输层协议 </a:t>
            </a:r>
            <a:r>
              <a:rPr kumimoji="1" lang="zh-CN" altLang="en-US" sz="2400" dirty="0" smtClean="0">
                <a:solidFill>
                  <a:srgbClr val="333399"/>
                </a:solidFill>
                <a:latin typeface="Arial" charset="0"/>
                <a:ea typeface="黑体" pitchFamily="2" charset="-122"/>
              </a:rPr>
              <a:t>的</a:t>
            </a:r>
            <a:r>
              <a:rPr kumimoji="1" lang="zh-CN" altLang="en-US" sz="2400" dirty="0">
                <a:solidFill>
                  <a:srgbClr val="333399"/>
                </a:solidFill>
                <a:latin typeface="Arial" charset="0"/>
                <a:ea typeface="黑体" pitchFamily="2" charset="-122"/>
              </a:rPr>
              <a:t>作用</a:t>
            </a:r>
            <a:r>
              <a:rPr kumimoji="1" lang="zh-CN" altLang="en-US" sz="2400" dirty="0" smtClean="0">
                <a:solidFill>
                  <a:srgbClr val="333399"/>
                </a:solidFill>
                <a:latin typeface="Arial" charset="0"/>
                <a:ea typeface="黑体" pitchFamily="2" charset="-122"/>
              </a:rPr>
              <a:t>范围（</a:t>
            </a:r>
            <a:r>
              <a:rPr kumimoji="1" lang="zh-CN" altLang="en-US" sz="2400" dirty="0" smtClean="0">
                <a:solidFill>
                  <a:schemeClr val="hlink"/>
                </a:solidFill>
                <a:ea typeface="黑体" pitchFamily="2" charset="-122"/>
              </a:rPr>
              <a:t>进程之间</a:t>
            </a:r>
            <a:r>
              <a:rPr kumimoji="1" lang="zh-CN" altLang="en-US" sz="2400" dirty="0" smtClean="0">
                <a:solidFill>
                  <a:srgbClr val="333399"/>
                </a:solidFill>
                <a:latin typeface="Arial" charset="0"/>
                <a:ea typeface="黑体" pitchFamily="2" charset="-122"/>
              </a:rPr>
              <a:t>）</a:t>
            </a:r>
            <a:endParaRPr kumimoji="1" lang="zh-CN" altLang="en-US" sz="2400" dirty="0">
              <a:solidFill>
                <a:srgbClr val="333399"/>
              </a:solidFill>
              <a:latin typeface="Arial" charset="0"/>
              <a:ea typeface="黑体" pitchFamily="2" charset="-122"/>
            </a:endParaRPr>
          </a:p>
        </p:txBody>
      </p:sp>
      <p:pic>
        <p:nvPicPr>
          <p:cNvPr id="98" name="Picture 409"/>
          <p:cNvPicPr>
            <a:picLocks noChangeArrowheads="1"/>
          </p:cNvPicPr>
          <p:nvPr/>
        </p:nvPicPr>
        <p:blipFill>
          <a:blip r:embed="rId3"/>
          <a:srcRect/>
          <a:stretch>
            <a:fillRect/>
          </a:stretch>
        </p:blipFill>
        <p:spPr bwMode="auto">
          <a:xfrm>
            <a:off x="5273675" y="4689164"/>
            <a:ext cx="723900" cy="430213"/>
          </a:xfrm>
          <a:prstGeom prst="rect">
            <a:avLst/>
          </a:prstGeom>
          <a:noFill/>
          <a:ln w="12699">
            <a:noFill/>
            <a:miter lim="800000"/>
            <a:headEnd/>
            <a:tailEnd/>
          </a:ln>
          <a:effectLst/>
        </p:spPr>
      </p:pic>
      <p:sp>
        <p:nvSpPr>
          <p:cNvPr id="99" name="Oval 363"/>
          <p:cNvSpPr>
            <a:spLocks noChangeArrowheads="1"/>
          </p:cNvSpPr>
          <p:nvPr/>
        </p:nvSpPr>
        <p:spPr bwMode="auto">
          <a:xfrm flipH="1">
            <a:off x="7342188" y="4822514"/>
            <a:ext cx="152400" cy="138113"/>
          </a:xfrm>
          <a:prstGeom prst="ellipse">
            <a:avLst/>
          </a:prstGeom>
          <a:solidFill>
            <a:schemeClr val="bg1"/>
          </a:solidFill>
          <a:ln w="28575">
            <a:solidFill>
              <a:srgbClr val="333399"/>
            </a:solidFill>
            <a:round/>
            <a:headEnd/>
            <a:tailEnd/>
          </a:ln>
          <a:effec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96" grpId="0" animBg="1"/>
      <p:bldP spid="9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p:cNvSpPr>
            <a:spLocks noGrp="1" noChangeArrowheads="1"/>
          </p:cNvSpPr>
          <p:nvPr>
            <p:ph type="title"/>
          </p:nvPr>
        </p:nvSpPr>
        <p:spPr/>
        <p:txBody>
          <a:bodyPr/>
          <a:lstStyle/>
          <a:p>
            <a:pPr algn="ctr"/>
            <a:r>
              <a:rPr lang="zh-CN" altLang="en-US" dirty="0"/>
              <a:t>发送缓存（不要求） </a:t>
            </a:r>
          </a:p>
        </p:txBody>
      </p:sp>
      <p:sp>
        <p:nvSpPr>
          <p:cNvPr id="732165" name="Line 5"/>
          <p:cNvSpPr>
            <a:spLocks noChangeShapeType="1"/>
          </p:cNvSpPr>
          <p:nvPr/>
        </p:nvSpPr>
        <p:spPr bwMode="auto">
          <a:xfrm flipV="1">
            <a:off x="2049943" y="3644602"/>
            <a:ext cx="523557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66" name="Text Box 6"/>
          <p:cNvSpPr txBox="1">
            <a:spLocks noChangeArrowheads="1"/>
          </p:cNvSpPr>
          <p:nvPr/>
        </p:nvSpPr>
        <p:spPr bwMode="auto">
          <a:xfrm>
            <a:off x="1195721" y="5414666"/>
            <a:ext cx="17315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最后被确认</a:t>
            </a:r>
          </a:p>
          <a:p>
            <a:pPr algn="ctr"/>
            <a:r>
              <a:rPr lang="zh-CN" altLang="en-US" sz="2400" b="1">
                <a:solidFill>
                  <a:srgbClr val="000099"/>
                </a:solidFill>
                <a:latin typeface="+mn-lt"/>
                <a:ea typeface="黑体" pitchFamily="2" charset="-122"/>
              </a:rPr>
              <a:t>的字节</a:t>
            </a:r>
          </a:p>
        </p:txBody>
      </p:sp>
      <p:sp>
        <p:nvSpPr>
          <p:cNvPr id="732167" name="Rectangle 7"/>
          <p:cNvSpPr>
            <a:spLocks noChangeArrowheads="1"/>
          </p:cNvSpPr>
          <p:nvPr/>
        </p:nvSpPr>
        <p:spPr bwMode="auto">
          <a:xfrm>
            <a:off x="4991580" y="4455814"/>
            <a:ext cx="1611312" cy="534988"/>
          </a:xfrm>
          <a:prstGeom prst="rect">
            <a:avLst/>
          </a:prstGeom>
          <a:solidFill>
            <a:schemeClr val="bg1">
              <a:lumMod val="75000"/>
            </a:scheme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2168" name="Oval 8"/>
          <p:cNvSpPr>
            <a:spLocks noChangeArrowheads="1"/>
          </p:cNvSpPr>
          <p:nvPr/>
        </p:nvSpPr>
        <p:spPr bwMode="auto">
          <a:xfrm>
            <a:off x="3481617" y="1988841"/>
            <a:ext cx="2552700" cy="7540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发送应用程序</a:t>
            </a:r>
          </a:p>
        </p:txBody>
      </p:sp>
      <p:sp>
        <p:nvSpPr>
          <p:cNvPr id="732169" name="Line 9"/>
          <p:cNvSpPr>
            <a:spLocks noChangeShapeType="1"/>
          </p:cNvSpPr>
          <p:nvPr/>
        </p:nvSpPr>
        <p:spPr bwMode="auto">
          <a:xfrm>
            <a:off x="427518" y="3066754"/>
            <a:ext cx="8597900"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0" name="Rectangle 30"/>
          <p:cNvSpPr>
            <a:spLocks noChangeArrowheads="1"/>
          </p:cNvSpPr>
          <p:nvPr/>
        </p:nvSpPr>
        <p:spPr bwMode="auto">
          <a:xfrm>
            <a:off x="2037243" y="4243091"/>
            <a:ext cx="3627438" cy="962025"/>
          </a:xfrm>
          <a:prstGeom prst="rect">
            <a:avLst/>
          </a:prstGeom>
          <a:solidFill>
            <a:srgbClr val="00B0F0"/>
          </a:solidFill>
          <a:ln w="12700">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2170" name="Line 10"/>
          <p:cNvSpPr>
            <a:spLocks noChangeShapeType="1"/>
          </p:cNvSpPr>
          <p:nvPr/>
        </p:nvSpPr>
        <p:spPr bwMode="auto">
          <a:xfrm>
            <a:off x="427518" y="4455814"/>
            <a:ext cx="7518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1" name="Line 11"/>
          <p:cNvSpPr>
            <a:spLocks noChangeShapeType="1"/>
          </p:cNvSpPr>
          <p:nvPr/>
        </p:nvSpPr>
        <p:spPr bwMode="auto">
          <a:xfrm>
            <a:off x="427518" y="4990802"/>
            <a:ext cx="7518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2" name="Line 12"/>
          <p:cNvSpPr>
            <a:spLocks noChangeShapeType="1"/>
          </p:cNvSpPr>
          <p:nvPr/>
        </p:nvSpPr>
        <p:spPr bwMode="auto">
          <a:xfrm>
            <a:off x="2037243"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3" name="Line 13"/>
          <p:cNvSpPr>
            <a:spLocks noChangeShapeType="1"/>
          </p:cNvSpPr>
          <p:nvPr/>
        </p:nvSpPr>
        <p:spPr bwMode="auto">
          <a:xfrm flipH="1">
            <a:off x="6602892" y="4455814"/>
            <a:ext cx="0" cy="5349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4" name="Text Box 14"/>
          <p:cNvSpPr txBox="1">
            <a:spLocks noChangeArrowheads="1"/>
          </p:cNvSpPr>
          <p:nvPr/>
        </p:nvSpPr>
        <p:spPr bwMode="auto">
          <a:xfrm>
            <a:off x="3648556" y="3282653"/>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发送缓存</a:t>
            </a:r>
          </a:p>
        </p:txBody>
      </p:sp>
      <p:sp>
        <p:nvSpPr>
          <p:cNvPr id="732176" name="Text Box 16"/>
          <p:cNvSpPr txBox="1">
            <a:spLocks noChangeArrowheads="1"/>
          </p:cNvSpPr>
          <p:nvPr/>
        </p:nvSpPr>
        <p:spPr bwMode="auto">
          <a:xfrm>
            <a:off x="4291316" y="5414666"/>
            <a:ext cx="14221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最后发送</a:t>
            </a:r>
          </a:p>
          <a:p>
            <a:pPr algn="ctr"/>
            <a:r>
              <a:rPr lang="zh-CN" altLang="en-US" sz="2400" b="1">
                <a:solidFill>
                  <a:srgbClr val="000099"/>
                </a:solidFill>
                <a:latin typeface="+mn-lt"/>
                <a:ea typeface="黑体" pitchFamily="2" charset="-122"/>
              </a:rPr>
              <a:t>的字节</a:t>
            </a:r>
          </a:p>
        </p:txBody>
      </p:sp>
      <p:sp>
        <p:nvSpPr>
          <p:cNvPr id="732177" name="Line 17"/>
          <p:cNvSpPr>
            <a:spLocks noChangeShapeType="1"/>
          </p:cNvSpPr>
          <p:nvPr/>
        </p:nvSpPr>
        <p:spPr bwMode="auto">
          <a:xfrm>
            <a:off x="4991580" y="4455814"/>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78" name="Text Box 18"/>
          <p:cNvSpPr txBox="1">
            <a:spLocks noChangeArrowheads="1"/>
          </p:cNvSpPr>
          <p:nvPr/>
        </p:nvSpPr>
        <p:spPr bwMode="auto">
          <a:xfrm>
            <a:off x="3086580" y="3763665"/>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发送窗口</a:t>
            </a:r>
          </a:p>
        </p:txBody>
      </p:sp>
      <p:sp>
        <p:nvSpPr>
          <p:cNvPr id="732179" name="Rectangle 19"/>
          <p:cNvSpPr>
            <a:spLocks noChangeArrowheads="1"/>
          </p:cNvSpPr>
          <p:nvPr/>
        </p:nvSpPr>
        <p:spPr bwMode="auto">
          <a:xfrm>
            <a:off x="2037243" y="4455814"/>
            <a:ext cx="2954338" cy="534988"/>
          </a:xfrm>
          <a:prstGeom prst="rect">
            <a:avLst/>
          </a:prstGeom>
          <a:solidFill>
            <a:srgbClr val="FF66FF"/>
          </a:solidFill>
          <a:ln>
            <a:noFill/>
          </a:ln>
          <a:effectLst/>
        </p:spPr>
        <p:txBody>
          <a:bodyPr wrap="none" anchor="ctr"/>
          <a:lstStyle/>
          <a:p>
            <a:pPr algn="ctr"/>
            <a:r>
              <a:rPr lang="zh-CN" altLang="en-US" sz="2400" b="1" dirty="0" smtClean="0">
                <a:solidFill>
                  <a:srgbClr val="000099"/>
                </a:solidFill>
                <a:latin typeface="+mn-lt"/>
                <a:ea typeface="黑体" pitchFamily="2" charset="-122"/>
              </a:rPr>
              <a:t>已发送</a:t>
            </a:r>
            <a:endParaRPr lang="zh-CN" altLang="en-US" sz="2400" b="1" dirty="0">
              <a:solidFill>
                <a:srgbClr val="000099"/>
              </a:solidFill>
              <a:latin typeface="+mn-lt"/>
              <a:ea typeface="黑体" pitchFamily="2" charset="-122"/>
            </a:endParaRPr>
          </a:p>
        </p:txBody>
      </p:sp>
      <p:grpSp>
        <p:nvGrpSpPr>
          <p:cNvPr id="4" name="Group 35"/>
          <p:cNvGrpSpPr>
            <a:grpSpLocks/>
          </p:cNvGrpSpPr>
          <p:nvPr/>
        </p:nvGrpSpPr>
        <p:grpSpPr bwMode="auto">
          <a:xfrm>
            <a:off x="2037243" y="4990802"/>
            <a:ext cx="2954338" cy="500062"/>
            <a:chOff x="1154" y="3189"/>
            <a:chExt cx="1861" cy="270"/>
          </a:xfrm>
        </p:grpSpPr>
        <p:sp>
          <p:nvSpPr>
            <p:cNvPr id="732175" name="Line 15"/>
            <p:cNvSpPr>
              <a:spLocks noChangeShapeType="1"/>
            </p:cNvSpPr>
            <p:nvPr/>
          </p:nvSpPr>
          <p:spPr bwMode="auto">
            <a:xfrm flipV="1">
              <a:off x="1154"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3" name="Line 23"/>
            <p:cNvSpPr>
              <a:spLocks noChangeShapeType="1"/>
            </p:cNvSpPr>
            <p:nvPr/>
          </p:nvSpPr>
          <p:spPr bwMode="auto">
            <a:xfrm flipV="1">
              <a:off x="3015" y="3189"/>
              <a:ext cx="0" cy="27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32184" name="Line 24"/>
          <p:cNvSpPr>
            <a:spLocks noChangeShapeType="1"/>
          </p:cNvSpPr>
          <p:nvPr/>
        </p:nvSpPr>
        <p:spPr bwMode="auto">
          <a:xfrm>
            <a:off x="2037243" y="3387427"/>
            <a:ext cx="0" cy="85566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5" name="Line 25"/>
          <p:cNvSpPr>
            <a:spLocks noChangeShapeType="1"/>
          </p:cNvSpPr>
          <p:nvPr/>
        </p:nvSpPr>
        <p:spPr bwMode="auto">
          <a:xfrm>
            <a:off x="7274406" y="3387429"/>
            <a:ext cx="0" cy="160337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6" name="Freeform 26"/>
          <p:cNvSpPr>
            <a:spLocks/>
          </p:cNvSpPr>
          <p:nvPr/>
        </p:nvSpPr>
        <p:spPr bwMode="auto">
          <a:xfrm>
            <a:off x="4757966" y="2741314"/>
            <a:ext cx="1844927"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7" name="Text Box 27"/>
          <p:cNvSpPr txBox="1">
            <a:spLocks noChangeArrowheads="1"/>
          </p:cNvSpPr>
          <p:nvPr/>
        </p:nvSpPr>
        <p:spPr bwMode="auto">
          <a:xfrm>
            <a:off x="843998" y="3042940"/>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2188" name="Freeform 28"/>
          <p:cNvSpPr>
            <a:spLocks/>
          </p:cNvSpPr>
          <p:nvPr/>
        </p:nvSpPr>
        <p:spPr bwMode="auto">
          <a:xfrm>
            <a:off x="7887181" y="4387554"/>
            <a:ext cx="130175"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89" name="Freeform 29"/>
          <p:cNvSpPr>
            <a:spLocks/>
          </p:cNvSpPr>
          <p:nvPr/>
        </p:nvSpPr>
        <p:spPr bwMode="auto">
          <a:xfrm>
            <a:off x="338618" y="4411366"/>
            <a:ext cx="195263"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1" name="Line 31"/>
          <p:cNvSpPr>
            <a:spLocks noChangeShapeType="1"/>
          </p:cNvSpPr>
          <p:nvPr/>
        </p:nvSpPr>
        <p:spPr bwMode="auto">
          <a:xfrm>
            <a:off x="6469543" y="5301208"/>
            <a:ext cx="1343025"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2192" name="Text Box 32"/>
          <p:cNvSpPr txBox="1">
            <a:spLocks noChangeArrowheads="1"/>
          </p:cNvSpPr>
          <p:nvPr/>
        </p:nvSpPr>
        <p:spPr bwMode="auto">
          <a:xfrm>
            <a:off x="6493973" y="534360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2" name="矩形 1"/>
          <p:cNvSpPr/>
          <p:nvPr/>
        </p:nvSpPr>
        <p:spPr>
          <a:xfrm>
            <a:off x="783272" y="1136529"/>
            <a:ext cx="8034965" cy="52322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发送方的应用进程把字节流</a:t>
            </a:r>
            <a:r>
              <a:rPr lang="zh-CN" altLang="zh-CN" sz="2800" b="1" dirty="0" smtClean="0">
                <a:solidFill>
                  <a:srgbClr val="0000CC"/>
                </a:solidFill>
                <a:latin typeface="+mn-lt"/>
                <a:ea typeface="黑体" pitchFamily="2" charset="-122"/>
              </a:rPr>
              <a:t>写入</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的</a:t>
            </a:r>
            <a:r>
              <a:rPr lang="zh-CN" altLang="zh-CN" sz="2800" b="1" dirty="0">
                <a:solidFill>
                  <a:srgbClr val="0000CC"/>
                </a:solidFill>
                <a:latin typeface="+mn-lt"/>
                <a:ea typeface="黑体" pitchFamily="2" charset="-122"/>
              </a:rPr>
              <a:t>发送</a:t>
            </a:r>
            <a:r>
              <a:rPr lang="zh-CN" altLang="zh-CN" sz="2800" b="1" dirty="0" smtClean="0">
                <a:solidFill>
                  <a:srgbClr val="0000CC"/>
                </a:solidFill>
                <a:latin typeface="+mn-lt"/>
                <a:ea typeface="黑体" pitchFamily="2" charset="-122"/>
              </a:rPr>
              <a:t>缓存</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3" name="矩形 2"/>
          <p:cNvSpPr/>
          <p:nvPr/>
        </p:nvSpPr>
        <p:spPr>
          <a:xfrm>
            <a:off x="494658" y="1916833"/>
            <a:ext cx="2814433" cy="830997"/>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发送窗口通常只是发送缓存的一部分。</a:t>
            </a:r>
            <a:endParaRPr lang="zh-CN" altLang="en-US" sz="2400" b="1" dirty="0">
              <a:solidFill>
                <a:schemeClr val="bg1"/>
              </a:solidFill>
              <a:latin typeface="+mn-lt"/>
              <a:ea typeface="黑体" pitchFamily="2" charset="-122"/>
            </a:endParaRPr>
          </a:p>
        </p:txBody>
      </p:sp>
    </p:spTree>
    <p:extLst>
      <p:ext uri="{BB962C8B-B14F-4D97-AF65-F5344CB8AC3E}">
        <p14:creationId xmlns:p14="http://schemas.microsoft.com/office/powerpoint/2010/main" val="3718911185"/>
      </p:ext>
    </p:extLst>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2" name="Rectangle 4"/>
          <p:cNvSpPr>
            <a:spLocks noGrp="1" noChangeArrowheads="1"/>
          </p:cNvSpPr>
          <p:nvPr>
            <p:ph type="title"/>
          </p:nvPr>
        </p:nvSpPr>
        <p:spPr/>
        <p:txBody>
          <a:bodyPr/>
          <a:lstStyle/>
          <a:p>
            <a:pPr algn="ctr"/>
            <a:r>
              <a:rPr lang="zh-CN" altLang="en-US" dirty="0"/>
              <a:t>接收缓存（不要求）</a:t>
            </a:r>
          </a:p>
        </p:txBody>
      </p:sp>
      <p:sp>
        <p:nvSpPr>
          <p:cNvPr id="734228" name="Rectangle 20"/>
          <p:cNvSpPr>
            <a:spLocks noChangeArrowheads="1"/>
          </p:cNvSpPr>
          <p:nvPr/>
        </p:nvSpPr>
        <p:spPr bwMode="auto">
          <a:xfrm>
            <a:off x="4086510" y="4260279"/>
            <a:ext cx="3659188" cy="1016000"/>
          </a:xfrm>
          <a:prstGeom prst="rect">
            <a:avLst/>
          </a:prstGeom>
          <a:solidFill>
            <a:srgbClr val="3399FF"/>
          </a:solidFill>
          <a:ln w="9525">
            <a:solidFill>
              <a:schemeClr val="tx1"/>
            </a:solidFill>
            <a:prstDash val="dash"/>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34213" name="Oval 5"/>
          <p:cNvSpPr>
            <a:spLocks noChangeArrowheads="1"/>
          </p:cNvSpPr>
          <p:nvPr/>
        </p:nvSpPr>
        <p:spPr bwMode="auto">
          <a:xfrm>
            <a:off x="3681699" y="1979615"/>
            <a:ext cx="2573337" cy="7969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接收应用程序</a:t>
            </a:r>
          </a:p>
        </p:txBody>
      </p:sp>
      <p:sp>
        <p:nvSpPr>
          <p:cNvPr id="734214" name="Line 6"/>
          <p:cNvSpPr>
            <a:spLocks noChangeShapeType="1"/>
          </p:cNvSpPr>
          <p:nvPr/>
        </p:nvSpPr>
        <p:spPr bwMode="auto">
          <a:xfrm>
            <a:off x="450927" y="3068960"/>
            <a:ext cx="85744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5" name="Line 7"/>
          <p:cNvSpPr>
            <a:spLocks noChangeShapeType="1"/>
          </p:cNvSpPr>
          <p:nvPr/>
        </p:nvSpPr>
        <p:spPr bwMode="auto">
          <a:xfrm>
            <a:off x="1244886" y="4484116"/>
            <a:ext cx="7583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6" name="Line 8"/>
          <p:cNvSpPr>
            <a:spLocks noChangeShapeType="1"/>
          </p:cNvSpPr>
          <p:nvPr/>
        </p:nvSpPr>
        <p:spPr bwMode="auto">
          <a:xfrm>
            <a:off x="1244886" y="5050854"/>
            <a:ext cx="7583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17" name="Rectangle 9"/>
          <p:cNvSpPr>
            <a:spLocks noChangeArrowheads="1"/>
          </p:cNvSpPr>
          <p:nvPr/>
        </p:nvSpPr>
        <p:spPr bwMode="auto">
          <a:xfrm>
            <a:off x="2462499" y="4484116"/>
            <a:ext cx="1624012" cy="566738"/>
          </a:xfrm>
          <a:prstGeom prst="rect">
            <a:avLst/>
          </a:prstGeom>
          <a:solidFill>
            <a:srgbClr val="FF66FF"/>
          </a:solidFill>
          <a:ln>
            <a:noFill/>
          </a:ln>
          <a:effectLst/>
        </p:spPr>
        <p:txBody>
          <a:bodyPr wrap="none" anchor="ctr"/>
          <a:lstStyle/>
          <a:p>
            <a:pPr algn="ctr"/>
            <a:r>
              <a:rPr lang="zh-CN" altLang="en-US" sz="2400" b="1" dirty="0" smtClean="0">
                <a:solidFill>
                  <a:srgbClr val="000099"/>
                </a:solidFill>
                <a:latin typeface="+mn-lt"/>
                <a:ea typeface="黑体" pitchFamily="2" charset="-122"/>
              </a:rPr>
              <a:t>已收到</a:t>
            </a:r>
            <a:endParaRPr lang="zh-CN" altLang="en-US" sz="2400" b="1" dirty="0">
              <a:solidFill>
                <a:srgbClr val="000099"/>
              </a:solidFill>
              <a:latin typeface="+mn-lt"/>
              <a:ea typeface="黑体" pitchFamily="2" charset="-122"/>
            </a:endParaRPr>
          </a:p>
        </p:txBody>
      </p:sp>
      <p:sp>
        <p:nvSpPr>
          <p:cNvPr id="734218" name="Rectangle 10"/>
          <p:cNvSpPr>
            <a:spLocks noChangeArrowheads="1"/>
          </p:cNvSpPr>
          <p:nvPr/>
        </p:nvSpPr>
        <p:spPr bwMode="auto">
          <a:xfrm>
            <a:off x="5072066" y="4500570"/>
            <a:ext cx="271462" cy="566738"/>
          </a:xfrm>
          <a:prstGeom prst="rect">
            <a:avLst/>
          </a:prstGeom>
          <a:solidFill>
            <a:srgbClr val="FF66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734222" name="Text Box 14"/>
          <p:cNvSpPr txBox="1">
            <a:spLocks noChangeArrowheads="1"/>
          </p:cNvSpPr>
          <p:nvPr/>
        </p:nvSpPr>
        <p:spPr bwMode="auto">
          <a:xfrm>
            <a:off x="5234274" y="380784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接收窗口</a:t>
            </a:r>
          </a:p>
        </p:txBody>
      </p:sp>
      <p:sp>
        <p:nvSpPr>
          <p:cNvPr id="734223" name="Line 15"/>
          <p:cNvSpPr>
            <a:spLocks noChangeShapeType="1"/>
          </p:cNvSpPr>
          <p:nvPr/>
        </p:nvSpPr>
        <p:spPr bwMode="auto">
          <a:xfrm>
            <a:off x="2462499" y="3356993"/>
            <a:ext cx="0" cy="112712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4" name="Text Box 16"/>
          <p:cNvSpPr txBox="1">
            <a:spLocks noChangeArrowheads="1"/>
          </p:cNvSpPr>
          <p:nvPr/>
        </p:nvSpPr>
        <p:spPr bwMode="auto">
          <a:xfrm>
            <a:off x="716802" y="3114676"/>
            <a:ext cx="800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0000"/>
                </a:solidFill>
                <a:latin typeface="+mn-lt"/>
                <a:ea typeface="黑体" pitchFamily="2" charset="-122"/>
              </a:rPr>
              <a:t>TCP</a:t>
            </a:r>
          </a:p>
        </p:txBody>
      </p:sp>
      <p:sp>
        <p:nvSpPr>
          <p:cNvPr id="734225" name="Line 17"/>
          <p:cNvSpPr>
            <a:spLocks noChangeShapeType="1"/>
          </p:cNvSpPr>
          <p:nvPr/>
        </p:nvSpPr>
        <p:spPr bwMode="auto">
          <a:xfrm flipV="1">
            <a:off x="2462499" y="3628454"/>
            <a:ext cx="5283200"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6" name="Text Box 18"/>
          <p:cNvSpPr txBox="1">
            <a:spLocks noChangeArrowheads="1"/>
          </p:cNvSpPr>
          <p:nvPr/>
        </p:nvSpPr>
        <p:spPr bwMode="auto">
          <a:xfrm>
            <a:off x="4226211" y="3376042"/>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接收缓存</a:t>
            </a:r>
          </a:p>
        </p:txBody>
      </p:sp>
      <p:sp>
        <p:nvSpPr>
          <p:cNvPr id="734227" name="Line 19"/>
          <p:cNvSpPr>
            <a:spLocks noChangeShapeType="1"/>
          </p:cNvSpPr>
          <p:nvPr/>
        </p:nvSpPr>
        <p:spPr bwMode="auto">
          <a:xfrm flipH="1">
            <a:off x="7745697" y="3376041"/>
            <a:ext cx="0" cy="88423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29" name="Freeform 21"/>
          <p:cNvSpPr>
            <a:spLocks/>
          </p:cNvSpPr>
          <p:nvPr/>
        </p:nvSpPr>
        <p:spPr bwMode="auto">
          <a:xfrm flipH="1">
            <a:off x="2473756" y="2779715"/>
            <a:ext cx="2239817"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33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0" name="Text Box 22"/>
          <p:cNvSpPr txBox="1">
            <a:spLocks noChangeArrowheads="1"/>
          </p:cNvSpPr>
          <p:nvPr/>
        </p:nvSpPr>
        <p:spPr bwMode="auto">
          <a:xfrm>
            <a:off x="882790" y="3585593"/>
            <a:ext cx="17315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下一个读取</a:t>
            </a:r>
          </a:p>
          <a:p>
            <a:pPr algn="ctr"/>
            <a:r>
              <a:rPr lang="zh-CN" altLang="en-US" sz="2400" b="1">
                <a:solidFill>
                  <a:srgbClr val="000099"/>
                </a:solidFill>
                <a:latin typeface="+mn-lt"/>
                <a:ea typeface="黑体" pitchFamily="2" charset="-122"/>
              </a:rPr>
              <a:t>的字节</a:t>
            </a:r>
          </a:p>
        </p:txBody>
      </p:sp>
      <p:sp>
        <p:nvSpPr>
          <p:cNvPr id="734231" name="Line 23"/>
          <p:cNvSpPr>
            <a:spLocks noChangeShapeType="1"/>
          </p:cNvSpPr>
          <p:nvPr/>
        </p:nvSpPr>
        <p:spPr bwMode="auto">
          <a:xfrm>
            <a:off x="7071011" y="5488656"/>
            <a:ext cx="1355725"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2" name="Text Box 24"/>
          <p:cNvSpPr txBox="1">
            <a:spLocks noChangeArrowheads="1"/>
          </p:cNvSpPr>
          <p:nvPr/>
        </p:nvSpPr>
        <p:spPr bwMode="auto">
          <a:xfrm>
            <a:off x="7100203" y="553127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itchFamily="2" charset="-122"/>
              </a:rPr>
              <a:t>序号增大</a:t>
            </a:r>
          </a:p>
        </p:txBody>
      </p:sp>
      <p:sp>
        <p:nvSpPr>
          <p:cNvPr id="734233" name="Text Box 25"/>
          <p:cNvSpPr txBox="1">
            <a:spLocks noChangeArrowheads="1"/>
          </p:cNvSpPr>
          <p:nvPr/>
        </p:nvSpPr>
        <p:spPr bwMode="auto">
          <a:xfrm>
            <a:off x="2820425" y="5449748"/>
            <a:ext cx="26597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下一个期望收到的</a:t>
            </a:r>
          </a:p>
          <a:p>
            <a:pPr algn="ctr"/>
            <a:r>
              <a:rPr lang="zh-CN" altLang="en-US" sz="2400" b="1" dirty="0">
                <a:solidFill>
                  <a:srgbClr val="000099"/>
                </a:solidFill>
                <a:latin typeface="+mn-lt"/>
                <a:ea typeface="黑体" pitchFamily="2" charset="-122"/>
              </a:rPr>
              <a:t>字节（确认号）</a:t>
            </a:r>
          </a:p>
        </p:txBody>
      </p:sp>
      <p:sp>
        <p:nvSpPr>
          <p:cNvPr id="734234" name="Line 26"/>
          <p:cNvSpPr>
            <a:spLocks noChangeShapeType="1"/>
          </p:cNvSpPr>
          <p:nvPr/>
        </p:nvSpPr>
        <p:spPr bwMode="auto">
          <a:xfrm flipV="1">
            <a:off x="4086511" y="5050854"/>
            <a:ext cx="0" cy="43780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5" name="Freeform 27"/>
          <p:cNvSpPr>
            <a:spLocks/>
          </p:cNvSpPr>
          <p:nvPr/>
        </p:nvSpPr>
        <p:spPr bwMode="auto">
          <a:xfrm>
            <a:off x="8783923" y="4412679"/>
            <a:ext cx="13176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4236" name="Freeform 28"/>
          <p:cNvSpPr>
            <a:spLocks/>
          </p:cNvSpPr>
          <p:nvPr/>
        </p:nvSpPr>
        <p:spPr bwMode="auto">
          <a:xfrm>
            <a:off x="1181386" y="4438081"/>
            <a:ext cx="196850"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矩形 26"/>
          <p:cNvSpPr/>
          <p:nvPr/>
        </p:nvSpPr>
        <p:spPr>
          <a:xfrm>
            <a:off x="650334" y="1136529"/>
            <a:ext cx="8132414" cy="954107"/>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zh-CN" altLang="zh-CN" sz="2800" b="1" dirty="0">
                <a:solidFill>
                  <a:srgbClr val="0000CC"/>
                </a:solidFill>
                <a:latin typeface="+mn-lt"/>
                <a:ea typeface="黑体" pitchFamily="2" charset="-122"/>
              </a:rPr>
              <a:t>接收方的应用进程</a:t>
            </a:r>
            <a:r>
              <a:rPr lang="zh-CN" altLang="zh-CN" sz="2800" b="1" dirty="0" smtClean="0">
                <a:solidFill>
                  <a:srgbClr val="0000CC"/>
                </a:solidFill>
                <a:latin typeface="+mn-lt"/>
                <a:ea typeface="黑体" pitchFamily="2" charset="-122"/>
              </a:rPr>
              <a:t>从</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的</a:t>
            </a:r>
            <a:r>
              <a:rPr lang="zh-CN" altLang="zh-CN" sz="2800" b="1" dirty="0">
                <a:solidFill>
                  <a:srgbClr val="0000CC"/>
                </a:solidFill>
                <a:latin typeface="+mn-lt"/>
                <a:ea typeface="黑体" pitchFamily="2" charset="-122"/>
              </a:rPr>
              <a:t>接收缓存中读取字节流。</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val="3946594398"/>
      </p:ext>
    </p:extLst>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sz="4000" dirty="0"/>
              <a:t>需要强调三</a:t>
            </a:r>
            <a:r>
              <a:rPr lang="zh-CN" altLang="en-US" sz="4000" dirty="0" smtClean="0"/>
              <a:t>点</a:t>
            </a:r>
            <a:endParaRPr lang="zh-CN" altLang="en-US" sz="4000" dirty="0"/>
          </a:p>
        </p:txBody>
      </p:sp>
      <p:sp>
        <p:nvSpPr>
          <p:cNvPr id="737283" name="Rectangle 3"/>
          <p:cNvSpPr>
            <a:spLocks noGrp="1" noChangeArrowheads="1"/>
          </p:cNvSpPr>
          <p:nvPr>
            <p:ph idx="1"/>
          </p:nvPr>
        </p:nvSpPr>
        <p:spPr/>
        <p:txBody>
          <a:bodyPr/>
          <a:lstStyle/>
          <a:p>
            <a:r>
              <a:rPr lang="en-US" altLang="zh-CN" dirty="0"/>
              <a:t>A </a:t>
            </a:r>
            <a:r>
              <a:rPr lang="zh-CN" altLang="en-US" dirty="0"/>
              <a:t>的发送窗口并不总是和 </a:t>
            </a:r>
            <a:r>
              <a:rPr lang="en-US" altLang="zh-CN" dirty="0"/>
              <a:t>B </a:t>
            </a:r>
            <a:r>
              <a:rPr lang="zh-CN" altLang="en-US" dirty="0"/>
              <a:t>的接收窗口一样</a:t>
            </a:r>
            <a:r>
              <a:rPr lang="zh-CN" altLang="en-US" dirty="0" smtClean="0"/>
              <a:t>大，事实上还要受</a:t>
            </a:r>
            <a:r>
              <a:rPr lang="zh-CN" altLang="en-US" dirty="0" smtClean="0">
                <a:solidFill>
                  <a:srgbClr val="FF0000"/>
                </a:solidFill>
              </a:rPr>
              <a:t>网络拥塞程度</a:t>
            </a:r>
            <a:r>
              <a:rPr lang="zh-CN" altLang="en-US" dirty="0" smtClean="0"/>
              <a:t>影响。</a:t>
            </a:r>
            <a:endParaRPr lang="zh-CN" altLang="en-US" dirty="0"/>
          </a:p>
          <a:p>
            <a:r>
              <a:rPr lang="en-US" altLang="zh-CN" dirty="0"/>
              <a:t>TCP </a:t>
            </a:r>
            <a:r>
              <a:rPr lang="zh-CN" altLang="en-US" dirty="0"/>
              <a:t>标准没有规定</a:t>
            </a:r>
            <a:r>
              <a:rPr lang="zh-CN" altLang="en-US" dirty="0">
                <a:solidFill>
                  <a:srgbClr val="FF0000"/>
                </a:solidFill>
              </a:rPr>
              <a:t>对不按序到达的数据</a:t>
            </a:r>
            <a:r>
              <a:rPr lang="zh-CN" altLang="en-US" dirty="0"/>
              <a:t>应如何处理</a:t>
            </a:r>
            <a:r>
              <a:rPr lang="zh-CN" altLang="en-US" dirty="0" smtClean="0"/>
              <a:t>。</a:t>
            </a:r>
            <a:endParaRPr lang="en-US" altLang="zh-CN" dirty="0" smtClean="0"/>
          </a:p>
          <a:p>
            <a:r>
              <a:rPr lang="en-US" altLang="zh-CN" dirty="0" smtClean="0"/>
              <a:t>TCP </a:t>
            </a:r>
            <a:r>
              <a:rPr lang="zh-CN" altLang="en-US" dirty="0"/>
              <a:t>要求接收方必须有</a:t>
            </a:r>
            <a:r>
              <a:rPr lang="zh-CN" altLang="en-US" dirty="0">
                <a:solidFill>
                  <a:srgbClr val="FF0000"/>
                </a:solidFill>
              </a:rPr>
              <a:t>累积</a:t>
            </a:r>
            <a:r>
              <a:rPr lang="zh-CN" altLang="en-US" dirty="0" smtClean="0">
                <a:solidFill>
                  <a:srgbClr val="FF0000"/>
                </a:solidFill>
              </a:rPr>
              <a:t>确认、捎带确认</a:t>
            </a:r>
            <a:r>
              <a:rPr lang="zh-CN" altLang="en-US" dirty="0" smtClean="0"/>
              <a:t>的</a:t>
            </a:r>
            <a:r>
              <a:rPr lang="zh-CN" altLang="en-US" dirty="0"/>
              <a:t>功能，这样可以减小传输开销。 </a:t>
            </a:r>
            <a:endParaRPr lang="en-US" altLang="zh-CN" dirty="0" smtClean="0"/>
          </a:p>
          <a:p>
            <a:pPr lvl="1"/>
            <a:r>
              <a:rPr lang="zh-CN" altLang="en-US" dirty="0" smtClean="0"/>
              <a:t>累积确认：对按序到达的</a:t>
            </a:r>
            <a:r>
              <a:rPr lang="zh-CN" altLang="en-US" dirty="0" smtClean="0">
                <a:solidFill>
                  <a:srgbClr val="FF0000"/>
                </a:solidFill>
              </a:rPr>
              <a:t>最后一个分组</a:t>
            </a:r>
            <a:r>
              <a:rPr lang="zh-CN" altLang="en-US" dirty="0" smtClean="0"/>
              <a:t>发送确认</a:t>
            </a:r>
            <a:endParaRPr lang="en-US" altLang="zh-CN" dirty="0" smtClean="0"/>
          </a:p>
          <a:p>
            <a:pPr lvl="1"/>
            <a:r>
              <a:rPr lang="zh-CN" altLang="en-US" dirty="0" smtClean="0"/>
              <a:t>捎带确认：在</a:t>
            </a:r>
            <a:r>
              <a:rPr lang="en-US" altLang="zh-CN" dirty="0" smtClean="0"/>
              <a:t>B-&gt;A</a:t>
            </a:r>
            <a:r>
              <a:rPr lang="zh-CN" altLang="en-US" dirty="0" smtClean="0"/>
              <a:t>的数据中捎带确认</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62</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28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28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ltLang="zh-CN" sz="4000" dirty="0"/>
              <a:t>5.6.2  </a:t>
            </a:r>
            <a:r>
              <a:rPr lang="zh-CN" altLang="en-US" sz="4000" dirty="0"/>
              <a:t>超时重传时间的</a:t>
            </a:r>
            <a:r>
              <a:rPr lang="zh-CN" altLang="en-US" sz="4000" dirty="0" smtClean="0"/>
              <a:t>选择（不要求）</a:t>
            </a:r>
            <a:endParaRPr lang="zh-CN" altLang="en-US" sz="4000" dirty="0"/>
          </a:p>
        </p:txBody>
      </p:sp>
      <p:sp>
        <p:nvSpPr>
          <p:cNvPr id="755715" name="Rectangle 3"/>
          <p:cNvSpPr>
            <a:spLocks noGrp="1" noChangeArrowheads="1"/>
          </p:cNvSpPr>
          <p:nvPr>
            <p:ph idx="1"/>
          </p:nvPr>
        </p:nvSpPr>
        <p:spPr/>
        <p:txBody>
          <a:bodyPr/>
          <a:lstStyle/>
          <a:p>
            <a:r>
              <a:rPr lang="zh-CN" altLang="en-US" dirty="0"/>
              <a:t>重传机制是 </a:t>
            </a:r>
            <a:r>
              <a:rPr lang="en-US" altLang="zh-CN" dirty="0"/>
              <a:t>TCP </a:t>
            </a:r>
            <a:r>
              <a:rPr lang="zh-CN" altLang="en-US" dirty="0"/>
              <a:t>中最重要和最复杂的问题之一。</a:t>
            </a:r>
          </a:p>
          <a:p>
            <a:r>
              <a:rPr lang="en-US" altLang="zh-CN" dirty="0"/>
              <a:t>TCP </a:t>
            </a:r>
            <a:r>
              <a:rPr lang="zh-CN" altLang="en-US" dirty="0"/>
              <a:t>每发送一个报文段，就对这个报文段设置一次计时器</a:t>
            </a:r>
            <a:r>
              <a:rPr lang="zh-CN" altLang="en-US" dirty="0" smtClean="0"/>
              <a:t>。</a:t>
            </a:r>
            <a:endParaRPr lang="en-US" altLang="zh-CN" dirty="0" smtClean="0"/>
          </a:p>
          <a:p>
            <a:r>
              <a:rPr lang="zh-CN" altLang="en-US" dirty="0" smtClean="0"/>
              <a:t>只要</a:t>
            </a:r>
            <a:r>
              <a:rPr lang="zh-CN" altLang="en-US" dirty="0"/>
              <a:t>计时器设置的重传时间到但还没有收到确认，就要重传这一报文段</a:t>
            </a:r>
            <a:r>
              <a:rPr lang="zh-CN" altLang="en-US" dirty="0" smtClean="0"/>
              <a:t>。</a:t>
            </a:r>
            <a:endParaRPr lang="en-US" altLang="zh-CN" dirty="0" smtClean="0"/>
          </a:p>
          <a:p>
            <a:r>
              <a:rPr lang="zh-CN" altLang="zh-CN" dirty="0">
                <a:solidFill>
                  <a:srgbClr val="FF0000"/>
                </a:solidFill>
              </a:rPr>
              <a:t>重传时间的</a:t>
            </a:r>
            <a:r>
              <a:rPr lang="zh-CN" altLang="zh-CN" dirty="0" smtClean="0">
                <a:solidFill>
                  <a:srgbClr val="FF0000"/>
                </a:solidFill>
              </a:rPr>
              <a:t>选择是</a:t>
            </a:r>
            <a:r>
              <a:rPr lang="en-US" altLang="zh-CN" dirty="0" smtClean="0">
                <a:solidFill>
                  <a:srgbClr val="FF0000"/>
                </a:solidFill>
              </a:rPr>
              <a:t> TCP </a:t>
            </a:r>
            <a:r>
              <a:rPr lang="zh-CN" altLang="zh-CN" dirty="0" smtClean="0">
                <a:solidFill>
                  <a:srgbClr val="FF0000"/>
                </a:solidFill>
              </a:rPr>
              <a:t>最</a:t>
            </a:r>
            <a:r>
              <a:rPr lang="zh-CN" altLang="zh-CN" dirty="0">
                <a:solidFill>
                  <a:srgbClr val="FF0000"/>
                </a:solidFill>
              </a:rPr>
              <a:t>复杂的问题</a:t>
            </a:r>
            <a:r>
              <a:rPr lang="zh-CN" altLang="zh-CN" dirty="0" smtClean="0">
                <a:solidFill>
                  <a:srgbClr val="FF0000"/>
                </a:solidFill>
              </a:rPr>
              <a:t>之一</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9378865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5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Rectangle 4"/>
          <p:cNvSpPr>
            <a:spLocks noGrp="1" noChangeArrowheads="1"/>
          </p:cNvSpPr>
          <p:nvPr>
            <p:ph type="title"/>
          </p:nvPr>
        </p:nvSpPr>
        <p:spPr/>
        <p:txBody>
          <a:bodyPr/>
          <a:lstStyle/>
          <a:p>
            <a:pPr algn="ctr"/>
            <a:r>
              <a:rPr lang="en-US" altLang="zh-CN" dirty="0" smtClean="0"/>
              <a:t>5.6.3  </a:t>
            </a:r>
            <a:r>
              <a:rPr lang="zh-CN" altLang="en-US" dirty="0" smtClean="0"/>
              <a:t>选择确认 </a:t>
            </a:r>
            <a:r>
              <a:rPr lang="en-US" altLang="zh-CN" dirty="0" smtClean="0"/>
              <a:t>SACK</a:t>
            </a:r>
            <a:r>
              <a:rPr lang="zh-CN" altLang="en-US" dirty="0"/>
              <a:t>（不要求）</a:t>
            </a:r>
          </a:p>
        </p:txBody>
      </p:sp>
      <p:sp>
        <p:nvSpPr>
          <p:cNvPr id="760838" name="Rectangle 6"/>
          <p:cNvSpPr>
            <a:spLocks noChangeArrowheads="1"/>
          </p:cNvSpPr>
          <p:nvPr/>
        </p:nvSpPr>
        <p:spPr bwMode="auto">
          <a:xfrm>
            <a:off x="300004" y="3109997"/>
            <a:ext cx="2089150"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39" name="Rectangle 7"/>
          <p:cNvSpPr>
            <a:spLocks noChangeArrowheads="1"/>
          </p:cNvSpPr>
          <p:nvPr/>
        </p:nvSpPr>
        <p:spPr bwMode="auto">
          <a:xfrm>
            <a:off x="3252754" y="3109997"/>
            <a:ext cx="1944687"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0" name="Rectangle 8"/>
          <p:cNvSpPr>
            <a:spLocks noChangeArrowheads="1"/>
          </p:cNvSpPr>
          <p:nvPr/>
        </p:nvSpPr>
        <p:spPr bwMode="auto">
          <a:xfrm>
            <a:off x="5988016" y="3109997"/>
            <a:ext cx="2736850" cy="431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0847" name="Text Box 15"/>
          <p:cNvSpPr txBox="1">
            <a:spLocks noChangeArrowheads="1"/>
          </p:cNvSpPr>
          <p:nvPr/>
        </p:nvSpPr>
        <p:spPr bwMode="auto">
          <a:xfrm>
            <a:off x="336516" y="3157622"/>
            <a:ext cx="868890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b="1" dirty="0">
                <a:solidFill>
                  <a:srgbClr val="0000FF"/>
                </a:solidFill>
                <a:latin typeface="+mn-lt"/>
                <a:ea typeface="黑体" pitchFamily="2" charset="-122"/>
              </a:rPr>
              <a:t>1                       </a:t>
            </a:r>
            <a:r>
              <a:rPr lang="en-US" altLang="zh-CN" sz="1600" b="1" dirty="0" smtClean="0">
                <a:solidFill>
                  <a:srgbClr val="0000FF"/>
                </a:solidFill>
                <a:latin typeface="+mn-lt"/>
                <a:ea typeface="黑体" pitchFamily="2" charset="-122"/>
              </a:rPr>
              <a:t>1000                 </a:t>
            </a:r>
            <a:r>
              <a:rPr lang="en-US" altLang="zh-CN" sz="1600" b="1" dirty="0">
                <a:solidFill>
                  <a:srgbClr val="0000FF"/>
                </a:solidFill>
                <a:latin typeface="+mn-lt"/>
                <a:ea typeface="黑体" pitchFamily="2" charset="-122"/>
              </a:rPr>
              <a:t>1501                 </a:t>
            </a:r>
            <a:r>
              <a:rPr lang="en-US" altLang="zh-CN" sz="1600" b="1" dirty="0" smtClean="0">
                <a:solidFill>
                  <a:srgbClr val="0000FF"/>
                </a:solidFill>
                <a:latin typeface="+mn-lt"/>
                <a:ea typeface="黑体" pitchFamily="2" charset="-122"/>
              </a:rPr>
              <a:t>3000                3501                              4500</a:t>
            </a:r>
            <a:endParaRPr lang="en-US" altLang="zh-CN" sz="1600" b="1" dirty="0">
              <a:solidFill>
                <a:srgbClr val="0000FF"/>
              </a:solidFill>
              <a:latin typeface="+mn-lt"/>
              <a:ea typeface="黑体" pitchFamily="2" charset="-122"/>
            </a:endParaRPr>
          </a:p>
        </p:txBody>
      </p:sp>
      <p:sp>
        <p:nvSpPr>
          <p:cNvPr id="760851" name="Text Box 19"/>
          <p:cNvSpPr txBox="1">
            <a:spLocks noChangeArrowheads="1"/>
          </p:cNvSpPr>
          <p:nvPr/>
        </p:nvSpPr>
        <p:spPr bwMode="auto">
          <a:xfrm>
            <a:off x="1315023" y="3829705"/>
            <a:ext cx="165782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mn-lt"/>
                <a:ea typeface="黑体" pitchFamily="2" charset="-122"/>
              </a:rPr>
              <a:t>确认号 </a:t>
            </a:r>
            <a:r>
              <a:rPr lang="en-US" altLang="zh-CN" b="1" dirty="0">
                <a:solidFill>
                  <a:srgbClr val="FF0000"/>
                </a:solidFill>
                <a:latin typeface="+mn-lt"/>
                <a:ea typeface="黑体" pitchFamily="2" charset="-122"/>
              </a:rPr>
              <a:t>= 1001</a:t>
            </a:r>
          </a:p>
        </p:txBody>
      </p:sp>
      <p:sp>
        <p:nvSpPr>
          <p:cNvPr id="760858" name="Text Box 26"/>
          <p:cNvSpPr txBox="1">
            <a:spLocks noChangeArrowheads="1"/>
          </p:cNvSpPr>
          <p:nvPr/>
        </p:nvSpPr>
        <p:spPr bwMode="auto">
          <a:xfrm>
            <a:off x="2902318" y="3829705"/>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1</a:t>
            </a:r>
            <a:r>
              <a:rPr lang="en-US" altLang="zh-CN" b="1">
                <a:solidFill>
                  <a:srgbClr val="000099"/>
                </a:solidFill>
                <a:latin typeface="+mn-lt"/>
                <a:ea typeface="黑体" pitchFamily="2" charset="-122"/>
              </a:rPr>
              <a:t> = 1501</a:t>
            </a:r>
          </a:p>
        </p:txBody>
      </p:sp>
      <p:sp>
        <p:nvSpPr>
          <p:cNvPr id="760859" name="Text Box 27"/>
          <p:cNvSpPr txBox="1">
            <a:spLocks noChangeArrowheads="1"/>
          </p:cNvSpPr>
          <p:nvPr/>
        </p:nvSpPr>
        <p:spPr bwMode="auto">
          <a:xfrm>
            <a:off x="5637580" y="3829705"/>
            <a:ext cx="118654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L</a:t>
            </a:r>
            <a:r>
              <a:rPr lang="en-US" altLang="zh-CN" b="1" baseline="-25000">
                <a:solidFill>
                  <a:srgbClr val="000099"/>
                </a:solidFill>
                <a:latin typeface="+mn-lt"/>
                <a:ea typeface="黑体" pitchFamily="2" charset="-122"/>
              </a:rPr>
              <a:t>2</a:t>
            </a:r>
            <a:r>
              <a:rPr lang="en-US" altLang="zh-CN" b="1">
                <a:solidFill>
                  <a:srgbClr val="000099"/>
                </a:solidFill>
                <a:latin typeface="+mn-lt"/>
                <a:ea typeface="黑体" pitchFamily="2" charset="-122"/>
              </a:rPr>
              <a:t> = 3501</a:t>
            </a:r>
          </a:p>
        </p:txBody>
      </p:sp>
      <p:sp>
        <p:nvSpPr>
          <p:cNvPr id="760860" name="Text Box 28"/>
          <p:cNvSpPr txBox="1">
            <a:spLocks noChangeArrowheads="1"/>
          </p:cNvSpPr>
          <p:nvPr/>
        </p:nvSpPr>
        <p:spPr bwMode="auto">
          <a:xfrm>
            <a:off x="4572000" y="3829705"/>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3001</a:t>
            </a:r>
          </a:p>
        </p:txBody>
      </p:sp>
      <p:sp>
        <p:nvSpPr>
          <p:cNvPr id="760861" name="Text Box 29"/>
          <p:cNvSpPr txBox="1">
            <a:spLocks noChangeArrowheads="1"/>
          </p:cNvSpPr>
          <p:nvPr/>
        </p:nvSpPr>
        <p:spPr bwMode="auto">
          <a:xfrm>
            <a:off x="8018848" y="3808219"/>
            <a:ext cx="121219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mn-lt"/>
                <a:ea typeface="黑体" pitchFamily="2" charset="-122"/>
              </a:rPr>
              <a:t>R</a:t>
            </a:r>
            <a:r>
              <a:rPr lang="en-US" altLang="zh-CN" b="1" baseline="-25000" dirty="0">
                <a:solidFill>
                  <a:srgbClr val="000099"/>
                </a:solidFill>
                <a:latin typeface="+mn-lt"/>
                <a:ea typeface="黑体" pitchFamily="2" charset="-122"/>
              </a:rPr>
              <a:t>1</a:t>
            </a:r>
            <a:r>
              <a:rPr lang="en-US" altLang="zh-CN" b="1" dirty="0">
                <a:solidFill>
                  <a:srgbClr val="000099"/>
                </a:solidFill>
                <a:latin typeface="+mn-lt"/>
                <a:ea typeface="黑体" pitchFamily="2" charset="-122"/>
              </a:rPr>
              <a:t> = 4501</a:t>
            </a:r>
          </a:p>
        </p:txBody>
      </p:sp>
      <p:sp>
        <p:nvSpPr>
          <p:cNvPr id="760837" name="Line 5"/>
          <p:cNvSpPr>
            <a:spLocks noChangeShapeType="1"/>
          </p:cNvSpPr>
          <p:nvPr/>
        </p:nvSpPr>
        <p:spPr bwMode="auto">
          <a:xfrm>
            <a:off x="300004" y="2917909"/>
            <a:ext cx="2089150"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1" name="Text Box 9"/>
          <p:cNvSpPr txBox="1">
            <a:spLocks noChangeArrowheads="1"/>
          </p:cNvSpPr>
          <p:nvPr/>
        </p:nvSpPr>
        <p:spPr bwMode="auto">
          <a:xfrm>
            <a:off x="2513071" y="2848060"/>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rgbClr val="000099"/>
                </a:solidFill>
                <a:latin typeface="+mn-lt"/>
                <a:ea typeface="黑体" pitchFamily="2" charset="-122"/>
              </a:rPr>
              <a:t>…</a:t>
            </a:r>
          </a:p>
        </p:txBody>
      </p:sp>
      <p:sp>
        <p:nvSpPr>
          <p:cNvPr id="760842" name="Text Box 10"/>
          <p:cNvSpPr txBox="1">
            <a:spLocks noChangeArrowheads="1"/>
          </p:cNvSpPr>
          <p:nvPr/>
        </p:nvSpPr>
        <p:spPr bwMode="auto">
          <a:xfrm>
            <a:off x="5303158" y="2752810"/>
            <a:ext cx="7489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solidFill>
                  <a:srgbClr val="000099"/>
                </a:solidFill>
                <a:latin typeface="+mn-lt"/>
                <a:ea typeface="黑体" pitchFamily="2" charset="-122"/>
              </a:rPr>
              <a:t>…</a:t>
            </a:r>
          </a:p>
        </p:txBody>
      </p:sp>
      <p:sp>
        <p:nvSpPr>
          <p:cNvPr id="760843" name="Line 11"/>
          <p:cNvSpPr>
            <a:spLocks noChangeShapeType="1"/>
          </p:cNvSpPr>
          <p:nvPr/>
        </p:nvSpPr>
        <p:spPr bwMode="auto">
          <a:xfrm flipH="1">
            <a:off x="317989" y="2821072"/>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4" name="Text Box 12"/>
          <p:cNvSpPr txBox="1">
            <a:spLocks noChangeArrowheads="1"/>
          </p:cNvSpPr>
          <p:nvPr/>
        </p:nvSpPr>
        <p:spPr bwMode="auto">
          <a:xfrm>
            <a:off x="660365" y="2722647"/>
            <a:ext cx="1425390"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连续的字节流</a:t>
            </a:r>
          </a:p>
        </p:txBody>
      </p:sp>
      <p:sp>
        <p:nvSpPr>
          <p:cNvPr id="760846" name="Line 14"/>
          <p:cNvSpPr>
            <a:spLocks noChangeShapeType="1"/>
          </p:cNvSpPr>
          <p:nvPr/>
        </p:nvSpPr>
        <p:spPr bwMode="auto">
          <a:xfrm flipV="1">
            <a:off x="2435190" y="3397334"/>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48" name="Text Box 16"/>
          <p:cNvSpPr txBox="1">
            <a:spLocks noChangeArrowheads="1"/>
          </p:cNvSpPr>
          <p:nvPr/>
        </p:nvSpPr>
        <p:spPr bwMode="auto">
          <a:xfrm>
            <a:off x="1108041" y="301157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49" name="Text Box 17"/>
          <p:cNvSpPr txBox="1">
            <a:spLocks noChangeArrowheads="1"/>
          </p:cNvSpPr>
          <p:nvPr/>
        </p:nvSpPr>
        <p:spPr bwMode="auto">
          <a:xfrm>
            <a:off x="3987766" y="301157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0" name="Text Box 18"/>
          <p:cNvSpPr txBox="1">
            <a:spLocks noChangeArrowheads="1"/>
          </p:cNvSpPr>
          <p:nvPr/>
        </p:nvSpPr>
        <p:spPr bwMode="auto">
          <a:xfrm>
            <a:off x="7227854" y="301157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760852" name="Line 20"/>
          <p:cNvSpPr>
            <a:spLocks noChangeShapeType="1"/>
          </p:cNvSpPr>
          <p:nvPr/>
        </p:nvSpPr>
        <p:spPr bwMode="auto">
          <a:xfrm flipV="1">
            <a:off x="3468654" y="3397334"/>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3" name="Line 21"/>
          <p:cNvSpPr>
            <a:spLocks noChangeShapeType="1"/>
          </p:cNvSpPr>
          <p:nvPr/>
        </p:nvSpPr>
        <p:spPr bwMode="auto">
          <a:xfrm flipV="1">
            <a:off x="5268879" y="3397334"/>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4" name="Line 22"/>
          <p:cNvSpPr>
            <a:spLocks noChangeShapeType="1"/>
          </p:cNvSpPr>
          <p:nvPr/>
        </p:nvSpPr>
        <p:spPr bwMode="auto">
          <a:xfrm flipV="1">
            <a:off x="6205504" y="3397334"/>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5" name="Line 23"/>
          <p:cNvSpPr>
            <a:spLocks noChangeShapeType="1"/>
          </p:cNvSpPr>
          <p:nvPr/>
        </p:nvSpPr>
        <p:spPr bwMode="auto">
          <a:xfrm flipV="1">
            <a:off x="8796304" y="3397334"/>
            <a:ext cx="0" cy="4318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0856" name="Text Box 24"/>
          <p:cNvSpPr txBox="1">
            <a:spLocks noChangeArrowheads="1"/>
          </p:cNvSpPr>
          <p:nvPr/>
        </p:nvSpPr>
        <p:spPr bwMode="auto">
          <a:xfrm>
            <a:off x="3540090" y="2709947"/>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第一个字节块</a:t>
            </a:r>
          </a:p>
        </p:txBody>
      </p:sp>
      <p:sp>
        <p:nvSpPr>
          <p:cNvPr id="760857" name="Text Box 25"/>
          <p:cNvSpPr txBox="1">
            <a:spLocks noChangeArrowheads="1"/>
          </p:cNvSpPr>
          <p:nvPr/>
        </p:nvSpPr>
        <p:spPr bwMode="auto">
          <a:xfrm>
            <a:off x="6745253" y="2700422"/>
            <a:ext cx="142539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第二个字节块</a:t>
            </a:r>
          </a:p>
        </p:txBody>
      </p:sp>
      <p:sp>
        <p:nvSpPr>
          <p:cNvPr id="31" name="Line 11"/>
          <p:cNvSpPr>
            <a:spLocks noChangeShapeType="1"/>
          </p:cNvSpPr>
          <p:nvPr/>
        </p:nvSpPr>
        <p:spPr bwMode="auto">
          <a:xfrm flipH="1">
            <a:off x="2389154" y="2821072"/>
            <a:ext cx="0" cy="2651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652673" y="1196753"/>
            <a:ext cx="8072192" cy="954107"/>
          </a:xfrm>
          <a:prstGeom prst="rect">
            <a:avLst/>
          </a:prstGeom>
          <a:solidFill>
            <a:srgbClr val="66FF66"/>
          </a:solidFill>
          <a:ln>
            <a:solidFill>
              <a:srgbClr val="003399"/>
            </a:solidFill>
          </a:ln>
        </p:spPr>
        <p:txBody>
          <a:bodyPr wrap="square">
            <a:spAutoFit/>
          </a:bodyPr>
          <a:lstStyle/>
          <a:p>
            <a:r>
              <a:rPr lang="en-US" altLang="zh-CN" sz="2800" b="1" dirty="0" smtClean="0">
                <a:solidFill>
                  <a:srgbClr val="000099"/>
                </a:solidFill>
                <a:latin typeface="+mn-lt"/>
                <a:ea typeface="黑体" pitchFamily="2" charset="-122"/>
              </a:rPr>
              <a:t>TCP </a:t>
            </a:r>
            <a:r>
              <a:rPr lang="zh-CN" altLang="zh-CN" sz="2800" b="1" dirty="0" smtClean="0">
                <a:solidFill>
                  <a:srgbClr val="000099"/>
                </a:solidFill>
                <a:latin typeface="+mn-lt"/>
                <a:ea typeface="黑体" pitchFamily="2" charset="-122"/>
              </a:rPr>
              <a:t>的</a:t>
            </a:r>
            <a:r>
              <a:rPr lang="zh-CN" altLang="zh-CN" sz="2800" b="1" dirty="0">
                <a:solidFill>
                  <a:srgbClr val="000099"/>
                </a:solidFill>
                <a:latin typeface="+mn-lt"/>
                <a:ea typeface="黑体" pitchFamily="2" charset="-122"/>
              </a:rPr>
              <a:t>接收方在接收对方发送过来的数据字节流的序号不连续，结果就形成了一些不连续的字节块</a:t>
            </a:r>
            <a:r>
              <a:rPr lang="zh-CN" altLang="en-US" sz="2800" b="1" dirty="0">
                <a:solidFill>
                  <a:srgbClr val="000099"/>
                </a:solidFill>
                <a:latin typeface="+mn-lt"/>
                <a:ea typeface="黑体" pitchFamily="2" charset="-122"/>
              </a:rPr>
              <a:t>。</a:t>
            </a:r>
          </a:p>
        </p:txBody>
      </p:sp>
      <p:sp>
        <p:nvSpPr>
          <p:cNvPr id="29" name="矩形 28"/>
          <p:cNvSpPr/>
          <p:nvPr/>
        </p:nvSpPr>
        <p:spPr>
          <a:xfrm>
            <a:off x="642910" y="4637798"/>
            <a:ext cx="7786742" cy="1077218"/>
          </a:xfrm>
          <a:prstGeom prst="rect">
            <a:avLst/>
          </a:prstGeom>
        </p:spPr>
        <p:txBody>
          <a:bodyPr wrap="square">
            <a:spAutoFit/>
          </a:bodyPr>
          <a:lstStyle/>
          <a:p>
            <a:r>
              <a:rPr lang="en-US" altLang="zh-CN" sz="3200" dirty="0" smtClean="0"/>
              <a:t>SACK</a:t>
            </a:r>
            <a:r>
              <a:rPr lang="zh-CN" altLang="en-US" sz="3200" dirty="0" smtClean="0"/>
              <a:t>：</a:t>
            </a:r>
            <a:r>
              <a:rPr lang="zh-CN" altLang="zh-CN" sz="3200" kern="0" dirty="0" smtClean="0">
                <a:solidFill>
                  <a:srgbClr val="000000"/>
                </a:solidFill>
                <a:latin typeface="Arial"/>
                <a:ea typeface="黑体" pitchFamily="2" charset="-122"/>
              </a:rPr>
              <a:t>只传送</a:t>
            </a:r>
            <a:r>
              <a:rPr lang="zh-CN" altLang="zh-CN" sz="3200" kern="0" dirty="0" smtClean="0">
                <a:solidFill>
                  <a:srgbClr val="FF0000"/>
                </a:solidFill>
                <a:latin typeface="Arial"/>
                <a:ea typeface="黑体" pitchFamily="2" charset="-122"/>
              </a:rPr>
              <a:t>缺少的数据</a:t>
            </a:r>
            <a:r>
              <a:rPr lang="zh-CN" altLang="zh-CN" sz="3200" kern="0" dirty="0" smtClean="0">
                <a:solidFill>
                  <a:srgbClr val="000000"/>
                </a:solidFill>
                <a:latin typeface="Arial"/>
                <a:ea typeface="黑体" pitchFamily="2" charset="-122"/>
              </a:rPr>
              <a:t>而不重传已经正确到达接收方的数据</a:t>
            </a:r>
            <a:endParaRPr lang="zh-CN" altLang="en-US" dirty="0"/>
          </a:p>
        </p:txBody>
      </p:sp>
    </p:spTree>
    <p:extLst>
      <p:ext uri="{BB962C8B-B14F-4D97-AF65-F5344CB8AC3E}">
        <p14:creationId xmlns:p14="http://schemas.microsoft.com/office/powerpoint/2010/main" val="2380111101"/>
      </p:ext>
    </p:extLst>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需要在</a:t>
            </a:r>
            <a:r>
              <a:rPr lang="en-US" altLang="zh-CN" sz="3600" dirty="0" smtClean="0"/>
              <a:t>TCP</a:t>
            </a:r>
            <a:r>
              <a:rPr lang="zh-CN" altLang="en-US" sz="3600" dirty="0" smtClean="0"/>
              <a:t>头里加一个</a:t>
            </a:r>
            <a:r>
              <a:rPr lang="en-US" altLang="zh-CN" sz="3600" dirty="0" smtClean="0"/>
              <a:t>SACK</a:t>
            </a:r>
            <a:r>
              <a:rPr lang="zh-CN" altLang="en-US" sz="3600" dirty="0"/>
              <a:t>（不要求）</a:t>
            </a:r>
          </a:p>
        </p:txBody>
      </p:sp>
      <p:sp>
        <p:nvSpPr>
          <p:cNvPr id="3" name="灯片编号占位符 2"/>
          <p:cNvSpPr>
            <a:spLocks noGrp="1"/>
          </p:cNvSpPr>
          <p:nvPr>
            <p:ph type="sldNum" sz="quarter" idx="12"/>
          </p:nvPr>
        </p:nvSpPr>
        <p:spPr/>
        <p:txBody>
          <a:bodyPr/>
          <a:lstStyle/>
          <a:p>
            <a:pPr>
              <a:defRPr/>
            </a:pPr>
            <a:fld id="{5F0FB070-C24E-4DD1-980C-64FB3D867102}" type="slidenum">
              <a:rPr lang="en-US" altLang="zh-CN" smtClean="0"/>
              <a:pPr>
                <a:defRPr/>
              </a:pPr>
              <a:t>65</a:t>
            </a:fld>
            <a:endParaRPr lang="en-US" altLang="zh-CN"/>
          </a:p>
        </p:txBody>
      </p:sp>
      <p:pic>
        <p:nvPicPr>
          <p:cNvPr id="232450" name="Picture 2" descr="http://coolshell.cn/wp-content/uploads/2014/05/tcp_sack_example-1024x577.jpg"/>
          <p:cNvPicPr>
            <a:picLocks noChangeAspect="1" noChangeArrowheads="1"/>
          </p:cNvPicPr>
          <p:nvPr/>
        </p:nvPicPr>
        <p:blipFill>
          <a:blip r:embed="rId3"/>
          <a:srcRect/>
          <a:stretch>
            <a:fillRect/>
          </a:stretch>
        </p:blipFill>
        <p:spPr bwMode="auto">
          <a:xfrm>
            <a:off x="285720" y="1271809"/>
            <a:ext cx="8643998" cy="4869453"/>
          </a:xfrm>
          <a:prstGeom prst="rect">
            <a:avLst/>
          </a:prstGeom>
          <a:noFill/>
        </p:spPr>
      </p:pic>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457200" y="188640"/>
            <a:ext cx="8368811" cy="1525848"/>
          </a:xfrm>
        </p:spPr>
        <p:txBody>
          <a:bodyPr/>
          <a:lstStyle/>
          <a:p>
            <a:pPr algn="ctr"/>
            <a:r>
              <a:rPr lang="en-US" altLang="zh-CN" dirty="0"/>
              <a:t>5.7  TCP </a:t>
            </a:r>
            <a:r>
              <a:rPr lang="zh-CN" altLang="en-US" dirty="0"/>
              <a:t>的流量控制</a:t>
            </a:r>
            <a:r>
              <a:rPr lang="zh-CN" altLang="en-US" sz="4000" dirty="0"/>
              <a:t/>
            </a:r>
            <a:br>
              <a:rPr lang="zh-CN" altLang="en-US" sz="4000" dirty="0"/>
            </a:br>
            <a:r>
              <a:rPr lang="en-US" altLang="zh-CN" sz="3600" dirty="0"/>
              <a:t>5.7.1  </a:t>
            </a:r>
            <a:r>
              <a:rPr lang="zh-CN" altLang="en-US" sz="3600" dirty="0"/>
              <a:t>利用滑动窗口实现流量控制</a:t>
            </a:r>
          </a:p>
        </p:txBody>
      </p:sp>
      <p:sp>
        <p:nvSpPr>
          <p:cNvPr id="738307" name="Rectangle 3"/>
          <p:cNvSpPr>
            <a:spLocks noGrp="1" noChangeArrowheads="1"/>
          </p:cNvSpPr>
          <p:nvPr>
            <p:ph idx="1"/>
          </p:nvPr>
        </p:nvSpPr>
        <p:spPr>
          <a:xfrm>
            <a:off x="457200" y="1995289"/>
            <a:ext cx="8368811" cy="4076917"/>
          </a:xfrm>
        </p:spPr>
        <p:txBody>
          <a:bodyPr/>
          <a:lstStyle/>
          <a:p>
            <a:r>
              <a:rPr lang="zh-CN" altLang="en-US" dirty="0" smtClean="0">
                <a:solidFill>
                  <a:srgbClr val="FF0000"/>
                </a:solidFill>
              </a:rPr>
              <a:t>流量控制</a:t>
            </a:r>
            <a:r>
              <a:rPr lang="en-US" altLang="zh-CN" dirty="0"/>
              <a:t>(flow control)</a:t>
            </a:r>
            <a:r>
              <a:rPr lang="zh-CN" altLang="en-US" dirty="0"/>
              <a:t>就是让发送方的发送速率不要太快，既要让接收方来得及接收，也不要使网络发生拥塞</a:t>
            </a:r>
            <a:r>
              <a:rPr lang="zh-CN" altLang="en-US" dirty="0" smtClean="0"/>
              <a:t>。</a:t>
            </a:r>
            <a:endParaRPr lang="en-US" altLang="zh-CN" dirty="0" smtClean="0"/>
          </a:p>
          <a:p>
            <a:pPr lvl="1"/>
            <a:r>
              <a:rPr lang="en-US" altLang="zh-CN" dirty="0"/>
              <a:t> </a:t>
            </a:r>
            <a:r>
              <a:rPr lang="zh-CN" altLang="en-US" b="1" dirty="0" smtClean="0"/>
              <a:t>避免接收方缓存溢出</a:t>
            </a:r>
            <a:endParaRPr lang="zh-CN" altLang="en-US" dirty="0"/>
          </a:p>
          <a:p>
            <a:pPr>
              <a:spcAft>
                <a:spcPct val="10000"/>
              </a:spcAft>
            </a:pPr>
            <a:r>
              <a:rPr lang="zh-CN" altLang="en-US" dirty="0"/>
              <a:t>利用</a:t>
            </a:r>
            <a:r>
              <a:rPr lang="zh-CN" altLang="en-US" dirty="0">
                <a:solidFill>
                  <a:srgbClr val="FF0000"/>
                </a:solidFill>
              </a:rPr>
              <a:t>滑动窗口机制</a:t>
            </a:r>
            <a:r>
              <a:rPr lang="zh-CN" altLang="en-US" dirty="0"/>
              <a:t>可以很方便地在 </a:t>
            </a:r>
            <a:r>
              <a:rPr lang="en-US" altLang="zh-CN" dirty="0"/>
              <a:t>TCP </a:t>
            </a:r>
            <a:r>
              <a:rPr lang="zh-CN" altLang="en-US" dirty="0"/>
              <a:t>连接上实现流量控制。 </a:t>
            </a:r>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66</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5719747" y="2490788"/>
            <a:ext cx="0" cy="4132262"/>
          </a:xfrm>
          <a:prstGeom prst="line">
            <a:avLst/>
          </a:prstGeom>
          <a:noFill/>
          <a:ln w="12700">
            <a:solidFill>
              <a:schemeClr val="tx1"/>
            </a:solidFill>
            <a:prstDash val="dash"/>
            <a:round/>
            <a:headEnd/>
            <a:tailEnd/>
          </a:ln>
          <a:effectLst/>
        </p:spPr>
        <p:txBody>
          <a:bodyPr/>
          <a:lstStyle/>
          <a:p>
            <a:endParaRPr lang="zh-CN" altLang="en-US"/>
          </a:p>
        </p:txBody>
      </p:sp>
      <p:sp>
        <p:nvSpPr>
          <p:cNvPr id="744473" name="Rectangle 25"/>
          <p:cNvSpPr>
            <a:spLocks noChangeArrowheads="1"/>
          </p:cNvSpPr>
          <p:nvPr/>
        </p:nvSpPr>
        <p:spPr bwMode="auto">
          <a:xfrm>
            <a:off x="2320909" y="2142322"/>
            <a:ext cx="405561" cy="4591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dirty="0">
                <a:latin typeface="Times New Roman" pitchFamily="18" charset="0"/>
                <a:ea typeface="黑体" pitchFamily="2" charset="-122"/>
              </a:rPr>
              <a:t>A</a:t>
            </a:r>
          </a:p>
        </p:txBody>
      </p:sp>
      <p:sp>
        <p:nvSpPr>
          <p:cNvPr id="744474" name="Rectangle 26"/>
          <p:cNvSpPr>
            <a:spLocks noChangeArrowheads="1"/>
          </p:cNvSpPr>
          <p:nvPr/>
        </p:nvSpPr>
        <p:spPr bwMode="auto">
          <a:xfrm>
            <a:off x="5532422" y="2142322"/>
            <a:ext cx="387928" cy="4591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latin typeface="Times New Roman" pitchFamily="18" charset="0"/>
                <a:ea typeface="黑体" pitchFamily="2" charset="-122"/>
              </a:rPr>
              <a:t>B</a:t>
            </a:r>
          </a:p>
        </p:txBody>
      </p:sp>
      <p:sp>
        <p:nvSpPr>
          <p:cNvPr id="744486" name="Line 38"/>
          <p:cNvSpPr>
            <a:spLocks noChangeShapeType="1"/>
          </p:cNvSpPr>
          <p:nvPr/>
        </p:nvSpPr>
        <p:spPr bwMode="auto">
          <a:xfrm>
            <a:off x="2486009" y="2490788"/>
            <a:ext cx="0" cy="4132262"/>
          </a:xfrm>
          <a:prstGeom prst="line">
            <a:avLst/>
          </a:prstGeom>
          <a:noFill/>
          <a:ln w="12700">
            <a:solidFill>
              <a:schemeClr val="tx1"/>
            </a:solidFill>
            <a:prstDash val="dash"/>
            <a:round/>
            <a:headEnd/>
            <a:tailEnd/>
          </a:ln>
          <a:effectLst/>
        </p:spPr>
        <p:txBody>
          <a:bodyPr/>
          <a:lstStyle/>
          <a:p>
            <a:endParaRPr lang="zh-CN" altLang="en-US"/>
          </a:p>
        </p:txBody>
      </p:sp>
      <p:sp>
        <p:nvSpPr>
          <p:cNvPr id="744487" name="Rectangle 39"/>
          <p:cNvSpPr>
            <a:spLocks noGrp="1" noChangeArrowheads="1"/>
          </p:cNvSpPr>
          <p:nvPr>
            <p:ph type="title"/>
          </p:nvPr>
        </p:nvSpPr>
        <p:spPr>
          <a:xfrm>
            <a:off x="611188" y="44450"/>
            <a:ext cx="7993062" cy="598468"/>
          </a:xfrm>
          <a:noFill/>
          <a:ln>
            <a:noFill/>
          </a:ln>
        </p:spPr>
        <p:txBody>
          <a:bodyPr/>
          <a:lstStyle/>
          <a:p>
            <a:pPr>
              <a:lnSpc>
                <a:spcPct val="90000"/>
              </a:lnSpc>
            </a:pPr>
            <a:r>
              <a:rPr lang="en-US" altLang="zh-CN" sz="4000" dirty="0" smtClean="0"/>
              <a:t>TCP</a:t>
            </a:r>
            <a:r>
              <a:rPr lang="zh-CN" altLang="en-US" sz="4000" dirty="0" smtClean="0"/>
              <a:t>流量控制举例</a:t>
            </a:r>
            <a:endParaRPr lang="zh-CN" altLang="en-US" dirty="0"/>
          </a:p>
        </p:txBody>
      </p:sp>
      <p:sp>
        <p:nvSpPr>
          <p:cNvPr id="744488" name="Text Box 40"/>
          <p:cNvSpPr txBox="1">
            <a:spLocks noChangeArrowheads="1"/>
          </p:cNvSpPr>
          <p:nvPr/>
        </p:nvSpPr>
        <p:spPr bwMode="auto">
          <a:xfrm>
            <a:off x="0" y="571480"/>
            <a:ext cx="9144000" cy="1384995"/>
          </a:xfrm>
          <a:prstGeom prst="rect">
            <a:avLst/>
          </a:prstGeom>
          <a:solidFill>
            <a:srgbClr val="FFCCCC"/>
          </a:solidFill>
          <a:ln w="9525">
            <a:noFill/>
            <a:miter lim="800000"/>
            <a:headEnd/>
            <a:tailEnd/>
          </a:ln>
          <a:effectLst/>
        </p:spPr>
        <p:txBody>
          <a:bodyPr wrap="square">
            <a:spAutoFit/>
          </a:bodyPr>
          <a:lstStyle/>
          <a:p>
            <a:r>
              <a:rPr lang="zh-CN" altLang="en-US" sz="2800" dirty="0" smtClean="0"/>
              <a:t>假如</a:t>
            </a:r>
            <a:r>
              <a:rPr lang="en-US" altLang="zh-CN" sz="2800" dirty="0" smtClean="0"/>
              <a:t>A </a:t>
            </a:r>
            <a:r>
              <a:rPr lang="zh-CN" altLang="en-US" sz="2800" dirty="0" smtClean="0"/>
              <a:t>要向 </a:t>
            </a:r>
            <a:r>
              <a:rPr lang="en-US" altLang="zh-CN" sz="2800" dirty="0"/>
              <a:t>B </a:t>
            </a:r>
            <a:r>
              <a:rPr lang="zh-CN" altLang="en-US" sz="2800" dirty="0"/>
              <a:t>发送数据</a:t>
            </a:r>
            <a:r>
              <a:rPr lang="zh-CN" altLang="en-US" sz="2800" dirty="0" smtClean="0"/>
              <a:t>。</a:t>
            </a:r>
            <a:r>
              <a:rPr lang="en-US" altLang="zh-CN" sz="2800" b="1" dirty="0" smtClean="0">
                <a:solidFill>
                  <a:srgbClr val="000099"/>
                </a:solidFill>
                <a:ea typeface="黑体" pitchFamily="2" charset="-122"/>
              </a:rPr>
              <a:t> </a:t>
            </a:r>
            <a:r>
              <a:rPr lang="zh-CN" altLang="en-US" sz="2800" b="1" dirty="0" smtClean="0">
                <a:solidFill>
                  <a:srgbClr val="000099"/>
                </a:solidFill>
                <a:ea typeface="黑体" pitchFamily="2" charset="-122"/>
              </a:rPr>
              <a:t>每报文段</a:t>
            </a:r>
            <a:r>
              <a:rPr lang="en-US" altLang="zh-CN" sz="2800" b="1" dirty="0" smtClean="0">
                <a:solidFill>
                  <a:srgbClr val="000099"/>
                </a:solidFill>
                <a:ea typeface="黑体" pitchFamily="2" charset="-122"/>
              </a:rPr>
              <a:t>100</a:t>
            </a:r>
            <a:r>
              <a:rPr lang="zh-CN" altLang="en-US" sz="2800" b="1" dirty="0" smtClean="0">
                <a:solidFill>
                  <a:srgbClr val="000099"/>
                </a:solidFill>
                <a:ea typeface="黑体" pitchFamily="2" charset="-122"/>
              </a:rPr>
              <a:t>字节。</a:t>
            </a:r>
            <a:endParaRPr lang="en-US" altLang="zh-CN" sz="2800" b="1" dirty="0" smtClean="0">
              <a:solidFill>
                <a:srgbClr val="000099"/>
              </a:solidFill>
              <a:ea typeface="黑体" pitchFamily="2" charset="-122"/>
            </a:endParaRPr>
          </a:p>
          <a:p>
            <a:r>
              <a:rPr lang="zh-CN" altLang="en-US" sz="2800" dirty="0" smtClean="0"/>
              <a:t>在</a:t>
            </a:r>
            <a:r>
              <a:rPr lang="en-US" altLang="zh-CN" sz="2800" dirty="0" smtClean="0"/>
              <a:t>TCP</a:t>
            </a:r>
            <a:r>
              <a:rPr lang="zh-CN" altLang="en-US" sz="2800" dirty="0" smtClean="0"/>
              <a:t>连接建立过程中，</a:t>
            </a:r>
            <a:r>
              <a:rPr lang="en-US" altLang="zh-CN" sz="2800" dirty="0" smtClean="0"/>
              <a:t>B </a:t>
            </a:r>
            <a:r>
              <a:rPr lang="zh-CN" altLang="en-US" sz="2800" dirty="0"/>
              <a:t>告诉 </a:t>
            </a:r>
            <a:r>
              <a:rPr lang="en-US" altLang="zh-CN" sz="2800" dirty="0"/>
              <a:t>A</a:t>
            </a:r>
            <a:r>
              <a:rPr lang="zh-CN" altLang="en-US" sz="2800" dirty="0"/>
              <a:t>：</a:t>
            </a:r>
            <a:r>
              <a:rPr lang="zh-CN" altLang="en-US" sz="2800" dirty="0">
                <a:latin typeface="Arial"/>
              </a:rPr>
              <a:t>“</a:t>
            </a:r>
            <a:r>
              <a:rPr lang="zh-CN" altLang="en-US" sz="2800" dirty="0"/>
              <a:t>我的接收窗口 </a:t>
            </a:r>
            <a:r>
              <a:rPr lang="zh-CN" altLang="en-US" sz="2800" dirty="0" smtClean="0"/>
              <a:t>从</a:t>
            </a:r>
            <a:r>
              <a:rPr lang="en-US" altLang="zh-CN" sz="2800" dirty="0" smtClean="0"/>
              <a:t>1</a:t>
            </a:r>
            <a:r>
              <a:rPr lang="zh-CN" altLang="en-US" sz="2800" dirty="0" smtClean="0"/>
              <a:t>起，共</a:t>
            </a:r>
            <a:r>
              <a:rPr lang="en-US" altLang="zh-CN" sz="2800" dirty="0" smtClean="0"/>
              <a:t> </a:t>
            </a:r>
            <a:r>
              <a:rPr lang="en-US" altLang="zh-CN" sz="2800" dirty="0"/>
              <a:t>400</a:t>
            </a:r>
            <a:r>
              <a:rPr lang="zh-CN" altLang="en-US" sz="2800" dirty="0"/>
              <a:t>（字节）</a:t>
            </a:r>
            <a:r>
              <a:rPr lang="zh-CN" altLang="en-US" sz="2800" dirty="0">
                <a:latin typeface="Arial"/>
              </a:rPr>
              <a:t>”</a:t>
            </a:r>
            <a:r>
              <a:rPr lang="zh-CN" altLang="en-US" sz="2800" dirty="0"/>
              <a:t>。</a:t>
            </a:r>
          </a:p>
        </p:txBody>
      </p:sp>
      <p:sp>
        <p:nvSpPr>
          <p:cNvPr id="42" name="Rectangle 22"/>
          <p:cNvSpPr>
            <a:spLocks noChangeArrowheads="1"/>
          </p:cNvSpPr>
          <p:nvPr/>
        </p:nvSpPr>
        <p:spPr bwMode="auto">
          <a:xfrm>
            <a:off x="6572264" y="1999446"/>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Arial" charset="0"/>
                <a:ea typeface="黑体" pitchFamily="2" charset="-122"/>
              </a:rPr>
              <a:t>B</a:t>
            </a:r>
            <a:r>
              <a:rPr kumimoji="1" lang="zh-CN" altLang="en-US" sz="2400" dirty="0" smtClean="0">
                <a:latin typeface="Arial" charset="0"/>
                <a:ea typeface="黑体" pitchFamily="2" charset="-122"/>
              </a:rPr>
              <a:t>的接收窗口</a:t>
            </a:r>
            <a:endParaRPr kumimoji="1" lang="zh-CN" altLang="en-US" sz="2400" dirty="0">
              <a:latin typeface="Arial" charset="0"/>
              <a:ea typeface="黑体" pitchFamily="2" charset="-122"/>
            </a:endParaRPr>
          </a:p>
        </p:txBody>
      </p:sp>
      <p:sp>
        <p:nvSpPr>
          <p:cNvPr id="43" name="Rectangle 22"/>
          <p:cNvSpPr>
            <a:spLocks noChangeArrowheads="1"/>
          </p:cNvSpPr>
          <p:nvPr/>
        </p:nvSpPr>
        <p:spPr bwMode="auto">
          <a:xfrm>
            <a:off x="6000728" y="2499512"/>
            <a:ext cx="3143272" cy="397545"/>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2000" dirty="0" smtClean="0">
                <a:latin typeface="Arial" charset="0"/>
                <a:ea typeface="黑体" pitchFamily="2" charset="-122"/>
              </a:rPr>
              <a:t>400</a:t>
            </a:r>
            <a:r>
              <a:rPr kumimoji="1" lang="zh-CN" altLang="en-US" sz="2000" dirty="0" smtClean="0">
                <a:latin typeface="Arial" charset="0"/>
                <a:ea typeface="黑体" pitchFamily="2" charset="-122"/>
              </a:rPr>
              <a:t>字节</a:t>
            </a:r>
            <a:r>
              <a:rPr kumimoji="1" lang="en-US" altLang="zh-CN" sz="2000" dirty="0" smtClean="0">
                <a:latin typeface="Arial" charset="0"/>
                <a:ea typeface="黑体" pitchFamily="2" charset="-122"/>
              </a:rPr>
              <a:t>(</a:t>
            </a:r>
            <a:r>
              <a:rPr kumimoji="1" lang="zh-CN" altLang="en-US" sz="2000" dirty="0" smtClean="0">
                <a:latin typeface="Arial" charset="0"/>
                <a:ea typeface="黑体" pitchFamily="2" charset="-122"/>
              </a:rPr>
              <a:t>从字节</a:t>
            </a:r>
            <a:r>
              <a:rPr kumimoji="1" lang="en-US" altLang="zh-CN" sz="2000" dirty="0" smtClean="0">
                <a:latin typeface="Arial" charset="0"/>
                <a:ea typeface="黑体" pitchFamily="2" charset="-122"/>
              </a:rPr>
              <a:t>1</a:t>
            </a:r>
            <a:r>
              <a:rPr kumimoji="1" lang="zh-CN" altLang="en-US" sz="2000" dirty="0" smtClean="0">
                <a:latin typeface="Arial" charset="0"/>
                <a:ea typeface="黑体" pitchFamily="2" charset="-122"/>
              </a:rPr>
              <a:t>开始</a:t>
            </a:r>
            <a:r>
              <a:rPr kumimoji="1" lang="en-US" altLang="zh-CN" sz="2000" dirty="0" smtClean="0">
                <a:latin typeface="Arial" charset="0"/>
                <a:ea typeface="黑体" pitchFamily="2" charset="-122"/>
              </a:rPr>
              <a:t>)</a:t>
            </a:r>
            <a:endParaRPr kumimoji="1" lang="zh-CN" altLang="en-US" sz="2000" dirty="0">
              <a:latin typeface="Arial" charset="0"/>
              <a:ea typeface="黑体" pitchFamily="2" charset="-122"/>
            </a:endParaRPr>
          </a:p>
        </p:txBody>
      </p:sp>
      <p:sp>
        <p:nvSpPr>
          <p:cNvPr id="39" name="Rectangle 22"/>
          <p:cNvSpPr>
            <a:spLocks noChangeArrowheads="1"/>
          </p:cNvSpPr>
          <p:nvPr/>
        </p:nvSpPr>
        <p:spPr bwMode="auto">
          <a:xfrm>
            <a:off x="142876" y="2142322"/>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zh-CN" altLang="en-US" sz="2400" dirty="0" smtClean="0">
                <a:latin typeface="Arial" charset="0"/>
                <a:ea typeface="黑体" pitchFamily="2" charset="-122"/>
              </a:rPr>
              <a:t>发送窗口</a:t>
            </a:r>
            <a:endParaRPr kumimoji="1" lang="zh-CN" altLang="en-US" sz="2400" dirty="0">
              <a:latin typeface="Arial" charset="0"/>
              <a:ea typeface="黑体" pitchFamily="2" charset="-122"/>
            </a:endParaRPr>
          </a:p>
        </p:txBody>
      </p:sp>
      <p:sp>
        <p:nvSpPr>
          <p:cNvPr id="40" name="Rectangle 22"/>
          <p:cNvSpPr>
            <a:spLocks noChangeArrowheads="1"/>
          </p:cNvSpPr>
          <p:nvPr/>
        </p:nvSpPr>
        <p:spPr bwMode="auto">
          <a:xfrm>
            <a:off x="357158" y="2642388"/>
            <a:ext cx="2071702" cy="397545"/>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2000" dirty="0" smtClean="0">
                <a:latin typeface="Arial" charset="0"/>
                <a:ea typeface="黑体" pitchFamily="2" charset="-122"/>
              </a:rPr>
              <a:t>400</a:t>
            </a:r>
            <a:r>
              <a:rPr kumimoji="1" lang="zh-CN" altLang="en-US" sz="2000" dirty="0" smtClean="0">
                <a:latin typeface="Arial" charset="0"/>
                <a:ea typeface="黑体" pitchFamily="2" charset="-122"/>
              </a:rPr>
              <a:t>字节</a:t>
            </a:r>
            <a:endParaRPr kumimoji="1" lang="zh-CN" altLang="en-US" sz="2000" dirty="0">
              <a:latin typeface="Arial" charset="0"/>
              <a:ea typeface="黑体" pitchFamily="2" charset="-122"/>
            </a:endParaRPr>
          </a:p>
        </p:txBody>
      </p:sp>
      <p:sp>
        <p:nvSpPr>
          <p:cNvPr id="41" name="矩形 40"/>
          <p:cNvSpPr/>
          <p:nvPr/>
        </p:nvSpPr>
        <p:spPr>
          <a:xfrm>
            <a:off x="571472" y="3142454"/>
            <a:ext cx="840295" cy="400110"/>
          </a:xfrm>
          <a:prstGeom prst="rect">
            <a:avLst/>
          </a:prstGeom>
        </p:spPr>
        <p:txBody>
          <a:bodyPr wrap="none">
            <a:spAutoFit/>
          </a:bodyPr>
          <a:lstStyle/>
          <a:p>
            <a:pPr lvl="0" defTabSz="762000" eaLnBrk="0" hangingPunct="0"/>
            <a:r>
              <a:rPr kumimoji="1" lang="zh-CN" altLang="en-US" sz="2000" dirty="0" smtClean="0">
                <a:solidFill>
                  <a:srgbClr val="000000"/>
                </a:solidFill>
                <a:ea typeface="黑体" pitchFamily="2" charset="-122"/>
              </a:rPr>
              <a:t>字节</a:t>
            </a:r>
            <a:r>
              <a:rPr kumimoji="1" lang="en-US" altLang="zh-CN" sz="2000" dirty="0" smtClean="0">
                <a:solidFill>
                  <a:srgbClr val="000000"/>
                </a:solidFill>
                <a:ea typeface="黑体" pitchFamily="2" charset="-122"/>
              </a:rPr>
              <a:t>1</a:t>
            </a:r>
            <a:endParaRPr kumimoji="1" lang="zh-CN" altLang="en-US" sz="2000" dirty="0">
              <a:solidFill>
                <a:srgbClr val="000000"/>
              </a:solidFill>
              <a:ea typeface="黑体" pitchFamily="2" charset="-122"/>
            </a:endParaRPr>
          </a:p>
        </p:txBody>
      </p:sp>
      <p:cxnSp>
        <p:nvCxnSpPr>
          <p:cNvPr id="51" name="直接箭头连接符 50"/>
          <p:cNvCxnSpPr/>
          <p:nvPr/>
        </p:nvCxnSpPr>
        <p:spPr bwMode="auto">
          <a:xfrm rot="5400000" flipH="1" flipV="1">
            <a:off x="107125" y="3321049"/>
            <a:ext cx="642942" cy="1588"/>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矩形 53"/>
          <p:cNvSpPr/>
          <p:nvPr/>
        </p:nvSpPr>
        <p:spPr>
          <a:xfrm>
            <a:off x="6215074" y="2856702"/>
            <a:ext cx="840295" cy="400110"/>
          </a:xfrm>
          <a:prstGeom prst="rect">
            <a:avLst/>
          </a:prstGeom>
        </p:spPr>
        <p:txBody>
          <a:bodyPr wrap="none">
            <a:spAutoFit/>
          </a:bodyPr>
          <a:lstStyle/>
          <a:p>
            <a:pPr lvl="0" defTabSz="762000" eaLnBrk="0" hangingPunct="0"/>
            <a:r>
              <a:rPr kumimoji="1" lang="zh-CN" altLang="en-US" sz="2000" dirty="0" smtClean="0">
                <a:solidFill>
                  <a:srgbClr val="000000"/>
                </a:solidFill>
                <a:ea typeface="黑体" pitchFamily="2" charset="-122"/>
              </a:rPr>
              <a:t>字节</a:t>
            </a:r>
            <a:r>
              <a:rPr kumimoji="1" lang="en-US" altLang="zh-CN" sz="2000" dirty="0" smtClean="0">
                <a:solidFill>
                  <a:srgbClr val="000000"/>
                </a:solidFill>
                <a:ea typeface="黑体" pitchFamily="2" charset="-122"/>
              </a:rPr>
              <a:t>1</a:t>
            </a:r>
            <a:endParaRPr kumimoji="1" lang="zh-CN" altLang="en-US" sz="2000" dirty="0">
              <a:solidFill>
                <a:srgbClr val="000000"/>
              </a:solidFill>
              <a:ea typeface="黑体" pitchFamily="2" charset="-122"/>
            </a:endParaRPr>
          </a:p>
        </p:txBody>
      </p:sp>
      <p:cxnSp>
        <p:nvCxnSpPr>
          <p:cNvPr id="55" name="直接箭头连接符 54"/>
          <p:cNvCxnSpPr/>
          <p:nvPr/>
        </p:nvCxnSpPr>
        <p:spPr bwMode="auto">
          <a:xfrm rot="5400000" flipH="1" flipV="1">
            <a:off x="5858678" y="2999578"/>
            <a:ext cx="427834" cy="794"/>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6108688"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2906701" y="2101844"/>
            <a:ext cx="3190875"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3428987" y="1779582"/>
            <a:ext cx="170662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1, </a:t>
            </a:r>
            <a:r>
              <a:rPr kumimoji="1" lang="en-US" altLang="zh-CN" sz="1800" b="1" dirty="0" smtClean="0">
                <a:solidFill>
                  <a:srgbClr val="000099"/>
                </a:solidFill>
                <a:latin typeface="+mn-lt"/>
                <a:ea typeface="黑体" pitchFamily="2" charset="-122"/>
              </a:rPr>
              <a:t>DATA</a:t>
            </a:r>
            <a:endParaRPr kumimoji="1" lang="en-US" altLang="zh-CN" sz="1800" b="1" dirty="0">
              <a:solidFill>
                <a:srgbClr val="000099"/>
              </a:solidFill>
              <a:latin typeface="+mn-lt"/>
              <a:ea typeface="黑体" pitchFamily="2" charset="-122"/>
            </a:endParaRPr>
          </a:p>
        </p:txBody>
      </p:sp>
      <p:sp>
        <p:nvSpPr>
          <p:cNvPr id="744461" name="Line 13"/>
          <p:cNvSpPr>
            <a:spLocks noChangeShapeType="1"/>
          </p:cNvSpPr>
          <p:nvPr/>
        </p:nvSpPr>
        <p:spPr bwMode="auto">
          <a:xfrm>
            <a:off x="2905113" y="2520944"/>
            <a:ext cx="31924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3428988" y="218280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101, </a:t>
            </a:r>
            <a:r>
              <a:rPr kumimoji="1" lang="en-US" altLang="zh-CN" sz="1800" b="1" dirty="0" smtClean="0">
                <a:solidFill>
                  <a:srgbClr val="000099"/>
                </a:solidFill>
                <a:latin typeface="+mn-lt"/>
                <a:ea typeface="黑体" pitchFamily="2" charset="-122"/>
              </a:rPr>
              <a:t>DATA</a:t>
            </a:r>
            <a:endParaRPr kumimoji="1" lang="en-US" altLang="zh-CN" sz="1800" b="1" dirty="0">
              <a:solidFill>
                <a:srgbClr val="000099"/>
              </a:solidFill>
              <a:latin typeface="+mn-lt"/>
              <a:ea typeface="黑体" pitchFamily="2" charset="-122"/>
            </a:endParaRPr>
          </a:p>
        </p:txBody>
      </p:sp>
      <p:sp>
        <p:nvSpPr>
          <p:cNvPr id="744463" name="Line 15"/>
          <p:cNvSpPr>
            <a:spLocks noChangeShapeType="1"/>
          </p:cNvSpPr>
          <p:nvPr/>
        </p:nvSpPr>
        <p:spPr bwMode="auto">
          <a:xfrm>
            <a:off x="2900351" y="2963856"/>
            <a:ext cx="214471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3428988" y="264318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201, DATA</a:t>
            </a:r>
          </a:p>
        </p:txBody>
      </p:sp>
      <p:sp>
        <p:nvSpPr>
          <p:cNvPr id="744473" name="Rectangle 25"/>
          <p:cNvSpPr>
            <a:spLocks noChangeArrowheads="1"/>
          </p:cNvSpPr>
          <p:nvPr/>
        </p:nvSpPr>
        <p:spPr bwMode="auto">
          <a:xfrm>
            <a:off x="2714612" y="1423970"/>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5857884" y="13525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B</a:t>
            </a:r>
          </a:p>
        </p:txBody>
      </p:sp>
      <p:sp>
        <p:nvSpPr>
          <p:cNvPr id="744484" name="AutoShape 36"/>
          <p:cNvSpPr>
            <a:spLocks noChangeArrowheads="1"/>
          </p:cNvSpPr>
          <p:nvPr/>
        </p:nvSpPr>
        <p:spPr bwMode="auto">
          <a:xfrm>
            <a:off x="5219689" y="2587621"/>
            <a:ext cx="116363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5446701" y="268287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丢失！</a:t>
            </a:r>
          </a:p>
        </p:txBody>
      </p:sp>
      <p:sp>
        <p:nvSpPr>
          <p:cNvPr id="744486" name="Line 38"/>
          <p:cNvSpPr>
            <a:spLocks noChangeShapeType="1"/>
          </p:cNvSpPr>
          <p:nvPr/>
        </p:nvSpPr>
        <p:spPr bwMode="auto">
          <a:xfrm>
            <a:off x="2874950"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xfrm>
            <a:off x="500034" y="0"/>
            <a:ext cx="8368811" cy="57148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sz="3600" dirty="0" smtClean="0"/>
              <a:t/>
            </a:r>
            <a:br>
              <a:rPr lang="en-US" altLang="zh-CN" sz="3600" dirty="0" smtClean="0"/>
            </a:br>
            <a:r>
              <a:rPr lang="zh-CN" altLang="en-US" sz="3600" dirty="0" smtClean="0"/>
              <a:t>（绿色：已用窗口；白色：可用窗口）</a:t>
            </a:r>
            <a:endParaRPr lang="zh-CN" altLang="en-US" sz="3600" dirty="0"/>
          </a:p>
        </p:txBody>
      </p:sp>
      <p:sp>
        <p:nvSpPr>
          <p:cNvPr id="39" name="Rectangle 22"/>
          <p:cNvSpPr>
            <a:spLocks noChangeArrowheads="1"/>
          </p:cNvSpPr>
          <p:nvPr/>
        </p:nvSpPr>
        <p:spPr bwMode="auto">
          <a:xfrm>
            <a:off x="725854" y="1211035"/>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zh-CN" altLang="en-US" sz="2400" dirty="0" smtClean="0">
                <a:latin typeface="Arial" charset="0"/>
                <a:ea typeface="黑体" pitchFamily="2" charset="-122"/>
              </a:rPr>
              <a:t>发送窗口</a:t>
            </a:r>
            <a:endParaRPr kumimoji="1" lang="zh-CN" altLang="en-US" sz="2400" dirty="0">
              <a:latin typeface="Arial" charset="0"/>
              <a:ea typeface="黑体" pitchFamily="2" charset="-122"/>
            </a:endParaRPr>
          </a:p>
        </p:txBody>
      </p:sp>
      <p:sp>
        <p:nvSpPr>
          <p:cNvPr id="40" name="Rectangle 22"/>
          <p:cNvSpPr>
            <a:spLocks noChangeArrowheads="1"/>
          </p:cNvSpPr>
          <p:nvPr/>
        </p:nvSpPr>
        <p:spPr bwMode="auto">
          <a:xfrm>
            <a:off x="154346" y="1715867"/>
            <a:ext cx="242889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字节，可发送</a:t>
            </a:r>
            <a:endParaRPr kumimoji="1" lang="zh-CN" altLang="en-US" sz="1600" dirty="0">
              <a:latin typeface="Arial" charset="0"/>
              <a:ea typeface="黑体" pitchFamily="2" charset="-122"/>
            </a:endParaRPr>
          </a:p>
        </p:txBody>
      </p:sp>
      <p:sp>
        <p:nvSpPr>
          <p:cNvPr id="43" name="Rectangle 22"/>
          <p:cNvSpPr>
            <a:spLocks noChangeArrowheads="1"/>
          </p:cNvSpPr>
          <p:nvPr/>
        </p:nvSpPr>
        <p:spPr bwMode="auto">
          <a:xfrm>
            <a:off x="6578305" y="1252674"/>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Arial" charset="0"/>
                <a:ea typeface="黑体" pitchFamily="2" charset="-122"/>
              </a:rPr>
              <a:t>B</a:t>
            </a:r>
            <a:r>
              <a:rPr kumimoji="1" lang="zh-CN" altLang="en-US" sz="2400" dirty="0" smtClean="0">
                <a:latin typeface="Arial" charset="0"/>
                <a:ea typeface="黑体" pitchFamily="2" charset="-122"/>
              </a:rPr>
              <a:t>的接收窗口</a:t>
            </a:r>
            <a:endParaRPr kumimoji="1" lang="zh-CN" altLang="en-US" sz="2400" dirty="0">
              <a:latin typeface="Arial" charset="0"/>
              <a:ea typeface="黑体" pitchFamily="2" charset="-122"/>
            </a:endParaRPr>
          </a:p>
        </p:txBody>
      </p:sp>
      <p:sp>
        <p:nvSpPr>
          <p:cNvPr id="44" name="Rectangle 22"/>
          <p:cNvSpPr>
            <a:spLocks noChangeArrowheads="1"/>
          </p:cNvSpPr>
          <p:nvPr/>
        </p:nvSpPr>
        <p:spPr bwMode="auto">
          <a:xfrm>
            <a:off x="6506867" y="1681302"/>
            <a:ext cx="221464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字节，可接收</a:t>
            </a:r>
            <a:endParaRPr kumimoji="1" lang="zh-CN" altLang="en-US" sz="1600" dirty="0">
              <a:latin typeface="Arial" charset="0"/>
              <a:ea typeface="黑体" pitchFamily="2" charset="-122"/>
            </a:endParaRPr>
          </a:p>
        </p:txBody>
      </p:sp>
      <p:sp>
        <p:nvSpPr>
          <p:cNvPr id="68" name="矩形 67"/>
          <p:cNvSpPr/>
          <p:nvPr/>
        </p:nvSpPr>
        <p:spPr>
          <a:xfrm>
            <a:off x="2571736" y="500042"/>
            <a:ext cx="3310522" cy="523220"/>
          </a:xfrm>
          <a:prstGeom prst="rect">
            <a:avLst/>
          </a:prstGeom>
        </p:spPr>
        <p:txBody>
          <a:bodyPr wrap="none">
            <a:spAutoFit/>
          </a:bodyPr>
          <a:lstStyle/>
          <a:p>
            <a:r>
              <a:rPr lang="zh-CN" altLang="en-US" sz="2800" b="1" dirty="0" smtClean="0">
                <a:solidFill>
                  <a:srgbClr val="000099"/>
                </a:solidFill>
                <a:ea typeface="黑体" pitchFamily="2" charset="-122"/>
              </a:rPr>
              <a:t>每报文段</a:t>
            </a:r>
            <a:r>
              <a:rPr lang="en-US" altLang="zh-CN" sz="2800" b="1" dirty="0" smtClean="0">
                <a:solidFill>
                  <a:srgbClr val="000099"/>
                </a:solidFill>
                <a:ea typeface="黑体" pitchFamily="2" charset="-122"/>
              </a:rPr>
              <a:t>100</a:t>
            </a:r>
            <a:r>
              <a:rPr lang="zh-CN" altLang="en-US" sz="2800" b="1" dirty="0" smtClean="0">
                <a:solidFill>
                  <a:srgbClr val="000099"/>
                </a:solidFill>
                <a:ea typeface="黑体" pitchFamily="2" charset="-122"/>
              </a:rPr>
              <a:t>字节。</a:t>
            </a:r>
            <a:endParaRPr lang="zh-CN" altLang="en-US" dirty="0"/>
          </a:p>
        </p:txBody>
      </p:sp>
    </p:spTree>
    <p:extLst>
      <p:ext uri="{BB962C8B-B14F-4D97-AF65-F5344CB8AC3E}">
        <p14:creationId xmlns:p14="http://schemas.microsoft.com/office/powerpoint/2010/main" val="1180453800"/>
      </p:ext>
    </p:extLst>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6108688"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2906701" y="2101844"/>
            <a:ext cx="3190875"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3428987" y="1779582"/>
            <a:ext cx="228152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1, </a:t>
            </a:r>
            <a:r>
              <a:rPr kumimoji="1" lang="en-US" altLang="zh-CN" sz="1800" b="1" dirty="0" smtClean="0">
                <a:solidFill>
                  <a:srgbClr val="000099"/>
                </a:solidFill>
                <a:latin typeface="+mn-lt"/>
                <a:ea typeface="黑体" pitchFamily="2" charset="-122"/>
              </a:rPr>
              <a:t>DATA =100</a:t>
            </a:r>
            <a:endParaRPr kumimoji="1" lang="en-US" altLang="zh-CN" sz="1800" b="1" dirty="0">
              <a:solidFill>
                <a:srgbClr val="000099"/>
              </a:solidFill>
              <a:latin typeface="+mn-lt"/>
              <a:ea typeface="黑体" pitchFamily="2" charset="-122"/>
            </a:endParaRPr>
          </a:p>
        </p:txBody>
      </p:sp>
      <p:sp>
        <p:nvSpPr>
          <p:cNvPr id="744461" name="Line 13"/>
          <p:cNvSpPr>
            <a:spLocks noChangeShapeType="1"/>
          </p:cNvSpPr>
          <p:nvPr/>
        </p:nvSpPr>
        <p:spPr bwMode="auto">
          <a:xfrm>
            <a:off x="2905113" y="2520944"/>
            <a:ext cx="31924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3428988" y="2182807"/>
            <a:ext cx="24824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101, </a:t>
            </a:r>
            <a:r>
              <a:rPr kumimoji="1" lang="en-US" altLang="zh-CN" sz="1800" b="1" dirty="0" smtClean="0">
                <a:solidFill>
                  <a:srgbClr val="000099"/>
                </a:solidFill>
                <a:latin typeface="+mn-lt"/>
                <a:ea typeface="黑体" pitchFamily="2" charset="-122"/>
              </a:rPr>
              <a:t>DATA=100</a:t>
            </a:r>
            <a:endParaRPr kumimoji="1" lang="en-US" altLang="zh-CN" sz="1800" b="1" dirty="0">
              <a:solidFill>
                <a:srgbClr val="000099"/>
              </a:solidFill>
              <a:latin typeface="+mn-lt"/>
              <a:ea typeface="黑体" pitchFamily="2" charset="-122"/>
            </a:endParaRPr>
          </a:p>
        </p:txBody>
      </p:sp>
      <p:sp>
        <p:nvSpPr>
          <p:cNvPr id="744463" name="Line 15"/>
          <p:cNvSpPr>
            <a:spLocks noChangeShapeType="1"/>
          </p:cNvSpPr>
          <p:nvPr/>
        </p:nvSpPr>
        <p:spPr bwMode="auto">
          <a:xfrm>
            <a:off x="2900351" y="2963856"/>
            <a:ext cx="214471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3428988" y="264318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67" name="Line 19"/>
          <p:cNvSpPr>
            <a:spLocks noChangeShapeType="1"/>
          </p:cNvSpPr>
          <p:nvPr/>
        </p:nvSpPr>
        <p:spPr bwMode="auto">
          <a:xfrm flipH="1">
            <a:off x="2876538" y="3389306"/>
            <a:ext cx="3249612"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8" name="Rectangle 20"/>
          <p:cNvSpPr>
            <a:spLocks noChangeArrowheads="1"/>
          </p:cNvSpPr>
          <p:nvPr/>
        </p:nvSpPr>
        <p:spPr bwMode="auto">
          <a:xfrm flipH="1">
            <a:off x="3000364" y="3067044"/>
            <a:ext cx="35618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201,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300</a:t>
            </a:r>
          </a:p>
        </p:txBody>
      </p:sp>
      <p:sp>
        <p:nvSpPr>
          <p:cNvPr id="744473" name="Rectangle 25"/>
          <p:cNvSpPr>
            <a:spLocks noChangeArrowheads="1"/>
          </p:cNvSpPr>
          <p:nvPr/>
        </p:nvSpPr>
        <p:spPr bwMode="auto">
          <a:xfrm>
            <a:off x="2714612" y="1423970"/>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5857884" y="13525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B</a:t>
            </a:r>
          </a:p>
        </p:txBody>
      </p:sp>
      <p:sp>
        <p:nvSpPr>
          <p:cNvPr id="744484" name="AutoShape 36"/>
          <p:cNvSpPr>
            <a:spLocks noChangeArrowheads="1"/>
          </p:cNvSpPr>
          <p:nvPr/>
        </p:nvSpPr>
        <p:spPr bwMode="auto">
          <a:xfrm>
            <a:off x="5219689" y="2587621"/>
            <a:ext cx="116363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5446701" y="268287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丢失！</a:t>
            </a:r>
          </a:p>
        </p:txBody>
      </p:sp>
      <p:sp>
        <p:nvSpPr>
          <p:cNvPr id="744486" name="Line 38"/>
          <p:cNvSpPr>
            <a:spLocks noChangeShapeType="1"/>
          </p:cNvSpPr>
          <p:nvPr/>
        </p:nvSpPr>
        <p:spPr bwMode="auto">
          <a:xfrm>
            <a:off x="2874950"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xfrm>
            <a:off x="500034" y="0"/>
            <a:ext cx="8368811" cy="57148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sz="3600" dirty="0" smtClean="0"/>
              <a:t/>
            </a:r>
            <a:br>
              <a:rPr lang="en-US" altLang="zh-CN" sz="3600" dirty="0" smtClean="0"/>
            </a:br>
            <a:r>
              <a:rPr lang="zh-CN" altLang="en-US" sz="3600" dirty="0" smtClean="0"/>
              <a:t>（绿色：已用窗口；白色：可用窗口）</a:t>
            </a:r>
            <a:endParaRPr lang="zh-CN" altLang="en-US" sz="3600" dirty="0"/>
          </a:p>
        </p:txBody>
      </p:sp>
      <p:sp>
        <p:nvSpPr>
          <p:cNvPr id="39" name="Rectangle 22"/>
          <p:cNvSpPr>
            <a:spLocks noChangeArrowheads="1"/>
          </p:cNvSpPr>
          <p:nvPr/>
        </p:nvSpPr>
        <p:spPr bwMode="auto">
          <a:xfrm>
            <a:off x="785790" y="638152"/>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zh-CN" altLang="en-US" sz="2400" dirty="0" smtClean="0">
                <a:latin typeface="Arial" charset="0"/>
                <a:ea typeface="黑体" pitchFamily="2" charset="-122"/>
              </a:rPr>
              <a:t>发送窗口</a:t>
            </a:r>
            <a:endParaRPr kumimoji="1" lang="zh-CN" altLang="en-US" sz="2400" dirty="0">
              <a:latin typeface="Arial" charset="0"/>
              <a:ea typeface="黑体" pitchFamily="2" charset="-122"/>
            </a:endParaRPr>
          </a:p>
        </p:txBody>
      </p:sp>
      <p:sp>
        <p:nvSpPr>
          <p:cNvPr id="40" name="Rectangle 22"/>
          <p:cNvSpPr>
            <a:spLocks noChangeArrowheads="1"/>
          </p:cNvSpPr>
          <p:nvPr/>
        </p:nvSpPr>
        <p:spPr bwMode="auto">
          <a:xfrm>
            <a:off x="214282" y="1142984"/>
            <a:ext cx="242889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字节，可发送</a:t>
            </a:r>
            <a:endParaRPr kumimoji="1" lang="zh-CN" altLang="en-US" sz="1600" dirty="0">
              <a:latin typeface="Arial" charset="0"/>
              <a:ea typeface="黑体" pitchFamily="2" charset="-122"/>
            </a:endParaRPr>
          </a:p>
        </p:txBody>
      </p:sp>
      <p:sp>
        <p:nvSpPr>
          <p:cNvPr id="43" name="Rectangle 22"/>
          <p:cNvSpPr>
            <a:spLocks noChangeArrowheads="1"/>
          </p:cNvSpPr>
          <p:nvPr/>
        </p:nvSpPr>
        <p:spPr bwMode="auto">
          <a:xfrm>
            <a:off x="6429388" y="642918"/>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Arial" charset="0"/>
                <a:ea typeface="黑体" pitchFamily="2" charset="-122"/>
              </a:rPr>
              <a:t>B</a:t>
            </a:r>
            <a:r>
              <a:rPr kumimoji="1" lang="zh-CN" altLang="en-US" sz="2400" dirty="0" smtClean="0">
                <a:latin typeface="Arial" charset="0"/>
                <a:ea typeface="黑体" pitchFamily="2" charset="-122"/>
              </a:rPr>
              <a:t>的接收窗口</a:t>
            </a:r>
            <a:endParaRPr kumimoji="1" lang="zh-CN" altLang="en-US" sz="2400" dirty="0">
              <a:latin typeface="Arial" charset="0"/>
              <a:ea typeface="黑体" pitchFamily="2" charset="-122"/>
            </a:endParaRPr>
          </a:p>
        </p:txBody>
      </p:sp>
      <p:sp>
        <p:nvSpPr>
          <p:cNvPr id="44" name="Rectangle 22"/>
          <p:cNvSpPr>
            <a:spLocks noChangeArrowheads="1"/>
          </p:cNvSpPr>
          <p:nvPr/>
        </p:nvSpPr>
        <p:spPr bwMode="auto">
          <a:xfrm>
            <a:off x="6357950" y="1071546"/>
            <a:ext cx="221464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字节，可接收</a:t>
            </a:r>
            <a:endParaRPr kumimoji="1" lang="zh-CN" altLang="en-US" sz="1600" dirty="0">
              <a:latin typeface="Arial" charset="0"/>
              <a:ea typeface="黑体" pitchFamily="2" charset="-122"/>
            </a:endParaRPr>
          </a:p>
        </p:txBody>
      </p:sp>
      <p:grpSp>
        <p:nvGrpSpPr>
          <p:cNvPr id="52" name="组合 51"/>
          <p:cNvGrpSpPr/>
          <p:nvPr/>
        </p:nvGrpSpPr>
        <p:grpSpPr>
          <a:xfrm>
            <a:off x="71406" y="1852600"/>
            <a:ext cx="2643206" cy="335989"/>
            <a:chOff x="285720" y="2857495"/>
            <a:chExt cx="2357454" cy="316046"/>
          </a:xfrm>
        </p:grpSpPr>
        <p:sp>
          <p:nvSpPr>
            <p:cNvPr id="50" name="Rectangle 22"/>
            <p:cNvSpPr>
              <a:spLocks noChangeArrowheads="1"/>
            </p:cNvSpPr>
            <p:nvPr/>
          </p:nvSpPr>
          <p:spPr bwMode="auto">
            <a:xfrm>
              <a:off x="1071538" y="2857495"/>
              <a:ext cx="1571636" cy="316046"/>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101-300</a:t>
              </a:r>
              <a:r>
                <a:rPr kumimoji="1" lang="zh-CN" altLang="en-US" sz="1600" dirty="0" smtClean="0">
                  <a:latin typeface="Arial" charset="0"/>
                  <a:ea typeface="黑体" pitchFamily="2" charset="-122"/>
                </a:rPr>
                <a:t> 可发送</a:t>
              </a:r>
              <a:endParaRPr kumimoji="1" lang="zh-CN" altLang="en-US" sz="1600" dirty="0">
                <a:latin typeface="Arial" charset="0"/>
                <a:ea typeface="黑体" pitchFamily="2" charset="-122"/>
              </a:endParaRPr>
            </a:p>
          </p:txBody>
        </p:sp>
        <p:sp>
          <p:nvSpPr>
            <p:cNvPr id="51" name="Rectangle 22"/>
            <p:cNvSpPr>
              <a:spLocks noChangeArrowheads="1"/>
            </p:cNvSpPr>
            <p:nvPr/>
          </p:nvSpPr>
          <p:spPr bwMode="auto">
            <a:xfrm>
              <a:off x="285720" y="2857495"/>
              <a:ext cx="785818" cy="316046"/>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1-100</a:t>
              </a:r>
              <a:endParaRPr kumimoji="1" lang="zh-CN" altLang="en-US" dirty="0">
                <a:latin typeface="Arial" charset="0"/>
                <a:ea typeface="黑体" pitchFamily="2" charset="-122"/>
              </a:endParaRPr>
            </a:p>
          </p:txBody>
        </p:sp>
      </p:grpSp>
      <p:grpSp>
        <p:nvGrpSpPr>
          <p:cNvPr id="53" name="组合 52"/>
          <p:cNvGrpSpPr/>
          <p:nvPr/>
        </p:nvGrpSpPr>
        <p:grpSpPr>
          <a:xfrm>
            <a:off x="71406" y="2281226"/>
            <a:ext cx="2643206" cy="357190"/>
            <a:chOff x="285720" y="2857496"/>
            <a:chExt cx="2357454" cy="335989"/>
          </a:xfrm>
        </p:grpSpPr>
        <p:sp>
          <p:nvSpPr>
            <p:cNvPr id="54" name="Rectangle 22"/>
            <p:cNvSpPr>
              <a:spLocks noChangeArrowheads="1"/>
            </p:cNvSpPr>
            <p:nvPr/>
          </p:nvSpPr>
          <p:spPr bwMode="auto">
            <a:xfrm>
              <a:off x="1428728" y="2857496"/>
              <a:ext cx="1214446" cy="316046"/>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201</a:t>
              </a:r>
              <a:r>
                <a:rPr kumimoji="1" lang="zh-CN" altLang="en-US" sz="1600" dirty="0" smtClean="0">
                  <a:latin typeface="Arial" charset="0"/>
                  <a:ea typeface="黑体" pitchFamily="2" charset="-122"/>
                </a:rPr>
                <a:t> </a:t>
              </a:r>
              <a:r>
                <a:rPr kumimoji="1" lang="en-US" altLang="zh-CN" sz="1600" dirty="0" smtClean="0">
                  <a:latin typeface="Arial" charset="0"/>
                  <a:ea typeface="黑体" pitchFamily="2" charset="-122"/>
                </a:rPr>
                <a:t>-400</a:t>
              </a:r>
              <a:endParaRPr kumimoji="1" lang="zh-CN" altLang="en-US" sz="1600" dirty="0">
                <a:latin typeface="Arial" charset="0"/>
                <a:ea typeface="黑体" pitchFamily="2" charset="-122"/>
              </a:endParaRPr>
            </a:p>
          </p:txBody>
        </p:sp>
        <p:sp>
          <p:nvSpPr>
            <p:cNvPr id="55" name="Rectangle 22"/>
            <p:cNvSpPr>
              <a:spLocks noChangeArrowheads="1"/>
            </p:cNvSpPr>
            <p:nvPr/>
          </p:nvSpPr>
          <p:spPr bwMode="auto">
            <a:xfrm>
              <a:off x="285720" y="2857496"/>
              <a:ext cx="1214446"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1-200 </a:t>
              </a:r>
              <a:r>
                <a:rPr kumimoji="1" lang="zh-CN" altLang="en-US" sz="1600" dirty="0" smtClean="0">
                  <a:latin typeface="Arial" charset="0"/>
                  <a:ea typeface="黑体" pitchFamily="2" charset="-122"/>
                </a:rPr>
                <a:t>已发</a:t>
              </a:r>
              <a:endParaRPr kumimoji="1" lang="zh-CN" altLang="en-US" dirty="0">
                <a:latin typeface="Arial" charset="0"/>
                <a:ea typeface="黑体" pitchFamily="2" charset="-122"/>
              </a:endParaRPr>
            </a:p>
          </p:txBody>
        </p:sp>
      </p:grpSp>
      <p:grpSp>
        <p:nvGrpSpPr>
          <p:cNvPr id="56" name="组合 55"/>
          <p:cNvGrpSpPr/>
          <p:nvPr/>
        </p:nvGrpSpPr>
        <p:grpSpPr>
          <a:xfrm>
            <a:off x="71406" y="2643182"/>
            <a:ext cx="2643206" cy="582211"/>
            <a:chOff x="285720" y="2794782"/>
            <a:chExt cx="2357454" cy="547654"/>
          </a:xfrm>
        </p:grpSpPr>
        <p:sp>
          <p:nvSpPr>
            <p:cNvPr id="57" name="Rectangle 22"/>
            <p:cNvSpPr>
              <a:spLocks noChangeArrowheads="1"/>
            </p:cNvSpPr>
            <p:nvPr/>
          </p:nvSpPr>
          <p:spPr bwMode="auto">
            <a:xfrm>
              <a:off x="2071670" y="2794782"/>
              <a:ext cx="571504" cy="547654"/>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301-400</a:t>
              </a:r>
              <a:endParaRPr kumimoji="1" lang="zh-CN" altLang="en-US" sz="1600" dirty="0">
                <a:latin typeface="Arial" charset="0"/>
                <a:ea typeface="黑体" pitchFamily="2" charset="-122"/>
              </a:endParaRPr>
            </a:p>
          </p:txBody>
        </p:sp>
        <p:sp>
          <p:nvSpPr>
            <p:cNvPr id="58" name="Rectangle 22"/>
            <p:cNvSpPr>
              <a:spLocks noChangeArrowheads="1"/>
            </p:cNvSpPr>
            <p:nvPr/>
          </p:nvSpPr>
          <p:spPr bwMode="auto">
            <a:xfrm>
              <a:off x="285720" y="2857496"/>
              <a:ext cx="1785950"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1-300 </a:t>
              </a:r>
              <a:r>
                <a:rPr kumimoji="1" lang="zh-CN" altLang="en-US" sz="1600" dirty="0" smtClean="0">
                  <a:latin typeface="Arial" charset="0"/>
                  <a:ea typeface="黑体" pitchFamily="2" charset="-122"/>
                </a:rPr>
                <a:t>已发</a:t>
              </a:r>
              <a:endParaRPr kumimoji="1" lang="zh-CN" altLang="en-US" dirty="0">
                <a:latin typeface="Arial" charset="0"/>
                <a:ea typeface="黑体" pitchFamily="2" charset="-122"/>
              </a:endParaRPr>
            </a:p>
          </p:txBody>
        </p:sp>
      </p:grpSp>
      <p:sp>
        <p:nvSpPr>
          <p:cNvPr id="70" name="Rectangle 27"/>
          <p:cNvSpPr>
            <a:spLocks noChangeArrowheads="1"/>
          </p:cNvSpPr>
          <p:nvPr/>
        </p:nvSpPr>
        <p:spPr bwMode="auto">
          <a:xfrm>
            <a:off x="6421226" y="2995606"/>
            <a:ext cx="265136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FF"/>
                </a:solidFill>
                <a:latin typeface="+mn-lt"/>
                <a:ea typeface="黑体" pitchFamily="2" charset="-122"/>
              </a:rPr>
              <a:t>允许 </a:t>
            </a:r>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发送序号 </a:t>
            </a:r>
            <a:endParaRPr kumimoji="1" lang="en-US" altLang="zh-CN" b="1" dirty="0" smtClean="0">
              <a:solidFill>
                <a:srgbClr val="0000FF"/>
              </a:solidFill>
              <a:latin typeface="+mn-lt"/>
              <a:ea typeface="黑体" pitchFamily="2" charset="-122"/>
            </a:endParaRPr>
          </a:p>
          <a:p>
            <a:pPr defTabSz="762000" eaLnBrk="0" hangingPunct="0"/>
            <a:r>
              <a:rPr kumimoji="1" lang="en-US" altLang="zh-CN" b="1" dirty="0" smtClean="0">
                <a:solidFill>
                  <a:srgbClr val="0000FF"/>
                </a:solidFill>
                <a:latin typeface="+mn-lt"/>
                <a:ea typeface="黑体" pitchFamily="2" charset="-122"/>
              </a:rPr>
              <a:t>201 </a:t>
            </a:r>
            <a:r>
              <a:rPr kumimoji="1" lang="zh-CN" altLang="en-US" b="1" dirty="0">
                <a:solidFill>
                  <a:srgbClr val="0000FF"/>
                </a:solidFill>
                <a:latin typeface="+mn-lt"/>
                <a:ea typeface="黑体" pitchFamily="2" charset="-122"/>
              </a:rPr>
              <a:t>至 </a:t>
            </a:r>
            <a:r>
              <a:rPr kumimoji="1" lang="en-US" altLang="zh-CN" b="1" dirty="0">
                <a:solidFill>
                  <a:srgbClr val="0000FF"/>
                </a:solidFill>
                <a:latin typeface="+mn-lt"/>
                <a:ea typeface="黑体" pitchFamily="2" charset="-122"/>
              </a:rPr>
              <a:t>500  </a:t>
            </a:r>
            <a:r>
              <a:rPr kumimoji="1" lang="zh-CN" altLang="en-US" b="1" dirty="0">
                <a:solidFill>
                  <a:srgbClr val="0000FF"/>
                </a:solidFill>
                <a:latin typeface="+mn-lt"/>
                <a:ea typeface="黑体" pitchFamily="2" charset="-122"/>
              </a:rPr>
              <a:t>共 </a:t>
            </a:r>
            <a:r>
              <a:rPr kumimoji="1" lang="en-US" altLang="zh-CN" b="1" dirty="0">
                <a:solidFill>
                  <a:srgbClr val="0000FF"/>
                </a:solidFill>
                <a:latin typeface="+mn-lt"/>
                <a:ea typeface="黑体" pitchFamily="2" charset="-122"/>
              </a:rPr>
              <a:t>300 </a:t>
            </a:r>
            <a:r>
              <a:rPr kumimoji="1" lang="zh-CN" altLang="en-US" b="1" dirty="0" smtClean="0">
                <a:solidFill>
                  <a:srgbClr val="0000FF"/>
                </a:solidFill>
                <a:latin typeface="+mn-lt"/>
                <a:ea typeface="黑体" pitchFamily="2" charset="-122"/>
              </a:rPr>
              <a:t>字节</a:t>
            </a:r>
            <a:endParaRPr kumimoji="1" lang="en-US" altLang="zh-CN" b="1" dirty="0" smtClean="0">
              <a:solidFill>
                <a:srgbClr val="0000FF"/>
              </a:solidFill>
              <a:latin typeface="+mn-lt"/>
              <a:ea typeface="黑体" pitchFamily="2" charset="-122"/>
            </a:endParaRPr>
          </a:p>
        </p:txBody>
      </p:sp>
      <p:grpSp>
        <p:nvGrpSpPr>
          <p:cNvPr id="75" name="组合 74"/>
          <p:cNvGrpSpPr/>
          <p:nvPr/>
        </p:nvGrpSpPr>
        <p:grpSpPr>
          <a:xfrm>
            <a:off x="6215074" y="2071675"/>
            <a:ext cx="2714676" cy="335991"/>
            <a:chOff x="6000728" y="2388510"/>
            <a:chExt cx="3143272" cy="283966"/>
          </a:xfrm>
        </p:grpSpPr>
        <p:sp>
          <p:nvSpPr>
            <p:cNvPr id="73" name="Rectangle 22"/>
            <p:cNvSpPr>
              <a:spLocks noChangeArrowheads="1"/>
            </p:cNvSpPr>
            <p:nvPr/>
          </p:nvSpPr>
          <p:spPr bwMode="auto">
            <a:xfrm>
              <a:off x="6827895" y="2388512"/>
              <a:ext cx="2316105" cy="283964"/>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 101-400</a:t>
              </a:r>
              <a:r>
                <a:rPr kumimoji="1" lang="zh-CN" altLang="en-US" sz="1600" dirty="0" smtClean="0">
                  <a:latin typeface="Arial" charset="0"/>
                  <a:ea typeface="黑体" pitchFamily="2" charset="-122"/>
                </a:rPr>
                <a:t>字节可接收</a:t>
              </a:r>
              <a:endParaRPr kumimoji="1" lang="zh-CN" altLang="en-US" sz="1600" dirty="0">
                <a:latin typeface="Arial" charset="0"/>
                <a:ea typeface="黑体" pitchFamily="2" charset="-122"/>
              </a:endParaRPr>
            </a:p>
          </p:txBody>
        </p:sp>
        <p:sp>
          <p:nvSpPr>
            <p:cNvPr id="74" name="Rectangle 22"/>
            <p:cNvSpPr>
              <a:spLocks noChangeArrowheads="1"/>
            </p:cNvSpPr>
            <p:nvPr/>
          </p:nvSpPr>
          <p:spPr bwMode="auto">
            <a:xfrm>
              <a:off x="6000728" y="2388510"/>
              <a:ext cx="827167" cy="283964"/>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1-100</a:t>
              </a:r>
              <a:endParaRPr kumimoji="1" lang="zh-CN" altLang="en-US" dirty="0">
                <a:latin typeface="Arial" charset="0"/>
                <a:ea typeface="黑体" pitchFamily="2" charset="-122"/>
              </a:endParaRPr>
            </a:p>
          </p:txBody>
        </p:sp>
      </p:grpSp>
      <p:grpSp>
        <p:nvGrpSpPr>
          <p:cNvPr id="76" name="组合 75"/>
          <p:cNvGrpSpPr/>
          <p:nvPr/>
        </p:nvGrpSpPr>
        <p:grpSpPr>
          <a:xfrm>
            <a:off x="6215074" y="2500303"/>
            <a:ext cx="2714676" cy="335992"/>
            <a:chOff x="6000728" y="2388511"/>
            <a:chExt cx="3143272" cy="283967"/>
          </a:xfrm>
        </p:grpSpPr>
        <p:sp>
          <p:nvSpPr>
            <p:cNvPr id="77" name="Rectangle 22"/>
            <p:cNvSpPr>
              <a:spLocks noChangeArrowheads="1"/>
            </p:cNvSpPr>
            <p:nvPr/>
          </p:nvSpPr>
          <p:spPr bwMode="auto">
            <a:xfrm>
              <a:off x="7241479" y="2388511"/>
              <a:ext cx="1902521" cy="283964"/>
            </a:xfrm>
            <a:prstGeom prst="rect">
              <a:avLst/>
            </a:prstGeom>
            <a:noFill/>
            <a:ln w="12700">
              <a:solidFill>
                <a:schemeClr val="tx1"/>
              </a:solidFill>
              <a:miter lim="800000"/>
              <a:headEnd/>
              <a:tailEnd/>
            </a:ln>
            <a:effectLst/>
          </p:spPr>
          <p:txBody>
            <a:bodyPr wrap="square" lIns="90488" tIns="44450" rIns="90488" bIns="44450">
              <a:spAutoFit/>
            </a:bodyPr>
            <a:lstStyle/>
            <a:p>
              <a:pPr algn="r" defTabSz="762000" eaLnBrk="0" hangingPunct="0"/>
              <a:r>
                <a:rPr kumimoji="1" lang="en-US" altLang="zh-CN" sz="1600" dirty="0" smtClean="0">
                  <a:latin typeface="Arial" charset="0"/>
                  <a:ea typeface="黑体" pitchFamily="2" charset="-122"/>
                </a:rPr>
                <a:t>     201-400</a:t>
              </a:r>
              <a:r>
                <a:rPr kumimoji="1" lang="zh-CN" altLang="en-US" sz="1600" dirty="0" smtClean="0">
                  <a:latin typeface="Arial" charset="0"/>
                  <a:ea typeface="黑体" pitchFamily="2" charset="-122"/>
                </a:rPr>
                <a:t>字节</a:t>
              </a:r>
              <a:endParaRPr kumimoji="1" lang="zh-CN" altLang="en-US" sz="1600" dirty="0">
                <a:latin typeface="Arial" charset="0"/>
                <a:ea typeface="黑体" pitchFamily="2" charset="-122"/>
              </a:endParaRPr>
            </a:p>
          </p:txBody>
        </p:sp>
        <p:sp>
          <p:nvSpPr>
            <p:cNvPr id="78" name="Rectangle 22"/>
            <p:cNvSpPr>
              <a:spLocks noChangeArrowheads="1"/>
            </p:cNvSpPr>
            <p:nvPr/>
          </p:nvSpPr>
          <p:spPr bwMode="auto">
            <a:xfrm>
              <a:off x="6000728" y="2388514"/>
              <a:ext cx="1737051" cy="283964"/>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1-200</a:t>
              </a:r>
              <a:endParaRPr kumimoji="1" lang="zh-CN" altLang="en-US" dirty="0">
                <a:latin typeface="Arial" charset="0"/>
                <a:ea typeface="黑体" pitchFamily="2" charset="-122"/>
              </a:endParaRPr>
            </a:p>
          </p:txBody>
        </p:sp>
      </p:grpSp>
      <p:sp>
        <p:nvSpPr>
          <p:cNvPr id="68" name="矩形 67"/>
          <p:cNvSpPr/>
          <p:nvPr/>
        </p:nvSpPr>
        <p:spPr>
          <a:xfrm>
            <a:off x="2571736" y="500042"/>
            <a:ext cx="3310522" cy="523220"/>
          </a:xfrm>
          <a:prstGeom prst="rect">
            <a:avLst/>
          </a:prstGeom>
        </p:spPr>
        <p:txBody>
          <a:bodyPr wrap="none">
            <a:spAutoFit/>
          </a:bodyPr>
          <a:lstStyle/>
          <a:p>
            <a:r>
              <a:rPr lang="zh-CN" altLang="en-US" sz="2800" b="1" dirty="0" smtClean="0">
                <a:solidFill>
                  <a:srgbClr val="000099"/>
                </a:solidFill>
                <a:ea typeface="黑体" pitchFamily="2" charset="-122"/>
              </a:rPr>
              <a:t>每报文段</a:t>
            </a:r>
            <a:r>
              <a:rPr lang="en-US" altLang="zh-CN" sz="2800" b="1" dirty="0" smtClean="0">
                <a:solidFill>
                  <a:srgbClr val="000099"/>
                </a:solidFill>
                <a:ea typeface="黑体" pitchFamily="2" charset="-122"/>
              </a:rPr>
              <a:t>100</a:t>
            </a:r>
            <a:r>
              <a:rPr lang="zh-CN" altLang="en-US" sz="2800" b="1" dirty="0" smtClean="0">
                <a:solidFill>
                  <a:srgbClr val="000099"/>
                </a:solidFill>
                <a:ea typeface="黑体" pitchFamily="2" charset="-122"/>
              </a:rPr>
              <a:t>字节。</a:t>
            </a:r>
            <a:endParaRPr lang="zh-CN" altLang="en-US" dirty="0"/>
          </a:p>
        </p:txBody>
      </p:sp>
    </p:spTree>
    <p:extLst>
      <p:ext uri="{BB962C8B-B14F-4D97-AF65-F5344CB8AC3E}">
        <p14:creationId xmlns:p14="http://schemas.microsoft.com/office/powerpoint/2010/main" val="1835667743"/>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复用和分用</a:t>
            </a:r>
            <a:endParaRPr lang="zh-CN" altLang="en-US" dirty="0"/>
          </a:p>
        </p:txBody>
      </p:sp>
      <p:sp>
        <p:nvSpPr>
          <p:cNvPr id="3" name="内容占位符 2"/>
          <p:cNvSpPr>
            <a:spLocks noGrp="1"/>
          </p:cNvSpPr>
          <p:nvPr>
            <p:ph idx="1"/>
          </p:nvPr>
        </p:nvSpPr>
        <p:spPr/>
        <p:txBody>
          <a:bodyPr/>
          <a:lstStyle/>
          <a:p>
            <a:pPr algn="just"/>
            <a:r>
              <a:rPr lang="zh-CN" altLang="en-US" dirty="0" smtClean="0"/>
              <a:t>运输层的一个很重要的功能就是</a:t>
            </a:r>
            <a:r>
              <a:rPr lang="zh-CN" altLang="en-US" dirty="0" smtClean="0">
                <a:solidFill>
                  <a:srgbClr val="FF0000"/>
                </a:solidFill>
              </a:rPr>
              <a:t>复用和分用</a:t>
            </a:r>
            <a:r>
              <a:rPr lang="zh-CN" altLang="en-US" dirty="0" smtClean="0"/>
              <a:t>。</a:t>
            </a:r>
            <a:endParaRPr lang="en-US" altLang="zh-CN" dirty="0" smtClean="0"/>
          </a:p>
          <a:p>
            <a:pPr algn="just"/>
            <a:r>
              <a:rPr lang="zh-CN" altLang="en-US" dirty="0" smtClean="0">
                <a:solidFill>
                  <a:srgbClr val="FF0000"/>
                </a:solidFill>
              </a:rPr>
              <a:t>复用和分用</a:t>
            </a:r>
            <a:r>
              <a:rPr lang="zh-CN" altLang="en-US" dirty="0" smtClean="0"/>
              <a:t>是指传输层能够使多个高层应用程序同时使用网络服务</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a:t>
            </a:fld>
            <a:endParaRPr lang="zh-CN" altLang="en-US" kern="0" dirty="0">
              <a:solidFill>
                <a:sysClr val="windowText" lastClr="000000"/>
              </a:solidFill>
            </a:endParaRPr>
          </a:p>
        </p:txBody>
      </p:sp>
      <p:sp>
        <p:nvSpPr>
          <p:cNvPr id="6" name="Rectangle 314"/>
          <p:cNvSpPr>
            <a:spLocks noChangeArrowheads="1"/>
          </p:cNvSpPr>
          <p:nvPr/>
        </p:nvSpPr>
        <p:spPr bwMode="auto">
          <a:xfrm>
            <a:off x="779436" y="3409954"/>
            <a:ext cx="1449388" cy="2538413"/>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9" name="Line 316"/>
          <p:cNvSpPr>
            <a:spLocks noChangeShapeType="1"/>
          </p:cNvSpPr>
          <p:nvPr/>
        </p:nvSpPr>
        <p:spPr bwMode="auto">
          <a:xfrm>
            <a:off x="779436" y="4995867"/>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10" name="Line 317"/>
          <p:cNvSpPr>
            <a:spLocks noChangeShapeType="1"/>
          </p:cNvSpPr>
          <p:nvPr/>
        </p:nvSpPr>
        <p:spPr bwMode="auto">
          <a:xfrm>
            <a:off x="779436" y="5475292"/>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11" name="Rectangle 318"/>
          <p:cNvSpPr>
            <a:spLocks noChangeArrowheads="1"/>
          </p:cNvSpPr>
          <p:nvPr/>
        </p:nvSpPr>
        <p:spPr bwMode="auto">
          <a:xfrm>
            <a:off x="785786" y="4071942"/>
            <a:ext cx="1439863" cy="447675"/>
          </a:xfrm>
          <a:prstGeom prst="rect">
            <a:avLst/>
          </a:prstGeom>
          <a:solidFill>
            <a:srgbClr val="99FF66"/>
          </a:solidFill>
          <a:ln w="19050">
            <a:solidFill>
              <a:schemeClr val="tx1"/>
            </a:solidFill>
            <a:miter lim="800000"/>
            <a:headEnd/>
            <a:tailEnd/>
          </a:ln>
          <a:effectLst/>
        </p:spPr>
        <p:txBody>
          <a:bodyPr wrap="none" anchor="ctr"/>
          <a:lstStyle/>
          <a:p>
            <a:endParaRPr lang="zh-CN" altLang="en-US"/>
          </a:p>
        </p:txBody>
      </p:sp>
      <p:sp>
        <p:nvSpPr>
          <p:cNvPr id="12" name="Rectangle 319"/>
          <p:cNvSpPr>
            <a:spLocks noChangeArrowheads="1"/>
          </p:cNvSpPr>
          <p:nvPr/>
        </p:nvSpPr>
        <p:spPr bwMode="auto">
          <a:xfrm>
            <a:off x="744511" y="3530604"/>
            <a:ext cx="322263" cy="237490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sz="2000">
                <a:solidFill>
                  <a:srgbClr val="333399"/>
                </a:solidFill>
                <a:latin typeface="Arial" charset="0"/>
                <a:ea typeface="黑体" pitchFamily="2" charset="-122"/>
              </a:rPr>
              <a:t>5</a:t>
            </a:r>
          </a:p>
          <a:p>
            <a:pPr defTabSz="762000" eaLnBrk="0" hangingPunct="0">
              <a:lnSpc>
                <a:spcPct val="150000"/>
              </a:lnSpc>
            </a:pPr>
            <a:r>
              <a:rPr kumimoji="1" lang="en-US" altLang="zh-CN" sz="2000">
                <a:solidFill>
                  <a:srgbClr val="333399"/>
                </a:solidFill>
                <a:latin typeface="Arial" charset="0"/>
                <a:ea typeface="黑体" pitchFamily="2" charset="-122"/>
              </a:rPr>
              <a:t>4</a:t>
            </a:r>
          </a:p>
          <a:p>
            <a:pPr defTabSz="762000" eaLnBrk="0" hangingPunct="0">
              <a:lnSpc>
                <a:spcPct val="150000"/>
              </a:lnSpc>
            </a:pPr>
            <a:r>
              <a:rPr kumimoji="1" lang="en-US" altLang="zh-CN" sz="2000">
                <a:solidFill>
                  <a:srgbClr val="333399"/>
                </a:solidFill>
                <a:latin typeface="Arial" charset="0"/>
                <a:ea typeface="黑体" pitchFamily="2" charset="-122"/>
              </a:rPr>
              <a:t>3</a:t>
            </a:r>
          </a:p>
          <a:p>
            <a:pPr defTabSz="762000" eaLnBrk="0" hangingPunct="0">
              <a:lnSpc>
                <a:spcPct val="150000"/>
              </a:lnSpc>
            </a:pPr>
            <a:r>
              <a:rPr kumimoji="1" lang="en-US" altLang="zh-CN" sz="2000">
                <a:solidFill>
                  <a:srgbClr val="333399"/>
                </a:solidFill>
                <a:latin typeface="Arial" charset="0"/>
                <a:ea typeface="黑体" pitchFamily="2" charset="-122"/>
              </a:rPr>
              <a:t>2</a:t>
            </a:r>
          </a:p>
          <a:p>
            <a:pPr defTabSz="762000" eaLnBrk="0" hangingPunct="0">
              <a:lnSpc>
                <a:spcPct val="150000"/>
              </a:lnSpc>
            </a:pPr>
            <a:r>
              <a:rPr kumimoji="1" lang="en-US" altLang="zh-CN" sz="2000">
                <a:solidFill>
                  <a:srgbClr val="333399"/>
                </a:solidFill>
                <a:latin typeface="Arial" charset="0"/>
                <a:ea typeface="黑体" pitchFamily="2" charset="-122"/>
              </a:rPr>
              <a:t>1</a:t>
            </a:r>
          </a:p>
        </p:txBody>
      </p:sp>
      <p:sp>
        <p:nvSpPr>
          <p:cNvPr id="26" name="Rectangle 339"/>
          <p:cNvSpPr>
            <a:spLocks noChangeArrowheads="1"/>
          </p:cNvSpPr>
          <p:nvPr/>
        </p:nvSpPr>
        <p:spPr bwMode="auto">
          <a:xfrm>
            <a:off x="2419324" y="3262317"/>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333399"/>
                </a:solidFill>
                <a:latin typeface="Arial" charset="0"/>
                <a:ea typeface="黑体" pitchFamily="2" charset="-122"/>
              </a:rPr>
              <a:t>应用进程</a:t>
            </a:r>
          </a:p>
        </p:txBody>
      </p:sp>
      <p:sp>
        <p:nvSpPr>
          <p:cNvPr id="34" name="Freeform 370"/>
          <p:cNvSpPr>
            <a:spLocks/>
          </p:cNvSpPr>
          <p:nvPr/>
        </p:nvSpPr>
        <p:spPr bwMode="auto">
          <a:xfrm>
            <a:off x="2144686" y="3567117"/>
            <a:ext cx="327025" cy="128587"/>
          </a:xfrm>
          <a:custGeom>
            <a:avLst/>
            <a:gdLst/>
            <a:ahLst/>
            <a:cxnLst>
              <a:cxn ang="0">
                <a:pos x="174" y="0"/>
              </a:cxn>
              <a:cxn ang="0">
                <a:pos x="0" y="84"/>
              </a:cxn>
            </a:cxnLst>
            <a:rect l="0" t="0" r="r" b="b"/>
            <a:pathLst>
              <a:path w="174" h="84">
                <a:moveTo>
                  <a:pt x="174" y="0"/>
                </a:moveTo>
                <a:lnTo>
                  <a:pt x="0" y="84"/>
                </a:lnTo>
              </a:path>
            </a:pathLst>
          </a:custGeom>
          <a:noFill/>
          <a:ln w="28575" cmpd="sng">
            <a:solidFill>
              <a:srgbClr val="333399"/>
            </a:solidFill>
            <a:round/>
            <a:headEnd/>
            <a:tailEnd type="triangle" w="med" len="lg"/>
          </a:ln>
          <a:effectLst/>
        </p:spPr>
        <p:txBody>
          <a:bodyPr wrap="none" anchor="ctr"/>
          <a:lstStyle/>
          <a:p>
            <a:endParaRPr lang="zh-CN" altLang="en-US"/>
          </a:p>
        </p:txBody>
      </p:sp>
      <p:sp>
        <p:nvSpPr>
          <p:cNvPr id="35" name="Oval 384"/>
          <p:cNvSpPr>
            <a:spLocks noChangeArrowheads="1"/>
          </p:cNvSpPr>
          <p:nvPr/>
        </p:nvSpPr>
        <p:spPr bwMode="auto">
          <a:xfrm>
            <a:off x="855636" y="3433767"/>
            <a:ext cx="633413" cy="354012"/>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36" name="Rectangle 385"/>
          <p:cNvSpPr>
            <a:spLocks noChangeArrowheads="1"/>
          </p:cNvSpPr>
          <p:nvPr/>
        </p:nvSpPr>
        <p:spPr bwMode="auto">
          <a:xfrm>
            <a:off x="903261" y="3394079"/>
            <a:ext cx="58028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smtClean="0">
                <a:solidFill>
                  <a:srgbClr val="333399"/>
                </a:solidFill>
                <a:latin typeface="Arial" charset="0"/>
                <a:ea typeface="黑体" pitchFamily="2" charset="-122"/>
              </a:rPr>
              <a:t>QQ</a:t>
            </a:r>
            <a:endParaRPr kumimoji="1" lang="en-US" altLang="zh-CN" sz="2000" dirty="0">
              <a:solidFill>
                <a:srgbClr val="333399"/>
              </a:solidFill>
              <a:latin typeface="Arial" charset="0"/>
              <a:ea typeface="黑体" pitchFamily="2" charset="-122"/>
            </a:endParaRPr>
          </a:p>
        </p:txBody>
      </p:sp>
      <p:sp>
        <p:nvSpPr>
          <p:cNvPr id="37" name="Oval 387"/>
          <p:cNvSpPr>
            <a:spLocks noChangeArrowheads="1"/>
          </p:cNvSpPr>
          <p:nvPr/>
        </p:nvSpPr>
        <p:spPr bwMode="auto">
          <a:xfrm>
            <a:off x="1538261" y="3508379"/>
            <a:ext cx="633413" cy="376238"/>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38" name="Rectangle 388"/>
          <p:cNvSpPr>
            <a:spLocks noChangeArrowheads="1"/>
          </p:cNvSpPr>
          <p:nvPr/>
        </p:nvSpPr>
        <p:spPr bwMode="auto">
          <a:xfrm>
            <a:off x="1568424" y="3482979"/>
            <a:ext cx="65402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err="1" smtClean="0">
                <a:solidFill>
                  <a:srgbClr val="333399"/>
                </a:solidFill>
                <a:latin typeface="Arial" charset="0"/>
                <a:ea typeface="黑体" pitchFamily="2" charset="-122"/>
              </a:rPr>
              <a:t>sina</a:t>
            </a:r>
            <a:endParaRPr kumimoji="1" lang="en-US" altLang="zh-CN" sz="2000" dirty="0">
              <a:solidFill>
                <a:srgbClr val="333399"/>
              </a:solidFill>
              <a:latin typeface="Arial" charset="0"/>
              <a:ea typeface="黑体" pitchFamily="2" charset="-122"/>
            </a:endParaRPr>
          </a:p>
        </p:txBody>
      </p:sp>
      <p:sp>
        <p:nvSpPr>
          <p:cNvPr id="39" name="Oval 389"/>
          <p:cNvSpPr>
            <a:spLocks noChangeArrowheads="1"/>
          </p:cNvSpPr>
          <p:nvPr/>
        </p:nvSpPr>
        <p:spPr bwMode="auto">
          <a:xfrm>
            <a:off x="1389036" y="4456117"/>
            <a:ext cx="153988" cy="136525"/>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42" name="Rectangle 396"/>
          <p:cNvSpPr>
            <a:spLocks noChangeArrowheads="1"/>
          </p:cNvSpPr>
          <p:nvPr/>
        </p:nvSpPr>
        <p:spPr bwMode="auto">
          <a:xfrm>
            <a:off x="2419324" y="3722692"/>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rgbClr val="333399"/>
                </a:solidFill>
                <a:latin typeface="Arial" charset="0"/>
                <a:ea typeface="黑体" pitchFamily="2" charset="-122"/>
              </a:rPr>
              <a:t>端口</a:t>
            </a:r>
          </a:p>
        </p:txBody>
      </p:sp>
      <p:sp>
        <p:nvSpPr>
          <p:cNvPr id="45" name="Line 399"/>
          <p:cNvSpPr>
            <a:spLocks noChangeShapeType="1"/>
          </p:cNvSpPr>
          <p:nvPr/>
        </p:nvSpPr>
        <p:spPr bwMode="auto">
          <a:xfrm flipH="1">
            <a:off x="1904974" y="3889379"/>
            <a:ext cx="544512" cy="122238"/>
          </a:xfrm>
          <a:prstGeom prst="line">
            <a:avLst/>
          </a:prstGeom>
          <a:noFill/>
          <a:ln w="28575">
            <a:solidFill>
              <a:srgbClr val="333399"/>
            </a:solidFill>
            <a:round/>
            <a:headEnd/>
            <a:tailEnd type="triangle" w="med" len="lg"/>
          </a:ln>
          <a:effectLst/>
        </p:spPr>
        <p:txBody>
          <a:bodyPr/>
          <a:lstStyle/>
          <a:p>
            <a:endParaRPr lang="zh-CN" altLang="en-US"/>
          </a:p>
        </p:txBody>
      </p:sp>
      <p:sp>
        <p:nvSpPr>
          <p:cNvPr id="47" name="Rectangle 411"/>
          <p:cNvSpPr>
            <a:spLocks noChangeArrowheads="1"/>
          </p:cNvSpPr>
          <p:nvPr/>
        </p:nvSpPr>
        <p:spPr bwMode="auto">
          <a:xfrm>
            <a:off x="1109636" y="3951292"/>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48" name="Rectangle 412"/>
          <p:cNvSpPr>
            <a:spLocks noChangeArrowheads="1"/>
          </p:cNvSpPr>
          <p:nvPr/>
        </p:nvSpPr>
        <p:spPr bwMode="auto">
          <a:xfrm>
            <a:off x="1693836" y="3951292"/>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55" name="Freeform 386"/>
          <p:cNvSpPr>
            <a:spLocks/>
          </p:cNvSpPr>
          <p:nvPr/>
        </p:nvSpPr>
        <p:spPr bwMode="auto">
          <a:xfrm>
            <a:off x="1544611" y="3857629"/>
            <a:ext cx="271463" cy="628650"/>
          </a:xfrm>
          <a:custGeom>
            <a:avLst/>
            <a:gdLst/>
            <a:ahLst/>
            <a:cxnLst>
              <a:cxn ang="0">
                <a:pos x="156" y="0"/>
              </a:cxn>
              <a:cxn ang="0">
                <a:pos x="147" y="279"/>
              </a:cxn>
              <a:cxn ang="0">
                <a:pos x="81" y="372"/>
              </a:cxn>
              <a:cxn ang="0">
                <a:pos x="0" y="408"/>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arrow" w="med" len="med"/>
          </a:ln>
          <a:effectLst/>
        </p:spPr>
        <p:txBody>
          <a:bodyPr wrap="none" anchor="ctr"/>
          <a:lstStyle/>
          <a:p>
            <a:endParaRPr lang="zh-CN" altLang="en-US"/>
          </a:p>
        </p:txBody>
      </p:sp>
      <p:sp>
        <p:nvSpPr>
          <p:cNvPr id="56" name="Freeform 383"/>
          <p:cNvSpPr>
            <a:spLocks/>
          </p:cNvSpPr>
          <p:nvPr/>
        </p:nvSpPr>
        <p:spPr bwMode="auto">
          <a:xfrm>
            <a:off x="1200124" y="3770317"/>
            <a:ext cx="255541" cy="711207"/>
          </a:xfrm>
          <a:custGeom>
            <a:avLst/>
            <a:gdLst/>
            <a:ahLst/>
            <a:cxnLst>
              <a:cxn ang="0">
                <a:pos x="8" y="0"/>
              </a:cxn>
              <a:cxn ang="0">
                <a:pos x="5" y="285"/>
              </a:cxn>
              <a:cxn ang="0">
                <a:pos x="38" y="414"/>
              </a:cxn>
              <a:cxn ang="0">
                <a:pos x="149" y="492"/>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arrow" w="med" len="med"/>
          </a:ln>
          <a:effectLst/>
        </p:spPr>
        <p:txBody>
          <a:bodyPr wrap="none" anchor="ctr"/>
          <a:lstStyle/>
          <a:p>
            <a:endParaRPr lang="zh-CN" altLang="en-US"/>
          </a:p>
        </p:txBody>
      </p:sp>
      <p:sp>
        <p:nvSpPr>
          <p:cNvPr id="57" name="Freeform 338"/>
          <p:cNvSpPr>
            <a:spLocks/>
          </p:cNvSpPr>
          <p:nvPr/>
        </p:nvSpPr>
        <p:spPr bwMode="auto">
          <a:xfrm>
            <a:off x="857224" y="5643578"/>
            <a:ext cx="7332663" cy="45719"/>
          </a:xfrm>
          <a:custGeom>
            <a:avLst/>
            <a:gdLst/>
            <a:ahLst/>
            <a:cxnLst>
              <a:cxn ang="0">
                <a:pos x="0" y="0"/>
              </a:cxn>
              <a:cxn ang="0">
                <a:pos x="0" y="996"/>
              </a:cxn>
              <a:cxn ang="0">
                <a:pos x="9" y="1056"/>
              </a:cxn>
              <a:cxn ang="0">
                <a:pos x="36" y="1094"/>
              </a:cxn>
              <a:cxn ang="0">
                <a:pos x="75" y="1110"/>
              </a:cxn>
              <a:cxn ang="0">
                <a:pos x="127" y="1116"/>
              </a:cxn>
              <a:cxn ang="0">
                <a:pos x="1211" y="1116"/>
              </a:cxn>
              <a:cxn ang="0">
                <a:pos x="1250" y="1116"/>
              </a:cxn>
              <a:cxn ang="0">
                <a:pos x="1287" y="1100"/>
              </a:cxn>
              <a:cxn ang="0">
                <a:pos x="1305" y="1056"/>
              </a:cxn>
              <a:cxn ang="0">
                <a:pos x="1308" y="1022"/>
              </a:cxn>
              <a:cxn ang="0">
                <a:pos x="1308" y="307"/>
              </a:cxn>
              <a:cxn ang="0">
                <a:pos x="1311" y="261"/>
              </a:cxn>
              <a:cxn ang="0">
                <a:pos x="1376" y="191"/>
              </a:cxn>
              <a:cxn ang="0">
                <a:pos x="1620" y="191"/>
              </a:cxn>
              <a:cxn ang="0">
                <a:pos x="1676" y="252"/>
              </a:cxn>
              <a:cxn ang="0">
                <a:pos x="1680" y="280"/>
              </a:cxn>
              <a:cxn ang="0">
                <a:pos x="1680" y="1014"/>
              </a:cxn>
              <a:cxn ang="0">
                <a:pos x="1683" y="1047"/>
              </a:cxn>
              <a:cxn ang="0">
                <a:pos x="1701" y="1100"/>
              </a:cxn>
              <a:cxn ang="0">
                <a:pos x="1755" y="1116"/>
              </a:cxn>
              <a:cxn ang="0">
                <a:pos x="1808" y="1116"/>
              </a:cxn>
              <a:cxn ang="0">
                <a:pos x="2486" y="1116"/>
              </a:cxn>
              <a:cxn ang="0">
                <a:pos x="2564" y="1116"/>
              </a:cxn>
              <a:cxn ang="0">
                <a:pos x="2600" y="1091"/>
              </a:cxn>
              <a:cxn ang="0">
                <a:pos x="2608" y="999"/>
              </a:cxn>
              <a:cxn ang="0">
                <a:pos x="2608" y="264"/>
              </a:cxn>
              <a:cxn ang="0">
                <a:pos x="2616" y="227"/>
              </a:cxn>
              <a:cxn ang="0">
                <a:pos x="2676" y="191"/>
              </a:cxn>
              <a:cxn ang="0">
                <a:pos x="2868" y="195"/>
              </a:cxn>
              <a:cxn ang="0">
                <a:pos x="2928" y="251"/>
              </a:cxn>
              <a:cxn ang="0">
                <a:pos x="2928" y="280"/>
              </a:cxn>
              <a:cxn ang="0">
                <a:pos x="2928" y="1002"/>
              </a:cxn>
              <a:cxn ang="0">
                <a:pos x="2944" y="1087"/>
              </a:cxn>
              <a:cxn ang="0">
                <a:pos x="3014" y="1116"/>
              </a:cxn>
              <a:cxn ang="0">
                <a:pos x="3071" y="1116"/>
              </a:cxn>
              <a:cxn ang="0">
                <a:pos x="4117" y="1116"/>
              </a:cxn>
              <a:cxn ang="0">
                <a:pos x="4190" y="1116"/>
              </a:cxn>
              <a:cxn ang="0">
                <a:pos x="4251" y="1097"/>
              </a:cxn>
              <a:cxn ang="0">
                <a:pos x="4269" y="1044"/>
              </a:cxn>
              <a:cxn ang="0">
                <a:pos x="4271" y="994"/>
              </a:cxn>
              <a:cxn ang="0">
                <a:pos x="4272" y="0"/>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med"/>
            <a:tailEnd type="none" w="med" len="med"/>
          </a:ln>
          <a:effectLst/>
        </p:spPr>
        <p:txBody>
          <a:bodyPr/>
          <a:lstStyle/>
          <a:p>
            <a:endParaRPr lang="zh-CN" altLang="en-US"/>
          </a:p>
        </p:txBody>
      </p:sp>
      <p:cxnSp>
        <p:nvCxnSpPr>
          <p:cNvPr id="64" name="直接箭头连接符 63"/>
          <p:cNvCxnSpPr/>
          <p:nvPr/>
        </p:nvCxnSpPr>
        <p:spPr>
          <a:xfrm rot="5400000">
            <a:off x="1099269" y="4909358"/>
            <a:ext cx="714380" cy="158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339"/>
          <p:cNvSpPr>
            <a:spLocks noChangeArrowheads="1"/>
          </p:cNvSpPr>
          <p:nvPr/>
        </p:nvSpPr>
        <p:spPr bwMode="auto">
          <a:xfrm>
            <a:off x="4714876" y="5072074"/>
            <a:ext cx="1567738" cy="643766"/>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3600" dirty="0" smtClean="0">
                <a:solidFill>
                  <a:srgbClr val="333399"/>
                </a:solidFill>
                <a:latin typeface="Arial" charset="0"/>
                <a:ea typeface="黑体" pitchFamily="2" charset="-122"/>
              </a:rPr>
              <a:t>互联网</a:t>
            </a:r>
            <a:endParaRPr kumimoji="1" lang="zh-CN" altLang="en-US" sz="3600" dirty="0">
              <a:solidFill>
                <a:srgbClr val="333399"/>
              </a:solidFill>
              <a:latin typeface="Arial" charset="0"/>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6108688"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2906701" y="2101844"/>
            <a:ext cx="3190875"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3428987" y="1779582"/>
            <a:ext cx="228152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1, </a:t>
            </a:r>
            <a:r>
              <a:rPr kumimoji="1" lang="en-US" altLang="zh-CN" sz="1800" b="1" dirty="0" smtClean="0">
                <a:solidFill>
                  <a:srgbClr val="000099"/>
                </a:solidFill>
                <a:latin typeface="+mn-lt"/>
                <a:ea typeface="黑体" pitchFamily="2" charset="-122"/>
              </a:rPr>
              <a:t>DATA =100</a:t>
            </a:r>
            <a:endParaRPr kumimoji="1" lang="en-US" altLang="zh-CN" sz="1800" b="1" dirty="0">
              <a:solidFill>
                <a:srgbClr val="000099"/>
              </a:solidFill>
              <a:latin typeface="+mn-lt"/>
              <a:ea typeface="黑体" pitchFamily="2" charset="-122"/>
            </a:endParaRPr>
          </a:p>
        </p:txBody>
      </p:sp>
      <p:sp>
        <p:nvSpPr>
          <p:cNvPr id="744461" name="Line 13"/>
          <p:cNvSpPr>
            <a:spLocks noChangeShapeType="1"/>
          </p:cNvSpPr>
          <p:nvPr/>
        </p:nvSpPr>
        <p:spPr bwMode="auto">
          <a:xfrm>
            <a:off x="2905113" y="2520944"/>
            <a:ext cx="31924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3428988" y="2182807"/>
            <a:ext cx="24824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101, </a:t>
            </a:r>
            <a:r>
              <a:rPr kumimoji="1" lang="en-US" altLang="zh-CN" sz="1800" b="1" dirty="0" smtClean="0">
                <a:solidFill>
                  <a:srgbClr val="000099"/>
                </a:solidFill>
                <a:latin typeface="+mn-lt"/>
                <a:ea typeface="黑体" pitchFamily="2" charset="-122"/>
              </a:rPr>
              <a:t>DATA=100</a:t>
            </a:r>
            <a:endParaRPr kumimoji="1" lang="en-US" altLang="zh-CN" sz="1800" b="1" dirty="0">
              <a:solidFill>
                <a:srgbClr val="000099"/>
              </a:solidFill>
              <a:latin typeface="+mn-lt"/>
              <a:ea typeface="黑体" pitchFamily="2" charset="-122"/>
            </a:endParaRPr>
          </a:p>
        </p:txBody>
      </p:sp>
      <p:sp>
        <p:nvSpPr>
          <p:cNvPr id="744463" name="Line 15"/>
          <p:cNvSpPr>
            <a:spLocks noChangeShapeType="1"/>
          </p:cNvSpPr>
          <p:nvPr/>
        </p:nvSpPr>
        <p:spPr bwMode="auto">
          <a:xfrm>
            <a:off x="2900351" y="2963856"/>
            <a:ext cx="214471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3428988" y="264318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67" name="Line 19"/>
          <p:cNvSpPr>
            <a:spLocks noChangeShapeType="1"/>
          </p:cNvSpPr>
          <p:nvPr/>
        </p:nvSpPr>
        <p:spPr bwMode="auto">
          <a:xfrm flipH="1">
            <a:off x="2876538" y="3389306"/>
            <a:ext cx="3249612"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8" name="Rectangle 20"/>
          <p:cNvSpPr>
            <a:spLocks noChangeArrowheads="1"/>
          </p:cNvSpPr>
          <p:nvPr/>
        </p:nvSpPr>
        <p:spPr bwMode="auto">
          <a:xfrm flipH="1">
            <a:off x="3000364" y="3067044"/>
            <a:ext cx="35618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201,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300</a:t>
            </a:r>
          </a:p>
        </p:txBody>
      </p:sp>
      <p:sp>
        <p:nvSpPr>
          <p:cNvPr id="744473" name="Rectangle 25"/>
          <p:cNvSpPr>
            <a:spLocks noChangeArrowheads="1"/>
          </p:cNvSpPr>
          <p:nvPr/>
        </p:nvSpPr>
        <p:spPr bwMode="auto">
          <a:xfrm>
            <a:off x="2714612" y="1423970"/>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5857884" y="13525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B</a:t>
            </a:r>
          </a:p>
        </p:txBody>
      </p:sp>
      <p:sp>
        <p:nvSpPr>
          <p:cNvPr id="744484" name="AutoShape 36"/>
          <p:cNvSpPr>
            <a:spLocks noChangeArrowheads="1"/>
          </p:cNvSpPr>
          <p:nvPr/>
        </p:nvSpPr>
        <p:spPr bwMode="auto">
          <a:xfrm>
            <a:off x="5219689" y="2587621"/>
            <a:ext cx="116363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5446701" y="268287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丢失！</a:t>
            </a:r>
          </a:p>
        </p:txBody>
      </p:sp>
      <p:sp>
        <p:nvSpPr>
          <p:cNvPr id="744486" name="Line 38"/>
          <p:cNvSpPr>
            <a:spLocks noChangeShapeType="1"/>
          </p:cNvSpPr>
          <p:nvPr/>
        </p:nvSpPr>
        <p:spPr bwMode="auto">
          <a:xfrm>
            <a:off x="2874950"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xfrm>
            <a:off x="500034" y="0"/>
            <a:ext cx="8368811" cy="57148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sz="3600" dirty="0" smtClean="0"/>
              <a:t/>
            </a:r>
            <a:br>
              <a:rPr lang="en-US" altLang="zh-CN" sz="3600" dirty="0" smtClean="0"/>
            </a:br>
            <a:r>
              <a:rPr lang="zh-CN" altLang="en-US" sz="3600" dirty="0" smtClean="0"/>
              <a:t>（绿色：已用窗口；白色：可用窗口）</a:t>
            </a:r>
            <a:endParaRPr lang="zh-CN" altLang="en-US" sz="3600" dirty="0"/>
          </a:p>
        </p:txBody>
      </p:sp>
      <p:sp>
        <p:nvSpPr>
          <p:cNvPr id="39" name="Rectangle 22"/>
          <p:cNvSpPr>
            <a:spLocks noChangeArrowheads="1"/>
          </p:cNvSpPr>
          <p:nvPr/>
        </p:nvSpPr>
        <p:spPr bwMode="auto">
          <a:xfrm>
            <a:off x="785790" y="638152"/>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zh-CN" altLang="en-US" sz="2400" dirty="0" smtClean="0">
                <a:latin typeface="Arial" charset="0"/>
                <a:ea typeface="黑体" pitchFamily="2" charset="-122"/>
              </a:rPr>
              <a:t>发送窗口</a:t>
            </a:r>
            <a:endParaRPr kumimoji="1" lang="zh-CN" altLang="en-US" sz="2400" dirty="0">
              <a:latin typeface="Arial" charset="0"/>
              <a:ea typeface="黑体" pitchFamily="2" charset="-122"/>
            </a:endParaRPr>
          </a:p>
        </p:txBody>
      </p:sp>
      <p:sp>
        <p:nvSpPr>
          <p:cNvPr id="40" name="Rectangle 22"/>
          <p:cNvSpPr>
            <a:spLocks noChangeArrowheads="1"/>
          </p:cNvSpPr>
          <p:nvPr/>
        </p:nvSpPr>
        <p:spPr bwMode="auto">
          <a:xfrm>
            <a:off x="214282" y="1142984"/>
            <a:ext cx="242889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字节，可发送</a:t>
            </a:r>
            <a:endParaRPr kumimoji="1" lang="zh-CN" altLang="en-US" sz="1600" dirty="0">
              <a:latin typeface="Arial" charset="0"/>
              <a:ea typeface="黑体" pitchFamily="2" charset="-122"/>
            </a:endParaRPr>
          </a:p>
        </p:txBody>
      </p:sp>
      <p:sp>
        <p:nvSpPr>
          <p:cNvPr id="43" name="Rectangle 22"/>
          <p:cNvSpPr>
            <a:spLocks noChangeArrowheads="1"/>
          </p:cNvSpPr>
          <p:nvPr/>
        </p:nvSpPr>
        <p:spPr bwMode="auto">
          <a:xfrm>
            <a:off x="6429388" y="642918"/>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Arial" charset="0"/>
                <a:ea typeface="黑体" pitchFamily="2" charset="-122"/>
              </a:rPr>
              <a:t>B</a:t>
            </a:r>
            <a:r>
              <a:rPr kumimoji="1" lang="zh-CN" altLang="en-US" sz="2400" dirty="0" smtClean="0">
                <a:latin typeface="Arial" charset="0"/>
                <a:ea typeface="黑体" pitchFamily="2" charset="-122"/>
              </a:rPr>
              <a:t>的接收窗口</a:t>
            </a:r>
            <a:endParaRPr kumimoji="1" lang="zh-CN" altLang="en-US" sz="2400" dirty="0">
              <a:latin typeface="Arial" charset="0"/>
              <a:ea typeface="黑体" pitchFamily="2" charset="-122"/>
            </a:endParaRPr>
          </a:p>
        </p:txBody>
      </p:sp>
      <p:sp>
        <p:nvSpPr>
          <p:cNvPr id="44" name="Rectangle 22"/>
          <p:cNvSpPr>
            <a:spLocks noChangeArrowheads="1"/>
          </p:cNvSpPr>
          <p:nvPr/>
        </p:nvSpPr>
        <p:spPr bwMode="auto">
          <a:xfrm>
            <a:off x="6357950" y="1071546"/>
            <a:ext cx="221464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字节，可接收</a:t>
            </a:r>
            <a:endParaRPr kumimoji="1" lang="zh-CN" altLang="en-US" sz="1600" dirty="0">
              <a:latin typeface="Arial" charset="0"/>
              <a:ea typeface="黑体" pitchFamily="2" charset="-122"/>
            </a:endParaRPr>
          </a:p>
        </p:txBody>
      </p:sp>
      <p:grpSp>
        <p:nvGrpSpPr>
          <p:cNvPr id="52" name="组合 51"/>
          <p:cNvGrpSpPr/>
          <p:nvPr/>
        </p:nvGrpSpPr>
        <p:grpSpPr>
          <a:xfrm>
            <a:off x="71406" y="1852600"/>
            <a:ext cx="2643206" cy="335989"/>
            <a:chOff x="285720" y="2857495"/>
            <a:chExt cx="2357454" cy="316046"/>
          </a:xfrm>
        </p:grpSpPr>
        <p:sp>
          <p:nvSpPr>
            <p:cNvPr id="50" name="Rectangle 22"/>
            <p:cNvSpPr>
              <a:spLocks noChangeArrowheads="1"/>
            </p:cNvSpPr>
            <p:nvPr/>
          </p:nvSpPr>
          <p:spPr bwMode="auto">
            <a:xfrm>
              <a:off x="1071538" y="2857495"/>
              <a:ext cx="1571636" cy="316046"/>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101-300</a:t>
              </a:r>
              <a:r>
                <a:rPr kumimoji="1" lang="zh-CN" altLang="en-US" sz="1600" dirty="0" smtClean="0">
                  <a:latin typeface="Arial" charset="0"/>
                  <a:ea typeface="黑体" pitchFamily="2" charset="-122"/>
                </a:rPr>
                <a:t> 可发送</a:t>
              </a:r>
              <a:endParaRPr kumimoji="1" lang="zh-CN" altLang="en-US" sz="1600" dirty="0">
                <a:latin typeface="Arial" charset="0"/>
                <a:ea typeface="黑体" pitchFamily="2" charset="-122"/>
              </a:endParaRPr>
            </a:p>
          </p:txBody>
        </p:sp>
        <p:sp>
          <p:nvSpPr>
            <p:cNvPr id="51" name="Rectangle 22"/>
            <p:cNvSpPr>
              <a:spLocks noChangeArrowheads="1"/>
            </p:cNvSpPr>
            <p:nvPr/>
          </p:nvSpPr>
          <p:spPr bwMode="auto">
            <a:xfrm>
              <a:off x="285720" y="2857495"/>
              <a:ext cx="785818" cy="316046"/>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1-100</a:t>
              </a:r>
              <a:endParaRPr kumimoji="1" lang="zh-CN" altLang="en-US" dirty="0">
                <a:latin typeface="Arial" charset="0"/>
                <a:ea typeface="黑体" pitchFamily="2" charset="-122"/>
              </a:endParaRPr>
            </a:p>
          </p:txBody>
        </p:sp>
      </p:grpSp>
      <p:grpSp>
        <p:nvGrpSpPr>
          <p:cNvPr id="53" name="组合 52"/>
          <p:cNvGrpSpPr/>
          <p:nvPr/>
        </p:nvGrpSpPr>
        <p:grpSpPr>
          <a:xfrm>
            <a:off x="71406" y="2281226"/>
            <a:ext cx="2643206" cy="357190"/>
            <a:chOff x="285720" y="2857496"/>
            <a:chExt cx="2357454" cy="335989"/>
          </a:xfrm>
        </p:grpSpPr>
        <p:sp>
          <p:nvSpPr>
            <p:cNvPr id="54" name="Rectangle 22"/>
            <p:cNvSpPr>
              <a:spLocks noChangeArrowheads="1"/>
            </p:cNvSpPr>
            <p:nvPr/>
          </p:nvSpPr>
          <p:spPr bwMode="auto">
            <a:xfrm>
              <a:off x="1428728" y="2857496"/>
              <a:ext cx="1214446" cy="316046"/>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201</a:t>
              </a:r>
              <a:r>
                <a:rPr kumimoji="1" lang="zh-CN" altLang="en-US" sz="1600" dirty="0" smtClean="0">
                  <a:latin typeface="Arial" charset="0"/>
                  <a:ea typeface="黑体" pitchFamily="2" charset="-122"/>
                </a:rPr>
                <a:t> </a:t>
              </a:r>
              <a:r>
                <a:rPr kumimoji="1" lang="en-US" altLang="zh-CN" sz="1600" dirty="0" smtClean="0">
                  <a:latin typeface="Arial" charset="0"/>
                  <a:ea typeface="黑体" pitchFamily="2" charset="-122"/>
                </a:rPr>
                <a:t>-400</a:t>
              </a:r>
              <a:endParaRPr kumimoji="1" lang="zh-CN" altLang="en-US" sz="1600" dirty="0">
                <a:latin typeface="Arial" charset="0"/>
                <a:ea typeface="黑体" pitchFamily="2" charset="-122"/>
              </a:endParaRPr>
            </a:p>
          </p:txBody>
        </p:sp>
        <p:sp>
          <p:nvSpPr>
            <p:cNvPr id="55" name="Rectangle 22"/>
            <p:cNvSpPr>
              <a:spLocks noChangeArrowheads="1"/>
            </p:cNvSpPr>
            <p:nvPr/>
          </p:nvSpPr>
          <p:spPr bwMode="auto">
            <a:xfrm>
              <a:off x="285720" y="2857496"/>
              <a:ext cx="1214446"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1-200 </a:t>
              </a:r>
              <a:r>
                <a:rPr kumimoji="1" lang="zh-CN" altLang="en-US" sz="1600" dirty="0" smtClean="0">
                  <a:latin typeface="Arial" charset="0"/>
                  <a:ea typeface="黑体" pitchFamily="2" charset="-122"/>
                </a:rPr>
                <a:t>已发</a:t>
              </a:r>
              <a:endParaRPr kumimoji="1" lang="zh-CN" altLang="en-US" dirty="0">
                <a:latin typeface="Arial" charset="0"/>
                <a:ea typeface="黑体" pitchFamily="2" charset="-122"/>
              </a:endParaRPr>
            </a:p>
          </p:txBody>
        </p:sp>
      </p:grpSp>
      <p:grpSp>
        <p:nvGrpSpPr>
          <p:cNvPr id="56" name="组合 55"/>
          <p:cNvGrpSpPr/>
          <p:nvPr/>
        </p:nvGrpSpPr>
        <p:grpSpPr>
          <a:xfrm>
            <a:off x="71406" y="2643182"/>
            <a:ext cx="2643206" cy="582211"/>
            <a:chOff x="285720" y="2794782"/>
            <a:chExt cx="2357454" cy="547654"/>
          </a:xfrm>
        </p:grpSpPr>
        <p:sp>
          <p:nvSpPr>
            <p:cNvPr id="57" name="Rectangle 22"/>
            <p:cNvSpPr>
              <a:spLocks noChangeArrowheads="1"/>
            </p:cNvSpPr>
            <p:nvPr/>
          </p:nvSpPr>
          <p:spPr bwMode="auto">
            <a:xfrm>
              <a:off x="2071670" y="2794782"/>
              <a:ext cx="571504" cy="547654"/>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301-400</a:t>
              </a:r>
              <a:endParaRPr kumimoji="1" lang="zh-CN" altLang="en-US" sz="1600" dirty="0">
                <a:latin typeface="Arial" charset="0"/>
                <a:ea typeface="黑体" pitchFamily="2" charset="-122"/>
              </a:endParaRPr>
            </a:p>
          </p:txBody>
        </p:sp>
        <p:sp>
          <p:nvSpPr>
            <p:cNvPr id="58" name="Rectangle 22"/>
            <p:cNvSpPr>
              <a:spLocks noChangeArrowheads="1"/>
            </p:cNvSpPr>
            <p:nvPr/>
          </p:nvSpPr>
          <p:spPr bwMode="auto">
            <a:xfrm>
              <a:off x="285720" y="2857496"/>
              <a:ext cx="1785950"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1-300 </a:t>
              </a:r>
              <a:r>
                <a:rPr kumimoji="1" lang="zh-CN" altLang="en-US" sz="1600" dirty="0" smtClean="0">
                  <a:latin typeface="Arial" charset="0"/>
                  <a:ea typeface="黑体" pitchFamily="2" charset="-122"/>
                </a:rPr>
                <a:t>已发</a:t>
              </a:r>
              <a:endParaRPr kumimoji="1" lang="zh-CN" altLang="en-US" dirty="0">
                <a:latin typeface="Arial" charset="0"/>
                <a:ea typeface="黑体" pitchFamily="2" charset="-122"/>
              </a:endParaRPr>
            </a:p>
          </p:txBody>
        </p:sp>
      </p:grpSp>
      <p:grpSp>
        <p:nvGrpSpPr>
          <p:cNvPr id="79" name="组合 78"/>
          <p:cNvGrpSpPr/>
          <p:nvPr/>
        </p:nvGrpSpPr>
        <p:grpSpPr>
          <a:xfrm>
            <a:off x="642910" y="3231121"/>
            <a:ext cx="2071702" cy="335989"/>
            <a:chOff x="642910" y="3231121"/>
            <a:chExt cx="2071702" cy="335989"/>
          </a:xfrm>
        </p:grpSpPr>
        <p:sp>
          <p:nvSpPr>
            <p:cNvPr id="60" name="Rectangle 22"/>
            <p:cNvSpPr>
              <a:spLocks noChangeArrowheads="1"/>
            </p:cNvSpPr>
            <p:nvPr/>
          </p:nvSpPr>
          <p:spPr bwMode="auto">
            <a:xfrm>
              <a:off x="1500166" y="3231121"/>
              <a:ext cx="1214446" cy="335989"/>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301-500</a:t>
              </a:r>
              <a:endParaRPr kumimoji="1" lang="zh-CN" altLang="en-US" sz="1600" dirty="0">
                <a:latin typeface="Arial" charset="0"/>
                <a:ea typeface="黑体" pitchFamily="2" charset="-122"/>
              </a:endParaRPr>
            </a:p>
          </p:txBody>
        </p:sp>
        <p:sp>
          <p:nvSpPr>
            <p:cNvPr id="61" name="Rectangle 22"/>
            <p:cNvSpPr>
              <a:spLocks noChangeArrowheads="1"/>
            </p:cNvSpPr>
            <p:nvPr/>
          </p:nvSpPr>
          <p:spPr bwMode="auto">
            <a:xfrm>
              <a:off x="642910" y="3231121"/>
              <a:ext cx="928694"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201-300 </a:t>
              </a:r>
              <a:endParaRPr kumimoji="1" lang="zh-CN" altLang="en-US" dirty="0">
                <a:latin typeface="Arial" charset="0"/>
                <a:ea typeface="黑体" pitchFamily="2" charset="-122"/>
              </a:endParaRPr>
            </a:p>
          </p:txBody>
        </p:sp>
      </p:grpSp>
      <p:sp>
        <p:nvSpPr>
          <p:cNvPr id="70" name="Rectangle 27"/>
          <p:cNvSpPr>
            <a:spLocks noChangeArrowheads="1"/>
          </p:cNvSpPr>
          <p:nvPr/>
        </p:nvSpPr>
        <p:spPr bwMode="auto">
          <a:xfrm>
            <a:off x="6421226" y="2995606"/>
            <a:ext cx="265136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FF"/>
                </a:solidFill>
                <a:latin typeface="+mn-lt"/>
                <a:ea typeface="黑体" pitchFamily="2" charset="-122"/>
              </a:rPr>
              <a:t>允许 </a:t>
            </a:r>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发送序号 </a:t>
            </a:r>
            <a:endParaRPr kumimoji="1" lang="en-US" altLang="zh-CN" b="1" dirty="0" smtClean="0">
              <a:solidFill>
                <a:srgbClr val="0000FF"/>
              </a:solidFill>
              <a:latin typeface="+mn-lt"/>
              <a:ea typeface="黑体" pitchFamily="2" charset="-122"/>
            </a:endParaRPr>
          </a:p>
          <a:p>
            <a:pPr defTabSz="762000" eaLnBrk="0" hangingPunct="0"/>
            <a:r>
              <a:rPr kumimoji="1" lang="en-US" altLang="zh-CN" b="1" dirty="0" smtClean="0">
                <a:solidFill>
                  <a:srgbClr val="0000FF"/>
                </a:solidFill>
                <a:latin typeface="+mn-lt"/>
                <a:ea typeface="黑体" pitchFamily="2" charset="-122"/>
              </a:rPr>
              <a:t>201 </a:t>
            </a:r>
            <a:r>
              <a:rPr kumimoji="1" lang="zh-CN" altLang="en-US" b="1" dirty="0">
                <a:solidFill>
                  <a:srgbClr val="0000FF"/>
                </a:solidFill>
                <a:latin typeface="+mn-lt"/>
                <a:ea typeface="黑体" pitchFamily="2" charset="-122"/>
              </a:rPr>
              <a:t>至 </a:t>
            </a:r>
            <a:r>
              <a:rPr kumimoji="1" lang="en-US" altLang="zh-CN" b="1" dirty="0">
                <a:solidFill>
                  <a:srgbClr val="0000FF"/>
                </a:solidFill>
                <a:latin typeface="+mn-lt"/>
                <a:ea typeface="黑体" pitchFamily="2" charset="-122"/>
              </a:rPr>
              <a:t>500  </a:t>
            </a:r>
            <a:r>
              <a:rPr kumimoji="1" lang="zh-CN" altLang="en-US" b="1" dirty="0">
                <a:solidFill>
                  <a:srgbClr val="0000FF"/>
                </a:solidFill>
                <a:latin typeface="+mn-lt"/>
                <a:ea typeface="黑体" pitchFamily="2" charset="-122"/>
              </a:rPr>
              <a:t>共 </a:t>
            </a:r>
            <a:r>
              <a:rPr kumimoji="1" lang="en-US" altLang="zh-CN" b="1" dirty="0">
                <a:solidFill>
                  <a:srgbClr val="0000FF"/>
                </a:solidFill>
                <a:latin typeface="+mn-lt"/>
                <a:ea typeface="黑体" pitchFamily="2" charset="-122"/>
              </a:rPr>
              <a:t>300 </a:t>
            </a:r>
            <a:r>
              <a:rPr kumimoji="1" lang="zh-CN" altLang="en-US" b="1" dirty="0" smtClean="0">
                <a:solidFill>
                  <a:srgbClr val="0000FF"/>
                </a:solidFill>
                <a:latin typeface="+mn-lt"/>
                <a:ea typeface="黑体" pitchFamily="2" charset="-122"/>
              </a:rPr>
              <a:t>字节</a:t>
            </a:r>
            <a:endParaRPr kumimoji="1" lang="en-US" altLang="zh-CN" b="1" dirty="0" smtClean="0">
              <a:solidFill>
                <a:srgbClr val="0000FF"/>
              </a:solidFill>
              <a:latin typeface="+mn-lt"/>
              <a:ea typeface="黑体" pitchFamily="2" charset="-122"/>
            </a:endParaRPr>
          </a:p>
        </p:txBody>
      </p:sp>
      <p:grpSp>
        <p:nvGrpSpPr>
          <p:cNvPr id="75" name="组合 74"/>
          <p:cNvGrpSpPr/>
          <p:nvPr/>
        </p:nvGrpSpPr>
        <p:grpSpPr>
          <a:xfrm>
            <a:off x="6205968" y="2084969"/>
            <a:ext cx="2714676" cy="3244327"/>
            <a:chOff x="6000728" y="2388510"/>
            <a:chExt cx="3143272" cy="2741974"/>
          </a:xfrm>
        </p:grpSpPr>
        <p:sp>
          <p:nvSpPr>
            <p:cNvPr id="73" name="Rectangle 22"/>
            <p:cNvSpPr>
              <a:spLocks noChangeArrowheads="1"/>
            </p:cNvSpPr>
            <p:nvPr/>
          </p:nvSpPr>
          <p:spPr bwMode="auto">
            <a:xfrm>
              <a:off x="6827895" y="2388512"/>
              <a:ext cx="2316105" cy="283964"/>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 101-400</a:t>
              </a:r>
              <a:r>
                <a:rPr kumimoji="1" lang="zh-CN" altLang="en-US" sz="1600" dirty="0" smtClean="0">
                  <a:latin typeface="Arial" charset="0"/>
                  <a:ea typeface="黑体" pitchFamily="2" charset="-122"/>
                </a:rPr>
                <a:t>字节可接收</a:t>
              </a:r>
              <a:endParaRPr kumimoji="1" lang="zh-CN" altLang="en-US" sz="1600" dirty="0">
                <a:latin typeface="Arial" charset="0"/>
                <a:ea typeface="黑体" pitchFamily="2" charset="-122"/>
              </a:endParaRPr>
            </a:p>
          </p:txBody>
        </p:sp>
        <p:sp>
          <p:nvSpPr>
            <p:cNvPr id="74" name="Rectangle 22"/>
            <p:cNvSpPr>
              <a:spLocks noChangeArrowheads="1"/>
            </p:cNvSpPr>
            <p:nvPr/>
          </p:nvSpPr>
          <p:spPr bwMode="auto">
            <a:xfrm>
              <a:off x="6000728" y="2388510"/>
              <a:ext cx="827167" cy="283964"/>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1-100</a:t>
              </a:r>
              <a:endParaRPr kumimoji="1" lang="zh-CN" altLang="en-US" dirty="0">
                <a:latin typeface="Arial" charset="0"/>
                <a:ea typeface="黑体" pitchFamily="2" charset="-122"/>
              </a:endParaRPr>
            </a:p>
          </p:txBody>
        </p:sp>
        <p:sp>
          <p:nvSpPr>
            <p:cNvPr id="62" name="Rectangle 22"/>
            <p:cNvSpPr>
              <a:spLocks noChangeArrowheads="1"/>
            </p:cNvSpPr>
            <p:nvPr/>
          </p:nvSpPr>
          <p:spPr bwMode="auto">
            <a:xfrm>
              <a:off x="6255926" y="4846520"/>
              <a:ext cx="2817552" cy="283964"/>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501</a:t>
              </a:r>
              <a:r>
                <a:rPr kumimoji="1" lang="zh-CN" altLang="en-US" sz="1600" dirty="0" smtClean="0">
                  <a:latin typeface="Arial" charset="0"/>
                  <a:ea typeface="黑体" pitchFamily="2" charset="-122"/>
                </a:rPr>
                <a:t>起，</a:t>
              </a:r>
              <a:r>
                <a:rPr kumimoji="1" lang="en-US" altLang="zh-CN" sz="1600" dirty="0" smtClean="0">
                  <a:latin typeface="Arial" charset="0"/>
                  <a:ea typeface="黑体" pitchFamily="2" charset="-122"/>
                </a:rPr>
                <a:t>100</a:t>
              </a:r>
              <a:r>
                <a:rPr kumimoji="1" lang="zh-CN" altLang="en-US" sz="1600" dirty="0" smtClean="0">
                  <a:latin typeface="Arial" charset="0"/>
                  <a:ea typeface="黑体" pitchFamily="2" charset="-122"/>
                </a:rPr>
                <a:t>字节可接收</a:t>
              </a:r>
              <a:endParaRPr kumimoji="1" lang="zh-CN" altLang="en-US" sz="1600" dirty="0">
                <a:latin typeface="Arial" charset="0"/>
                <a:ea typeface="黑体" pitchFamily="2" charset="-122"/>
              </a:endParaRPr>
            </a:p>
          </p:txBody>
        </p:sp>
      </p:grpSp>
      <p:grpSp>
        <p:nvGrpSpPr>
          <p:cNvPr id="76" name="组合 75"/>
          <p:cNvGrpSpPr/>
          <p:nvPr/>
        </p:nvGrpSpPr>
        <p:grpSpPr>
          <a:xfrm>
            <a:off x="6215074" y="2500303"/>
            <a:ext cx="2714676" cy="335992"/>
            <a:chOff x="6000728" y="2388511"/>
            <a:chExt cx="3143272" cy="283967"/>
          </a:xfrm>
        </p:grpSpPr>
        <p:sp>
          <p:nvSpPr>
            <p:cNvPr id="77" name="Rectangle 22"/>
            <p:cNvSpPr>
              <a:spLocks noChangeArrowheads="1"/>
            </p:cNvSpPr>
            <p:nvPr/>
          </p:nvSpPr>
          <p:spPr bwMode="auto">
            <a:xfrm>
              <a:off x="7241479" y="2388511"/>
              <a:ext cx="1902521" cy="283964"/>
            </a:xfrm>
            <a:prstGeom prst="rect">
              <a:avLst/>
            </a:prstGeom>
            <a:noFill/>
            <a:ln w="12700">
              <a:solidFill>
                <a:schemeClr val="tx1"/>
              </a:solidFill>
              <a:miter lim="800000"/>
              <a:headEnd/>
              <a:tailEnd/>
            </a:ln>
            <a:effectLst/>
          </p:spPr>
          <p:txBody>
            <a:bodyPr wrap="square" lIns="90488" tIns="44450" rIns="90488" bIns="44450">
              <a:spAutoFit/>
            </a:bodyPr>
            <a:lstStyle/>
            <a:p>
              <a:pPr algn="r" defTabSz="762000" eaLnBrk="0" hangingPunct="0"/>
              <a:r>
                <a:rPr kumimoji="1" lang="en-US" altLang="zh-CN" sz="1600" dirty="0" smtClean="0">
                  <a:latin typeface="Arial" charset="0"/>
                  <a:ea typeface="黑体" pitchFamily="2" charset="-122"/>
                </a:rPr>
                <a:t>     201-400</a:t>
              </a:r>
              <a:r>
                <a:rPr kumimoji="1" lang="zh-CN" altLang="en-US" sz="1600" dirty="0" smtClean="0">
                  <a:latin typeface="Arial" charset="0"/>
                  <a:ea typeface="黑体" pitchFamily="2" charset="-122"/>
                </a:rPr>
                <a:t>字节</a:t>
              </a:r>
              <a:endParaRPr kumimoji="1" lang="zh-CN" altLang="en-US" sz="1600" dirty="0">
                <a:latin typeface="Arial" charset="0"/>
                <a:ea typeface="黑体" pitchFamily="2" charset="-122"/>
              </a:endParaRPr>
            </a:p>
          </p:txBody>
        </p:sp>
        <p:sp>
          <p:nvSpPr>
            <p:cNvPr id="78" name="Rectangle 22"/>
            <p:cNvSpPr>
              <a:spLocks noChangeArrowheads="1"/>
            </p:cNvSpPr>
            <p:nvPr/>
          </p:nvSpPr>
          <p:spPr bwMode="auto">
            <a:xfrm>
              <a:off x="6000728" y="2388514"/>
              <a:ext cx="1737051" cy="283964"/>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1-200</a:t>
              </a:r>
              <a:endParaRPr kumimoji="1" lang="zh-CN" altLang="en-US" dirty="0">
                <a:latin typeface="Arial" charset="0"/>
                <a:ea typeface="黑体" pitchFamily="2" charset="-122"/>
              </a:endParaRPr>
            </a:p>
          </p:txBody>
        </p:sp>
      </p:grpSp>
      <p:sp>
        <p:nvSpPr>
          <p:cNvPr id="41" name="Line 7"/>
          <p:cNvSpPr>
            <a:spLocks noChangeShapeType="1"/>
          </p:cNvSpPr>
          <p:nvPr/>
        </p:nvSpPr>
        <p:spPr bwMode="auto">
          <a:xfrm>
            <a:off x="2908288" y="4929198"/>
            <a:ext cx="318611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8"/>
          <p:cNvSpPr>
            <a:spLocks noChangeArrowheads="1"/>
          </p:cNvSpPr>
          <p:nvPr/>
        </p:nvSpPr>
        <p:spPr bwMode="auto">
          <a:xfrm>
            <a:off x="3071802" y="4572008"/>
            <a:ext cx="271170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201, </a:t>
            </a:r>
            <a:r>
              <a:rPr kumimoji="1" lang="en-US" altLang="zh-CN" sz="1800" b="1" dirty="0" smtClean="0">
                <a:solidFill>
                  <a:srgbClr val="000099"/>
                </a:solidFill>
                <a:latin typeface="+mn-lt"/>
                <a:ea typeface="黑体" pitchFamily="2" charset="-122"/>
              </a:rPr>
              <a:t>DATA</a:t>
            </a:r>
            <a:r>
              <a:rPr kumimoji="1" lang="zh-CN" altLang="en-US" sz="1800" b="1" dirty="0" smtClean="0">
                <a:solidFill>
                  <a:srgbClr val="000099"/>
                </a:solidFill>
                <a:latin typeface="+mn-lt"/>
                <a:ea typeface="黑体" pitchFamily="2" charset="-122"/>
              </a:rPr>
              <a:t>，</a:t>
            </a:r>
            <a:r>
              <a:rPr kumimoji="1" lang="zh-CN" altLang="en-US" sz="2000" b="1" dirty="0" smtClean="0">
                <a:solidFill>
                  <a:srgbClr val="000099"/>
                </a:solidFill>
                <a:latin typeface="+mn-lt"/>
                <a:ea typeface="黑体" pitchFamily="2" charset="-122"/>
              </a:rPr>
              <a:t>重传</a:t>
            </a:r>
            <a:endParaRPr kumimoji="1" lang="en-US" altLang="zh-CN" sz="2000" b="1" dirty="0">
              <a:solidFill>
                <a:srgbClr val="000099"/>
              </a:solidFill>
              <a:latin typeface="+mn-lt"/>
              <a:ea typeface="黑体" pitchFamily="2" charset="-122"/>
            </a:endParaRPr>
          </a:p>
        </p:txBody>
      </p:sp>
      <p:sp>
        <p:nvSpPr>
          <p:cNvPr id="45" name="Line 9"/>
          <p:cNvSpPr>
            <a:spLocks noChangeShapeType="1"/>
          </p:cNvSpPr>
          <p:nvPr/>
        </p:nvSpPr>
        <p:spPr bwMode="auto">
          <a:xfrm>
            <a:off x="2909875" y="4452936"/>
            <a:ext cx="3182938"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6" name="Rectangle 10"/>
          <p:cNvSpPr>
            <a:spLocks noChangeArrowheads="1"/>
          </p:cNvSpPr>
          <p:nvPr/>
        </p:nvSpPr>
        <p:spPr bwMode="auto">
          <a:xfrm>
            <a:off x="3428988" y="4108451"/>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401, DATA</a:t>
            </a:r>
          </a:p>
        </p:txBody>
      </p:sp>
      <p:sp>
        <p:nvSpPr>
          <p:cNvPr id="47" name="Line 11"/>
          <p:cNvSpPr>
            <a:spLocks noChangeShapeType="1"/>
          </p:cNvSpPr>
          <p:nvPr/>
        </p:nvSpPr>
        <p:spPr bwMode="auto">
          <a:xfrm>
            <a:off x="2903525" y="4017961"/>
            <a:ext cx="3195638"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8" name="Rectangle 12"/>
          <p:cNvSpPr>
            <a:spLocks noChangeArrowheads="1"/>
          </p:cNvSpPr>
          <p:nvPr/>
        </p:nvSpPr>
        <p:spPr bwMode="auto">
          <a:xfrm>
            <a:off x="3428988" y="3663951"/>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301, DATA</a:t>
            </a:r>
          </a:p>
        </p:txBody>
      </p:sp>
      <p:sp>
        <p:nvSpPr>
          <p:cNvPr id="49" name="Line 17"/>
          <p:cNvSpPr>
            <a:spLocks noChangeShapeType="1"/>
          </p:cNvSpPr>
          <p:nvPr/>
        </p:nvSpPr>
        <p:spPr bwMode="auto">
          <a:xfrm>
            <a:off x="2906700" y="6026116"/>
            <a:ext cx="3189288"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18"/>
          <p:cNvSpPr>
            <a:spLocks noChangeArrowheads="1"/>
          </p:cNvSpPr>
          <p:nvPr/>
        </p:nvSpPr>
        <p:spPr bwMode="auto">
          <a:xfrm>
            <a:off x="3502013" y="5705439"/>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501, DATA</a:t>
            </a:r>
          </a:p>
        </p:txBody>
      </p:sp>
      <p:sp>
        <p:nvSpPr>
          <p:cNvPr id="64" name="Line 21"/>
          <p:cNvSpPr>
            <a:spLocks noChangeShapeType="1"/>
          </p:cNvSpPr>
          <p:nvPr/>
        </p:nvSpPr>
        <p:spPr bwMode="auto">
          <a:xfrm flipH="1">
            <a:off x="2889238" y="6456329"/>
            <a:ext cx="3225800"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Rectangle 22"/>
          <p:cNvSpPr>
            <a:spLocks noChangeArrowheads="1"/>
          </p:cNvSpPr>
          <p:nvPr/>
        </p:nvSpPr>
        <p:spPr bwMode="auto">
          <a:xfrm flipH="1">
            <a:off x="2998775" y="6134067"/>
            <a:ext cx="330539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601,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0</a:t>
            </a:r>
          </a:p>
        </p:txBody>
      </p:sp>
      <p:sp>
        <p:nvSpPr>
          <p:cNvPr id="66" name="Line 23"/>
          <p:cNvSpPr>
            <a:spLocks noChangeShapeType="1"/>
          </p:cNvSpPr>
          <p:nvPr/>
        </p:nvSpPr>
        <p:spPr bwMode="auto">
          <a:xfrm flipH="1">
            <a:off x="2873364" y="5443537"/>
            <a:ext cx="325278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Rectangle 24"/>
          <p:cNvSpPr>
            <a:spLocks noChangeArrowheads="1"/>
          </p:cNvSpPr>
          <p:nvPr/>
        </p:nvSpPr>
        <p:spPr bwMode="auto">
          <a:xfrm flipH="1">
            <a:off x="2925750" y="5129213"/>
            <a:ext cx="35618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501,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100</a:t>
            </a:r>
          </a:p>
        </p:txBody>
      </p:sp>
      <p:sp>
        <p:nvSpPr>
          <p:cNvPr id="68" name="矩形 67"/>
          <p:cNvSpPr/>
          <p:nvPr/>
        </p:nvSpPr>
        <p:spPr>
          <a:xfrm>
            <a:off x="2571736" y="500042"/>
            <a:ext cx="3310522" cy="523220"/>
          </a:xfrm>
          <a:prstGeom prst="rect">
            <a:avLst/>
          </a:prstGeom>
        </p:spPr>
        <p:txBody>
          <a:bodyPr wrap="none">
            <a:spAutoFit/>
          </a:bodyPr>
          <a:lstStyle/>
          <a:p>
            <a:r>
              <a:rPr lang="zh-CN" altLang="en-US" sz="2800" b="1" dirty="0" smtClean="0">
                <a:solidFill>
                  <a:srgbClr val="000099"/>
                </a:solidFill>
                <a:ea typeface="黑体" pitchFamily="2" charset="-122"/>
              </a:rPr>
              <a:t>每报文段</a:t>
            </a:r>
            <a:r>
              <a:rPr lang="en-US" altLang="zh-CN" sz="2800" b="1" dirty="0" smtClean="0">
                <a:solidFill>
                  <a:srgbClr val="000099"/>
                </a:solidFill>
                <a:ea typeface="黑体" pitchFamily="2" charset="-122"/>
              </a:rPr>
              <a:t>100</a:t>
            </a:r>
            <a:r>
              <a:rPr lang="zh-CN" altLang="en-US" sz="2800" b="1" dirty="0" smtClean="0">
                <a:solidFill>
                  <a:srgbClr val="000099"/>
                </a:solidFill>
                <a:ea typeface="黑体" pitchFamily="2" charset="-122"/>
              </a:rPr>
              <a:t>字节。</a:t>
            </a:r>
            <a:endParaRPr lang="zh-CN" altLang="en-US" dirty="0"/>
          </a:p>
        </p:txBody>
      </p:sp>
      <p:sp>
        <p:nvSpPr>
          <p:cNvPr id="80" name="Rectangle 22"/>
          <p:cNvSpPr>
            <a:spLocks noChangeArrowheads="1"/>
          </p:cNvSpPr>
          <p:nvPr/>
        </p:nvSpPr>
        <p:spPr bwMode="auto">
          <a:xfrm>
            <a:off x="6289664" y="6029415"/>
            <a:ext cx="2433369" cy="335989"/>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zh-CN" altLang="en-US" sz="1600" dirty="0" smtClean="0">
                <a:latin typeface="Arial" charset="0"/>
                <a:ea typeface="黑体" pitchFamily="2" charset="-122"/>
              </a:rPr>
              <a:t>不想接收了</a:t>
            </a:r>
            <a:endParaRPr kumimoji="1" lang="zh-CN" altLang="en-US" sz="1600" dirty="0">
              <a:latin typeface="Arial" charset="0"/>
              <a:ea typeface="黑体" pitchFamily="2" charset="-122"/>
            </a:endParaRPr>
          </a:p>
        </p:txBody>
      </p:sp>
    </p:spTree>
    <p:extLst>
      <p:ext uri="{BB962C8B-B14F-4D97-AF65-F5344CB8AC3E}">
        <p14:creationId xmlns:p14="http://schemas.microsoft.com/office/powerpoint/2010/main" val="39926037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5" grpId="0" animBg="1"/>
      <p:bldP spid="46" grpId="0"/>
      <p:bldP spid="47" grpId="0" animBg="1"/>
      <p:bldP spid="48" grpId="0"/>
      <p:bldP spid="49" grpId="0" animBg="1"/>
      <p:bldP spid="59" grpId="0"/>
      <p:bldP spid="64" grpId="0" animBg="1"/>
      <p:bldP spid="65" grpId="0"/>
      <p:bldP spid="66" grpId="0" animBg="1"/>
      <p:bldP spid="6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6108688"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2906701" y="2101844"/>
            <a:ext cx="3190875"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3428987" y="1779582"/>
            <a:ext cx="170662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1, </a:t>
            </a:r>
            <a:r>
              <a:rPr kumimoji="1" lang="en-US" altLang="zh-CN" sz="1800" b="1" dirty="0" smtClean="0">
                <a:solidFill>
                  <a:srgbClr val="000099"/>
                </a:solidFill>
                <a:latin typeface="+mn-lt"/>
                <a:ea typeface="黑体" pitchFamily="2" charset="-122"/>
              </a:rPr>
              <a:t>DATA</a:t>
            </a:r>
            <a:endParaRPr kumimoji="1" lang="en-US" altLang="zh-CN" sz="1800" b="1" dirty="0">
              <a:solidFill>
                <a:srgbClr val="000099"/>
              </a:solidFill>
              <a:latin typeface="+mn-lt"/>
              <a:ea typeface="黑体" pitchFamily="2" charset="-122"/>
            </a:endParaRPr>
          </a:p>
        </p:txBody>
      </p:sp>
      <p:sp>
        <p:nvSpPr>
          <p:cNvPr id="744461" name="Line 13"/>
          <p:cNvSpPr>
            <a:spLocks noChangeShapeType="1"/>
          </p:cNvSpPr>
          <p:nvPr/>
        </p:nvSpPr>
        <p:spPr bwMode="auto">
          <a:xfrm>
            <a:off x="2905113" y="2520944"/>
            <a:ext cx="31924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3428988" y="218280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101, </a:t>
            </a:r>
            <a:r>
              <a:rPr kumimoji="1" lang="en-US" altLang="zh-CN" sz="1800" b="1" dirty="0" smtClean="0">
                <a:solidFill>
                  <a:srgbClr val="000099"/>
                </a:solidFill>
                <a:latin typeface="+mn-lt"/>
                <a:ea typeface="黑体" pitchFamily="2" charset="-122"/>
              </a:rPr>
              <a:t>DATA</a:t>
            </a:r>
            <a:endParaRPr kumimoji="1" lang="en-US" altLang="zh-CN" sz="1800" b="1" dirty="0">
              <a:solidFill>
                <a:srgbClr val="000099"/>
              </a:solidFill>
              <a:latin typeface="+mn-lt"/>
              <a:ea typeface="黑体" pitchFamily="2" charset="-122"/>
            </a:endParaRPr>
          </a:p>
        </p:txBody>
      </p:sp>
      <p:sp>
        <p:nvSpPr>
          <p:cNvPr id="744463" name="Line 15"/>
          <p:cNvSpPr>
            <a:spLocks noChangeShapeType="1"/>
          </p:cNvSpPr>
          <p:nvPr/>
        </p:nvSpPr>
        <p:spPr bwMode="auto">
          <a:xfrm>
            <a:off x="2900351" y="2963856"/>
            <a:ext cx="214471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3428988" y="264318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201, DATA</a:t>
            </a:r>
          </a:p>
        </p:txBody>
      </p:sp>
      <p:sp>
        <p:nvSpPr>
          <p:cNvPr id="744467" name="Line 19"/>
          <p:cNvSpPr>
            <a:spLocks noChangeShapeType="1"/>
          </p:cNvSpPr>
          <p:nvPr/>
        </p:nvSpPr>
        <p:spPr bwMode="auto">
          <a:xfrm flipH="1">
            <a:off x="2876538" y="3389306"/>
            <a:ext cx="3249612"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8" name="Rectangle 20"/>
          <p:cNvSpPr>
            <a:spLocks noChangeArrowheads="1"/>
          </p:cNvSpPr>
          <p:nvPr/>
        </p:nvSpPr>
        <p:spPr bwMode="auto">
          <a:xfrm flipH="1">
            <a:off x="3000364" y="3067044"/>
            <a:ext cx="35618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201,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300</a:t>
            </a:r>
          </a:p>
        </p:txBody>
      </p:sp>
      <p:sp>
        <p:nvSpPr>
          <p:cNvPr id="744473" name="Rectangle 25"/>
          <p:cNvSpPr>
            <a:spLocks noChangeArrowheads="1"/>
          </p:cNvSpPr>
          <p:nvPr/>
        </p:nvSpPr>
        <p:spPr bwMode="auto">
          <a:xfrm>
            <a:off x="2714612" y="1423970"/>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5857884" y="13525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B</a:t>
            </a:r>
          </a:p>
        </p:txBody>
      </p:sp>
      <p:sp>
        <p:nvSpPr>
          <p:cNvPr id="744484" name="AutoShape 36"/>
          <p:cNvSpPr>
            <a:spLocks noChangeArrowheads="1"/>
          </p:cNvSpPr>
          <p:nvPr/>
        </p:nvSpPr>
        <p:spPr bwMode="auto">
          <a:xfrm>
            <a:off x="5219689" y="2587621"/>
            <a:ext cx="116363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5446701" y="268287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丢失！</a:t>
            </a:r>
          </a:p>
        </p:txBody>
      </p:sp>
      <p:sp>
        <p:nvSpPr>
          <p:cNvPr id="744486" name="Line 38"/>
          <p:cNvSpPr>
            <a:spLocks noChangeShapeType="1"/>
          </p:cNvSpPr>
          <p:nvPr/>
        </p:nvSpPr>
        <p:spPr bwMode="auto">
          <a:xfrm>
            <a:off x="2874950"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xfrm>
            <a:off x="500034" y="0"/>
            <a:ext cx="8368811" cy="57148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sz="3600" dirty="0" smtClean="0"/>
              <a:t/>
            </a:r>
            <a:br>
              <a:rPr lang="en-US" altLang="zh-CN" sz="3600" dirty="0" smtClean="0"/>
            </a:br>
            <a:r>
              <a:rPr lang="zh-CN" altLang="en-US" sz="3600" dirty="0" smtClean="0"/>
              <a:t>（绿色：已用窗口；白色：可用窗口）</a:t>
            </a:r>
            <a:endParaRPr lang="zh-CN" altLang="en-US" sz="3600" dirty="0"/>
          </a:p>
        </p:txBody>
      </p:sp>
      <p:sp>
        <p:nvSpPr>
          <p:cNvPr id="39" name="Rectangle 22"/>
          <p:cNvSpPr>
            <a:spLocks noChangeArrowheads="1"/>
          </p:cNvSpPr>
          <p:nvPr/>
        </p:nvSpPr>
        <p:spPr bwMode="auto">
          <a:xfrm>
            <a:off x="621722" y="1411906"/>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zh-CN" altLang="en-US" sz="2400" dirty="0" smtClean="0">
                <a:latin typeface="Arial" charset="0"/>
                <a:ea typeface="黑体" pitchFamily="2" charset="-122"/>
              </a:rPr>
              <a:t>发送窗口</a:t>
            </a:r>
            <a:endParaRPr kumimoji="1" lang="zh-CN" altLang="en-US" sz="2400" dirty="0">
              <a:latin typeface="Arial" charset="0"/>
              <a:ea typeface="黑体" pitchFamily="2" charset="-122"/>
            </a:endParaRPr>
          </a:p>
        </p:txBody>
      </p:sp>
      <p:sp>
        <p:nvSpPr>
          <p:cNvPr id="40" name="Rectangle 22"/>
          <p:cNvSpPr>
            <a:spLocks noChangeArrowheads="1"/>
          </p:cNvSpPr>
          <p:nvPr/>
        </p:nvSpPr>
        <p:spPr bwMode="auto">
          <a:xfrm>
            <a:off x="50214" y="1916738"/>
            <a:ext cx="242889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字节，可发送</a:t>
            </a:r>
            <a:endParaRPr kumimoji="1" lang="zh-CN" altLang="en-US" sz="1600" dirty="0">
              <a:latin typeface="Arial" charset="0"/>
              <a:ea typeface="黑体" pitchFamily="2" charset="-122"/>
            </a:endParaRPr>
          </a:p>
        </p:txBody>
      </p:sp>
      <p:sp>
        <p:nvSpPr>
          <p:cNvPr id="43" name="Rectangle 22"/>
          <p:cNvSpPr>
            <a:spLocks noChangeArrowheads="1"/>
          </p:cNvSpPr>
          <p:nvPr/>
        </p:nvSpPr>
        <p:spPr bwMode="auto">
          <a:xfrm>
            <a:off x="6675630" y="1514466"/>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Arial" charset="0"/>
                <a:ea typeface="黑体" pitchFamily="2" charset="-122"/>
              </a:rPr>
              <a:t>B</a:t>
            </a:r>
            <a:r>
              <a:rPr kumimoji="1" lang="zh-CN" altLang="en-US" sz="2400" dirty="0" smtClean="0">
                <a:latin typeface="Arial" charset="0"/>
                <a:ea typeface="黑体" pitchFamily="2" charset="-122"/>
              </a:rPr>
              <a:t>的接收窗口</a:t>
            </a:r>
            <a:endParaRPr kumimoji="1" lang="zh-CN" altLang="en-US" sz="2400" dirty="0">
              <a:latin typeface="Arial" charset="0"/>
              <a:ea typeface="黑体" pitchFamily="2" charset="-122"/>
            </a:endParaRPr>
          </a:p>
        </p:txBody>
      </p:sp>
      <p:sp>
        <p:nvSpPr>
          <p:cNvPr id="44" name="Rectangle 22"/>
          <p:cNvSpPr>
            <a:spLocks noChangeArrowheads="1"/>
          </p:cNvSpPr>
          <p:nvPr/>
        </p:nvSpPr>
        <p:spPr bwMode="auto">
          <a:xfrm>
            <a:off x="6604192" y="1943094"/>
            <a:ext cx="221464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字节，可接收</a:t>
            </a:r>
            <a:endParaRPr kumimoji="1" lang="zh-CN" altLang="en-US" sz="1600" dirty="0">
              <a:latin typeface="Arial" charset="0"/>
              <a:ea typeface="黑体" pitchFamily="2" charset="-122"/>
            </a:endParaRPr>
          </a:p>
        </p:txBody>
      </p:sp>
      <p:sp>
        <p:nvSpPr>
          <p:cNvPr id="41" name="Line 7"/>
          <p:cNvSpPr>
            <a:spLocks noChangeShapeType="1"/>
          </p:cNvSpPr>
          <p:nvPr/>
        </p:nvSpPr>
        <p:spPr bwMode="auto">
          <a:xfrm>
            <a:off x="2908288" y="4929198"/>
            <a:ext cx="318611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8"/>
          <p:cNvSpPr>
            <a:spLocks noChangeArrowheads="1"/>
          </p:cNvSpPr>
          <p:nvPr/>
        </p:nvSpPr>
        <p:spPr bwMode="auto">
          <a:xfrm>
            <a:off x="3071802" y="4572008"/>
            <a:ext cx="271170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201, </a:t>
            </a:r>
            <a:r>
              <a:rPr kumimoji="1" lang="en-US" altLang="zh-CN" sz="1800" b="1" dirty="0" smtClean="0">
                <a:solidFill>
                  <a:srgbClr val="000099"/>
                </a:solidFill>
                <a:latin typeface="+mn-lt"/>
                <a:ea typeface="黑体" pitchFamily="2" charset="-122"/>
              </a:rPr>
              <a:t>DATA</a:t>
            </a:r>
            <a:r>
              <a:rPr kumimoji="1" lang="zh-CN" altLang="en-US" sz="1800" b="1" dirty="0" smtClean="0">
                <a:solidFill>
                  <a:srgbClr val="000099"/>
                </a:solidFill>
                <a:latin typeface="+mn-lt"/>
                <a:ea typeface="黑体" pitchFamily="2" charset="-122"/>
              </a:rPr>
              <a:t>，</a:t>
            </a:r>
            <a:r>
              <a:rPr kumimoji="1" lang="zh-CN" altLang="en-US" sz="2000" b="1" dirty="0" smtClean="0">
                <a:solidFill>
                  <a:srgbClr val="000099"/>
                </a:solidFill>
                <a:latin typeface="+mn-lt"/>
                <a:ea typeface="黑体" pitchFamily="2" charset="-122"/>
              </a:rPr>
              <a:t>重传</a:t>
            </a:r>
            <a:endParaRPr kumimoji="1" lang="en-US" altLang="zh-CN" sz="2000" b="1" dirty="0">
              <a:solidFill>
                <a:srgbClr val="000099"/>
              </a:solidFill>
              <a:latin typeface="+mn-lt"/>
              <a:ea typeface="黑体" pitchFamily="2" charset="-122"/>
            </a:endParaRPr>
          </a:p>
        </p:txBody>
      </p:sp>
      <p:sp>
        <p:nvSpPr>
          <p:cNvPr id="45" name="Line 9"/>
          <p:cNvSpPr>
            <a:spLocks noChangeShapeType="1"/>
          </p:cNvSpPr>
          <p:nvPr/>
        </p:nvSpPr>
        <p:spPr bwMode="auto">
          <a:xfrm>
            <a:off x="2909875" y="4452936"/>
            <a:ext cx="3182938"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6" name="Rectangle 10"/>
          <p:cNvSpPr>
            <a:spLocks noChangeArrowheads="1"/>
          </p:cNvSpPr>
          <p:nvPr/>
        </p:nvSpPr>
        <p:spPr bwMode="auto">
          <a:xfrm>
            <a:off x="3428988" y="4108451"/>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401, DATA</a:t>
            </a:r>
          </a:p>
        </p:txBody>
      </p:sp>
      <p:sp>
        <p:nvSpPr>
          <p:cNvPr id="47" name="Line 11"/>
          <p:cNvSpPr>
            <a:spLocks noChangeShapeType="1"/>
          </p:cNvSpPr>
          <p:nvPr/>
        </p:nvSpPr>
        <p:spPr bwMode="auto">
          <a:xfrm>
            <a:off x="2903525" y="4017961"/>
            <a:ext cx="3195638"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8" name="Rectangle 12"/>
          <p:cNvSpPr>
            <a:spLocks noChangeArrowheads="1"/>
          </p:cNvSpPr>
          <p:nvPr/>
        </p:nvSpPr>
        <p:spPr bwMode="auto">
          <a:xfrm>
            <a:off x="3428988" y="3663951"/>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301, DATA</a:t>
            </a:r>
          </a:p>
        </p:txBody>
      </p:sp>
      <p:sp>
        <p:nvSpPr>
          <p:cNvPr id="49" name="Line 17"/>
          <p:cNvSpPr>
            <a:spLocks noChangeShapeType="1"/>
          </p:cNvSpPr>
          <p:nvPr/>
        </p:nvSpPr>
        <p:spPr bwMode="auto">
          <a:xfrm>
            <a:off x="2906700" y="6026116"/>
            <a:ext cx="3189288"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18"/>
          <p:cNvSpPr>
            <a:spLocks noChangeArrowheads="1"/>
          </p:cNvSpPr>
          <p:nvPr/>
        </p:nvSpPr>
        <p:spPr bwMode="auto">
          <a:xfrm>
            <a:off x="3502013" y="5705439"/>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501, DATA</a:t>
            </a:r>
          </a:p>
        </p:txBody>
      </p:sp>
      <p:sp>
        <p:nvSpPr>
          <p:cNvPr id="64" name="Line 21"/>
          <p:cNvSpPr>
            <a:spLocks noChangeShapeType="1"/>
          </p:cNvSpPr>
          <p:nvPr/>
        </p:nvSpPr>
        <p:spPr bwMode="auto">
          <a:xfrm flipH="1">
            <a:off x="2889238" y="6456329"/>
            <a:ext cx="3225800"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Rectangle 22"/>
          <p:cNvSpPr>
            <a:spLocks noChangeArrowheads="1"/>
          </p:cNvSpPr>
          <p:nvPr/>
        </p:nvSpPr>
        <p:spPr bwMode="auto">
          <a:xfrm flipH="1">
            <a:off x="2998775" y="6134067"/>
            <a:ext cx="330539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601,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0</a:t>
            </a:r>
          </a:p>
        </p:txBody>
      </p:sp>
      <p:sp>
        <p:nvSpPr>
          <p:cNvPr id="66" name="Line 23"/>
          <p:cNvSpPr>
            <a:spLocks noChangeShapeType="1"/>
          </p:cNvSpPr>
          <p:nvPr/>
        </p:nvSpPr>
        <p:spPr bwMode="auto">
          <a:xfrm flipH="1">
            <a:off x="2873364" y="5443537"/>
            <a:ext cx="325278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Rectangle 24"/>
          <p:cNvSpPr>
            <a:spLocks noChangeArrowheads="1"/>
          </p:cNvSpPr>
          <p:nvPr/>
        </p:nvSpPr>
        <p:spPr bwMode="auto">
          <a:xfrm flipH="1">
            <a:off x="2925750" y="5129213"/>
            <a:ext cx="35618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501,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100</a:t>
            </a:r>
          </a:p>
        </p:txBody>
      </p:sp>
      <p:sp>
        <p:nvSpPr>
          <p:cNvPr id="68" name="矩形 67"/>
          <p:cNvSpPr/>
          <p:nvPr/>
        </p:nvSpPr>
        <p:spPr>
          <a:xfrm>
            <a:off x="2571736" y="500042"/>
            <a:ext cx="3310522" cy="523220"/>
          </a:xfrm>
          <a:prstGeom prst="rect">
            <a:avLst/>
          </a:prstGeom>
        </p:spPr>
        <p:txBody>
          <a:bodyPr wrap="none">
            <a:spAutoFit/>
          </a:bodyPr>
          <a:lstStyle/>
          <a:p>
            <a:r>
              <a:rPr lang="zh-CN" altLang="en-US" sz="2800" b="1" dirty="0" smtClean="0">
                <a:solidFill>
                  <a:srgbClr val="000099"/>
                </a:solidFill>
                <a:ea typeface="黑体" pitchFamily="2" charset="-122"/>
              </a:rPr>
              <a:t>每报文段</a:t>
            </a:r>
            <a:r>
              <a:rPr lang="en-US" altLang="zh-CN" sz="2800" b="1" dirty="0" smtClean="0">
                <a:solidFill>
                  <a:srgbClr val="000099"/>
                </a:solidFill>
                <a:ea typeface="黑体" pitchFamily="2" charset="-122"/>
              </a:rPr>
              <a:t>100</a:t>
            </a:r>
            <a:r>
              <a:rPr lang="zh-CN" altLang="en-US" sz="2800" b="1" dirty="0" smtClean="0">
                <a:solidFill>
                  <a:srgbClr val="000099"/>
                </a:solidFill>
                <a:ea typeface="黑体" pitchFamily="2" charset="-122"/>
              </a:rPr>
              <a:t>字节。</a:t>
            </a:r>
            <a:endParaRPr lang="zh-CN" altLang="en-US" dirty="0"/>
          </a:p>
        </p:txBody>
      </p:sp>
      <p:sp>
        <p:nvSpPr>
          <p:cNvPr id="69" name="矩形 68"/>
          <p:cNvSpPr/>
          <p:nvPr/>
        </p:nvSpPr>
        <p:spPr>
          <a:xfrm>
            <a:off x="6383670" y="5258871"/>
            <a:ext cx="1707519" cy="369332"/>
          </a:xfrm>
          <a:prstGeom prst="rect">
            <a:avLst/>
          </a:prstGeom>
        </p:spPr>
        <p:txBody>
          <a:bodyPr wrap="none">
            <a:spAutoFit/>
          </a:bodyPr>
          <a:lstStyle/>
          <a:p>
            <a:pPr lvl="0" defTabSz="762000" eaLnBrk="0" hangingPunct="0"/>
            <a:r>
              <a:rPr kumimoji="1" lang="zh-CN" altLang="en-US" b="1" dirty="0" smtClean="0">
                <a:solidFill>
                  <a:srgbClr val="0000FF"/>
                </a:solidFill>
                <a:latin typeface="Arial"/>
                <a:ea typeface="黑体" pitchFamily="2" charset="-122"/>
              </a:rPr>
              <a:t>第</a:t>
            </a:r>
            <a:r>
              <a:rPr kumimoji="1" lang="en-US" altLang="zh-CN" b="1" dirty="0" smtClean="0">
                <a:solidFill>
                  <a:srgbClr val="0000FF"/>
                </a:solidFill>
                <a:latin typeface="Arial"/>
                <a:ea typeface="黑体" pitchFamily="2" charset="-122"/>
              </a:rPr>
              <a:t>2</a:t>
            </a:r>
            <a:r>
              <a:rPr kumimoji="1" lang="zh-CN" altLang="en-US" b="1" dirty="0" smtClean="0">
                <a:solidFill>
                  <a:srgbClr val="0000FF"/>
                </a:solidFill>
                <a:latin typeface="Arial"/>
                <a:ea typeface="黑体" pitchFamily="2" charset="-122"/>
              </a:rPr>
              <a:t>次流量控制</a:t>
            </a:r>
            <a:endParaRPr kumimoji="1" lang="zh-CN" altLang="en-US" b="1" dirty="0">
              <a:solidFill>
                <a:srgbClr val="0000FF"/>
              </a:solidFill>
              <a:latin typeface="Arial"/>
              <a:ea typeface="黑体" pitchFamily="2" charset="-122"/>
            </a:endParaRPr>
          </a:p>
        </p:txBody>
      </p:sp>
      <p:sp>
        <p:nvSpPr>
          <p:cNvPr id="36" name="矩形 35"/>
          <p:cNvSpPr/>
          <p:nvPr/>
        </p:nvSpPr>
        <p:spPr>
          <a:xfrm>
            <a:off x="6451331" y="3142668"/>
            <a:ext cx="1811714" cy="369332"/>
          </a:xfrm>
          <a:prstGeom prst="rect">
            <a:avLst/>
          </a:prstGeom>
        </p:spPr>
        <p:txBody>
          <a:bodyPr wrap="none">
            <a:spAutoFit/>
          </a:bodyPr>
          <a:lstStyle/>
          <a:p>
            <a:pPr lvl="0" defTabSz="762000" eaLnBrk="0" hangingPunct="0"/>
            <a:r>
              <a:rPr kumimoji="1" lang="zh-CN" altLang="en-US" b="1" dirty="0" smtClean="0">
                <a:solidFill>
                  <a:srgbClr val="0000FF"/>
                </a:solidFill>
                <a:latin typeface="Arial"/>
                <a:ea typeface="黑体" pitchFamily="2" charset="-122"/>
              </a:rPr>
              <a:t>第一次流量控制</a:t>
            </a:r>
            <a:endParaRPr kumimoji="1" lang="zh-CN" altLang="en-US" b="1" dirty="0">
              <a:solidFill>
                <a:srgbClr val="0000FF"/>
              </a:solidFill>
              <a:latin typeface="Arial"/>
              <a:ea typeface="黑体" pitchFamily="2" charset="-122"/>
            </a:endParaRPr>
          </a:p>
        </p:txBody>
      </p:sp>
      <p:sp>
        <p:nvSpPr>
          <p:cNvPr id="37" name="矩形 36"/>
          <p:cNvSpPr/>
          <p:nvPr/>
        </p:nvSpPr>
        <p:spPr>
          <a:xfrm>
            <a:off x="6190148" y="6231028"/>
            <a:ext cx="1707519" cy="369332"/>
          </a:xfrm>
          <a:prstGeom prst="rect">
            <a:avLst/>
          </a:prstGeom>
        </p:spPr>
        <p:txBody>
          <a:bodyPr wrap="none">
            <a:spAutoFit/>
          </a:bodyPr>
          <a:lstStyle/>
          <a:p>
            <a:pPr lvl="0" defTabSz="762000" eaLnBrk="0" hangingPunct="0"/>
            <a:r>
              <a:rPr kumimoji="1" lang="zh-CN" altLang="en-US" b="1" dirty="0" smtClean="0">
                <a:solidFill>
                  <a:srgbClr val="0000FF"/>
                </a:solidFill>
                <a:latin typeface="Arial"/>
                <a:ea typeface="黑体" pitchFamily="2" charset="-122"/>
              </a:rPr>
              <a:t>第</a:t>
            </a:r>
            <a:r>
              <a:rPr kumimoji="1" lang="en-US" altLang="zh-CN" b="1" dirty="0" smtClean="0">
                <a:solidFill>
                  <a:srgbClr val="0000FF"/>
                </a:solidFill>
                <a:latin typeface="Arial"/>
                <a:ea typeface="黑体" pitchFamily="2" charset="-122"/>
              </a:rPr>
              <a:t>3</a:t>
            </a:r>
            <a:r>
              <a:rPr kumimoji="1" lang="zh-CN" altLang="en-US" b="1" dirty="0" smtClean="0">
                <a:solidFill>
                  <a:srgbClr val="0000FF"/>
                </a:solidFill>
                <a:latin typeface="Arial"/>
                <a:ea typeface="黑体" pitchFamily="2" charset="-122"/>
              </a:rPr>
              <a:t>次流量控制</a:t>
            </a:r>
            <a:endParaRPr kumimoji="1" lang="zh-CN" altLang="en-US" b="1" dirty="0">
              <a:solidFill>
                <a:srgbClr val="0000FF"/>
              </a:solidFill>
              <a:latin typeface="Arial"/>
              <a:ea typeface="黑体" pitchFamily="2" charset="-122"/>
            </a:endParaRPr>
          </a:p>
        </p:txBody>
      </p:sp>
    </p:spTree>
    <p:extLst>
      <p:ext uri="{BB962C8B-B14F-4D97-AF65-F5344CB8AC3E}">
        <p14:creationId xmlns:p14="http://schemas.microsoft.com/office/powerpoint/2010/main" val="18511533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6108688"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53" name="Line 5"/>
          <p:cNvSpPr>
            <a:spLocks noChangeShapeType="1"/>
          </p:cNvSpPr>
          <p:nvPr/>
        </p:nvSpPr>
        <p:spPr bwMode="auto">
          <a:xfrm>
            <a:off x="2906701" y="2101844"/>
            <a:ext cx="3190875"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4" name="Rectangle 6"/>
          <p:cNvSpPr>
            <a:spLocks noChangeArrowheads="1"/>
          </p:cNvSpPr>
          <p:nvPr/>
        </p:nvSpPr>
        <p:spPr bwMode="auto">
          <a:xfrm>
            <a:off x="3428987" y="1779582"/>
            <a:ext cx="228152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1, </a:t>
            </a:r>
            <a:r>
              <a:rPr kumimoji="1" lang="en-US" altLang="zh-CN" sz="1800" b="1" dirty="0" smtClean="0">
                <a:solidFill>
                  <a:srgbClr val="000099"/>
                </a:solidFill>
                <a:latin typeface="+mn-lt"/>
                <a:ea typeface="黑体" pitchFamily="2" charset="-122"/>
              </a:rPr>
              <a:t>DATA =100</a:t>
            </a:r>
            <a:endParaRPr kumimoji="1" lang="en-US" altLang="zh-CN" sz="1800" b="1" dirty="0">
              <a:solidFill>
                <a:srgbClr val="000099"/>
              </a:solidFill>
              <a:latin typeface="+mn-lt"/>
              <a:ea typeface="黑体" pitchFamily="2" charset="-122"/>
            </a:endParaRPr>
          </a:p>
        </p:txBody>
      </p:sp>
      <p:sp>
        <p:nvSpPr>
          <p:cNvPr id="744455" name="Line 7"/>
          <p:cNvSpPr>
            <a:spLocks noChangeShapeType="1"/>
          </p:cNvSpPr>
          <p:nvPr/>
        </p:nvSpPr>
        <p:spPr bwMode="auto">
          <a:xfrm>
            <a:off x="2908288" y="4929222"/>
            <a:ext cx="318611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6" name="Rectangle 8"/>
          <p:cNvSpPr>
            <a:spLocks noChangeArrowheads="1"/>
          </p:cNvSpPr>
          <p:nvPr/>
        </p:nvSpPr>
        <p:spPr bwMode="auto">
          <a:xfrm>
            <a:off x="3071802" y="4572032"/>
            <a:ext cx="271170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201, </a:t>
            </a:r>
            <a:r>
              <a:rPr kumimoji="1" lang="en-US" altLang="zh-CN" sz="1800" b="1" dirty="0" smtClean="0">
                <a:solidFill>
                  <a:srgbClr val="000099"/>
                </a:solidFill>
                <a:latin typeface="+mn-lt"/>
                <a:ea typeface="黑体" pitchFamily="2" charset="-122"/>
              </a:rPr>
              <a:t>DATA</a:t>
            </a:r>
            <a:r>
              <a:rPr kumimoji="1" lang="zh-CN" altLang="en-US" sz="1800" b="1" dirty="0" smtClean="0">
                <a:solidFill>
                  <a:srgbClr val="000099"/>
                </a:solidFill>
                <a:latin typeface="+mn-lt"/>
                <a:ea typeface="黑体" pitchFamily="2" charset="-122"/>
              </a:rPr>
              <a:t>，</a:t>
            </a:r>
            <a:r>
              <a:rPr kumimoji="1" lang="zh-CN" altLang="en-US" sz="2000" b="1" dirty="0" smtClean="0">
                <a:solidFill>
                  <a:srgbClr val="000099"/>
                </a:solidFill>
                <a:latin typeface="+mn-lt"/>
                <a:ea typeface="黑体" pitchFamily="2" charset="-122"/>
              </a:rPr>
              <a:t>重传</a:t>
            </a:r>
            <a:endParaRPr kumimoji="1" lang="en-US" altLang="zh-CN" sz="2000" b="1" dirty="0">
              <a:solidFill>
                <a:srgbClr val="000099"/>
              </a:solidFill>
              <a:latin typeface="+mn-lt"/>
              <a:ea typeface="黑体" pitchFamily="2" charset="-122"/>
            </a:endParaRPr>
          </a:p>
        </p:txBody>
      </p:sp>
      <p:sp>
        <p:nvSpPr>
          <p:cNvPr id="744457" name="Line 9"/>
          <p:cNvSpPr>
            <a:spLocks noChangeShapeType="1"/>
          </p:cNvSpPr>
          <p:nvPr/>
        </p:nvSpPr>
        <p:spPr bwMode="auto">
          <a:xfrm>
            <a:off x="2909875" y="4452960"/>
            <a:ext cx="3182938"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58" name="Rectangle 10"/>
          <p:cNvSpPr>
            <a:spLocks noChangeArrowheads="1"/>
          </p:cNvSpPr>
          <p:nvPr/>
        </p:nvSpPr>
        <p:spPr bwMode="auto">
          <a:xfrm>
            <a:off x="3428988" y="4108475"/>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401, DATA</a:t>
            </a:r>
          </a:p>
        </p:txBody>
      </p:sp>
      <p:sp>
        <p:nvSpPr>
          <p:cNvPr id="744459" name="Line 11"/>
          <p:cNvSpPr>
            <a:spLocks noChangeShapeType="1"/>
          </p:cNvSpPr>
          <p:nvPr/>
        </p:nvSpPr>
        <p:spPr bwMode="auto">
          <a:xfrm>
            <a:off x="2903525" y="3875109"/>
            <a:ext cx="3195638"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0" name="Rectangle 12"/>
          <p:cNvSpPr>
            <a:spLocks noChangeArrowheads="1"/>
          </p:cNvSpPr>
          <p:nvPr/>
        </p:nvSpPr>
        <p:spPr bwMode="auto">
          <a:xfrm>
            <a:off x="3428988" y="3521099"/>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301, DATA</a:t>
            </a:r>
          </a:p>
        </p:txBody>
      </p:sp>
      <p:sp>
        <p:nvSpPr>
          <p:cNvPr id="744461" name="Line 13"/>
          <p:cNvSpPr>
            <a:spLocks noChangeShapeType="1"/>
          </p:cNvSpPr>
          <p:nvPr/>
        </p:nvSpPr>
        <p:spPr bwMode="auto">
          <a:xfrm>
            <a:off x="2905113" y="2520944"/>
            <a:ext cx="3192462"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2" name="Rectangle 14"/>
          <p:cNvSpPr>
            <a:spLocks noChangeArrowheads="1"/>
          </p:cNvSpPr>
          <p:nvPr/>
        </p:nvSpPr>
        <p:spPr bwMode="auto">
          <a:xfrm>
            <a:off x="3428988" y="218280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101, DATA</a:t>
            </a:r>
          </a:p>
        </p:txBody>
      </p:sp>
      <p:sp>
        <p:nvSpPr>
          <p:cNvPr id="744463" name="Line 15"/>
          <p:cNvSpPr>
            <a:spLocks noChangeShapeType="1"/>
          </p:cNvSpPr>
          <p:nvPr/>
        </p:nvSpPr>
        <p:spPr bwMode="auto">
          <a:xfrm>
            <a:off x="2900351" y="2963856"/>
            <a:ext cx="2144713"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4" name="Rectangle 16"/>
          <p:cNvSpPr>
            <a:spLocks noChangeArrowheads="1"/>
          </p:cNvSpPr>
          <p:nvPr/>
        </p:nvSpPr>
        <p:spPr bwMode="auto">
          <a:xfrm>
            <a:off x="3428988" y="264318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itchFamily="2" charset="-122"/>
              </a:rPr>
              <a:t>seq = 201, DATA</a:t>
            </a:r>
          </a:p>
        </p:txBody>
      </p:sp>
      <p:sp>
        <p:nvSpPr>
          <p:cNvPr id="744465" name="Line 17"/>
          <p:cNvSpPr>
            <a:spLocks noChangeShapeType="1"/>
          </p:cNvSpPr>
          <p:nvPr/>
        </p:nvSpPr>
        <p:spPr bwMode="auto">
          <a:xfrm>
            <a:off x="2906700" y="6026140"/>
            <a:ext cx="3189288"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6" name="Rectangle 18"/>
          <p:cNvSpPr>
            <a:spLocks noChangeArrowheads="1"/>
          </p:cNvSpPr>
          <p:nvPr/>
        </p:nvSpPr>
        <p:spPr bwMode="auto">
          <a:xfrm>
            <a:off x="3502013" y="5705463"/>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err="1">
                <a:solidFill>
                  <a:srgbClr val="000099"/>
                </a:solidFill>
                <a:latin typeface="+mn-lt"/>
                <a:ea typeface="黑体" pitchFamily="2" charset="-122"/>
              </a:rPr>
              <a:t>seq</a:t>
            </a:r>
            <a:r>
              <a:rPr kumimoji="1" lang="en-US" altLang="zh-CN" sz="1800" b="1" dirty="0">
                <a:solidFill>
                  <a:srgbClr val="000099"/>
                </a:solidFill>
                <a:latin typeface="+mn-lt"/>
                <a:ea typeface="黑体" pitchFamily="2" charset="-122"/>
              </a:rPr>
              <a:t> = 501, DATA</a:t>
            </a:r>
          </a:p>
        </p:txBody>
      </p:sp>
      <p:sp>
        <p:nvSpPr>
          <p:cNvPr id="744467" name="Line 19"/>
          <p:cNvSpPr>
            <a:spLocks noChangeShapeType="1"/>
          </p:cNvSpPr>
          <p:nvPr/>
        </p:nvSpPr>
        <p:spPr bwMode="auto">
          <a:xfrm flipH="1">
            <a:off x="2876538" y="3465534"/>
            <a:ext cx="3249612"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68" name="Rectangle 20"/>
          <p:cNvSpPr>
            <a:spLocks noChangeArrowheads="1"/>
          </p:cNvSpPr>
          <p:nvPr/>
        </p:nvSpPr>
        <p:spPr bwMode="auto">
          <a:xfrm flipH="1">
            <a:off x="3000364" y="3143272"/>
            <a:ext cx="35618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201,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300</a:t>
            </a:r>
          </a:p>
        </p:txBody>
      </p:sp>
      <p:sp>
        <p:nvSpPr>
          <p:cNvPr id="744469" name="Line 21"/>
          <p:cNvSpPr>
            <a:spLocks noChangeShapeType="1"/>
          </p:cNvSpPr>
          <p:nvPr/>
        </p:nvSpPr>
        <p:spPr bwMode="auto">
          <a:xfrm flipH="1">
            <a:off x="2889238" y="6456353"/>
            <a:ext cx="3225800"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0" name="Rectangle 22"/>
          <p:cNvSpPr>
            <a:spLocks noChangeArrowheads="1"/>
          </p:cNvSpPr>
          <p:nvPr/>
        </p:nvSpPr>
        <p:spPr bwMode="auto">
          <a:xfrm flipH="1">
            <a:off x="2998775" y="6134091"/>
            <a:ext cx="330539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601,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0</a:t>
            </a:r>
          </a:p>
        </p:txBody>
      </p:sp>
      <p:sp>
        <p:nvSpPr>
          <p:cNvPr id="744471" name="Line 23"/>
          <p:cNvSpPr>
            <a:spLocks noChangeShapeType="1"/>
          </p:cNvSpPr>
          <p:nvPr/>
        </p:nvSpPr>
        <p:spPr bwMode="auto">
          <a:xfrm flipH="1">
            <a:off x="2873364" y="5443561"/>
            <a:ext cx="325278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4472" name="Rectangle 24"/>
          <p:cNvSpPr>
            <a:spLocks noChangeArrowheads="1"/>
          </p:cNvSpPr>
          <p:nvPr/>
        </p:nvSpPr>
        <p:spPr bwMode="auto">
          <a:xfrm flipH="1">
            <a:off x="2925750" y="5129237"/>
            <a:ext cx="35618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ACK = 1, </a:t>
            </a:r>
            <a:r>
              <a:rPr kumimoji="1" lang="en-US" altLang="zh-CN" sz="1800" b="1" dirty="0" err="1">
                <a:solidFill>
                  <a:srgbClr val="000099"/>
                </a:solidFill>
                <a:latin typeface="+mn-lt"/>
                <a:ea typeface="黑体" pitchFamily="2" charset="-122"/>
              </a:rPr>
              <a:t>ack</a:t>
            </a:r>
            <a:r>
              <a:rPr kumimoji="1" lang="en-US" altLang="zh-CN" sz="1800" b="1" dirty="0">
                <a:solidFill>
                  <a:srgbClr val="000099"/>
                </a:solidFill>
                <a:latin typeface="+mn-lt"/>
                <a:ea typeface="黑体" pitchFamily="2" charset="-122"/>
              </a:rPr>
              <a:t> = 501, </a:t>
            </a:r>
            <a:r>
              <a:rPr kumimoji="1" lang="en-US" altLang="zh-CN" sz="1800" b="1" dirty="0" err="1">
                <a:solidFill>
                  <a:srgbClr val="FF0000"/>
                </a:solidFill>
                <a:latin typeface="+mn-lt"/>
                <a:ea typeface="黑体" pitchFamily="2" charset="-122"/>
              </a:rPr>
              <a:t>rwnd</a:t>
            </a:r>
            <a:r>
              <a:rPr kumimoji="1" lang="en-US" altLang="zh-CN" sz="1800" b="1" dirty="0">
                <a:solidFill>
                  <a:srgbClr val="FF0000"/>
                </a:solidFill>
                <a:latin typeface="+mn-lt"/>
                <a:ea typeface="黑体" pitchFamily="2" charset="-122"/>
              </a:rPr>
              <a:t> = 100</a:t>
            </a:r>
          </a:p>
        </p:txBody>
      </p:sp>
      <p:sp>
        <p:nvSpPr>
          <p:cNvPr id="744473" name="Rectangle 25"/>
          <p:cNvSpPr>
            <a:spLocks noChangeArrowheads="1"/>
          </p:cNvSpPr>
          <p:nvPr/>
        </p:nvSpPr>
        <p:spPr bwMode="auto">
          <a:xfrm>
            <a:off x="2714612" y="1423970"/>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a:t>
            </a:r>
          </a:p>
        </p:txBody>
      </p:sp>
      <p:sp>
        <p:nvSpPr>
          <p:cNvPr id="744474" name="Rectangle 26"/>
          <p:cNvSpPr>
            <a:spLocks noChangeArrowheads="1"/>
          </p:cNvSpPr>
          <p:nvPr/>
        </p:nvSpPr>
        <p:spPr bwMode="auto">
          <a:xfrm>
            <a:off x="5857884" y="13525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B</a:t>
            </a:r>
          </a:p>
        </p:txBody>
      </p:sp>
      <p:sp>
        <p:nvSpPr>
          <p:cNvPr id="744484" name="AutoShape 36"/>
          <p:cNvSpPr>
            <a:spLocks noChangeArrowheads="1"/>
          </p:cNvSpPr>
          <p:nvPr/>
        </p:nvSpPr>
        <p:spPr bwMode="auto">
          <a:xfrm>
            <a:off x="5219689" y="2587621"/>
            <a:ext cx="1163637" cy="547687"/>
          </a:xfrm>
          <a:prstGeom prst="irregularSeal1">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744485" name="Rectangle 37"/>
          <p:cNvSpPr>
            <a:spLocks noChangeArrowheads="1"/>
          </p:cNvSpPr>
          <p:nvPr/>
        </p:nvSpPr>
        <p:spPr bwMode="auto">
          <a:xfrm>
            <a:off x="5446701" y="2682871"/>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丢失！</a:t>
            </a:r>
          </a:p>
        </p:txBody>
      </p:sp>
      <p:sp>
        <p:nvSpPr>
          <p:cNvPr id="744486" name="Line 38"/>
          <p:cNvSpPr>
            <a:spLocks noChangeShapeType="1"/>
          </p:cNvSpPr>
          <p:nvPr/>
        </p:nvSpPr>
        <p:spPr bwMode="auto">
          <a:xfrm>
            <a:off x="2874950" y="1943094"/>
            <a:ext cx="0" cy="4132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4487" name="Rectangle 39"/>
          <p:cNvSpPr>
            <a:spLocks noGrp="1" noChangeArrowheads="1"/>
          </p:cNvSpPr>
          <p:nvPr>
            <p:ph type="title"/>
          </p:nvPr>
        </p:nvSpPr>
        <p:spPr>
          <a:xfrm>
            <a:off x="500034" y="0"/>
            <a:ext cx="8368811" cy="57148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sz="3600" dirty="0" smtClean="0"/>
              <a:t/>
            </a:r>
            <a:br>
              <a:rPr lang="en-US" altLang="zh-CN" sz="3600" dirty="0" smtClean="0"/>
            </a:br>
            <a:r>
              <a:rPr lang="zh-CN" altLang="en-US" sz="3600" dirty="0" smtClean="0"/>
              <a:t>（绿色：已用窗口；白色：可用窗口）</a:t>
            </a:r>
            <a:endParaRPr lang="zh-CN" altLang="en-US" sz="3600" dirty="0"/>
          </a:p>
        </p:txBody>
      </p:sp>
      <p:sp>
        <p:nvSpPr>
          <p:cNvPr id="39" name="Rectangle 22"/>
          <p:cNvSpPr>
            <a:spLocks noChangeArrowheads="1"/>
          </p:cNvSpPr>
          <p:nvPr/>
        </p:nvSpPr>
        <p:spPr bwMode="auto">
          <a:xfrm>
            <a:off x="785790" y="638152"/>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zh-CN" altLang="en-US" sz="2400" dirty="0" smtClean="0">
                <a:latin typeface="Arial" charset="0"/>
                <a:ea typeface="黑体" pitchFamily="2" charset="-122"/>
              </a:rPr>
              <a:t>发送窗口</a:t>
            </a:r>
            <a:endParaRPr kumimoji="1" lang="zh-CN" altLang="en-US" sz="2400" dirty="0">
              <a:latin typeface="Arial" charset="0"/>
              <a:ea typeface="黑体" pitchFamily="2" charset="-122"/>
            </a:endParaRPr>
          </a:p>
        </p:txBody>
      </p:sp>
      <p:sp>
        <p:nvSpPr>
          <p:cNvPr id="40" name="Rectangle 22"/>
          <p:cNvSpPr>
            <a:spLocks noChangeArrowheads="1"/>
          </p:cNvSpPr>
          <p:nvPr/>
        </p:nvSpPr>
        <p:spPr bwMode="auto">
          <a:xfrm>
            <a:off x="214282" y="1142984"/>
            <a:ext cx="242889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字节，可发送</a:t>
            </a:r>
            <a:endParaRPr kumimoji="1" lang="zh-CN" altLang="en-US" sz="1600" dirty="0">
              <a:latin typeface="Arial" charset="0"/>
              <a:ea typeface="黑体" pitchFamily="2" charset="-122"/>
            </a:endParaRPr>
          </a:p>
        </p:txBody>
      </p:sp>
      <p:sp>
        <p:nvSpPr>
          <p:cNvPr id="43" name="Rectangle 22"/>
          <p:cNvSpPr>
            <a:spLocks noChangeArrowheads="1"/>
          </p:cNvSpPr>
          <p:nvPr/>
        </p:nvSpPr>
        <p:spPr bwMode="auto">
          <a:xfrm>
            <a:off x="6429388" y="642918"/>
            <a:ext cx="2000264" cy="459100"/>
          </a:xfrm>
          <a:prstGeom prst="rect">
            <a:avLst/>
          </a:prstGeom>
          <a:noFill/>
          <a:ln w="12700">
            <a:noFill/>
            <a:miter lim="800000"/>
            <a:headEnd/>
            <a:tailEnd/>
          </a:ln>
          <a:effectLst/>
        </p:spPr>
        <p:txBody>
          <a:bodyPr wrap="square" lIns="90488" tIns="44450" rIns="90488" bIns="44450">
            <a:spAutoFit/>
          </a:bodyPr>
          <a:lstStyle/>
          <a:p>
            <a:pPr defTabSz="762000" eaLnBrk="0" hangingPunct="0"/>
            <a:r>
              <a:rPr kumimoji="1" lang="en-US" altLang="zh-CN" sz="2400" dirty="0" smtClean="0">
                <a:latin typeface="Arial" charset="0"/>
                <a:ea typeface="黑体" pitchFamily="2" charset="-122"/>
              </a:rPr>
              <a:t>B</a:t>
            </a:r>
            <a:r>
              <a:rPr kumimoji="1" lang="zh-CN" altLang="en-US" sz="2400" dirty="0" smtClean="0">
                <a:latin typeface="Arial" charset="0"/>
                <a:ea typeface="黑体" pitchFamily="2" charset="-122"/>
              </a:rPr>
              <a:t>的接收窗口</a:t>
            </a:r>
            <a:endParaRPr kumimoji="1" lang="zh-CN" altLang="en-US" sz="2400" dirty="0">
              <a:latin typeface="Arial" charset="0"/>
              <a:ea typeface="黑体" pitchFamily="2" charset="-122"/>
            </a:endParaRPr>
          </a:p>
        </p:txBody>
      </p:sp>
      <p:sp>
        <p:nvSpPr>
          <p:cNvPr id="44" name="Rectangle 22"/>
          <p:cNvSpPr>
            <a:spLocks noChangeArrowheads="1"/>
          </p:cNvSpPr>
          <p:nvPr/>
        </p:nvSpPr>
        <p:spPr bwMode="auto">
          <a:xfrm>
            <a:off x="6357950" y="1071546"/>
            <a:ext cx="2214642" cy="335989"/>
          </a:xfrm>
          <a:prstGeom prst="rect">
            <a:avLst/>
          </a:prstGeom>
          <a:noFill/>
          <a:ln w="12700">
            <a:solidFill>
              <a:schemeClr val="tx1"/>
            </a:solidFill>
            <a:miter lim="800000"/>
            <a:headEnd/>
            <a:tailEnd/>
          </a:ln>
          <a:effectLst/>
        </p:spPr>
        <p:txBody>
          <a:bodyPr wrap="square" lIns="90488" tIns="44450" rIns="90488" bIns="44450">
            <a:spAutoFit/>
          </a:bodyPr>
          <a:lstStyle/>
          <a:p>
            <a:pPr algn="ctr" defTabSz="762000" eaLnBrk="0" hangingPunct="0"/>
            <a:r>
              <a:rPr kumimoji="1" lang="en-US" altLang="zh-CN" sz="1600" dirty="0" smtClean="0">
                <a:latin typeface="Arial" charset="0"/>
                <a:ea typeface="黑体" pitchFamily="2" charset="-122"/>
              </a:rPr>
              <a:t>1-400</a:t>
            </a:r>
            <a:r>
              <a:rPr kumimoji="1" lang="zh-CN" altLang="en-US" sz="1600" dirty="0" smtClean="0">
                <a:latin typeface="Arial" charset="0"/>
                <a:ea typeface="黑体" pitchFamily="2" charset="-122"/>
              </a:rPr>
              <a:t>字节，可接收</a:t>
            </a:r>
            <a:endParaRPr kumimoji="1" lang="zh-CN" altLang="en-US" sz="1600" dirty="0">
              <a:latin typeface="Arial" charset="0"/>
              <a:ea typeface="黑体" pitchFamily="2" charset="-122"/>
            </a:endParaRPr>
          </a:p>
        </p:txBody>
      </p:sp>
      <p:grpSp>
        <p:nvGrpSpPr>
          <p:cNvPr id="6" name="组合 79"/>
          <p:cNvGrpSpPr/>
          <p:nvPr/>
        </p:nvGrpSpPr>
        <p:grpSpPr>
          <a:xfrm>
            <a:off x="642910" y="3694163"/>
            <a:ext cx="2071702" cy="520655"/>
            <a:chOff x="642910" y="3617935"/>
            <a:chExt cx="2071702" cy="520655"/>
          </a:xfrm>
        </p:grpSpPr>
        <p:sp>
          <p:nvSpPr>
            <p:cNvPr id="63" name="Rectangle 22"/>
            <p:cNvSpPr>
              <a:spLocks noChangeArrowheads="1"/>
            </p:cNvSpPr>
            <p:nvPr/>
          </p:nvSpPr>
          <p:spPr bwMode="auto">
            <a:xfrm>
              <a:off x="2143108" y="3617935"/>
              <a:ext cx="571504" cy="520655"/>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400" dirty="0" smtClean="0">
                  <a:latin typeface="Arial" charset="0"/>
                  <a:ea typeface="黑体" pitchFamily="2" charset="-122"/>
                </a:rPr>
                <a:t>401-500</a:t>
              </a:r>
              <a:endParaRPr kumimoji="1" lang="zh-CN" altLang="en-US" sz="1400" dirty="0">
                <a:latin typeface="Arial" charset="0"/>
                <a:ea typeface="黑体" pitchFamily="2" charset="-122"/>
              </a:endParaRPr>
            </a:p>
          </p:txBody>
        </p:sp>
        <p:sp>
          <p:nvSpPr>
            <p:cNvPr id="64" name="Rectangle 22"/>
            <p:cNvSpPr>
              <a:spLocks noChangeArrowheads="1"/>
            </p:cNvSpPr>
            <p:nvPr/>
          </p:nvSpPr>
          <p:spPr bwMode="auto">
            <a:xfrm>
              <a:off x="642910" y="3659725"/>
              <a:ext cx="1500198"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201-400 </a:t>
              </a:r>
              <a:endParaRPr kumimoji="1" lang="zh-CN" altLang="en-US" dirty="0">
                <a:latin typeface="Arial" charset="0"/>
                <a:ea typeface="黑体" pitchFamily="2" charset="-122"/>
              </a:endParaRPr>
            </a:p>
          </p:txBody>
        </p:sp>
      </p:grpSp>
      <p:sp>
        <p:nvSpPr>
          <p:cNvPr id="65" name="Rectangle 22"/>
          <p:cNvSpPr>
            <a:spLocks noChangeArrowheads="1"/>
          </p:cNvSpPr>
          <p:nvPr/>
        </p:nvSpPr>
        <p:spPr bwMode="auto">
          <a:xfrm>
            <a:off x="642910" y="4307457"/>
            <a:ext cx="2071702"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201-500 </a:t>
            </a:r>
            <a:endParaRPr kumimoji="1" lang="zh-CN" altLang="en-US" dirty="0">
              <a:latin typeface="Arial" charset="0"/>
              <a:ea typeface="黑体" pitchFamily="2" charset="-122"/>
            </a:endParaRPr>
          </a:p>
        </p:txBody>
      </p:sp>
      <p:sp>
        <p:nvSpPr>
          <p:cNvPr id="66" name="Rectangle 22"/>
          <p:cNvSpPr>
            <a:spLocks noChangeArrowheads="1"/>
          </p:cNvSpPr>
          <p:nvPr/>
        </p:nvSpPr>
        <p:spPr bwMode="auto">
          <a:xfrm>
            <a:off x="642910" y="4736085"/>
            <a:ext cx="2071702"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201-500 </a:t>
            </a:r>
            <a:endParaRPr kumimoji="1" lang="zh-CN" altLang="en-US" dirty="0">
              <a:latin typeface="Arial" charset="0"/>
              <a:ea typeface="黑体" pitchFamily="2" charset="-122"/>
            </a:endParaRPr>
          </a:p>
        </p:txBody>
      </p:sp>
      <p:sp>
        <p:nvSpPr>
          <p:cNvPr id="67" name="Rectangle 22"/>
          <p:cNvSpPr>
            <a:spLocks noChangeArrowheads="1"/>
          </p:cNvSpPr>
          <p:nvPr/>
        </p:nvSpPr>
        <p:spPr bwMode="auto">
          <a:xfrm>
            <a:off x="1714480" y="5204243"/>
            <a:ext cx="1000132" cy="582211"/>
          </a:xfrm>
          <a:prstGeom prst="rect">
            <a:avLst/>
          </a:prstGeom>
          <a:no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501 -600 </a:t>
            </a:r>
            <a:r>
              <a:rPr kumimoji="1" lang="zh-CN" altLang="en-US" sz="1600" dirty="0" smtClean="0">
                <a:latin typeface="Arial" charset="0"/>
                <a:ea typeface="黑体" pitchFamily="2" charset="-122"/>
              </a:rPr>
              <a:t>可发送</a:t>
            </a:r>
            <a:r>
              <a:rPr kumimoji="1" lang="en-US" altLang="zh-CN" sz="1600" dirty="0" smtClean="0">
                <a:latin typeface="Arial" charset="0"/>
                <a:ea typeface="黑体" pitchFamily="2" charset="-122"/>
              </a:rPr>
              <a:t> </a:t>
            </a:r>
            <a:endParaRPr kumimoji="1" lang="zh-CN" altLang="en-US" dirty="0">
              <a:latin typeface="Arial" charset="0"/>
              <a:ea typeface="黑体" pitchFamily="2" charset="-122"/>
            </a:endParaRPr>
          </a:p>
        </p:txBody>
      </p:sp>
      <p:sp>
        <p:nvSpPr>
          <p:cNvPr id="68" name="Rectangle 22"/>
          <p:cNvSpPr>
            <a:spLocks noChangeArrowheads="1"/>
          </p:cNvSpPr>
          <p:nvPr/>
        </p:nvSpPr>
        <p:spPr bwMode="auto">
          <a:xfrm>
            <a:off x="1714480" y="5879093"/>
            <a:ext cx="1000132"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501 -600</a:t>
            </a:r>
            <a:endParaRPr kumimoji="1" lang="zh-CN" altLang="en-US" dirty="0">
              <a:latin typeface="Arial" charset="0"/>
              <a:ea typeface="黑体" pitchFamily="2" charset="-122"/>
            </a:endParaRPr>
          </a:p>
        </p:txBody>
      </p:sp>
      <p:sp>
        <p:nvSpPr>
          <p:cNvPr id="69" name="Rectangle 22"/>
          <p:cNvSpPr>
            <a:spLocks noChangeArrowheads="1"/>
          </p:cNvSpPr>
          <p:nvPr/>
        </p:nvSpPr>
        <p:spPr bwMode="auto">
          <a:xfrm>
            <a:off x="500034" y="6276943"/>
            <a:ext cx="2286016" cy="366767"/>
          </a:xfrm>
          <a:prstGeom prst="rect">
            <a:avLst/>
          </a:prstGeom>
          <a:solidFill>
            <a:schemeClr val="accent5">
              <a:lumMod val="75000"/>
            </a:schemeClr>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zh-CN" altLang="en-US" dirty="0" smtClean="0">
                <a:latin typeface="Arial" charset="0"/>
                <a:ea typeface="黑体" pitchFamily="2" charset="-122"/>
              </a:rPr>
              <a:t>窗口为</a:t>
            </a:r>
            <a:r>
              <a:rPr kumimoji="1" lang="en-US" altLang="zh-CN" dirty="0" smtClean="0">
                <a:latin typeface="Arial" charset="0"/>
                <a:ea typeface="黑体" pitchFamily="2" charset="-122"/>
              </a:rPr>
              <a:t>0</a:t>
            </a:r>
            <a:r>
              <a:rPr kumimoji="1" lang="zh-CN" altLang="en-US" dirty="0" smtClean="0">
                <a:latin typeface="Arial" charset="0"/>
                <a:ea typeface="黑体" pitchFamily="2" charset="-122"/>
              </a:rPr>
              <a:t>，停止发送</a:t>
            </a:r>
            <a:endParaRPr kumimoji="1" lang="zh-CN" altLang="en-US" dirty="0">
              <a:latin typeface="Arial" charset="0"/>
              <a:ea typeface="黑体" pitchFamily="2" charset="-122"/>
            </a:endParaRPr>
          </a:p>
        </p:txBody>
      </p:sp>
      <p:sp>
        <p:nvSpPr>
          <p:cNvPr id="70" name="Rectangle 27"/>
          <p:cNvSpPr>
            <a:spLocks noChangeArrowheads="1"/>
          </p:cNvSpPr>
          <p:nvPr/>
        </p:nvSpPr>
        <p:spPr bwMode="auto">
          <a:xfrm>
            <a:off x="6421226" y="2995606"/>
            <a:ext cx="2651368"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FF"/>
                </a:solidFill>
                <a:latin typeface="+mn-lt"/>
                <a:ea typeface="黑体" pitchFamily="2" charset="-122"/>
              </a:rPr>
              <a:t>允许 </a:t>
            </a:r>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发送序号 </a:t>
            </a:r>
            <a:endParaRPr kumimoji="1" lang="en-US" altLang="zh-CN" b="1" dirty="0" smtClean="0">
              <a:solidFill>
                <a:srgbClr val="0000FF"/>
              </a:solidFill>
              <a:latin typeface="+mn-lt"/>
              <a:ea typeface="黑体" pitchFamily="2" charset="-122"/>
            </a:endParaRPr>
          </a:p>
          <a:p>
            <a:pPr defTabSz="762000" eaLnBrk="0" hangingPunct="0"/>
            <a:r>
              <a:rPr kumimoji="1" lang="en-US" altLang="zh-CN" b="1" dirty="0" smtClean="0">
                <a:solidFill>
                  <a:srgbClr val="0000FF"/>
                </a:solidFill>
                <a:latin typeface="+mn-lt"/>
                <a:ea typeface="黑体" pitchFamily="2" charset="-122"/>
              </a:rPr>
              <a:t>201 </a:t>
            </a:r>
            <a:r>
              <a:rPr kumimoji="1" lang="zh-CN" altLang="en-US" b="1" dirty="0">
                <a:solidFill>
                  <a:srgbClr val="0000FF"/>
                </a:solidFill>
                <a:latin typeface="+mn-lt"/>
                <a:ea typeface="黑体" pitchFamily="2" charset="-122"/>
              </a:rPr>
              <a:t>至 </a:t>
            </a:r>
            <a:r>
              <a:rPr kumimoji="1" lang="en-US" altLang="zh-CN" b="1" dirty="0">
                <a:solidFill>
                  <a:srgbClr val="0000FF"/>
                </a:solidFill>
                <a:latin typeface="+mn-lt"/>
                <a:ea typeface="黑体" pitchFamily="2" charset="-122"/>
              </a:rPr>
              <a:t>500  </a:t>
            </a:r>
            <a:r>
              <a:rPr kumimoji="1" lang="zh-CN" altLang="en-US" b="1" dirty="0">
                <a:solidFill>
                  <a:srgbClr val="0000FF"/>
                </a:solidFill>
                <a:latin typeface="+mn-lt"/>
                <a:ea typeface="黑体" pitchFamily="2" charset="-122"/>
              </a:rPr>
              <a:t>共 </a:t>
            </a:r>
            <a:r>
              <a:rPr kumimoji="1" lang="en-US" altLang="zh-CN" b="1" dirty="0">
                <a:solidFill>
                  <a:srgbClr val="0000FF"/>
                </a:solidFill>
                <a:latin typeface="+mn-lt"/>
                <a:ea typeface="黑体" pitchFamily="2" charset="-122"/>
              </a:rPr>
              <a:t>300 </a:t>
            </a:r>
            <a:r>
              <a:rPr kumimoji="1" lang="zh-CN" altLang="en-US" b="1" dirty="0" smtClean="0">
                <a:solidFill>
                  <a:srgbClr val="0000FF"/>
                </a:solidFill>
                <a:latin typeface="+mn-lt"/>
                <a:ea typeface="黑体" pitchFamily="2" charset="-122"/>
              </a:rPr>
              <a:t>字节</a:t>
            </a:r>
            <a:endParaRPr kumimoji="1" lang="en-US" altLang="zh-CN" b="1" dirty="0" smtClean="0">
              <a:solidFill>
                <a:srgbClr val="0000FF"/>
              </a:solidFill>
              <a:latin typeface="+mn-lt"/>
              <a:ea typeface="黑体" pitchFamily="2" charset="-122"/>
            </a:endParaRPr>
          </a:p>
          <a:p>
            <a:pPr defTabSz="762000" eaLnBrk="0" hangingPunct="0"/>
            <a:r>
              <a:rPr kumimoji="1" lang="zh-CN" altLang="en-US" b="1" dirty="0" smtClean="0">
                <a:solidFill>
                  <a:srgbClr val="0000FF"/>
                </a:solidFill>
                <a:latin typeface="+mn-lt"/>
                <a:ea typeface="黑体" pitchFamily="2" charset="-122"/>
              </a:rPr>
              <a:t>第一次流量控制</a:t>
            </a:r>
            <a:endParaRPr kumimoji="1" lang="zh-CN" altLang="en-US" b="1" dirty="0">
              <a:solidFill>
                <a:srgbClr val="0000FF"/>
              </a:solidFill>
              <a:latin typeface="+mn-lt"/>
              <a:ea typeface="黑体" pitchFamily="2" charset="-122"/>
            </a:endParaRPr>
          </a:p>
        </p:txBody>
      </p:sp>
      <p:sp>
        <p:nvSpPr>
          <p:cNvPr id="71" name="Rectangle 33"/>
          <p:cNvSpPr>
            <a:spLocks noChangeArrowheads="1"/>
          </p:cNvSpPr>
          <p:nvPr/>
        </p:nvSpPr>
        <p:spPr bwMode="auto">
          <a:xfrm>
            <a:off x="6357950" y="4929198"/>
            <a:ext cx="2571736"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b="1" dirty="0">
                <a:solidFill>
                  <a:srgbClr val="0000FF"/>
                </a:solidFill>
                <a:latin typeface="+mn-lt"/>
                <a:ea typeface="黑体" pitchFamily="2" charset="-122"/>
              </a:rPr>
              <a:t>允许 </a:t>
            </a:r>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发送序号 </a:t>
            </a:r>
            <a:endParaRPr kumimoji="1" lang="en-US" altLang="zh-CN" b="1" dirty="0" smtClean="0">
              <a:solidFill>
                <a:srgbClr val="0000FF"/>
              </a:solidFill>
              <a:latin typeface="+mn-lt"/>
              <a:ea typeface="黑体" pitchFamily="2" charset="-122"/>
            </a:endParaRPr>
          </a:p>
          <a:p>
            <a:pPr defTabSz="762000" eaLnBrk="0" hangingPunct="0"/>
            <a:r>
              <a:rPr kumimoji="1" lang="en-US" altLang="zh-CN" b="1" dirty="0" smtClean="0">
                <a:solidFill>
                  <a:srgbClr val="0000FF"/>
                </a:solidFill>
                <a:latin typeface="+mn-lt"/>
                <a:ea typeface="黑体" pitchFamily="2" charset="-122"/>
              </a:rPr>
              <a:t>501 </a:t>
            </a:r>
            <a:r>
              <a:rPr kumimoji="1" lang="zh-CN" altLang="en-US" b="1" dirty="0">
                <a:solidFill>
                  <a:srgbClr val="0000FF"/>
                </a:solidFill>
                <a:latin typeface="+mn-lt"/>
                <a:ea typeface="黑体" pitchFamily="2" charset="-122"/>
              </a:rPr>
              <a:t>至 </a:t>
            </a:r>
            <a:r>
              <a:rPr kumimoji="1" lang="en-US" altLang="zh-CN" b="1" dirty="0">
                <a:solidFill>
                  <a:srgbClr val="0000FF"/>
                </a:solidFill>
                <a:latin typeface="+mn-lt"/>
                <a:ea typeface="黑体" pitchFamily="2" charset="-122"/>
              </a:rPr>
              <a:t>600 </a:t>
            </a:r>
            <a:r>
              <a:rPr kumimoji="1" lang="zh-CN" altLang="en-US" b="1" dirty="0">
                <a:solidFill>
                  <a:srgbClr val="0000FF"/>
                </a:solidFill>
                <a:latin typeface="+mn-lt"/>
                <a:ea typeface="黑体" pitchFamily="2" charset="-122"/>
              </a:rPr>
              <a:t>共 </a:t>
            </a:r>
            <a:r>
              <a:rPr kumimoji="1" lang="en-US" altLang="zh-CN" b="1" dirty="0">
                <a:solidFill>
                  <a:srgbClr val="0000FF"/>
                </a:solidFill>
                <a:latin typeface="+mn-lt"/>
                <a:ea typeface="黑体" pitchFamily="2" charset="-122"/>
              </a:rPr>
              <a:t>100 </a:t>
            </a:r>
            <a:r>
              <a:rPr kumimoji="1" lang="zh-CN" altLang="en-US" b="1" dirty="0" smtClean="0">
                <a:solidFill>
                  <a:srgbClr val="0000FF"/>
                </a:solidFill>
                <a:latin typeface="+mn-lt"/>
                <a:ea typeface="黑体" pitchFamily="2" charset="-122"/>
              </a:rPr>
              <a:t>字节</a:t>
            </a:r>
            <a:endParaRPr kumimoji="1" lang="en-US" altLang="zh-CN" b="1" dirty="0" smtClean="0">
              <a:solidFill>
                <a:srgbClr val="0000FF"/>
              </a:solidFill>
              <a:latin typeface="+mn-lt"/>
              <a:ea typeface="黑体" pitchFamily="2" charset="-122"/>
            </a:endParaRPr>
          </a:p>
          <a:p>
            <a:pPr defTabSz="762000" eaLnBrk="0" hangingPunct="0"/>
            <a:r>
              <a:rPr kumimoji="1" lang="zh-CN" altLang="en-US" b="1" dirty="0" smtClean="0">
                <a:solidFill>
                  <a:srgbClr val="0000FF"/>
                </a:solidFill>
                <a:ea typeface="黑体" pitchFamily="2" charset="-122"/>
              </a:rPr>
              <a:t>第</a:t>
            </a:r>
            <a:r>
              <a:rPr kumimoji="1" lang="en-US" altLang="zh-CN" b="1" dirty="0" smtClean="0">
                <a:solidFill>
                  <a:srgbClr val="0000FF"/>
                </a:solidFill>
                <a:ea typeface="黑体" pitchFamily="2" charset="-122"/>
              </a:rPr>
              <a:t>2</a:t>
            </a:r>
            <a:r>
              <a:rPr kumimoji="1" lang="zh-CN" altLang="en-US" b="1" dirty="0" smtClean="0">
                <a:solidFill>
                  <a:srgbClr val="0000FF"/>
                </a:solidFill>
                <a:ea typeface="黑体" pitchFamily="2" charset="-122"/>
              </a:rPr>
              <a:t>次流量控制</a:t>
            </a:r>
          </a:p>
          <a:p>
            <a:pPr defTabSz="762000" eaLnBrk="0" hangingPunct="0"/>
            <a:endParaRPr kumimoji="1" lang="zh-CN" altLang="en-US" b="1" dirty="0">
              <a:solidFill>
                <a:srgbClr val="0000FF"/>
              </a:solidFill>
              <a:latin typeface="+mn-lt"/>
              <a:ea typeface="黑体" pitchFamily="2" charset="-122"/>
            </a:endParaRPr>
          </a:p>
        </p:txBody>
      </p:sp>
      <p:sp>
        <p:nvSpPr>
          <p:cNvPr id="72" name="Rectangle 35"/>
          <p:cNvSpPr>
            <a:spLocks noChangeArrowheads="1"/>
          </p:cNvSpPr>
          <p:nvPr/>
        </p:nvSpPr>
        <p:spPr bwMode="auto">
          <a:xfrm>
            <a:off x="6286508" y="5929330"/>
            <a:ext cx="2955938"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FF"/>
                </a:solidFill>
                <a:latin typeface="+mn-lt"/>
                <a:ea typeface="黑体" pitchFamily="2" charset="-122"/>
              </a:rPr>
              <a:t>不允许 </a:t>
            </a:r>
            <a:r>
              <a:rPr kumimoji="1" lang="en-US" altLang="zh-CN" b="1" dirty="0">
                <a:solidFill>
                  <a:srgbClr val="0000FF"/>
                </a:solidFill>
                <a:latin typeface="+mn-lt"/>
                <a:ea typeface="黑体" pitchFamily="2" charset="-122"/>
              </a:rPr>
              <a:t>A </a:t>
            </a:r>
            <a:r>
              <a:rPr kumimoji="1" lang="zh-CN" altLang="en-US" b="1" dirty="0">
                <a:solidFill>
                  <a:srgbClr val="0000FF"/>
                </a:solidFill>
                <a:latin typeface="+mn-lt"/>
                <a:ea typeface="黑体" pitchFamily="2" charset="-122"/>
              </a:rPr>
              <a:t>再发送（到序号 </a:t>
            </a:r>
            <a:endParaRPr kumimoji="1" lang="en-US" altLang="zh-CN" b="1" dirty="0" smtClean="0">
              <a:solidFill>
                <a:srgbClr val="0000FF"/>
              </a:solidFill>
              <a:latin typeface="+mn-lt"/>
              <a:ea typeface="黑体" pitchFamily="2" charset="-122"/>
            </a:endParaRPr>
          </a:p>
          <a:p>
            <a:pPr defTabSz="762000" eaLnBrk="0" hangingPunct="0"/>
            <a:r>
              <a:rPr kumimoji="1" lang="en-US" altLang="zh-CN" b="1" dirty="0" smtClean="0">
                <a:solidFill>
                  <a:srgbClr val="0000FF"/>
                </a:solidFill>
                <a:latin typeface="+mn-lt"/>
                <a:ea typeface="黑体" pitchFamily="2" charset="-122"/>
              </a:rPr>
              <a:t>600 </a:t>
            </a:r>
            <a:r>
              <a:rPr kumimoji="1" lang="zh-CN" altLang="en-US" b="1" dirty="0">
                <a:solidFill>
                  <a:srgbClr val="0000FF"/>
                </a:solidFill>
                <a:latin typeface="+mn-lt"/>
                <a:ea typeface="黑体" pitchFamily="2" charset="-122"/>
              </a:rPr>
              <a:t>为止的数据都收到了</a:t>
            </a:r>
            <a:r>
              <a:rPr kumimoji="1" lang="zh-CN" altLang="en-US" b="1" dirty="0" smtClean="0">
                <a:solidFill>
                  <a:srgbClr val="0000FF"/>
                </a:solidFill>
                <a:latin typeface="+mn-lt"/>
                <a:ea typeface="黑体" pitchFamily="2" charset="-122"/>
              </a:rPr>
              <a:t>）</a:t>
            </a:r>
            <a:endParaRPr kumimoji="1" lang="en-US" altLang="zh-CN" b="1" dirty="0" smtClean="0">
              <a:solidFill>
                <a:srgbClr val="0000FF"/>
              </a:solidFill>
              <a:latin typeface="+mn-lt"/>
              <a:ea typeface="黑体" pitchFamily="2" charset="-122"/>
            </a:endParaRPr>
          </a:p>
          <a:p>
            <a:pPr defTabSz="762000" eaLnBrk="0" hangingPunct="0"/>
            <a:r>
              <a:rPr kumimoji="1" lang="zh-CN" altLang="en-US" b="1" dirty="0" smtClean="0">
                <a:solidFill>
                  <a:srgbClr val="0000FF"/>
                </a:solidFill>
                <a:ea typeface="黑体" pitchFamily="2" charset="-122"/>
              </a:rPr>
              <a:t>第</a:t>
            </a:r>
            <a:r>
              <a:rPr kumimoji="1" lang="en-US" altLang="zh-CN" b="1" dirty="0" smtClean="0">
                <a:solidFill>
                  <a:srgbClr val="0000FF"/>
                </a:solidFill>
                <a:ea typeface="黑体" pitchFamily="2" charset="-122"/>
              </a:rPr>
              <a:t>3</a:t>
            </a:r>
            <a:r>
              <a:rPr kumimoji="1" lang="zh-CN" altLang="en-US" b="1" dirty="0" smtClean="0">
                <a:solidFill>
                  <a:srgbClr val="0000FF"/>
                </a:solidFill>
                <a:ea typeface="黑体" pitchFamily="2" charset="-122"/>
              </a:rPr>
              <a:t>次流量控制</a:t>
            </a:r>
            <a:endParaRPr kumimoji="1" lang="zh-CN" altLang="en-US" b="1" dirty="0">
              <a:solidFill>
                <a:srgbClr val="0000FF"/>
              </a:solidFill>
              <a:latin typeface="+mn-lt"/>
              <a:ea typeface="黑体" pitchFamily="2" charset="-122"/>
            </a:endParaRPr>
          </a:p>
        </p:txBody>
      </p:sp>
      <p:grpSp>
        <p:nvGrpSpPr>
          <p:cNvPr id="62" name="组合 61"/>
          <p:cNvGrpSpPr/>
          <p:nvPr/>
        </p:nvGrpSpPr>
        <p:grpSpPr>
          <a:xfrm>
            <a:off x="71406" y="1857366"/>
            <a:ext cx="2643206" cy="335989"/>
            <a:chOff x="285720" y="2857495"/>
            <a:chExt cx="2357454" cy="316046"/>
          </a:xfrm>
        </p:grpSpPr>
        <p:sp>
          <p:nvSpPr>
            <p:cNvPr id="75" name="Rectangle 22"/>
            <p:cNvSpPr>
              <a:spLocks noChangeArrowheads="1"/>
            </p:cNvSpPr>
            <p:nvPr/>
          </p:nvSpPr>
          <p:spPr bwMode="auto">
            <a:xfrm>
              <a:off x="1071538" y="2857495"/>
              <a:ext cx="1571636" cy="316046"/>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101-300</a:t>
              </a:r>
              <a:r>
                <a:rPr kumimoji="1" lang="zh-CN" altLang="en-US" sz="1600" dirty="0" smtClean="0">
                  <a:latin typeface="Arial" charset="0"/>
                  <a:ea typeface="黑体" pitchFamily="2" charset="-122"/>
                </a:rPr>
                <a:t> 可发送</a:t>
              </a:r>
              <a:endParaRPr kumimoji="1" lang="zh-CN" altLang="en-US" sz="1600" dirty="0">
                <a:latin typeface="Arial" charset="0"/>
                <a:ea typeface="黑体" pitchFamily="2" charset="-122"/>
              </a:endParaRPr>
            </a:p>
          </p:txBody>
        </p:sp>
        <p:sp>
          <p:nvSpPr>
            <p:cNvPr id="76" name="Rectangle 22"/>
            <p:cNvSpPr>
              <a:spLocks noChangeArrowheads="1"/>
            </p:cNvSpPr>
            <p:nvPr/>
          </p:nvSpPr>
          <p:spPr bwMode="auto">
            <a:xfrm>
              <a:off x="285720" y="2857495"/>
              <a:ext cx="785818" cy="316046"/>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1-100</a:t>
              </a:r>
              <a:endParaRPr kumimoji="1" lang="zh-CN" altLang="en-US" dirty="0">
                <a:latin typeface="Arial" charset="0"/>
                <a:ea typeface="黑体" pitchFamily="2" charset="-122"/>
              </a:endParaRPr>
            </a:p>
          </p:txBody>
        </p:sp>
      </p:grpSp>
      <p:grpSp>
        <p:nvGrpSpPr>
          <p:cNvPr id="79" name="组合 78"/>
          <p:cNvGrpSpPr/>
          <p:nvPr/>
        </p:nvGrpSpPr>
        <p:grpSpPr>
          <a:xfrm>
            <a:off x="71406" y="2285992"/>
            <a:ext cx="2643206" cy="357190"/>
            <a:chOff x="285720" y="2857496"/>
            <a:chExt cx="2357454" cy="335989"/>
          </a:xfrm>
        </p:grpSpPr>
        <p:sp>
          <p:nvSpPr>
            <p:cNvPr id="80" name="Rectangle 22"/>
            <p:cNvSpPr>
              <a:spLocks noChangeArrowheads="1"/>
            </p:cNvSpPr>
            <p:nvPr/>
          </p:nvSpPr>
          <p:spPr bwMode="auto">
            <a:xfrm>
              <a:off x="1428728" y="2857496"/>
              <a:ext cx="1214446" cy="316046"/>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201</a:t>
              </a:r>
              <a:r>
                <a:rPr kumimoji="1" lang="zh-CN" altLang="en-US" sz="1600" dirty="0" smtClean="0">
                  <a:latin typeface="Arial" charset="0"/>
                  <a:ea typeface="黑体" pitchFamily="2" charset="-122"/>
                </a:rPr>
                <a:t> </a:t>
              </a:r>
              <a:r>
                <a:rPr kumimoji="1" lang="en-US" altLang="zh-CN" sz="1600" dirty="0" smtClean="0">
                  <a:latin typeface="Arial" charset="0"/>
                  <a:ea typeface="黑体" pitchFamily="2" charset="-122"/>
                </a:rPr>
                <a:t>-400</a:t>
              </a:r>
              <a:endParaRPr kumimoji="1" lang="zh-CN" altLang="en-US" sz="1600" dirty="0">
                <a:latin typeface="Arial" charset="0"/>
                <a:ea typeface="黑体" pitchFamily="2" charset="-122"/>
              </a:endParaRPr>
            </a:p>
          </p:txBody>
        </p:sp>
        <p:sp>
          <p:nvSpPr>
            <p:cNvPr id="81" name="Rectangle 22"/>
            <p:cNvSpPr>
              <a:spLocks noChangeArrowheads="1"/>
            </p:cNvSpPr>
            <p:nvPr/>
          </p:nvSpPr>
          <p:spPr bwMode="auto">
            <a:xfrm>
              <a:off x="285720" y="2857496"/>
              <a:ext cx="1214446"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1-200 </a:t>
              </a:r>
              <a:r>
                <a:rPr kumimoji="1" lang="zh-CN" altLang="en-US" sz="1600" dirty="0" smtClean="0">
                  <a:latin typeface="Arial" charset="0"/>
                  <a:ea typeface="黑体" pitchFamily="2" charset="-122"/>
                </a:rPr>
                <a:t>已发</a:t>
              </a:r>
              <a:endParaRPr kumimoji="1" lang="zh-CN" altLang="en-US" dirty="0">
                <a:latin typeface="Arial" charset="0"/>
                <a:ea typeface="黑体" pitchFamily="2" charset="-122"/>
              </a:endParaRPr>
            </a:p>
          </p:txBody>
        </p:sp>
      </p:grpSp>
      <p:grpSp>
        <p:nvGrpSpPr>
          <p:cNvPr id="82" name="组合 81"/>
          <p:cNvGrpSpPr/>
          <p:nvPr/>
        </p:nvGrpSpPr>
        <p:grpSpPr>
          <a:xfrm>
            <a:off x="71406" y="2647948"/>
            <a:ext cx="2643206" cy="582211"/>
            <a:chOff x="285720" y="2794782"/>
            <a:chExt cx="2357454" cy="547654"/>
          </a:xfrm>
        </p:grpSpPr>
        <p:sp>
          <p:nvSpPr>
            <p:cNvPr id="83" name="Rectangle 22"/>
            <p:cNvSpPr>
              <a:spLocks noChangeArrowheads="1"/>
            </p:cNvSpPr>
            <p:nvPr/>
          </p:nvSpPr>
          <p:spPr bwMode="auto">
            <a:xfrm>
              <a:off x="2071670" y="2794782"/>
              <a:ext cx="571504" cy="547654"/>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301-400</a:t>
              </a:r>
              <a:endParaRPr kumimoji="1" lang="zh-CN" altLang="en-US" sz="1600" dirty="0">
                <a:latin typeface="Arial" charset="0"/>
                <a:ea typeface="黑体" pitchFamily="2" charset="-122"/>
              </a:endParaRPr>
            </a:p>
          </p:txBody>
        </p:sp>
        <p:sp>
          <p:nvSpPr>
            <p:cNvPr id="84" name="Rectangle 22"/>
            <p:cNvSpPr>
              <a:spLocks noChangeArrowheads="1"/>
            </p:cNvSpPr>
            <p:nvPr/>
          </p:nvSpPr>
          <p:spPr bwMode="auto">
            <a:xfrm>
              <a:off x="285720" y="2857496"/>
              <a:ext cx="1785950"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1-300 </a:t>
              </a:r>
              <a:r>
                <a:rPr kumimoji="1" lang="zh-CN" altLang="en-US" sz="1600" dirty="0" smtClean="0">
                  <a:latin typeface="Arial" charset="0"/>
                  <a:ea typeface="黑体" pitchFamily="2" charset="-122"/>
                </a:rPr>
                <a:t>已发</a:t>
              </a:r>
              <a:endParaRPr kumimoji="1" lang="zh-CN" altLang="en-US" dirty="0">
                <a:latin typeface="Arial" charset="0"/>
                <a:ea typeface="黑体" pitchFamily="2" charset="-122"/>
              </a:endParaRPr>
            </a:p>
          </p:txBody>
        </p:sp>
      </p:grpSp>
      <p:grpSp>
        <p:nvGrpSpPr>
          <p:cNvPr id="85" name="组合 84"/>
          <p:cNvGrpSpPr/>
          <p:nvPr/>
        </p:nvGrpSpPr>
        <p:grpSpPr>
          <a:xfrm>
            <a:off x="642910" y="3286124"/>
            <a:ext cx="2071702" cy="335989"/>
            <a:chOff x="642910" y="3231121"/>
            <a:chExt cx="2071702" cy="335989"/>
          </a:xfrm>
        </p:grpSpPr>
        <p:sp>
          <p:nvSpPr>
            <p:cNvPr id="86" name="Rectangle 22"/>
            <p:cNvSpPr>
              <a:spLocks noChangeArrowheads="1"/>
            </p:cNvSpPr>
            <p:nvPr/>
          </p:nvSpPr>
          <p:spPr bwMode="auto">
            <a:xfrm>
              <a:off x="1500166" y="3231121"/>
              <a:ext cx="1214446" cy="335989"/>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301-500</a:t>
              </a:r>
              <a:endParaRPr kumimoji="1" lang="zh-CN" altLang="en-US" sz="1600" dirty="0">
                <a:latin typeface="Arial" charset="0"/>
                <a:ea typeface="黑体" pitchFamily="2" charset="-122"/>
              </a:endParaRPr>
            </a:p>
          </p:txBody>
        </p:sp>
        <p:sp>
          <p:nvSpPr>
            <p:cNvPr id="87" name="Rectangle 22"/>
            <p:cNvSpPr>
              <a:spLocks noChangeArrowheads="1"/>
            </p:cNvSpPr>
            <p:nvPr/>
          </p:nvSpPr>
          <p:spPr bwMode="auto">
            <a:xfrm>
              <a:off x="642910" y="3231121"/>
              <a:ext cx="928694" cy="335989"/>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201-300 </a:t>
              </a:r>
              <a:endParaRPr kumimoji="1" lang="zh-CN" altLang="en-US" dirty="0">
                <a:latin typeface="Arial" charset="0"/>
                <a:ea typeface="黑体" pitchFamily="2" charset="-122"/>
              </a:endParaRPr>
            </a:p>
          </p:txBody>
        </p:sp>
      </p:grpSp>
      <p:grpSp>
        <p:nvGrpSpPr>
          <p:cNvPr id="88" name="组合 87"/>
          <p:cNvGrpSpPr/>
          <p:nvPr/>
        </p:nvGrpSpPr>
        <p:grpSpPr>
          <a:xfrm>
            <a:off x="6215074" y="2000240"/>
            <a:ext cx="2714676" cy="335991"/>
            <a:chOff x="6000728" y="2388510"/>
            <a:chExt cx="3143272" cy="283966"/>
          </a:xfrm>
        </p:grpSpPr>
        <p:sp>
          <p:nvSpPr>
            <p:cNvPr id="89" name="Rectangle 22"/>
            <p:cNvSpPr>
              <a:spLocks noChangeArrowheads="1"/>
            </p:cNvSpPr>
            <p:nvPr/>
          </p:nvSpPr>
          <p:spPr bwMode="auto">
            <a:xfrm>
              <a:off x="6827895" y="2388512"/>
              <a:ext cx="2316105" cy="283964"/>
            </a:xfrm>
            <a:prstGeom prst="rect">
              <a:avLst/>
            </a:prstGeom>
            <a:noFill/>
            <a:ln w="12700">
              <a:solidFill>
                <a:schemeClr val="tx1"/>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 101-400</a:t>
              </a:r>
              <a:r>
                <a:rPr kumimoji="1" lang="zh-CN" altLang="en-US" sz="1600" dirty="0" smtClean="0">
                  <a:latin typeface="Arial" charset="0"/>
                  <a:ea typeface="黑体" pitchFamily="2" charset="-122"/>
                </a:rPr>
                <a:t>字节可接收</a:t>
              </a:r>
              <a:endParaRPr kumimoji="1" lang="zh-CN" altLang="en-US" sz="1600" dirty="0">
                <a:latin typeface="Arial" charset="0"/>
                <a:ea typeface="黑体" pitchFamily="2" charset="-122"/>
              </a:endParaRPr>
            </a:p>
          </p:txBody>
        </p:sp>
        <p:sp>
          <p:nvSpPr>
            <p:cNvPr id="90" name="Rectangle 22"/>
            <p:cNvSpPr>
              <a:spLocks noChangeArrowheads="1"/>
            </p:cNvSpPr>
            <p:nvPr/>
          </p:nvSpPr>
          <p:spPr bwMode="auto">
            <a:xfrm>
              <a:off x="6000728" y="2388510"/>
              <a:ext cx="827167" cy="283964"/>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1-100</a:t>
              </a:r>
              <a:endParaRPr kumimoji="1" lang="zh-CN" altLang="en-US" dirty="0">
                <a:latin typeface="Arial" charset="0"/>
                <a:ea typeface="黑体" pitchFamily="2" charset="-122"/>
              </a:endParaRPr>
            </a:p>
          </p:txBody>
        </p:sp>
      </p:grpSp>
      <p:grpSp>
        <p:nvGrpSpPr>
          <p:cNvPr id="91" name="组合 90"/>
          <p:cNvGrpSpPr/>
          <p:nvPr/>
        </p:nvGrpSpPr>
        <p:grpSpPr>
          <a:xfrm>
            <a:off x="6215074" y="2428868"/>
            <a:ext cx="2714676" cy="335992"/>
            <a:chOff x="6000728" y="2388511"/>
            <a:chExt cx="3143272" cy="283967"/>
          </a:xfrm>
        </p:grpSpPr>
        <p:sp>
          <p:nvSpPr>
            <p:cNvPr id="92" name="Rectangle 22"/>
            <p:cNvSpPr>
              <a:spLocks noChangeArrowheads="1"/>
            </p:cNvSpPr>
            <p:nvPr/>
          </p:nvSpPr>
          <p:spPr bwMode="auto">
            <a:xfrm>
              <a:off x="7241479" y="2388511"/>
              <a:ext cx="1902521" cy="283964"/>
            </a:xfrm>
            <a:prstGeom prst="rect">
              <a:avLst/>
            </a:prstGeom>
            <a:noFill/>
            <a:ln w="12700">
              <a:solidFill>
                <a:schemeClr val="tx1"/>
              </a:solidFill>
              <a:miter lim="800000"/>
              <a:headEnd/>
              <a:tailEnd/>
            </a:ln>
            <a:effectLst/>
          </p:spPr>
          <p:txBody>
            <a:bodyPr wrap="square" lIns="90488" tIns="44450" rIns="90488" bIns="44450">
              <a:spAutoFit/>
            </a:bodyPr>
            <a:lstStyle/>
            <a:p>
              <a:pPr algn="r" defTabSz="762000" eaLnBrk="0" hangingPunct="0"/>
              <a:r>
                <a:rPr kumimoji="1" lang="en-US" altLang="zh-CN" sz="1600" dirty="0" smtClean="0">
                  <a:latin typeface="Arial" charset="0"/>
                  <a:ea typeface="黑体" pitchFamily="2" charset="-122"/>
                </a:rPr>
                <a:t>     201-400</a:t>
              </a:r>
              <a:r>
                <a:rPr kumimoji="1" lang="zh-CN" altLang="en-US" sz="1600" dirty="0" smtClean="0">
                  <a:latin typeface="Arial" charset="0"/>
                  <a:ea typeface="黑体" pitchFamily="2" charset="-122"/>
                </a:rPr>
                <a:t>字节</a:t>
              </a:r>
              <a:endParaRPr kumimoji="1" lang="zh-CN" altLang="en-US" sz="1600" dirty="0">
                <a:latin typeface="Arial" charset="0"/>
                <a:ea typeface="黑体" pitchFamily="2" charset="-122"/>
              </a:endParaRPr>
            </a:p>
          </p:txBody>
        </p:sp>
        <p:sp>
          <p:nvSpPr>
            <p:cNvPr id="93" name="Rectangle 22"/>
            <p:cNvSpPr>
              <a:spLocks noChangeArrowheads="1"/>
            </p:cNvSpPr>
            <p:nvPr/>
          </p:nvSpPr>
          <p:spPr bwMode="auto">
            <a:xfrm>
              <a:off x="6000728" y="2388514"/>
              <a:ext cx="1737051" cy="283964"/>
            </a:xfrm>
            <a:prstGeom prst="rect">
              <a:avLst/>
            </a:prstGeom>
            <a:solidFill>
              <a:srgbClr val="92D050"/>
            </a:solidFill>
            <a:ln w="12700">
              <a:solidFill>
                <a:schemeClr val="tx2"/>
              </a:solidFill>
              <a:miter lim="800000"/>
              <a:headEnd/>
              <a:tailEnd/>
            </a:ln>
            <a:effectLst/>
          </p:spPr>
          <p:txBody>
            <a:bodyPr wrap="square" lIns="90488" tIns="44450" rIns="90488" bIns="44450">
              <a:spAutoFit/>
            </a:bodyPr>
            <a:lstStyle/>
            <a:p>
              <a:pPr defTabSz="762000" eaLnBrk="0" hangingPunct="0"/>
              <a:r>
                <a:rPr kumimoji="1" lang="en-US" altLang="zh-CN" sz="1600" dirty="0" smtClean="0">
                  <a:latin typeface="Arial" charset="0"/>
                  <a:ea typeface="黑体" pitchFamily="2" charset="-122"/>
                </a:rPr>
                <a:t>1-200</a:t>
              </a:r>
              <a:endParaRPr kumimoji="1" lang="zh-CN" altLang="en-US" dirty="0">
                <a:latin typeface="Arial" charset="0"/>
                <a:ea typeface="黑体" pitchFamily="2" charset="-122"/>
              </a:endParaRPr>
            </a:p>
          </p:txBody>
        </p:sp>
      </p:grpSp>
      <p:sp>
        <p:nvSpPr>
          <p:cNvPr id="94" name="矩形 93"/>
          <p:cNvSpPr/>
          <p:nvPr/>
        </p:nvSpPr>
        <p:spPr>
          <a:xfrm>
            <a:off x="2571736" y="500042"/>
            <a:ext cx="3310522" cy="523220"/>
          </a:xfrm>
          <a:prstGeom prst="rect">
            <a:avLst/>
          </a:prstGeom>
        </p:spPr>
        <p:txBody>
          <a:bodyPr wrap="none">
            <a:spAutoFit/>
          </a:bodyPr>
          <a:lstStyle/>
          <a:p>
            <a:r>
              <a:rPr lang="zh-CN" altLang="en-US" sz="2800" b="1" dirty="0" smtClean="0">
                <a:solidFill>
                  <a:srgbClr val="000099"/>
                </a:solidFill>
                <a:ea typeface="黑体" pitchFamily="2" charset="-122"/>
              </a:rPr>
              <a:t>每报文段</a:t>
            </a:r>
            <a:r>
              <a:rPr lang="en-US" altLang="zh-CN" sz="2800" b="1" dirty="0" smtClean="0">
                <a:solidFill>
                  <a:srgbClr val="000099"/>
                </a:solidFill>
                <a:ea typeface="黑体" pitchFamily="2" charset="-122"/>
              </a:rPr>
              <a:t>100</a:t>
            </a:r>
            <a:r>
              <a:rPr lang="zh-CN" altLang="en-US" sz="2800" b="1" dirty="0" smtClean="0">
                <a:solidFill>
                  <a:srgbClr val="000099"/>
                </a:solidFill>
                <a:ea typeface="黑体" pitchFamily="2" charset="-122"/>
              </a:rPr>
              <a:t>字节。</a:t>
            </a:r>
            <a:endParaRPr lang="zh-CN" altLang="en-US" dirty="0"/>
          </a:p>
        </p:txBody>
      </p:sp>
    </p:spTree>
    <p:extLst>
      <p:ext uri="{BB962C8B-B14F-4D97-AF65-F5344CB8AC3E}">
        <p14:creationId xmlns:p14="http://schemas.microsoft.com/office/powerpoint/2010/main" val="1180453800"/>
      </p:ext>
    </p:extLst>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500034" y="928670"/>
            <a:ext cx="8368811" cy="792088"/>
          </a:xfrm>
        </p:spPr>
        <p:txBody>
          <a:bodyPr/>
          <a:lstStyle/>
          <a:p>
            <a:pPr algn="ctr"/>
            <a:r>
              <a:rPr lang="en-US" altLang="zh-CN" dirty="0"/>
              <a:t>5.8   TCP</a:t>
            </a:r>
            <a:r>
              <a:rPr lang="zh-CN" altLang="en-US" dirty="0"/>
              <a:t>的拥塞控制</a:t>
            </a:r>
            <a:br>
              <a:rPr lang="zh-CN" altLang="en-US" dirty="0"/>
            </a:br>
            <a:r>
              <a:rPr lang="en-US" altLang="zh-CN" dirty="0"/>
              <a:t>5.8.1  </a:t>
            </a:r>
            <a:r>
              <a:rPr lang="zh-CN" altLang="en-US" dirty="0"/>
              <a:t>拥塞控制的一般原理 </a:t>
            </a:r>
          </a:p>
        </p:txBody>
      </p:sp>
      <p:sp>
        <p:nvSpPr>
          <p:cNvPr id="764932" name="Rectangle 4"/>
          <p:cNvSpPr>
            <a:spLocks noGrp="1" noChangeArrowheads="1"/>
          </p:cNvSpPr>
          <p:nvPr>
            <p:ph idx="1"/>
          </p:nvPr>
        </p:nvSpPr>
        <p:spPr>
          <a:xfrm>
            <a:off x="428596" y="1714488"/>
            <a:ext cx="8368811" cy="4934173"/>
          </a:xfrm>
          <a:noFill/>
          <a:ln/>
        </p:spPr>
        <p:txBody>
          <a:bodyPr/>
          <a:lstStyle/>
          <a:p>
            <a:r>
              <a:rPr lang="zh-CN" altLang="en-US" sz="2800" dirty="0" smtClean="0"/>
              <a:t>在</a:t>
            </a:r>
            <a:r>
              <a:rPr lang="zh-CN" altLang="en-US" sz="2800" dirty="0"/>
              <a:t>某段时间，若对网络中某资源的需求超过了该资源所能提供的可用部分，网络的性能就要变坏</a:t>
            </a:r>
            <a:r>
              <a:rPr lang="en-US" altLang="zh-CN" sz="2800" dirty="0"/>
              <a:t>——</a:t>
            </a:r>
            <a:r>
              <a:rPr lang="zh-CN" altLang="en-US" sz="2800" dirty="0"/>
              <a:t>产生</a:t>
            </a:r>
            <a:r>
              <a:rPr lang="zh-CN" altLang="en-US" sz="2800" dirty="0">
                <a:solidFill>
                  <a:schemeClr val="hlink"/>
                </a:solidFill>
              </a:rPr>
              <a:t>拥塞</a:t>
            </a:r>
            <a:r>
              <a:rPr lang="en-US" altLang="zh-CN" sz="2800" dirty="0"/>
              <a:t>(congestion)</a:t>
            </a:r>
            <a:r>
              <a:rPr lang="zh-CN" altLang="en-US" sz="2800" dirty="0"/>
              <a:t>。</a:t>
            </a:r>
          </a:p>
          <a:p>
            <a:r>
              <a:rPr lang="zh-CN" altLang="en-US" sz="2800" dirty="0" smtClean="0"/>
              <a:t>网络的链路容量（带宽）、交换节点的缓存的处理机等都是网络的资源</a:t>
            </a:r>
            <a:endParaRPr lang="en-US" altLang="zh-CN" sz="2800" dirty="0" smtClean="0"/>
          </a:p>
          <a:p>
            <a:r>
              <a:rPr lang="zh-CN" altLang="en-US" sz="2800" dirty="0" smtClean="0"/>
              <a:t>出现</a:t>
            </a:r>
            <a:r>
              <a:rPr lang="zh-CN" altLang="en-US" sz="2800" dirty="0"/>
              <a:t>资源拥塞的条件：</a:t>
            </a:r>
          </a:p>
          <a:p>
            <a:pPr>
              <a:spcBef>
                <a:spcPct val="40000"/>
              </a:spcBef>
              <a:spcAft>
                <a:spcPct val="30000"/>
              </a:spcAft>
              <a:buFont typeface="Wingdings" pitchFamily="2" charset="2"/>
              <a:buNone/>
            </a:pPr>
            <a:r>
              <a:rPr lang="zh-CN" altLang="en-US" sz="2800" dirty="0"/>
              <a:t>             对资源需求的总和 </a:t>
            </a:r>
            <a:r>
              <a:rPr lang="en-US" altLang="zh-CN" sz="2800" dirty="0"/>
              <a:t>&gt; </a:t>
            </a:r>
            <a:r>
              <a:rPr lang="zh-CN" altLang="en-US" sz="2800" dirty="0"/>
              <a:t>可用资源       </a:t>
            </a:r>
            <a:r>
              <a:rPr lang="en-US" altLang="zh-CN" sz="2800" dirty="0"/>
              <a:t>(5-7) </a:t>
            </a:r>
          </a:p>
          <a:p>
            <a:r>
              <a:rPr lang="zh-CN" altLang="en-US" sz="2800" dirty="0"/>
              <a:t>若网络中有许多资源</a:t>
            </a:r>
            <a:r>
              <a:rPr lang="zh-CN" altLang="en-US" sz="2800" dirty="0" smtClean="0"/>
              <a:t>同时供应不足，</a:t>
            </a:r>
            <a:r>
              <a:rPr lang="zh-CN" altLang="en-US" sz="2800" dirty="0"/>
              <a:t>网络的性能就要明显变坏，整个网络的吞吐量将随输入负荷的增大而下降</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73</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9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49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49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49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49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2"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74</a:t>
            </a:fld>
            <a:endParaRPr lang="zh-CN" altLang="en-US" kern="0" dirty="0">
              <a:solidFill>
                <a:sysClr val="windowText" lastClr="000000"/>
              </a:solidFill>
            </a:endParaRPr>
          </a:p>
        </p:txBody>
      </p:sp>
      <p:pic>
        <p:nvPicPr>
          <p:cNvPr id="232450" name="Picture 2" descr="mhtml:file://D:\ycm\课程资料--计算机网络\TCP%20的那些事儿（下）%20%20%20酷%20壳%20-%20CoolShell.mht!https://coolshell.cn/wp-content/uploads/2014/05/xin_2001040422167711230318.jpg"/>
          <p:cNvPicPr>
            <a:picLocks noChangeAspect="1" noChangeArrowheads="1"/>
          </p:cNvPicPr>
          <p:nvPr/>
        </p:nvPicPr>
        <p:blipFill>
          <a:blip r:embed="rId2"/>
          <a:srcRect/>
          <a:stretch>
            <a:fillRect/>
          </a:stretch>
        </p:blipFill>
        <p:spPr bwMode="auto">
          <a:xfrm>
            <a:off x="1000100" y="1214422"/>
            <a:ext cx="7378020" cy="5214974"/>
          </a:xfrm>
          <a:prstGeom prst="rect">
            <a:avLst/>
          </a:prstGeom>
          <a:noFill/>
        </p:spPr>
      </p:pic>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网路拥塞产生的原因 </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、交换节点缓冲区容量有限 </a:t>
            </a:r>
            <a:endParaRPr lang="en-US" altLang="zh-CN" dirty="0" smtClean="0"/>
          </a:p>
          <a:p>
            <a:r>
              <a:rPr lang="en-US" altLang="zh-CN" dirty="0" smtClean="0"/>
              <a:t>2</a:t>
            </a:r>
            <a:r>
              <a:rPr lang="zh-CN" altLang="en-US" dirty="0" smtClean="0"/>
              <a:t>、传输线路的频带有限 </a:t>
            </a:r>
            <a:endParaRPr lang="en-US" altLang="zh-CN" dirty="0" smtClean="0"/>
          </a:p>
          <a:p>
            <a:r>
              <a:rPr lang="en-US" altLang="zh-CN" dirty="0" smtClean="0"/>
              <a:t>3</a:t>
            </a:r>
            <a:r>
              <a:rPr lang="zh-CN" altLang="en-US" dirty="0" smtClean="0"/>
              <a:t>、结点处理能力有限 </a:t>
            </a:r>
            <a:endParaRPr lang="en-US" altLang="zh-CN" dirty="0" smtClean="0"/>
          </a:p>
          <a:p>
            <a:r>
              <a:rPr lang="en-US" altLang="zh-CN" dirty="0" smtClean="0"/>
              <a:t>4</a:t>
            </a:r>
            <a:r>
              <a:rPr lang="zh-CN" altLang="en-US" dirty="0" smtClean="0"/>
              <a:t>、由于网络中某部分刚发生故障</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75</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368811" cy="811468"/>
          </a:xfrm>
        </p:spPr>
        <p:txBody>
          <a:bodyPr/>
          <a:lstStyle/>
          <a:p>
            <a:r>
              <a:rPr lang="zh-CN" altLang="en-US" sz="3200" dirty="0" smtClean="0"/>
              <a:t>网路拥塞产生的原因</a:t>
            </a:r>
            <a:r>
              <a:rPr lang="en-US" altLang="zh-CN" sz="3200" dirty="0" smtClean="0"/>
              <a:t>—</a:t>
            </a:r>
            <a:br>
              <a:rPr lang="en-US" altLang="zh-CN" sz="3200" dirty="0" smtClean="0"/>
            </a:br>
            <a:r>
              <a:rPr lang="zh-CN" altLang="en-US" sz="3200" dirty="0" smtClean="0"/>
              <a:t>具体分析 （自己看）</a:t>
            </a:r>
            <a:endParaRPr lang="zh-CN" altLang="en-US" sz="3200" dirty="0"/>
          </a:p>
        </p:txBody>
      </p:sp>
      <p:sp>
        <p:nvSpPr>
          <p:cNvPr id="3" name="内容占位符 2"/>
          <p:cNvSpPr>
            <a:spLocks noGrp="1"/>
          </p:cNvSpPr>
          <p:nvPr>
            <p:ph idx="1"/>
          </p:nvPr>
        </p:nvSpPr>
        <p:spPr/>
        <p:txBody>
          <a:bodyPr/>
          <a:lstStyle/>
          <a:p>
            <a:r>
              <a:rPr lang="zh-CN" altLang="en-US" sz="2800" dirty="0" smtClean="0"/>
              <a:t>就</a:t>
            </a:r>
            <a:r>
              <a:rPr lang="en-US" altLang="zh-CN" sz="2800" dirty="0" smtClean="0"/>
              <a:t>Internet</a:t>
            </a:r>
            <a:r>
              <a:rPr lang="zh-CN" altLang="en-US" sz="2800" dirty="0" smtClean="0"/>
              <a:t>的体系结构而言，拥塞的发生是其固有的属性。</a:t>
            </a:r>
            <a:endParaRPr lang="en-US" altLang="zh-CN" sz="2800" dirty="0" smtClean="0"/>
          </a:p>
          <a:p>
            <a:r>
              <a:rPr lang="zh-CN" altLang="en-US" sz="2800" dirty="0" smtClean="0"/>
              <a:t>因为在事先没有任何协商和请求许可机制的资源共享网络中，几个</a:t>
            </a:r>
            <a:r>
              <a:rPr lang="en-US" altLang="zh-CN" sz="2800" dirty="0" smtClean="0"/>
              <a:t>IP</a:t>
            </a:r>
            <a:r>
              <a:rPr lang="zh-CN" altLang="en-US" sz="2800" dirty="0" smtClean="0"/>
              <a:t>分组同时到达路由器，并期望经同一个输出端口转发的可能性是存在的，显然，不是所有分组可以同时接受处理，必须有一个服务顺序，分组就要在缓存排队等候，当缓存空间被耗尽时，路由器只有丢弃分组。在这种持续过载的状态下，网络性能会急剧下降，发生拥塞。</a:t>
            </a:r>
          </a:p>
          <a:p>
            <a:endParaRPr lang="zh-CN" altLang="en-US" sz="2800"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76</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rgbClr val="FF0000"/>
                </a:solidFill>
              </a:rPr>
              <a:t>增加资源能解决拥塞吗？</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solidFill>
                  <a:srgbClr val="FF0000"/>
                </a:solidFill>
              </a:rPr>
              <a:t>不能</a:t>
            </a:r>
            <a:r>
              <a:rPr lang="zh-CN" altLang="zh-CN" dirty="0" smtClean="0">
                <a:solidFill>
                  <a:srgbClr val="FF0000"/>
                </a:solidFill>
              </a:rPr>
              <a:t>。</a:t>
            </a:r>
            <a:r>
              <a:rPr lang="zh-CN" altLang="zh-CN" dirty="0"/>
              <a:t>这是因为网络拥塞是一个非常复杂的问题。简单地采用上述做法，在许多情况下，不但不能解决拥塞问题，而且还可能使网络的性能更坏</a:t>
            </a:r>
            <a:r>
              <a:rPr lang="zh-CN" altLang="zh-CN" dirty="0" smtClean="0"/>
              <a:t>。</a:t>
            </a:r>
            <a:endParaRPr lang="en-US" altLang="zh-CN" dirty="0" smtClean="0"/>
          </a:p>
          <a:p>
            <a:r>
              <a:rPr lang="zh-CN" altLang="zh-CN" dirty="0"/>
              <a:t>网络拥塞往往是由许多因素引起的。</a:t>
            </a:r>
            <a:r>
              <a:rPr lang="zh-CN" altLang="zh-CN" dirty="0" smtClean="0"/>
              <a:t>例如</a:t>
            </a:r>
            <a:r>
              <a:rPr lang="zh-CN" altLang="en-US" dirty="0" smtClean="0"/>
              <a:t>：</a:t>
            </a:r>
            <a:endParaRPr lang="en-US" altLang="zh-CN" dirty="0" smtClean="0"/>
          </a:p>
          <a:p>
            <a:pPr lvl="1"/>
            <a:r>
              <a:rPr lang="zh-CN" altLang="en-US" dirty="0" smtClean="0"/>
              <a:t>增大缓存，但未提高</a:t>
            </a:r>
            <a:r>
              <a:rPr lang="zh-CN" altLang="zh-CN" dirty="0" smtClean="0"/>
              <a:t>输出链路的容量和处理机的速度，排队等待时间将会大大增加</a:t>
            </a:r>
            <a:r>
              <a:rPr lang="zh-CN" altLang="en-US" dirty="0" smtClean="0"/>
              <a:t>，引起大量超时重传，</a:t>
            </a:r>
            <a:r>
              <a:rPr lang="zh-CN" altLang="zh-CN" dirty="0"/>
              <a:t>解决不了</a:t>
            </a:r>
            <a:r>
              <a:rPr lang="zh-CN" altLang="zh-CN" dirty="0" smtClean="0"/>
              <a:t>网络拥塞</a:t>
            </a:r>
            <a:r>
              <a:rPr lang="zh-CN" altLang="en-US" dirty="0" smtClean="0"/>
              <a:t>；</a:t>
            </a:r>
            <a:endParaRPr lang="en-US" altLang="zh-CN" dirty="0" smtClean="0"/>
          </a:p>
          <a:p>
            <a:pPr lvl="1"/>
            <a:r>
              <a:rPr lang="zh-CN" altLang="en-US" dirty="0" smtClean="0"/>
              <a:t>提高</a:t>
            </a:r>
            <a:r>
              <a:rPr lang="zh-CN" altLang="zh-CN" dirty="0" smtClean="0"/>
              <a:t>处理机处理的速率会</a:t>
            </a:r>
            <a:r>
              <a:rPr lang="zh-CN" altLang="zh-CN" dirty="0"/>
              <a:t>将瓶颈转移到其他地方</a:t>
            </a:r>
            <a:r>
              <a:rPr lang="zh-CN" altLang="en-US" dirty="0" smtClean="0"/>
              <a:t>；</a:t>
            </a:r>
            <a:endParaRPr lang="zh-CN" altLang="en-US" dirty="0"/>
          </a:p>
        </p:txBody>
      </p:sp>
    </p:spTree>
    <p:extLst>
      <p:ext uri="{BB962C8B-B14F-4D97-AF65-F5344CB8AC3E}">
        <p14:creationId xmlns:p14="http://schemas.microsoft.com/office/powerpoint/2010/main" val="4162066033"/>
      </p:ext>
    </p:extLst>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拥塞常常趋于恶化</a:t>
            </a:r>
            <a:endParaRPr lang="zh-CN" altLang="en-US" dirty="0"/>
          </a:p>
        </p:txBody>
      </p:sp>
      <p:sp>
        <p:nvSpPr>
          <p:cNvPr id="3" name="内容占位符 2"/>
          <p:cNvSpPr>
            <a:spLocks noGrp="1"/>
          </p:cNvSpPr>
          <p:nvPr>
            <p:ph idx="1"/>
          </p:nvPr>
        </p:nvSpPr>
        <p:spPr/>
        <p:txBody>
          <a:bodyPr/>
          <a:lstStyle/>
          <a:p>
            <a:r>
              <a:rPr lang="zh-CN" altLang="zh-CN" dirty="0"/>
              <a:t>如果一个路由器没有足够的缓存空间，它就会丢弃一些新到的分组</a:t>
            </a:r>
            <a:r>
              <a:rPr lang="zh-CN" altLang="zh-CN" dirty="0" smtClean="0"/>
              <a:t>。</a:t>
            </a:r>
            <a:endParaRPr lang="en-US" altLang="zh-CN" dirty="0" smtClean="0"/>
          </a:p>
          <a:p>
            <a:r>
              <a:rPr lang="zh-CN" altLang="zh-CN" dirty="0" smtClean="0"/>
              <a:t>但</a:t>
            </a:r>
            <a:r>
              <a:rPr lang="zh-CN" altLang="zh-CN" dirty="0"/>
              <a:t>当分组被丢弃时，发送这一分组的源点就会重传这一分组，甚至可能还要重传多次。这样会引起更多的分组流入网络和被网络中的路由器丢弃</a:t>
            </a:r>
            <a:r>
              <a:rPr lang="zh-CN" altLang="zh-CN" dirty="0" smtClean="0"/>
              <a:t>。</a:t>
            </a:r>
            <a:endParaRPr lang="en-US" altLang="zh-CN" dirty="0" smtClean="0"/>
          </a:p>
          <a:p>
            <a:r>
              <a:rPr lang="zh-CN" altLang="zh-CN" dirty="0" smtClean="0">
                <a:solidFill>
                  <a:srgbClr val="0000FF"/>
                </a:solidFill>
              </a:rPr>
              <a:t>可见</a:t>
            </a:r>
            <a:r>
              <a:rPr lang="zh-CN" altLang="zh-CN" dirty="0">
                <a:solidFill>
                  <a:srgbClr val="0000FF"/>
                </a:solidFill>
              </a:rPr>
              <a:t>拥塞引起的重传并不会缓解网络的拥塞，反而会加剧网络的拥塞。</a:t>
            </a:r>
            <a:endParaRPr lang="zh-CN" altLang="en-US" dirty="0">
              <a:solidFill>
                <a:srgbClr val="0000FF"/>
              </a:solidFill>
            </a:endParaRPr>
          </a:p>
        </p:txBody>
      </p:sp>
    </p:spTree>
    <p:extLst>
      <p:ext uri="{BB962C8B-B14F-4D97-AF65-F5344CB8AC3E}">
        <p14:creationId xmlns:p14="http://schemas.microsoft.com/office/powerpoint/2010/main" val="1749957607"/>
      </p:ext>
    </p:extLst>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zh-CN" altLang="en-US" dirty="0" smtClean="0"/>
              <a:t>（自己看）</a:t>
            </a:r>
            <a:endParaRPr lang="zh-CN" altLang="en-US" dirty="0"/>
          </a:p>
        </p:txBody>
      </p:sp>
      <p:sp>
        <p:nvSpPr>
          <p:cNvPr id="771075" name="Rectangle 3"/>
          <p:cNvSpPr>
            <a:spLocks noGrp="1" noChangeArrowheads="1"/>
          </p:cNvSpPr>
          <p:nvPr>
            <p:ph idx="1"/>
          </p:nvPr>
        </p:nvSpPr>
        <p:spPr/>
        <p:txBody>
          <a:bodyPr/>
          <a:lstStyle/>
          <a:p>
            <a:pPr>
              <a:lnSpc>
                <a:spcPct val="90000"/>
              </a:lnSpc>
              <a:buNone/>
            </a:pPr>
            <a:r>
              <a:rPr lang="zh-CN" altLang="en-US" dirty="0" smtClean="0"/>
              <a:t>拥塞控制是很难设计的</a:t>
            </a:r>
            <a:endParaRPr lang="en-US" altLang="zh-CN" dirty="0" smtClean="0"/>
          </a:p>
          <a:p>
            <a:pPr>
              <a:lnSpc>
                <a:spcPct val="90000"/>
              </a:lnSpc>
              <a:buNone/>
            </a:pPr>
            <a:r>
              <a:rPr lang="zh-CN" altLang="en-US" dirty="0" smtClean="0"/>
              <a:t>拥塞产生的后果</a:t>
            </a:r>
            <a:endParaRPr lang="zh-CN" altLang="en-US"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79</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en-US" altLang="zh-CN" dirty="0"/>
              <a:t>5.1.2 </a:t>
            </a:r>
            <a:r>
              <a:rPr lang="zh-CN" altLang="en-US" dirty="0"/>
              <a:t>运输层的两个主要协议 </a:t>
            </a:r>
          </a:p>
        </p:txBody>
      </p:sp>
      <p:sp>
        <p:nvSpPr>
          <p:cNvPr id="140291" name="Rectangle 3"/>
          <p:cNvSpPr>
            <a:spLocks noGrp="1" noChangeArrowheads="1"/>
          </p:cNvSpPr>
          <p:nvPr>
            <p:ph idx="1"/>
          </p:nvPr>
        </p:nvSpPr>
        <p:spPr>
          <a:xfrm>
            <a:off x="0" y="1214422"/>
            <a:ext cx="9144000" cy="2428892"/>
          </a:xfrm>
        </p:spPr>
        <p:txBody>
          <a:bodyPr/>
          <a:lstStyle/>
          <a:p>
            <a:pPr>
              <a:lnSpc>
                <a:spcPct val="100000"/>
              </a:lnSpc>
              <a:buFont typeface="Wingdings" pitchFamily="2" charset="2"/>
              <a:buNone/>
            </a:pPr>
            <a:r>
              <a:rPr lang="en-US" altLang="zh-CN" sz="2800" dirty="0"/>
              <a:t>TCP/IP </a:t>
            </a:r>
            <a:r>
              <a:rPr lang="zh-CN" altLang="en-US" sz="2800" dirty="0"/>
              <a:t>的运输层有两个不同的协议：</a:t>
            </a:r>
          </a:p>
          <a:p>
            <a:pPr>
              <a:lnSpc>
                <a:spcPct val="100000"/>
              </a:lnSpc>
              <a:buNone/>
            </a:pPr>
            <a:r>
              <a:rPr lang="en-US" altLang="zh-CN" sz="2800" dirty="0" smtClean="0"/>
              <a:t>(1) </a:t>
            </a:r>
            <a:r>
              <a:rPr lang="zh-CN" altLang="en-US" sz="2800" dirty="0" smtClean="0"/>
              <a:t>用户</a:t>
            </a:r>
            <a:r>
              <a:rPr lang="zh-CN" altLang="en-US" sz="2800" dirty="0"/>
              <a:t>数据报协议 </a:t>
            </a:r>
            <a:r>
              <a:rPr lang="en-US" altLang="zh-CN" sz="2800" dirty="0" smtClean="0"/>
              <a:t>UDP</a:t>
            </a:r>
            <a:r>
              <a:rPr lang="zh-CN" altLang="en-US" sz="2800" dirty="0" smtClean="0"/>
              <a:t>，</a:t>
            </a:r>
            <a:r>
              <a:rPr lang="en-US" altLang="zh-CN" sz="2800" dirty="0" smtClean="0"/>
              <a:t>(User Datagram Protocol)             </a:t>
            </a:r>
          </a:p>
          <a:p>
            <a:pPr>
              <a:lnSpc>
                <a:spcPct val="100000"/>
              </a:lnSpc>
              <a:buNone/>
            </a:pPr>
            <a:r>
              <a:rPr lang="zh-CN" altLang="en-US" sz="2800" dirty="0" smtClean="0"/>
              <a:t>       数据单元叫</a:t>
            </a:r>
            <a:r>
              <a:rPr kumimoji="1" lang="zh-CN" altLang="en-US" sz="2800" dirty="0" smtClean="0">
                <a:solidFill>
                  <a:srgbClr val="FF0000"/>
                </a:solidFill>
                <a:latin typeface="Arial" charset="0"/>
                <a:ea typeface="黑体" pitchFamily="2" charset="-122"/>
              </a:rPr>
              <a:t>用户数据报</a:t>
            </a:r>
            <a:endParaRPr lang="en-US" altLang="zh-CN" sz="2800" dirty="0"/>
          </a:p>
          <a:p>
            <a:pPr>
              <a:lnSpc>
                <a:spcPct val="100000"/>
              </a:lnSpc>
              <a:buNone/>
            </a:pPr>
            <a:r>
              <a:rPr lang="en-US" altLang="zh-CN" sz="2800" dirty="0"/>
              <a:t>(2) </a:t>
            </a:r>
            <a:r>
              <a:rPr lang="zh-CN" altLang="en-US" sz="2800" dirty="0"/>
              <a:t>传输控制协议 </a:t>
            </a:r>
            <a:r>
              <a:rPr lang="en-US" altLang="zh-CN" sz="2800" dirty="0" smtClean="0"/>
              <a:t>TCP</a:t>
            </a:r>
            <a:r>
              <a:rPr lang="zh-CN" altLang="en-US" sz="2800" dirty="0" smtClean="0"/>
              <a:t>，</a:t>
            </a:r>
            <a:r>
              <a:rPr lang="en-US" altLang="zh-CN" sz="2800" dirty="0" smtClean="0"/>
              <a:t>(Transmission Control Protocol)</a:t>
            </a:r>
          </a:p>
          <a:p>
            <a:pPr>
              <a:lnSpc>
                <a:spcPct val="100000"/>
              </a:lnSpc>
              <a:buNone/>
            </a:pPr>
            <a:r>
              <a:rPr lang="en-US" altLang="zh-CN" sz="2800" dirty="0" smtClean="0"/>
              <a:t> </a:t>
            </a:r>
            <a:r>
              <a:rPr lang="en-US" altLang="zh-CN" sz="2800" dirty="0"/>
              <a:t>	</a:t>
            </a:r>
            <a:r>
              <a:rPr lang="en-US" altLang="zh-CN" sz="2800" dirty="0" smtClean="0"/>
              <a:t>    </a:t>
            </a:r>
            <a:r>
              <a:rPr lang="zh-CN" altLang="en-US" sz="2800" dirty="0" smtClean="0"/>
              <a:t>数据单元叫</a:t>
            </a:r>
            <a:r>
              <a:rPr lang="en-US" altLang="zh-CN" sz="2800" dirty="0" smtClean="0">
                <a:solidFill>
                  <a:srgbClr val="FF0000"/>
                </a:solidFill>
              </a:rPr>
              <a:t>TCP </a:t>
            </a:r>
            <a:r>
              <a:rPr lang="zh-CN" altLang="en-US" sz="2800" dirty="0" smtClean="0">
                <a:solidFill>
                  <a:srgbClr val="FF0000"/>
                </a:solidFill>
              </a:rPr>
              <a:t>报文段</a:t>
            </a:r>
            <a:endParaRPr lang="en-US" altLang="zh-CN" sz="2800" dirty="0"/>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a:t>
            </a:fld>
            <a:endParaRPr lang="zh-CN" altLang="en-US" kern="0" dirty="0">
              <a:solidFill>
                <a:sysClr val="windowText" lastClr="000000"/>
              </a:solidFill>
            </a:endParaRPr>
          </a:p>
        </p:txBody>
      </p:sp>
      <p:sp>
        <p:nvSpPr>
          <p:cNvPr id="5" name="Rectangle 5"/>
          <p:cNvSpPr>
            <a:spLocks noChangeArrowheads="1"/>
          </p:cNvSpPr>
          <p:nvPr/>
        </p:nvSpPr>
        <p:spPr bwMode="auto">
          <a:xfrm>
            <a:off x="3047989" y="4259268"/>
            <a:ext cx="3021013" cy="2417763"/>
          </a:xfrm>
          <a:prstGeom prst="rect">
            <a:avLst/>
          </a:prstGeom>
          <a:solidFill>
            <a:schemeClr val="bg1"/>
          </a:solidFill>
          <a:ln w="25400">
            <a:solidFill>
              <a:schemeClr val="tx1"/>
            </a:solidFill>
            <a:miter lim="800000"/>
            <a:headEnd/>
            <a:tailEnd/>
          </a:ln>
          <a:effectLst/>
        </p:spPr>
        <p:txBody>
          <a:bodyPr wrap="none" anchor="ctr"/>
          <a:lstStyle/>
          <a:p>
            <a:endParaRPr lang="zh-CN" altLang="en-US"/>
          </a:p>
        </p:txBody>
      </p:sp>
      <p:sp>
        <p:nvSpPr>
          <p:cNvPr id="6" name="Line 6"/>
          <p:cNvSpPr>
            <a:spLocks noChangeShapeType="1"/>
          </p:cNvSpPr>
          <p:nvPr/>
        </p:nvSpPr>
        <p:spPr bwMode="auto">
          <a:xfrm>
            <a:off x="3046402" y="4768856"/>
            <a:ext cx="3017837" cy="0"/>
          </a:xfrm>
          <a:prstGeom prst="line">
            <a:avLst/>
          </a:prstGeom>
          <a:noFill/>
          <a:ln w="12700">
            <a:solidFill>
              <a:schemeClr val="tx1"/>
            </a:solidFill>
            <a:round/>
            <a:headEnd/>
            <a:tailEnd/>
          </a:ln>
          <a:effectLst/>
        </p:spPr>
        <p:txBody>
          <a:bodyPr wrap="none" anchor="ctr"/>
          <a:lstStyle/>
          <a:p>
            <a:endParaRPr lang="zh-CN" altLang="en-US" sz="2400">
              <a:solidFill>
                <a:srgbClr val="FF0000"/>
              </a:solidFill>
            </a:endParaRPr>
          </a:p>
        </p:txBody>
      </p:sp>
      <p:sp>
        <p:nvSpPr>
          <p:cNvPr id="7" name="Line 7"/>
          <p:cNvSpPr>
            <a:spLocks noChangeShapeType="1"/>
          </p:cNvSpPr>
          <p:nvPr/>
        </p:nvSpPr>
        <p:spPr bwMode="auto">
          <a:xfrm>
            <a:off x="3046402" y="5287968"/>
            <a:ext cx="3028950" cy="0"/>
          </a:xfrm>
          <a:prstGeom prst="line">
            <a:avLst/>
          </a:prstGeom>
          <a:noFill/>
          <a:ln w="12700">
            <a:solidFill>
              <a:schemeClr val="tx1"/>
            </a:solidFill>
            <a:round/>
            <a:headEnd/>
            <a:tailEnd/>
          </a:ln>
          <a:effectLst/>
        </p:spPr>
        <p:txBody>
          <a:bodyPr wrap="none" anchor="ctr"/>
          <a:lstStyle/>
          <a:p>
            <a:endParaRPr lang="zh-CN" altLang="en-US" sz="2400">
              <a:solidFill>
                <a:srgbClr val="FF0000"/>
              </a:solidFill>
            </a:endParaRPr>
          </a:p>
        </p:txBody>
      </p:sp>
      <p:sp>
        <p:nvSpPr>
          <p:cNvPr id="8" name="Rectangle 8"/>
          <p:cNvSpPr>
            <a:spLocks noChangeArrowheads="1"/>
          </p:cNvSpPr>
          <p:nvPr/>
        </p:nvSpPr>
        <p:spPr bwMode="auto">
          <a:xfrm>
            <a:off x="3071802" y="4286256"/>
            <a:ext cx="2986087" cy="461962"/>
          </a:xfrm>
          <a:prstGeom prst="rect">
            <a:avLst/>
          </a:prstGeom>
          <a:solidFill>
            <a:srgbClr val="CCECFF"/>
          </a:solidFill>
          <a:ln w="12700">
            <a:noFill/>
            <a:miter lim="800000"/>
            <a:headEnd/>
            <a:tailEnd/>
          </a:ln>
          <a:effectLst/>
        </p:spPr>
        <p:txBody>
          <a:bodyPr wrap="none" anchor="ctr"/>
          <a:lstStyle/>
          <a:p>
            <a:endParaRPr lang="zh-CN" altLang="en-US"/>
          </a:p>
        </p:txBody>
      </p:sp>
      <p:sp>
        <p:nvSpPr>
          <p:cNvPr id="9" name="Rectangle 9"/>
          <p:cNvSpPr>
            <a:spLocks noChangeArrowheads="1"/>
          </p:cNvSpPr>
          <p:nvPr/>
        </p:nvSpPr>
        <p:spPr bwMode="auto">
          <a:xfrm>
            <a:off x="3071802" y="5307018"/>
            <a:ext cx="2978150" cy="1346200"/>
          </a:xfrm>
          <a:prstGeom prst="rect">
            <a:avLst/>
          </a:prstGeom>
          <a:solidFill>
            <a:srgbClr val="CCECFF"/>
          </a:solidFill>
          <a:ln w="12700">
            <a:noFill/>
            <a:miter lim="800000"/>
            <a:headEnd/>
            <a:tailEnd/>
          </a:ln>
          <a:effectLst/>
        </p:spPr>
        <p:txBody>
          <a:bodyPr wrap="none" anchor="ctr"/>
          <a:lstStyle/>
          <a:p>
            <a:endParaRPr lang="zh-CN" altLang="en-US"/>
          </a:p>
        </p:txBody>
      </p:sp>
      <p:sp>
        <p:nvSpPr>
          <p:cNvPr id="10" name="Line 10"/>
          <p:cNvSpPr>
            <a:spLocks noChangeShapeType="1"/>
          </p:cNvSpPr>
          <p:nvPr/>
        </p:nvSpPr>
        <p:spPr bwMode="auto">
          <a:xfrm>
            <a:off x="4545002" y="4773618"/>
            <a:ext cx="0" cy="508000"/>
          </a:xfrm>
          <a:prstGeom prst="line">
            <a:avLst/>
          </a:prstGeom>
          <a:noFill/>
          <a:ln w="12700">
            <a:solidFill>
              <a:schemeClr val="tx1"/>
            </a:solidFill>
            <a:round/>
            <a:headEnd/>
            <a:tailEnd/>
          </a:ln>
          <a:effectLst/>
        </p:spPr>
        <p:txBody>
          <a:bodyPr wrap="none" anchor="ctr"/>
          <a:lstStyle/>
          <a:p>
            <a:endParaRPr lang="zh-CN" altLang="en-US" sz="2400">
              <a:solidFill>
                <a:srgbClr val="FF0000"/>
              </a:solidFill>
            </a:endParaRPr>
          </a:p>
        </p:txBody>
      </p:sp>
      <p:sp>
        <p:nvSpPr>
          <p:cNvPr id="11" name="Rectangle 11"/>
          <p:cNvSpPr>
            <a:spLocks noChangeArrowheads="1"/>
          </p:cNvSpPr>
          <p:nvPr/>
        </p:nvSpPr>
        <p:spPr bwMode="auto">
          <a:xfrm>
            <a:off x="4849802" y="4770443"/>
            <a:ext cx="798296" cy="4591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FF0000"/>
                </a:solidFill>
                <a:latin typeface="Arial" charset="0"/>
                <a:ea typeface="黑体" pitchFamily="2" charset="-122"/>
              </a:rPr>
              <a:t>TCP</a:t>
            </a:r>
          </a:p>
        </p:txBody>
      </p:sp>
      <p:sp>
        <p:nvSpPr>
          <p:cNvPr id="12" name="Rectangle 12"/>
          <p:cNvSpPr>
            <a:spLocks noChangeArrowheads="1"/>
          </p:cNvSpPr>
          <p:nvPr/>
        </p:nvSpPr>
        <p:spPr bwMode="auto">
          <a:xfrm>
            <a:off x="3338502" y="4770443"/>
            <a:ext cx="833563" cy="4591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FF0000"/>
                </a:solidFill>
                <a:latin typeface="Arial" charset="0"/>
                <a:ea typeface="黑体" pitchFamily="2" charset="-122"/>
              </a:rPr>
              <a:t>UDP</a:t>
            </a:r>
          </a:p>
        </p:txBody>
      </p:sp>
      <p:sp>
        <p:nvSpPr>
          <p:cNvPr id="13" name="Rectangle 15"/>
          <p:cNvSpPr>
            <a:spLocks noChangeArrowheads="1"/>
          </p:cNvSpPr>
          <p:nvPr/>
        </p:nvSpPr>
        <p:spPr bwMode="auto">
          <a:xfrm>
            <a:off x="4306877" y="5322893"/>
            <a:ext cx="420687" cy="393700"/>
          </a:xfrm>
          <a:prstGeom prst="rect">
            <a:avLst/>
          </a:prstGeom>
          <a:solidFill>
            <a:srgbClr val="CCECFF"/>
          </a:solid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2" charset="-122"/>
              </a:rPr>
              <a:t>IP</a:t>
            </a:r>
          </a:p>
        </p:txBody>
      </p:sp>
      <p:sp>
        <p:nvSpPr>
          <p:cNvPr id="14" name="Rectangle 18"/>
          <p:cNvSpPr>
            <a:spLocks noChangeArrowheads="1"/>
          </p:cNvSpPr>
          <p:nvPr/>
        </p:nvSpPr>
        <p:spPr bwMode="auto">
          <a:xfrm>
            <a:off x="4057639" y="4338643"/>
            <a:ext cx="944563"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应用层</a:t>
            </a:r>
          </a:p>
        </p:txBody>
      </p:sp>
      <p:sp>
        <p:nvSpPr>
          <p:cNvPr id="15" name="Rectangle 19"/>
          <p:cNvSpPr>
            <a:spLocks noChangeArrowheads="1"/>
          </p:cNvSpPr>
          <p:nvPr/>
        </p:nvSpPr>
        <p:spPr bwMode="auto">
          <a:xfrm>
            <a:off x="3484552" y="5994406"/>
            <a:ext cx="2303462"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2" charset="-122"/>
              </a:rPr>
              <a:t>与各种网络接口</a:t>
            </a:r>
          </a:p>
        </p:txBody>
      </p:sp>
      <p:sp>
        <p:nvSpPr>
          <p:cNvPr id="16" name="Line 20"/>
          <p:cNvSpPr>
            <a:spLocks noChangeShapeType="1"/>
          </p:cNvSpPr>
          <p:nvPr/>
        </p:nvSpPr>
        <p:spPr bwMode="auto">
          <a:xfrm>
            <a:off x="3046402" y="5788031"/>
            <a:ext cx="3017837" cy="0"/>
          </a:xfrm>
          <a:prstGeom prst="line">
            <a:avLst/>
          </a:prstGeom>
          <a:noFill/>
          <a:ln w="12700">
            <a:solidFill>
              <a:schemeClr val="tx1"/>
            </a:solidFill>
            <a:round/>
            <a:headEnd/>
            <a:tailEnd/>
          </a:ln>
          <a:effectLst/>
        </p:spPr>
        <p:txBody>
          <a:bodyPr wrap="none" anchor="ctr"/>
          <a:lstStyle/>
          <a:p>
            <a:endParaRPr lang="zh-CN" altLang="en-US"/>
          </a:p>
        </p:txBody>
      </p:sp>
      <p:sp>
        <p:nvSpPr>
          <p:cNvPr id="17" name="Text Box 22"/>
          <p:cNvSpPr txBox="1">
            <a:spLocks noChangeArrowheads="1"/>
          </p:cNvSpPr>
          <p:nvPr/>
        </p:nvSpPr>
        <p:spPr bwMode="auto">
          <a:xfrm>
            <a:off x="1682739" y="4770443"/>
            <a:ext cx="1107996" cy="461665"/>
          </a:xfrm>
          <a:prstGeom prst="rect">
            <a:avLst/>
          </a:prstGeom>
          <a:noFill/>
          <a:ln w="9525">
            <a:noFill/>
            <a:miter lim="800000"/>
            <a:headEnd/>
            <a:tailEnd/>
          </a:ln>
          <a:effectLst/>
        </p:spPr>
        <p:txBody>
          <a:bodyPr wrap="none">
            <a:spAutoFit/>
          </a:bodyPr>
          <a:lstStyle/>
          <a:p>
            <a:r>
              <a:rPr lang="zh-CN" altLang="en-US" sz="2400">
                <a:solidFill>
                  <a:srgbClr val="FF0000"/>
                </a:solidFill>
                <a:ea typeface="黑体" pitchFamily="2" charset="-122"/>
              </a:rPr>
              <a:t>运输层</a:t>
            </a: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pPr algn="ctr"/>
            <a:r>
              <a:rPr lang="zh-CN" altLang="en-US" dirty="0"/>
              <a:t>拥塞控制与流量控制的关系 </a:t>
            </a:r>
          </a:p>
        </p:txBody>
      </p:sp>
      <p:sp>
        <p:nvSpPr>
          <p:cNvPr id="766979" name="Rectangle 3"/>
          <p:cNvSpPr>
            <a:spLocks noGrp="1" noChangeArrowheads="1"/>
          </p:cNvSpPr>
          <p:nvPr>
            <p:ph idx="1"/>
          </p:nvPr>
        </p:nvSpPr>
        <p:spPr>
          <a:xfrm>
            <a:off x="428596" y="1571612"/>
            <a:ext cx="8137525" cy="4319587"/>
          </a:xfrm>
        </p:spPr>
        <p:txBody>
          <a:bodyPr/>
          <a:lstStyle/>
          <a:p>
            <a:r>
              <a:rPr lang="zh-CN" altLang="en-US" dirty="0">
                <a:solidFill>
                  <a:schemeClr val="hlink"/>
                </a:solidFill>
              </a:rPr>
              <a:t>拥塞控制</a:t>
            </a:r>
            <a:r>
              <a:rPr lang="zh-CN" altLang="en-US" dirty="0"/>
              <a:t>所要</a:t>
            </a:r>
            <a:r>
              <a:rPr lang="zh-CN" altLang="en-US" dirty="0" smtClean="0"/>
              <a:t>做就是</a:t>
            </a:r>
            <a:r>
              <a:rPr lang="zh-CN" altLang="en-US" dirty="0"/>
              <a:t>网络能够承受现有的网络负荷。</a:t>
            </a:r>
          </a:p>
          <a:p>
            <a:pPr lvl="1"/>
            <a:r>
              <a:rPr lang="zh-CN" altLang="en-US" dirty="0"/>
              <a:t>拥塞控制是一个</a:t>
            </a:r>
            <a:r>
              <a:rPr lang="zh-CN" altLang="en-US" dirty="0">
                <a:solidFill>
                  <a:srgbClr val="FF0000"/>
                </a:solidFill>
              </a:rPr>
              <a:t>全局性</a:t>
            </a:r>
            <a:r>
              <a:rPr lang="zh-CN" altLang="en-US" dirty="0"/>
              <a:t>的过程，涉及到所有的主机、所有的路由器，以及与降低网络传输性能有关的所有因素。 </a:t>
            </a:r>
          </a:p>
          <a:p>
            <a:r>
              <a:rPr lang="zh-CN" altLang="en-US" dirty="0">
                <a:solidFill>
                  <a:srgbClr val="FF0000"/>
                </a:solidFill>
              </a:rPr>
              <a:t>流量控制</a:t>
            </a:r>
            <a:r>
              <a:rPr lang="zh-CN" altLang="en-US" dirty="0"/>
              <a:t>往往指在给定的发送端和接收端之间的点对点通信量的控制。 </a:t>
            </a:r>
          </a:p>
          <a:p>
            <a:pPr lvl="1"/>
            <a:r>
              <a:rPr lang="zh-CN" altLang="en-US" dirty="0"/>
              <a:t>流量控制所要做的就是</a:t>
            </a:r>
            <a:r>
              <a:rPr lang="zh-CN" altLang="en-US" dirty="0">
                <a:solidFill>
                  <a:srgbClr val="FF0000"/>
                </a:solidFill>
              </a:rPr>
              <a:t>抑制发送端</a:t>
            </a:r>
            <a:r>
              <a:rPr lang="zh-CN" altLang="en-US" dirty="0"/>
              <a:t>发送数据的速率，以便使接收端来得及接收。 </a:t>
            </a:r>
          </a:p>
        </p:txBody>
      </p:sp>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80</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6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5.8.2  </a:t>
            </a:r>
            <a:r>
              <a:rPr lang="zh-CN" altLang="en-US" dirty="0" smtClean="0"/>
              <a:t>几种拥塞控制方法</a:t>
            </a:r>
            <a:endParaRPr lang="zh-CN" altLang="en-US" dirty="0"/>
          </a:p>
        </p:txBody>
      </p:sp>
      <p:graphicFrame>
        <p:nvGraphicFramePr>
          <p:cNvPr id="7" name="内容占位符 6"/>
          <p:cNvGraphicFramePr>
            <a:graphicFrameLocks noGrp="1"/>
          </p:cNvGraphicFramePr>
          <p:nvPr>
            <p:ph idx="1"/>
          </p:nvPr>
        </p:nvGraphicFramePr>
        <p:xfrm>
          <a:off x="428596" y="2357430"/>
          <a:ext cx="8172450" cy="4244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81</a:t>
            </a:fld>
            <a:endParaRPr lang="zh-CN" altLang="en-US" kern="0" dirty="0">
              <a:solidFill>
                <a:sysClr val="windowText" lastClr="000000"/>
              </a:solidFill>
            </a:endParaRPr>
          </a:p>
        </p:txBody>
      </p:sp>
      <p:sp>
        <p:nvSpPr>
          <p:cNvPr id="6" name="内容占位符 2"/>
          <p:cNvSpPr txBox="1">
            <a:spLocks/>
          </p:cNvSpPr>
          <p:nvPr/>
        </p:nvSpPr>
        <p:spPr bwMode="auto">
          <a:xfrm>
            <a:off x="500034" y="1643050"/>
            <a:ext cx="8172478" cy="7143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lang="zh-CN" altLang="en-US" sz="3200" kern="0" dirty="0" smtClean="0">
                <a:solidFill>
                  <a:srgbClr val="333399"/>
                </a:solidFill>
                <a:latin typeface="Times New Roman" pitchFamily="18" charset="0"/>
                <a:ea typeface="+mn-ea"/>
                <a:cs typeface="Times New Roman" pitchFamily="18" charset="0"/>
              </a:rPr>
              <a:t>根据网络拥塞程度来控制发送速率</a:t>
            </a:r>
            <a:endParaRPr kumimoji="0" lang="zh-CN" altLang="en-US" sz="3200" b="0" i="0" u="none" strike="noStrike" kern="0" cap="none" spc="0" normalizeH="0" baseline="0" noProof="0" dirty="0">
              <a:ln>
                <a:noFill/>
              </a:ln>
              <a:solidFill>
                <a:srgbClr val="333399"/>
              </a:solidFill>
              <a:effectLst/>
              <a:uLnTx/>
              <a:uFillTx/>
              <a:latin typeface="Times New Roman" pitchFamily="18" charset="0"/>
              <a:ea typeface="+mn-ea"/>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慢开始和拥塞避免</a:t>
            </a:r>
            <a:endParaRPr lang="zh-CN" altLang="en-US" dirty="0"/>
          </a:p>
        </p:txBody>
      </p:sp>
      <p:sp>
        <p:nvSpPr>
          <p:cNvPr id="3" name="内容占位符 2"/>
          <p:cNvSpPr>
            <a:spLocks noGrp="1"/>
          </p:cNvSpPr>
          <p:nvPr>
            <p:ph idx="1"/>
          </p:nvPr>
        </p:nvSpPr>
        <p:spPr>
          <a:xfrm>
            <a:off x="500034" y="1428736"/>
            <a:ext cx="8172478" cy="4244988"/>
          </a:xfrm>
        </p:spPr>
        <p:txBody>
          <a:bodyPr/>
          <a:lstStyle/>
          <a:p>
            <a:r>
              <a:rPr lang="zh-CN" altLang="en-US" dirty="0" smtClean="0"/>
              <a:t>为降低复杂度，假设：</a:t>
            </a:r>
            <a:endParaRPr lang="en-US" altLang="zh-CN" dirty="0" smtClean="0"/>
          </a:p>
          <a:p>
            <a:pPr lvl="1"/>
            <a:r>
              <a:rPr lang="zh-CN" altLang="en-US" sz="3200" dirty="0" smtClean="0"/>
              <a:t>数据沿单方向传输；</a:t>
            </a:r>
            <a:endParaRPr lang="en-US" altLang="zh-CN" sz="3200" dirty="0" smtClean="0"/>
          </a:p>
          <a:p>
            <a:pPr lvl="1"/>
            <a:r>
              <a:rPr lang="zh-CN" altLang="en-US" sz="3200" dirty="0" smtClean="0"/>
              <a:t>接收方窗口无限大</a:t>
            </a:r>
            <a:endParaRPr lang="en-US" altLang="zh-CN" sz="3200" dirty="0" smtClean="0"/>
          </a:p>
          <a:p>
            <a:r>
              <a:rPr lang="zh-CN" altLang="en-US" dirty="0" smtClean="0"/>
              <a:t>发送方维持一个叫做</a:t>
            </a:r>
            <a:r>
              <a:rPr lang="zh-CN" altLang="en-US" dirty="0" smtClean="0">
                <a:solidFill>
                  <a:schemeClr val="hlink"/>
                </a:solidFill>
              </a:rPr>
              <a:t>拥塞窗口 </a:t>
            </a:r>
            <a:r>
              <a:rPr lang="en-US" altLang="zh-CN" dirty="0" err="1" smtClean="0">
                <a:solidFill>
                  <a:schemeClr val="hlink"/>
                </a:solidFill>
              </a:rPr>
              <a:t>cwnd</a:t>
            </a:r>
            <a:r>
              <a:rPr lang="en-US" altLang="zh-CN" dirty="0" smtClean="0"/>
              <a:t> (congestion window)</a:t>
            </a:r>
            <a:r>
              <a:rPr lang="zh-CN" altLang="en-US" dirty="0" smtClean="0"/>
              <a:t>的状态变量。</a:t>
            </a:r>
            <a:endParaRPr lang="en-US" altLang="zh-CN" dirty="0" smtClean="0"/>
          </a:p>
          <a:p>
            <a:pPr lvl="1"/>
            <a:r>
              <a:rPr lang="zh-CN" altLang="en-US" dirty="0" smtClean="0"/>
              <a:t>拥塞窗口的大小取决于网络的拥塞程度，并且动态地在变化。</a:t>
            </a:r>
            <a:endParaRPr lang="en-US" altLang="zh-CN" dirty="0" smtClean="0"/>
          </a:p>
          <a:p>
            <a:r>
              <a:rPr lang="zh-CN" altLang="en-US" dirty="0" smtClean="0"/>
              <a:t>发送方让自己的</a:t>
            </a:r>
            <a:r>
              <a:rPr lang="zh-CN" altLang="en-US" dirty="0" smtClean="0">
                <a:solidFill>
                  <a:srgbClr val="FF0000"/>
                </a:solidFill>
              </a:rPr>
              <a:t>发送窗口</a:t>
            </a:r>
            <a:r>
              <a:rPr lang="zh-CN" altLang="en-US" dirty="0" smtClean="0"/>
              <a:t>等于</a:t>
            </a:r>
            <a:r>
              <a:rPr lang="zh-CN" altLang="en-US" dirty="0" smtClean="0">
                <a:solidFill>
                  <a:srgbClr val="FF0000"/>
                </a:solidFill>
              </a:rPr>
              <a:t>拥塞窗口（不考虑接收窗口）</a:t>
            </a:r>
            <a:r>
              <a:rPr lang="zh-CN" altLang="en-US" dirty="0" smtClean="0"/>
              <a:t>。</a:t>
            </a:r>
            <a:br>
              <a:rPr lang="zh-CN" altLang="en-US" dirty="0" smtClean="0"/>
            </a:b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82</a:t>
            </a:fld>
            <a:endParaRPr lang="zh-CN" altLang="en-US" kern="0" dirty="0">
              <a:solidFill>
                <a:sysClr val="windowText" lastClr="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拥塞控制算法原则是：</a:t>
            </a:r>
            <a:endParaRPr lang="zh-CN" altLang="en-US" dirty="0"/>
          </a:p>
        </p:txBody>
      </p:sp>
      <p:sp>
        <p:nvSpPr>
          <p:cNvPr id="3" name="内容占位符 2"/>
          <p:cNvSpPr>
            <a:spLocks noGrp="1"/>
          </p:cNvSpPr>
          <p:nvPr>
            <p:ph idx="1"/>
          </p:nvPr>
        </p:nvSpPr>
        <p:spPr>
          <a:xfrm>
            <a:off x="500034" y="1643050"/>
            <a:ext cx="8429684" cy="3214710"/>
          </a:xfrm>
        </p:spPr>
        <p:txBody>
          <a:bodyPr/>
          <a:lstStyle/>
          <a:p>
            <a:r>
              <a:rPr lang="zh-CN" altLang="en-US" dirty="0" smtClean="0"/>
              <a:t>只要网络</a:t>
            </a:r>
            <a:r>
              <a:rPr lang="zh-CN" altLang="en-US" dirty="0" smtClean="0">
                <a:solidFill>
                  <a:srgbClr val="FF0000"/>
                </a:solidFill>
              </a:rPr>
              <a:t>没有出现拥塞</a:t>
            </a:r>
            <a:r>
              <a:rPr lang="zh-CN" altLang="en-US" dirty="0" smtClean="0"/>
              <a:t>，就向网络多发数据</a:t>
            </a:r>
            <a:endParaRPr lang="en-US" altLang="zh-CN" dirty="0" smtClean="0"/>
          </a:p>
          <a:p>
            <a:r>
              <a:rPr lang="zh-CN" altLang="en-US" dirty="0" smtClean="0"/>
              <a:t>但只要网络</a:t>
            </a:r>
            <a:r>
              <a:rPr lang="zh-CN" altLang="en-US" dirty="0" smtClean="0">
                <a:solidFill>
                  <a:srgbClr val="FF0000"/>
                </a:solidFill>
              </a:rPr>
              <a:t>出现拥塞</a:t>
            </a:r>
            <a:r>
              <a:rPr lang="zh-CN" altLang="en-US" dirty="0" smtClean="0"/>
              <a:t>，降低发送量。</a:t>
            </a:r>
            <a:endParaRPr lang="en-US" altLang="zh-CN" dirty="0" smtClean="0"/>
          </a:p>
          <a:p>
            <a:pPr marL="742950" lvl="2" indent="-342900">
              <a:buSzPct val="60000"/>
            </a:pPr>
            <a:r>
              <a:rPr lang="zh-CN" altLang="en-US" sz="2800" dirty="0" smtClean="0">
                <a:latin typeface="+mn-ea"/>
                <a:ea typeface="+mn-ea"/>
              </a:rPr>
              <a:t>如何知道网络出现拥塞：</a:t>
            </a:r>
            <a:endParaRPr lang="en-US" altLang="zh-CN" sz="2800" dirty="0" smtClean="0">
              <a:latin typeface="+mn-ea"/>
              <a:ea typeface="+mn-ea"/>
            </a:endParaRPr>
          </a:p>
          <a:p>
            <a:pPr marL="1200150" lvl="3" indent="-342900">
              <a:buSzPct val="60000"/>
            </a:pPr>
            <a:r>
              <a:rPr lang="zh-CN" altLang="en-US" sz="2400" dirty="0" smtClean="0">
                <a:latin typeface="+mn-ea"/>
                <a:ea typeface="+mn-ea"/>
              </a:rPr>
              <a:t>发送方如果</a:t>
            </a:r>
            <a:r>
              <a:rPr lang="zh-CN" altLang="en-US" sz="2400" dirty="0" smtClean="0">
                <a:solidFill>
                  <a:srgbClr val="FF0000"/>
                </a:solidFill>
                <a:latin typeface="+mn-ea"/>
                <a:ea typeface="+mn-ea"/>
              </a:rPr>
              <a:t>不能按时收到确认</a:t>
            </a:r>
            <a:r>
              <a:rPr lang="zh-CN" altLang="en-US" sz="2400" dirty="0" smtClean="0">
                <a:latin typeface="+mn-ea"/>
                <a:ea typeface="+mn-ea"/>
              </a:rPr>
              <a:t>（检测</a:t>
            </a:r>
            <a:r>
              <a:rPr lang="zh-CN" altLang="en-US" sz="2400" dirty="0" smtClean="0">
                <a:solidFill>
                  <a:srgbClr val="FF0000"/>
                </a:solidFill>
                <a:latin typeface="+mn-ea"/>
                <a:ea typeface="+mn-ea"/>
              </a:rPr>
              <a:t>超时</a:t>
            </a:r>
            <a:r>
              <a:rPr lang="zh-CN" altLang="en-US" sz="2400" dirty="0" smtClean="0">
                <a:latin typeface="+mn-ea"/>
                <a:ea typeface="+mn-ea"/>
              </a:rPr>
              <a:t>），就可以</a:t>
            </a:r>
            <a:r>
              <a:rPr lang="zh-CN" altLang="en-US" sz="2400" dirty="0" smtClean="0">
                <a:solidFill>
                  <a:srgbClr val="FF0000"/>
                </a:solidFill>
                <a:latin typeface="+mn-ea"/>
                <a:ea typeface="+mn-ea"/>
              </a:rPr>
              <a:t>猜测</a:t>
            </a:r>
            <a:r>
              <a:rPr lang="zh-CN" altLang="en-US" sz="2400" dirty="0" smtClean="0">
                <a:latin typeface="+mn-ea"/>
                <a:ea typeface="+mn-ea"/>
              </a:rPr>
              <a:t>网络发生了拥塞</a:t>
            </a:r>
            <a:endParaRPr lang="en-US" altLang="zh-CN" sz="2400" dirty="0" smtClean="0">
              <a:latin typeface="+mn-ea"/>
              <a:ea typeface="+mn-ea"/>
            </a:endParaRPr>
          </a:p>
          <a:p>
            <a:endParaRPr lang="zh-CN" altLang="en-US" dirty="0" smtClean="0"/>
          </a:p>
          <a:p>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83</a:t>
            </a:fld>
            <a:endParaRPr lang="zh-CN" altLang="en-US" kern="0" dirty="0">
              <a:solidFill>
                <a:sysClr val="windowText" lastClr="000000"/>
              </a:solidFill>
            </a:endParaRPr>
          </a:p>
        </p:txBody>
      </p:sp>
      <p:grpSp>
        <p:nvGrpSpPr>
          <p:cNvPr id="31" name="组合 30"/>
          <p:cNvGrpSpPr/>
          <p:nvPr/>
        </p:nvGrpSpPr>
        <p:grpSpPr>
          <a:xfrm>
            <a:off x="5436096" y="4008456"/>
            <a:ext cx="2241543" cy="2127236"/>
            <a:chOff x="5751464" y="4587912"/>
            <a:chExt cx="2241543" cy="2127236"/>
          </a:xfrm>
        </p:grpSpPr>
        <p:sp>
          <p:nvSpPr>
            <p:cNvPr id="5" name="Line 21"/>
            <p:cNvSpPr>
              <a:spLocks noChangeShapeType="1"/>
            </p:cNvSpPr>
            <p:nvPr/>
          </p:nvSpPr>
          <p:spPr bwMode="auto">
            <a:xfrm flipH="1">
              <a:off x="6175644" y="5037175"/>
              <a:ext cx="45719" cy="1677973"/>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6" name="Line 22"/>
            <p:cNvSpPr>
              <a:spLocks noChangeShapeType="1"/>
            </p:cNvSpPr>
            <p:nvPr/>
          </p:nvSpPr>
          <p:spPr bwMode="auto">
            <a:xfrm>
              <a:off x="6221364" y="5267362"/>
              <a:ext cx="838200" cy="288925"/>
            </a:xfrm>
            <a:prstGeom prst="line">
              <a:avLst/>
            </a:prstGeom>
            <a:noFill/>
            <a:ln w="57150">
              <a:solidFill>
                <a:schemeClr val="hlink"/>
              </a:solidFill>
              <a:round/>
              <a:headEnd type="none" w="sm" len="sm"/>
              <a:tailEnd type="triangle" w="med" len="lg"/>
            </a:ln>
            <a:effectLst/>
          </p:spPr>
          <p:txBody>
            <a:bodyPr/>
            <a:lstStyle/>
            <a:p>
              <a:endParaRPr lang="zh-CN" altLang="en-US" sz="2000"/>
            </a:p>
          </p:txBody>
        </p:sp>
        <p:sp>
          <p:nvSpPr>
            <p:cNvPr id="7" name="Line 23"/>
            <p:cNvSpPr>
              <a:spLocks noChangeShapeType="1"/>
            </p:cNvSpPr>
            <p:nvPr/>
          </p:nvSpPr>
          <p:spPr bwMode="auto">
            <a:xfrm flipH="1">
              <a:off x="6221364" y="5843625"/>
              <a:ext cx="1508125" cy="479425"/>
            </a:xfrm>
            <a:prstGeom prst="line">
              <a:avLst/>
            </a:prstGeom>
            <a:noFill/>
            <a:ln w="9525">
              <a:solidFill>
                <a:schemeClr val="tx1"/>
              </a:solidFill>
              <a:prstDash val="dash"/>
              <a:round/>
              <a:headEnd type="none" w="sm" len="sm"/>
              <a:tailEnd type="none" w="sm" len="med"/>
            </a:ln>
            <a:effectLst/>
          </p:spPr>
          <p:txBody>
            <a:bodyPr/>
            <a:lstStyle/>
            <a:p>
              <a:endParaRPr lang="zh-CN" altLang="en-US"/>
            </a:p>
          </p:txBody>
        </p:sp>
        <p:sp>
          <p:nvSpPr>
            <p:cNvPr id="9" name="Text Box 27"/>
            <p:cNvSpPr txBox="1">
              <a:spLocks noChangeArrowheads="1"/>
            </p:cNvSpPr>
            <p:nvPr/>
          </p:nvSpPr>
          <p:spPr bwMode="auto">
            <a:xfrm>
              <a:off x="6018164" y="4587912"/>
              <a:ext cx="458780" cy="584775"/>
            </a:xfrm>
            <a:prstGeom prst="rect">
              <a:avLst/>
            </a:prstGeom>
            <a:noFill/>
            <a:ln w="9525">
              <a:noFill/>
              <a:miter lim="800000"/>
              <a:headEnd/>
              <a:tailEnd/>
            </a:ln>
            <a:effectLst/>
          </p:spPr>
          <p:txBody>
            <a:bodyPr wrap="none">
              <a:spAutoFit/>
            </a:bodyPr>
            <a:lstStyle/>
            <a:p>
              <a:pPr algn="ctr"/>
              <a:r>
                <a:rPr lang="en-US" altLang="zh-CN" sz="3200" dirty="0">
                  <a:latin typeface="Arial" charset="0"/>
                  <a:ea typeface="黑体" pitchFamily="2" charset="-122"/>
                </a:rPr>
                <a:t>A</a:t>
              </a:r>
            </a:p>
          </p:txBody>
        </p:sp>
        <p:sp>
          <p:nvSpPr>
            <p:cNvPr id="10" name="Text Box 29"/>
            <p:cNvSpPr txBox="1">
              <a:spLocks noChangeArrowheads="1"/>
            </p:cNvSpPr>
            <p:nvPr/>
          </p:nvSpPr>
          <p:spPr bwMode="auto">
            <a:xfrm>
              <a:off x="7534227" y="4587912"/>
              <a:ext cx="458780" cy="584775"/>
            </a:xfrm>
            <a:prstGeom prst="rect">
              <a:avLst/>
            </a:prstGeom>
            <a:noFill/>
            <a:ln w="9525">
              <a:noFill/>
              <a:miter lim="800000"/>
              <a:headEnd/>
              <a:tailEnd/>
            </a:ln>
            <a:effectLst/>
          </p:spPr>
          <p:txBody>
            <a:bodyPr wrap="none">
              <a:spAutoFit/>
            </a:bodyPr>
            <a:lstStyle/>
            <a:p>
              <a:pPr algn="ctr"/>
              <a:r>
                <a:rPr lang="en-US" altLang="zh-CN" sz="3200">
                  <a:latin typeface="Arial" charset="0"/>
                  <a:ea typeface="黑体" pitchFamily="2" charset="-122"/>
                </a:rPr>
                <a:t>B</a:t>
              </a:r>
            </a:p>
          </p:txBody>
        </p:sp>
        <p:sp>
          <p:nvSpPr>
            <p:cNvPr id="11" name="Line 30"/>
            <p:cNvSpPr>
              <a:spLocks noChangeShapeType="1"/>
            </p:cNvSpPr>
            <p:nvPr/>
          </p:nvSpPr>
          <p:spPr bwMode="auto">
            <a:xfrm>
              <a:off x="7729488" y="5037175"/>
              <a:ext cx="45719" cy="1677973"/>
            </a:xfrm>
            <a:prstGeom prst="line">
              <a:avLst/>
            </a:prstGeom>
            <a:noFill/>
            <a:ln w="12700">
              <a:solidFill>
                <a:schemeClr val="tx1"/>
              </a:solidFill>
              <a:round/>
              <a:headEnd type="none" w="sm" len="sm"/>
              <a:tailEnd type="triangle" w="sm" len="med"/>
            </a:ln>
            <a:effectLst/>
          </p:spPr>
          <p:txBody>
            <a:bodyPr wrap="none" anchor="ctr"/>
            <a:lstStyle/>
            <a:p>
              <a:endParaRPr lang="zh-CN" altLang="en-US"/>
            </a:p>
          </p:txBody>
        </p:sp>
        <p:sp>
          <p:nvSpPr>
            <p:cNvPr id="13" name="Line 35"/>
            <p:cNvSpPr>
              <a:spLocks noChangeShapeType="1"/>
            </p:cNvSpPr>
            <p:nvPr/>
          </p:nvSpPr>
          <p:spPr bwMode="auto">
            <a:xfrm>
              <a:off x="7059564" y="5556287"/>
              <a:ext cx="677863" cy="214313"/>
            </a:xfrm>
            <a:prstGeom prst="line">
              <a:avLst/>
            </a:prstGeom>
            <a:noFill/>
            <a:ln w="12700">
              <a:solidFill>
                <a:schemeClr val="tx1"/>
              </a:solidFill>
              <a:prstDash val="dash"/>
              <a:round/>
              <a:headEnd type="none" w="sm" len="sm"/>
              <a:tailEnd type="triangle" w="sm" len="med"/>
            </a:ln>
            <a:effectLst/>
          </p:spPr>
          <p:txBody>
            <a:bodyPr/>
            <a:lstStyle/>
            <a:p>
              <a:endParaRPr lang="zh-CN" altLang="en-US"/>
            </a:p>
          </p:txBody>
        </p:sp>
        <p:sp>
          <p:nvSpPr>
            <p:cNvPr id="14" name="Line 36"/>
            <p:cNvSpPr>
              <a:spLocks noChangeShapeType="1"/>
            </p:cNvSpPr>
            <p:nvPr/>
          </p:nvSpPr>
          <p:spPr bwMode="auto">
            <a:xfrm>
              <a:off x="5921327" y="5267362"/>
              <a:ext cx="250825" cy="0"/>
            </a:xfrm>
            <a:prstGeom prst="line">
              <a:avLst/>
            </a:prstGeom>
            <a:noFill/>
            <a:ln w="12700">
              <a:solidFill>
                <a:schemeClr val="tx1"/>
              </a:solidFill>
              <a:round/>
              <a:headEnd type="none" w="sm" len="sm"/>
              <a:tailEnd type="none" w="sm" len="sm"/>
            </a:ln>
            <a:effectLst/>
          </p:spPr>
          <p:txBody>
            <a:bodyPr/>
            <a:lstStyle/>
            <a:p>
              <a:endParaRPr lang="zh-CN" altLang="en-US" sz="2000"/>
            </a:p>
          </p:txBody>
        </p:sp>
        <p:sp>
          <p:nvSpPr>
            <p:cNvPr id="16" name="Line 38"/>
            <p:cNvSpPr>
              <a:spLocks noChangeShapeType="1"/>
            </p:cNvSpPr>
            <p:nvPr/>
          </p:nvSpPr>
          <p:spPr bwMode="auto">
            <a:xfrm>
              <a:off x="6048327" y="5254662"/>
              <a:ext cx="0" cy="1343025"/>
            </a:xfrm>
            <a:prstGeom prst="line">
              <a:avLst/>
            </a:prstGeom>
            <a:noFill/>
            <a:ln w="12700">
              <a:solidFill>
                <a:schemeClr val="tx1"/>
              </a:solidFill>
              <a:round/>
              <a:headEnd type="triangle" w="sm" len="med"/>
              <a:tailEnd type="triangle" w="sm" len="med"/>
            </a:ln>
            <a:effectLst/>
          </p:spPr>
          <p:txBody>
            <a:bodyPr/>
            <a:lstStyle/>
            <a:p>
              <a:endParaRPr lang="zh-CN" altLang="en-US"/>
            </a:p>
          </p:txBody>
        </p:sp>
        <p:grpSp>
          <p:nvGrpSpPr>
            <p:cNvPr id="17" name="Group 39"/>
            <p:cNvGrpSpPr>
              <a:grpSpLocks/>
            </p:cNvGrpSpPr>
            <p:nvPr/>
          </p:nvGrpSpPr>
          <p:grpSpPr bwMode="auto">
            <a:xfrm>
              <a:off x="5751464" y="5437223"/>
              <a:ext cx="595827" cy="646096"/>
              <a:chOff x="475" y="2386"/>
              <a:chExt cx="323" cy="306"/>
            </a:xfrm>
          </p:grpSpPr>
          <p:sp>
            <p:nvSpPr>
              <p:cNvPr id="18" name="Oval 40"/>
              <p:cNvSpPr>
                <a:spLocks noChangeArrowheads="1"/>
              </p:cNvSpPr>
              <p:nvPr/>
            </p:nvSpPr>
            <p:spPr bwMode="auto">
              <a:xfrm>
                <a:off x="543" y="2505"/>
                <a:ext cx="181" cy="181"/>
              </a:xfrm>
              <a:prstGeom prst="ellipse">
                <a:avLst/>
              </a:prstGeom>
              <a:solidFill>
                <a:schemeClr val="bg1"/>
              </a:solidFill>
              <a:ln w="9525">
                <a:noFill/>
                <a:round/>
                <a:headEnd/>
                <a:tailEnd/>
              </a:ln>
              <a:effectLst/>
            </p:spPr>
            <p:txBody>
              <a:bodyPr wrap="none" anchor="ctr"/>
              <a:lstStyle/>
              <a:p>
                <a:endParaRPr lang="zh-CN" altLang="en-US"/>
              </a:p>
            </p:txBody>
          </p:sp>
          <p:sp>
            <p:nvSpPr>
              <p:cNvPr id="19" name="Text Box 41"/>
              <p:cNvSpPr txBox="1">
                <a:spLocks noChangeArrowheads="1"/>
              </p:cNvSpPr>
              <p:nvPr/>
            </p:nvSpPr>
            <p:spPr bwMode="auto">
              <a:xfrm>
                <a:off x="475" y="2386"/>
                <a:ext cx="323" cy="306"/>
              </a:xfrm>
              <a:prstGeom prst="rect">
                <a:avLst/>
              </a:prstGeom>
              <a:noFill/>
              <a:ln w="9525">
                <a:noFill/>
                <a:miter lim="800000"/>
                <a:headEnd/>
                <a:tailEnd/>
              </a:ln>
              <a:effectLst/>
            </p:spPr>
            <p:txBody>
              <a:bodyPr wrap="none">
                <a:spAutoFit/>
              </a:bodyPr>
              <a:lstStyle/>
              <a:p>
                <a:r>
                  <a:rPr lang="en-US" altLang="zh-CN" sz="3600" dirty="0">
                    <a:latin typeface="Arial" charset="0"/>
                    <a:ea typeface="黑体" pitchFamily="2" charset="-122"/>
                    <a:sym typeface="Wingdings" pitchFamily="2" charset="2"/>
                  </a:rPr>
                  <a:t></a:t>
                </a:r>
              </a:p>
            </p:txBody>
          </p:sp>
        </p:grpSp>
        <p:grpSp>
          <p:nvGrpSpPr>
            <p:cNvPr id="20" name="Group 42"/>
            <p:cNvGrpSpPr>
              <a:grpSpLocks/>
            </p:cNvGrpSpPr>
            <p:nvPr/>
          </p:nvGrpSpPr>
          <p:grpSpPr bwMode="auto">
            <a:xfrm>
              <a:off x="6500826" y="6072206"/>
              <a:ext cx="250825" cy="287338"/>
              <a:chOff x="3651" y="709"/>
              <a:chExt cx="136" cy="136"/>
            </a:xfrm>
          </p:grpSpPr>
          <p:sp>
            <p:nvSpPr>
              <p:cNvPr id="21" name="Line 43"/>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sp>
            <p:nvSpPr>
              <p:cNvPr id="22" name="Line 44"/>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a:effectLst/>
            </p:spPr>
            <p:txBody>
              <a:bodyPr/>
              <a:lstStyle/>
              <a:p>
                <a:endParaRPr lang="zh-CN" altLang="en-US"/>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92" name="Rectangle 212"/>
          <p:cNvSpPr>
            <a:spLocks noGrp="1" noChangeArrowheads="1"/>
          </p:cNvSpPr>
          <p:nvPr>
            <p:ph type="title"/>
          </p:nvPr>
        </p:nvSpPr>
        <p:spPr/>
        <p:txBody>
          <a:bodyPr/>
          <a:lstStyle/>
          <a:p>
            <a:pPr algn="ctr"/>
            <a:r>
              <a:rPr lang="zh-CN" altLang="en-US" dirty="0"/>
              <a:t>慢开始</a:t>
            </a:r>
            <a:r>
              <a:rPr lang="zh-CN" altLang="en-US" dirty="0" smtClean="0"/>
              <a:t>算法</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84</a:t>
            </a:fld>
            <a:endParaRPr lang="zh-CN" altLang="en-US" kern="0" dirty="0">
              <a:solidFill>
                <a:sysClr val="windowText" lastClr="000000"/>
              </a:solidFill>
            </a:endParaRPr>
          </a:p>
        </p:txBody>
      </p:sp>
      <p:sp>
        <p:nvSpPr>
          <p:cNvPr id="6" name="内容占位符 5"/>
          <p:cNvSpPr>
            <a:spLocks noGrp="1"/>
          </p:cNvSpPr>
          <p:nvPr>
            <p:ph idx="1"/>
          </p:nvPr>
        </p:nvSpPr>
        <p:spPr>
          <a:xfrm>
            <a:off x="214282" y="1643050"/>
            <a:ext cx="8643998" cy="4244988"/>
          </a:xfrm>
        </p:spPr>
        <p:txBody>
          <a:bodyPr/>
          <a:lstStyle/>
          <a:p>
            <a:pPr lvl="0"/>
            <a:r>
              <a:rPr lang="zh-CN" altLang="en-US" sz="2800" dirty="0" smtClean="0">
                <a:solidFill>
                  <a:schemeClr val="tx1"/>
                </a:solidFill>
              </a:rPr>
              <a:t>算法思想是由小到大增加发送窗口（拥塞窗口）的大小</a:t>
            </a:r>
            <a:endParaRPr lang="en-US" altLang="zh-CN" sz="2800" dirty="0" smtClean="0">
              <a:solidFill>
                <a:schemeClr val="tx1"/>
              </a:solidFill>
            </a:endParaRPr>
          </a:p>
          <a:p>
            <a:endParaRPr lang="zh-CN" altLang="en-US" sz="2800" dirty="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1092" name="Rectangle 212"/>
          <p:cNvSpPr>
            <a:spLocks noGrp="1" noChangeArrowheads="1"/>
          </p:cNvSpPr>
          <p:nvPr>
            <p:ph type="title"/>
          </p:nvPr>
        </p:nvSpPr>
        <p:spPr/>
        <p:txBody>
          <a:bodyPr/>
          <a:lstStyle/>
          <a:p>
            <a:pPr algn="ctr"/>
            <a:r>
              <a:rPr lang="zh-CN" altLang="en-US" dirty="0"/>
              <a:t>慢开始</a:t>
            </a:r>
            <a:r>
              <a:rPr lang="zh-CN" altLang="en-US" dirty="0" smtClean="0"/>
              <a:t>算法</a:t>
            </a:r>
            <a:endParaRPr lang="zh-CN" altLang="en-US" dirty="0"/>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85</a:t>
            </a:fld>
            <a:endParaRPr lang="zh-CN" altLang="en-US" kern="0" dirty="0">
              <a:solidFill>
                <a:sysClr val="windowText" lastClr="000000"/>
              </a:solidFill>
            </a:endParaRPr>
          </a:p>
        </p:txBody>
      </p:sp>
      <p:sp>
        <p:nvSpPr>
          <p:cNvPr id="6" name="内容占位符 5"/>
          <p:cNvSpPr>
            <a:spLocks noGrp="1"/>
          </p:cNvSpPr>
          <p:nvPr>
            <p:ph idx="1"/>
          </p:nvPr>
        </p:nvSpPr>
        <p:spPr>
          <a:xfrm>
            <a:off x="214282" y="1643050"/>
            <a:ext cx="8643998" cy="4244988"/>
          </a:xfrm>
        </p:spPr>
        <p:txBody>
          <a:bodyPr/>
          <a:lstStyle/>
          <a:p>
            <a:pPr lvl="0"/>
            <a:r>
              <a:rPr lang="zh-CN" altLang="en-US" sz="2800" dirty="0" smtClean="0">
                <a:solidFill>
                  <a:schemeClr val="tx1"/>
                </a:solidFill>
              </a:rPr>
              <a:t>算法思想是由小到大增加发送窗口（拥塞窗口）的大小</a:t>
            </a:r>
            <a:endParaRPr lang="en-US" altLang="zh-CN" sz="2800" dirty="0" smtClean="0">
              <a:solidFill>
                <a:schemeClr val="tx1"/>
              </a:solidFill>
            </a:endParaRPr>
          </a:p>
          <a:p>
            <a:pPr lvl="0"/>
            <a:r>
              <a:rPr lang="zh-CN" altLang="en-US" sz="2800" dirty="0" smtClean="0">
                <a:solidFill>
                  <a:schemeClr val="tx1"/>
                </a:solidFill>
              </a:rPr>
              <a:t>在主机刚刚开始发送报文段时，可先设置拥塞窗口</a:t>
            </a:r>
            <a:r>
              <a:rPr lang="en-US" sz="2800" dirty="0" err="1" smtClean="0">
                <a:solidFill>
                  <a:schemeClr val="tx1"/>
                </a:solidFill>
              </a:rPr>
              <a:t>cwnd</a:t>
            </a:r>
            <a:r>
              <a:rPr lang="zh-CN" altLang="en-US" sz="2800" dirty="0" smtClean="0">
                <a:solidFill>
                  <a:schemeClr val="tx1"/>
                </a:solidFill>
              </a:rPr>
              <a:t>为一个</a:t>
            </a:r>
            <a:r>
              <a:rPr lang="zh-CN" altLang="en-US" sz="2800" dirty="0" smtClean="0">
                <a:solidFill>
                  <a:srgbClr val="FF0000"/>
                </a:solidFill>
              </a:rPr>
              <a:t>最大报文段 </a:t>
            </a:r>
            <a:r>
              <a:rPr lang="en-US" sz="2800" dirty="0" smtClean="0">
                <a:solidFill>
                  <a:srgbClr val="FF0000"/>
                </a:solidFill>
              </a:rPr>
              <a:t>MSS </a:t>
            </a:r>
            <a:r>
              <a:rPr lang="zh-CN" altLang="en-US" sz="2800" dirty="0" smtClean="0">
                <a:solidFill>
                  <a:schemeClr val="tx1"/>
                </a:solidFill>
              </a:rPr>
              <a:t>的数值（例：</a:t>
            </a:r>
            <a:r>
              <a:rPr lang="en-US" sz="2800" dirty="0" smtClean="0">
                <a:solidFill>
                  <a:schemeClr val="tx1"/>
                </a:solidFill>
              </a:rPr>
              <a:t>MSS=</a:t>
            </a:r>
            <a:r>
              <a:rPr lang="en-US" altLang="zh-CN" sz="2800" dirty="0" smtClean="0">
                <a:solidFill>
                  <a:schemeClr val="tx1"/>
                </a:solidFill>
              </a:rPr>
              <a:t>1024</a:t>
            </a:r>
            <a:r>
              <a:rPr lang="zh-CN" altLang="en-US" sz="2800" dirty="0" smtClean="0">
                <a:solidFill>
                  <a:schemeClr val="tx1"/>
                </a:solidFill>
              </a:rPr>
              <a:t>字节</a:t>
            </a:r>
            <a:r>
              <a:rPr lang="en-US" sz="2800" dirty="0" smtClean="0">
                <a:solidFill>
                  <a:schemeClr val="tx1"/>
                </a:solidFill>
              </a:rPr>
              <a:t>, </a:t>
            </a:r>
            <a:r>
              <a:rPr lang="zh-CN" altLang="en-US" sz="2800" dirty="0" smtClean="0">
                <a:solidFill>
                  <a:schemeClr val="tx1"/>
                </a:solidFill>
              </a:rPr>
              <a:t>则</a:t>
            </a:r>
            <a:r>
              <a:rPr lang="en-US" sz="2800" dirty="0" err="1" smtClean="0">
                <a:solidFill>
                  <a:schemeClr val="tx1"/>
                </a:solidFill>
              </a:rPr>
              <a:t>cwnd</a:t>
            </a:r>
            <a:r>
              <a:rPr lang="en-US" sz="2800" dirty="0" smtClean="0">
                <a:solidFill>
                  <a:schemeClr val="tx1"/>
                </a:solidFill>
              </a:rPr>
              <a:t> = </a:t>
            </a:r>
            <a:r>
              <a:rPr lang="en-US" altLang="zh-CN" sz="2800" dirty="0" smtClean="0">
                <a:solidFill>
                  <a:schemeClr val="tx1"/>
                </a:solidFill>
              </a:rPr>
              <a:t>1024</a:t>
            </a:r>
            <a:r>
              <a:rPr lang="zh-CN" altLang="en-US" sz="2800" dirty="0" smtClean="0">
                <a:solidFill>
                  <a:schemeClr val="tx1"/>
                </a:solidFill>
              </a:rPr>
              <a:t>字节）。</a:t>
            </a:r>
            <a:endParaRPr lang="en-US" sz="2800" dirty="0" smtClean="0">
              <a:solidFill>
                <a:schemeClr val="tx1"/>
              </a:solidFill>
            </a:endParaRPr>
          </a:p>
          <a:p>
            <a:pPr lvl="0"/>
            <a:r>
              <a:rPr lang="zh-CN" altLang="en-US" sz="2800" dirty="0" smtClean="0">
                <a:solidFill>
                  <a:schemeClr val="tx1"/>
                </a:solidFill>
              </a:rPr>
              <a:t>为简化讲解，我们用最大报文段</a:t>
            </a:r>
            <a:r>
              <a:rPr lang="en-US" sz="2800" dirty="0" smtClean="0">
                <a:solidFill>
                  <a:schemeClr val="tx1"/>
                </a:solidFill>
              </a:rPr>
              <a:t>MSS</a:t>
            </a:r>
            <a:r>
              <a:rPr lang="zh-CN" altLang="en-US" sz="2800" dirty="0" smtClean="0">
                <a:solidFill>
                  <a:schemeClr val="tx1"/>
                </a:solidFill>
              </a:rPr>
              <a:t>的个数表示</a:t>
            </a:r>
            <a:r>
              <a:rPr lang="en-US" sz="2800" dirty="0" err="1" smtClean="0">
                <a:solidFill>
                  <a:schemeClr val="tx1"/>
                </a:solidFill>
              </a:rPr>
              <a:t>cwnd</a:t>
            </a:r>
            <a:r>
              <a:rPr lang="zh-CN" altLang="en-US" sz="2800" dirty="0" smtClean="0">
                <a:solidFill>
                  <a:schemeClr val="tx1"/>
                </a:solidFill>
              </a:rPr>
              <a:t>的大小，即开始时</a:t>
            </a:r>
            <a:r>
              <a:rPr lang="en-US" sz="2800" dirty="0" err="1" smtClean="0">
                <a:solidFill>
                  <a:srgbClr val="FF0000"/>
                </a:solidFill>
              </a:rPr>
              <a:t>cwnd</a:t>
            </a:r>
            <a:r>
              <a:rPr lang="en-US" sz="2800" dirty="0" smtClean="0">
                <a:solidFill>
                  <a:srgbClr val="FF0000"/>
                </a:solidFill>
              </a:rPr>
              <a:t> = 1</a:t>
            </a:r>
            <a:r>
              <a:rPr lang="zh-CN" altLang="en-US" sz="2800" dirty="0" smtClean="0">
                <a:solidFill>
                  <a:schemeClr val="tx1"/>
                </a:solidFill>
              </a:rPr>
              <a:t>。</a:t>
            </a:r>
          </a:p>
          <a:p>
            <a:endParaRPr lang="zh-CN" altLang="en-US" sz="2800" dirty="0">
              <a:solidFill>
                <a:schemeClr val="tx1"/>
              </a:solidFill>
            </a:endParaRPr>
          </a:p>
        </p:txBody>
      </p:sp>
      <p:sp>
        <p:nvSpPr>
          <p:cNvPr id="7" name="Rectangle 105"/>
          <p:cNvSpPr>
            <a:spLocks noChangeArrowheads="1"/>
          </p:cNvSpPr>
          <p:nvPr/>
        </p:nvSpPr>
        <p:spPr bwMode="auto">
          <a:xfrm>
            <a:off x="3284518" y="5597540"/>
            <a:ext cx="4305300" cy="493713"/>
          </a:xfrm>
          <a:prstGeom prst="rect">
            <a:avLst/>
          </a:prstGeom>
          <a:solidFill>
            <a:srgbClr val="CCECFF"/>
          </a:solidFill>
          <a:ln w="9525">
            <a:noFill/>
            <a:miter lim="800000"/>
            <a:headEnd/>
            <a:tailEnd/>
          </a:ln>
          <a:effectLst/>
        </p:spPr>
        <p:txBody>
          <a:bodyPr wrap="none" anchor="ctr"/>
          <a:lstStyle/>
          <a:p>
            <a:endParaRPr lang="zh-CN" altLang="en-US" sz="2400">
              <a:solidFill>
                <a:srgbClr val="000066"/>
              </a:solidFill>
            </a:endParaRPr>
          </a:p>
        </p:txBody>
      </p:sp>
      <p:sp>
        <p:nvSpPr>
          <p:cNvPr id="8" name="Rectangle 84"/>
          <p:cNvSpPr>
            <a:spLocks noChangeArrowheads="1"/>
          </p:cNvSpPr>
          <p:nvPr/>
        </p:nvSpPr>
        <p:spPr bwMode="auto">
          <a:xfrm>
            <a:off x="3571868" y="5643578"/>
            <a:ext cx="3334440"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lang="en-US" sz="2000" dirty="0" smtClean="0">
                <a:solidFill>
                  <a:srgbClr val="FF0000"/>
                </a:solidFill>
              </a:rPr>
              <a:t>MSS </a:t>
            </a:r>
            <a:r>
              <a:rPr lang="en-US" altLang="zh-CN" sz="2000" dirty="0" smtClean="0">
                <a:solidFill>
                  <a:srgbClr val="FF0000"/>
                </a:solidFill>
              </a:rPr>
              <a:t>=</a:t>
            </a:r>
            <a:r>
              <a:rPr kumimoji="1" lang="en-US" altLang="zh-CN" sz="2000" dirty="0" smtClean="0">
                <a:solidFill>
                  <a:srgbClr val="000066"/>
                </a:solidFill>
                <a:latin typeface="Arial" charset="0"/>
                <a:ea typeface="黑体" pitchFamily="2" charset="-122"/>
              </a:rPr>
              <a:t>TCP </a:t>
            </a:r>
            <a:r>
              <a:rPr kumimoji="1" lang="zh-CN" altLang="en-US" sz="2000" dirty="0" smtClean="0">
                <a:solidFill>
                  <a:srgbClr val="000066"/>
                </a:solidFill>
                <a:latin typeface="Arial" charset="0"/>
                <a:ea typeface="黑体" pitchFamily="2" charset="-122"/>
              </a:rPr>
              <a:t>数据部分的长度</a:t>
            </a:r>
            <a:endParaRPr kumimoji="1" lang="zh-CN" altLang="en-US" sz="2000" dirty="0">
              <a:solidFill>
                <a:srgbClr val="000066"/>
              </a:solidFill>
              <a:latin typeface="Arial" charset="0"/>
              <a:ea typeface="黑体" pitchFamily="2" charset="-122"/>
            </a:endParaRPr>
          </a:p>
        </p:txBody>
      </p:sp>
      <p:sp>
        <p:nvSpPr>
          <p:cNvPr id="9" name="Rectangle 85"/>
          <p:cNvSpPr>
            <a:spLocks noChangeArrowheads="1"/>
          </p:cNvSpPr>
          <p:nvPr/>
        </p:nvSpPr>
        <p:spPr bwMode="auto">
          <a:xfrm>
            <a:off x="1857356" y="5572140"/>
            <a:ext cx="1406525" cy="506413"/>
          </a:xfrm>
          <a:prstGeom prst="rect">
            <a:avLst/>
          </a:prstGeom>
          <a:solidFill>
            <a:srgbClr val="FFFFCC"/>
          </a:solidFill>
          <a:ln w="12700">
            <a:noFill/>
            <a:miter lim="800000"/>
            <a:headEnd/>
            <a:tailEnd/>
          </a:ln>
          <a:effectLst/>
        </p:spPr>
        <p:txBody>
          <a:bodyPr wrap="none" anchor="ctr"/>
          <a:lstStyle/>
          <a:p>
            <a:endParaRPr lang="zh-CN" altLang="en-US" sz="2400">
              <a:solidFill>
                <a:srgbClr val="000066"/>
              </a:solidFill>
            </a:endParaRPr>
          </a:p>
        </p:txBody>
      </p:sp>
      <p:sp>
        <p:nvSpPr>
          <p:cNvPr id="10" name="Rectangle 86"/>
          <p:cNvSpPr>
            <a:spLocks noChangeArrowheads="1"/>
          </p:cNvSpPr>
          <p:nvPr/>
        </p:nvSpPr>
        <p:spPr bwMode="auto">
          <a:xfrm>
            <a:off x="1857356" y="5572140"/>
            <a:ext cx="5757862" cy="506413"/>
          </a:xfrm>
          <a:prstGeom prst="rect">
            <a:avLst/>
          </a:prstGeom>
          <a:noFill/>
          <a:ln w="19050">
            <a:solidFill>
              <a:srgbClr val="333399"/>
            </a:solidFill>
            <a:miter lim="800000"/>
            <a:headEnd/>
            <a:tailEnd/>
          </a:ln>
          <a:effectLst/>
        </p:spPr>
        <p:txBody>
          <a:bodyPr wrap="none" anchor="ctr"/>
          <a:lstStyle/>
          <a:p>
            <a:endParaRPr lang="zh-CN" altLang="en-US" sz="2400">
              <a:solidFill>
                <a:srgbClr val="000066"/>
              </a:solidFill>
            </a:endParaRPr>
          </a:p>
        </p:txBody>
      </p:sp>
      <p:sp>
        <p:nvSpPr>
          <p:cNvPr id="11" name="Line 87"/>
          <p:cNvSpPr>
            <a:spLocks noChangeShapeType="1"/>
          </p:cNvSpPr>
          <p:nvPr/>
        </p:nvSpPr>
        <p:spPr bwMode="auto">
          <a:xfrm flipH="1">
            <a:off x="3263881" y="5583253"/>
            <a:ext cx="0" cy="495300"/>
          </a:xfrm>
          <a:prstGeom prst="line">
            <a:avLst/>
          </a:prstGeom>
          <a:noFill/>
          <a:ln w="12700">
            <a:solidFill>
              <a:schemeClr val="tx1"/>
            </a:solidFill>
            <a:round/>
            <a:headEnd/>
            <a:tailEnd/>
          </a:ln>
          <a:effectLst/>
        </p:spPr>
        <p:txBody>
          <a:bodyPr/>
          <a:lstStyle/>
          <a:p>
            <a:endParaRPr lang="zh-CN" altLang="en-US" sz="2400">
              <a:solidFill>
                <a:srgbClr val="000066"/>
              </a:solidFill>
            </a:endParaRPr>
          </a:p>
        </p:txBody>
      </p:sp>
      <p:sp>
        <p:nvSpPr>
          <p:cNvPr id="12" name="Rectangle 88"/>
          <p:cNvSpPr>
            <a:spLocks noChangeArrowheads="1"/>
          </p:cNvSpPr>
          <p:nvPr/>
        </p:nvSpPr>
        <p:spPr bwMode="auto">
          <a:xfrm>
            <a:off x="2052618" y="5700728"/>
            <a:ext cx="720725" cy="269875"/>
          </a:xfrm>
          <a:prstGeom prst="rect">
            <a:avLst/>
          </a:prstGeom>
          <a:noFill/>
          <a:ln w="12700">
            <a:noFill/>
            <a:miter lim="800000"/>
            <a:headEnd/>
            <a:tailEnd/>
          </a:ln>
          <a:effectLst/>
        </p:spPr>
        <p:txBody>
          <a:bodyPr wrap="none" anchor="ctr"/>
          <a:lstStyle/>
          <a:p>
            <a:endParaRPr lang="zh-CN" altLang="en-US" sz="2400">
              <a:solidFill>
                <a:srgbClr val="000066"/>
              </a:solidFill>
            </a:endParaRPr>
          </a:p>
        </p:txBody>
      </p:sp>
      <p:sp>
        <p:nvSpPr>
          <p:cNvPr id="13" name="Rectangle 89"/>
          <p:cNvSpPr>
            <a:spLocks noChangeArrowheads="1"/>
          </p:cNvSpPr>
          <p:nvPr/>
        </p:nvSpPr>
        <p:spPr bwMode="auto">
          <a:xfrm>
            <a:off x="2060556" y="5653103"/>
            <a:ext cx="127618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rgbClr val="000066"/>
                </a:solidFill>
                <a:latin typeface="Arial" charset="0"/>
                <a:ea typeface="黑体" pitchFamily="2" charset="-122"/>
              </a:rPr>
              <a:t>TCP </a:t>
            </a:r>
            <a:r>
              <a:rPr kumimoji="1" lang="zh-CN" altLang="en-US" sz="2000">
                <a:solidFill>
                  <a:srgbClr val="000066"/>
                </a:solidFill>
                <a:latin typeface="Arial" charset="0"/>
                <a:ea typeface="黑体" pitchFamily="2" charset="-122"/>
              </a:rPr>
              <a:t>首部</a:t>
            </a:r>
          </a:p>
        </p:txBody>
      </p:sp>
      <p:sp>
        <p:nvSpPr>
          <p:cNvPr id="14" name="Rectangle 93"/>
          <p:cNvSpPr>
            <a:spLocks noChangeArrowheads="1"/>
          </p:cNvSpPr>
          <p:nvPr/>
        </p:nvSpPr>
        <p:spPr bwMode="auto">
          <a:xfrm>
            <a:off x="3571868" y="5214950"/>
            <a:ext cx="1630363" cy="363538"/>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sz="1800" dirty="0">
                <a:solidFill>
                  <a:srgbClr val="000066"/>
                </a:solidFill>
                <a:latin typeface="Arial" charset="0"/>
                <a:ea typeface="黑体" pitchFamily="2" charset="-122"/>
              </a:rPr>
              <a:t>TCP </a:t>
            </a:r>
            <a:r>
              <a:rPr kumimoji="1" lang="zh-CN" altLang="en-US" sz="1800" dirty="0">
                <a:solidFill>
                  <a:srgbClr val="000066"/>
                </a:solidFill>
                <a:latin typeface="Arial" charset="0"/>
                <a:ea typeface="黑体" pitchFamily="2" charset="-122"/>
              </a:rPr>
              <a:t>报文段</a:t>
            </a:r>
          </a:p>
        </p:txBody>
      </p:sp>
    </p:spTree>
    <p:extLst>
      <p:ext uri="{BB962C8B-B14F-4D97-AF65-F5344CB8AC3E}">
        <p14:creationId xmlns:p14="http://schemas.microsoft.com/office/powerpoint/2010/main" val="41803626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0"/>
          <p:cNvGrpSpPr/>
          <p:nvPr/>
        </p:nvGrpSpPr>
        <p:grpSpPr>
          <a:xfrm>
            <a:off x="1571604" y="3786190"/>
            <a:ext cx="7508896" cy="1862135"/>
            <a:chOff x="1571604" y="3786190"/>
            <a:chExt cx="7508896" cy="1862135"/>
          </a:xfrm>
        </p:grpSpPr>
        <p:grpSp>
          <p:nvGrpSpPr>
            <p:cNvPr id="3" name="组合 48"/>
            <p:cNvGrpSpPr/>
            <p:nvPr/>
          </p:nvGrpSpPr>
          <p:grpSpPr>
            <a:xfrm>
              <a:off x="1571604" y="3786190"/>
              <a:ext cx="7508896" cy="1862135"/>
              <a:chOff x="1571604" y="3786190"/>
              <a:chExt cx="7508896" cy="1862135"/>
            </a:xfrm>
          </p:grpSpPr>
          <p:sp>
            <p:nvSpPr>
              <p:cNvPr id="777228" name="Line 12"/>
              <p:cNvSpPr>
                <a:spLocks noChangeShapeType="1"/>
              </p:cNvSpPr>
              <p:nvPr/>
            </p:nvSpPr>
            <p:spPr bwMode="auto">
              <a:xfrm flipH="1">
                <a:off x="3101975" y="4356100"/>
                <a:ext cx="3309938" cy="319088"/>
              </a:xfrm>
              <a:prstGeom prst="line">
                <a:avLst/>
              </a:prstGeom>
              <a:noFill/>
              <a:ln w="28575">
                <a:solidFill>
                  <a:schemeClr val="hlink"/>
                </a:solidFill>
                <a:round/>
                <a:headEnd/>
                <a:tailEnd type="triangle" w="med" len="lg"/>
              </a:ln>
              <a:effectLst/>
            </p:spPr>
            <p:txBody>
              <a:bodyPr/>
              <a:lstStyle/>
              <a:p>
                <a:endParaRPr lang="zh-CN" altLang="en-US"/>
              </a:p>
            </p:txBody>
          </p:sp>
          <p:sp>
            <p:nvSpPr>
              <p:cNvPr id="777257" name="Rectangle 41"/>
              <p:cNvSpPr>
                <a:spLocks noChangeArrowheads="1"/>
              </p:cNvSpPr>
              <p:nvPr/>
            </p:nvSpPr>
            <p:spPr bwMode="auto">
              <a:xfrm>
                <a:off x="3111500" y="3933825"/>
                <a:ext cx="5969000" cy="1714500"/>
              </a:xfrm>
              <a:prstGeom prst="rect">
                <a:avLst/>
              </a:prstGeom>
              <a:solidFill>
                <a:srgbClr val="99FF33"/>
              </a:solidFill>
              <a:ln w="9525">
                <a:noFill/>
                <a:miter lim="800000"/>
                <a:headEnd/>
                <a:tailEnd/>
              </a:ln>
              <a:effectLst/>
            </p:spPr>
            <p:txBody>
              <a:bodyPr wrap="none" anchor="ctr"/>
              <a:lstStyle/>
              <a:p>
                <a:endParaRPr lang="zh-CN" altLang="en-US"/>
              </a:p>
            </p:txBody>
          </p:sp>
          <p:grpSp>
            <p:nvGrpSpPr>
              <p:cNvPr id="4" name="组合 46"/>
              <p:cNvGrpSpPr/>
              <p:nvPr/>
            </p:nvGrpSpPr>
            <p:grpSpPr>
              <a:xfrm>
                <a:off x="1571604" y="3786190"/>
                <a:ext cx="6410760" cy="1847848"/>
                <a:chOff x="1571604" y="3786190"/>
                <a:chExt cx="6410760" cy="1847848"/>
              </a:xfrm>
            </p:grpSpPr>
            <p:sp>
              <p:nvSpPr>
                <p:cNvPr id="777237" name="Text Box 21"/>
                <p:cNvSpPr txBox="1">
                  <a:spLocks noChangeArrowheads="1"/>
                </p:cNvSpPr>
                <p:nvPr/>
              </p:nvSpPr>
              <p:spPr bwMode="auto">
                <a:xfrm>
                  <a:off x="1571604" y="3786190"/>
                  <a:ext cx="1532792" cy="400110"/>
                </a:xfrm>
                <a:prstGeom prst="rect">
                  <a:avLst/>
                </a:prstGeom>
                <a:noFill/>
                <a:ln w="9525">
                  <a:noFill/>
                  <a:miter lim="800000"/>
                  <a:headEnd/>
                  <a:tailEnd/>
                </a:ln>
                <a:effectLst/>
              </p:spPr>
              <p:txBody>
                <a:bodyPr wrap="none">
                  <a:spAutoFit/>
                </a:bodyPr>
                <a:lstStyle/>
                <a:p>
                  <a:r>
                    <a:rPr lang="zh-CN" altLang="en-US" sz="2000" dirty="0">
                      <a:latin typeface="Arial" charset="0"/>
                      <a:ea typeface="黑体" pitchFamily="2" charset="-122"/>
                    </a:rPr>
                    <a:t>发送 </a:t>
                  </a:r>
                  <a:r>
                    <a:rPr lang="en-US" altLang="zh-CN" sz="2000" dirty="0">
                      <a:latin typeface="Arial" charset="0"/>
                      <a:ea typeface="黑体" pitchFamily="2" charset="-122"/>
                    </a:rPr>
                    <a:t>M</a:t>
                  </a:r>
                  <a:r>
                    <a:rPr lang="en-US" altLang="zh-CN" sz="2000" baseline="-25000" dirty="0">
                      <a:latin typeface="Arial" charset="0"/>
                      <a:ea typeface="黑体" pitchFamily="2" charset="-122"/>
                    </a:rPr>
                    <a:t>4</a:t>
                  </a:r>
                  <a:r>
                    <a:rPr lang="en-US" altLang="zh-CN" sz="2000" dirty="0">
                      <a:latin typeface="Arial" charset="0"/>
                      <a:ea typeface="黑体" pitchFamily="2" charset="-122"/>
                    </a:rPr>
                    <a:t>~M</a:t>
                  </a:r>
                  <a:r>
                    <a:rPr lang="en-US" altLang="zh-CN" sz="2000" baseline="-25000" dirty="0">
                      <a:latin typeface="Arial" charset="0"/>
                      <a:ea typeface="黑体" pitchFamily="2" charset="-122"/>
                    </a:rPr>
                    <a:t>7</a:t>
                  </a:r>
                </a:p>
              </p:txBody>
            </p:sp>
            <p:sp>
              <p:nvSpPr>
                <p:cNvPr id="777238" name="Text Box 22"/>
                <p:cNvSpPr txBox="1">
                  <a:spLocks noChangeArrowheads="1"/>
                </p:cNvSpPr>
                <p:nvPr/>
              </p:nvSpPr>
              <p:spPr bwMode="auto">
                <a:xfrm>
                  <a:off x="6330950" y="4149725"/>
                  <a:ext cx="1651414" cy="400110"/>
                </a:xfrm>
                <a:prstGeom prst="rect">
                  <a:avLst/>
                </a:prstGeom>
                <a:noFill/>
                <a:ln w="9525">
                  <a:noFill/>
                  <a:miter lim="800000"/>
                  <a:headEnd/>
                  <a:tailEnd/>
                </a:ln>
                <a:effectLst/>
              </p:spPr>
              <p:txBody>
                <a:bodyPr wrap="none">
                  <a:spAutoFit/>
                </a:bodyPr>
                <a:lstStyle/>
                <a:p>
                  <a:r>
                    <a:rPr lang="en-US" altLang="zh-CN" sz="2000" dirty="0">
                      <a:latin typeface="Arial" charset="0"/>
                      <a:ea typeface="黑体" pitchFamily="2" charset="-122"/>
                    </a:rPr>
                    <a:t> </a:t>
                  </a:r>
                  <a:r>
                    <a:rPr lang="zh-CN" altLang="en-US" sz="2000" dirty="0">
                      <a:latin typeface="Arial" charset="0"/>
                      <a:ea typeface="黑体" pitchFamily="2" charset="-122"/>
                    </a:rPr>
                    <a:t>确认 </a:t>
                  </a:r>
                  <a:r>
                    <a:rPr lang="en-US" altLang="zh-CN" sz="2000" dirty="0">
                      <a:latin typeface="Arial" charset="0"/>
                      <a:ea typeface="黑体" pitchFamily="2" charset="-122"/>
                    </a:rPr>
                    <a:t>M</a:t>
                  </a:r>
                  <a:r>
                    <a:rPr lang="en-US" altLang="zh-CN" sz="2000" baseline="-25000" dirty="0">
                      <a:latin typeface="Arial" charset="0"/>
                      <a:ea typeface="黑体" pitchFamily="2" charset="-122"/>
                    </a:rPr>
                    <a:t>4</a:t>
                  </a:r>
                  <a:r>
                    <a:rPr lang="en-US" altLang="zh-CN" sz="2000" dirty="0">
                      <a:latin typeface="Arial" charset="0"/>
                      <a:ea typeface="黑体" pitchFamily="2" charset="-122"/>
                    </a:rPr>
                    <a:t>~M</a:t>
                  </a:r>
                  <a:r>
                    <a:rPr lang="en-US" altLang="zh-CN" sz="2000" baseline="-25000" dirty="0">
                      <a:latin typeface="Arial" charset="0"/>
                      <a:ea typeface="黑体" pitchFamily="2" charset="-122"/>
                    </a:rPr>
                    <a:t>7 </a:t>
                  </a:r>
                  <a:endParaRPr lang="en-US" altLang="zh-CN" sz="2000" dirty="0">
                    <a:latin typeface="Arial" charset="0"/>
                    <a:ea typeface="黑体" pitchFamily="2" charset="-122"/>
                  </a:endParaRPr>
                </a:p>
              </p:txBody>
            </p:sp>
            <p:sp>
              <p:nvSpPr>
                <p:cNvPr id="777239" name="Line 23"/>
                <p:cNvSpPr>
                  <a:spLocks noChangeShapeType="1"/>
                </p:cNvSpPr>
                <p:nvPr/>
              </p:nvSpPr>
              <p:spPr bwMode="auto">
                <a:xfrm flipH="1">
                  <a:off x="3101975" y="4675188"/>
                  <a:ext cx="3309938" cy="320675"/>
                </a:xfrm>
                <a:prstGeom prst="line">
                  <a:avLst/>
                </a:prstGeom>
                <a:noFill/>
                <a:ln w="28575">
                  <a:solidFill>
                    <a:schemeClr val="hlink"/>
                  </a:solidFill>
                  <a:round/>
                  <a:headEnd/>
                  <a:tailEnd type="triangle" w="med" len="lg"/>
                </a:ln>
                <a:effectLst/>
              </p:spPr>
              <p:txBody>
                <a:bodyPr/>
                <a:lstStyle/>
                <a:p>
                  <a:endParaRPr lang="zh-CN" altLang="en-US"/>
                </a:p>
              </p:txBody>
            </p:sp>
            <p:sp>
              <p:nvSpPr>
                <p:cNvPr id="777240" name="Line 24"/>
                <p:cNvSpPr>
                  <a:spLocks noChangeShapeType="1"/>
                </p:cNvSpPr>
                <p:nvPr/>
              </p:nvSpPr>
              <p:spPr bwMode="auto">
                <a:xfrm flipH="1">
                  <a:off x="3101975" y="4995863"/>
                  <a:ext cx="3309938" cy="319087"/>
                </a:xfrm>
                <a:prstGeom prst="line">
                  <a:avLst/>
                </a:prstGeom>
                <a:noFill/>
                <a:ln w="28575">
                  <a:solidFill>
                    <a:schemeClr val="hlink"/>
                  </a:solidFill>
                  <a:round/>
                  <a:headEnd/>
                  <a:tailEnd type="triangle" w="med" len="lg"/>
                </a:ln>
                <a:effectLst/>
              </p:spPr>
              <p:txBody>
                <a:bodyPr/>
                <a:lstStyle/>
                <a:p>
                  <a:endParaRPr lang="zh-CN" altLang="en-US"/>
                </a:p>
              </p:txBody>
            </p:sp>
            <p:sp>
              <p:nvSpPr>
                <p:cNvPr id="777241" name="Line 25"/>
                <p:cNvSpPr>
                  <a:spLocks noChangeShapeType="1"/>
                </p:cNvSpPr>
                <p:nvPr/>
              </p:nvSpPr>
              <p:spPr bwMode="auto">
                <a:xfrm flipH="1">
                  <a:off x="3101975" y="5314950"/>
                  <a:ext cx="3309938" cy="319088"/>
                </a:xfrm>
                <a:prstGeom prst="line">
                  <a:avLst/>
                </a:prstGeom>
                <a:noFill/>
                <a:ln w="28575">
                  <a:solidFill>
                    <a:schemeClr val="hlink"/>
                  </a:solidFill>
                  <a:round/>
                  <a:headEnd/>
                  <a:tailEnd type="triangle" w="med" len="lg"/>
                </a:ln>
                <a:effectLst/>
              </p:spPr>
              <p:txBody>
                <a:bodyPr/>
                <a:lstStyle/>
                <a:p>
                  <a:endParaRPr lang="zh-CN" altLang="en-US"/>
                </a:p>
              </p:txBody>
            </p:sp>
            <p:sp>
              <p:nvSpPr>
                <p:cNvPr id="777248" name="Line 32"/>
                <p:cNvSpPr>
                  <a:spLocks noChangeShapeType="1"/>
                </p:cNvSpPr>
                <p:nvPr/>
              </p:nvSpPr>
              <p:spPr bwMode="auto">
                <a:xfrm>
                  <a:off x="3101975" y="3932238"/>
                  <a:ext cx="3309938" cy="319087"/>
                </a:xfrm>
                <a:prstGeom prst="line">
                  <a:avLst/>
                </a:prstGeom>
                <a:noFill/>
                <a:ln w="28575">
                  <a:solidFill>
                    <a:schemeClr val="folHlink"/>
                  </a:solidFill>
                  <a:round/>
                  <a:headEnd/>
                  <a:tailEnd type="triangle" w="med" len="lg"/>
                </a:ln>
                <a:effectLst/>
              </p:spPr>
              <p:txBody>
                <a:bodyPr/>
                <a:lstStyle/>
                <a:p>
                  <a:endParaRPr lang="zh-CN" altLang="en-US"/>
                </a:p>
              </p:txBody>
            </p:sp>
            <p:sp>
              <p:nvSpPr>
                <p:cNvPr id="777249" name="Line 33"/>
                <p:cNvSpPr>
                  <a:spLocks noChangeShapeType="1"/>
                </p:cNvSpPr>
                <p:nvPr/>
              </p:nvSpPr>
              <p:spPr bwMode="auto">
                <a:xfrm>
                  <a:off x="3101975" y="4251325"/>
                  <a:ext cx="3309938" cy="319088"/>
                </a:xfrm>
                <a:prstGeom prst="line">
                  <a:avLst/>
                </a:prstGeom>
                <a:noFill/>
                <a:ln w="28575">
                  <a:solidFill>
                    <a:schemeClr val="folHlink"/>
                  </a:solidFill>
                  <a:round/>
                  <a:headEnd/>
                  <a:tailEnd type="triangle" w="med" len="lg"/>
                </a:ln>
                <a:effectLst/>
              </p:spPr>
              <p:txBody>
                <a:bodyPr/>
                <a:lstStyle/>
                <a:p>
                  <a:endParaRPr lang="zh-CN" altLang="en-US"/>
                </a:p>
              </p:txBody>
            </p:sp>
            <p:sp>
              <p:nvSpPr>
                <p:cNvPr id="777250" name="Line 34"/>
                <p:cNvSpPr>
                  <a:spLocks noChangeShapeType="1"/>
                </p:cNvSpPr>
                <p:nvPr/>
              </p:nvSpPr>
              <p:spPr bwMode="auto">
                <a:xfrm>
                  <a:off x="3101975" y="4570413"/>
                  <a:ext cx="3309938" cy="319087"/>
                </a:xfrm>
                <a:prstGeom prst="line">
                  <a:avLst/>
                </a:prstGeom>
                <a:noFill/>
                <a:ln w="28575">
                  <a:solidFill>
                    <a:schemeClr val="folHlink"/>
                  </a:solidFill>
                  <a:round/>
                  <a:headEnd/>
                  <a:tailEnd type="triangle" w="med" len="lg"/>
                </a:ln>
                <a:effectLst/>
              </p:spPr>
              <p:txBody>
                <a:bodyPr/>
                <a:lstStyle/>
                <a:p>
                  <a:endParaRPr lang="zh-CN" altLang="en-US"/>
                </a:p>
              </p:txBody>
            </p:sp>
            <p:sp>
              <p:nvSpPr>
                <p:cNvPr id="777251" name="Line 35"/>
                <p:cNvSpPr>
                  <a:spLocks noChangeShapeType="1"/>
                </p:cNvSpPr>
                <p:nvPr/>
              </p:nvSpPr>
              <p:spPr bwMode="auto">
                <a:xfrm>
                  <a:off x="3101975" y="4889500"/>
                  <a:ext cx="3309938" cy="319088"/>
                </a:xfrm>
                <a:prstGeom prst="line">
                  <a:avLst/>
                </a:prstGeom>
                <a:noFill/>
                <a:ln w="28575">
                  <a:solidFill>
                    <a:schemeClr val="folHlink"/>
                  </a:solidFill>
                  <a:round/>
                  <a:headEnd/>
                  <a:tailEnd type="triangle" w="med" len="lg"/>
                </a:ln>
                <a:effectLst/>
              </p:spPr>
              <p:txBody>
                <a:bodyPr/>
                <a:lstStyle/>
                <a:p>
                  <a:endParaRPr lang="zh-CN" altLang="en-US"/>
                </a:p>
              </p:txBody>
            </p:sp>
          </p:grpSp>
        </p:grpSp>
        <p:sp>
          <p:nvSpPr>
            <p:cNvPr id="50" name="Line 9"/>
            <p:cNvSpPr>
              <a:spLocks noChangeShapeType="1"/>
            </p:cNvSpPr>
            <p:nvPr/>
          </p:nvSpPr>
          <p:spPr bwMode="auto">
            <a:xfrm flipH="1">
              <a:off x="3071802" y="4357694"/>
              <a:ext cx="3309938" cy="319087"/>
            </a:xfrm>
            <a:prstGeom prst="line">
              <a:avLst/>
            </a:prstGeom>
            <a:noFill/>
            <a:ln w="28575">
              <a:solidFill>
                <a:schemeClr val="hlink"/>
              </a:solidFill>
              <a:round/>
              <a:headEnd/>
              <a:tailEnd type="triangle" w="med" len="lg"/>
            </a:ln>
            <a:effectLst/>
          </p:spPr>
          <p:txBody>
            <a:bodyPr/>
            <a:lstStyle/>
            <a:p>
              <a:endParaRPr lang="zh-CN" altLang="en-US"/>
            </a:p>
          </p:txBody>
        </p:sp>
      </p:grpSp>
      <p:sp>
        <p:nvSpPr>
          <p:cNvPr id="777220" name="Text Box 4"/>
          <p:cNvSpPr txBox="1">
            <a:spLocks noChangeArrowheads="1"/>
          </p:cNvSpPr>
          <p:nvPr/>
        </p:nvSpPr>
        <p:spPr bwMode="auto">
          <a:xfrm>
            <a:off x="2590800" y="1087438"/>
            <a:ext cx="947738" cy="396875"/>
          </a:xfrm>
          <a:prstGeom prst="rect">
            <a:avLst/>
          </a:prstGeom>
          <a:noFill/>
          <a:ln w="9525">
            <a:noFill/>
            <a:miter lim="800000"/>
            <a:headEnd/>
            <a:tailEnd/>
          </a:ln>
          <a:effectLst/>
        </p:spPr>
        <p:txBody>
          <a:bodyPr wrap="none">
            <a:spAutoFit/>
          </a:bodyPr>
          <a:lstStyle/>
          <a:p>
            <a:r>
              <a:rPr lang="zh-CN" altLang="en-US" sz="2000" dirty="0">
                <a:latin typeface="Arial" charset="0"/>
                <a:ea typeface="黑体" pitchFamily="2" charset="-122"/>
              </a:rPr>
              <a:t>发送方</a:t>
            </a:r>
          </a:p>
        </p:txBody>
      </p:sp>
      <p:sp>
        <p:nvSpPr>
          <p:cNvPr id="777221" name="Text Box 5"/>
          <p:cNvSpPr txBox="1">
            <a:spLocks noChangeArrowheads="1"/>
          </p:cNvSpPr>
          <p:nvPr/>
        </p:nvSpPr>
        <p:spPr bwMode="auto">
          <a:xfrm>
            <a:off x="5903913" y="1085850"/>
            <a:ext cx="946150" cy="396875"/>
          </a:xfrm>
          <a:prstGeom prst="rect">
            <a:avLst/>
          </a:prstGeom>
          <a:noFill/>
          <a:ln w="9525">
            <a:noFill/>
            <a:miter lim="800000"/>
            <a:headEnd/>
            <a:tailEnd/>
          </a:ln>
          <a:effectLst/>
        </p:spPr>
        <p:txBody>
          <a:bodyPr wrap="none">
            <a:spAutoFit/>
          </a:bodyPr>
          <a:lstStyle/>
          <a:p>
            <a:r>
              <a:rPr lang="zh-CN" altLang="en-US" sz="2000">
                <a:solidFill>
                  <a:schemeClr val="folHlink"/>
                </a:solidFill>
                <a:latin typeface="Arial" charset="0"/>
                <a:ea typeface="黑体" pitchFamily="2" charset="-122"/>
              </a:rPr>
              <a:t>接收方</a:t>
            </a:r>
          </a:p>
        </p:txBody>
      </p:sp>
      <p:grpSp>
        <p:nvGrpSpPr>
          <p:cNvPr id="5" name="组合 56"/>
          <p:cNvGrpSpPr/>
          <p:nvPr/>
        </p:nvGrpSpPr>
        <p:grpSpPr>
          <a:xfrm>
            <a:off x="2016125" y="1501775"/>
            <a:ext cx="7051675" cy="1063625"/>
            <a:chOff x="2016125" y="1501775"/>
            <a:chExt cx="7051675" cy="1063625"/>
          </a:xfrm>
        </p:grpSpPr>
        <p:sp>
          <p:nvSpPr>
            <p:cNvPr id="777222" name="Text Box 6"/>
            <p:cNvSpPr txBox="1">
              <a:spLocks noChangeArrowheads="1"/>
            </p:cNvSpPr>
            <p:nvPr/>
          </p:nvSpPr>
          <p:spPr bwMode="auto">
            <a:xfrm>
              <a:off x="2016125" y="1501775"/>
              <a:ext cx="1065213" cy="396875"/>
            </a:xfrm>
            <a:prstGeom prst="rect">
              <a:avLst/>
            </a:prstGeom>
            <a:noFill/>
            <a:ln w="9525">
              <a:noFill/>
              <a:miter lim="800000"/>
              <a:headEnd/>
              <a:tailEnd/>
            </a:ln>
            <a:effectLst/>
          </p:spPr>
          <p:txBody>
            <a:bodyPr wrap="none">
              <a:spAutoFit/>
            </a:bodyPr>
            <a:lstStyle/>
            <a:p>
              <a:r>
                <a:rPr lang="zh-CN" altLang="en-US" sz="2000" dirty="0">
                  <a:solidFill>
                    <a:schemeClr val="folHlink"/>
                  </a:solidFill>
                  <a:latin typeface="Arial" charset="0"/>
                  <a:ea typeface="黑体" pitchFamily="2" charset="-122"/>
                </a:rPr>
                <a:t>发送 </a:t>
              </a:r>
              <a:r>
                <a:rPr lang="en-US" altLang="zh-CN" sz="2000" dirty="0">
                  <a:solidFill>
                    <a:schemeClr val="folHlink"/>
                  </a:solidFill>
                  <a:latin typeface="Arial" charset="0"/>
                  <a:ea typeface="黑体" pitchFamily="2" charset="-122"/>
                </a:rPr>
                <a:t>M</a:t>
              </a:r>
              <a:r>
                <a:rPr lang="en-US" altLang="zh-CN" sz="2000" baseline="-25000" dirty="0">
                  <a:solidFill>
                    <a:schemeClr val="folHlink"/>
                  </a:solidFill>
                  <a:latin typeface="Arial" charset="0"/>
                  <a:ea typeface="黑体" pitchFamily="2" charset="-122"/>
                </a:rPr>
                <a:t>1</a:t>
              </a:r>
            </a:p>
          </p:txBody>
        </p:sp>
        <p:sp>
          <p:nvSpPr>
            <p:cNvPr id="777256" name="Rectangle 40"/>
            <p:cNvSpPr>
              <a:spLocks noChangeArrowheads="1"/>
            </p:cNvSpPr>
            <p:nvPr/>
          </p:nvSpPr>
          <p:spPr bwMode="auto">
            <a:xfrm>
              <a:off x="3098800" y="1739900"/>
              <a:ext cx="5969000" cy="825500"/>
            </a:xfrm>
            <a:prstGeom prst="rect">
              <a:avLst/>
            </a:prstGeom>
            <a:solidFill>
              <a:srgbClr val="FFFF99"/>
            </a:solidFill>
            <a:ln w="9525">
              <a:noFill/>
              <a:miter lim="800000"/>
              <a:headEnd/>
              <a:tailEnd/>
            </a:ln>
            <a:effectLst/>
          </p:spPr>
          <p:txBody>
            <a:bodyPr wrap="none" anchor="ctr"/>
            <a:lstStyle/>
            <a:p>
              <a:endParaRPr lang="zh-CN" altLang="en-US"/>
            </a:p>
          </p:txBody>
        </p:sp>
        <p:sp>
          <p:nvSpPr>
            <p:cNvPr id="777223" name="Line 7"/>
            <p:cNvSpPr>
              <a:spLocks noChangeShapeType="1"/>
            </p:cNvSpPr>
            <p:nvPr/>
          </p:nvSpPr>
          <p:spPr bwMode="auto">
            <a:xfrm>
              <a:off x="3101975" y="1771650"/>
              <a:ext cx="3309938" cy="319088"/>
            </a:xfrm>
            <a:prstGeom prst="line">
              <a:avLst/>
            </a:prstGeom>
            <a:noFill/>
            <a:ln w="28575">
              <a:solidFill>
                <a:schemeClr val="folHlink"/>
              </a:solidFill>
              <a:round/>
              <a:headEnd/>
              <a:tailEnd type="triangle" w="med" len="lg"/>
            </a:ln>
            <a:effectLst/>
          </p:spPr>
          <p:txBody>
            <a:bodyPr/>
            <a:lstStyle/>
            <a:p>
              <a:endParaRPr lang="zh-CN" altLang="en-US"/>
            </a:p>
          </p:txBody>
        </p:sp>
      </p:grpSp>
      <p:sp>
        <p:nvSpPr>
          <p:cNvPr id="777225" name="Line 9"/>
          <p:cNvSpPr>
            <a:spLocks noChangeShapeType="1"/>
          </p:cNvSpPr>
          <p:nvPr/>
        </p:nvSpPr>
        <p:spPr bwMode="auto">
          <a:xfrm flipH="1">
            <a:off x="3101975" y="2227263"/>
            <a:ext cx="3309938" cy="319087"/>
          </a:xfrm>
          <a:prstGeom prst="line">
            <a:avLst/>
          </a:prstGeom>
          <a:noFill/>
          <a:ln w="28575">
            <a:solidFill>
              <a:schemeClr val="hlink"/>
            </a:solidFill>
            <a:round/>
            <a:headEnd/>
            <a:tailEnd type="triangle" w="med" len="lg"/>
          </a:ln>
          <a:effectLst/>
        </p:spPr>
        <p:txBody>
          <a:bodyPr/>
          <a:lstStyle/>
          <a:p>
            <a:endParaRPr lang="zh-CN" altLang="en-US"/>
          </a:p>
        </p:txBody>
      </p:sp>
      <p:sp>
        <p:nvSpPr>
          <p:cNvPr id="777226" name="Text Box 10"/>
          <p:cNvSpPr txBox="1">
            <a:spLocks noChangeArrowheads="1"/>
          </p:cNvSpPr>
          <p:nvPr/>
        </p:nvSpPr>
        <p:spPr bwMode="auto">
          <a:xfrm>
            <a:off x="6330950" y="2024063"/>
            <a:ext cx="1146468" cy="400110"/>
          </a:xfrm>
          <a:prstGeom prst="rect">
            <a:avLst/>
          </a:prstGeom>
          <a:noFill/>
          <a:ln w="9525">
            <a:noFill/>
            <a:miter lim="800000"/>
            <a:headEnd/>
            <a:tailEnd/>
          </a:ln>
          <a:effectLst/>
        </p:spPr>
        <p:txBody>
          <a:bodyPr wrap="none">
            <a:spAutoFit/>
          </a:bodyPr>
          <a:lstStyle/>
          <a:p>
            <a:r>
              <a:rPr lang="en-US" altLang="zh-CN" sz="2000" dirty="0">
                <a:latin typeface="Arial" charset="0"/>
                <a:ea typeface="黑体" pitchFamily="2" charset="-122"/>
              </a:rPr>
              <a:t> </a:t>
            </a:r>
            <a:r>
              <a:rPr lang="zh-CN" altLang="en-US" sz="2000" dirty="0">
                <a:latin typeface="Arial" charset="0"/>
                <a:ea typeface="黑体" pitchFamily="2" charset="-122"/>
              </a:rPr>
              <a:t>确认 </a:t>
            </a:r>
            <a:r>
              <a:rPr lang="en-US" altLang="zh-CN" sz="2000" dirty="0">
                <a:latin typeface="Arial" charset="0"/>
                <a:ea typeface="黑体" pitchFamily="2" charset="-122"/>
              </a:rPr>
              <a:t>M</a:t>
            </a:r>
            <a:r>
              <a:rPr lang="en-US" altLang="zh-CN" sz="2000" baseline="-25000" dirty="0">
                <a:latin typeface="Arial" charset="0"/>
                <a:ea typeface="黑体" pitchFamily="2" charset="-122"/>
              </a:rPr>
              <a:t>1</a:t>
            </a:r>
            <a:endParaRPr lang="en-US" altLang="zh-CN" sz="2000" dirty="0">
              <a:latin typeface="Arial" charset="0"/>
              <a:ea typeface="黑体" pitchFamily="2" charset="-122"/>
            </a:endParaRPr>
          </a:p>
        </p:txBody>
      </p:sp>
      <p:sp>
        <p:nvSpPr>
          <p:cNvPr id="777242" name="Text Box 26"/>
          <p:cNvSpPr txBox="1">
            <a:spLocks noChangeArrowheads="1"/>
          </p:cNvSpPr>
          <p:nvPr/>
        </p:nvSpPr>
        <p:spPr bwMode="auto">
          <a:xfrm>
            <a:off x="179388" y="1509713"/>
            <a:ext cx="1285875" cy="406400"/>
          </a:xfrm>
          <a:prstGeom prst="rect">
            <a:avLst/>
          </a:prstGeom>
          <a:solidFill>
            <a:srgbClr val="FFFF99"/>
          </a:solidFill>
          <a:ln w="9525" algn="ctr">
            <a:noFill/>
            <a:miter lim="800000"/>
            <a:headEnd/>
            <a:tailEnd/>
          </a:ln>
          <a:effectLst>
            <a:outerShdw dist="35921" dir="2700000" algn="ctr" rotWithShape="0">
              <a:schemeClr val="bg2"/>
            </a:outerShdw>
          </a:effectLst>
        </p:spPr>
        <p:txBody>
          <a:bodyPr wrap="none" anchor="ctr"/>
          <a:lstStyle/>
          <a:p>
            <a:r>
              <a:rPr lang="en-US" altLang="zh-CN" sz="2000" dirty="0" err="1">
                <a:latin typeface="Arial" charset="0"/>
                <a:ea typeface="黑体" pitchFamily="2" charset="-122"/>
              </a:rPr>
              <a:t>cwnd</a:t>
            </a:r>
            <a:r>
              <a:rPr lang="en-US" altLang="zh-CN" sz="2000" dirty="0">
                <a:latin typeface="Arial" charset="0"/>
                <a:ea typeface="黑体" pitchFamily="2" charset="-122"/>
              </a:rPr>
              <a:t> = 1 </a:t>
            </a:r>
            <a:endParaRPr lang="en-US" altLang="zh-CN" sz="2000" dirty="0" smtClean="0">
              <a:latin typeface="Arial" charset="0"/>
              <a:ea typeface="黑体" pitchFamily="2" charset="-122"/>
            </a:endParaRPr>
          </a:p>
        </p:txBody>
      </p:sp>
      <p:sp>
        <p:nvSpPr>
          <p:cNvPr id="777243" name="Text Box 27"/>
          <p:cNvSpPr txBox="1">
            <a:spLocks noChangeArrowheads="1"/>
          </p:cNvSpPr>
          <p:nvPr/>
        </p:nvSpPr>
        <p:spPr bwMode="auto">
          <a:xfrm>
            <a:off x="179388" y="2586038"/>
            <a:ext cx="1285875" cy="406400"/>
          </a:xfrm>
          <a:prstGeom prst="rect">
            <a:avLst/>
          </a:prstGeom>
          <a:solidFill>
            <a:srgbClr val="FFCCFF"/>
          </a:solidFill>
          <a:ln w="9525" algn="ctr">
            <a:noFill/>
            <a:miter lim="800000"/>
            <a:headEnd/>
            <a:tailEnd/>
          </a:ln>
          <a:effectLst>
            <a:outerShdw dist="35921" dir="2700000" algn="ctr" rotWithShape="0">
              <a:schemeClr val="bg2"/>
            </a:outerShdw>
          </a:effectLst>
        </p:spPr>
        <p:txBody>
          <a:bodyPr wrap="none" anchor="ctr"/>
          <a:lstStyle/>
          <a:p>
            <a:r>
              <a:rPr lang="en-US" altLang="zh-CN" sz="2000" dirty="0" err="1">
                <a:latin typeface="Arial" charset="0"/>
                <a:ea typeface="黑体" pitchFamily="2" charset="-122"/>
              </a:rPr>
              <a:t>cwnd</a:t>
            </a:r>
            <a:r>
              <a:rPr lang="en-US" altLang="zh-CN" sz="2000" dirty="0">
                <a:latin typeface="Arial" charset="0"/>
                <a:ea typeface="黑体" pitchFamily="2" charset="-122"/>
              </a:rPr>
              <a:t> = 2 </a:t>
            </a:r>
          </a:p>
        </p:txBody>
      </p:sp>
      <p:sp>
        <p:nvSpPr>
          <p:cNvPr id="777244" name="Text Box 28"/>
          <p:cNvSpPr txBox="1">
            <a:spLocks noChangeArrowheads="1"/>
          </p:cNvSpPr>
          <p:nvPr/>
        </p:nvSpPr>
        <p:spPr bwMode="auto">
          <a:xfrm>
            <a:off x="179388" y="3679825"/>
            <a:ext cx="1285875" cy="406400"/>
          </a:xfrm>
          <a:prstGeom prst="rect">
            <a:avLst/>
          </a:prstGeom>
          <a:solidFill>
            <a:srgbClr val="99FF33"/>
          </a:solidFill>
          <a:ln w="9525" algn="ctr">
            <a:noFill/>
            <a:miter lim="800000"/>
            <a:headEnd/>
            <a:tailEnd/>
          </a:ln>
          <a:effectLst>
            <a:outerShdw dist="35921" dir="2700000" algn="ctr" rotWithShape="0">
              <a:schemeClr val="bg2"/>
            </a:outerShdw>
          </a:effectLst>
        </p:spPr>
        <p:txBody>
          <a:bodyPr wrap="none" anchor="ctr"/>
          <a:lstStyle/>
          <a:p>
            <a:r>
              <a:rPr lang="en-US" altLang="zh-CN" sz="2000">
                <a:latin typeface="Arial" charset="0"/>
                <a:ea typeface="黑体" pitchFamily="2" charset="-122"/>
              </a:rPr>
              <a:t>cwnd = 4 </a:t>
            </a:r>
          </a:p>
        </p:txBody>
      </p:sp>
      <p:sp>
        <p:nvSpPr>
          <p:cNvPr id="777247" name="Text Box 31"/>
          <p:cNvSpPr txBox="1">
            <a:spLocks noChangeArrowheads="1"/>
          </p:cNvSpPr>
          <p:nvPr/>
        </p:nvSpPr>
        <p:spPr bwMode="auto">
          <a:xfrm rot="5400000">
            <a:off x="4641269" y="6069291"/>
            <a:ext cx="415498" cy="369332"/>
          </a:xfrm>
          <a:prstGeom prst="rect">
            <a:avLst/>
          </a:prstGeom>
          <a:noFill/>
          <a:ln w="9525">
            <a:noFill/>
            <a:miter lim="800000"/>
            <a:headEnd/>
            <a:tailEnd/>
          </a:ln>
          <a:effectLst/>
        </p:spPr>
        <p:txBody>
          <a:bodyPr wrap="none">
            <a:spAutoFit/>
          </a:bodyPr>
          <a:lstStyle/>
          <a:p>
            <a:r>
              <a:rPr lang="en-US" altLang="zh-CN" b="1">
                <a:latin typeface="Arial" charset="0"/>
                <a:ea typeface="黑体" pitchFamily="2" charset="-122"/>
              </a:rPr>
              <a:t>…</a:t>
            </a:r>
          </a:p>
        </p:txBody>
      </p:sp>
      <p:sp>
        <p:nvSpPr>
          <p:cNvPr id="777252" name="Rectangle 36"/>
          <p:cNvSpPr>
            <a:spLocks noChangeArrowheads="1"/>
          </p:cNvSpPr>
          <p:nvPr/>
        </p:nvSpPr>
        <p:spPr bwMode="auto">
          <a:xfrm>
            <a:off x="3149600" y="6272213"/>
            <a:ext cx="256480" cy="400752"/>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777253" name="Rectangle 37"/>
          <p:cNvSpPr>
            <a:spLocks noChangeArrowheads="1"/>
          </p:cNvSpPr>
          <p:nvPr/>
        </p:nvSpPr>
        <p:spPr bwMode="auto">
          <a:xfrm>
            <a:off x="6465888" y="6272213"/>
            <a:ext cx="256480" cy="400752"/>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latin typeface="Arial" charset="0"/>
                <a:ea typeface="黑体" pitchFamily="2" charset="-122"/>
              </a:rPr>
              <a:t>t</a:t>
            </a:r>
          </a:p>
        </p:txBody>
      </p:sp>
      <p:sp>
        <p:nvSpPr>
          <p:cNvPr id="777255" name="Text Box 39"/>
          <p:cNvSpPr txBox="1">
            <a:spLocks noChangeArrowheads="1"/>
          </p:cNvSpPr>
          <p:nvPr/>
        </p:nvSpPr>
        <p:spPr bwMode="auto">
          <a:xfrm>
            <a:off x="0" y="0"/>
            <a:ext cx="9144000" cy="95410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square">
            <a:spAutoFit/>
          </a:bodyPr>
          <a:lstStyle/>
          <a:p>
            <a:r>
              <a:rPr lang="zh-CN" altLang="en-US" sz="2800" dirty="0" smtClean="0">
                <a:solidFill>
                  <a:schemeClr val="folHlink"/>
                </a:solidFill>
                <a:ea typeface="黑体" pitchFamily="2" charset="-122"/>
              </a:rPr>
              <a:t>慢开始算法：发送方设置</a:t>
            </a:r>
            <a:r>
              <a:rPr lang="en-US" altLang="zh-CN" sz="2800" dirty="0" err="1" smtClean="0">
                <a:solidFill>
                  <a:schemeClr val="folHlink"/>
                </a:solidFill>
                <a:ea typeface="黑体" pitchFamily="2" charset="-122"/>
              </a:rPr>
              <a:t>cwnd</a:t>
            </a:r>
            <a:r>
              <a:rPr lang="en-US" altLang="zh-CN" sz="2800" dirty="0" smtClean="0">
                <a:solidFill>
                  <a:schemeClr val="folHlink"/>
                </a:solidFill>
                <a:ea typeface="黑体" pitchFamily="2" charset="-122"/>
              </a:rPr>
              <a:t> = 1</a:t>
            </a:r>
            <a:r>
              <a:rPr lang="zh-CN" altLang="en-US" sz="2800" dirty="0" smtClean="0">
                <a:solidFill>
                  <a:schemeClr val="folHlink"/>
                </a:solidFill>
                <a:ea typeface="黑体" pitchFamily="2" charset="-122"/>
              </a:rPr>
              <a:t>（</a:t>
            </a:r>
            <a:r>
              <a:rPr lang="en-US" altLang="zh-CN" sz="2800" dirty="0" smtClean="0">
                <a:solidFill>
                  <a:schemeClr val="folHlink"/>
                </a:solidFill>
                <a:ea typeface="黑体" pitchFamily="2" charset="-122"/>
              </a:rPr>
              <a:t>1</a:t>
            </a:r>
            <a:r>
              <a:rPr lang="zh-CN" altLang="en-US" sz="2800" dirty="0" smtClean="0">
                <a:solidFill>
                  <a:schemeClr val="folHlink"/>
                </a:solidFill>
                <a:ea typeface="黑体" pitchFamily="2" charset="-122"/>
              </a:rPr>
              <a:t>个</a:t>
            </a:r>
            <a:r>
              <a:rPr lang="en-US" altLang="zh-CN" sz="2800" dirty="0" smtClean="0">
                <a:solidFill>
                  <a:schemeClr val="folHlink"/>
                </a:solidFill>
                <a:ea typeface="黑体" pitchFamily="2" charset="-122"/>
              </a:rPr>
              <a:t>MSS</a:t>
            </a:r>
            <a:r>
              <a:rPr lang="zh-CN" altLang="en-US" sz="2800" dirty="0" smtClean="0">
                <a:solidFill>
                  <a:schemeClr val="folHlink"/>
                </a:solidFill>
                <a:ea typeface="黑体" pitchFamily="2" charset="-122"/>
              </a:rPr>
              <a:t>），</a:t>
            </a:r>
            <a:r>
              <a:rPr lang="zh-CN" altLang="en-US" sz="2800" dirty="0" smtClean="0">
                <a:solidFill>
                  <a:schemeClr val="folHlink"/>
                </a:solidFill>
                <a:latin typeface="Arial" charset="0"/>
                <a:ea typeface="黑体" pitchFamily="2" charset="-122"/>
              </a:rPr>
              <a:t>每</a:t>
            </a:r>
            <a:r>
              <a:rPr lang="zh-CN" altLang="en-US" sz="2800" dirty="0">
                <a:solidFill>
                  <a:schemeClr val="folHlink"/>
                </a:solidFill>
                <a:latin typeface="Arial" charset="0"/>
                <a:ea typeface="黑体" pitchFamily="2" charset="-122"/>
              </a:rPr>
              <a:t>收到一个</a:t>
            </a:r>
            <a:r>
              <a:rPr lang="zh-CN" altLang="en-US" sz="2800" dirty="0" smtClean="0">
                <a:solidFill>
                  <a:schemeClr val="folHlink"/>
                </a:solidFill>
                <a:latin typeface="Arial" charset="0"/>
                <a:ea typeface="黑体" pitchFamily="2" charset="-122"/>
              </a:rPr>
              <a:t>对新报文段的确认就</a:t>
            </a:r>
            <a:r>
              <a:rPr lang="zh-CN" altLang="en-US" sz="2800" dirty="0">
                <a:solidFill>
                  <a:schemeClr val="folHlink"/>
                </a:solidFill>
                <a:latin typeface="Arial" charset="0"/>
                <a:ea typeface="黑体" pitchFamily="2" charset="-122"/>
              </a:rPr>
              <a:t>使 </a:t>
            </a:r>
            <a:r>
              <a:rPr lang="en-US" altLang="zh-CN" sz="2800" dirty="0" err="1">
                <a:solidFill>
                  <a:schemeClr val="folHlink"/>
                </a:solidFill>
                <a:latin typeface="Arial" charset="0"/>
                <a:ea typeface="黑体" pitchFamily="2" charset="-122"/>
              </a:rPr>
              <a:t>cwnd</a:t>
            </a:r>
            <a:r>
              <a:rPr lang="en-US" altLang="zh-CN" sz="2800" dirty="0">
                <a:solidFill>
                  <a:schemeClr val="folHlink"/>
                </a:solidFill>
                <a:latin typeface="Arial" charset="0"/>
                <a:ea typeface="黑体" pitchFamily="2" charset="-122"/>
              </a:rPr>
              <a:t> </a:t>
            </a:r>
            <a:r>
              <a:rPr lang="zh-CN" altLang="en-US" sz="2800" dirty="0">
                <a:solidFill>
                  <a:schemeClr val="folHlink"/>
                </a:solidFill>
                <a:latin typeface="Arial" charset="0"/>
                <a:ea typeface="黑体" pitchFamily="2" charset="-122"/>
              </a:rPr>
              <a:t>加 </a:t>
            </a:r>
            <a:r>
              <a:rPr lang="en-US" altLang="zh-CN" sz="2800" dirty="0" smtClean="0">
                <a:solidFill>
                  <a:schemeClr val="folHlink"/>
                </a:solidFill>
                <a:latin typeface="Arial" charset="0"/>
                <a:ea typeface="黑体" pitchFamily="2" charset="-122"/>
              </a:rPr>
              <a:t>1</a:t>
            </a:r>
            <a:r>
              <a:rPr lang="zh-CN" altLang="en-US" sz="2800" dirty="0" smtClean="0">
                <a:solidFill>
                  <a:schemeClr val="folHlink"/>
                </a:solidFill>
                <a:ea typeface="黑体" pitchFamily="2" charset="-122"/>
              </a:rPr>
              <a:t>。 </a:t>
            </a:r>
            <a:endParaRPr lang="zh-CN" altLang="en-US" sz="2800" dirty="0">
              <a:solidFill>
                <a:schemeClr val="folHlink"/>
              </a:solidFill>
              <a:latin typeface="Arial" charset="0"/>
              <a:ea typeface="黑体" pitchFamily="2" charset="-122"/>
            </a:endParaRPr>
          </a:p>
        </p:txBody>
      </p:sp>
      <p:grpSp>
        <p:nvGrpSpPr>
          <p:cNvPr id="6" name="组合 44"/>
          <p:cNvGrpSpPr/>
          <p:nvPr/>
        </p:nvGrpSpPr>
        <p:grpSpPr>
          <a:xfrm>
            <a:off x="1612900" y="2565400"/>
            <a:ext cx="7458075" cy="1274763"/>
            <a:chOff x="1612900" y="2565400"/>
            <a:chExt cx="7458075" cy="1274763"/>
          </a:xfrm>
        </p:grpSpPr>
        <p:sp>
          <p:nvSpPr>
            <p:cNvPr id="777261" name="Rectangle 45"/>
            <p:cNvSpPr>
              <a:spLocks noChangeArrowheads="1"/>
            </p:cNvSpPr>
            <p:nvPr/>
          </p:nvSpPr>
          <p:spPr bwMode="auto">
            <a:xfrm>
              <a:off x="3101975" y="2735263"/>
              <a:ext cx="5969000" cy="1104900"/>
            </a:xfrm>
            <a:prstGeom prst="rect">
              <a:avLst/>
            </a:prstGeom>
            <a:solidFill>
              <a:srgbClr val="FFCCFF"/>
            </a:solidFill>
            <a:ln w="9525">
              <a:noFill/>
              <a:miter lim="800000"/>
              <a:headEnd/>
              <a:tailEnd/>
            </a:ln>
            <a:effectLst/>
          </p:spPr>
          <p:txBody>
            <a:bodyPr wrap="none" anchor="ctr"/>
            <a:lstStyle/>
            <a:p>
              <a:endParaRPr lang="zh-CN" altLang="en-US"/>
            </a:p>
          </p:txBody>
        </p:sp>
        <p:sp>
          <p:nvSpPr>
            <p:cNvPr id="777224" name="Line 8"/>
            <p:cNvSpPr>
              <a:spLocks noChangeShapeType="1"/>
            </p:cNvSpPr>
            <p:nvPr/>
          </p:nvSpPr>
          <p:spPr bwMode="auto">
            <a:xfrm>
              <a:off x="3101975" y="2760663"/>
              <a:ext cx="3309938" cy="319087"/>
            </a:xfrm>
            <a:prstGeom prst="line">
              <a:avLst/>
            </a:prstGeom>
            <a:noFill/>
            <a:ln w="28575">
              <a:solidFill>
                <a:schemeClr val="folHlink"/>
              </a:solidFill>
              <a:round/>
              <a:headEnd/>
              <a:tailEnd type="triangle" w="med" len="lg"/>
            </a:ln>
            <a:effectLst/>
          </p:spPr>
          <p:txBody>
            <a:bodyPr/>
            <a:lstStyle/>
            <a:p>
              <a:endParaRPr lang="zh-CN" altLang="en-US"/>
            </a:p>
          </p:txBody>
        </p:sp>
        <p:sp>
          <p:nvSpPr>
            <p:cNvPr id="777232" name="Text Box 16"/>
            <p:cNvSpPr txBox="1">
              <a:spLocks noChangeArrowheads="1"/>
            </p:cNvSpPr>
            <p:nvPr/>
          </p:nvSpPr>
          <p:spPr bwMode="auto">
            <a:xfrm>
              <a:off x="1612900" y="2565400"/>
              <a:ext cx="1532792" cy="400110"/>
            </a:xfrm>
            <a:prstGeom prst="rect">
              <a:avLst/>
            </a:prstGeom>
            <a:noFill/>
            <a:ln w="9525">
              <a:noFill/>
              <a:miter lim="800000"/>
              <a:headEnd/>
              <a:tailEnd/>
            </a:ln>
            <a:effectLst/>
          </p:spPr>
          <p:txBody>
            <a:bodyPr wrap="none">
              <a:spAutoFit/>
            </a:bodyPr>
            <a:lstStyle/>
            <a:p>
              <a:r>
                <a:rPr lang="zh-CN" altLang="en-US" sz="2000" dirty="0">
                  <a:latin typeface="Arial" charset="0"/>
                  <a:ea typeface="黑体" pitchFamily="2" charset="-122"/>
                </a:rPr>
                <a:t>发送 </a:t>
              </a:r>
              <a:r>
                <a:rPr lang="en-US" altLang="zh-CN" sz="2000" dirty="0">
                  <a:latin typeface="Arial" charset="0"/>
                  <a:ea typeface="黑体" pitchFamily="2" charset="-122"/>
                </a:rPr>
                <a:t>M</a:t>
              </a:r>
              <a:r>
                <a:rPr lang="en-US" altLang="zh-CN" sz="2000" baseline="-25000" dirty="0">
                  <a:latin typeface="Arial" charset="0"/>
                  <a:ea typeface="黑体" pitchFamily="2" charset="-122"/>
                </a:rPr>
                <a:t>2</a:t>
              </a:r>
              <a:r>
                <a:rPr lang="en-US" altLang="zh-CN" sz="2000" dirty="0">
                  <a:latin typeface="Arial" charset="0"/>
                  <a:ea typeface="黑体" pitchFamily="2" charset="-122"/>
                </a:rPr>
                <a:t>~M</a:t>
              </a:r>
              <a:r>
                <a:rPr lang="en-US" altLang="zh-CN" sz="2000" baseline="-25000" dirty="0">
                  <a:latin typeface="Arial" charset="0"/>
                  <a:ea typeface="黑体" pitchFamily="2" charset="-122"/>
                </a:rPr>
                <a:t>3</a:t>
              </a:r>
            </a:p>
          </p:txBody>
        </p:sp>
        <p:sp>
          <p:nvSpPr>
            <p:cNvPr id="777233" name="Line 17"/>
            <p:cNvSpPr>
              <a:spLocks noChangeShapeType="1"/>
            </p:cNvSpPr>
            <p:nvPr/>
          </p:nvSpPr>
          <p:spPr bwMode="auto">
            <a:xfrm>
              <a:off x="3101975" y="3079750"/>
              <a:ext cx="3309938" cy="319088"/>
            </a:xfrm>
            <a:prstGeom prst="line">
              <a:avLst/>
            </a:prstGeom>
            <a:noFill/>
            <a:ln w="28575">
              <a:solidFill>
                <a:schemeClr val="folHlink"/>
              </a:solidFill>
              <a:round/>
              <a:headEnd/>
              <a:tailEnd type="triangle" w="med" len="lg"/>
            </a:ln>
            <a:effectLst/>
          </p:spPr>
          <p:txBody>
            <a:bodyPr/>
            <a:lstStyle/>
            <a:p>
              <a:endParaRPr lang="zh-CN" altLang="en-US"/>
            </a:p>
          </p:txBody>
        </p:sp>
        <p:sp>
          <p:nvSpPr>
            <p:cNvPr id="777234" name="Text Box 18"/>
            <p:cNvSpPr txBox="1">
              <a:spLocks noChangeArrowheads="1"/>
            </p:cNvSpPr>
            <p:nvPr/>
          </p:nvSpPr>
          <p:spPr bwMode="auto">
            <a:xfrm>
              <a:off x="6330950" y="2960688"/>
              <a:ext cx="1651414" cy="400110"/>
            </a:xfrm>
            <a:prstGeom prst="rect">
              <a:avLst/>
            </a:prstGeom>
            <a:noFill/>
            <a:ln w="9525">
              <a:noFill/>
              <a:miter lim="800000"/>
              <a:headEnd/>
              <a:tailEnd/>
            </a:ln>
            <a:effectLst/>
          </p:spPr>
          <p:txBody>
            <a:bodyPr wrap="none">
              <a:spAutoFit/>
            </a:bodyPr>
            <a:lstStyle/>
            <a:p>
              <a:r>
                <a:rPr lang="en-US" altLang="zh-CN" sz="2000" dirty="0">
                  <a:latin typeface="Arial" charset="0"/>
                  <a:ea typeface="黑体" pitchFamily="2" charset="-122"/>
                </a:rPr>
                <a:t> </a:t>
              </a:r>
              <a:r>
                <a:rPr lang="zh-CN" altLang="en-US" sz="2000" dirty="0">
                  <a:latin typeface="Arial" charset="0"/>
                  <a:ea typeface="黑体" pitchFamily="2" charset="-122"/>
                </a:rPr>
                <a:t>确认 </a:t>
              </a:r>
              <a:r>
                <a:rPr lang="en-US" altLang="zh-CN" sz="2000" dirty="0">
                  <a:latin typeface="Arial" charset="0"/>
                  <a:ea typeface="黑体" pitchFamily="2" charset="-122"/>
                </a:rPr>
                <a:t>M</a:t>
              </a:r>
              <a:r>
                <a:rPr lang="en-US" altLang="zh-CN" sz="2000" baseline="-25000" dirty="0">
                  <a:latin typeface="Arial" charset="0"/>
                  <a:ea typeface="黑体" pitchFamily="2" charset="-122"/>
                </a:rPr>
                <a:t>2</a:t>
              </a:r>
              <a:r>
                <a:rPr lang="en-US" altLang="zh-CN" sz="2000" dirty="0">
                  <a:latin typeface="Arial" charset="0"/>
                  <a:ea typeface="黑体" pitchFamily="2" charset="-122"/>
                </a:rPr>
                <a:t>~M</a:t>
              </a:r>
              <a:r>
                <a:rPr lang="en-US" altLang="zh-CN" sz="2000" baseline="-25000" dirty="0">
                  <a:latin typeface="Arial" charset="0"/>
                  <a:ea typeface="黑体" pitchFamily="2" charset="-122"/>
                </a:rPr>
                <a:t>3 </a:t>
              </a:r>
              <a:endParaRPr lang="en-US" altLang="zh-CN" sz="2000" dirty="0">
                <a:latin typeface="Arial" charset="0"/>
                <a:ea typeface="黑体" pitchFamily="2" charset="-122"/>
              </a:endParaRPr>
            </a:p>
          </p:txBody>
        </p:sp>
        <p:sp>
          <p:nvSpPr>
            <p:cNvPr id="777235" name="Line 19"/>
            <p:cNvSpPr>
              <a:spLocks noChangeShapeType="1"/>
            </p:cNvSpPr>
            <p:nvPr/>
          </p:nvSpPr>
          <p:spPr bwMode="auto">
            <a:xfrm flipH="1">
              <a:off x="3101975" y="3187700"/>
              <a:ext cx="3309938" cy="319088"/>
            </a:xfrm>
            <a:prstGeom prst="line">
              <a:avLst/>
            </a:prstGeom>
            <a:noFill/>
            <a:ln w="28575">
              <a:solidFill>
                <a:schemeClr val="hlink"/>
              </a:solidFill>
              <a:round/>
              <a:headEnd/>
              <a:tailEnd type="triangle" w="med" len="lg"/>
            </a:ln>
            <a:effectLst/>
          </p:spPr>
          <p:txBody>
            <a:bodyPr/>
            <a:lstStyle/>
            <a:p>
              <a:endParaRPr lang="zh-CN" altLang="en-US"/>
            </a:p>
          </p:txBody>
        </p:sp>
        <p:sp>
          <p:nvSpPr>
            <p:cNvPr id="777236" name="Line 20"/>
            <p:cNvSpPr>
              <a:spLocks noChangeShapeType="1"/>
            </p:cNvSpPr>
            <p:nvPr/>
          </p:nvSpPr>
          <p:spPr bwMode="auto">
            <a:xfrm flipH="1">
              <a:off x="3101975" y="3506788"/>
              <a:ext cx="3309938" cy="319087"/>
            </a:xfrm>
            <a:prstGeom prst="line">
              <a:avLst/>
            </a:prstGeom>
            <a:noFill/>
            <a:ln w="28575">
              <a:solidFill>
                <a:schemeClr val="hlink"/>
              </a:solidFill>
              <a:round/>
              <a:headEnd/>
              <a:tailEnd type="triangle" w="med" len="lg"/>
            </a:ln>
            <a:effectLst/>
          </p:spPr>
          <p:txBody>
            <a:bodyPr/>
            <a:lstStyle/>
            <a:p>
              <a:endParaRPr lang="zh-CN" altLang="en-US"/>
            </a:p>
          </p:txBody>
        </p:sp>
      </p:grpSp>
      <p:grpSp>
        <p:nvGrpSpPr>
          <p:cNvPr id="7" name="组合 47"/>
          <p:cNvGrpSpPr/>
          <p:nvPr/>
        </p:nvGrpSpPr>
        <p:grpSpPr>
          <a:xfrm>
            <a:off x="179388" y="5553075"/>
            <a:ext cx="6232525" cy="508000"/>
            <a:chOff x="179388" y="5553075"/>
            <a:chExt cx="6232525" cy="508000"/>
          </a:xfrm>
        </p:grpSpPr>
        <p:sp>
          <p:nvSpPr>
            <p:cNvPr id="777245" name="Text Box 29"/>
            <p:cNvSpPr txBox="1">
              <a:spLocks noChangeArrowheads="1"/>
            </p:cNvSpPr>
            <p:nvPr/>
          </p:nvSpPr>
          <p:spPr bwMode="auto">
            <a:xfrm>
              <a:off x="1474788" y="5553075"/>
              <a:ext cx="1627369" cy="400110"/>
            </a:xfrm>
            <a:prstGeom prst="rect">
              <a:avLst/>
            </a:prstGeom>
            <a:noFill/>
            <a:ln w="9525">
              <a:noFill/>
              <a:miter lim="800000"/>
              <a:headEnd/>
              <a:tailEnd/>
            </a:ln>
            <a:effectLst/>
          </p:spPr>
          <p:txBody>
            <a:bodyPr wrap="none">
              <a:spAutoFit/>
            </a:bodyPr>
            <a:lstStyle/>
            <a:p>
              <a:r>
                <a:rPr lang="zh-CN" altLang="en-US" sz="2000" dirty="0">
                  <a:latin typeface="Arial" charset="0"/>
                  <a:ea typeface="黑体" pitchFamily="2" charset="-122"/>
                </a:rPr>
                <a:t>发送 </a:t>
              </a:r>
              <a:r>
                <a:rPr lang="en-US" altLang="zh-CN" sz="2000" dirty="0">
                  <a:latin typeface="Arial" charset="0"/>
                  <a:ea typeface="黑体" pitchFamily="2" charset="-122"/>
                </a:rPr>
                <a:t>M</a:t>
              </a:r>
              <a:r>
                <a:rPr lang="en-US" altLang="zh-CN" sz="2000" baseline="-25000" dirty="0">
                  <a:latin typeface="Arial" charset="0"/>
                  <a:ea typeface="黑体" pitchFamily="2" charset="-122"/>
                </a:rPr>
                <a:t>8</a:t>
              </a:r>
              <a:r>
                <a:rPr lang="en-US" altLang="zh-CN" sz="2000" dirty="0">
                  <a:latin typeface="Arial" charset="0"/>
                  <a:ea typeface="黑体" pitchFamily="2" charset="-122"/>
                </a:rPr>
                <a:t>~M</a:t>
              </a:r>
              <a:r>
                <a:rPr lang="en-US" altLang="zh-CN" sz="2000" baseline="-25000" dirty="0">
                  <a:latin typeface="Arial" charset="0"/>
                  <a:ea typeface="黑体" pitchFamily="2" charset="-122"/>
                </a:rPr>
                <a:t>15</a:t>
              </a:r>
            </a:p>
          </p:txBody>
        </p:sp>
        <p:sp>
          <p:nvSpPr>
            <p:cNvPr id="777246" name="Text Box 30"/>
            <p:cNvSpPr txBox="1">
              <a:spLocks noChangeArrowheads="1"/>
            </p:cNvSpPr>
            <p:nvPr/>
          </p:nvSpPr>
          <p:spPr bwMode="auto">
            <a:xfrm>
              <a:off x="179388" y="5553075"/>
              <a:ext cx="1276350" cy="396875"/>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r>
                <a:rPr lang="en-US" altLang="zh-CN" sz="2000" dirty="0" err="1">
                  <a:latin typeface="Arial" charset="0"/>
                  <a:ea typeface="黑体" pitchFamily="2" charset="-122"/>
                </a:rPr>
                <a:t>cwnd</a:t>
              </a:r>
              <a:r>
                <a:rPr lang="en-US" altLang="zh-CN" sz="2000" dirty="0">
                  <a:latin typeface="Arial" charset="0"/>
                  <a:ea typeface="黑体" pitchFamily="2" charset="-122"/>
                </a:rPr>
                <a:t> = 8 </a:t>
              </a:r>
            </a:p>
          </p:txBody>
        </p:sp>
        <p:sp>
          <p:nvSpPr>
            <p:cNvPr id="777227" name="Line 11"/>
            <p:cNvSpPr>
              <a:spLocks noChangeShapeType="1"/>
            </p:cNvSpPr>
            <p:nvPr/>
          </p:nvSpPr>
          <p:spPr bwMode="auto">
            <a:xfrm>
              <a:off x="3101975" y="5741988"/>
              <a:ext cx="3309938" cy="319087"/>
            </a:xfrm>
            <a:prstGeom prst="line">
              <a:avLst/>
            </a:prstGeom>
            <a:noFill/>
            <a:ln w="28575">
              <a:solidFill>
                <a:schemeClr val="folHlink"/>
              </a:solidFill>
              <a:round/>
              <a:headEnd/>
              <a:tailEnd type="triangle" w="med" len="lg"/>
            </a:ln>
            <a:effectLst/>
          </p:spPr>
          <p:txBody>
            <a:bodyPr/>
            <a:lstStyle/>
            <a:p>
              <a:endParaRPr lang="zh-CN" altLang="en-US"/>
            </a:p>
          </p:txBody>
        </p:sp>
      </p:grpSp>
      <p:sp>
        <p:nvSpPr>
          <p:cNvPr id="44" name="灯片编号占位符 43"/>
          <p:cNvSpPr>
            <a:spLocks noGrp="1"/>
          </p:cNvSpPr>
          <p:nvPr>
            <p:ph type="sldNum" sz="quarter" idx="11"/>
          </p:nvPr>
        </p:nvSpPr>
        <p:spPr/>
        <p:txBody>
          <a:bodyPr/>
          <a:lstStyle/>
          <a:p>
            <a:pPr>
              <a:defRPr/>
            </a:pPr>
            <a:fld id="{07634577-89B0-42EF-9215-9BD7AD72A6D0}" type="slidenum">
              <a:rPr lang="en-US" altLang="zh-CN" smtClean="0"/>
              <a:pPr>
                <a:defRPr/>
              </a:pPr>
              <a:t>86</a:t>
            </a:fld>
            <a:endParaRPr lang="en-US" altLang="zh-CN" dirty="0"/>
          </a:p>
        </p:txBody>
      </p:sp>
      <p:grpSp>
        <p:nvGrpSpPr>
          <p:cNvPr id="8" name="Group 13"/>
          <p:cNvGrpSpPr>
            <a:grpSpLocks/>
          </p:cNvGrpSpPr>
          <p:nvPr/>
        </p:nvGrpSpPr>
        <p:grpSpPr bwMode="auto">
          <a:xfrm>
            <a:off x="3101975" y="1614488"/>
            <a:ext cx="3309938" cy="4872037"/>
            <a:chOff x="2042" y="674"/>
            <a:chExt cx="1569" cy="2711"/>
          </a:xfrm>
        </p:grpSpPr>
        <p:sp>
          <p:nvSpPr>
            <p:cNvPr id="777230" name="Line 14"/>
            <p:cNvSpPr>
              <a:spLocks noChangeShapeType="1"/>
            </p:cNvSpPr>
            <p:nvPr/>
          </p:nvSpPr>
          <p:spPr bwMode="auto">
            <a:xfrm>
              <a:off x="2042" y="674"/>
              <a:ext cx="0" cy="2711"/>
            </a:xfrm>
            <a:prstGeom prst="line">
              <a:avLst/>
            </a:prstGeom>
            <a:noFill/>
            <a:ln w="9525">
              <a:solidFill>
                <a:schemeClr val="folHlink"/>
              </a:solidFill>
              <a:round/>
              <a:headEnd/>
              <a:tailEnd type="triangle" w="med" len="lg"/>
            </a:ln>
            <a:effectLst/>
          </p:spPr>
          <p:txBody>
            <a:bodyPr/>
            <a:lstStyle/>
            <a:p>
              <a:endParaRPr lang="zh-CN" altLang="en-US"/>
            </a:p>
          </p:txBody>
        </p:sp>
        <p:sp>
          <p:nvSpPr>
            <p:cNvPr id="777231" name="Line 15"/>
            <p:cNvSpPr>
              <a:spLocks noChangeShapeType="1"/>
            </p:cNvSpPr>
            <p:nvPr/>
          </p:nvSpPr>
          <p:spPr bwMode="auto">
            <a:xfrm>
              <a:off x="3611" y="674"/>
              <a:ext cx="0" cy="2711"/>
            </a:xfrm>
            <a:prstGeom prst="line">
              <a:avLst/>
            </a:prstGeom>
            <a:noFill/>
            <a:ln w="9525">
              <a:solidFill>
                <a:schemeClr val="folHlink"/>
              </a:solidFill>
              <a:round/>
              <a:headEnd/>
              <a:tailEnd type="triangle" w="med" len="lg"/>
            </a:ln>
            <a:effectLst/>
          </p:spPr>
          <p:txBody>
            <a:bodyPr/>
            <a:lstStyle/>
            <a:p>
              <a:endParaRPr lang="zh-CN" altLang="en-US"/>
            </a:p>
          </p:txBody>
        </p:sp>
      </p:grpSp>
      <p:sp>
        <p:nvSpPr>
          <p:cNvPr id="54" name="矩形 53"/>
          <p:cNvSpPr/>
          <p:nvPr/>
        </p:nvSpPr>
        <p:spPr>
          <a:xfrm>
            <a:off x="214282" y="1928802"/>
            <a:ext cx="3627916" cy="369332"/>
          </a:xfrm>
          <a:prstGeom prst="rect">
            <a:avLst/>
          </a:prstGeom>
        </p:spPr>
        <p:txBody>
          <a:bodyPr wrap="none">
            <a:spAutoFit/>
          </a:bodyPr>
          <a:lstStyle/>
          <a:p>
            <a:r>
              <a:rPr lang="zh-CN" altLang="en-US" dirty="0" smtClean="0">
                <a:ea typeface="黑体" pitchFamily="2" charset="-122"/>
              </a:rPr>
              <a:t>发送窗口</a:t>
            </a:r>
            <a:r>
              <a:rPr lang="en-US" altLang="zh-CN" dirty="0" smtClean="0">
                <a:ea typeface="黑体" pitchFamily="2" charset="-122"/>
              </a:rPr>
              <a:t>=</a:t>
            </a:r>
            <a:r>
              <a:rPr lang="en-US" altLang="zh-CN" dirty="0" err="1" smtClean="0">
                <a:ea typeface="黑体" pitchFamily="2" charset="-122"/>
              </a:rPr>
              <a:t>cwnd</a:t>
            </a:r>
            <a:r>
              <a:rPr lang="zh-CN" altLang="en-US" dirty="0" smtClean="0">
                <a:ea typeface="黑体" pitchFamily="2" charset="-122"/>
              </a:rPr>
              <a:t>，可发一个报文段</a:t>
            </a:r>
            <a:endParaRPr lang="en-US" altLang="zh-CN" dirty="0">
              <a:ea typeface="黑体" pitchFamily="2" charset="-122"/>
            </a:endParaRPr>
          </a:p>
        </p:txBody>
      </p:sp>
      <p:sp>
        <p:nvSpPr>
          <p:cNvPr id="55" name="矩形 54"/>
          <p:cNvSpPr/>
          <p:nvPr/>
        </p:nvSpPr>
        <p:spPr>
          <a:xfrm>
            <a:off x="214282" y="3071810"/>
            <a:ext cx="3525324" cy="369332"/>
          </a:xfrm>
          <a:prstGeom prst="rect">
            <a:avLst/>
          </a:prstGeom>
        </p:spPr>
        <p:txBody>
          <a:bodyPr wrap="none">
            <a:spAutoFit/>
          </a:bodyPr>
          <a:lstStyle/>
          <a:p>
            <a:r>
              <a:rPr lang="zh-CN" altLang="en-US" dirty="0" smtClean="0">
                <a:ea typeface="黑体" pitchFamily="2" charset="-122"/>
              </a:rPr>
              <a:t>发送窗口</a:t>
            </a:r>
            <a:r>
              <a:rPr lang="en-US" altLang="zh-CN" dirty="0" smtClean="0">
                <a:ea typeface="黑体" pitchFamily="2" charset="-122"/>
              </a:rPr>
              <a:t>=</a:t>
            </a:r>
            <a:r>
              <a:rPr lang="en-US" altLang="zh-CN" dirty="0" err="1" smtClean="0">
                <a:ea typeface="黑体" pitchFamily="2" charset="-122"/>
              </a:rPr>
              <a:t>cwnd</a:t>
            </a:r>
            <a:r>
              <a:rPr lang="zh-CN" altLang="en-US" dirty="0" smtClean="0">
                <a:ea typeface="黑体" pitchFamily="2" charset="-122"/>
              </a:rPr>
              <a:t>，可发</a:t>
            </a:r>
            <a:r>
              <a:rPr lang="en-US" altLang="zh-CN" dirty="0" smtClean="0">
                <a:ea typeface="黑体" pitchFamily="2" charset="-122"/>
              </a:rPr>
              <a:t>2</a:t>
            </a:r>
            <a:r>
              <a:rPr lang="zh-CN" altLang="en-US" dirty="0" smtClean="0">
                <a:ea typeface="黑体" pitchFamily="2" charset="-122"/>
              </a:rPr>
              <a:t>个报文段</a:t>
            </a:r>
            <a:endParaRPr lang="en-US" altLang="zh-CN" dirty="0">
              <a:ea typeface="黑体" pitchFamily="2" charset="-122"/>
            </a:endParaRPr>
          </a:p>
        </p:txBody>
      </p:sp>
      <p:sp>
        <p:nvSpPr>
          <p:cNvPr id="56" name="矩形 55"/>
          <p:cNvSpPr/>
          <p:nvPr/>
        </p:nvSpPr>
        <p:spPr>
          <a:xfrm>
            <a:off x="214282" y="4286256"/>
            <a:ext cx="1697901" cy="369332"/>
          </a:xfrm>
          <a:prstGeom prst="rect">
            <a:avLst/>
          </a:prstGeom>
        </p:spPr>
        <p:txBody>
          <a:bodyPr wrap="none">
            <a:spAutoFit/>
          </a:bodyPr>
          <a:lstStyle/>
          <a:p>
            <a:r>
              <a:rPr lang="zh-CN" altLang="en-US" dirty="0" smtClean="0">
                <a:ea typeface="黑体" pitchFamily="2" charset="-122"/>
              </a:rPr>
              <a:t>可发</a:t>
            </a:r>
            <a:r>
              <a:rPr lang="en-US" altLang="zh-CN" dirty="0" smtClean="0">
                <a:ea typeface="黑体" pitchFamily="2" charset="-122"/>
              </a:rPr>
              <a:t>4</a:t>
            </a:r>
            <a:r>
              <a:rPr lang="zh-CN" altLang="en-US" dirty="0" smtClean="0">
                <a:ea typeface="黑体" pitchFamily="2" charset="-122"/>
              </a:rPr>
              <a:t>个报文段</a:t>
            </a:r>
            <a:endParaRPr lang="en-US" altLang="zh-CN" dirty="0">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777226"/>
                                        </p:tgtEl>
                                        <p:attrNameLst>
                                          <p:attrName>style.visibility</p:attrName>
                                        </p:attrNameLst>
                                      </p:cBhvr>
                                      <p:to>
                                        <p:strVal val="visible"/>
                                      </p:to>
                                    </p:set>
                                    <p:animEffect transition="in" filter="wipe(right)">
                                      <p:cBhvr>
                                        <p:cTn id="16" dur="500"/>
                                        <p:tgtEl>
                                          <p:spTgt spid="777226"/>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77225"/>
                                        </p:tgtEl>
                                        <p:attrNameLst>
                                          <p:attrName>style.visibility</p:attrName>
                                        </p:attrNameLst>
                                      </p:cBhvr>
                                      <p:to>
                                        <p:strVal val="visible"/>
                                      </p:to>
                                    </p:set>
                                    <p:animEffect transition="in" filter="wipe(right)">
                                      <p:cBhvr>
                                        <p:cTn id="19" dur="500"/>
                                        <p:tgtEl>
                                          <p:spTgt spid="77722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772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72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10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5" grpId="0" animBg="1"/>
      <p:bldP spid="777226" grpId="0"/>
      <p:bldP spid="777243" grpId="0" animBg="1"/>
      <p:bldP spid="777244" grpId="0" animBg="1"/>
      <p:bldP spid="54" grpId="0"/>
      <p:bldP spid="55" grpId="0"/>
      <p:bldP spid="5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0"/>
          <p:cNvGrpSpPr/>
          <p:nvPr/>
        </p:nvGrpSpPr>
        <p:grpSpPr>
          <a:xfrm>
            <a:off x="2700372" y="3460734"/>
            <a:ext cx="5951533" cy="1716087"/>
            <a:chOff x="3071802" y="3932238"/>
            <a:chExt cx="6008698" cy="1716087"/>
          </a:xfrm>
        </p:grpSpPr>
        <p:grpSp>
          <p:nvGrpSpPr>
            <p:cNvPr id="3" name="组合 48"/>
            <p:cNvGrpSpPr/>
            <p:nvPr/>
          </p:nvGrpSpPr>
          <p:grpSpPr>
            <a:xfrm>
              <a:off x="3101975" y="3932238"/>
              <a:ext cx="5978525" cy="1716087"/>
              <a:chOff x="3101975" y="3932238"/>
              <a:chExt cx="5978525" cy="1716087"/>
            </a:xfrm>
          </p:grpSpPr>
          <p:sp>
            <p:nvSpPr>
              <p:cNvPr id="777228" name="Line 12"/>
              <p:cNvSpPr>
                <a:spLocks noChangeShapeType="1"/>
              </p:cNvSpPr>
              <p:nvPr/>
            </p:nvSpPr>
            <p:spPr bwMode="auto">
              <a:xfrm flipH="1">
                <a:off x="3101975" y="4356100"/>
                <a:ext cx="3309938" cy="319088"/>
              </a:xfrm>
              <a:prstGeom prst="line">
                <a:avLst/>
              </a:prstGeom>
              <a:noFill/>
              <a:ln w="28575">
                <a:solidFill>
                  <a:schemeClr val="hlink"/>
                </a:solidFill>
                <a:round/>
                <a:headEnd/>
                <a:tailEnd type="triangle" w="med" len="lg"/>
              </a:ln>
              <a:effectLst/>
            </p:spPr>
            <p:txBody>
              <a:bodyPr/>
              <a:lstStyle/>
              <a:p>
                <a:endParaRPr lang="zh-CN" altLang="en-US"/>
              </a:p>
            </p:txBody>
          </p:sp>
          <p:sp>
            <p:nvSpPr>
              <p:cNvPr id="777257" name="Rectangle 41"/>
              <p:cNvSpPr>
                <a:spLocks noChangeArrowheads="1"/>
              </p:cNvSpPr>
              <p:nvPr/>
            </p:nvSpPr>
            <p:spPr bwMode="auto">
              <a:xfrm>
                <a:off x="3111500" y="3933825"/>
                <a:ext cx="5969000" cy="1714500"/>
              </a:xfrm>
              <a:prstGeom prst="rect">
                <a:avLst/>
              </a:prstGeom>
              <a:solidFill>
                <a:srgbClr val="99FF33"/>
              </a:solidFill>
              <a:ln w="9525">
                <a:noFill/>
                <a:miter lim="800000"/>
                <a:headEnd/>
                <a:tailEnd/>
              </a:ln>
              <a:effectLst/>
            </p:spPr>
            <p:txBody>
              <a:bodyPr wrap="none" anchor="ctr"/>
              <a:lstStyle/>
              <a:p>
                <a:endParaRPr lang="zh-CN" altLang="en-US"/>
              </a:p>
            </p:txBody>
          </p:sp>
          <p:grpSp>
            <p:nvGrpSpPr>
              <p:cNvPr id="4" name="组合 46"/>
              <p:cNvGrpSpPr/>
              <p:nvPr/>
            </p:nvGrpSpPr>
            <p:grpSpPr>
              <a:xfrm>
                <a:off x="3101975" y="3932238"/>
                <a:ext cx="4859338" cy="1701800"/>
                <a:chOff x="3101975" y="3932238"/>
                <a:chExt cx="4859338" cy="1701800"/>
              </a:xfrm>
            </p:grpSpPr>
            <p:sp>
              <p:nvSpPr>
                <p:cNvPr id="777238" name="Text Box 22"/>
                <p:cNvSpPr txBox="1">
                  <a:spLocks noChangeArrowheads="1"/>
                </p:cNvSpPr>
                <p:nvPr/>
              </p:nvSpPr>
              <p:spPr bwMode="auto">
                <a:xfrm>
                  <a:off x="6330950" y="4149725"/>
                  <a:ext cx="1630363" cy="396875"/>
                </a:xfrm>
                <a:prstGeom prst="rect">
                  <a:avLst/>
                </a:prstGeom>
                <a:noFill/>
                <a:ln w="9525">
                  <a:noFill/>
                  <a:miter lim="800000"/>
                  <a:headEnd/>
                  <a:tailEnd/>
                </a:ln>
                <a:effectLst/>
              </p:spPr>
              <p:txBody>
                <a:bodyPr wrap="none">
                  <a:spAutoFit/>
                </a:bodyPr>
                <a:lstStyle/>
                <a:p>
                  <a:r>
                    <a:rPr lang="en-US" altLang="zh-CN" sz="2000" dirty="0">
                      <a:solidFill>
                        <a:schemeClr val="folHlink"/>
                      </a:solidFill>
                      <a:latin typeface="Arial" charset="0"/>
                      <a:ea typeface="黑体" pitchFamily="2" charset="-122"/>
                    </a:rPr>
                    <a:t> </a:t>
                  </a:r>
                  <a:r>
                    <a:rPr lang="zh-CN" altLang="en-US" sz="2000" dirty="0">
                      <a:solidFill>
                        <a:schemeClr val="folHlink"/>
                      </a:solidFill>
                      <a:latin typeface="Arial" charset="0"/>
                      <a:ea typeface="黑体" pitchFamily="2" charset="-122"/>
                    </a:rPr>
                    <a:t>确认 </a:t>
                  </a:r>
                  <a:r>
                    <a:rPr lang="en-US" altLang="zh-CN" sz="2000" dirty="0">
                      <a:solidFill>
                        <a:schemeClr val="folHlink"/>
                      </a:solidFill>
                      <a:latin typeface="Arial" charset="0"/>
                      <a:ea typeface="黑体" pitchFamily="2" charset="-122"/>
                    </a:rPr>
                    <a:t>M</a:t>
                  </a:r>
                  <a:r>
                    <a:rPr lang="en-US" altLang="zh-CN" sz="2000" baseline="-25000" dirty="0">
                      <a:solidFill>
                        <a:schemeClr val="folHlink"/>
                      </a:solidFill>
                      <a:latin typeface="Arial" charset="0"/>
                      <a:ea typeface="黑体" pitchFamily="2" charset="-122"/>
                    </a:rPr>
                    <a:t>4</a:t>
                  </a:r>
                  <a:r>
                    <a:rPr lang="en-US" altLang="zh-CN" sz="2000" dirty="0">
                      <a:solidFill>
                        <a:schemeClr val="folHlink"/>
                      </a:solidFill>
                      <a:latin typeface="Arial" charset="0"/>
                      <a:ea typeface="黑体" pitchFamily="2" charset="-122"/>
                    </a:rPr>
                    <a:t>~M</a:t>
                  </a:r>
                  <a:r>
                    <a:rPr lang="en-US" altLang="zh-CN" sz="2000" baseline="-25000" dirty="0">
                      <a:solidFill>
                        <a:schemeClr val="folHlink"/>
                      </a:solidFill>
                      <a:latin typeface="Arial" charset="0"/>
                      <a:ea typeface="黑体" pitchFamily="2" charset="-122"/>
                    </a:rPr>
                    <a:t>7 </a:t>
                  </a:r>
                  <a:endParaRPr lang="en-US" altLang="zh-CN" sz="2000" dirty="0">
                    <a:solidFill>
                      <a:schemeClr val="folHlink"/>
                    </a:solidFill>
                    <a:latin typeface="Arial" charset="0"/>
                    <a:ea typeface="黑体" pitchFamily="2" charset="-122"/>
                  </a:endParaRPr>
                </a:p>
              </p:txBody>
            </p:sp>
            <p:sp>
              <p:nvSpPr>
                <p:cNvPr id="777239" name="Line 23"/>
                <p:cNvSpPr>
                  <a:spLocks noChangeShapeType="1"/>
                </p:cNvSpPr>
                <p:nvPr/>
              </p:nvSpPr>
              <p:spPr bwMode="auto">
                <a:xfrm flipH="1">
                  <a:off x="3101975" y="4675188"/>
                  <a:ext cx="3309938" cy="320675"/>
                </a:xfrm>
                <a:prstGeom prst="line">
                  <a:avLst/>
                </a:prstGeom>
                <a:noFill/>
                <a:ln w="28575">
                  <a:solidFill>
                    <a:schemeClr val="hlink"/>
                  </a:solidFill>
                  <a:round/>
                  <a:headEnd/>
                  <a:tailEnd type="triangle" w="med" len="lg"/>
                </a:ln>
                <a:effectLst/>
              </p:spPr>
              <p:txBody>
                <a:bodyPr/>
                <a:lstStyle/>
                <a:p>
                  <a:endParaRPr lang="zh-CN" altLang="en-US"/>
                </a:p>
              </p:txBody>
            </p:sp>
            <p:sp>
              <p:nvSpPr>
                <p:cNvPr id="777240" name="Line 24"/>
                <p:cNvSpPr>
                  <a:spLocks noChangeShapeType="1"/>
                </p:cNvSpPr>
                <p:nvPr/>
              </p:nvSpPr>
              <p:spPr bwMode="auto">
                <a:xfrm flipH="1">
                  <a:off x="3101975" y="4995863"/>
                  <a:ext cx="3309938" cy="319087"/>
                </a:xfrm>
                <a:prstGeom prst="line">
                  <a:avLst/>
                </a:prstGeom>
                <a:noFill/>
                <a:ln w="28575">
                  <a:solidFill>
                    <a:schemeClr val="hlink"/>
                  </a:solidFill>
                  <a:round/>
                  <a:headEnd/>
                  <a:tailEnd type="triangle" w="med" len="lg"/>
                </a:ln>
                <a:effectLst/>
              </p:spPr>
              <p:txBody>
                <a:bodyPr/>
                <a:lstStyle/>
                <a:p>
                  <a:endParaRPr lang="zh-CN" altLang="en-US"/>
                </a:p>
              </p:txBody>
            </p:sp>
            <p:sp>
              <p:nvSpPr>
                <p:cNvPr id="777241" name="Line 25"/>
                <p:cNvSpPr>
                  <a:spLocks noChangeShapeType="1"/>
                </p:cNvSpPr>
                <p:nvPr/>
              </p:nvSpPr>
              <p:spPr bwMode="auto">
                <a:xfrm flipH="1">
                  <a:off x="3101975" y="5314950"/>
                  <a:ext cx="3309938" cy="319088"/>
                </a:xfrm>
                <a:prstGeom prst="line">
                  <a:avLst/>
                </a:prstGeom>
                <a:noFill/>
                <a:ln w="28575">
                  <a:solidFill>
                    <a:schemeClr val="hlink"/>
                  </a:solidFill>
                  <a:round/>
                  <a:headEnd/>
                  <a:tailEnd type="triangle" w="med" len="lg"/>
                </a:ln>
                <a:effectLst/>
              </p:spPr>
              <p:txBody>
                <a:bodyPr/>
                <a:lstStyle/>
                <a:p>
                  <a:endParaRPr lang="zh-CN" altLang="en-US"/>
                </a:p>
              </p:txBody>
            </p:sp>
            <p:sp>
              <p:nvSpPr>
                <p:cNvPr id="777248" name="Line 32"/>
                <p:cNvSpPr>
                  <a:spLocks noChangeShapeType="1"/>
                </p:cNvSpPr>
                <p:nvPr/>
              </p:nvSpPr>
              <p:spPr bwMode="auto">
                <a:xfrm>
                  <a:off x="3101975" y="3932238"/>
                  <a:ext cx="3309938" cy="319087"/>
                </a:xfrm>
                <a:prstGeom prst="line">
                  <a:avLst/>
                </a:prstGeom>
                <a:noFill/>
                <a:ln w="28575">
                  <a:solidFill>
                    <a:schemeClr val="folHlink"/>
                  </a:solidFill>
                  <a:round/>
                  <a:headEnd/>
                  <a:tailEnd type="triangle" w="med" len="lg"/>
                </a:ln>
                <a:effectLst/>
              </p:spPr>
              <p:txBody>
                <a:bodyPr/>
                <a:lstStyle/>
                <a:p>
                  <a:endParaRPr lang="zh-CN" altLang="en-US"/>
                </a:p>
              </p:txBody>
            </p:sp>
            <p:sp>
              <p:nvSpPr>
                <p:cNvPr id="777249" name="Line 33"/>
                <p:cNvSpPr>
                  <a:spLocks noChangeShapeType="1"/>
                </p:cNvSpPr>
                <p:nvPr/>
              </p:nvSpPr>
              <p:spPr bwMode="auto">
                <a:xfrm>
                  <a:off x="3101975" y="4251325"/>
                  <a:ext cx="3309938" cy="319088"/>
                </a:xfrm>
                <a:prstGeom prst="line">
                  <a:avLst/>
                </a:prstGeom>
                <a:noFill/>
                <a:ln w="28575">
                  <a:solidFill>
                    <a:schemeClr val="folHlink"/>
                  </a:solidFill>
                  <a:round/>
                  <a:headEnd/>
                  <a:tailEnd type="triangle" w="med" len="lg"/>
                </a:ln>
                <a:effectLst/>
              </p:spPr>
              <p:txBody>
                <a:bodyPr/>
                <a:lstStyle/>
                <a:p>
                  <a:endParaRPr lang="zh-CN" altLang="en-US"/>
                </a:p>
              </p:txBody>
            </p:sp>
            <p:sp>
              <p:nvSpPr>
                <p:cNvPr id="777250" name="Line 34"/>
                <p:cNvSpPr>
                  <a:spLocks noChangeShapeType="1"/>
                </p:cNvSpPr>
                <p:nvPr/>
              </p:nvSpPr>
              <p:spPr bwMode="auto">
                <a:xfrm>
                  <a:off x="3101975" y="4570413"/>
                  <a:ext cx="3309938" cy="319087"/>
                </a:xfrm>
                <a:prstGeom prst="line">
                  <a:avLst/>
                </a:prstGeom>
                <a:noFill/>
                <a:ln w="28575">
                  <a:solidFill>
                    <a:schemeClr val="folHlink"/>
                  </a:solidFill>
                  <a:round/>
                  <a:headEnd/>
                  <a:tailEnd type="triangle" w="med" len="lg"/>
                </a:ln>
                <a:effectLst/>
              </p:spPr>
              <p:txBody>
                <a:bodyPr/>
                <a:lstStyle/>
                <a:p>
                  <a:endParaRPr lang="zh-CN" altLang="en-US"/>
                </a:p>
              </p:txBody>
            </p:sp>
            <p:sp>
              <p:nvSpPr>
                <p:cNvPr id="777251" name="Line 35"/>
                <p:cNvSpPr>
                  <a:spLocks noChangeShapeType="1"/>
                </p:cNvSpPr>
                <p:nvPr/>
              </p:nvSpPr>
              <p:spPr bwMode="auto">
                <a:xfrm>
                  <a:off x="3101975" y="4889500"/>
                  <a:ext cx="3309938" cy="319088"/>
                </a:xfrm>
                <a:prstGeom prst="line">
                  <a:avLst/>
                </a:prstGeom>
                <a:noFill/>
                <a:ln w="28575">
                  <a:solidFill>
                    <a:schemeClr val="folHlink"/>
                  </a:solidFill>
                  <a:round/>
                  <a:headEnd/>
                  <a:tailEnd type="triangle" w="med" len="lg"/>
                </a:ln>
                <a:effectLst/>
              </p:spPr>
              <p:txBody>
                <a:bodyPr/>
                <a:lstStyle/>
                <a:p>
                  <a:endParaRPr lang="zh-CN" altLang="en-US"/>
                </a:p>
              </p:txBody>
            </p:sp>
          </p:grpSp>
        </p:grpSp>
        <p:sp>
          <p:nvSpPr>
            <p:cNvPr id="50" name="Line 9"/>
            <p:cNvSpPr>
              <a:spLocks noChangeShapeType="1"/>
            </p:cNvSpPr>
            <p:nvPr/>
          </p:nvSpPr>
          <p:spPr bwMode="auto">
            <a:xfrm flipH="1">
              <a:off x="3071802" y="4357694"/>
              <a:ext cx="3309938" cy="319087"/>
            </a:xfrm>
            <a:prstGeom prst="line">
              <a:avLst/>
            </a:prstGeom>
            <a:noFill/>
            <a:ln w="28575">
              <a:solidFill>
                <a:schemeClr val="hlink"/>
              </a:solidFill>
              <a:round/>
              <a:headEnd/>
              <a:tailEnd type="triangle" w="med" len="lg"/>
            </a:ln>
            <a:effectLst/>
          </p:spPr>
          <p:txBody>
            <a:bodyPr/>
            <a:lstStyle/>
            <a:p>
              <a:endParaRPr lang="zh-CN" altLang="en-US"/>
            </a:p>
          </p:txBody>
        </p:sp>
      </p:grpSp>
      <p:sp>
        <p:nvSpPr>
          <p:cNvPr id="777256" name="Rectangle 40"/>
          <p:cNvSpPr>
            <a:spLocks noChangeArrowheads="1"/>
          </p:cNvSpPr>
          <p:nvPr/>
        </p:nvSpPr>
        <p:spPr bwMode="auto">
          <a:xfrm>
            <a:off x="2670204" y="1268396"/>
            <a:ext cx="5969000" cy="825500"/>
          </a:xfrm>
          <a:prstGeom prst="rect">
            <a:avLst/>
          </a:prstGeom>
          <a:solidFill>
            <a:srgbClr val="FFFF99"/>
          </a:solidFill>
          <a:ln w="9525">
            <a:noFill/>
            <a:miter lim="800000"/>
            <a:headEnd/>
            <a:tailEnd/>
          </a:ln>
          <a:effectLst/>
        </p:spPr>
        <p:txBody>
          <a:bodyPr wrap="none" anchor="ctr"/>
          <a:lstStyle/>
          <a:p>
            <a:endParaRPr lang="zh-CN" altLang="en-US"/>
          </a:p>
        </p:txBody>
      </p:sp>
      <p:sp>
        <p:nvSpPr>
          <p:cNvPr id="777220" name="Text Box 4"/>
          <p:cNvSpPr txBox="1">
            <a:spLocks noChangeArrowheads="1"/>
          </p:cNvSpPr>
          <p:nvPr/>
        </p:nvSpPr>
        <p:spPr bwMode="auto">
          <a:xfrm>
            <a:off x="2195552" y="747678"/>
            <a:ext cx="947738" cy="396875"/>
          </a:xfrm>
          <a:prstGeom prst="rect">
            <a:avLst/>
          </a:prstGeom>
          <a:noFill/>
          <a:ln w="9525">
            <a:noFill/>
            <a:miter lim="800000"/>
            <a:headEnd/>
            <a:tailEnd/>
          </a:ln>
          <a:effectLst/>
        </p:spPr>
        <p:txBody>
          <a:bodyPr wrap="none">
            <a:spAutoFit/>
          </a:bodyPr>
          <a:lstStyle/>
          <a:p>
            <a:r>
              <a:rPr lang="zh-CN" altLang="en-US" sz="2000" dirty="0">
                <a:solidFill>
                  <a:schemeClr val="folHlink"/>
                </a:solidFill>
                <a:latin typeface="Arial" charset="0"/>
                <a:ea typeface="黑体" pitchFamily="2" charset="-122"/>
              </a:rPr>
              <a:t>发送方</a:t>
            </a:r>
          </a:p>
        </p:txBody>
      </p:sp>
      <p:sp>
        <p:nvSpPr>
          <p:cNvPr id="777221" name="Text Box 5"/>
          <p:cNvSpPr txBox="1">
            <a:spLocks noChangeArrowheads="1"/>
          </p:cNvSpPr>
          <p:nvPr/>
        </p:nvSpPr>
        <p:spPr bwMode="auto">
          <a:xfrm>
            <a:off x="5508665" y="746090"/>
            <a:ext cx="946150" cy="396875"/>
          </a:xfrm>
          <a:prstGeom prst="rect">
            <a:avLst/>
          </a:prstGeom>
          <a:noFill/>
          <a:ln w="9525">
            <a:noFill/>
            <a:miter lim="800000"/>
            <a:headEnd/>
            <a:tailEnd/>
          </a:ln>
          <a:effectLst/>
        </p:spPr>
        <p:txBody>
          <a:bodyPr wrap="none">
            <a:spAutoFit/>
          </a:bodyPr>
          <a:lstStyle/>
          <a:p>
            <a:r>
              <a:rPr lang="zh-CN" altLang="en-US" sz="2000">
                <a:solidFill>
                  <a:schemeClr val="folHlink"/>
                </a:solidFill>
                <a:latin typeface="Arial" charset="0"/>
                <a:ea typeface="黑体" pitchFamily="2" charset="-122"/>
              </a:rPr>
              <a:t>接收方</a:t>
            </a:r>
          </a:p>
        </p:txBody>
      </p:sp>
      <p:sp>
        <p:nvSpPr>
          <p:cNvPr id="777223" name="Line 7"/>
          <p:cNvSpPr>
            <a:spLocks noChangeShapeType="1"/>
          </p:cNvSpPr>
          <p:nvPr/>
        </p:nvSpPr>
        <p:spPr bwMode="auto">
          <a:xfrm>
            <a:off x="2673379" y="1300146"/>
            <a:ext cx="3309938" cy="319088"/>
          </a:xfrm>
          <a:prstGeom prst="line">
            <a:avLst/>
          </a:prstGeom>
          <a:noFill/>
          <a:ln w="28575">
            <a:solidFill>
              <a:schemeClr val="folHlink"/>
            </a:solidFill>
            <a:round/>
            <a:headEnd/>
            <a:tailEnd type="triangle" w="med" len="lg"/>
          </a:ln>
          <a:effectLst/>
        </p:spPr>
        <p:txBody>
          <a:bodyPr/>
          <a:lstStyle/>
          <a:p>
            <a:endParaRPr lang="zh-CN" altLang="en-US"/>
          </a:p>
        </p:txBody>
      </p:sp>
      <p:sp>
        <p:nvSpPr>
          <p:cNvPr id="777225" name="Line 9"/>
          <p:cNvSpPr>
            <a:spLocks noChangeShapeType="1"/>
          </p:cNvSpPr>
          <p:nvPr/>
        </p:nvSpPr>
        <p:spPr bwMode="auto">
          <a:xfrm flipH="1">
            <a:off x="2673379" y="1755759"/>
            <a:ext cx="3309938" cy="319087"/>
          </a:xfrm>
          <a:prstGeom prst="line">
            <a:avLst/>
          </a:prstGeom>
          <a:noFill/>
          <a:ln w="28575">
            <a:solidFill>
              <a:schemeClr val="hlink"/>
            </a:solidFill>
            <a:round/>
            <a:headEnd/>
            <a:tailEnd type="triangle" w="med" len="lg"/>
          </a:ln>
          <a:effectLst/>
        </p:spPr>
        <p:txBody>
          <a:bodyPr/>
          <a:lstStyle/>
          <a:p>
            <a:endParaRPr lang="zh-CN" altLang="en-US"/>
          </a:p>
        </p:txBody>
      </p:sp>
      <p:sp>
        <p:nvSpPr>
          <p:cNvPr id="777226" name="Text Box 10"/>
          <p:cNvSpPr txBox="1">
            <a:spLocks noChangeArrowheads="1"/>
          </p:cNvSpPr>
          <p:nvPr/>
        </p:nvSpPr>
        <p:spPr bwMode="auto">
          <a:xfrm>
            <a:off x="5902354" y="1552559"/>
            <a:ext cx="1135063" cy="396875"/>
          </a:xfrm>
          <a:prstGeom prst="rect">
            <a:avLst/>
          </a:prstGeom>
          <a:noFill/>
          <a:ln w="9525">
            <a:noFill/>
            <a:miter lim="800000"/>
            <a:headEnd/>
            <a:tailEnd/>
          </a:ln>
          <a:effectLst/>
        </p:spPr>
        <p:txBody>
          <a:bodyPr wrap="none">
            <a:spAutoFit/>
          </a:bodyPr>
          <a:lstStyle/>
          <a:p>
            <a:r>
              <a:rPr lang="en-US" altLang="zh-CN" sz="2000">
                <a:solidFill>
                  <a:schemeClr val="folHlink"/>
                </a:solidFill>
                <a:latin typeface="Arial" charset="0"/>
                <a:ea typeface="黑体" pitchFamily="2" charset="-122"/>
              </a:rPr>
              <a:t> </a:t>
            </a:r>
            <a:r>
              <a:rPr lang="zh-CN" altLang="en-US" sz="2000">
                <a:solidFill>
                  <a:schemeClr val="folHlink"/>
                </a:solidFill>
                <a:latin typeface="Arial" charset="0"/>
                <a:ea typeface="黑体" pitchFamily="2" charset="-122"/>
              </a:rPr>
              <a:t>确认 </a:t>
            </a:r>
            <a:r>
              <a:rPr lang="en-US" altLang="zh-CN" sz="2000">
                <a:solidFill>
                  <a:schemeClr val="folHlink"/>
                </a:solidFill>
                <a:latin typeface="Arial" charset="0"/>
                <a:ea typeface="黑体" pitchFamily="2" charset="-122"/>
              </a:rPr>
              <a:t>M</a:t>
            </a:r>
            <a:r>
              <a:rPr lang="en-US" altLang="zh-CN" sz="2000" baseline="-25000">
                <a:solidFill>
                  <a:schemeClr val="folHlink"/>
                </a:solidFill>
                <a:latin typeface="Arial" charset="0"/>
                <a:ea typeface="黑体" pitchFamily="2" charset="-122"/>
              </a:rPr>
              <a:t>1</a:t>
            </a:r>
            <a:endParaRPr lang="en-US" altLang="zh-CN" sz="2000">
              <a:solidFill>
                <a:schemeClr val="folHlink"/>
              </a:solidFill>
              <a:latin typeface="Arial" charset="0"/>
              <a:ea typeface="黑体" pitchFamily="2" charset="-122"/>
            </a:endParaRPr>
          </a:p>
        </p:txBody>
      </p:sp>
      <p:sp>
        <p:nvSpPr>
          <p:cNvPr id="777242" name="Text Box 26"/>
          <p:cNvSpPr txBox="1">
            <a:spLocks noChangeArrowheads="1"/>
          </p:cNvSpPr>
          <p:nvPr/>
        </p:nvSpPr>
        <p:spPr bwMode="auto">
          <a:xfrm>
            <a:off x="1071570" y="1166791"/>
            <a:ext cx="1285875" cy="406400"/>
          </a:xfrm>
          <a:prstGeom prst="rect">
            <a:avLst/>
          </a:prstGeom>
          <a:solidFill>
            <a:srgbClr val="FFFF99"/>
          </a:solidFill>
          <a:ln w="9525" algn="ctr">
            <a:noFill/>
            <a:miter lim="800000"/>
            <a:headEnd/>
            <a:tailEnd/>
          </a:ln>
          <a:effectLst>
            <a:outerShdw dist="35921" dir="2700000" algn="ctr" rotWithShape="0">
              <a:schemeClr val="bg2"/>
            </a:outerShdw>
          </a:effectLst>
        </p:spPr>
        <p:txBody>
          <a:bodyPr wrap="none" anchor="ctr"/>
          <a:lstStyle/>
          <a:p>
            <a:r>
              <a:rPr lang="en-US" altLang="zh-CN" sz="2000">
                <a:solidFill>
                  <a:schemeClr val="folHlink"/>
                </a:solidFill>
                <a:latin typeface="Arial" charset="0"/>
                <a:ea typeface="黑体" pitchFamily="2" charset="-122"/>
              </a:rPr>
              <a:t>cwnd = 1 </a:t>
            </a:r>
          </a:p>
        </p:txBody>
      </p:sp>
      <p:sp>
        <p:nvSpPr>
          <p:cNvPr id="777243" name="Text Box 27"/>
          <p:cNvSpPr txBox="1">
            <a:spLocks noChangeArrowheads="1"/>
          </p:cNvSpPr>
          <p:nvPr/>
        </p:nvSpPr>
        <p:spPr bwMode="auto">
          <a:xfrm>
            <a:off x="1071570" y="2243116"/>
            <a:ext cx="1285875" cy="406400"/>
          </a:xfrm>
          <a:prstGeom prst="rect">
            <a:avLst/>
          </a:prstGeom>
          <a:solidFill>
            <a:srgbClr val="FFCCFF"/>
          </a:solidFill>
          <a:ln w="9525" algn="ctr">
            <a:noFill/>
            <a:miter lim="800000"/>
            <a:headEnd/>
            <a:tailEnd/>
          </a:ln>
          <a:effectLst>
            <a:outerShdw dist="35921" dir="2700000" algn="ctr" rotWithShape="0">
              <a:schemeClr val="bg2"/>
            </a:outerShdw>
          </a:effectLst>
        </p:spPr>
        <p:txBody>
          <a:bodyPr wrap="none" anchor="ctr"/>
          <a:lstStyle/>
          <a:p>
            <a:r>
              <a:rPr lang="en-US" altLang="zh-CN" sz="2000" dirty="0" err="1">
                <a:solidFill>
                  <a:schemeClr val="folHlink"/>
                </a:solidFill>
                <a:latin typeface="Arial" charset="0"/>
                <a:ea typeface="黑体" pitchFamily="2" charset="-122"/>
              </a:rPr>
              <a:t>cwnd</a:t>
            </a:r>
            <a:r>
              <a:rPr lang="en-US" altLang="zh-CN" sz="2000" dirty="0">
                <a:solidFill>
                  <a:schemeClr val="folHlink"/>
                </a:solidFill>
                <a:latin typeface="Arial" charset="0"/>
                <a:ea typeface="黑体" pitchFamily="2" charset="-122"/>
              </a:rPr>
              <a:t> = 2 </a:t>
            </a:r>
          </a:p>
        </p:txBody>
      </p:sp>
      <p:sp>
        <p:nvSpPr>
          <p:cNvPr id="777244" name="Text Box 28"/>
          <p:cNvSpPr txBox="1">
            <a:spLocks noChangeArrowheads="1"/>
          </p:cNvSpPr>
          <p:nvPr/>
        </p:nvSpPr>
        <p:spPr bwMode="auto">
          <a:xfrm>
            <a:off x="1071570" y="3336903"/>
            <a:ext cx="1285875" cy="406400"/>
          </a:xfrm>
          <a:prstGeom prst="rect">
            <a:avLst/>
          </a:prstGeom>
          <a:solidFill>
            <a:srgbClr val="99FF33"/>
          </a:solidFill>
          <a:ln w="9525" algn="ctr">
            <a:noFill/>
            <a:miter lim="800000"/>
            <a:headEnd/>
            <a:tailEnd/>
          </a:ln>
          <a:effectLst>
            <a:outerShdw dist="35921" dir="2700000" algn="ctr" rotWithShape="0">
              <a:schemeClr val="bg2"/>
            </a:outerShdw>
          </a:effectLst>
        </p:spPr>
        <p:txBody>
          <a:bodyPr wrap="none" anchor="ctr"/>
          <a:lstStyle/>
          <a:p>
            <a:r>
              <a:rPr lang="en-US" altLang="zh-CN" sz="2000">
                <a:solidFill>
                  <a:schemeClr val="folHlink"/>
                </a:solidFill>
                <a:latin typeface="Arial" charset="0"/>
                <a:ea typeface="黑体" pitchFamily="2" charset="-122"/>
              </a:rPr>
              <a:t>cwnd = 4 </a:t>
            </a:r>
          </a:p>
        </p:txBody>
      </p:sp>
      <p:sp>
        <p:nvSpPr>
          <p:cNvPr id="777247" name="Text Box 31"/>
          <p:cNvSpPr txBox="1">
            <a:spLocks noChangeArrowheads="1"/>
          </p:cNvSpPr>
          <p:nvPr/>
        </p:nvSpPr>
        <p:spPr bwMode="auto">
          <a:xfrm rot="5400000">
            <a:off x="4149754" y="5522897"/>
            <a:ext cx="541337" cy="519112"/>
          </a:xfrm>
          <a:prstGeom prst="rect">
            <a:avLst/>
          </a:prstGeom>
          <a:noFill/>
          <a:ln w="9525">
            <a:noFill/>
            <a:miter lim="800000"/>
            <a:headEnd/>
            <a:tailEnd/>
          </a:ln>
          <a:effectLst/>
        </p:spPr>
        <p:txBody>
          <a:bodyPr wrap="none">
            <a:spAutoFit/>
          </a:bodyPr>
          <a:lstStyle/>
          <a:p>
            <a:r>
              <a:rPr lang="en-US" altLang="zh-CN" b="1">
                <a:solidFill>
                  <a:schemeClr val="folHlink"/>
                </a:solidFill>
                <a:latin typeface="Arial" charset="0"/>
                <a:ea typeface="黑体" pitchFamily="2" charset="-122"/>
              </a:rPr>
              <a:t>…</a:t>
            </a:r>
          </a:p>
        </p:txBody>
      </p:sp>
      <p:sp>
        <p:nvSpPr>
          <p:cNvPr id="777252" name="Rectangle 36"/>
          <p:cNvSpPr>
            <a:spLocks noChangeArrowheads="1"/>
          </p:cNvSpPr>
          <p:nvPr/>
        </p:nvSpPr>
        <p:spPr bwMode="auto">
          <a:xfrm>
            <a:off x="3213099" y="6554793"/>
            <a:ext cx="254000" cy="396875"/>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solidFill>
                  <a:schemeClr val="folHlink"/>
                </a:solidFill>
                <a:latin typeface="Arial" charset="0"/>
                <a:ea typeface="黑体" pitchFamily="2" charset="-122"/>
              </a:rPr>
              <a:t>t</a:t>
            </a:r>
          </a:p>
        </p:txBody>
      </p:sp>
      <p:sp>
        <p:nvSpPr>
          <p:cNvPr id="777253" name="Rectangle 37"/>
          <p:cNvSpPr>
            <a:spLocks noChangeArrowheads="1"/>
          </p:cNvSpPr>
          <p:nvPr/>
        </p:nvSpPr>
        <p:spPr bwMode="auto">
          <a:xfrm>
            <a:off x="6529387" y="6554793"/>
            <a:ext cx="252412" cy="396875"/>
          </a:xfrm>
          <a:prstGeom prst="rect">
            <a:avLst/>
          </a:prstGeom>
          <a:noFill/>
          <a:ln w="9525">
            <a:noFill/>
            <a:miter lim="800000"/>
            <a:headEnd/>
            <a:tailEnd/>
          </a:ln>
          <a:effectLst/>
        </p:spPr>
        <p:txBody>
          <a:bodyPr wrap="none" lIns="92075" tIns="46038" rIns="92075" bIns="46038">
            <a:spAutoFit/>
          </a:bodyPr>
          <a:lstStyle/>
          <a:p>
            <a:pPr defTabSz="762000" eaLnBrk="0" hangingPunct="0"/>
            <a:r>
              <a:rPr kumimoji="1" lang="en-US" altLang="zh-CN" sz="2000" i="1">
                <a:solidFill>
                  <a:schemeClr val="folHlink"/>
                </a:solidFill>
                <a:latin typeface="Arial" charset="0"/>
                <a:ea typeface="黑体" pitchFamily="2" charset="-122"/>
              </a:rPr>
              <a:t>t</a:t>
            </a:r>
          </a:p>
        </p:txBody>
      </p:sp>
      <p:sp>
        <p:nvSpPr>
          <p:cNvPr id="777258" name="Text Box 42"/>
          <p:cNvSpPr txBox="1">
            <a:spLocks noChangeArrowheads="1"/>
          </p:cNvSpPr>
          <p:nvPr/>
        </p:nvSpPr>
        <p:spPr bwMode="auto">
          <a:xfrm>
            <a:off x="7599392" y="1458896"/>
            <a:ext cx="903287" cy="396875"/>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r>
              <a:rPr lang="zh-CN" altLang="en-US" sz="2000" dirty="0">
                <a:solidFill>
                  <a:schemeClr val="folHlink"/>
                </a:solidFill>
                <a:latin typeface="Arial" charset="0"/>
                <a:ea typeface="黑体" pitchFamily="2" charset="-122"/>
              </a:rPr>
              <a:t>轮次 </a:t>
            </a:r>
            <a:r>
              <a:rPr lang="en-US" altLang="zh-CN" sz="2000" dirty="0">
                <a:solidFill>
                  <a:schemeClr val="folHlink"/>
                </a:solidFill>
                <a:latin typeface="Arial" charset="0"/>
                <a:ea typeface="黑体" pitchFamily="2" charset="-122"/>
              </a:rPr>
              <a:t>1</a:t>
            </a:r>
          </a:p>
        </p:txBody>
      </p:sp>
      <p:grpSp>
        <p:nvGrpSpPr>
          <p:cNvPr id="5" name="组合 44"/>
          <p:cNvGrpSpPr/>
          <p:nvPr/>
        </p:nvGrpSpPr>
        <p:grpSpPr>
          <a:xfrm>
            <a:off x="2673379" y="2263759"/>
            <a:ext cx="5969000" cy="1104900"/>
            <a:chOff x="3101975" y="2735263"/>
            <a:chExt cx="5969000" cy="1104900"/>
          </a:xfrm>
        </p:grpSpPr>
        <p:sp>
          <p:nvSpPr>
            <p:cNvPr id="777261" name="Rectangle 45"/>
            <p:cNvSpPr>
              <a:spLocks noChangeArrowheads="1"/>
            </p:cNvSpPr>
            <p:nvPr/>
          </p:nvSpPr>
          <p:spPr bwMode="auto">
            <a:xfrm>
              <a:off x="3101975" y="2735263"/>
              <a:ext cx="5969000" cy="1104900"/>
            </a:xfrm>
            <a:prstGeom prst="rect">
              <a:avLst/>
            </a:prstGeom>
            <a:solidFill>
              <a:srgbClr val="FFCCFF"/>
            </a:solidFill>
            <a:ln w="9525">
              <a:noFill/>
              <a:miter lim="800000"/>
              <a:headEnd/>
              <a:tailEnd/>
            </a:ln>
            <a:effectLst/>
          </p:spPr>
          <p:txBody>
            <a:bodyPr wrap="none" anchor="ctr"/>
            <a:lstStyle/>
            <a:p>
              <a:endParaRPr lang="zh-CN" altLang="en-US"/>
            </a:p>
          </p:txBody>
        </p:sp>
        <p:sp>
          <p:nvSpPr>
            <p:cNvPr id="777224" name="Line 8"/>
            <p:cNvSpPr>
              <a:spLocks noChangeShapeType="1"/>
            </p:cNvSpPr>
            <p:nvPr/>
          </p:nvSpPr>
          <p:spPr bwMode="auto">
            <a:xfrm>
              <a:off x="3101975" y="2760663"/>
              <a:ext cx="3309938" cy="319087"/>
            </a:xfrm>
            <a:prstGeom prst="line">
              <a:avLst/>
            </a:prstGeom>
            <a:noFill/>
            <a:ln w="28575">
              <a:solidFill>
                <a:schemeClr val="folHlink"/>
              </a:solidFill>
              <a:round/>
              <a:headEnd/>
              <a:tailEnd type="triangle" w="med" len="lg"/>
            </a:ln>
            <a:effectLst/>
          </p:spPr>
          <p:txBody>
            <a:bodyPr/>
            <a:lstStyle/>
            <a:p>
              <a:endParaRPr lang="zh-CN" altLang="en-US"/>
            </a:p>
          </p:txBody>
        </p:sp>
        <p:sp>
          <p:nvSpPr>
            <p:cNvPr id="777233" name="Line 17"/>
            <p:cNvSpPr>
              <a:spLocks noChangeShapeType="1"/>
            </p:cNvSpPr>
            <p:nvPr/>
          </p:nvSpPr>
          <p:spPr bwMode="auto">
            <a:xfrm>
              <a:off x="3101975" y="3079750"/>
              <a:ext cx="3309938" cy="319088"/>
            </a:xfrm>
            <a:prstGeom prst="line">
              <a:avLst/>
            </a:prstGeom>
            <a:noFill/>
            <a:ln w="28575">
              <a:solidFill>
                <a:schemeClr val="folHlink"/>
              </a:solidFill>
              <a:round/>
              <a:headEnd/>
              <a:tailEnd type="triangle" w="med" len="lg"/>
            </a:ln>
            <a:effectLst/>
          </p:spPr>
          <p:txBody>
            <a:bodyPr/>
            <a:lstStyle/>
            <a:p>
              <a:endParaRPr lang="zh-CN" altLang="en-US"/>
            </a:p>
          </p:txBody>
        </p:sp>
        <p:sp>
          <p:nvSpPr>
            <p:cNvPr id="777234" name="Text Box 18"/>
            <p:cNvSpPr txBox="1">
              <a:spLocks noChangeArrowheads="1"/>
            </p:cNvSpPr>
            <p:nvPr/>
          </p:nvSpPr>
          <p:spPr bwMode="auto">
            <a:xfrm>
              <a:off x="6330950" y="2960688"/>
              <a:ext cx="1630363" cy="396875"/>
            </a:xfrm>
            <a:prstGeom prst="rect">
              <a:avLst/>
            </a:prstGeom>
            <a:noFill/>
            <a:ln w="9525">
              <a:noFill/>
              <a:miter lim="800000"/>
              <a:headEnd/>
              <a:tailEnd/>
            </a:ln>
            <a:effectLst/>
          </p:spPr>
          <p:txBody>
            <a:bodyPr wrap="none">
              <a:spAutoFit/>
            </a:bodyPr>
            <a:lstStyle/>
            <a:p>
              <a:r>
                <a:rPr lang="en-US" altLang="zh-CN" sz="2000" dirty="0">
                  <a:solidFill>
                    <a:schemeClr val="folHlink"/>
                  </a:solidFill>
                  <a:latin typeface="Arial" charset="0"/>
                  <a:ea typeface="黑体" pitchFamily="2" charset="-122"/>
                </a:rPr>
                <a:t> </a:t>
              </a:r>
              <a:r>
                <a:rPr lang="zh-CN" altLang="en-US" sz="2000" dirty="0">
                  <a:solidFill>
                    <a:schemeClr val="folHlink"/>
                  </a:solidFill>
                  <a:latin typeface="Arial" charset="0"/>
                  <a:ea typeface="黑体" pitchFamily="2" charset="-122"/>
                </a:rPr>
                <a:t>确认 </a:t>
              </a:r>
              <a:r>
                <a:rPr lang="en-US" altLang="zh-CN" sz="2000" dirty="0">
                  <a:solidFill>
                    <a:schemeClr val="folHlink"/>
                  </a:solidFill>
                  <a:latin typeface="Arial" charset="0"/>
                  <a:ea typeface="黑体" pitchFamily="2" charset="-122"/>
                </a:rPr>
                <a:t>M</a:t>
              </a:r>
              <a:r>
                <a:rPr lang="en-US" altLang="zh-CN" sz="2000" baseline="-25000" dirty="0">
                  <a:solidFill>
                    <a:schemeClr val="folHlink"/>
                  </a:solidFill>
                  <a:latin typeface="Arial" charset="0"/>
                  <a:ea typeface="黑体" pitchFamily="2" charset="-122"/>
                </a:rPr>
                <a:t>2</a:t>
              </a:r>
              <a:r>
                <a:rPr lang="en-US" altLang="zh-CN" sz="2000" dirty="0">
                  <a:solidFill>
                    <a:schemeClr val="folHlink"/>
                  </a:solidFill>
                  <a:latin typeface="Arial" charset="0"/>
                  <a:ea typeface="黑体" pitchFamily="2" charset="-122"/>
                </a:rPr>
                <a:t>~M</a:t>
              </a:r>
              <a:r>
                <a:rPr lang="en-US" altLang="zh-CN" sz="2000" baseline="-25000" dirty="0">
                  <a:solidFill>
                    <a:schemeClr val="folHlink"/>
                  </a:solidFill>
                  <a:latin typeface="Arial" charset="0"/>
                  <a:ea typeface="黑体" pitchFamily="2" charset="-122"/>
                </a:rPr>
                <a:t>3 </a:t>
              </a:r>
              <a:endParaRPr lang="en-US" altLang="zh-CN" sz="2000" dirty="0">
                <a:solidFill>
                  <a:schemeClr val="folHlink"/>
                </a:solidFill>
                <a:latin typeface="Arial" charset="0"/>
                <a:ea typeface="黑体" pitchFamily="2" charset="-122"/>
              </a:endParaRPr>
            </a:p>
          </p:txBody>
        </p:sp>
        <p:sp>
          <p:nvSpPr>
            <p:cNvPr id="777235" name="Line 19"/>
            <p:cNvSpPr>
              <a:spLocks noChangeShapeType="1"/>
            </p:cNvSpPr>
            <p:nvPr/>
          </p:nvSpPr>
          <p:spPr bwMode="auto">
            <a:xfrm flipH="1">
              <a:off x="3101975" y="3187700"/>
              <a:ext cx="3309938" cy="319088"/>
            </a:xfrm>
            <a:prstGeom prst="line">
              <a:avLst/>
            </a:prstGeom>
            <a:noFill/>
            <a:ln w="28575">
              <a:solidFill>
                <a:schemeClr val="hlink"/>
              </a:solidFill>
              <a:round/>
              <a:headEnd/>
              <a:tailEnd type="triangle" w="med" len="lg"/>
            </a:ln>
            <a:effectLst/>
          </p:spPr>
          <p:txBody>
            <a:bodyPr/>
            <a:lstStyle/>
            <a:p>
              <a:endParaRPr lang="zh-CN" altLang="en-US"/>
            </a:p>
          </p:txBody>
        </p:sp>
        <p:sp>
          <p:nvSpPr>
            <p:cNvPr id="777236" name="Line 20"/>
            <p:cNvSpPr>
              <a:spLocks noChangeShapeType="1"/>
            </p:cNvSpPr>
            <p:nvPr/>
          </p:nvSpPr>
          <p:spPr bwMode="auto">
            <a:xfrm flipH="1">
              <a:off x="3101975" y="3506788"/>
              <a:ext cx="3309938" cy="319087"/>
            </a:xfrm>
            <a:prstGeom prst="line">
              <a:avLst/>
            </a:prstGeom>
            <a:noFill/>
            <a:ln w="28575">
              <a:solidFill>
                <a:schemeClr val="hlink"/>
              </a:solidFill>
              <a:round/>
              <a:headEnd/>
              <a:tailEnd type="triangle" w="med" len="lg"/>
            </a:ln>
            <a:effectLst/>
          </p:spPr>
          <p:txBody>
            <a:bodyPr/>
            <a:lstStyle/>
            <a:p>
              <a:endParaRPr lang="zh-CN" altLang="en-US"/>
            </a:p>
          </p:txBody>
        </p:sp>
      </p:grpSp>
      <p:grpSp>
        <p:nvGrpSpPr>
          <p:cNvPr id="6" name="组合 47"/>
          <p:cNvGrpSpPr/>
          <p:nvPr/>
        </p:nvGrpSpPr>
        <p:grpSpPr>
          <a:xfrm>
            <a:off x="1071570" y="5100636"/>
            <a:ext cx="4911747" cy="488935"/>
            <a:chOff x="1500166" y="5572140"/>
            <a:chExt cx="4911747" cy="488935"/>
          </a:xfrm>
        </p:grpSpPr>
        <p:sp>
          <p:nvSpPr>
            <p:cNvPr id="777246" name="Text Box 30"/>
            <p:cNvSpPr txBox="1">
              <a:spLocks noChangeArrowheads="1"/>
            </p:cNvSpPr>
            <p:nvPr/>
          </p:nvSpPr>
          <p:spPr bwMode="auto">
            <a:xfrm>
              <a:off x="1500166" y="5572140"/>
              <a:ext cx="1276350" cy="396875"/>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r>
                <a:rPr lang="en-US" altLang="zh-CN" sz="2000" dirty="0" err="1">
                  <a:solidFill>
                    <a:schemeClr val="folHlink"/>
                  </a:solidFill>
                  <a:latin typeface="Arial" charset="0"/>
                  <a:ea typeface="黑体" pitchFamily="2" charset="-122"/>
                </a:rPr>
                <a:t>cwnd</a:t>
              </a:r>
              <a:r>
                <a:rPr lang="en-US" altLang="zh-CN" sz="2000" dirty="0">
                  <a:solidFill>
                    <a:schemeClr val="folHlink"/>
                  </a:solidFill>
                  <a:latin typeface="Arial" charset="0"/>
                  <a:ea typeface="黑体" pitchFamily="2" charset="-122"/>
                </a:rPr>
                <a:t> = 8 </a:t>
              </a:r>
            </a:p>
          </p:txBody>
        </p:sp>
        <p:sp>
          <p:nvSpPr>
            <p:cNvPr id="777227" name="Line 11"/>
            <p:cNvSpPr>
              <a:spLocks noChangeShapeType="1"/>
            </p:cNvSpPr>
            <p:nvPr/>
          </p:nvSpPr>
          <p:spPr bwMode="auto">
            <a:xfrm>
              <a:off x="3101975" y="5741988"/>
              <a:ext cx="3309938" cy="319087"/>
            </a:xfrm>
            <a:prstGeom prst="line">
              <a:avLst/>
            </a:prstGeom>
            <a:noFill/>
            <a:ln w="28575">
              <a:solidFill>
                <a:schemeClr val="folHlink"/>
              </a:solidFill>
              <a:round/>
              <a:headEnd/>
              <a:tailEnd type="triangle" w="med" len="lg"/>
            </a:ln>
            <a:effectLst/>
          </p:spPr>
          <p:txBody>
            <a:bodyPr/>
            <a:lstStyle/>
            <a:p>
              <a:endParaRPr lang="zh-CN" altLang="en-US"/>
            </a:p>
          </p:txBody>
        </p:sp>
      </p:grpSp>
      <p:sp>
        <p:nvSpPr>
          <p:cNvPr id="44" name="灯片编号占位符 43"/>
          <p:cNvSpPr>
            <a:spLocks noGrp="1"/>
          </p:cNvSpPr>
          <p:nvPr>
            <p:ph type="sldNum" sz="quarter" idx="11"/>
          </p:nvPr>
        </p:nvSpPr>
        <p:spPr>
          <a:xfrm>
            <a:off x="6746905" y="5646716"/>
            <a:ext cx="1905000" cy="457200"/>
          </a:xfrm>
        </p:spPr>
        <p:txBody>
          <a:bodyPr/>
          <a:lstStyle/>
          <a:p>
            <a:pPr>
              <a:defRPr/>
            </a:pPr>
            <a:fld id="{07634577-89B0-42EF-9215-9BD7AD72A6D0}" type="slidenum">
              <a:rPr lang="en-US" altLang="zh-CN" smtClean="0"/>
              <a:pPr>
                <a:defRPr/>
              </a:pPr>
              <a:t>87</a:t>
            </a:fld>
            <a:endParaRPr lang="en-US" altLang="zh-CN" dirty="0"/>
          </a:p>
        </p:txBody>
      </p:sp>
      <p:grpSp>
        <p:nvGrpSpPr>
          <p:cNvPr id="7" name="Group 13"/>
          <p:cNvGrpSpPr>
            <a:grpSpLocks/>
          </p:cNvGrpSpPr>
          <p:nvPr/>
        </p:nvGrpSpPr>
        <p:grpSpPr bwMode="auto">
          <a:xfrm>
            <a:off x="2673379" y="1142984"/>
            <a:ext cx="3309938" cy="4872037"/>
            <a:chOff x="2042" y="674"/>
            <a:chExt cx="1569" cy="2711"/>
          </a:xfrm>
        </p:grpSpPr>
        <p:sp>
          <p:nvSpPr>
            <p:cNvPr id="777230" name="Line 14"/>
            <p:cNvSpPr>
              <a:spLocks noChangeShapeType="1"/>
            </p:cNvSpPr>
            <p:nvPr/>
          </p:nvSpPr>
          <p:spPr bwMode="auto">
            <a:xfrm>
              <a:off x="2042" y="674"/>
              <a:ext cx="0" cy="2711"/>
            </a:xfrm>
            <a:prstGeom prst="line">
              <a:avLst/>
            </a:prstGeom>
            <a:noFill/>
            <a:ln w="9525">
              <a:solidFill>
                <a:schemeClr val="folHlink"/>
              </a:solidFill>
              <a:round/>
              <a:headEnd/>
              <a:tailEnd type="triangle" w="med" len="lg"/>
            </a:ln>
            <a:effectLst/>
          </p:spPr>
          <p:txBody>
            <a:bodyPr/>
            <a:lstStyle/>
            <a:p>
              <a:endParaRPr lang="zh-CN" altLang="en-US"/>
            </a:p>
          </p:txBody>
        </p:sp>
        <p:sp>
          <p:nvSpPr>
            <p:cNvPr id="777231" name="Line 15"/>
            <p:cNvSpPr>
              <a:spLocks noChangeShapeType="1"/>
            </p:cNvSpPr>
            <p:nvPr/>
          </p:nvSpPr>
          <p:spPr bwMode="auto">
            <a:xfrm>
              <a:off x="3611" y="674"/>
              <a:ext cx="0" cy="2711"/>
            </a:xfrm>
            <a:prstGeom prst="line">
              <a:avLst/>
            </a:prstGeom>
            <a:noFill/>
            <a:ln w="9525">
              <a:solidFill>
                <a:schemeClr val="folHlink"/>
              </a:solidFill>
              <a:round/>
              <a:headEnd/>
              <a:tailEnd type="triangle" w="med" len="lg"/>
            </a:ln>
            <a:effectLst/>
          </p:spPr>
          <p:txBody>
            <a:bodyPr/>
            <a:lstStyle/>
            <a:p>
              <a:endParaRPr lang="zh-CN" altLang="en-US"/>
            </a:p>
          </p:txBody>
        </p:sp>
      </p:grpSp>
      <p:sp>
        <p:nvSpPr>
          <p:cNvPr id="53" name="Text Box 43"/>
          <p:cNvSpPr txBox="1">
            <a:spLocks noChangeArrowheads="1"/>
          </p:cNvSpPr>
          <p:nvPr/>
        </p:nvSpPr>
        <p:spPr bwMode="auto">
          <a:xfrm>
            <a:off x="7643866" y="2600306"/>
            <a:ext cx="903287" cy="396875"/>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r>
              <a:rPr lang="zh-CN" altLang="en-US" sz="2000" dirty="0">
                <a:solidFill>
                  <a:schemeClr val="folHlink"/>
                </a:solidFill>
                <a:latin typeface="Arial" charset="0"/>
                <a:ea typeface="黑体" pitchFamily="2" charset="-122"/>
              </a:rPr>
              <a:t>轮次 </a:t>
            </a:r>
            <a:r>
              <a:rPr lang="en-US" altLang="zh-CN" sz="2000" dirty="0">
                <a:solidFill>
                  <a:schemeClr val="folHlink"/>
                </a:solidFill>
                <a:latin typeface="Arial" charset="0"/>
                <a:ea typeface="黑体" pitchFamily="2" charset="-122"/>
              </a:rPr>
              <a:t>2</a:t>
            </a:r>
          </a:p>
        </p:txBody>
      </p:sp>
      <p:sp>
        <p:nvSpPr>
          <p:cNvPr id="54" name="Text Box 44"/>
          <p:cNvSpPr txBox="1">
            <a:spLocks noChangeArrowheads="1"/>
          </p:cNvSpPr>
          <p:nvPr/>
        </p:nvSpPr>
        <p:spPr bwMode="auto">
          <a:xfrm>
            <a:off x="7599392" y="4144946"/>
            <a:ext cx="903287" cy="396875"/>
          </a:xfrm>
          <a:prstGeom prst="rect">
            <a:avLst/>
          </a:prstGeom>
          <a:solidFill>
            <a:srgbClr val="CCECFF"/>
          </a:solidFill>
          <a:ln w="9525">
            <a:noFill/>
            <a:miter lim="800000"/>
            <a:headEnd/>
            <a:tailEnd/>
          </a:ln>
          <a:effectLst>
            <a:outerShdw dist="35921" dir="2700000" algn="ctr" rotWithShape="0">
              <a:schemeClr val="bg2"/>
            </a:outerShdw>
          </a:effectLst>
        </p:spPr>
        <p:txBody>
          <a:bodyPr wrap="none">
            <a:spAutoFit/>
          </a:bodyPr>
          <a:lstStyle/>
          <a:p>
            <a:r>
              <a:rPr lang="zh-CN" altLang="en-US" sz="2000" dirty="0">
                <a:solidFill>
                  <a:schemeClr val="folHlink"/>
                </a:solidFill>
                <a:latin typeface="Arial" charset="0"/>
                <a:ea typeface="黑体" pitchFamily="2" charset="-122"/>
              </a:rPr>
              <a:t>轮次 </a:t>
            </a:r>
            <a:r>
              <a:rPr lang="en-US" altLang="zh-CN" sz="2000" dirty="0">
                <a:solidFill>
                  <a:schemeClr val="folHlink"/>
                </a:solidFill>
                <a:latin typeface="Arial" charset="0"/>
                <a:ea typeface="黑体" pitchFamily="2" charset="-122"/>
              </a:rPr>
              <a:t>3</a:t>
            </a:r>
          </a:p>
        </p:txBody>
      </p:sp>
      <p:sp>
        <p:nvSpPr>
          <p:cNvPr id="55" name="圆角矩形标注 54"/>
          <p:cNvSpPr/>
          <p:nvPr/>
        </p:nvSpPr>
        <p:spPr>
          <a:xfrm>
            <a:off x="0" y="5715016"/>
            <a:ext cx="9144000" cy="857232"/>
          </a:xfrm>
          <a:prstGeom prst="wedgeRoundRectCallout">
            <a:avLst>
              <a:gd name="adj1" fmla="val 33247"/>
              <a:gd name="adj2" fmla="val -50731"/>
              <a:gd name="adj3" fmla="val 16667"/>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smtClean="0"/>
              <a:t>慢开始算法相当于在一个传输轮次</a:t>
            </a:r>
            <a:r>
              <a:rPr lang="en-US" altLang="zh-CN" sz="3200" dirty="0" smtClean="0"/>
              <a:t>cwndX2</a:t>
            </a:r>
            <a:endParaRPr lang="zh-CN" altLang="en-US" sz="3200" dirty="0"/>
          </a:p>
        </p:txBody>
      </p:sp>
      <p:sp>
        <p:nvSpPr>
          <p:cNvPr id="51" name="Rectangle 2"/>
          <p:cNvSpPr txBox="1">
            <a:spLocks noChangeArrowheads="1"/>
          </p:cNvSpPr>
          <p:nvPr/>
        </p:nvSpPr>
        <p:spPr>
          <a:xfrm>
            <a:off x="571472" y="0"/>
            <a:ext cx="8215370" cy="78579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000" b="0" i="0" u="none" strike="noStrike" kern="0" cap="none" spc="0" normalizeH="0" baseline="0" noProof="0" dirty="0" smtClean="0">
                <a:ln>
                  <a:noFill/>
                </a:ln>
                <a:solidFill>
                  <a:srgbClr val="002060"/>
                </a:solidFill>
                <a:effectLst/>
                <a:uLnTx/>
                <a:uFillTx/>
                <a:latin typeface="Times New Roman" pitchFamily="18" charset="0"/>
                <a:ea typeface="+mj-ea"/>
                <a:cs typeface="Times New Roman" pitchFamily="18" charset="0"/>
              </a:rPr>
              <a:t>传输轮次</a:t>
            </a:r>
            <a:endParaRPr kumimoji="0" lang="en-US" altLang="zh-CN" sz="4000" b="0" i="0" u="none" strike="noStrike" kern="0" cap="none" spc="0" normalizeH="0" baseline="0" noProof="0" dirty="0">
              <a:ln>
                <a:noFill/>
              </a:ln>
              <a:solidFill>
                <a:srgbClr val="002060"/>
              </a:solidFill>
              <a:effectLst/>
              <a:uLnTx/>
              <a:uFillTx/>
              <a:latin typeface="Times New Roman" pitchFamily="18" charset="0"/>
              <a:ea typeface="+mj-ea"/>
              <a:cs typeface="Times New Roman" pitchFamily="18" charset="0"/>
            </a:endParaRPr>
          </a:p>
        </p:txBody>
      </p:sp>
      <p:sp>
        <p:nvSpPr>
          <p:cNvPr id="56" name="左大括号 55"/>
          <p:cNvSpPr/>
          <p:nvPr/>
        </p:nvSpPr>
        <p:spPr>
          <a:xfrm>
            <a:off x="2357453" y="3457562"/>
            <a:ext cx="293691" cy="1717684"/>
          </a:xfrm>
          <a:prstGeom prst="leftBrace">
            <a:avLst/>
          </a:prstGeom>
          <a:ln w="38100">
            <a:solidFill>
              <a:srgbClr val="00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圆角矩形标注 57"/>
          <p:cNvSpPr/>
          <p:nvPr/>
        </p:nvSpPr>
        <p:spPr>
          <a:xfrm>
            <a:off x="0" y="3857628"/>
            <a:ext cx="1857388" cy="1143008"/>
          </a:xfrm>
          <a:prstGeom prst="wedgeRoundRectCallout">
            <a:avLst>
              <a:gd name="adj1" fmla="val 78881"/>
              <a:gd name="adj2" fmla="val -1569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dirty="0" smtClean="0"/>
              <a:t>所经历时间也叫做往返时间</a:t>
            </a:r>
            <a:r>
              <a:rPr lang="en-US" altLang="zh-CN" sz="2400" dirty="0" smtClean="0"/>
              <a:t>RTT</a:t>
            </a:r>
            <a:endParaRPr lang="zh-CN" alt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7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58" grpId="0" animBg="1"/>
      <p:bldP spid="53" grpId="0" animBg="1"/>
      <p:bldP spid="54" grpId="0" animBg="1"/>
      <p:bldP spid="55" grpId="0" animBg="1"/>
      <p:bldP spid="56" grpId="0" animBg="1"/>
      <p:bldP spid="5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48"/>
          <p:cNvSpPr>
            <a:spLocks noGrp="1"/>
          </p:cNvSpPr>
          <p:nvPr>
            <p:ph type="title"/>
          </p:nvPr>
        </p:nvSpPr>
        <p:spPr/>
        <p:txBody>
          <a:bodyPr/>
          <a:lstStyle/>
          <a:p>
            <a:r>
              <a:rPr lang="zh-CN" altLang="en-US" sz="3600" dirty="0" smtClean="0">
                <a:solidFill>
                  <a:srgbClr val="000000"/>
                </a:solidFill>
                <a:latin typeface="+mn-ea"/>
              </a:rPr>
              <a:t>慢启动算法，随着</a:t>
            </a:r>
            <a:r>
              <a:rPr lang="en-US" altLang="zh-CN" sz="3600" dirty="0" err="1" smtClean="0">
                <a:solidFill>
                  <a:srgbClr val="000000"/>
                </a:solidFill>
                <a:latin typeface="+mn-ea"/>
              </a:rPr>
              <a:t>cwnd</a:t>
            </a:r>
            <a:r>
              <a:rPr lang="zh-CN" altLang="en-US" sz="3600" dirty="0" smtClean="0">
                <a:solidFill>
                  <a:srgbClr val="000000"/>
                </a:solidFill>
                <a:latin typeface="+mn-ea"/>
              </a:rPr>
              <a:t>的增大，注入网络的数据逐渐增多，就有可能发生拥塞</a:t>
            </a:r>
            <a:endParaRPr lang="zh-CN" altLang="en-US" sz="3600" dirty="0"/>
          </a:p>
        </p:txBody>
      </p:sp>
      <p:sp>
        <p:nvSpPr>
          <p:cNvPr id="44" name="灯片编号占位符 43"/>
          <p:cNvSpPr>
            <a:spLocks noGrp="1"/>
          </p:cNvSpPr>
          <p:nvPr>
            <p:ph type="sldNum" sz="quarter" idx="4"/>
          </p:nvPr>
        </p:nvSpPr>
        <p:spPr/>
        <p:txBody>
          <a:bodyPr/>
          <a:lstStyle/>
          <a:p>
            <a:pPr>
              <a:defRPr/>
            </a:pPr>
            <a:fld id="{07634577-89B0-42EF-9215-9BD7AD72A6D0}" type="slidenum">
              <a:rPr lang="en-US" altLang="zh-CN" smtClean="0"/>
              <a:pPr>
                <a:defRPr/>
              </a:pPr>
              <a:t>88</a:t>
            </a:fld>
            <a:endParaRPr lang="en-US" altLang="zh-CN" dirty="0"/>
          </a:p>
        </p:txBody>
      </p:sp>
      <p:graphicFrame>
        <p:nvGraphicFramePr>
          <p:cNvPr id="48" name="表格 47"/>
          <p:cNvGraphicFramePr>
            <a:graphicFrameLocks noGrp="1"/>
          </p:cNvGraphicFramePr>
          <p:nvPr>
            <p:extLst>
              <p:ext uri="{D42A27DB-BD31-4B8C-83A1-F6EECF244321}">
                <p14:modId xmlns:p14="http://schemas.microsoft.com/office/powerpoint/2010/main" val="3593481570"/>
              </p:ext>
            </p:extLst>
          </p:nvPr>
        </p:nvGraphicFramePr>
        <p:xfrm>
          <a:off x="-2" y="2723206"/>
          <a:ext cx="9144000" cy="1688917"/>
        </p:xfrm>
        <a:graphic>
          <a:graphicData uri="http://schemas.openxmlformats.org/drawingml/2006/table">
            <a:tbl>
              <a:tblPr firstRow="1" bandRow="1">
                <a:tableStyleId>{5C22544A-7EE6-4342-B048-85BDC9FD1C3A}</a:tableStyleId>
              </a:tblPr>
              <a:tblGrid>
                <a:gridCol w="1187626"/>
                <a:gridCol w="455418"/>
                <a:gridCol w="785818"/>
                <a:gridCol w="619138"/>
                <a:gridCol w="762000"/>
                <a:gridCol w="762000"/>
                <a:gridCol w="762000"/>
                <a:gridCol w="762000"/>
                <a:gridCol w="762000"/>
                <a:gridCol w="762000"/>
                <a:gridCol w="595340"/>
                <a:gridCol w="928660"/>
              </a:tblGrid>
              <a:tr h="544829">
                <a:tc>
                  <a:txBody>
                    <a:bodyPr/>
                    <a:lstStyle/>
                    <a:p>
                      <a:r>
                        <a:rPr lang="zh-CN" altLang="en-US" dirty="0" smtClean="0">
                          <a:solidFill>
                            <a:schemeClr val="tx1"/>
                          </a:solidFill>
                        </a:rPr>
                        <a:t>传输轮次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1331">
                <a:tc>
                  <a:txBody>
                    <a:bodyPr/>
                    <a:lstStyle/>
                    <a:p>
                      <a:r>
                        <a:rPr lang="en-US" altLang="zh-CN" dirty="0" err="1" smtClean="0">
                          <a:solidFill>
                            <a:schemeClr val="tx1"/>
                          </a:solidFill>
                        </a:rPr>
                        <a:t>Cwnd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78328">
                <a:tc>
                  <a:txBody>
                    <a:bodyPr/>
                    <a:lstStyle/>
                    <a:p>
                      <a:r>
                        <a:rPr lang="en-US" altLang="zh-CN" dirty="0" err="1" smtClean="0">
                          <a:solidFill>
                            <a:schemeClr val="tx1"/>
                          </a:solidFill>
                        </a:rPr>
                        <a:t>ssthresh</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28630" y="214290"/>
            <a:ext cx="8215370" cy="1214446"/>
          </a:xfrm>
        </p:spPr>
        <p:txBody>
          <a:bodyPr/>
          <a:lstStyle/>
          <a:p>
            <a:r>
              <a:rPr lang="zh-CN" altLang="en-US" dirty="0" smtClean="0">
                <a:solidFill>
                  <a:schemeClr val="accent4"/>
                </a:solidFill>
              </a:rPr>
              <a:t>拥塞避免</a:t>
            </a:r>
            <a:endParaRPr lang="zh-CN" altLang="en-US" dirty="0"/>
          </a:p>
        </p:txBody>
      </p:sp>
      <p:sp>
        <p:nvSpPr>
          <p:cNvPr id="4" name="内容占位符 3"/>
          <p:cNvSpPr>
            <a:spLocks noGrp="1"/>
          </p:cNvSpPr>
          <p:nvPr>
            <p:ph idx="1"/>
          </p:nvPr>
        </p:nvSpPr>
        <p:spPr>
          <a:xfrm>
            <a:off x="500034" y="1643050"/>
            <a:ext cx="8172478" cy="4643470"/>
          </a:xfrm>
        </p:spPr>
        <p:txBody>
          <a:bodyPr/>
          <a:lstStyle/>
          <a:p>
            <a:pPr lvl="0">
              <a:buNone/>
              <a:defRPr/>
            </a:pPr>
            <a:r>
              <a:rPr lang="zh-CN" altLang="en-US" sz="2800" dirty="0" smtClean="0">
                <a:solidFill>
                  <a:schemeClr val="tx1"/>
                </a:solidFill>
                <a:latin typeface="+mn-ea"/>
              </a:rPr>
              <a:t>为必免发生拥塞，慢开始算法需要设置</a:t>
            </a:r>
            <a:r>
              <a:rPr lang="zh-CN" altLang="en-US" sz="2800" dirty="0" smtClean="0">
                <a:solidFill>
                  <a:srgbClr val="FF0000"/>
                </a:solidFill>
                <a:latin typeface="+mn-ea"/>
              </a:rPr>
              <a:t>门限变量</a:t>
            </a:r>
            <a:r>
              <a:rPr lang="en-US" altLang="zh-CN" sz="2800" dirty="0" err="1" smtClean="0">
                <a:solidFill>
                  <a:srgbClr val="FF0000"/>
                </a:solidFill>
                <a:latin typeface="+mn-ea"/>
              </a:rPr>
              <a:t>ssthresh</a:t>
            </a:r>
            <a:endParaRPr lang="en-US" altLang="zh-CN" sz="2800" dirty="0" smtClean="0">
              <a:solidFill>
                <a:srgbClr val="FF0000"/>
              </a:solidFill>
              <a:latin typeface="+mn-ea"/>
            </a:endParaRPr>
          </a:p>
          <a:p>
            <a:pPr lvl="0">
              <a:defRPr/>
            </a:pPr>
            <a:r>
              <a:rPr lang="zh-CN" altLang="en-US" sz="2800" dirty="0" smtClean="0">
                <a:solidFill>
                  <a:schemeClr val="tx1"/>
                </a:solidFill>
                <a:latin typeface="+mn-ea"/>
              </a:rPr>
              <a:t>当 </a:t>
            </a:r>
            <a:r>
              <a:rPr lang="en-US" altLang="zh-CN" sz="2800" dirty="0" err="1" smtClean="0">
                <a:solidFill>
                  <a:schemeClr val="tx1"/>
                </a:solidFill>
                <a:latin typeface="+mn-ea"/>
              </a:rPr>
              <a:t>cwnd</a:t>
            </a:r>
            <a:r>
              <a:rPr lang="en-US" altLang="zh-CN" sz="2800" dirty="0" smtClean="0">
                <a:solidFill>
                  <a:schemeClr val="tx1"/>
                </a:solidFill>
                <a:latin typeface="+mn-ea"/>
              </a:rPr>
              <a:t> &lt; </a:t>
            </a:r>
            <a:r>
              <a:rPr lang="en-US" altLang="zh-CN" sz="2800" dirty="0" err="1" smtClean="0">
                <a:solidFill>
                  <a:schemeClr val="tx1"/>
                </a:solidFill>
                <a:latin typeface="+mn-ea"/>
              </a:rPr>
              <a:t>ssthresh</a:t>
            </a:r>
            <a:r>
              <a:rPr lang="en-US" altLang="zh-CN" sz="2800" dirty="0" smtClean="0">
                <a:solidFill>
                  <a:schemeClr val="tx1"/>
                </a:solidFill>
                <a:latin typeface="+mn-ea"/>
              </a:rPr>
              <a:t> </a:t>
            </a:r>
            <a:r>
              <a:rPr lang="zh-CN" altLang="en-US" sz="2800" dirty="0" smtClean="0">
                <a:solidFill>
                  <a:schemeClr val="tx1"/>
                </a:solidFill>
                <a:latin typeface="+mn-ea"/>
              </a:rPr>
              <a:t>时，使用慢开始算法。</a:t>
            </a:r>
          </a:p>
          <a:p>
            <a:pPr lvl="0">
              <a:defRPr/>
            </a:pPr>
            <a:r>
              <a:rPr lang="zh-CN" altLang="en-US" sz="2800" dirty="0" smtClean="0">
                <a:solidFill>
                  <a:schemeClr val="tx1"/>
                </a:solidFill>
                <a:latin typeface="+mn-ea"/>
              </a:rPr>
              <a:t>当 </a:t>
            </a:r>
            <a:r>
              <a:rPr lang="en-US" altLang="zh-CN" sz="2800" dirty="0" err="1" smtClean="0">
                <a:solidFill>
                  <a:schemeClr val="tx1"/>
                </a:solidFill>
                <a:latin typeface="+mn-ea"/>
              </a:rPr>
              <a:t>cwnd</a:t>
            </a:r>
            <a:r>
              <a:rPr lang="en-US" altLang="zh-CN" sz="2800" dirty="0" smtClean="0">
                <a:solidFill>
                  <a:schemeClr val="tx1"/>
                </a:solidFill>
                <a:latin typeface="+mn-ea"/>
              </a:rPr>
              <a:t> &gt; </a:t>
            </a:r>
            <a:r>
              <a:rPr lang="en-US" altLang="zh-CN" sz="2800" dirty="0" err="1" smtClean="0">
                <a:solidFill>
                  <a:schemeClr val="tx1"/>
                </a:solidFill>
                <a:latin typeface="+mn-ea"/>
              </a:rPr>
              <a:t>ssthresh</a:t>
            </a:r>
            <a:r>
              <a:rPr lang="en-US" altLang="zh-CN" sz="2800" dirty="0" smtClean="0">
                <a:solidFill>
                  <a:schemeClr val="tx1"/>
                </a:solidFill>
                <a:latin typeface="+mn-ea"/>
              </a:rPr>
              <a:t> </a:t>
            </a:r>
            <a:r>
              <a:rPr lang="zh-CN" altLang="en-US" sz="2800" dirty="0" smtClean="0">
                <a:solidFill>
                  <a:schemeClr val="tx1"/>
                </a:solidFill>
                <a:latin typeface="+mn-ea"/>
              </a:rPr>
              <a:t>时，停止使用慢开始算法而改用拥塞避免算法。</a:t>
            </a:r>
            <a:endParaRPr lang="en-US" altLang="zh-CN" sz="2800" dirty="0" smtClean="0">
              <a:solidFill>
                <a:schemeClr val="tx1"/>
              </a:solidFill>
              <a:latin typeface="+mn-ea"/>
            </a:endParaRPr>
          </a:p>
          <a:p>
            <a:pPr marL="800100" lvl="1" indent="-342900">
              <a:buClr>
                <a:schemeClr val="folHlink"/>
              </a:buClr>
              <a:buSzPct val="60000"/>
            </a:pPr>
            <a:r>
              <a:rPr lang="zh-CN" altLang="en-US" dirty="0" smtClean="0">
                <a:solidFill>
                  <a:schemeClr val="accent4"/>
                </a:solidFill>
                <a:latin typeface="+mn-ea"/>
              </a:rPr>
              <a:t>拥塞避免算法：即每经过一个往返时间 </a:t>
            </a:r>
            <a:r>
              <a:rPr lang="en-US" altLang="zh-CN" dirty="0" smtClean="0">
                <a:solidFill>
                  <a:schemeClr val="accent4"/>
                </a:solidFill>
                <a:latin typeface="+mn-ea"/>
              </a:rPr>
              <a:t>RTT </a:t>
            </a:r>
            <a:r>
              <a:rPr lang="zh-CN" altLang="en-US" dirty="0" smtClean="0">
                <a:solidFill>
                  <a:schemeClr val="accent4"/>
                </a:solidFill>
                <a:latin typeface="+mn-ea"/>
              </a:rPr>
              <a:t>（一个轮次）就把发送方的拥塞窗口 </a:t>
            </a:r>
            <a:r>
              <a:rPr lang="en-US" altLang="zh-CN" dirty="0" err="1" smtClean="0">
                <a:solidFill>
                  <a:schemeClr val="accent4"/>
                </a:solidFill>
                <a:latin typeface="+mn-ea"/>
              </a:rPr>
              <a:t>cwnd</a:t>
            </a:r>
            <a:r>
              <a:rPr lang="en-US" altLang="zh-CN" dirty="0" smtClean="0">
                <a:solidFill>
                  <a:schemeClr val="accent4"/>
                </a:solidFill>
                <a:latin typeface="+mn-ea"/>
              </a:rPr>
              <a:t> </a:t>
            </a:r>
            <a:r>
              <a:rPr lang="zh-CN" altLang="en-US" dirty="0" smtClean="0">
                <a:solidFill>
                  <a:schemeClr val="accent4"/>
                </a:solidFill>
                <a:latin typeface="+mn-ea"/>
              </a:rPr>
              <a:t>加 </a:t>
            </a:r>
            <a:r>
              <a:rPr lang="en-US" altLang="zh-CN" dirty="0" smtClean="0">
                <a:solidFill>
                  <a:schemeClr val="accent4"/>
                </a:solidFill>
                <a:latin typeface="+mn-ea"/>
              </a:rPr>
              <a:t>1</a:t>
            </a:r>
            <a:r>
              <a:rPr lang="zh-CN" altLang="en-US" dirty="0" smtClean="0">
                <a:solidFill>
                  <a:schemeClr val="accent4"/>
                </a:solidFill>
                <a:latin typeface="+mn-ea"/>
              </a:rPr>
              <a:t>，而不是加倍</a:t>
            </a:r>
          </a:p>
          <a:p>
            <a:pPr lvl="0">
              <a:defRPr/>
            </a:pPr>
            <a:r>
              <a:rPr lang="zh-CN" altLang="en-US" sz="2800" dirty="0" smtClean="0">
                <a:solidFill>
                  <a:schemeClr val="tx1"/>
                </a:solidFill>
                <a:latin typeface="+mn-ea"/>
              </a:rPr>
              <a:t>当 </a:t>
            </a:r>
            <a:r>
              <a:rPr lang="en-US" altLang="zh-CN" sz="2800" dirty="0" err="1" smtClean="0">
                <a:solidFill>
                  <a:schemeClr val="tx1"/>
                </a:solidFill>
                <a:latin typeface="+mn-ea"/>
              </a:rPr>
              <a:t>cwnd</a:t>
            </a:r>
            <a:r>
              <a:rPr lang="en-US" altLang="zh-CN" sz="2800" dirty="0" smtClean="0">
                <a:solidFill>
                  <a:schemeClr val="tx1"/>
                </a:solidFill>
                <a:latin typeface="+mn-ea"/>
              </a:rPr>
              <a:t> = </a:t>
            </a:r>
            <a:r>
              <a:rPr lang="en-US" altLang="zh-CN" sz="2800" dirty="0" err="1" smtClean="0">
                <a:solidFill>
                  <a:schemeClr val="tx1"/>
                </a:solidFill>
                <a:latin typeface="+mn-ea"/>
              </a:rPr>
              <a:t>ssthresh</a:t>
            </a:r>
            <a:r>
              <a:rPr lang="en-US" altLang="zh-CN" sz="2800" dirty="0" smtClean="0">
                <a:solidFill>
                  <a:schemeClr val="tx1"/>
                </a:solidFill>
                <a:latin typeface="+mn-ea"/>
              </a:rPr>
              <a:t> </a:t>
            </a:r>
            <a:r>
              <a:rPr lang="zh-CN" altLang="en-US" sz="2800" dirty="0" smtClean="0">
                <a:solidFill>
                  <a:schemeClr val="tx1"/>
                </a:solidFill>
                <a:latin typeface="+mn-ea"/>
              </a:rPr>
              <a:t>时，既可使用慢开始算法，也可使用拥塞避免算法。</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r>
              <a:rPr lang="en-US" altLang="zh-CN" dirty="0" smtClean="0"/>
              <a:t>TCP</a:t>
            </a:r>
            <a:r>
              <a:rPr lang="zh-CN" altLang="en-US" dirty="0" smtClean="0"/>
              <a:t>与</a:t>
            </a:r>
            <a:r>
              <a:rPr lang="en-US" altLang="zh-CN" dirty="0" smtClean="0"/>
              <a:t>UDP</a:t>
            </a:r>
            <a:endParaRPr lang="en-US" altLang="zh-CN" dirty="0"/>
          </a:p>
        </p:txBody>
      </p:sp>
      <p:sp>
        <p:nvSpPr>
          <p:cNvPr id="353295" name="Rectangle 15"/>
          <p:cNvSpPr>
            <a:spLocks noGrp="1" noChangeArrowheads="1"/>
          </p:cNvSpPr>
          <p:nvPr>
            <p:ph idx="1"/>
          </p:nvPr>
        </p:nvSpPr>
        <p:spPr/>
        <p:txBody>
          <a:bodyPr/>
          <a:lstStyle/>
          <a:p>
            <a:pPr algn="just">
              <a:lnSpc>
                <a:spcPct val="105000"/>
              </a:lnSpc>
            </a:pPr>
            <a:r>
              <a:rPr lang="en-US" altLang="zh-CN" sz="2800" dirty="0" smtClean="0"/>
              <a:t>UDP </a:t>
            </a:r>
            <a:r>
              <a:rPr lang="zh-CN" altLang="en-US" sz="2800" dirty="0" smtClean="0"/>
              <a:t>在传送数据之前</a:t>
            </a:r>
            <a:r>
              <a:rPr lang="zh-CN" altLang="en-US" sz="2800" dirty="0" smtClean="0">
                <a:solidFill>
                  <a:srgbClr val="FF0000"/>
                </a:solidFill>
              </a:rPr>
              <a:t>不需要先建立连接、是不可靠服务</a:t>
            </a:r>
            <a:r>
              <a:rPr lang="zh-CN" altLang="en-US" sz="2800" dirty="0" smtClean="0"/>
              <a:t>，协议比较简单；通信信道是一条</a:t>
            </a:r>
            <a:r>
              <a:rPr lang="zh-CN" altLang="en-US" sz="2800" dirty="0" smtClean="0">
                <a:solidFill>
                  <a:schemeClr val="hlink"/>
                </a:solidFill>
              </a:rPr>
              <a:t>不可靠信道</a:t>
            </a:r>
            <a:r>
              <a:rPr lang="zh-CN" altLang="en-US" sz="2800" dirty="0" smtClean="0"/>
              <a:t>（</a:t>
            </a:r>
            <a:r>
              <a:rPr lang="en-US" altLang="zh-CN" sz="2800" dirty="0" smtClean="0"/>
              <a:t>5.2</a:t>
            </a:r>
            <a:r>
              <a:rPr lang="zh-CN" altLang="en-US" sz="2800" dirty="0" smtClean="0"/>
              <a:t>小节）。</a:t>
            </a:r>
            <a:endParaRPr lang="en-US" altLang="zh-CN" sz="2800" dirty="0" smtClean="0"/>
          </a:p>
          <a:p>
            <a:pPr algn="just">
              <a:lnSpc>
                <a:spcPct val="105000"/>
              </a:lnSpc>
            </a:pPr>
            <a:r>
              <a:rPr lang="en-US" altLang="zh-CN" sz="2800" dirty="0" smtClean="0"/>
              <a:t>TCP </a:t>
            </a:r>
            <a:r>
              <a:rPr lang="zh-CN" altLang="en-US" sz="2800" dirty="0" smtClean="0"/>
              <a:t>提供</a:t>
            </a:r>
            <a:r>
              <a:rPr lang="zh-CN" altLang="en-US" sz="2800" dirty="0" smtClean="0">
                <a:solidFill>
                  <a:srgbClr val="FF0000"/>
                </a:solidFill>
              </a:rPr>
              <a:t>面向连接的</a:t>
            </a:r>
            <a:r>
              <a:rPr lang="zh-CN" altLang="en-US" sz="2800" dirty="0" smtClean="0"/>
              <a:t>、</a:t>
            </a:r>
            <a:r>
              <a:rPr lang="zh-CN" altLang="en-US" sz="2800" dirty="0" smtClean="0">
                <a:solidFill>
                  <a:srgbClr val="FF0000"/>
                </a:solidFill>
              </a:rPr>
              <a:t>可靠</a:t>
            </a:r>
            <a:r>
              <a:rPr lang="zh-CN" altLang="en-US" sz="2800" dirty="0" smtClean="0"/>
              <a:t>的服务，协议相对复杂；通信信道相当于一条全双工的</a:t>
            </a:r>
            <a:r>
              <a:rPr lang="zh-CN" altLang="en-US" sz="2800" dirty="0" smtClean="0">
                <a:solidFill>
                  <a:schemeClr val="hlink"/>
                </a:solidFill>
              </a:rPr>
              <a:t>可靠信道</a:t>
            </a:r>
            <a:r>
              <a:rPr lang="zh-CN" altLang="en-US" sz="2800" dirty="0" smtClean="0"/>
              <a:t>（</a:t>
            </a:r>
            <a:r>
              <a:rPr lang="en-US" altLang="zh-CN" sz="2800" dirty="0" smtClean="0"/>
              <a:t>5.3~5.9</a:t>
            </a:r>
            <a:r>
              <a:rPr lang="zh-CN" altLang="en-US" sz="2800" dirty="0" smtClean="0"/>
              <a:t>小节）。</a:t>
            </a:r>
            <a:endParaRPr lang="en-US" altLang="zh-CN" sz="2800" dirty="0" smtClean="0"/>
          </a:p>
          <a:p>
            <a:pPr algn="just">
              <a:lnSpc>
                <a:spcPct val="105000"/>
              </a:lnSpc>
            </a:pPr>
            <a:r>
              <a:rPr lang="en-US" altLang="zh-CN" sz="2800" dirty="0" smtClean="0"/>
              <a:t>TCP</a:t>
            </a:r>
            <a:r>
              <a:rPr lang="zh-CN" altLang="en-US" sz="2800" dirty="0" smtClean="0"/>
              <a:t>与</a:t>
            </a:r>
            <a:r>
              <a:rPr lang="en-US" altLang="zh-CN" sz="2800" dirty="0" smtClean="0"/>
              <a:t>UDP</a:t>
            </a:r>
            <a:r>
              <a:rPr lang="zh-CN" altLang="en-US" sz="2800" dirty="0" smtClean="0"/>
              <a:t>各有应用，见表</a:t>
            </a:r>
            <a:r>
              <a:rPr lang="en-US" altLang="zh-CN" sz="2800" dirty="0" smtClean="0"/>
              <a:t>5-1</a:t>
            </a:r>
            <a:r>
              <a:rPr lang="zh-CN" altLang="en-US" sz="2800" dirty="0" smtClean="0"/>
              <a:t>。  </a:t>
            </a:r>
            <a:endParaRPr lang="zh-CN" altLang="en-US" sz="2800" dirty="0"/>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785786" y="214290"/>
            <a:ext cx="7793037" cy="1071570"/>
          </a:xfrm>
        </p:spPr>
        <p:txBody>
          <a:bodyPr/>
          <a:lstStyle/>
          <a:p>
            <a:r>
              <a:rPr lang="zh-CN" altLang="en-US" sz="3600" dirty="0" smtClean="0">
                <a:solidFill>
                  <a:schemeClr val="tx1"/>
                </a:solidFill>
              </a:rPr>
              <a:t>已知</a:t>
            </a:r>
            <a:r>
              <a:rPr lang="en-US" altLang="zh-CN" sz="3600" dirty="0" err="1" smtClean="0">
                <a:solidFill>
                  <a:schemeClr val="tx1"/>
                </a:solidFill>
                <a:ea typeface="黑体" pitchFamily="2" charset="-122"/>
              </a:rPr>
              <a:t>ssthresh</a:t>
            </a:r>
            <a:r>
              <a:rPr lang="en-US" altLang="zh-CN" sz="3600" dirty="0" smtClean="0">
                <a:solidFill>
                  <a:schemeClr val="tx1"/>
                </a:solidFill>
                <a:ea typeface="黑体" pitchFamily="2" charset="-122"/>
              </a:rPr>
              <a:t> = 16</a:t>
            </a:r>
            <a:r>
              <a:rPr lang="zh-CN" altLang="en-US" sz="3600" dirty="0" smtClean="0">
                <a:solidFill>
                  <a:schemeClr val="tx1"/>
                </a:solidFill>
                <a:ea typeface="黑体" pitchFamily="2" charset="-122"/>
              </a:rPr>
              <a:t>，</a:t>
            </a:r>
            <a:r>
              <a:rPr lang="en-US" altLang="zh-CN" sz="3600" dirty="0" smtClean="0">
                <a:solidFill>
                  <a:schemeClr val="tx1"/>
                </a:solidFill>
                <a:ea typeface="黑体" pitchFamily="2" charset="-122"/>
              </a:rPr>
              <a:t/>
            </a:r>
            <a:br>
              <a:rPr lang="en-US" altLang="zh-CN" sz="3600" dirty="0" smtClean="0">
                <a:solidFill>
                  <a:schemeClr val="tx1"/>
                </a:solidFill>
                <a:ea typeface="黑体" pitchFamily="2" charset="-122"/>
              </a:rPr>
            </a:br>
            <a:r>
              <a:rPr lang="en-US" altLang="zh-CN" sz="3600" dirty="0" smtClean="0">
                <a:solidFill>
                  <a:schemeClr val="tx1"/>
                </a:solidFill>
                <a:ea typeface="黑体" pitchFamily="2" charset="-122"/>
              </a:rPr>
              <a:t>TCP</a:t>
            </a:r>
            <a:r>
              <a:rPr lang="zh-CN" altLang="en-US" sz="3600" dirty="0" smtClean="0">
                <a:solidFill>
                  <a:schemeClr val="tx1"/>
                </a:solidFill>
                <a:ea typeface="黑体" pitchFamily="2" charset="-122"/>
              </a:rPr>
              <a:t>的</a:t>
            </a:r>
            <a:r>
              <a:rPr lang="zh-CN" altLang="en-US" sz="3600" dirty="0" smtClean="0">
                <a:solidFill>
                  <a:schemeClr val="tx1"/>
                </a:solidFill>
              </a:rPr>
              <a:t>慢</a:t>
            </a:r>
            <a:r>
              <a:rPr lang="zh-CN" altLang="en-US" sz="3600" dirty="0">
                <a:solidFill>
                  <a:schemeClr val="tx1"/>
                </a:solidFill>
              </a:rPr>
              <a:t>开始和拥塞避免</a:t>
            </a:r>
            <a:r>
              <a:rPr lang="zh-CN" altLang="en-US" sz="3600" dirty="0" smtClean="0">
                <a:solidFill>
                  <a:schemeClr val="tx1"/>
                </a:solidFill>
              </a:rPr>
              <a:t>算法</a:t>
            </a:r>
            <a:endParaRPr lang="zh-CN" altLang="en-US" sz="3600" dirty="0">
              <a:solidFill>
                <a:schemeClr val="tx1"/>
              </a:solidFill>
            </a:endParaRPr>
          </a:p>
        </p:txBody>
      </p:sp>
      <p:sp>
        <p:nvSpPr>
          <p:cNvPr id="102" name="灯片编号占位符 101"/>
          <p:cNvSpPr>
            <a:spLocks noGrp="1"/>
          </p:cNvSpPr>
          <p:nvPr>
            <p:ph type="sldNum" sz="quarter" idx="11"/>
          </p:nvPr>
        </p:nvSpPr>
        <p:spPr>
          <a:xfrm>
            <a:off x="7239000" y="6400800"/>
            <a:ext cx="1905000" cy="457200"/>
          </a:xfrm>
        </p:spPr>
        <p:txBody>
          <a:bodyPr/>
          <a:lstStyle/>
          <a:p>
            <a:pPr>
              <a:defRPr/>
            </a:pPr>
            <a:fld id="{5F0FB070-C24E-4DD1-980C-64FB3D867102}" type="slidenum">
              <a:rPr lang="en-US" altLang="zh-CN" smtClean="0"/>
              <a:pPr>
                <a:defRPr/>
              </a:pPr>
              <a:t>90</a:t>
            </a:fld>
            <a:endParaRPr lang="en-US" altLang="zh-CN" dirty="0"/>
          </a:p>
        </p:txBody>
      </p:sp>
      <p:sp>
        <p:nvSpPr>
          <p:cNvPr id="105" name="Line 118"/>
          <p:cNvSpPr>
            <a:spLocks noChangeShapeType="1"/>
          </p:cNvSpPr>
          <p:nvPr/>
        </p:nvSpPr>
        <p:spPr bwMode="auto">
          <a:xfrm>
            <a:off x="2270125" y="2771769"/>
            <a:ext cx="0" cy="2703512"/>
          </a:xfrm>
          <a:prstGeom prst="line">
            <a:avLst/>
          </a:prstGeom>
          <a:noFill/>
          <a:ln w="9525">
            <a:solidFill>
              <a:schemeClr val="folHlink"/>
            </a:solidFill>
            <a:round/>
            <a:headEnd type="triangle" w="sm" len="lg"/>
            <a:tailEnd/>
          </a:ln>
          <a:effectLst/>
        </p:spPr>
        <p:txBody>
          <a:bodyPr wrap="none" anchor="ctr"/>
          <a:lstStyle/>
          <a:p>
            <a:endParaRPr lang="zh-CN" altLang="en-US" sz="2000" b="1"/>
          </a:p>
        </p:txBody>
      </p:sp>
      <p:sp>
        <p:nvSpPr>
          <p:cNvPr id="106" name="Text Box 119"/>
          <p:cNvSpPr txBox="1">
            <a:spLocks noChangeArrowheads="1"/>
          </p:cNvSpPr>
          <p:nvPr/>
        </p:nvSpPr>
        <p:spPr bwMode="auto">
          <a:xfrm>
            <a:off x="7834312" y="5497506"/>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22</a:t>
            </a:r>
          </a:p>
        </p:txBody>
      </p:sp>
      <p:sp>
        <p:nvSpPr>
          <p:cNvPr id="107" name="Text Box 120"/>
          <p:cNvSpPr txBox="1">
            <a:spLocks noChangeArrowheads="1"/>
          </p:cNvSpPr>
          <p:nvPr/>
        </p:nvSpPr>
        <p:spPr bwMode="auto">
          <a:xfrm>
            <a:off x="1831975" y="3759194"/>
            <a:ext cx="441146" cy="369332"/>
          </a:xfrm>
          <a:prstGeom prst="rect">
            <a:avLst/>
          </a:prstGeom>
          <a:noFill/>
          <a:ln w="9525">
            <a:noFill/>
            <a:miter lim="800000"/>
            <a:headEnd/>
            <a:tailEnd/>
          </a:ln>
          <a:effectLst/>
        </p:spPr>
        <p:txBody>
          <a:bodyPr wrap="none">
            <a:spAutoFit/>
          </a:bodyPr>
          <a:lstStyle/>
          <a:p>
            <a:r>
              <a:rPr kumimoji="1" lang="en-US" altLang="zh-CN" b="1" dirty="0">
                <a:latin typeface="Arial" charset="0"/>
                <a:ea typeface="黑体" pitchFamily="2" charset="-122"/>
              </a:rPr>
              <a:t>16</a:t>
            </a:r>
          </a:p>
        </p:txBody>
      </p:sp>
      <p:sp>
        <p:nvSpPr>
          <p:cNvPr id="112" name="Line 127"/>
          <p:cNvSpPr>
            <a:spLocks noChangeShapeType="1"/>
          </p:cNvSpPr>
          <p:nvPr/>
        </p:nvSpPr>
        <p:spPr bwMode="auto">
          <a:xfrm>
            <a:off x="2270125" y="5475281"/>
            <a:ext cx="6221412" cy="0"/>
          </a:xfrm>
          <a:prstGeom prst="line">
            <a:avLst/>
          </a:prstGeom>
          <a:noFill/>
          <a:ln w="9525">
            <a:solidFill>
              <a:schemeClr val="folHlink"/>
            </a:solidFill>
            <a:round/>
            <a:headEnd/>
            <a:tailEnd type="triangle" w="sm" len="lg"/>
          </a:ln>
          <a:effectLst/>
        </p:spPr>
        <p:txBody>
          <a:bodyPr wrap="none" anchor="ctr"/>
          <a:lstStyle/>
          <a:p>
            <a:endParaRPr lang="zh-CN" altLang="en-US" sz="2000" b="1"/>
          </a:p>
        </p:txBody>
      </p:sp>
      <p:sp>
        <p:nvSpPr>
          <p:cNvPr id="113" name="Line 128"/>
          <p:cNvSpPr>
            <a:spLocks noChangeShapeType="1"/>
          </p:cNvSpPr>
          <p:nvPr/>
        </p:nvSpPr>
        <p:spPr bwMode="auto">
          <a:xfrm>
            <a:off x="2533650" y="5397494"/>
            <a:ext cx="0" cy="77787"/>
          </a:xfrm>
          <a:prstGeom prst="line">
            <a:avLst/>
          </a:prstGeom>
          <a:noFill/>
          <a:ln w="9525">
            <a:solidFill>
              <a:schemeClr val="tx1"/>
            </a:solidFill>
            <a:round/>
            <a:headEnd/>
            <a:tailEnd/>
          </a:ln>
          <a:effectLst/>
        </p:spPr>
        <p:txBody>
          <a:bodyPr wrap="none" anchor="ctr"/>
          <a:lstStyle/>
          <a:p>
            <a:endParaRPr lang="zh-CN" altLang="en-US" b="1"/>
          </a:p>
        </p:txBody>
      </p:sp>
      <p:sp>
        <p:nvSpPr>
          <p:cNvPr id="114" name="Line 129"/>
          <p:cNvSpPr>
            <a:spLocks noChangeShapeType="1"/>
          </p:cNvSpPr>
          <p:nvPr/>
        </p:nvSpPr>
        <p:spPr bwMode="auto">
          <a:xfrm>
            <a:off x="2795587" y="5321294"/>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15" name="Line 130"/>
          <p:cNvSpPr>
            <a:spLocks noChangeShapeType="1"/>
          </p:cNvSpPr>
          <p:nvPr/>
        </p:nvSpPr>
        <p:spPr bwMode="auto">
          <a:xfrm>
            <a:off x="3059112" y="5321294"/>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16" name="Line 131"/>
          <p:cNvSpPr>
            <a:spLocks noChangeShapeType="1"/>
          </p:cNvSpPr>
          <p:nvPr/>
        </p:nvSpPr>
        <p:spPr bwMode="auto">
          <a:xfrm>
            <a:off x="3321050" y="5321294"/>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17" name="Line 132"/>
          <p:cNvSpPr>
            <a:spLocks noChangeShapeType="1"/>
          </p:cNvSpPr>
          <p:nvPr/>
        </p:nvSpPr>
        <p:spPr bwMode="auto">
          <a:xfrm>
            <a:off x="3584575" y="5321294"/>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41" name="Text Box 156"/>
          <p:cNvSpPr txBox="1">
            <a:spLocks noChangeArrowheads="1"/>
          </p:cNvSpPr>
          <p:nvPr/>
        </p:nvSpPr>
        <p:spPr bwMode="auto">
          <a:xfrm>
            <a:off x="2620962" y="5497506"/>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a:t>
            </a:r>
          </a:p>
        </p:txBody>
      </p:sp>
      <p:sp>
        <p:nvSpPr>
          <p:cNvPr id="142" name="Text Box 157"/>
          <p:cNvSpPr txBox="1">
            <a:spLocks noChangeArrowheads="1"/>
          </p:cNvSpPr>
          <p:nvPr/>
        </p:nvSpPr>
        <p:spPr bwMode="auto">
          <a:xfrm>
            <a:off x="3146425" y="5497506"/>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143" name="Text Box 158"/>
          <p:cNvSpPr txBox="1">
            <a:spLocks noChangeArrowheads="1"/>
          </p:cNvSpPr>
          <p:nvPr/>
        </p:nvSpPr>
        <p:spPr bwMode="auto">
          <a:xfrm>
            <a:off x="3671887" y="5497506"/>
            <a:ext cx="312906" cy="369332"/>
          </a:xfrm>
          <a:prstGeom prst="rect">
            <a:avLst/>
          </a:prstGeom>
          <a:noFill/>
          <a:ln w="9525">
            <a:noFill/>
            <a:miter lim="800000"/>
            <a:headEnd/>
            <a:tailEnd/>
          </a:ln>
          <a:effectLst/>
        </p:spPr>
        <p:txBody>
          <a:bodyPr wrap="none">
            <a:spAutoFit/>
          </a:bodyPr>
          <a:lstStyle/>
          <a:p>
            <a:r>
              <a:rPr kumimoji="1" lang="en-US" altLang="zh-CN" b="1" dirty="0">
                <a:latin typeface="Arial" charset="0"/>
                <a:ea typeface="黑体" pitchFamily="2" charset="-122"/>
              </a:rPr>
              <a:t>6</a:t>
            </a:r>
          </a:p>
        </p:txBody>
      </p:sp>
      <p:sp>
        <p:nvSpPr>
          <p:cNvPr id="144" name="Text Box 159"/>
          <p:cNvSpPr txBox="1">
            <a:spLocks noChangeArrowheads="1"/>
          </p:cNvSpPr>
          <p:nvPr/>
        </p:nvSpPr>
        <p:spPr bwMode="auto">
          <a:xfrm>
            <a:off x="4213225" y="5497506"/>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145" name="Text Box 160"/>
          <p:cNvSpPr txBox="1">
            <a:spLocks noChangeArrowheads="1"/>
          </p:cNvSpPr>
          <p:nvPr/>
        </p:nvSpPr>
        <p:spPr bwMode="auto">
          <a:xfrm>
            <a:off x="4651375" y="5497506"/>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10</a:t>
            </a:r>
          </a:p>
        </p:txBody>
      </p:sp>
      <p:sp>
        <p:nvSpPr>
          <p:cNvPr id="146" name="Text Box 161"/>
          <p:cNvSpPr txBox="1">
            <a:spLocks noChangeArrowheads="1"/>
          </p:cNvSpPr>
          <p:nvPr/>
        </p:nvSpPr>
        <p:spPr bwMode="auto">
          <a:xfrm>
            <a:off x="5219700" y="5497506"/>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147" name="Text Box 162"/>
          <p:cNvSpPr txBox="1">
            <a:spLocks noChangeArrowheads="1"/>
          </p:cNvSpPr>
          <p:nvPr/>
        </p:nvSpPr>
        <p:spPr bwMode="auto">
          <a:xfrm>
            <a:off x="5716587" y="5497506"/>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14</a:t>
            </a:r>
          </a:p>
        </p:txBody>
      </p:sp>
      <p:sp>
        <p:nvSpPr>
          <p:cNvPr id="148" name="Text Box 163"/>
          <p:cNvSpPr txBox="1">
            <a:spLocks noChangeArrowheads="1"/>
          </p:cNvSpPr>
          <p:nvPr/>
        </p:nvSpPr>
        <p:spPr bwMode="auto">
          <a:xfrm>
            <a:off x="6242050" y="5497506"/>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16</a:t>
            </a:r>
          </a:p>
        </p:txBody>
      </p:sp>
      <p:sp>
        <p:nvSpPr>
          <p:cNvPr id="149" name="Text Box 164"/>
          <p:cNvSpPr txBox="1">
            <a:spLocks noChangeArrowheads="1"/>
          </p:cNvSpPr>
          <p:nvPr/>
        </p:nvSpPr>
        <p:spPr bwMode="auto">
          <a:xfrm>
            <a:off x="6797675" y="5497506"/>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18</a:t>
            </a:r>
          </a:p>
        </p:txBody>
      </p:sp>
      <p:sp>
        <p:nvSpPr>
          <p:cNvPr id="150" name="Text Box 165"/>
          <p:cNvSpPr txBox="1">
            <a:spLocks noChangeArrowheads="1"/>
          </p:cNvSpPr>
          <p:nvPr/>
        </p:nvSpPr>
        <p:spPr bwMode="auto">
          <a:xfrm>
            <a:off x="7323137" y="5497506"/>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151" name="Text Box 166"/>
          <p:cNvSpPr txBox="1">
            <a:spLocks noChangeArrowheads="1"/>
          </p:cNvSpPr>
          <p:nvPr/>
        </p:nvSpPr>
        <p:spPr bwMode="auto">
          <a:xfrm>
            <a:off x="2138362" y="5497506"/>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152" name="Text Box 167"/>
          <p:cNvSpPr txBox="1">
            <a:spLocks noChangeArrowheads="1"/>
          </p:cNvSpPr>
          <p:nvPr/>
        </p:nvSpPr>
        <p:spPr bwMode="auto">
          <a:xfrm>
            <a:off x="1963737" y="5265731"/>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153" name="Text Box 168"/>
          <p:cNvSpPr txBox="1">
            <a:spLocks noChangeArrowheads="1"/>
          </p:cNvSpPr>
          <p:nvPr/>
        </p:nvSpPr>
        <p:spPr bwMode="auto">
          <a:xfrm>
            <a:off x="1963737" y="4879969"/>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154" name="Text Box 169"/>
          <p:cNvSpPr txBox="1">
            <a:spLocks noChangeArrowheads="1"/>
          </p:cNvSpPr>
          <p:nvPr/>
        </p:nvSpPr>
        <p:spPr bwMode="auto">
          <a:xfrm>
            <a:off x="1963737" y="4506906"/>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155" name="Text Box 170"/>
          <p:cNvSpPr txBox="1">
            <a:spLocks noChangeArrowheads="1"/>
          </p:cNvSpPr>
          <p:nvPr/>
        </p:nvSpPr>
        <p:spPr bwMode="auto">
          <a:xfrm>
            <a:off x="1831975" y="4133844"/>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156" name="Text Box 171"/>
          <p:cNvSpPr txBox="1">
            <a:spLocks noChangeArrowheads="1"/>
          </p:cNvSpPr>
          <p:nvPr/>
        </p:nvSpPr>
        <p:spPr bwMode="auto">
          <a:xfrm>
            <a:off x="1831975" y="3373431"/>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157" name="Text Box 172"/>
          <p:cNvSpPr txBox="1">
            <a:spLocks noChangeArrowheads="1"/>
          </p:cNvSpPr>
          <p:nvPr/>
        </p:nvSpPr>
        <p:spPr bwMode="auto">
          <a:xfrm>
            <a:off x="1831975" y="2987669"/>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24</a:t>
            </a:r>
          </a:p>
        </p:txBody>
      </p:sp>
      <p:sp>
        <p:nvSpPr>
          <p:cNvPr id="180" name="Text Box 196"/>
          <p:cNvSpPr txBox="1">
            <a:spLocks noChangeArrowheads="1"/>
          </p:cNvSpPr>
          <p:nvPr/>
        </p:nvSpPr>
        <p:spPr bwMode="auto">
          <a:xfrm>
            <a:off x="1500166" y="2143116"/>
            <a:ext cx="1415772" cy="830997"/>
          </a:xfrm>
          <a:prstGeom prst="rect">
            <a:avLst/>
          </a:prstGeom>
          <a:noFill/>
          <a:ln w="9525">
            <a:noFill/>
            <a:miter lim="800000"/>
            <a:headEnd/>
            <a:tailEnd/>
          </a:ln>
          <a:effectLst/>
        </p:spPr>
        <p:txBody>
          <a:bodyPr wrap="none">
            <a:spAutoFit/>
          </a:bodyPr>
          <a:lstStyle/>
          <a:p>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窗口</a:t>
            </a:r>
            <a:endParaRPr kumimoji="1" lang="en-US" altLang="zh-CN" sz="2400" b="1" dirty="0" smtClean="0">
              <a:latin typeface="Arial" charset="0"/>
              <a:ea typeface="黑体" pitchFamily="2" charset="-122"/>
            </a:endParaRPr>
          </a:p>
          <a:p>
            <a:r>
              <a:rPr kumimoji="1" lang="zh-CN" altLang="en-US" sz="2400" b="1" dirty="0" smtClean="0">
                <a:latin typeface="Arial" charset="0"/>
                <a:ea typeface="黑体" pitchFamily="2" charset="-122"/>
              </a:rPr>
              <a:t> </a:t>
            </a:r>
            <a:r>
              <a:rPr kumimoji="1" lang="en-US" altLang="zh-CN" sz="2400" b="1" dirty="0" err="1">
                <a:latin typeface="Arial" charset="0"/>
                <a:ea typeface="黑体" pitchFamily="2" charset="-122"/>
              </a:rPr>
              <a:t>cwnd</a:t>
            </a:r>
            <a:endParaRPr kumimoji="1" lang="en-US" altLang="zh-CN" sz="2400" b="1" dirty="0">
              <a:latin typeface="Arial" charset="0"/>
              <a:ea typeface="黑体" pitchFamily="2" charset="-122"/>
            </a:endParaRPr>
          </a:p>
        </p:txBody>
      </p:sp>
      <p:sp>
        <p:nvSpPr>
          <p:cNvPr id="187" name="Rectangle 204"/>
          <p:cNvSpPr>
            <a:spLocks noChangeArrowheads="1"/>
          </p:cNvSpPr>
          <p:nvPr/>
        </p:nvSpPr>
        <p:spPr bwMode="auto">
          <a:xfrm>
            <a:off x="2708275" y="5243506"/>
            <a:ext cx="2803525" cy="153988"/>
          </a:xfrm>
          <a:prstGeom prst="rect">
            <a:avLst/>
          </a:prstGeom>
          <a:solidFill>
            <a:schemeClr val="bg1"/>
          </a:solidFill>
          <a:ln w="9525">
            <a:noFill/>
            <a:miter lim="800000"/>
            <a:headEnd/>
            <a:tailEnd/>
          </a:ln>
          <a:effectLst/>
        </p:spPr>
        <p:txBody>
          <a:bodyPr wrap="none" anchor="ctr"/>
          <a:lstStyle/>
          <a:p>
            <a:endParaRPr lang="zh-CN" altLang="en-US" b="1"/>
          </a:p>
        </p:txBody>
      </p:sp>
      <p:sp>
        <p:nvSpPr>
          <p:cNvPr id="189" name="Text Box 206"/>
          <p:cNvSpPr txBox="1">
            <a:spLocks noChangeArrowheads="1"/>
          </p:cNvSpPr>
          <p:nvPr/>
        </p:nvSpPr>
        <p:spPr bwMode="auto">
          <a:xfrm>
            <a:off x="357158" y="3714752"/>
            <a:ext cx="1515158" cy="400110"/>
          </a:xfrm>
          <a:prstGeom prst="rect">
            <a:avLst/>
          </a:prstGeom>
          <a:noFill/>
          <a:ln w="9525">
            <a:noFill/>
            <a:miter lim="800000"/>
            <a:headEnd/>
            <a:tailEnd/>
          </a:ln>
          <a:effectLst/>
        </p:spPr>
        <p:txBody>
          <a:bodyPr wrap="none">
            <a:spAutoFit/>
          </a:bodyPr>
          <a:lstStyle/>
          <a:p>
            <a:pPr algn="ctr"/>
            <a:r>
              <a:rPr kumimoji="1" lang="en-US" altLang="zh-CN" sz="2000" dirty="0" err="1" smtClean="0">
                <a:solidFill>
                  <a:srgbClr val="FF0000"/>
                </a:solidFill>
                <a:latin typeface="Arial" charset="0"/>
                <a:ea typeface="黑体" pitchFamily="2" charset="-122"/>
              </a:rPr>
              <a:t>Ssthresh</a:t>
            </a:r>
            <a:r>
              <a:rPr kumimoji="1" lang="en-US" altLang="zh-CN" sz="2000" dirty="0" smtClean="0">
                <a:solidFill>
                  <a:srgbClr val="FF0000"/>
                </a:solidFill>
                <a:latin typeface="Arial" charset="0"/>
                <a:ea typeface="黑体" pitchFamily="2" charset="-122"/>
              </a:rPr>
              <a:t>--&gt;</a:t>
            </a:r>
            <a:endParaRPr kumimoji="1" lang="zh-CN" altLang="en-US" sz="2000" dirty="0">
              <a:solidFill>
                <a:srgbClr val="FF0000"/>
              </a:solidFill>
              <a:latin typeface="Arial" charset="0"/>
              <a:ea typeface="黑体" pitchFamily="2" charset="-122"/>
            </a:endParaRPr>
          </a:p>
        </p:txBody>
      </p:sp>
      <p:sp>
        <p:nvSpPr>
          <p:cNvPr id="199" name="Text Box 195"/>
          <p:cNvSpPr txBox="1">
            <a:spLocks noChangeArrowheads="1"/>
          </p:cNvSpPr>
          <p:nvPr/>
        </p:nvSpPr>
        <p:spPr bwMode="auto">
          <a:xfrm>
            <a:off x="7500958" y="5786454"/>
            <a:ext cx="1415772" cy="461665"/>
          </a:xfrm>
          <a:prstGeom prst="rect">
            <a:avLst/>
          </a:prstGeom>
          <a:noFill/>
          <a:ln w="9525">
            <a:noFill/>
            <a:miter lim="800000"/>
            <a:headEnd/>
            <a:tailEnd/>
          </a:ln>
          <a:effectLst/>
        </p:spPr>
        <p:txBody>
          <a:bodyPr wrap="none">
            <a:spAutoFit/>
          </a:bodyPr>
          <a:lstStyle/>
          <a:p>
            <a:r>
              <a:rPr kumimoji="1" lang="zh-CN" altLang="en-US" sz="2400" b="1" dirty="0">
                <a:latin typeface="Arial" charset="0"/>
                <a:ea typeface="黑体" pitchFamily="2" charset="-122"/>
              </a:rPr>
              <a:t>传输轮次</a:t>
            </a:r>
          </a:p>
        </p:txBody>
      </p:sp>
      <p:sp>
        <p:nvSpPr>
          <p:cNvPr id="210" name="Text Box 157"/>
          <p:cNvSpPr txBox="1">
            <a:spLocks noChangeArrowheads="1"/>
          </p:cNvSpPr>
          <p:nvPr/>
        </p:nvSpPr>
        <p:spPr bwMode="auto">
          <a:xfrm>
            <a:off x="2928926" y="5500702"/>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3</a:t>
            </a:r>
            <a:endParaRPr kumimoji="1" lang="en-US" altLang="zh-CN" b="1" dirty="0">
              <a:latin typeface="Arial" charset="0"/>
              <a:ea typeface="黑体" pitchFamily="2" charset="-122"/>
            </a:endParaRPr>
          </a:p>
        </p:txBody>
      </p:sp>
      <p:sp>
        <p:nvSpPr>
          <p:cNvPr id="110" name="矩形 109"/>
          <p:cNvSpPr/>
          <p:nvPr/>
        </p:nvSpPr>
        <p:spPr>
          <a:xfrm>
            <a:off x="3286116" y="6072206"/>
            <a:ext cx="2416046" cy="646331"/>
          </a:xfrm>
          <a:prstGeom prst="rect">
            <a:avLst/>
          </a:prstGeom>
        </p:spPr>
        <p:txBody>
          <a:bodyPr wrap="none">
            <a:spAutoFit/>
          </a:bodyPr>
          <a:lstStyle/>
          <a:p>
            <a:r>
              <a:rPr lang="zh-CN" altLang="en-US" sz="3600" kern="0" dirty="0" smtClean="0">
                <a:solidFill>
                  <a:srgbClr val="C00000"/>
                </a:solidFill>
                <a:latin typeface="Times New Roman" pitchFamily="18" charset="0"/>
                <a:ea typeface="黑体"/>
                <a:cs typeface="Times New Roman" pitchFamily="18" charset="0"/>
              </a:rPr>
              <a:t>（图</a:t>
            </a:r>
            <a:r>
              <a:rPr lang="en-US" altLang="zh-CN" sz="3600" kern="0" dirty="0" smtClean="0">
                <a:solidFill>
                  <a:srgbClr val="C00000"/>
                </a:solidFill>
                <a:latin typeface="Times New Roman" pitchFamily="18" charset="0"/>
                <a:ea typeface="黑体"/>
                <a:cs typeface="Times New Roman" pitchFamily="18" charset="0"/>
              </a:rPr>
              <a:t>5-25</a:t>
            </a:r>
            <a:r>
              <a:rPr lang="zh-CN" altLang="en-US" sz="3600" kern="0" dirty="0" smtClean="0">
                <a:solidFill>
                  <a:srgbClr val="C00000"/>
                </a:solidFill>
                <a:latin typeface="Times New Roman" pitchFamily="18" charset="0"/>
                <a:ea typeface="黑体"/>
                <a:cs typeface="Times New Roman" pitchFamily="18" charset="0"/>
              </a:rPr>
              <a:t>）</a:t>
            </a:r>
            <a:endParaRPr lang="zh-CN" altLang="en-US" dirty="0"/>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75"/>
          <p:cNvGrpSpPr/>
          <p:nvPr/>
        </p:nvGrpSpPr>
        <p:grpSpPr>
          <a:xfrm>
            <a:off x="3298825" y="2390767"/>
            <a:ext cx="2208216" cy="1517650"/>
            <a:chOff x="3298825" y="2390767"/>
            <a:chExt cx="2208216" cy="1517650"/>
          </a:xfrm>
        </p:grpSpPr>
        <p:sp>
          <p:nvSpPr>
            <p:cNvPr id="111" name="Rectangle 124"/>
            <p:cNvSpPr>
              <a:spLocks noChangeArrowheads="1"/>
            </p:cNvSpPr>
            <p:nvPr/>
          </p:nvSpPr>
          <p:spPr bwMode="auto">
            <a:xfrm>
              <a:off x="3298825" y="2390767"/>
              <a:ext cx="2174875" cy="1517650"/>
            </a:xfrm>
            <a:prstGeom prst="rect">
              <a:avLst/>
            </a:prstGeom>
            <a:solidFill>
              <a:srgbClr val="FFCCFF"/>
            </a:solidFill>
            <a:ln w="9525">
              <a:noFill/>
              <a:miter lim="800000"/>
              <a:headEnd/>
              <a:tailEnd/>
            </a:ln>
            <a:effectLst/>
          </p:spPr>
          <p:txBody>
            <a:bodyPr wrap="none" anchor="ctr"/>
            <a:lstStyle/>
            <a:p>
              <a:endParaRPr lang="zh-CN" altLang="en-US" b="1"/>
            </a:p>
          </p:txBody>
        </p:sp>
        <p:sp>
          <p:nvSpPr>
            <p:cNvPr id="194" name="Text Box 211"/>
            <p:cNvSpPr txBox="1">
              <a:spLocks noChangeArrowheads="1"/>
            </p:cNvSpPr>
            <p:nvPr/>
          </p:nvSpPr>
          <p:spPr bwMode="auto">
            <a:xfrm>
              <a:off x="3714744" y="2643182"/>
              <a:ext cx="1792297" cy="461665"/>
            </a:xfrm>
            <a:prstGeom prst="rect">
              <a:avLst/>
            </a:prstGeom>
            <a:noFill/>
            <a:ln w="9525">
              <a:noFill/>
              <a:miter lim="800000"/>
              <a:headEnd/>
              <a:tailEnd/>
            </a:ln>
            <a:effectLst/>
          </p:spPr>
          <p:txBody>
            <a:bodyPr wrap="square">
              <a:spAutoFit/>
            </a:bodyPr>
            <a:lstStyle/>
            <a:p>
              <a:pPr algn="ctr"/>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避免</a:t>
              </a:r>
              <a:endParaRPr kumimoji="1" lang="zh-CN" altLang="en-US" sz="2400" b="1" dirty="0">
                <a:latin typeface="Arial" charset="0"/>
                <a:ea typeface="黑体" pitchFamily="2" charset="-122"/>
              </a:endParaRPr>
            </a:p>
          </p:txBody>
        </p:sp>
      </p:grpSp>
      <p:sp>
        <p:nvSpPr>
          <p:cNvPr id="533506" name="Rectangle 2"/>
          <p:cNvSpPr>
            <a:spLocks noGrp="1" noChangeArrowheads="1"/>
          </p:cNvSpPr>
          <p:nvPr>
            <p:ph type="title"/>
          </p:nvPr>
        </p:nvSpPr>
        <p:spPr>
          <a:xfrm>
            <a:off x="857224" y="71414"/>
            <a:ext cx="7793037" cy="1071570"/>
          </a:xfrm>
        </p:spPr>
        <p:txBody>
          <a:bodyPr/>
          <a:lstStyle/>
          <a:p>
            <a:r>
              <a:rPr lang="zh-CN" altLang="en-US" sz="3600" dirty="0"/>
              <a:t>慢开始和拥塞避免算法的实现举例 </a:t>
            </a:r>
            <a:r>
              <a:rPr lang="en-US" altLang="zh-CN" sz="3600" dirty="0" smtClean="0"/>
              <a:t/>
            </a:r>
            <a:br>
              <a:rPr lang="en-US" altLang="zh-CN" sz="3600" dirty="0" smtClean="0"/>
            </a:br>
            <a:r>
              <a:rPr lang="zh-CN" altLang="en-US" sz="3600" dirty="0" smtClean="0"/>
              <a:t>已知 门限值</a:t>
            </a:r>
            <a:r>
              <a:rPr lang="en-US" altLang="zh-CN" sz="3600" dirty="0" err="1" smtClean="0">
                <a:ea typeface="黑体" pitchFamily="2" charset="-122"/>
              </a:rPr>
              <a:t>ssthresh</a:t>
            </a:r>
            <a:r>
              <a:rPr lang="en-US" altLang="zh-CN" sz="3600" dirty="0" smtClean="0">
                <a:ea typeface="黑体" pitchFamily="2" charset="-122"/>
              </a:rPr>
              <a:t> = 16</a:t>
            </a:r>
            <a:endParaRPr lang="zh-CN" altLang="en-US" sz="3600" dirty="0"/>
          </a:p>
        </p:txBody>
      </p:sp>
      <p:sp>
        <p:nvSpPr>
          <p:cNvPr id="102" name="灯片编号占位符 101"/>
          <p:cNvSpPr>
            <a:spLocks noGrp="1"/>
          </p:cNvSpPr>
          <p:nvPr>
            <p:ph type="sldNum" sz="quarter" idx="11"/>
          </p:nvPr>
        </p:nvSpPr>
        <p:spPr>
          <a:xfrm>
            <a:off x="7239000" y="6400800"/>
            <a:ext cx="1905000" cy="457200"/>
          </a:xfrm>
        </p:spPr>
        <p:txBody>
          <a:bodyPr/>
          <a:lstStyle/>
          <a:p>
            <a:pPr>
              <a:defRPr/>
            </a:pPr>
            <a:fld id="{5F0FB070-C24E-4DD1-980C-64FB3D867102}" type="slidenum">
              <a:rPr lang="en-US" altLang="zh-CN" smtClean="0"/>
              <a:pPr>
                <a:defRPr/>
              </a:pPr>
              <a:t>91</a:t>
            </a:fld>
            <a:endParaRPr lang="en-US" altLang="zh-CN" dirty="0"/>
          </a:p>
        </p:txBody>
      </p:sp>
      <p:sp>
        <p:nvSpPr>
          <p:cNvPr id="105" name="Line 118"/>
          <p:cNvSpPr>
            <a:spLocks noChangeShapeType="1"/>
          </p:cNvSpPr>
          <p:nvPr/>
        </p:nvSpPr>
        <p:spPr bwMode="auto">
          <a:xfrm>
            <a:off x="2270125" y="2557455"/>
            <a:ext cx="0" cy="2703512"/>
          </a:xfrm>
          <a:prstGeom prst="line">
            <a:avLst/>
          </a:prstGeom>
          <a:noFill/>
          <a:ln w="9525">
            <a:solidFill>
              <a:schemeClr val="folHlink"/>
            </a:solidFill>
            <a:round/>
            <a:headEnd type="triangle" w="sm" len="lg"/>
            <a:tailEnd/>
          </a:ln>
          <a:effectLst/>
        </p:spPr>
        <p:txBody>
          <a:bodyPr wrap="none" anchor="ctr"/>
          <a:lstStyle/>
          <a:p>
            <a:endParaRPr lang="zh-CN" altLang="en-US" sz="2000" b="1"/>
          </a:p>
        </p:txBody>
      </p:sp>
      <p:sp>
        <p:nvSpPr>
          <p:cNvPr id="106" name="Text Box 119"/>
          <p:cNvSpPr txBox="1">
            <a:spLocks noChangeArrowheads="1"/>
          </p:cNvSpPr>
          <p:nvPr/>
        </p:nvSpPr>
        <p:spPr bwMode="auto">
          <a:xfrm>
            <a:off x="7834312" y="5283192"/>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22</a:t>
            </a:r>
          </a:p>
        </p:txBody>
      </p:sp>
      <p:sp>
        <p:nvSpPr>
          <p:cNvPr id="107" name="Text Box 120"/>
          <p:cNvSpPr txBox="1">
            <a:spLocks noChangeArrowheads="1"/>
          </p:cNvSpPr>
          <p:nvPr/>
        </p:nvSpPr>
        <p:spPr bwMode="auto">
          <a:xfrm>
            <a:off x="1831975" y="3544880"/>
            <a:ext cx="441146" cy="369332"/>
          </a:xfrm>
          <a:prstGeom prst="rect">
            <a:avLst/>
          </a:prstGeom>
          <a:noFill/>
          <a:ln w="9525">
            <a:noFill/>
            <a:miter lim="800000"/>
            <a:headEnd/>
            <a:tailEnd/>
          </a:ln>
          <a:effectLst/>
        </p:spPr>
        <p:txBody>
          <a:bodyPr wrap="none">
            <a:spAutoFit/>
          </a:bodyPr>
          <a:lstStyle/>
          <a:p>
            <a:r>
              <a:rPr kumimoji="1" lang="en-US" altLang="zh-CN" b="1" dirty="0">
                <a:latin typeface="Arial" charset="0"/>
                <a:ea typeface="黑体" pitchFamily="2" charset="-122"/>
              </a:rPr>
              <a:t>16</a:t>
            </a:r>
          </a:p>
        </p:txBody>
      </p:sp>
      <p:sp>
        <p:nvSpPr>
          <p:cNvPr id="108" name="Line 121"/>
          <p:cNvSpPr>
            <a:spLocks noChangeShapeType="1"/>
          </p:cNvSpPr>
          <p:nvPr/>
        </p:nvSpPr>
        <p:spPr bwMode="auto">
          <a:xfrm rot="-21600000">
            <a:off x="6137275" y="2952742"/>
            <a:ext cx="0" cy="1158875"/>
          </a:xfrm>
          <a:prstGeom prst="line">
            <a:avLst/>
          </a:prstGeom>
          <a:noFill/>
          <a:ln w="9525">
            <a:solidFill>
              <a:schemeClr val="folHlink"/>
            </a:solidFill>
            <a:round/>
            <a:headEnd type="triangle" w="sm" len="med"/>
            <a:tailEnd type="triangle" w="sm" len="med"/>
          </a:ln>
          <a:effectLst/>
        </p:spPr>
        <p:txBody>
          <a:bodyPr wrap="none" anchor="ctr"/>
          <a:lstStyle/>
          <a:p>
            <a:endParaRPr lang="zh-CN" altLang="en-US" b="1"/>
          </a:p>
        </p:txBody>
      </p:sp>
      <p:sp>
        <p:nvSpPr>
          <p:cNvPr id="109" name="Text Box 122"/>
          <p:cNvSpPr txBox="1">
            <a:spLocks noChangeArrowheads="1"/>
          </p:cNvSpPr>
          <p:nvPr/>
        </p:nvSpPr>
        <p:spPr bwMode="auto">
          <a:xfrm>
            <a:off x="5421312" y="3300405"/>
            <a:ext cx="1377950" cy="366712"/>
          </a:xfrm>
          <a:prstGeom prst="rect">
            <a:avLst/>
          </a:prstGeom>
          <a:solidFill>
            <a:schemeClr val="bg1"/>
          </a:solidFill>
          <a:ln w="9525">
            <a:noFill/>
            <a:miter lim="800000"/>
            <a:headEnd/>
            <a:tailEnd/>
          </a:ln>
          <a:effectLst/>
        </p:spPr>
        <p:txBody>
          <a:bodyPr>
            <a:spAutoFit/>
          </a:bodyPr>
          <a:lstStyle/>
          <a:p>
            <a:r>
              <a:rPr kumimoji="1" lang="en-US" altLang="zh-CN" sz="1800" b="1" dirty="0">
                <a:latin typeface="Arial" charset="0"/>
                <a:ea typeface="黑体" pitchFamily="2" charset="-122"/>
              </a:rPr>
              <a:t>“</a:t>
            </a:r>
            <a:r>
              <a:rPr kumimoji="1" lang="zh-CN" altLang="en-US" sz="1800" b="1" dirty="0">
                <a:latin typeface="Arial" charset="0"/>
                <a:ea typeface="黑体" pitchFamily="2" charset="-122"/>
              </a:rPr>
              <a:t>乘法减小”</a:t>
            </a:r>
          </a:p>
        </p:txBody>
      </p:sp>
      <p:sp>
        <p:nvSpPr>
          <p:cNvPr id="112" name="Line 127"/>
          <p:cNvSpPr>
            <a:spLocks noChangeShapeType="1"/>
          </p:cNvSpPr>
          <p:nvPr/>
        </p:nvSpPr>
        <p:spPr bwMode="auto">
          <a:xfrm>
            <a:off x="2270125" y="5260967"/>
            <a:ext cx="6221412" cy="0"/>
          </a:xfrm>
          <a:prstGeom prst="line">
            <a:avLst/>
          </a:prstGeom>
          <a:noFill/>
          <a:ln w="9525">
            <a:solidFill>
              <a:schemeClr val="folHlink"/>
            </a:solidFill>
            <a:round/>
            <a:headEnd/>
            <a:tailEnd type="triangle" w="sm" len="lg"/>
          </a:ln>
          <a:effectLst/>
        </p:spPr>
        <p:txBody>
          <a:bodyPr wrap="none" anchor="ctr"/>
          <a:lstStyle/>
          <a:p>
            <a:endParaRPr lang="zh-CN" altLang="en-US" sz="2000" b="1"/>
          </a:p>
        </p:txBody>
      </p:sp>
      <p:sp>
        <p:nvSpPr>
          <p:cNvPr id="113" name="Line 128"/>
          <p:cNvSpPr>
            <a:spLocks noChangeShapeType="1"/>
          </p:cNvSpPr>
          <p:nvPr/>
        </p:nvSpPr>
        <p:spPr bwMode="auto">
          <a:xfrm>
            <a:off x="2533650" y="5183180"/>
            <a:ext cx="0" cy="77787"/>
          </a:xfrm>
          <a:prstGeom prst="line">
            <a:avLst/>
          </a:prstGeom>
          <a:noFill/>
          <a:ln w="9525">
            <a:solidFill>
              <a:schemeClr val="tx1"/>
            </a:solidFill>
            <a:round/>
            <a:headEnd/>
            <a:tailEnd/>
          </a:ln>
          <a:effectLst/>
        </p:spPr>
        <p:txBody>
          <a:bodyPr wrap="none" anchor="ctr"/>
          <a:lstStyle/>
          <a:p>
            <a:endParaRPr lang="zh-CN" altLang="en-US" b="1"/>
          </a:p>
        </p:txBody>
      </p:sp>
      <p:sp>
        <p:nvSpPr>
          <p:cNvPr id="114" name="Line 129"/>
          <p:cNvSpPr>
            <a:spLocks noChangeShapeType="1"/>
          </p:cNvSpPr>
          <p:nvPr/>
        </p:nvSpPr>
        <p:spPr bwMode="auto">
          <a:xfrm>
            <a:off x="2795587"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15" name="Line 130"/>
          <p:cNvSpPr>
            <a:spLocks noChangeShapeType="1"/>
          </p:cNvSpPr>
          <p:nvPr/>
        </p:nvSpPr>
        <p:spPr bwMode="auto">
          <a:xfrm>
            <a:off x="3059112"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16" name="Line 131"/>
          <p:cNvSpPr>
            <a:spLocks noChangeShapeType="1"/>
          </p:cNvSpPr>
          <p:nvPr/>
        </p:nvSpPr>
        <p:spPr bwMode="auto">
          <a:xfrm>
            <a:off x="3321050"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17" name="Line 132"/>
          <p:cNvSpPr>
            <a:spLocks noChangeShapeType="1"/>
          </p:cNvSpPr>
          <p:nvPr/>
        </p:nvSpPr>
        <p:spPr bwMode="auto">
          <a:xfrm>
            <a:off x="3584575"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18" name="Line 133"/>
          <p:cNvSpPr>
            <a:spLocks noChangeShapeType="1"/>
          </p:cNvSpPr>
          <p:nvPr/>
        </p:nvSpPr>
        <p:spPr bwMode="auto">
          <a:xfrm>
            <a:off x="3848100"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19" name="Line 134"/>
          <p:cNvSpPr>
            <a:spLocks noChangeShapeType="1"/>
          </p:cNvSpPr>
          <p:nvPr/>
        </p:nvSpPr>
        <p:spPr bwMode="auto">
          <a:xfrm>
            <a:off x="4110037"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20" name="Line 135"/>
          <p:cNvSpPr>
            <a:spLocks noChangeShapeType="1"/>
          </p:cNvSpPr>
          <p:nvPr/>
        </p:nvSpPr>
        <p:spPr bwMode="auto">
          <a:xfrm>
            <a:off x="4373562"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21" name="Line 136"/>
          <p:cNvSpPr>
            <a:spLocks noChangeShapeType="1"/>
          </p:cNvSpPr>
          <p:nvPr/>
        </p:nvSpPr>
        <p:spPr bwMode="auto">
          <a:xfrm>
            <a:off x="4635500"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22" name="Line 137"/>
          <p:cNvSpPr>
            <a:spLocks noChangeShapeType="1"/>
          </p:cNvSpPr>
          <p:nvPr/>
        </p:nvSpPr>
        <p:spPr bwMode="auto">
          <a:xfrm>
            <a:off x="4899025"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23" name="Line 138"/>
          <p:cNvSpPr>
            <a:spLocks noChangeShapeType="1"/>
          </p:cNvSpPr>
          <p:nvPr/>
        </p:nvSpPr>
        <p:spPr bwMode="auto">
          <a:xfrm>
            <a:off x="5162550"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24" name="Line 139"/>
          <p:cNvSpPr>
            <a:spLocks noChangeShapeType="1"/>
          </p:cNvSpPr>
          <p:nvPr/>
        </p:nvSpPr>
        <p:spPr bwMode="auto">
          <a:xfrm>
            <a:off x="5424487"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25" name="Line 140"/>
          <p:cNvSpPr>
            <a:spLocks noChangeShapeType="1"/>
          </p:cNvSpPr>
          <p:nvPr/>
        </p:nvSpPr>
        <p:spPr bwMode="auto">
          <a:xfrm>
            <a:off x="5688012"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26" name="Line 141"/>
          <p:cNvSpPr>
            <a:spLocks noChangeShapeType="1"/>
          </p:cNvSpPr>
          <p:nvPr/>
        </p:nvSpPr>
        <p:spPr bwMode="auto">
          <a:xfrm>
            <a:off x="5949950" y="5183180"/>
            <a:ext cx="0" cy="77787"/>
          </a:xfrm>
          <a:prstGeom prst="line">
            <a:avLst/>
          </a:prstGeom>
          <a:noFill/>
          <a:ln w="9525">
            <a:solidFill>
              <a:schemeClr val="tx1"/>
            </a:solidFill>
            <a:round/>
            <a:headEnd/>
            <a:tailEnd/>
          </a:ln>
          <a:effectLst/>
        </p:spPr>
        <p:txBody>
          <a:bodyPr wrap="none" anchor="ctr"/>
          <a:lstStyle/>
          <a:p>
            <a:endParaRPr lang="zh-CN" altLang="en-US" b="1"/>
          </a:p>
        </p:txBody>
      </p:sp>
      <p:sp>
        <p:nvSpPr>
          <p:cNvPr id="127" name="Line 142"/>
          <p:cNvSpPr>
            <a:spLocks noChangeShapeType="1"/>
          </p:cNvSpPr>
          <p:nvPr/>
        </p:nvSpPr>
        <p:spPr bwMode="auto">
          <a:xfrm>
            <a:off x="6213475"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28" name="Line 143"/>
          <p:cNvSpPr>
            <a:spLocks noChangeShapeType="1"/>
          </p:cNvSpPr>
          <p:nvPr/>
        </p:nvSpPr>
        <p:spPr bwMode="auto">
          <a:xfrm>
            <a:off x="6477000"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29" name="Line 144"/>
          <p:cNvSpPr>
            <a:spLocks noChangeShapeType="1"/>
          </p:cNvSpPr>
          <p:nvPr/>
        </p:nvSpPr>
        <p:spPr bwMode="auto">
          <a:xfrm>
            <a:off x="6738937"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30" name="Line 145"/>
          <p:cNvSpPr>
            <a:spLocks noChangeShapeType="1"/>
          </p:cNvSpPr>
          <p:nvPr/>
        </p:nvSpPr>
        <p:spPr bwMode="auto">
          <a:xfrm>
            <a:off x="7002462"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31" name="Line 146"/>
          <p:cNvSpPr>
            <a:spLocks noChangeShapeType="1"/>
          </p:cNvSpPr>
          <p:nvPr/>
        </p:nvSpPr>
        <p:spPr bwMode="auto">
          <a:xfrm>
            <a:off x="7264400"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32" name="Line 147"/>
          <p:cNvSpPr>
            <a:spLocks noChangeShapeType="1"/>
          </p:cNvSpPr>
          <p:nvPr/>
        </p:nvSpPr>
        <p:spPr bwMode="auto">
          <a:xfrm>
            <a:off x="7527925"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33" name="Line 148"/>
          <p:cNvSpPr>
            <a:spLocks noChangeShapeType="1"/>
          </p:cNvSpPr>
          <p:nvPr/>
        </p:nvSpPr>
        <p:spPr bwMode="auto">
          <a:xfrm>
            <a:off x="7791450"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34" name="Line 149"/>
          <p:cNvSpPr>
            <a:spLocks noChangeShapeType="1"/>
          </p:cNvSpPr>
          <p:nvPr/>
        </p:nvSpPr>
        <p:spPr bwMode="auto">
          <a:xfrm>
            <a:off x="8053387" y="5106980"/>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35" name="Line 150"/>
          <p:cNvSpPr>
            <a:spLocks noChangeShapeType="1"/>
          </p:cNvSpPr>
          <p:nvPr/>
        </p:nvSpPr>
        <p:spPr bwMode="auto">
          <a:xfrm>
            <a:off x="2270125" y="4875205"/>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136" name="Line 151"/>
          <p:cNvSpPr>
            <a:spLocks noChangeShapeType="1"/>
          </p:cNvSpPr>
          <p:nvPr/>
        </p:nvSpPr>
        <p:spPr bwMode="auto">
          <a:xfrm>
            <a:off x="2270125" y="4487855"/>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137" name="Line 152"/>
          <p:cNvSpPr>
            <a:spLocks noChangeShapeType="1"/>
          </p:cNvSpPr>
          <p:nvPr/>
        </p:nvSpPr>
        <p:spPr bwMode="auto">
          <a:xfrm>
            <a:off x="2270125" y="4102092"/>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138" name="Line 153"/>
          <p:cNvSpPr>
            <a:spLocks noChangeShapeType="1"/>
          </p:cNvSpPr>
          <p:nvPr/>
        </p:nvSpPr>
        <p:spPr bwMode="auto">
          <a:xfrm>
            <a:off x="2270125" y="3716330"/>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139" name="Line 154"/>
          <p:cNvSpPr>
            <a:spLocks noChangeShapeType="1"/>
          </p:cNvSpPr>
          <p:nvPr/>
        </p:nvSpPr>
        <p:spPr bwMode="auto">
          <a:xfrm>
            <a:off x="2270125" y="3330567"/>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140" name="Line 155"/>
          <p:cNvSpPr>
            <a:spLocks noChangeShapeType="1"/>
          </p:cNvSpPr>
          <p:nvPr/>
        </p:nvSpPr>
        <p:spPr bwMode="auto">
          <a:xfrm>
            <a:off x="2270125" y="2943217"/>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141" name="Text Box 156"/>
          <p:cNvSpPr txBox="1">
            <a:spLocks noChangeArrowheads="1"/>
          </p:cNvSpPr>
          <p:nvPr/>
        </p:nvSpPr>
        <p:spPr bwMode="auto">
          <a:xfrm>
            <a:off x="2620962" y="5283192"/>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a:t>
            </a:r>
          </a:p>
        </p:txBody>
      </p:sp>
      <p:sp>
        <p:nvSpPr>
          <p:cNvPr id="142" name="Text Box 157"/>
          <p:cNvSpPr txBox="1">
            <a:spLocks noChangeArrowheads="1"/>
          </p:cNvSpPr>
          <p:nvPr/>
        </p:nvSpPr>
        <p:spPr bwMode="auto">
          <a:xfrm>
            <a:off x="3146425" y="5283192"/>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143" name="Text Box 158"/>
          <p:cNvSpPr txBox="1">
            <a:spLocks noChangeArrowheads="1"/>
          </p:cNvSpPr>
          <p:nvPr/>
        </p:nvSpPr>
        <p:spPr bwMode="auto">
          <a:xfrm>
            <a:off x="3671887" y="5283192"/>
            <a:ext cx="312906" cy="369332"/>
          </a:xfrm>
          <a:prstGeom prst="rect">
            <a:avLst/>
          </a:prstGeom>
          <a:noFill/>
          <a:ln w="9525">
            <a:noFill/>
            <a:miter lim="800000"/>
            <a:headEnd/>
            <a:tailEnd/>
          </a:ln>
          <a:effectLst/>
        </p:spPr>
        <p:txBody>
          <a:bodyPr wrap="none">
            <a:spAutoFit/>
          </a:bodyPr>
          <a:lstStyle/>
          <a:p>
            <a:r>
              <a:rPr kumimoji="1" lang="en-US" altLang="zh-CN" b="1" dirty="0">
                <a:latin typeface="Arial" charset="0"/>
                <a:ea typeface="黑体" pitchFamily="2" charset="-122"/>
              </a:rPr>
              <a:t>6</a:t>
            </a:r>
          </a:p>
        </p:txBody>
      </p:sp>
      <p:sp>
        <p:nvSpPr>
          <p:cNvPr id="144" name="Text Box 159"/>
          <p:cNvSpPr txBox="1">
            <a:spLocks noChangeArrowheads="1"/>
          </p:cNvSpPr>
          <p:nvPr/>
        </p:nvSpPr>
        <p:spPr bwMode="auto">
          <a:xfrm>
            <a:off x="4213225" y="5283192"/>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145" name="Text Box 160"/>
          <p:cNvSpPr txBox="1">
            <a:spLocks noChangeArrowheads="1"/>
          </p:cNvSpPr>
          <p:nvPr/>
        </p:nvSpPr>
        <p:spPr bwMode="auto">
          <a:xfrm>
            <a:off x="4651375" y="5283192"/>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10</a:t>
            </a:r>
          </a:p>
        </p:txBody>
      </p:sp>
      <p:sp>
        <p:nvSpPr>
          <p:cNvPr id="146" name="Text Box 161"/>
          <p:cNvSpPr txBox="1">
            <a:spLocks noChangeArrowheads="1"/>
          </p:cNvSpPr>
          <p:nvPr/>
        </p:nvSpPr>
        <p:spPr bwMode="auto">
          <a:xfrm>
            <a:off x="5219700" y="5283192"/>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147" name="Text Box 162"/>
          <p:cNvSpPr txBox="1">
            <a:spLocks noChangeArrowheads="1"/>
          </p:cNvSpPr>
          <p:nvPr/>
        </p:nvSpPr>
        <p:spPr bwMode="auto">
          <a:xfrm>
            <a:off x="5716587" y="5283192"/>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14</a:t>
            </a:r>
          </a:p>
        </p:txBody>
      </p:sp>
      <p:sp>
        <p:nvSpPr>
          <p:cNvPr id="148" name="Text Box 163"/>
          <p:cNvSpPr txBox="1">
            <a:spLocks noChangeArrowheads="1"/>
          </p:cNvSpPr>
          <p:nvPr/>
        </p:nvSpPr>
        <p:spPr bwMode="auto">
          <a:xfrm>
            <a:off x="6242050" y="5283192"/>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16</a:t>
            </a:r>
          </a:p>
        </p:txBody>
      </p:sp>
      <p:sp>
        <p:nvSpPr>
          <p:cNvPr id="149" name="Text Box 164"/>
          <p:cNvSpPr txBox="1">
            <a:spLocks noChangeArrowheads="1"/>
          </p:cNvSpPr>
          <p:nvPr/>
        </p:nvSpPr>
        <p:spPr bwMode="auto">
          <a:xfrm>
            <a:off x="6797675" y="5283192"/>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18</a:t>
            </a:r>
          </a:p>
        </p:txBody>
      </p:sp>
      <p:sp>
        <p:nvSpPr>
          <p:cNvPr id="150" name="Text Box 165"/>
          <p:cNvSpPr txBox="1">
            <a:spLocks noChangeArrowheads="1"/>
          </p:cNvSpPr>
          <p:nvPr/>
        </p:nvSpPr>
        <p:spPr bwMode="auto">
          <a:xfrm>
            <a:off x="7323137" y="5283192"/>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151" name="Text Box 166"/>
          <p:cNvSpPr txBox="1">
            <a:spLocks noChangeArrowheads="1"/>
          </p:cNvSpPr>
          <p:nvPr/>
        </p:nvSpPr>
        <p:spPr bwMode="auto">
          <a:xfrm>
            <a:off x="2138362" y="5283192"/>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152" name="Text Box 167"/>
          <p:cNvSpPr txBox="1">
            <a:spLocks noChangeArrowheads="1"/>
          </p:cNvSpPr>
          <p:nvPr/>
        </p:nvSpPr>
        <p:spPr bwMode="auto">
          <a:xfrm>
            <a:off x="1963737" y="505141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153" name="Text Box 168"/>
          <p:cNvSpPr txBox="1">
            <a:spLocks noChangeArrowheads="1"/>
          </p:cNvSpPr>
          <p:nvPr/>
        </p:nvSpPr>
        <p:spPr bwMode="auto">
          <a:xfrm>
            <a:off x="1963737" y="4665655"/>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154" name="Text Box 169"/>
          <p:cNvSpPr txBox="1">
            <a:spLocks noChangeArrowheads="1"/>
          </p:cNvSpPr>
          <p:nvPr/>
        </p:nvSpPr>
        <p:spPr bwMode="auto">
          <a:xfrm>
            <a:off x="1963737" y="4292592"/>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155" name="Text Box 170"/>
          <p:cNvSpPr txBox="1">
            <a:spLocks noChangeArrowheads="1"/>
          </p:cNvSpPr>
          <p:nvPr/>
        </p:nvSpPr>
        <p:spPr bwMode="auto">
          <a:xfrm>
            <a:off x="1831975" y="3919530"/>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156" name="Text Box 171"/>
          <p:cNvSpPr txBox="1">
            <a:spLocks noChangeArrowheads="1"/>
          </p:cNvSpPr>
          <p:nvPr/>
        </p:nvSpPr>
        <p:spPr bwMode="auto">
          <a:xfrm>
            <a:off x="1831975" y="315911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157" name="Text Box 172"/>
          <p:cNvSpPr txBox="1">
            <a:spLocks noChangeArrowheads="1"/>
          </p:cNvSpPr>
          <p:nvPr/>
        </p:nvSpPr>
        <p:spPr bwMode="auto">
          <a:xfrm>
            <a:off x="1831975" y="277335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24</a:t>
            </a:r>
          </a:p>
        </p:txBody>
      </p:sp>
      <p:sp>
        <p:nvSpPr>
          <p:cNvPr id="158" name="Oval 173"/>
          <p:cNvSpPr>
            <a:spLocks noChangeArrowheads="1"/>
          </p:cNvSpPr>
          <p:nvPr/>
        </p:nvSpPr>
        <p:spPr bwMode="auto">
          <a:xfrm>
            <a:off x="3003550" y="4449755"/>
            <a:ext cx="103187"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59" name="Oval 174"/>
          <p:cNvSpPr>
            <a:spLocks noChangeArrowheads="1"/>
          </p:cNvSpPr>
          <p:nvPr/>
        </p:nvSpPr>
        <p:spPr bwMode="auto">
          <a:xfrm>
            <a:off x="2741612" y="4835517"/>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60" name="Oval 175"/>
          <p:cNvSpPr>
            <a:spLocks noChangeArrowheads="1"/>
          </p:cNvSpPr>
          <p:nvPr/>
        </p:nvSpPr>
        <p:spPr bwMode="auto">
          <a:xfrm>
            <a:off x="2227262" y="508634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sz="2000" b="1"/>
          </a:p>
        </p:txBody>
      </p:sp>
      <p:sp>
        <p:nvSpPr>
          <p:cNvPr id="161" name="Oval 176"/>
          <p:cNvSpPr>
            <a:spLocks noChangeArrowheads="1"/>
          </p:cNvSpPr>
          <p:nvPr/>
        </p:nvSpPr>
        <p:spPr bwMode="auto">
          <a:xfrm>
            <a:off x="2466975" y="5019667"/>
            <a:ext cx="103187"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62" name="Oval 177"/>
          <p:cNvSpPr>
            <a:spLocks noChangeArrowheads="1"/>
          </p:cNvSpPr>
          <p:nvPr/>
        </p:nvSpPr>
        <p:spPr bwMode="auto">
          <a:xfrm>
            <a:off x="3267075" y="3673467"/>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63" name="Oval 178"/>
          <p:cNvSpPr>
            <a:spLocks noChangeArrowheads="1"/>
          </p:cNvSpPr>
          <p:nvPr/>
        </p:nvSpPr>
        <p:spPr bwMode="auto">
          <a:xfrm>
            <a:off x="3530600" y="3571867"/>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64" name="Oval 179"/>
          <p:cNvSpPr>
            <a:spLocks noChangeArrowheads="1"/>
          </p:cNvSpPr>
          <p:nvPr/>
        </p:nvSpPr>
        <p:spPr bwMode="auto">
          <a:xfrm>
            <a:off x="3792537" y="3479792"/>
            <a:ext cx="103188"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65" name="Oval 180"/>
          <p:cNvSpPr>
            <a:spLocks noChangeArrowheads="1"/>
          </p:cNvSpPr>
          <p:nvPr/>
        </p:nvSpPr>
        <p:spPr bwMode="auto">
          <a:xfrm>
            <a:off x="4324350" y="3286117"/>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66" name="Oval 181"/>
          <p:cNvSpPr>
            <a:spLocks noChangeArrowheads="1"/>
          </p:cNvSpPr>
          <p:nvPr/>
        </p:nvSpPr>
        <p:spPr bwMode="auto">
          <a:xfrm>
            <a:off x="4056062" y="3382955"/>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67" name="Oval 182"/>
          <p:cNvSpPr>
            <a:spLocks noChangeArrowheads="1"/>
          </p:cNvSpPr>
          <p:nvPr/>
        </p:nvSpPr>
        <p:spPr bwMode="auto">
          <a:xfrm>
            <a:off x="4586287" y="3189280"/>
            <a:ext cx="103188"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68" name="Oval 183"/>
          <p:cNvSpPr>
            <a:spLocks noChangeArrowheads="1"/>
          </p:cNvSpPr>
          <p:nvPr/>
        </p:nvSpPr>
        <p:spPr bwMode="auto">
          <a:xfrm>
            <a:off x="4845050" y="3098792"/>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69" name="Oval 184"/>
          <p:cNvSpPr>
            <a:spLocks noChangeArrowheads="1"/>
          </p:cNvSpPr>
          <p:nvPr/>
        </p:nvSpPr>
        <p:spPr bwMode="auto">
          <a:xfrm>
            <a:off x="5364162" y="2890830"/>
            <a:ext cx="103188"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70" name="Oval 185"/>
          <p:cNvSpPr>
            <a:spLocks noChangeArrowheads="1"/>
          </p:cNvSpPr>
          <p:nvPr/>
        </p:nvSpPr>
        <p:spPr bwMode="auto">
          <a:xfrm>
            <a:off x="5106987" y="2987667"/>
            <a:ext cx="103188"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72" name="Oval 187"/>
          <p:cNvSpPr>
            <a:spLocks noChangeArrowheads="1"/>
          </p:cNvSpPr>
          <p:nvPr/>
        </p:nvSpPr>
        <p:spPr bwMode="auto">
          <a:xfrm>
            <a:off x="5895975" y="5010142"/>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73" name="Oval 188"/>
          <p:cNvSpPr>
            <a:spLocks noChangeArrowheads="1"/>
          </p:cNvSpPr>
          <p:nvPr/>
        </p:nvSpPr>
        <p:spPr bwMode="auto">
          <a:xfrm>
            <a:off x="6164262" y="4821230"/>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74" name="Oval 189"/>
          <p:cNvSpPr>
            <a:spLocks noChangeArrowheads="1"/>
          </p:cNvSpPr>
          <p:nvPr/>
        </p:nvSpPr>
        <p:spPr bwMode="auto">
          <a:xfrm>
            <a:off x="5627687" y="508634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75" name="Oval 190"/>
          <p:cNvSpPr>
            <a:spLocks noChangeArrowheads="1"/>
          </p:cNvSpPr>
          <p:nvPr/>
        </p:nvSpPr>
        <p:spPr bwMode="auto">
          <a:xfrm>
            <a:off x="6416675" y="4440230"/>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180" name="Text Box 196"/>
          <p:cNvSpPr txBox="1">
            <a:spLocks noChangeArrowheads="1"/>
          </p:cNvSpPr>
          <p:nvPr/>
        </p:nvSpPr>
        <p:spPr bwMode="auto">
          <a:xfrm>
            <a:off x="1285852" y="1928802"/>
            <a:ext cx="1415772" cy="830997"/>
          </a:xfrm>
          <a:prstGeom prst="rect">
            <a:avLst/>
          </a:prstGeom>
          <a:noFill/>
          <a:ln w="9525">
            <a:noFill/>
            <a:miter lim="800000"/>
            <a:headEnd/>
            <a:tailEnd/>
          </a:ln>
          <a:effectLst/>
        </p:spPr>
        <p:txBody>
          <a:bodyPr wrap="none">
            <a:spAutoFit/>
          </a:bodyPr>
          <a:lstStyle/>
          <a:p>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窗口</a:t>
            </a:r>
            <a:endParaRPr kumimoji="1" lang="en-US" altLang="zh-CN" sz="2400" b="1" dirty="0" smtClean="0">
              <a:latin typeface="Arial" charset="0"/>
              <a:ea typeface="黑体" pitchFamily="2" charset="-122"/>
            </a:endParaRPr>
          </a:p>
          <a:p>
            <a:r>
              <a:rPr kumimoji="1" lang="zh-CN" altLang="en-US" sz="2400" b="1" dirty="0" smtClean="0">
                <a:latin typeface="Arial" charset="0"/>
                <a:ea typeface="黑体" pitchFamily="2" charset="-122"/>
              </a:rPr>
              <a:t> </a:t>
            </a:r>
            <a:r>
              <a:rPr kumimoji="1" lang="en-US" altLang="zh-CN" sz="2400" b="1" dirty="0" err="1">
                <a:latin typeface="Arial" charset="0"/>
                <a:ea typeface="黑体" pitchFamily="2" charset="-122"/>
              </a:rPr>
              <a:t>cwnd</a:t>
            </a:r>
            <a:endParaRPr kumimoji="1" lang="en-US" altLang="zh-CN" sz="2400" b="1" dirty="0">
              <a:latin typeface="Arial" charset="0"/>
              <a:ea typeface="黑体" pitchFamily="2" charset="-122"/>
            </a:endParaRPr>
          </a:p>
        </p:txBody>
      </p:sp>
      <p:sp>
        <p:nvSpPr>
          <p:cNvPr id="181" name="Text Box 198"/>
          <p:cNvSpPr txBox="1">
            <a:spLocks noChangeArrowheads="1"/>
          </p:cNvSpPr>
          <p:nvPr/>
        </p:nvSpPr>
        <p:spPr bwMode="auto">
          <a:xfrm>
            <a:off x="5688012" y="2405055"/>
            <a:ext cx="1114408" cy="369332"/>
          </a:xfrm>
          <a:prstGeom prst="rect">
            <a:avLst/>
          </a:prstGeom>
          <a:noFill/>
          <a:ln w="9525">
            <a:noFill/>
            <a:miter lim="800000"/>
            <a:headEnd/>
            <a:tailEnd/>
          </a:ln>
          <a:effectLst/>
        </p:spPr>
        <p:txBody>
          <a:bodyPr wrap="none">
            <a:spAutoFit/>
          </a:bodyPr>
          <a:lstStyle/>
          <a:p>
            <a:r>
              <a:rPr kumimoji="1" lang="zh-CN" altLang="en-US" sz="1800" b="1">
                <a:latin typeface="Arial" charset="0"/>
                <a:ea typeface="黑体" pitchFamily="2" charset="-122"/>
              </a:rPr>
              <a:t>网络拥塞</a:t>
            </a:r>
          </a:p>
        </p:txBody>
      </p:sp>
      <p:sp>
        <p:nvSpPr>
          <p:cNvPr id="182" name="Line 199"/>
          <p:cNvSpPr>
            <a:spLocks noChangeShapeType="1"/>
          </p:cNvSpPr>
          <p:nvPr/>
        </p:nvSpPr>
        <p:spPr bwMode="auto">
          <a:xfrm flipH="1">
            <a:off x="5424487" y="2651117"/>
            <a:ext cx="346075" cy="292100"/>
          </a:xfrm>
          <a:prstGeom prst="line">
            <a:avLst/>
          </a:prstGeom>
          <a:noFill/>
          <a:ln w="9525">
            <a:solidFill>
              <a:schemeClr val="folHlink"/>
            </a:solidFill>
            <a:round/>
            <a:headEnd/>
            <a:tailEnd type="triangle" w="sm" len="lg"/>
          </a:ln>
          <a:effectLst/>
        </p:spPr>
        <p:txBody>
          <a:bodyPr wrap="none" anchor="ctr"/>
          <a:lstStyle/>
          <a:p>
            <a:endParaRPr lang="zh-CN" altLang="en-US" b="1"/>
          </a:p>
        </p:txBody>
      </p:sp>
      <p:sp>
        <p:nvSpPr>
          <p:cNvPr id="185" name="Rectangle 202"/>
          <p:cNvSpPr>
            <a:spLocks noChangeArrowheads="1"/>
          </p:cNvSpPr>
          <p:nvPr/>
        </p:nvSpPr>
        <p:spPr bwMode="auto">
          <a:xfrm>
            <a:off x="2357437" y="2867017"/>
            <a:ext cx="219075" cy="2058988"/>
          </a:xfrm>
          <a:prstGeom prst="rect">
            <a:avLst/>
          </a:prstGeom>
          <a:solidFill>
            <a:schemeClr val="bg1"/>
          </a:solidFill>
          <a:ln w="9525">
            <a:noFill/>
            <a:miter lim="800000"/>
            <a:headEnd/>
            <a:tailEnd/>
          </a:ln>
          <a:effectLst/>
        </p:spPr>
        <p:txBody>
          <a:bodyPr wrap="none" anchor="ctr"/>
          <a:lstStyle/>
          <a:p>
            <a:endParaRPr lang="zh-CN" altLang="en-US" b="1"/>
          </a:p>
        </p:txBody>
      </p:sp>
      <p:sp>
        <p:nvSpPr>
          <p:cNvPr id="186" name="Line 203"/>
          <p:cNvSpPr>
            <a:spLocks noChangeShapeType="1"/>
          </p:cNvSpPr>
          <p:nvPr/>
        </p:nvSpPr>
        <p:spPr bwMode="auto">
          <a:xfrm>
            <a:off x="2357437" y="3716330"/>
            <a:ext cx="963613" cy="0"/>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187" name="Rectangle 204"/>
          <p:cNvSpPr>
            <a:spLocks noChangeArrowheads="1"/>
          </p:cNvSpPr>
          <p:nvPr/>
        </p:nvSpPr>
        <p:spPr bwMode="auto">
          <a:xfrm>
            <a:off x="2708275" y="5029192"/>
            <a:ext cx="2803525" cy="153988"/>
          </a:xfrm>
          <a:prstGeom prst="rect">
            <a:avLst/>
          </a:prstGeom>
          <a:solidFill>
            <a:schemeClr val="bg1"/>
          </a:solidFill>
          <a:ln w="9525">
            <a:noFill/>
            <a:miter lim="800000"/>
            <a:headEnd/>
            <a:tailEnd/>
          </a:ln>
          <a:effectLst/>
        </p:spPr>
        <p:txBody>
          <a:bodyPr wrap="none" anchor="ctr"/>
          <a:lstStyle/>
          <a:p>
            <a:endParaRPr lang="zh-CN" altLang="en-US" b="1"/>
          </a:p>
        </p:txBody>
      </p:sp>
      <p:sp>
        <p:nvSpPr>
          <p:cNvPr id="188" name="Rectangle 205"/>
          <p:cNvSpPr>
            <a:spLocks noChangeArrowheads="1"/>
          </p:cNvSpPr>
          <p:nvPr/>
        </p:nvSpPr>
        <p:spPr bwMode="auto">
          <a:xfrm>
            <a:off x="6126162" y="5029192"/>
            <a:ext cx="2014538" cy="153988"/>
          </a:xfrm>
          <a:prstGeom prst="rect">
            <a:avLst/>
          </a:prstGeom>
          <a:solidFill>
            <a:schemeClr val="bg1"/>
          </a:solidFill>
          <a:ln w="9525">
            <a:noFill/>
            <a:miter lim="800000"/>
            <a:headEnd/>
            <a:tailEnd/>
          </a:ln>
          <a:effectLst/>
        </p:spPr>
        <p:txBody>
          <a:bodyPr wrap="none" anchor="ctr"/>
          <a:lstStyle/>
          <a:p>
            <a:endParaRPr lang="zh-CN" altLang="en-US" b="1"/>
          </a:p>
        </p:txBody>
      </p:sp>
      <p:sp>
        <p:nvSpPr>
          <p:cNvPr id="189" name="Text Box 206"/>
          <p:cNvSpPr txBox="1">
            <a:spLocks noChangeArrowheads="1"/>
          </p:cNvSpPr>
          <p:nvPr/>
        </p:nvSpPr>
        <p:spPr bwMode="auto">
          <a:xfrm>
            <a:off x="357158" y="3500438"/>
            <a:ext cx="1515158" cy="400110"/>
          </a:xfrm>
          <a:prstGeom prst="rect">
            <a:avLst/>
          </a:prstGeom>
          <a:noFill/>
          <a:ln w="9525">
            <a:noFill/>
            <a:miter lim="800000"/>
            <a:headEnd/>
            <a:tailEnd/>
          </a:ln>
          <a:effectLst/>
        </p:spPr>
        <p:txBody>
          <a:bodyPr wrap="none">
            <a:spAutoFit/>
          </a:bodyPr>
          <a:lstStyle/>
          <a:p>
            <a:pPr algn="ctr"/>
            <a:r>
              <a:rPr kumimoji="1" lang="en-US" altLang="zh-CN" sz="2000" dirty="0" err="1" smtClean="0">
                <a:solidFill>
                  <a:srgbClr val="FF0000"/>
                </a:solidFill>
                <a:latin typeface="Arial" charset="0"/>
                <a:ea typeface="黑体" pitchFamily="2" charset="-122"/>
              </a:rPr>
              <a:t>Ssthresh</a:t>
            </a:r>
            <a:r>
              <a:rPr kumimoji="1" lang="en-US" altLang="zh-CN" sz="2000" dirty="0" smtClean="0">
                <a:solidFill>
                  <a:srgbClr val="FF0000"/>
                </a:solidFill>
                <a:latin typeface="Arial" charset="0"/>
                <a:ea typeface="黑体" pitchFamily="2" charset="-122"/>
              </a:rPr>
              <a:t>--&gt;</a:t>
            </a:r>
            <a:endParaRPr kumimoji="1" lang="zh-CN" altLang="en-US" sz="2000" dirty="0">
              <a:solidFill>
                <a:srgbClr val="FF0000"/>
              </a:solidFill>
              <a:latin typeface="Arial" charset="0"/>
              <a:ea typeface="黑体" pitchFamily="2" charset="-122"/>
            </a:endParaRPr>
          </a:p>
        </p:txBody>
      </p:sp>
      <p:sp>
        <p:nvSpPr>
          <p:cNvPr id="190" name="Text Box 207"/>
          <p:cNvSpPr txBox="1">
            <a:spLocks noChangeArrowheads="1"/>
          </p:cNvSpPr>
          <p:nvPr/>
        </p:nvSpPr>
        <p:spPr bwMode="auto">
          <a:xfrm>
            <a:off x="500034" y="4749792"/>
            <a:ext cx="1428759" cy="461665"/>
          </a:xfrm>
          <a:prstGeom prst="rect">
            <a:avLst/>
          </a:prstGeom>
          <a:noFill/>
          <a:ln w="9525">
            <a:noFill/>
            <a:miter lim="800000"/>
            <a:headEnd/>
            <a:tailEnd/>
          </a:ln>
          <a:effectLst/>
        </p:spPr>
        <p:txBody>
          <a:bodyPr wrap="square">
            <a:spAutoFit/>
          </a:bodyPr>
          <a:lstStyle/>
          <a:p>
            <a:r>
              <a:rPr kumimoji="1" lang="en-US" altLang="zh-CN" sz="2400" b="1" dirty="0" err="1" smtClean="0">
                <a:latin typeface="Arial" charset="0"/>
                <a:ea typeface="黑体" pitchFamily="2" charset="-122"/>
              </a:rPr>
              <a:t>cwnd</a:t>
            </a:r>
            <a:r>
              <a:rPr kumimoji="1" lang="en-US" altLang="zh-CN" sz="2400" b="1" dirty="0" smtClean="0">
                <a:latin typeface="Arial" charset="0"/>
                <a:ea typeface="黑体" pitchFamily="2" charset="-122"/>
              </a:rPr>
              <a:t>=1</a:t>
            </a:r>
            <a:endParaRPr kumimoji="1" lang="zh-CN" altLang="en-US" sz="2400" b="1" dirty="0">
              <a:latin typeface="Arial" charset="0"/>
              <a:ea typeface="黑体" pitchFamily="2" charset="-122"/>
            </a:endParaRPr>
          </a:p>
        </p:txBody>
      </p:sp>
      <p:sp>
        <p:nvSpPr>
          <p:cNvPr id="191" name="Line 208"/>
          <p:cNvSpPr>
            <a:spLocks noChangeShapeType="1"/>
          </p:cNvSpPr>
          <p:nvPr/>
        </p:nvSpPr>
        <p:spPr bwMode="auto">
          <a:xfrm rot="-21600000">
            <a:off x="1612900" y="4970455"/>
            <a:ext cx="614362" cy="155575"/>
          </a:xfrm>
          <a:prstGeom prst="line">
            <a:avLst/>
          </a:prstGeom>
          <a:noFill/>
          <a:ln w="9525">
            <a:solidFill>
              <a:schemeClr val="folHlink"/>
            </a:solidFill>
            <a:round/>
            <a:headEnd/>
            <a:tailEnd type="triangle" w="sm" len="lg"/>
          </a:ln>
          <a:effectLst/>
        </p:spPr>
        <p:txBody>
          <a:bodyPr wrap="none" anchor="ctr"/>
          <a:lstStyle/>
          <a:p>
            <a:endParaRPr lang="zh-CN" altLang="en-US" sz="2000" b="1"/>
          </a:p>
        </p:txBody>
      </p:sp>
      <p:sp>
        <p:nvSpPr>
          <p:cNvPr id="196" name="Line 213"/>
          <p:cNvSpPr>
            <a:spLocks noChangeShapeType="1"/>
          </p:cNvSpPr>
          <p:nvPr/>
        </p:nvSpPr>
        <p:spPr bwMode="auto">
          <a:xfrm rot="10800000">
            <a:off x="2357437" y="4102092"/>
            <a:ext cx="4645025" cy="0"/>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197" name="Line 214"/>
          <p:cNvSpPr>
            <a:spLocks noChangeShapeType="1"/>
          </p:cNvSpPr>
          <p:nvPr/>
        </p:nvSpPr>
        <p:spPr bwMode="auto">
          <a:xfrm flipV="1">
            <a:off x="2357437" y="2941630"/>
            <a:ext cx="4194175" cy="1587"/>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198" name="Freeform 215"/>
          <p:cNvSpPr>
            <a:spLocks/>
          </p:cNvSpPr>
          <p:nvPr/>
        </p:nvSpPr>
        <p:spPr bwMode="auto">
          <a:xfrm>
            <a:off x="2182812" y="2943217"/>
            <a:ext cx="5772150" cy="2205038"/>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ffectLst/>
        </p:spPr>
        <p:txBody>
          <a:bodyPr wrap="none" anchor="ctr"/>
          <a:lstStyle/>
          <a:p>
            <a:endParaRPr lang="zh-CN" altLang="en-US" b="1"/>
          </a:p>
        </p:txBody>
      </p:sp>
      <p:sp>
        <p:nvSpPr>
          <p:cNvPr id="199" name="Text Box 195"/>
          <p:cNvSpPr txBox="1">
            <a:spLocks noChangeArrowheads="1"/>
          </p:cNvSpPr>
          <p:nvPr/>
        </p:nvSpPr>
        <p:spPr bwMode="auto">
          <a:xfrm>
            <a:off x="7500958" y="5572140"/>
            <a:ext cx="1415772" cy="461665"/>
          </a:xfrm>
          <a:prstGeom prst="rect">
            <a:avLst/>
          </a:prstGeom>
          <a:noFill/>
          <a:ln w="9525">
            <a:noFill/>
            <a:miter lim="800000"/>
            <a:headEnd/>
            <a:tailEnd/>
          </a:ln>
          <a:effectLst/>
        </p:spPr>
        <p:txBody>
          <a:bodyPr wrap="none">
            <a:spAutoFit/>
          </a:bodyPr>
          <a:lstStyle/>
          <a:p>
            <a:r>
              <a:rPr kumimoji="1" lang="zh-CN" altLang="en-US" sz="2400" b="1" dirty="0">
                <a:latin typeface="Arial" charset="0"/>
                <a:ea typeface="黑体" pitchFamily="2" charset="-122"/>
              </a:rPr>
              <a:t>传输轮次</a:t>
            </a:r>
          </a:p>
        </p:txBody>
      </p:sp>
      <p:sp>
        <p:nvSpPr>
          <p:cNvPr id="200" name="Rectangle 126"/>
          <p:cNvSpPr>
            <a:spLocks noChangeArrowheads="1"/>
          </p:cNvSpPr>
          <p:nvPr/>
        </p:nvSpPr>
        <p:spPr bwMode="auto">
          <a:xfrm>
            <a:off x="2235200" y="3678237"/>
            <a:ext cx="1092616" cy="2428867"/>
          </a:xfrm>
          <a:prstGeom prst="rect">
            <a:avLst/>
          </a:prstGeom>
          <a:solidFill>
            <a:schemeClr val="accent5">
              <a:lumMod val="75000"/>
              <a:alpha val="48000"/>
            </a:schemeClr>
          </a:solidFill>
          <a:ln w="9525">
            <a:noFill/>
            <a:miter lim="800000"/>
            <a:headEnd/>
            <a:tailEnd/>
          </a:ln>
          <a:effectLst/>
        </p:spPr>
        <p:txBody>
          <a:bodyPr wrap="none" anchor="ctr"/>
          <a:lstStyle/>
          <a:p>
            <a:endParaRPr lang="zh-CN" altLang="en-US" b="1"/>
          </a:p>
        </p:txBody>
      </p:sp>
      <p:sp>
        <p:nvSpPr>
          <p:cNvPr id="192" name="Text Box 209"/>
          <p:cNvSpPr txBox="1">
            <a:spLocks noChangeArrowheads="1"/>
          </p:cNvSpPr>
          <p:nvPr/>
        </p:nvSpPr>
        <p:spPr bwMode="auto">
          <a:xfrm>
            <a:off x="1357290" y="5685066"/>
            <a:ext cx="5965847" cy="1015663"/>
          </a:xfrm>
          <a:prstGeom prst="rect">
            <a:avLst/>
          </a:prstGeom>
          <a:noFill/>
          <a:ln w="9525">
            <a:noFill/>
            <a:miter lim="800000"/>
            <a:headEnd/>
            <a:tailEnd/>
          </a:ln>
          <a:effectLst/>
        </p:spPr>
        <p:txBody>
          <a:bodyPr wrap="square">
            <a:spAutoFit/>
          </a:bodyPr>
          <a:lstStyle/>
          <a:p>
            <a:r>
              <a:rPr kumimoji="1" lang="zh-CN" altLang="en-US" sz="2000" b="1" dirty="0" smtClean="0">
                <a:latin typeface="Arial" charset="0"/>
                <a:ea typeface="黑体" pitchFamily="2" charset="-122"/>
              </a:rPr>
              <a:t>           慢开始，</a:t>
            </a:r>
            <a:endParaRPr kumimoji="1" lang="en-US" altLang="zh-CN" sz="2000" b="1" dirty="0" smtClean="0">
              <a:latin typeface="Arial" charset="0"/>
              <a:ea typeface="黑体" pitchFamily="2" charset="-122"/>
            </a:endParaRPr>
          </a:p>
          <a:p>
            <a:r>
              <a:rPr lang="zh-CN" altLang="en-US" sz="2000" b="1" dirty="0" smtClean="0">
                <a:ea typeface="黑体" pitchFamily="2" charset="-122"/>
              </a:rPr>
              <a:t>每收到一个对新报文段的确认就使 </a:t>
            </a:r>
            <a:r>
              <a:rPr lang="en-US" altLang="zh-CN" sz="2000" b="1" dirty="0" err="1" smtClean="0">
                <a:ea typeface="黑体" pitchFamily="2" charset="-122"/>
              </a:rPr>
              <a:t>cwnd</a:t>
            </a:r>
            <a:r>
              <a:rPr lang="en-US" altLang="zh-CN" sz="2000" b="1" dirty="0" smtClean="0">
                <a:ea typeface="黑体" pitchFamily="2" charset="-122"/>
              </a:rPr>
              <a:t> </a:t>
            </a:r>
            <a:r>
              <a:rPr lang="zh-CN" altLang="en-US" sz="2000" b="1" dirty="0" smtClean="0">
                <a:ea typeface="黑体" pitchFamily="2" charset="-122"/>
              </a:rPr>
              <a:t>加 </a:t>
            </a:r>
            <a:r>
              <a:rPr lang="en-US" altLang="zh-CN" sz="2000" b="1" dirty="0" smtClean="0">
                <a:ea typeface="黑体" pitchFamily="2" charset="-122"/>
              </a:rPr>
              <a:t>1</a:t>
            </a:r>
            <a:r>
              <a:rPr lang="zh-CN" altLang="en-US" sz="2000" b="1" dirty="0" smtClean="0">
                <a:ea typeface="黑体" pitchFamily="2" charset="-122"/>
              </a:rPr>
              <a:t>；</a:t>
            </a:r>
            <a:endParaRPr lang="en-US" altLang="zh-CN" sz="2000" b="1" dirty="0" smtClean="0">
              <a:ea typeface="黑体" pitchFamily="2" charset="-122"/>
            </a:endParaRPr>
          </a:p>
          <a:p>
            <a:r>
              <a:rPr kumimoji="1" lang="zh-CN" altLang="en-US" sz="2000" b="1" dirty="0">
                <a:ea typeface="黑体" pitchFamily="2" charset="-122"/>
              </a:rPr>
              <a:t>相当于在一个传输轮次</a:t>
            </a:r>
            <a:r>
              <a:rPr kumimoji="1" lang="en-US" altLang="zh-CN" sz="2000" b="1" dirty="0">
                <a:ea typeface="黑体" pitchFamily="2" charset="-122"/>
              </a:rPr>
              <a:t>cwndX2</a:t>
            </a:r>
            <a:endParaRPr kumimoji="1" lang="zh-CN" altLang="en-US" sz="2000" b="1" dirty="0">
              <a:latin typeface="Arial" charset="0"/>
              <a:ea typeface="黑体" pitchFamily="2" charset="-122"/>
            </a:endParaRPr>
          </a:p>
        </p:txBody>
      </p:sp>
      <p:sp>
        <p:nvSpPr>
          <p:cNvPr id="104" name="圆角矩形标注 103"/>
          <p:cNvSpPr/>
          <p:nvPr/>
        </p:nvSpPr>
        <p:spPr>
          <a:xfrm>
            <a:off x="2000232" y="1214422"/>
            <a:ext cx="4429156" cy="1071570"/>
          </a:xfrm>
          <a:prstGeom prst="wedgeRoundRectCallout">
            <a:avLst>
              <a:gd name="adj1" fmla="val -22053"/>
              <a:gd name="adj2" fmla="val 15817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dirty="0" err="1" smtClean="0"/>
              <a:t>cwnd</a:t>
            </a:r>
            <a:r>
              <a:rPr lang="en-US" altLang="zh-CN" sz="2400" dirty="0" smtClean="0"/>
              <a:t>=16=</a:t>
            </a:r>
            <a:r>
              <a:rPr lang="en-US" altLang="zh-CN" sz="2400" dirty="0" err="1" smtClean="0"/>
              <a:t>ssthresh</a:t>
            </a:r>
            <a:r>
              <a:rPr lang="zh-CN" altLang="en-US" sz="2400" dirty="0" smtClean="0"/>
              <a:t>；</a:t>
            </a:r>
            <a:endParaRPr lang="en-US" altLang="zh-CN" sz="2400" dirty="0" smtClean="0"/>
          </a:p>
          <a:p>
            <a:pPr algn="ctr"/>
            <a:r>
              <a:rPr lang="zh-CN" altLang="en-US" sz="2400" dirty="0" smtClean="0"/>
              <a:t>之后执行拥塞避免算法；每个传输轮次</a:t>
            </a:r>
            <a:r>
              <a:rPr lang="en-US" altLang="zh-CN" sz="2400" dirty="0" err="1" smtClean="0"/>
              <a:t>cwnd</a:t>
            </a:r>
            <a:r>
              <a:rPr lang="zh-CN" altLang="en-US" sz="2400" dirty="0" smtClean="0"/>
              <a:t>加</a:t>
            </a:r>
            <a:r>
              <a:rPr lang="en-US" altLang="zh-CN" sz="2400" dirty="0" smtClean="0"/>
              <a:t>1</a:t>
            </a:r>
            <a:endParaRPr lang="zh-CN" altLang="en-US" sz="2400" dirty="0"/>
          </a:p>
        </p:txBody>
      </p:sp>
      <p:cxnSp>
        <p:nvCxnSpPr>
          <p:cNvPr id="203" name="直接连接符 202"/>
          <p:cNvCxnSpPr/>
          <p:nvPr/>
        </p:nvCxnSpPr>
        <p:spPr>
          <a:xfrm>
            <a:off x="2285984" y="4500570"/>
            <a:ext cx="71438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2285984" y="4857760"/>
            <a:ext cx="500066"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rot="5400000" flipH="1" flipV="1">
            <a:off x="2552018" y="5013325"/>
            <a:ext cx="500066"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rot="5400000" flipH="1" flipV="1">
            <a:off x="2706118" y="4905829"/>
            <a:ext cx="71438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0" name="Text Box 157"/>
          <p:cNvSpPr txBox="1">
            <a:spLocks noChangeArrowheads="1"/>
          </p:cNvSpPr>
          <p:nvPr/>
        </p:nvSpPr>
        <p:spPr bwMode="auto">
          <a:xfrm>
            <a:off x="2928926" y="5286388"/>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3</a:t>
            </a:r>
            <a:endParaRPr kumimoji="1" lang="en-US" altLang="zh-CN" b="1" dirty="0">
              <a:latin typeface="Arial" charset="0"/>
              <a:ea typeface="黑体" pitchFamily="2" charset="-122"/>
            </a:endParaRPr>
          </a:p>
        </p:txBody>
      </p:sp>
      <p:sp>
        <p:nvSpPr>
          <p:cNvPr id="211" name="圆角矩形标注 210"/>
          <p:cNvSpPr/>
          <p:nvPr/>
        </p:nvSpPr>
        <p:spPr>
          <a:xfrm>
            <a:off x="3143240" y="4214818"/>
            <a:ext cx="1928826" cy="428628"/>
          </a:xfrm>
          <a:prstGeom prst="wedgeRoundRectCallout">
            <a:avLst>
              <a:gd name="adj1" fmla="val -25669"/>
              <a:gd name="adj2" fmla="val -17877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800" b="1" dirty="0" err="1" smtClean="0">
                <a:solidFill>
                  <a:schemeClr val="tx1"/>
                </a:solidFill>
              </a:rPr>
              <a:t>Cwnd</a:t>
            </a:r>
            <a:r>
              <a:rPr lang="en-US" altLang="zh-CN" sz="2800" b="1" dirty="0" smtClean="0">
                <a:solidFill>
                  <a:schemeClr val="tx1"/>
                </a:solidFill>
              </a:rPr>
              <a:t>=17</a:t>
            </a:r>
          </a:p>
        </p:txBody>
      </p:sp>
      <p:sp>
        <p:nvSpPr>
          <p:cNvPr id="205" name="Text Box 158"/>
          <p:cNvSpPr txBox="1">
            <a:spLocks noChangeArrowheads="1"/>
          </p:cNvSpPr>
          <p:nvPr/>
        </p:nvSpPr>
        <p:spPr bwMode="auto">
          <a:xfrm>
            <a:off x="2357422" y="4786322"/>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2</a:t>
            </a:r>
            <a:endParaRPr kumimoji="1" lang="en-US" altLang="zh-CN" b="1" dirty="0">
              <a:latin typeface="Arial" charset="0"/>
              <a:ea typeface="黑体" pitchFamily="2" charset="-122"/>
            </a:endParaRPr>
          </a:p>
        </p:txBody>
      </p:sp>
      <p:sp>
        <p:nvSpPr>
          <p:cNvPr id="207" name="Text Box 158"/>
          <p:cNvSpPr txBox="1">
            <a:spLocks noChangeArrowheads="1"/>
          </p:cNvSpPr>
          <p:nvPr/>
        </p:nvSpPr>
        <p:spPr bwMode="auto">
          <a:xfrm>
            <a:off x="2500298" y="4500570"/>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4</a:t>
            </a:r>
            <a:endParaRPr kumimoji="1" lang="en-US" altLang="zh-CN" b="1" dirty="0">
              <a:latin typeface="Arial" charset="0"/>
              <a:ea typeface="黑体" pitchFamily="2" charset="-122"/>
            </a:endParaRPr>
          </a:p>
        </p:txBody>
      </p:sp>
      <p:sp>
        <p:nvSpPr>
          <p:cNvPr id="209" name="Text Box 158"/>
          <p:cNvSpPr txBox="1">
            <a:spLocks noChangeArrowheads="1"/>
          </p:cNvSpPr>
          <p:nvPr/>
        </p:nvSpPr>
        <p:spPr bwMode="auto">
          <a:xfrm>
            <a:off x="2714612" y="4214818"/>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8</a:t>
            </a:r>
            <a:endParaRPr kumimoji="1" lang="en-US" altLang="zh-CN" b="1" dirty="0">
              <a:latin typeface="Arial" charset="0"/>
              <a:ea typeface="黑体" pitchFamily="2" charset="-122"/>
            </a:endParaRPr>
          </a:p>
        </p:txBody>
      </p:sp>
      <p:sp>
        <p:nvSpPr>
          <p:cNvPr id="213" name="Text Box 158"/>
          <p:cNvSpPr txBox="1">
            <a:spLocks noChangeArrowheads="1"/>
          </p:cNvSpPr>
          <p:nvPr/>
        </p:nvSpPr>
        <p:spPr bwMode="auto">
          <a:xfrm>
            <a:off x="2928926" y="3500438"/>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16</a:t>
            </a:r>
            <a:endParaRPr kumimoji="1" lang="en-US" altLang="zh-CN" b="1" dirty="0">
              <a:latin typeface="Arial" charset="0"/>
              <a:ea typeface="黑体" pitchFamily="2" charset="-122"/>
            </a:endParaRPr>
          </a:p>
        </p:txBody>
      </p:sp>
      <p:sp>
        <p:nvSpPr>
          <p:cNvPr id="171" name="矩形 170"/>
          <p:cNvSpPr/>
          <p:nvPr/>
        </p:nvSpPr>
        <p:spPr>
          <a:xfrm>
            <a:off x="5429256" y="2428868"/>
            <a:ext cx="2643206" cy="2714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P spid="104" grpId="0" animBg="1"/>
      <p:bldP spid="211" grpId="0" animBg="1"/>
      <p:bldP spid="211" grpId="1"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 name="Rectangle 126"/>
          <p:cNvSpPr>
            <a:spLocks noChangeArrowheads="1"/>
          </p:cNvSpPr>
          <p:nvPr/>
        </p:nvSpPr>
        <p:spPr bwMode="auto">
          <a:xfrm>
            <a:off x="5704114" y="4857760"/>
            <a:ext cx="1008054" cy="2000240"/>
          </a:xfrm>
          <a:prstGeom prst="rect">
            <a:avLst/>
          </a:prstGeom>
          <a:solidFill>
            <a:schemeClr val="accent5">
              <a:lumMod val="75000"/>
              <a:alpha val="48000"/>
            </a:schemeClr>
          </a:solidFill>
          <a:ln w="9525">
            <a:noFill/>
            <a:miter lim="800000"/>
            <a:headEnd/>
            <a:tailEnd/>
          </a:ln>
          <a:effectLst/>
        </p:spPr>
        <p:txBody>
          <a:bodyPr wrap="none" anchor="ctr"/>
          <a:lstStyle/>
          <a:p>
            <a:endParaRPr lang="zh-CN" altLang="en-US" b="1"/>
          </a:p>
        </p:txBody>
      </p:sp>
      <p:sp>
        <p:nvSpPr>
          <p:cNvPr id="533506" name="Rectangle 2"/>
          <p:cNvSpPr>
            <a:spLocks noGrp="1" noChangeArrowheads="1"/>
          </p:cNvSpPr>
          <p:nvPr>
            <p:ph type="title"/>
          </p:nvPr>
        </p:nvSpPr>
        <p:spPr>
          <a:xfrm>
            <a:off x="-77861" y="492432"/>
            <a:ext cx="9144000" cy="928670"/>
          </a:xfrm>
        </p:spPr>
        <p:txBody>
          <a:bodyPr/>
          <a:lstStyle/>
          <a:p>
            <a:pPr algn="l"/>
            <a:r>
              <a:rPr lang="zh-CN" altLang="en-US" sz="2800" dirty="0" smtClean="0">
                <a:solidFill>
                  <a:schemeClr val="tx1"/>
                </a:solidFill>
              </a:rPr>
              <a:t>    无论慢开始阶段还是在拥塞避免阶段，网络都有可能出现拥塞（确认超时），一旦超时，</a:t>
            </a:r>
            <a:r>
              <a:rPr lang="zh-CN" altLang="en-US" sz="2800" dirty="0" smtClean="0">
                <a:solidFill>
                  <a:srgbClr val="FF0000"/>
                </a:solidFill>
              </a:rPr>
              <a:t>减少发向网络的数据量</a:t>
            </a:r>
            <a:r>
              <a:rPr lang="zh-CN" altLang="en-US" sz="2800" dirty="0" smtClean="0">
                <a:solidFill>
                  <a:schemeClr val="tx1"/>
                </a:solidFill>
              </a:rPr>
              <a:t>：</a:t>
            </a:r>
            <a:endParaRPr lang="zh-CN" altLang="en-US" sz="2800" dirty="0">
              <a:solidFill>
                <a:srgbClr val="FF0000"/>
              </a:solidFill>
            </a:endParaRPr>
          </a:p>
        </p:txBody>
      </p:sp>
      <p:sp>
        <p:nvSpPr>
          <p:cNvPr id="533622" name="Line 118"/>
          <p:cNvSpPr>
            <a:spLocks noChangeShapeType="1"/>
          </p:cNvSpPr>
          <p:nvPr/>
        </p:nvSpPr>
        <p:spPr bwMode="auto">
          <a:xfrm>
            <a:off x="2270125" y="3308350"/>
            <a:ext cx="0" cy="2703512"/>
          </a:xfrm>
          <a:prstGeom prst="line">
            <a:avLst/>
          </a:prstGeom>
          <a:noFill/>
          <a:ln w="9525">
            <a:solidFill>
              <a:schemeClr val="folHlink"/>
            </a:solidFill>
            <a:round/>
            <a:headEnd type="triangle" w="sm" len="lg"/>
            <a:tailEnd/>
          </a:ln>
          <a:effectLst/>
        </p:spPr>
        <p:txBody>
          <a:bodyPr wrap="none" anchor="ctr"/>
          <a:lstStyle/>
          <a:p>
            <a:endParaRPr lang="zh-CN" altLang="en-US" sz="2000" b="1"/>
          </a:p>
        </p:txBody>
      </p:sp>
      <p:sp>
        <p:nvSpPr>
          <p:cNvPr id="533623" name="Text Box 119"/>
          <p:cNvSpPr txBox="1">
            <a:spLocks noChangeArrowheads="1"/>
          </p:cNvSpPr>
          <p:nvPr/>
        </p:nvSpPr>
        <p:spPr bwMode="auto">
          <a:xfrm>
            <a:off x="7834312"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22</a:t>
            </a:r>
          </a:p>
        </p:txBody>
      </p:sp>
      <p:sp>
        <p:nvSpPr>
          <p:cNvPr id="533624" name="Text Box 120"/>
          <p:cNvSpPr txBox="1">
            <a:spLocks noChangeArrowheads="1"/>
          </p:cNvSpPr>
          <p:nvPr/>
        </p:nvSpPr>
        <p:spPr bwMode="auto">
          <a:xfrm>
            <a:off x="1831975" y="429577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16</a:t>
            </a:r>
          </a:p>
        </p:txBody>
      </p:sp>
      <p:sp>
        <p:nvSpPr>
          <p:cNvPr id="533625" name="Line 121"/>
          <p:cNvSpPr>
            <a:spLocks noChangeShapeType="1"/>
          </p:cNvSpPr>
          <p:nvPr/>
        </p:nvSpPr>
        <p:spPr bwMode="auto">
          <a:xfrm rot="-21600000">
            <a:off x="6137275" y="3703637"/>
            <a:ext cx="0" cy="1158875"/>
          </a:xfrm>
          <a:prstGeom prst="line">
            <a:avLst/>
          </a:prstGeom>
          <a:noFill/>
          <a:ln w="9525">
            <a:solidFill>
              <a:schemeClr val="folHlink"/>
            </a:solidFill>
            <a:round/>
            <a:headEnd type="triangle" w="sm" len="med"/>
            <a:tailEnd type="triangle" w="sm" len="med"/>
          </a:ln>
          <a:effectLst/>
        </p:spPr>
        <p:txBody>
          <a:bodyPr wrap="none" anchor="ctr"/>
          <a:lstStyle/>
          <a:p>
            <a:endParaRPr lang="zh-CN" altLang="en-US" b="1"/>
          </a:p>
        </p:txBody>
      </p:sp>
      <p:sp>
        <p:nvSpPr>
          <p:cNvPr id="533626" name="Text Box 122"/>
          <p:cNvSpPr txBox="1">
            <a:spLocks noChangeArrowheads="1"/>
          </p:cNvSpPr>
          <p:nvPr/>
        </p:nvSpPr>
        <p:spPr bwMode="auto">
          <a:xfrm>
            <a:off x="5421312" y="4051300"/>
            <a:ext cx="1377950" cy="366712"/>
          </a:xfrm>
          <a:prstGeom prst="rect">
            <a:avLst/>
          </a:prstGeom>
          <a:solidFill>
            <a:schemeClr val="bg1"/>
          </a:solidFill>
          <a:ln w="9525">
            <a:noFill/>
            <a:miter lim="800000"/>
            <a:headEnd/>
            <a:tailEnd/>
          </a:ln>
          <a:effectLst/>
        </p:spPr>
        <p:txBody>
          <a:bodyPr>
            <a:spAutoFit/>
          </a:bodyPr>
          <a:lstStyle/>
          <a:p>
            <a:r>
              <a:rPr kumimoji="1" lang="en-US" altLang="zh-CN" sz="1800" b="1" dirty="0">
                <a:latin typeface="Arial" charset="0"/>
                <a:ea typeface="黑体" pitchFamily="2" charset="-122"/>
              </a:rPr>
              <a:t>“</a:t>
            </a:r>
            <a:r>
              <a:rPr kumimoji="1" lang="zh-CN" altLang="en-US" sz="1800" b="1" dirty="0">
                <a:latin typeface="Arial" charset="0"/>
                <a:ea typeface="黑体" pitchFamily="2" charset="-122"/>
              </a:rPr>
              <a:t>乘法减小”</a:t>
            </a:r>
          </a:p>
        </p:txBody>
      </p:sp>
      <p:sp>
        <p:nvSpPr>
          <p:cNvPr id="533627" name="Rectangle 123"/>
          <p:cNvSpPr>
            <a:spLocks noChangeArrowheads="1"/>
          </p:cNvSpPr>
          <p:nvPr/>
        </p:nvSpPr>
        <p:spPr bwMode="auto">
          <a:xfrm>
            <a:off x="6729412" y="3424237"/>
            <a:ext cx="1558925" cy="1519238"/>
          </a:xfrm>
          <a:prstGeom prst="rect">
            <a:avLst/>
          </a:prstGeom>
          <a:solidFill>
            <a:srgbClr val="FFCCFF"/>
          </a:solidFill>
          <a:ln w="9525" algn="ctr">
            <a:noFill/>
            <a:miter lim="800000"/>
            <a:headEnd/>
            <a:tailEnd/>
          </a:ln>
          <a:effectLst/>
        </p:spPr>
        <p:txBody>
          <a:bodyPr wrap="none" anchor="ctr"/>
          <a:lstStyle/>
          <a:p>
            <a:endParaRPr lang="zh-CN" altLang="en-US" b="1"/>
          </a:p>
        </p:txBody>
      </p:sp>
      <p:sp>
        <p:nvSpPr>
          <p:cNvPr id="533628" name="Rectangle 124"/>
          <p:cNvSpPr>
            <a:spLocks noChangeArrowheads="1"/>
          </p:cNvSpPr>
          <p:nvPr/>
        </p:nvSpPr>
        <p:spPr bwMode="auto">
          <a:xfrm>
            <a:off x="3298825" y="3141662"/>
            <a:ext cx="2174875" cy="1517650"/>
          </a:xfrm>
          <a:prstGeom prst="rect">
            <a:avLst/>
          </a:prstGeom>
          <a:solidFill>
            <a:srgbClr val="FFCCFF"/>
          </a:solidFill>
          <a:ln w="9525">
            <a:noFill/>
            <a:miter lim="800000"/>
            <a:headEnd/>
            <a:tailEnd/>
          </a:ln>
          <a:effectLst/>
        </p:spPr>
        <p:txBody>
          <a:bodyPr wrap="none" anchor="ctr"/>
          <a:lstStyle/>
          <a:p>
            <a:endParaRPr lang="zh-CN" altLang="en-US" b="1"/>
          </a:p>
        </p:txBody>
      </p:sp>
      <p:sp>
        <p:nvSpPr>
          <p:cNvPr id="533631" name="Line 127"/>
          <p:cNvSpPr>
            <a:spLocks noChangeShapeType="1"/>
          </p:cNvSpPr>
          <p:nvPr/>
        </p:nvSpPr>
        <p:spPr bwMode="auto">
          <a:xfrm>
            <a:off x="2270125" y="6011862"/>
            <a:ext cx="6221412" cy="0"/>
          </a:xfrm>
          <a:prstGeom prst="line">
            <a:avLst/>
          </a:prstGeom>
          <a:noFill/>
          <a:ln w="9525">
            <a:solidFill>
              <a:schemeClr val="folHlink"/>
            </a:solidFill>
            <a:round/>
            <a:headEnd/>
            <a:tailEnd type="triangle" w="sm" len="lg"/>
          </a:ln>
          <a:effectLst/>
        </p:spPr>
        <p:txBody>
          <a:bodyPr wrap="none" anchor="ctr"/>
          <a:lstStyle/>
          <a:p>
            <a:endParaRPr lang="zh-CN" altLang="en-US" sz="2000" b="1"/>
          </a:p>
        </p:txBody>
      </p:sp>
      <p:sp>
        <p:nvSpPr>
          <p:cNvPr id="533632" name="Line 128"/>
          <p:cNvSpPr>
            <a:spLocks noChangeShapeType="1"/>
          </p:cNvSpPr>
          <p:nvPr/>
        </p:nvSpPr>
        <p:spPr bwMode="auto">
          <a:xfrm>
            <a:off x="2533650" y="5934075"/>
            <a:ext cx="0" cy="77787"/>
          </a:xfrm>
          <a:prstGeom prst="line">
            <a:avLst/>
          </a:prstGeom>
          <a:noFill/>
          <a:ln w="9525">
            <a:solidFill>
              <a:schemeClr val="tx1"/>
            </a:solidFill>
            <a:round/>
            <a:headEnd/>
            <a:tailEnd/>
          </a:ln>
          <a:effectLst/>
        </p:spPr>
        <p:txBody>
          <a:bodyPr wrap="none" anchor="ctr"/>
          <a:lstStyle/>
          <a:p>
            <a:endParaRPr lang="zh-CN" altLang="en-US" b="1"/>
          </a:p>
        </p:txBody>
      </p:sp>
      <p:sp>
        <p:nvSpPr>
          <p:cNvPr id="533633" name="Line 129"/>
          <p:cNvSpPr>
            <a:spLocks noChangeShapeType="1"/>
          </p:cNvSpPr>
          <p:nvPr/>
        </p:nvSpPr>
        <p:spPr bwMode="auto">
          <a:xfrm>
            <a:off x="279558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4" name="Line 130"/>
          <p:cNvSpPr>
            <a:spLocks noChangeShapeType="1"/>
          </p:cNvSpPr>
          <p:nvPr/>
        </p:nvSpPr>
        <p:spPr bwMode="auto">
          <a:xfrm>
            <a:off x="3059112"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5" name="Line 131"/>
          <p:cNvSpPr>
            <a:spLocks noChangeShapeType="1"/>
          </p:cNvSpPr>
          <p:nvPr/>
        </p:nvSpPr>
        <p:spPr bwMode="auto">
          <a:xfrm>
            <a:off x="332105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6" name="Line 132"/>
          <p:cNvSpPr>
            <a:spLocks noChangeShapeType="1"/>
          </p:cNvSpPr>
          <p:nvPr/>
        </p:nvSpPr>
        <p:spPr bwMode="auto">
          <a:xfrm>
            <a:off x="3584575"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7" name="Line 133"/>
          <p:cNvSpPr>
            <a:spLocks noChangeShapeType="1"/>
          </p:cNvSpPr>
          <p:nvPr/>
        </p:nvSpPr>
        <p:spPr bwMode="auto">
          <a:xfrm>
            <a:off x="384810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8" name="Line 134"/>
          <p:cNvSpPr>
            <a:spLocks noChangeShapeType="1"/>
          </p:cNvSpPr>
          <p:nvPr/>
        </p:nvSpPr>
        <p:spPr bwMode="auto">
          <a:xfrm>
            <a:off x="411003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9" name="Line 135"/>
          <p:cNvSpPr>
            <a:spLocks noChangeShapeType="1"/>
          </p:cNvSpPr>
          <p:nvPr/>
        </p:nvSpPr>
        <p:spPr bwMode="auto">
          <a:xfrm>
            <a:off x="4373562"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0" name="Line 136"/>
          <p:cNvSpPr>
            <a:spLocks noChangeShapeType="1"/>
          </p:cNvSpPr>
          <p:nvPr/>
        </p:nvSpPr>
        <p:spPr bwMode="auto">
          <a:xfrm>
            <a:off x="463550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1" name="Line 137"/>
          <p:cNvSpPr>
            <a:spLocks noChangeShapeType="1"/>
          </p:cNvSpPr>
          <p:nvPr/>
        </p:nvSpPr>
        <p:spPr bwMode="auto">
          <a:xfrm>
            <a:off x="4899025"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2" name="Line 138"/>
          <p:cNvSpPr>
            <a:spLocks noChangeShapeType="1"/>
          </p:cNvSpPr>
          <p:nvPr/>
        </p:nvSpPr>
        <p:spPr bwMode="auto">
          <a:xfrm>
            <a:off x="516255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3" name="Line 139"/>
          <p:cNvSpPr>
            <a:spLocks noChangeShapeType="1"/>
          </p:cNvSpPr>
          <p:nvPr/>
        </p:nvSpPr>
        <p:spPr bwMode="auto">
          <a:xfrm>
            <a:off x="542448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4" name="Line 140"/>
          <p:cNvSpPr>
            <a:spLocks noChangeShapeType="1"/>
          </p:cNvSpPr>
          <p:nvPr/>
        </p:nvSpPr>
        <p:spPr bwMode="auto">
          <a:xfrm>
            <a:off x="5688012"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5" name="Line 141"/>
          <p:cNvSpPr>
            <a:spLocks noChangeShapeType="1"/>
          </p:cNvSpPr>
          <p:nvPr/>
        </p:nvSpPr>
        <p:spPr bwMode="auto">
          <a:xfrm>
            <a:off x="5949950" y="5934075"/>
            <a:ext cx="0" cy="77787"/>
          </a:xfrm>
          <a:prstGeom prst="line">
            <a:avLst/>
          </a:prstGeom>
          <a:noFill/>
          <a:ln w="9525">
            <a:solidFill>
              <a:schemeClr val="tx1"/>
            </a:solidFill>
            <a:round/>
            <a:headEnd/>
            <a:tailEnd/>
          </a:ln>
          <a:effectLst/>
        </p:spPr>
        <p:txBody>
          <a:bodyPr wrap="none" anchor="ctr"/>
          <a:lstStyle/>
          <a:p>
            <a:endParaRPr lang="zh-CN" altLang="en-US" b="1"/>
          </a:p>
        </p:txBody>
      </p:sp>
      <p:sp>
        <p:nvSpPr>
          <p:cNvPr id="533646" name="Line 142"/>
          <p:cNvSpPr>
            <a:spLocks noChangeShapeType="1"/>
          </p:cNvSpPr>
          <p:nvPr/>
        </p:nvSpPr>
        <p:spPr bwMode="auto">
          <a:xfrm>
            <a:off x="6213475"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7" name="Line 143"/>
          <p:cNvSpPr>
            <a:spLocks noChangeShapeType="1"/>
          </p:cNvSpPr>
          <p:nvPr/>
        </p:nvSpPr>
        <p:spPr bwMode="auto">
          <a:xfrm>
            <a:off x="647700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8" name="Line 144"/>
          <p:cNvSpPr>
            <a:spLocks noChangeShapeType="1"/>
          </p:cNvSpPr>
          <p:nvPr/>
        </p:nvSpPr>
        <p:spPr bwMode="auto">
          <a:xfrm>
            <a:off x="673893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9" name="Line 145"/>
          <p:cNvSpPr>
            <a:spLocks noChangeShapeType="1"/>
          </p:cNvSpPr>
          <p:nvPr/>
        </p:nvSpPr>
        <p:spPr bwMode="auto">
          <a:xfrm>
            <a:off x="7002462"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0" name="Line 146"/>
          <p:cNvSpPr>
            <a:spLocks noChangeShapeType="1"/>
          </p:cNvSpPr>
          <p:nvPr/>
        </p:nvSpPr>
        <p:spPr bwMode="auto">
          <a:xfrm>
            <a:off x="726440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1" name="Line 147"/>
          <p:cNvSpPr>
            <a:spLocks noChangeShapeType="1"/>
          </p:cNvSpPr>
          <p:nvPr/>
        </p:nvSpPr>
        <p:spPr bwMode="auto">
          <a:xfrm>
            <a:off x="7527925"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2" name="Line 148"/>
          <p:cNvSpPr>
            <a:spLocks noChangeShapeType="1"/>
          </p:cNvSpPr>
          <p:nvPr/>
        </p:nvSpPr>
        <p:spPr bwMode="auto">
          <a:xfrm>
            <a:off x="779145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3" name="Line 149"/>
          <p:cNvSpPr>
            <a:spLocks noChangeShapeType="1"/>
          </p:cNvSpPr>
          <p:nvPr/>
        </p:nvSpPr>
        <p:spPr bwMode="auto">
          <a:xfrm>
            <a:off x="805338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4" name="Line 150"/>
          <p:cNvSpPr>
            <a:spLocks noChangeShapeType="1"/>
          </p:cNvSpPr>
          <p:nvPr/>
        </p:nvSpPr>
        <p:spPr bwMode="auto">
          <a:xfrm>
            <a:off x="2270125" y="5626100"/>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5" name="Line 151"/>
          <p:cNvSpPr>
            <a:spLocks noChangeShapeType="1"/>
          </p:cNvSpPr>
          <p:nvPr/>
        </p:nvSpPr>
        <p:spPr bwMode="auto">
          <a:xfrm>
            <a:off x="2270125" y="5238750"/>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6" name="Line 152"/>
          <p:cNvSpPr>
            <a:spLocks noChangeShapeType="1"/>
          </p:cNvSpPr>
          <p:nvPr/>
        </p:nvSpPr>
        <p:spPr bwMode="auto">
          <a:xfrm>
            <a:off x="2270125" y="4852987"/>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7" name="Line 153"/>
          <p:cNvSpPr>
            <a:spLocks noChangeShapeType="1"/>
          </p:cNvSpPr>
          <p:nvPr/>
        </p:nvSpPr>
        <p:spPr bwMode="auto">
          <a:xfrm>
            <a:off x="2270125" y="4467225"/>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8" name="Line 154"/>
          <p:cNvSpPr>
            <a:spLocks noChangeShapeType="1"/>
          </p:cNvSpPr>
          <p:nvPr/>
        </p:nvSpPr>
        <p:spPr bwMode="auto">
          <a:xfrm>
            <a:off x="2270125" y="4081462"/>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9" name="Line 155"/>
          <p:cNvSpPr>
            <a:spLocks noChangeShapeType="1"/>
          </p:cNvSpPr>
          <p:nvPr/>
        </p:nvSpPr>
        <p:spPr bwMode="auto">
          <a:xfrm>
            <a:off x="2270125" y="3694112"/>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60" name="Text Box 156"/>
          <p:cNvSpPr txBox="1">
            <a:spLocks noChangeArrowheads="1"/>
          </p:cNvSpPr>
          <p:nvPr/>
        </p:nvSpPr>
        <p:spPr bwMode="auto">
          <a:xfrm>
            <a:off x="2620962" y="6034087"/>
            <a:ext cx="312906" cy="369332"/>
          </a:xfrm>
          <a:prstGeom prst="rect">
            <a:avLst/>
          </a:prstGeom>
          <a:noFill/>
          <a:ln w="9525">
            <a:noFill/>
            <a:miter lim="800000"/>
            <a:headEnd/>
            <a:tailEnd/>
          </a:ln>
          <a:effectLst/>
        </p:spPr>
        <p:txBody>
          <a:bodyPr wrap="none">
            <a:spAutoFit/>
          </a:bodyPr>
          <a:lstStyle/>
          <a:p>
            <a:r>
              <a:rPr kumimoji="1" lang="en-US" altLang="zh-CN" b="1" dirty="0">
                <a:latin typeface="Arial" charset="0"/>
                <a:ea typeface="黑体" pitchFamily="2" charset="-122"/>
              </a:rPr>
              <a:t>2</a:t>
            </a:r>
          </a:p>
        </p:txBody>
      </p:sp>
      <p:sp>
        <p:nvSpPr>
          <p:cNvPr id="533661" name="Text Box 157"/>
          <p:cNvSpPr txBox="1">
            <a:spLocks noChangeArrowheads="1"/>
          </p:cNvSpPr>
          <p:nvPr/>
        </p:nvSpPr>
        <p:spPr bwMode="auto">
          <a:xfrm>
            <a:off x="3146425" y="60340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533662" name="Text Box 158"/>
          <p:cNvSpPr txBox="1">
            <a:spLocks noChangeArrowheads="1"/>
          </p:cNvSpPr>
          <p:nvPr/>
        </p:nvSpPr>
        <p:spPr bwMode="auto">
          <a:xfrm>
            <a:off x="3671887" y="60340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6</a:t>
            </a:r>
          </a:p>
        </p:txBody>
      </p:sp>
      <p:sp>
        <p:nvSpPr>
          <p:cNvPr id="533663" name="Text Box 159"/>
          <p:cNvSpPr txBox="1">
            <a:spLocks noChangeArrowheads="1"/>
          </p:cNvSpPr>
          <p:nvPr/>
        </p:nvSpPr>
        <p:spPr bwMode="auto">
          <a:xfrm>
            <a:off x="4213225" y="60340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533664" name="Text Box 160"/>
          <p:cNvSpPr txBox="1">
            <a:spLocks noChangeArrowheads="1"/>
          </p:cNvSpPr>
          <p:nvPr/>
        </p:nvSpPr>
        <p:spPr bwMode="auto">
          <a:xfrm>
            <a:off x="4651375"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10</a:t>
            </a:r>
          </a:p>
        </p:txBody>
      </p:sp>
      <p:sp>
        <p:nvSpPr>
          <p:cNvPr id="533665" name="Text Box 161"/>
          <p:cNvSpPr txBox="1">
            <a:spLocks noChangeArrowheads="1"/>
          </p:cNvSpPr>
          <p:nvPr/>
        </p:nvSpPr>
        <p:spPr bwMode="auto">
          <a:xfrm>
            <a:off x="5219700"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533666" name="Text Box 162"/>
          <p:cNvSpPr txBox="1">
            <a:spLocks noChangeArrowheads="1"/>
          </p:cNvSpPr>
          <p:nvPr/>
        </p:nvSpPr>
        <p:spPr bwMode="auto">
          <a:xfrm>
            <a:off x="5716587"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14</a:t>
            </a:r>
          </a:p>
        </p:txBody>
      </p:sp>
      <p:sp>
        <p:nvSpPr>
          <p:cNvPr id="533667" name="Text Box 163"/>
          <p:cNvSpPr txBox="1">
            <a:spLocks noChangeArrowheads="1"/>
          </p:cNvSpPr>
          <p:nvPr/>
        </p:nvSpPr>
        <p:spPr bwMode="auto">
          <a:xfrm>
            <a:off x="6242050"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16</a:t>
            </a:r>
          </a:p>
        </p:txBody>
      </p:sp>
      <p:sp>
        <p:nvSpPr>
          <p:cNvPr id="533668" name="Text Box 164"/>
          <p:cNvSpPr txBox="1">
            <a:spLocks noChangeArrowheads="1"/>
          </p:cNvSpPr>
          <p:nvPr/>
        </p:nvSpPr>
        <p:spPr bwMode="auto">
          <a:xfrm>
            <a:off x="6797675"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18</a:t>
            </a:r>
          </a:p>
        </p:txBody>
      </p:sp>
      <p:sp>
        <p:nvSpPr>
          <p:cNvPr id="533669" name="Text Box 165"/>
          <p:cNvSpPr txBox="1">
            <a:spLocks noChangeArrowheads="1"/>
          </p:cNvSpPr>
          <p:nvPr/>
        </p:nvSpPr>
        <p:spPr bwMode="auto">
          <a:xfrm>
            <a:off x="7323137"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533670" name="Text Box 166"/>
          <p:cNvSpPr txBox="1">
            <a:spLocks noChangeArrowheads="1"/>
          </p:cNvSpPr>
          <p:nvPr/>
        </p:nvSpPr>
        <p:spPr bwMode="auto">
          <a:xfrm>
            <a:off x="2138362" y="60340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533671" name="Text Box 167"/>
          <p:cNvSpPr txBox="1">
            <a:spLocks noChangeArrowheads="1"/>
          </p:cNvSpPr>
          <p:nvPr/>
        </p:nvSpPr>
        <p:spPr bwMode="auto">
          <a:xfrm>
            <a:off x="1963737" y="5802312"/>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533672" name="Text Box 168"/>
          <p:cNvSpPr txBox="1">
            <a:spLocks noChangeArrowheads="1"/>
          </p:cNvSpPr>
          <p:nvPr/>
        </p:nvSpPr>
        <p:spPr bwMode="auto">
          <a:xfrm>
            <a:off x="1963737" y="5416550"/>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533673" name="Text Box 169"/>
          <p:cNvSpPr txBox="1">
            <a:spLocks noChangeArrowheads="1"/>
          </p:cNvSpPr>
          <p:nvPr/>
        </p:nvSpPr>
        <p:spPr bwMode="auto">
          <a:xfrm>
            <a:off x="1963737" y="50434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533674" name="Text Box 170"/>
          <p:cNvSpPr txBox="1">
            <a:spLocks noChangeArrowheads="1"/>
          </p:cNvSpPr>
          <p:nvPr/>
        </p:nvSpPr>
        <p:spPr bwMode="auto">
          <a:xfrm>
            <a:off x="1831975" y="467042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533675" name="Text Box 171"/>
          <p:cNvSpPr txBox="1">
            <a:spLocks noChangeArrowheads="1"/>
          </p:cNvSpPr>
          <p:nvPr/>
        </p:nvSpPr>
        <p:spPr bwMode="auto">
          <a:xfrm>
            <a:off x="1831975" y="3910012"/>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533676" name="Text Box 172"/>
          <p:cNvSpPr txBox="1">
            <a:spLocks noChangeArrowheads="1"/>
          </p:cNvSpPr>
          <p:nvPr/>
        </p:nvSpPr>
        <p:spPr bwMode="auto">
          <a:xfrm>
            <a:off x="1831975" y="3524250"/>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24</a:t>
            </a:r>
          </a:p>
        </p:txBody>
      </p:sp>
      <p:sp>
        <p:nvSpPr>
          <p:cNvPr id="533677" name="Oval 173"/>
          <p:cNvSpPr>
            <a:spLocks noChangeArrowheads="1"/>
          </p:cNvSpPr>
          <p:nvPr/>
        </p:nvSpPr>
        <p:spPr bwMode="auto">
          <a:xfrm>
            <a:off x="3003550" y="5200650"/>
            <a:ext cx="103187"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78" name="Oval 174"/>
          <p:cNvSpPr>
            <a:spLocks noChangeArrowheads="1"/>
          </p:cNvSpPr>
          <p:nvPr/>
        </p:nvSpPr>
        <p:spPr bwMode="auto">
          <a:xfrm>
            <a:off x="2741612" y="558641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79" name="Oval 175"/>
          <p:cNvSpPr>
            <a:spLocks noChangeArrowheads="1"/>
          </p:cNvSpPr>
          <p:nvPr/>
        </p:nvSpPr>
        <p:spPr bwMode="auto">
          <a:xfrm>
            <a:off x="2227262" y="5837237"/>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0" name="Oval 176"/>
          <p:cNvSpPr>
            <a:spLocks noChangeArrowheads="1"/>
          </p:cNvSpPr>
          <p:nvPr/>
        </p:nvSpPr>
        <p:spPr bwMode="auto">
          <a:xfrm>
            <a:off x="2466975" y="5770562"/>
            <a:ext cx="103187"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1" name="Oval 177"/>
          <p:cNvSpPr>
            <a:spLocks noChangeArrowheads="1"/>
          </p:cNvSpPr>
          <p:nvPr/>
        </p:nvSpPr>
        <p:spPr bwMode="auto">
          <a:xfrm>
            <a:off x="3267075" y="442436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2" name="Oval 178"/>
          <p:cNvSpPr>
            <a:spLocks noChangeArrowheads="1"/>
          </p:cNvSpPr>
          <p:nvPr/>
        </p:nvSpPr>
        <p:spPr bwMode="auto">
          <a:xfrm>
            <a:off x="3530600" y="4322762"/>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3" name="Oval 179"/>
          <p:cNvSpPr>
            <a:spLocks noChangeArrowheads="1"/>
          </p:cNvSpPr>
          <p:nvPr/>
        </p:nvSpPr>
        <p:spPr bwMode="auto">
          <a:xfrm>
            <a:off x="3792537" y="4230687"/>
            <a:ext cx="103188"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4" name="Oval 180"/>
          <p:cNvSpPr>
            <a:spLocks noChangeArrowheads="1"/>
          </p:cNvSpPr>
          <p:nvPr/>
        </p:nvSpPr>
        <p:spPr bwMode="auto">
          <a:xfrm>
            <a:off x="4324350" y="403701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5" name="Oval 181"/>
          <p:cNvSpPr>
            <a:spLocks noChangeArrowheads="1"/>
          </p:cNvSpPr>
          <p:nvPr/>
        </p:nvSpPr>
        <p:spPr bwMode="auto">
          <a:xfrm>
            <a:off x="4056062" y="4133850"/>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6" name="Oval 182"/>
          <p:cNvSpPr>
            <a:spLocks noChangeArrowheads="1"/>
          </p:cNvSpPr>
          <p:nvPr/>
        </p:nvSpPr>
        <p:spPr bwMode="auto">
          <a:xfrm>
            <a:off x="4586287" y="3940175"/>
            <a:ext cx="103188"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7" name="Oval 183"/>
          <p:cNvSpPr>
            <a:spLocks noChangeArrowheads="1"/>
          </p:cNvSpPr>
          <p:nvPr/>
        </p:nvSpPr>
        <p:spPr bwMode="auto">
          <a:xfrm>
            <a:off x="4845050" y="3849687"/>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8" name="Oval 184"/>
          <p:cNvSpPr>
            <a:spLocks noChangeArrowheads="1"/>
          </p:cNvSpPr>
          <p:nvPr/>
        </p:nvSpPr>
        <p:spPr bwMode="auto">
          <a:xfrm>
            <a:off x="5364162" y="3641725"/>
            <a:ext cx="103188"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9" name="Oval 185"/>
          <p:cNvSpPr>
            <a:spLocks noChangeArrowheads="1"/>
          </p:cNvSpPr>
          <p:nvPr/>
        </p:nvSpPr>
        <p:spPr bwMode="auto">
          <a:xfrm>
            <a:off x="5106987" y="3738562"/>
            <a:ext cx="103188"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0" name="Oval 186"/>
          <p:cNvSpPr>
            <a:spLocks noChangeArrowheads="1"/>
          </p:cNvSpPr>
          <p:nvPr/>
        </p:nvSpPr>
        <p:spPr bwMode="auto">
          <a:xfrm>
            <a:off x="6696075" y="4805362"/>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1" name="Oval 187"/>
          <p:cNvSpPr>
            <a:spLocks noChangeArrowheads="1"/>
          </p:cNvSpPr>
          <p:nvPr/>
        </p:nvSpPr>
        <p:spPr bwMode="auto">
          <a:xfrm>
            <a:off x="5895975" y="5761037"/>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2" name="Oval 188"/>
          <p:cNvSpPr>
            <a:spLocks noChangeArrowheads="1"/>
          </p:cNvSpPr>
          <p:nvPr/>
        </p:nvSpPr>
        <p:spPr bwMode="auto">
          <a:xfrm>
            <a:off x="6164262" y="5572125"/>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3" name="Oval 189"/>
          <p:cNvSpPr>
            <a:spLocks noChangeArrowheads="1"/>
          </p:cNvSpPr>
          <p:nvPr/>
        </p:nvSpPr>
        <p:spPr bwMode="auto">
          <a:xfrm>
            <a:off x="5627687" y="5837237"/>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4" name="Oval 190"/>
          <p:cNvSpPr>
            <a:spLocks noChangeArrowheads="1"/>
          </p:cNvSpPr>
          <p:nvPr/>
        </p:nvSpPr>
        <p:spPr bwMode="auto">
          <a:xfrm>
            <a:off x="6416675" y="5191125"/>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5" name="Oval 191"/>
          <p:cNvSpPr>
            <a:spLocks noChangeArrowheads="1"/>
          </p:cNvSpPr>
          <p:nvPr/>
        </p:nvSpPr>
        <p:spPr bwMode="auto">
          <a:xfrm>
            <a:off x="6953250" y="470376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6" name="Oval 192"/>
          <p:cNvSpPr>
            <a:spLocks noChangeArrowheads="1"/>
          </p:cNvSpPr>
          <p:nvPr/>
        </p:nvSpPr>
        <p:spPr bwMode="auto">
          <a:xfrm>
            <a:off x="7735887" y="4413250"/>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7" name="Oval 193"/>
          <p:cNvSpPr>
            <a:spLocks noChangeArrowheads="1"/>
          </p:cNvSpPr>
          <p:nvPr/>
        </p:nvSpPr>
        <p:spPr bwMode="auto">
          <a:xfrm>
            <a:off x="7210425" y="460216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8" name="Oval 194"/>
          <p:cNvSpPr>
            <a:spLocks noChangeArrowheads="1"/>
          </p:cNvSpPr>
          <p:nvPr/>
        </p:nvSpPr>
        <p:spPr bwMode="auto">
          <a:xfrm>
            <a:off x="7472362" y="4510087"/>
            <a:ext cx="103188"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700" name="Text Box 196"/>
          <p:cNvSpPr txBox="1">
            <a:spLocks noChangeArrowheads="1"/>
          </p:cNvSpPr>
          <p:nvPr/>
        </p:nvSpPr>
        <p:spPr bwMode="auto">
          <a:xfrm>
            <a:off x="1214414" y="2571744"/>
            <a:ext cx="1415772" cy="830997"/>
          </a:xfrm>
          <a:prstGeom prst="rect">
            <a:avLst/>
          </a:prstGeom>
          <a:noFill/>
          <a:ln w="9525">
            <a:noFill/>
            <a:miter lim="800000"/>
            <a:headEnd/>
            <a:tailEnd/>
          </a:ln>
          <a:effectLst/>
        </p:spPr>
        <p:txBody>
          <a:bodyPr wrap="none">
            <a:spAutoFit/>
          </a:bodyPr>
          <a:lstStyle/>
          <a:p>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窗口</a:t>
            </a:r>
            <a:endParaRPr kumimoji="1" lang="en-US" altLang="zh-CN" sz="2400" b="1" dirty="0" smtClean="0">
              <a:latin typeface="Arial" charset="0"/>
              <a:ea typeface="黑体" pitchFamily="2" charset="-122"/>
            </a:endParaRPr>
          </a:p>
          <a:p>
            <a:r>
              <a:rPr kumimoji="1" lang="zh-CN" altLang="en-US" sz="2400" b="1" dirty="0" smtClean="0">
                <a:latin typeface="Arial" charset="0"/>
                <a:ea typeface="黑体" pitchFamily="2" charset="-122"/>
              </a:rPr>
              <a:t> </a:t>
            </a:r>
            <a:r>
              <a:rPr kumimoji="1" lang="en-US" altLang="zh-CN" sz="2400" b="1" dirty="0" err="1">
                <a:latin typeface="Arial" charset="0"/>
                <a:ea typeface="黑体" pitchFamily="2" charset="-122"/>
              </a:rPr>
              <a:t>cwnd</a:t>
            </a:r>
            <a:endParaRPr kumimoji="1" lang="en-US" altLang="zh-CN" sz="2400" b="1" dirty="0">
              <a:latin typeface="Arial" charset="0"/>
              <a:ea typeface="黑体" pitchFamily="2" charset="-122"/>
            </a:endParaRPr>
          </a:p>
        </p:txBody>
      </p:sp>
      <p:sp>
        <p:nvSpPr>
          <p:cNvPr id="533702" name="Text Box 198"/>
          <p:cNvSpPr txBox="1">
            <a:spLocks noChangeArrowheads="1"/>
          </p:cNvSpPr>
          <p:nvPr/>
        </p:nvSpPr>
        <p:spPr bwMode="auto">
          <a:xfrm>
            <a:off x="5688012" y="3155950"/>
            <a:ext cx="1114408" cy="369332"/>
          </a:xfrm>
          <a:prstGeom prst="rect">
            <a:avLst/>
          </a:prstGeom>
          <a:noFill/>
          <a:ln w="9525">
            <a:noFill/>
            <a:miter lim="800000"/>
            <a:headEnd/>
            <a:tailEnd/>
          </a:ln>
          <a:effectLst/>
        </p:spPr>
        <p:txBody>
          <a:bodyPr wrap="none">
            <a:spAutoFit/>
          </a:bodyPr>
          <a:lstStyle/>
          <a:p>
            <a:r>
              <a:rPr kumimoji="1" lang="zh-CN" altLang="en-US" sz="1800" b="1">
                <a:latin typeface="Arial" charset="0"/>
                <a:ea typeface="黑体" pitchFamily="2" charset="-122"/>
              </a:rPr>
              <a:t>网络拥塞</a:t>
            </a:r>
          </a:p>
        </p:txBody>
      </p:sp>
      <p:sp>
        <p:nvSpPr>
          <p:cNvPr id="533703" name="Line 199"/>
          <p:cNvSpPr>
            <a:spLocks noChangeShapeType="1"/>
          </p:cNvSpPr>
          <p:nvPr/>
        </p:nvSpPr>
        <p:spPr bwMode="auto">
          <a:xfrm flipH="1">
            <a:off x="5424487" y="3402012"/>
            <a:ext cx="346075" cy="292100"/>
          </a:xfrm>
          <a:prstGeom prst="line">
            <a:avLst/>
          </a:prstGeom>
          <a:noFill/>
          <a:ln w="9525">
            <a:solidFill>
              <a:schemeClr val="folHlink"/>
            </a:solidFill>
            <a:round/>
            <a:headEnd/>
            <a:tailEnd type="triangle" w="sm" len="lg"/>
          </a:ln>
          <a:effectLst/>
        </p:spPr>
        <p:txBody>
          <a:bodyPr wrap="none" anchor="ctr"/>
          <a:lstStyle/>
          <a:p>
            <a:endParaRPr lang="zh-CN" altLang="en-US" b="1"/>
          </a:p>
        </p:txBody>
      </p:sp>
      <p:sp>
        <p:nvSpPr>
          <p:cNvPr id="533706" name="Rectangle 202"/>
          <p:cNvSpPr>
            <a:spLocks noChangeArrowheads="1"/>
          </p:cNvSpPr>
          <p:nvPr/>
        </p:nvSpPr>
        <p:spPr bwMode="auto">
          <a:xfrm>
            <a:off x="2357437" y="3617912"/>
            <a:ext cx="219075" cy="2058988"/>
          </a:xfrm>
          <a:prstGeom prst="rect">
            <a:avLst/>
          </a:prstGeom>
          <a:solidFill>
            <a:schemeClr val="bg1"/>
          </a:solidFill>
          <a:ln w="9525">
            <a:noFill/>
            <a:miter lim="800000"/>
            <a:headEnd/>
            <a:tailEnd/>
          </a:ln>
          <a:effectLst/>
        </p:spPr>
        <p:txBody>
          <a:bodyPr wrap="none" anchor="ctr"/>
          <a:lstStyle/>
          <a:p>
            <a:endParaRPr lang="zh-CN" altLang="en-US" b="1"/>
          </a:p>
        </p:txBody>
      </p:sp>
      <p:sp>
        <p:nvSpPr>
          <p:cNvPr id="533707" name="Line 203"/>
          <p:cNvSpPr>
            <a:spLocks noChangeShapeType="1"/>
          </p:cNvSpPr>
          <p:nvPr/>
        </p:nvSpPr>
        <p:spPr bwMode="auto">
          <a:xfrm>
            <a:off x="2357437" y="4467225"/>
            <a:ext cx="963613" cy="0"/>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533708" name="Rectangle 204"/>
          <p:cNvSpPr>
            <a:spLocks noChangeArrowheads="1"/>
          </p:cNvSpPr>
          <p:nvPr/>
        </p:nvSpPr>
        <p:spPr bwMode="auto">
          <a:xfrm>
            <a:off x="2708275" y="5780087"/>
            <a:ext cx="2803525" cy="153988"/>
          </a:xfrm>
          <a:prstGeom prst="rect">
            <a:avLst/>
          </a:prstGeom>
          <a:solidFill>
            <a:schemeClr val="bg1"/>
          </a:solidFill>
          <a:ln w="9525">
            <a:noFill/>
            <a:miter lim="800000"/>
            <a:headEnd/>
            <a:tailEnd/>
          </a:ln>
          <a:effectLst/>
        </p:spPr>
        <p:txBody>
          <a:bodyPr wrap="none" anchor="ctr"/>
          <a:lstStyle/>
          <a:p>
            <a:endParaRPr lang="zh-CN" altLang="en-US" b="1"/>
          </a:p>
        </p:txBody>
      </p:sp>
      <p:sp>
        <p:nvSpPr>
          <p:cNvPr id="533711" name="Text Box 207"/>
          <p:cNvSpPr txBox="1">
            <a:spLocks noChangeArrowheads="1"/>
          </p:cNvSpPr>
          <p:nvPr/>
        </p:nvSpPr>
        <p:spPr bwMode="auto">
          <a:xfrm>
            <a:off x="500034" y="5500687"/>
            <a:ext cx="1428759" cy="461665"/>
          </a:xfrm>
          <a:prstGeom prst="rect">
            <a:avLst/>
          </a:prstGeom>
          <a:noFill/>
          <a:ln w="9525">
            <a:noFill/>
            <a:miter lim="800000"/>
            <a:headEnd/>
            <a:tailEnd/>
          </a:ln>
          <a:effectLst/>
        </p:spPr>
        <p:txBody>
          <a:bodyPr wrap="square">
            <a:spAutoFit/>
          </a:bodyPr>
          <a:lstStyle/>
          <a:p>
            <a:r>
              <a:rPr kumimoji="1" lang="en-US" altLang="zh-CN" sz="2400" b="1" dirty="0" err="1" smtClean="0">
                <a:latin typeface="Arial" charset="0"/>
                <a:ea typeface="黑体" pitchFamily="2" charset="-122"/>
              </a:rPr>
              <a:t>cwnd</a:t>
            </a:r>
            <a:r>
              <a:rPr kumimoji="1" lang="en-US" altLang="zh-CN" sz="2400" b="1" dirty="0" smtClean="0">
                <a:latin typeface="Arial" charset="0"/>
                <a:ea typeface="黑体" pitchFamily="2" charset="-122"/>
              </a:rPr>
              <a:t>=1</a:t>
            </a:r>
            <a:endParaRPr kumimoji="1" lang="zh-CN" altLang="en-US" sz="2400" b="1" dirty="0">
              <a:latin typeface="Arial" charset="0"/>
              <a:ea typeface="黑体" pitchFamily="2" charset="-122"/>
            </a:endParaRPr>
          </a:p>
        </p:txBody>
      </p:sp>
      <p:sp>
        <p:nvSpPr>
          <p:cNvPr id="533712" name="Line 208"/>
          <p:cNvSpPr>
            <a:spLocks noChangeShapeType="1"/>
          </p:cNvSpPr>
          <p:nvPr/>
        </p:nvSpPr>
        <p:spPr bwMode="auto">
          <a:xfrm rot="-21600000">
            <a:off x="1612900" y="5721350"/>
            <a:ext cx="614362" cy="155575"/>
          </a:xfrm>
          <a:prstGeom prst="line">
            <a:avLst/>
          </a:prstGeom>
          <a:noFill/>
          <a:ln w="9525">
            <a:solidFill>
              <a:schemeClr val="folHlink"/>
            </a:solidFill>
            <a:round/>
            <a:headEnd/>
            <a:tailEnd type="triangle" w="sm" len="lg"/>
          </a:ln>
          <a:effectLst/>
        </p:spPr>
        <p:txBody>
          <a:bodyPr wrap="none" anchor="ctr"/>
          <a:lstStyle/>
          <a:p>
            <a:endParaRPr lang="zh-CN" altLang="en-US" b="1"/>
          </a:p>
        </p:txBody>
      </p:sp>
      <p:sp>
        <p:nvSpPr>
          <p:cNvPr id="533714" name="Text Box 210"/>
          <p:cNvSpPr txBox="1">
            <a:spLocks noChangeArrowheads="1"/>
          </p:cNvSpPr>
          <p:nvPr/>
        </p:nvSpPr>
        <p:spPr bwMode="auto">
          <a:xfrm>
            <a:off x="5778500" y="6416675"/>
            <a:ext cx="985837" cy="366712"/>
          </a:xfrm>
          <a:prstGeom prst="rect">
            <a:avLst/>
          </a:prstGeom>
          <a:noFill/>
          <a:ln w="9525">
            <a:noFill/>
            <a:miter lim="800000"/>
            <a:headEnd/>
            <a:tailEnd/>
          </a:ln>
          <a:effectLst/>
        </p:spPr>
        <p:txBody>
          <a:bodyPr>
            <a:spAutoFit/>
          </a:bodyPr>
          <a:lstStyle/>
          <a:p>
            <a:r>
              <a:rPr kumimoji="1" lang="zh-CN" altLang="en-US" sz="1800" b="1">
                <a:latin typeface="Arial" charset="0"/>
                <a:ea typeface="黑体" pitchFamily="2" charset="-122"/>
              </a:rPr>
              <a:t>慢开始</a:t>
            </a:r>
          </a:p>
        </p:txBody>
      </p:sp>
      <p:sp>
        <p:nvSpPr>
          <p:cNvPr id="533715" name="Text Box 211"/>
          <p:cNvSpPr txBox="1">
            <a:spLocks noChangeArrowheads="1"/>
          </p:cNvSpPr>
          <p:nvPr/>
        </p:nvSpPr>
        <p:spPr bwMode="auto">
          <a:xfrm>
            <a:off x="3143240" y="3108325"/>
            <a:ext cx="1792297" cy="461665"/>
          </a:xfrm>
          <a:prstGeom prst="rect">
            <a:avLst/>
          </a:prstGeom>
          <a:noFill/>
          <a:ln w="9525">
            <a:noFill/>
            <a:miter lim="800000"/>
            <a:headEnd/>
            <a:tailEnd/>
          </a:ln>
          <a:effectLst/>
        </p:spPr>
        <p:txBody>
          <a:bodyPr wrap="square">
            <a:spAutoFit/>
          </a:bodyPr>
          <a:lstStyle/>
          <a:p>
            <a:pPr algn="ctr"/>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避免</a:t>
            </a:r>
            <a:endParaRPr kumimoji="1" lang="zh-CN" altLang="en-US" sz="2400" b="1" dirty="0">
              <a:latin typeface="Arial" charset="0"/>
              <a:ea typeface="黑体" pitchFamily="2" charset="-122"/>
            </a:endParaRPr>
          </a:p>
        </p:txBody>
      </p:sp>
      <p:sp>
        <p:nvSpPr>
          <p:cNvPr id="533716" name="Text Box 212"/>
          <p:cNvSpPr txBox="1">
            <a:spLocks noChangeArrowheads="1"/>
          </p:cNvSpPr>
          <p:nvPr/>
        </p:nvSpPr>
        <p:spPr bwMode="auto">
          <a:xfrm>
            <a:off x="6643702" y="3500438"/>
            <a:ext cx="1415772" cy="461665"/>
          </a:xfrm>
          <a:prstGeom prst="rect">
            <a:avLst/>
          </a:prstGeom>
          <a:noFill/>
          <a:ln w="9525">
            <a:noFill/>
            <a:miter lim="800000"/>
            <a:headEnd/>
            <a:tailEnd/>
          </a:ln>
          <a:effectLst/>
        </p:spPr>
        <p:txBody>
          <a:bodyPr wrap="none">
            <a:spAutoFit/>
          </a:bodyPr>
          <a:lstStyle/>
          <a:p>
            <a:pPr algn="ctr"/>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避免</a:t>
            </a:r>
            <a:endParaRPr kumimoji="1" lang="zh-CN" altLang="en-US" sz="2400" b="1" dirty="0">
              <a:latin typeface="Arial" charset="0"/>
              <a:ea typeface="黑体" pitchFamily="2" charset="-122"/>
            </a:endParaRPr>
          </a:p>
        </p:txBody>
      </p:sp>
      <p:sp>
        <p:nvSpPr>
          <p:cNvPr id="533717" name="Line 213"/>
          <p:cNvSpPr>
            <a:spLocks noChangeShapeType="1"/>
          </p:cNvSpPr>
          <p:nvPr/>
        </p:nvSpPr>
        <p:spPr bwMode="auto">
          <a:xfrm rot="10800000">
            <a:off x="2357437" y="4852987"/>
            <a:ext cx="4645025" cy="0"/>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533718" name="Line 214"/>
          <p:cNvSpPr>
            <a:spLocks noChangeShapeType="1"/>
          </p:cNvSpPr>
          <p:nvPr/>
        </p:nvSpPr>
        <p:spPr bwMode="auto">
          <a:xfrm flipV="1">
            <a:off x="2357437" y="3692525"/>
            <a:ext cx="4194175" cy="1587"/>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533719" name="Freeform 215"/>
          <p:cNvSpPr>
            <a:spLocks/>
          </p:cNvSpPr>
          <p:nvPr/>
        </p:nvSpPr>
        <p:spPr bwMode="auto">
          <a:xfrm>
            <a:off x="2182812" y="3694112"/>
            <a:ext cx="5772150" cy="2205038"/>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ffectLst/>
        </p:spPr>
        <p:txBody>
          <a:bodyPr wrap="none" anchor="ctr"/>
          <a:lstStyle/>
          <a:p>
            <a:endParaRPr lang="zh-CN" altLang="en-US" b="1"/>
          </a:p>
        </p:txBody>
      </p:sp>
      <p:sp>
        <p:nvSpPr>
          <p:cNvPr id="533699" name="Text Box 195"/>
          <p:cNvSpPr txBox="1">
            <a:spLocks noChangeArrowheads="1"/>
          </p:cNvSpPr>
          <p:nvPr/>
        </p:nvSpPr>
        <p:spPr bwMode="auto">
          <a:xfrm>
            <a:off x="7728228" y="5572140"/>
            <a:ext cx="1415772" cy="461665"/>
          </a:xfrm>
          <a:prstGeom prst="rect">
            <a:avLst/>
          </a:prstGeom>
          <a:noFill/>
          <a:ln w="9525">
            <a:noFill/>
            <a:miter lim="800000"/>
            <a:headEnd/>
            <a:tailEnd/>
          </a:ln>
          <a:effectLst/>
        </p:spPr>
        <p:txBody>
          <a:bodyPr wrap="none">
            <a:spAutoFit/>
          </a:bodyPr>
          <a:lstStyle/>
          <a:p>
            <a:r>
              <a:rPr kumimoji="1" lang="zh-CN" altLang="en-US" sz="2400" dirty="0">
                <a:solidFill>
                  <a:schemeClr val="folHlink"/>
                </a:solidFill>
                <a:latin typeface="Arial" charset="0"/>
                <a:ea typeface="黑体" pitchFamily="2" charset="-122"/>
              </a:rPr>
              <a:t>传输轮次</a:t>
            </a:r>
          </a:p>
        </p:txBody>
      </p:sp>
      <p:sp>
        <p:nvSpPr>
          <p:cNvPr id="102" name="灯片编号占位符 101"/>
          <p:cNvSpPr>
            <a:spLocks noGrp="1"/>
          </p:cNvSpPr>
          <p:nvPr>
            <p:ph type="sldNum" sz="quarter" idx="11"/>
          </p:nvPr>
        </p:nvSpPr>
        <p:spPr>
          <a:xfrm>
            <a:off x="7239000" y="6400800"/>
            <a:ext cx="1905000" cy="457200"/>
          </a:xfrm>
        </p:spPr>
        <p:txBody>
          <a:bodyPr/>
          <a:lstStyle/>
          <a:p>
            <a:pPr>
              <a:defRPr/>
            </a:pPr>
            <a:fld id="{5F0FB070-C24E-4DD1-980C-64FB3D867102}" type="slidenum">
              <a:rPr lang="en-US" altLang="zh-CN" smtClean="0"/>
              <a:pPr>
                <a:defRPr/>
              </a:pPr>
              <a:t>92</a:t>
            </a:fld>
            <a:endParaRPr lang="en-US" altLang="zh-CN" dirty="0"/>
          </a:p>
        </p:txBody>
      </p:sp>
      <p:sp>
        <p:nvSpPr>
          <p:cNvPr id="533630" name="Rectangle 126"/>
          <p:cNvSpPr>
            <a:spLocks noChangeArrowheads="1"/>
          </p:cNvSpPr>
          <p:nvPr/>
        </p:nvSpPr>
        <p:spPr bwMode="auto">
          <a:xfrm>
            <a:off x="2235200" y="4429132"/>
            <a:ext cx="1068598" cy="2428867"/>
          </a:xfrm>
          <a:prstGeom prst="rect">
            <a:avLst/>
          </a:prstGeom>
          <a:solidFill>
            <a:schemeClr val="accent5">
              <a:lumMod val="75000"/>
              <a:alpha val="48000"/>
            </a:schemeClr>
          </a:solidFill>
          <a:ln w="9525">
            <a:noFill/>
            <a:miter lim="800000"/>
            <a:headEnd/>
            <a:tailEnd/>
          </a:ln>
          <a:effectLst/>
        </p:spPr>
        <p:txBody>
          <a:bodyPr wrap="none" anchor="ctr"/>
          <a:lstStyle/>
          <a:p>
            <a:endParaRPr lang="zh-CN" altLang="en-US" b="1"/>
          </a:p>
        </p:txBody>
      </p:sp>
      <p:sp>
        <p:nvSpPr>
          <p:cNvPr id="533713" name="Text Box 209"/>
          <p:cNvSpPr txBox="1">
            <a:spLocks noChangeArrowheads="1"/>
          </p:cNvSpPr>
          <p:nvPr/>
        </p:nvSpPr>
        <p:spPr bwMode="auto">
          <a:xfrm>
            <a:off x="2382837" y="6392862"/>
            <a:ext cx="985838" cy="366713"/>
          </a:xfrm>
          <a:prstGeom prst="rect">
            <a:avLst/>
          </a:prstGeom>
          <a:noFill/>
          <a:ln w="9525">
            <a:noFill/>
            <a:miter lim="800000"/>
            <a:headEnd/>
            <a:tailEnd/>
          </a:ln>
          <a:effectLst/>
        </p:spPr>
        <p:txBody>
          <a:bodyPr>
            <a:spAutoFit/>
          </a:bodyPr>
          <a:lstStyle/>
          <a:p>
            <a:r>
              <a:rPr kumimoji="1" lang="zh-CN" altLang="en-US" sz="1800" b="1" dirty="0">
                <a:latin typeface="Arial" charset="0"/>
                <a:ea typeface="黑体" pitchFamily="2" charset="-122"/>
              </a:rPr>
              <a:t>慢开始</a:t>
            </a:r>
          </a:p>
        </p:txBody>
      </p:sp>
      <p:sp>
        <p:nvSpPr>
          <p:cNvPr id="106" name="圆角矩形标注 105"/>
          <p:cNvSpPr/>
          <p:nvPr/>
        </p:nvSpPr>
        <p:spPr>
          <a:xfrm>
            <a:off x="4357686" y="2071678"/>
            <a:ext cx="2643206" cy="857257"/>
          </a:xfrm>
          <a:prstGeom prst="wedgeRoundRectCallout">
            <a:avLst>
              <a:gd name="adj1" fmla="val -11251"/>
              <a:gd name="adj2" fmla="val 12833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dirty="0" err="1" smtClean="0">
                <a:solidFill>
                  <a:schemeClr val="tx1"/>
                </a:solidFill>
                <a:ea typeface="黑体" pitchFamily="2" charset="-122"/>
              </a:rPr>
              <a:t>cwnd</a:t>
            </a:r>
            <a:r>
              <a:rPr lang="en-US" altLang="zh-CN" sz="2400" dirty="0" smtClean="0">
                <a:solidFill>
                  <a:schemeClr val="tx1"/>
                </a:solidFill>
                <a:ea typeface="黑体" pitchFamily="2" charset="-122"/>
              </a:rPr>
              <a:t>=24</a:t>
            </a:r>
            <a:r>
              <a:rPr lang="zh-CN" altLang="en-US" sz="2400" dirty="0" smtClean="0">
                <a:solidFill>
                  <a:schemeClr val="tx1"/>
                </a:solidFill>
              </a:rPr>
              <a:t>超时，</a:t>
            </a:r>
            <a:endParaRPr lang="en-US" altLang="zh-CN" sz="2400" dirty="0" smtClean="0">
              <a:solidFill>
                <a:schemeClr val="tx1"/>
              </a:solidFill>
            </a:endParaRPr>
          </a:p>
          <a:p>
            <a:pPr algn="ctr"/>
            <a:r>
              <a:rPr lang="zh-CN" altLang="en-US" sz="2400" dirty="0" smtClean="0">
                <a:solidFill>
                  <a:schemeClr val="tx1"/>
                </a:solidFill>
              </a:rPr>
              <a:t>网络拥塞了</a:t>
            </a:r>
            <a:endParaRPr lang="zh-CN" altLang="en-US" sz="2400" dirty="0">
              <a:solidFill>
                <a:schemeClr val="tx1"/>
              </a:solidFill>
            </a:endParaRPr>
          </a:p>
        </p:txBody>
      </p:sp>
      <p:cxnSp>
        <p:nvCxnSpPr>
          <p:cNvPr id="108" name="直接连接符 107"/>
          <p:cNvCxnSpPr>
            <a:stCxn id="106" idx="4"/>
          </p:cNvCxnSpPr>
          <p:nvPr/>
        </p:nvCxnSpPr>
        <p:spPr>
          <a:xfrm rot="16200000" flipH="1">
            <a:off x="5241266" y="3741076"/>
            <a:ext cx="1757384" cy="147611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0" name="Text Box 206"/>
          <p:cNvSpPr txBox="1">
            <a:spLocks noChangeArrowheads="1"/>
          </p:cNvSpPr>
          <p:nvPr/>
        </p:nvSpPr>
        <p:spPr bwMode="auto">
          <a:xfrm>
            <a:off x="-71470" y="4643446"/>
            <a:ext cx="2117887" cy="400110"/>
          </a:xfrm>
          <a:prstGeom prst="rect">
            <a:avLst/>
          </a:prstGeom>
          <a:noFill/>
          <a:ln w="9525">
            <a:noFill/>
            <a:miter lim="800000"/>
            <a:headEnd/>
            <a:tailEnd/>
          </a:ln>
          <a:effectLst/>
        </p:spPr>
        <p:txBody>
          <a:bodyPr wrap="none">
            <a:spAutoFit/>
          </a:bodyPr>
          <a:lstStyle/>
          <a:p>
            <a:pPr algn="ctr"/>
            <a:r>
              <a:rPr kumimoji="1" lang="zh-CN" altLang="en-US" sz="2000" b="1" dirty="0" smtClean="0">
                <a:solidFill>
                  <a:srgbClr val="FF0000"/>
                </a:solidFill>
                <a:latin typeface="Arial" charset="0"/>
                <a:ea typeface="黑体" pitchFamily="2" charset="-122"/>
              </a:rPr>
              <a:t>新的</a:t>
            </a:r>
            <a:r>
              <a:rPr kumimoji="1" lang="en-US" altLang="zh-CN" sz="2000" b="1" dirty="0" err="1" smtClean="0">
                <a:solidFill>
                  <a:srgbClr val="FF0000"/>
                </a:solidFill>
                <a:latin typeface="Arial" charset="0"/>
                <a:ea typeface="黑体" pitchFamily="2" charset="-122"/>
              </a:rPr>
              <a:t>Ssthresh</a:t>
            </a:r>
            <a:r>
              <a:rPr kumimoji="1" lang="en-US" altLang="zh-CN" sz="2000" b="1" dirty="0" smtClean="0">
                <a:solidFill>
                  <a:srgbClr val="FF0000"/>
                </a:solidFill>
                <a:latin typeface="Arial" charset="0"/>
                <a:ea typeface="黑体" pitchFamily="2" charset="-122"/>
              </a:rPr>
              <a:t>--&gt;</a:t>
            </a:r>
            <a:endParaRPr kumimoji="1" lang="zh-CN" altLang="en-US" sz="2000" b="1" dirty="0">
              <a:solidFill>
                <a:srgbClr val="FF0000"/>
              </a:solidFill>
              <a:latin typeface="Arial" charset="0"/>
              <a:ea typeface="黑体" pitchFamily="2" charset="-122"/>
            </a:endParaRPr>
          </a:p>
        </p:txBody>
      </p:sp>
      <p:sp>
        <p:nvSpPr>
          <p:cNvPr id="107" name="Text Box 158"/>
          <p:cNvSpPr txBox="1">
            <a:spLocks noChangeArrowheads="1"/>
          </p:cNvSpPr>
          <p:nvPr/>
        </p:nvSpPr>
        <p:spPr bwMode="auto">
          <a:xfrm>
            <a:off x="5429256" y="5643578"/>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a:t>
            </a:r>
            <a:endParaRPr kumimoji="1" lang="en-US" altLang="zh-CN" b="1" dirty="0">
              <a:latin typeface="Arial" charset="0"/>
              <a:ea typeface="黑体" pitchFamily="2" charset="-122"/>
            </a:endParaRPr>
          </a:p>
        </p:txBody>
      </p:sp>
      <p:sp>
        <p:nvSpPr>
          <p:cNvPr id="111" name="Text Box 158"/>
          <p:cNvSpPr txBox="1">
            <a:spLocks noChangeArrowheads="1"/>
          </p:cNvSpPr>
          <p:nvPr/>
        </p:nvSpPr>
        <p:spPr bwMode="auto">
          <a:xfrm>
            <a:off x="5643570" y="5429264"/>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2</a:t>
            </a:r>
            <a:endParaRPr kumimoji="1" lang="en-US" altLang="zh-CN" b="1" dirty="0">
              <a:latin typeface="Arial" charset="0"/>
              <a:ea typeface="黑体" pitchFamily="2" charset="-122"/>
            </a:endParaRPr>
          </a:p>
        </p:txBody>
      </p:sp>
      <p:sp>
        <p:nvSpPr>
          <p:cNvPr id="112" name="Text Box 158"/>
          <p:cNvSpPr txBox="1">
            <a:spLocks noChangeArrowheads="1"/>
          </p:cNvSpPr>
          <p:nvPr/>
        </p:nvSpPr>
        <p:spPr bwMode="auto">
          <a:xfrm>
            <a:off x="5929322" y="5214950"/>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4</a:t>
            </a:r>
            <a:endParaRPr kumimoji="1" lang="en-US" altLang="zh-CN" b="1" dirty="0">
              <a:latin typeface="Arial" charset="0"/>
              <a:ea typeface="黑体" pitchFamily="2" charset="-122"/>
            </a:endParaRPr>
          </a:p>
        </p:txBody>
      </p:sp>
      <p:sp>
        <p:nvSpPr>
          <p:cNvPr id="113" name="Text Box 158"/>
          <p:cNvSpPr txBox="1">
            <a:spLocks noChangeArrowheads="1"/>
          </p:cNvSpPr>
          <p:nvPr/>
        </p:nvSpPr>
        <p:spPr bwMode="auto">
          <a:xfrm>
            <a:off x="6215074" y="4929198"/>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8</a:t>
            </a:r>
            <a:endParaRPr kumimoji="1" lang="en-US" altLang="zh-CN" b="1" dirty="0">
              <a:latin typeface="Arial" charset="0"/>
              <a:ea typeface="黑体" pitchFamily="2" charset="-122"/>
            </a:endParaRPr>
          </a:p>
        </p:txBody>
      </p:sp>
      <p:sp>
        <p:nvSpPr>
          <p:cNvPr id="114" name="Text Box 158"/>
          <p:cNvSpPr txBox="1">
            <a:spLocks noChangeArrowheads="1"/>
          </p:cNvSpPr>
          <p:nvPr/>
        </p:nvSpPr>
        <p:spPr bwMode="auto">
          <a:xfrm>
            <a:off x="6357950" y="4500570"/>
            <a:ext cx="527709" cy="461665"/>
          </a:xfrm>
          <a:prstGeom prst="rect">
            <a:avLst/>
          </a:prstGeom>
          <a:noFill/>
          <a:ln w="9525">
            <a:noFill/>
            <a:miter lim="800000"/>
            <a:headEnd/>
            <a:tailEnd/>
          </a:ln>
          <a:effectLst/>
        </p:spPr>
        <p:txBody>
          <a:bodyPr wrap="none">
            <a:spAutoFit/>
          </a:bodyPr>
          <a:lstStyle/>
          <a:p>
            <a:r>
              <a:rPr kumimoji="1" lang="en-US" altLang="zh-CN" sz="2400" b="1" dirty="0" smtClean="0">
                <a:solidFill>
                  <a:srgbClr val="FF0000"/>
                </a:solidFill>
                <a:latin typeface="Arial" charset="0"/>
                <a:ea typeface="黑体" pitchFamily="2" charset="-122"/>
              </a:rPr>
              <a:t>12</a:t>
            </a:r>
            <a:endParaRPr kumimoji="1" lang="en-US" altLang="zh-CN" sz="2400" b="1" dirty="0">
              <a:solidFill>
                <a:srgbClr val="FF0000"/>
              </a:solidFill>
              <a:latin typeface="Arial" charset="0"/>
              <a:ea typeface="黑体" pitchFamily="2" charset="-122"/>
            </a:endParaRPr>
          </a:p>
        </p:txBody>
      </p:sp>
      <p:sp>
        <p:nvSpPr>
          <p:cNvPr id="115" name="Text Box 158"/>
          <p:cNvSpPr txBox="1">
            <a:spLocks noChangeArrowheads="1"/>
          </p:cNvSpPr>
          <p:nvPr/>
        </p:nvSpPr>
        <p:spPr bwMode="auto">
          <a:xfrm>
            <a:off x="6715140" y="4714884"/>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13</a:t>
            </a:r>
            <a:endParaRPr kumimoji="1" lang="en-US" altLang="zh-CN" b="1" dirty="0">
              <a:latin typeface="Arial" charset="0"/>
              <a:ea typeface="黑体" pitchFamily="2" charset="-122"/>
            </a:endParaRPr>
          </a:p>
        </p:txBody>
      </p:sp>
      <p:sp>
        <p:nvSpPr>
          <p:cNvPr id="116" name="Text Box 158"/>
          <p:cNvSpPr txBox="1">
            <a:spLocks noChangeArrowheads="1"/>
          </p:cNvSpPr>
          <p:nvPr/>
        </p:nvSpPr>
        <p:spPr bwMode="auto">
          <a:xfrm>
            <a:off x="7072330" y="4643446"/>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14</a:t>
            </a:r>
            <a:endParaRPr kumimoji="1" lang="en-US" altLang="zh-CN" b="1" dirty="0">
              <a:latin typeface="Arial" charset="0"/>
              <a:ea typeface="黑体" pitchFamily="2" charset="-122"/>
            </a:endParaRPr>
          </a:p>
        </p:txBody>
      </p:sp>
      <p:sp>
        <p:nvSpPr>
          <p:cNvPr id="117" name="Text Box 158"/>
          <p:cNvSpPr txBox="1">
            <a:spLocks noChangeArrowheads="1"/>
          </p:cNvSpPr>
          <p:nvPr/>
        </p:nvSpPr>
        <p:spPr bwMode="auto">
          <a:xfrm>
            <a:off x="7358082" y="4500570"/>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15</a:t>
            </a:r>
            <a:endParaRPr kumimoji="1" lang="en-US" altLang="zh-CN" b="1" dirty="0">
              <a:latin typeface="Arial" charset="0"/>
              <a:ea typeface="黑体" pitchFamily="2" charset="-122"/>
            </a:endParaRPr>
          </a:p>
        </p:txBody>
      </p:sp>
      <p:sp>
        <p:nvSpPr>
          <p:cNvPr id="118" name="Text Box 158"/>
          <p:cNvSpPr txBox="1">
            <a:spLocks noChangeArrowheads="1"/>
          </p:cNvSpPr>
          <p:nvPr/>
        </p:nvSpPr>
        <p:spPr bwMode="auto">
          <a:xfrm>
            <a:off x="7643834" y="4416990"/>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16</a:t>
            </a:r>
            <a:endParaRPr kumimoji="1" lang="en-US" altLang="zh-CN" b="1" dirty="0">
              <a:latin typeface="Arial" charset="0"/>
              <a:ea typeface="黑体" pitchFamily="2" charset="-122"/>
            </a:endParaRPr>
          </a:p>
        </p:txBody>
      </p:sp>
      <p:sp>
        <p:nvSpPr>
          <p:cNvPr id="119" name="矩形 118"/>
          <p:cNvSpPr/>
          <p:nvPr/>
        </p:nvSpPr>
        <p:spPr>
          <a:xfrm>
            <a:off x="3626775" y="6489713"/>
            <a:ext cx="1677062" cy="461665"/>
          </a:xfrm>
          <a:prstGeom prst="rect">
            <a:avLst/>
          </a:prstGeom>
        </p:spPr>
        <p:txBody>
          <a:bodyPr wrap="none">
            <a:spAutoFit/>
          </a:bodyPr>
          <a:lstStyle/>
          <a:p>
            <a:r>
              <a:rPr lang="zh-CN" altLang="en-US" sz="2400" b="1" kern="0" dirty="0" smtClean="0">
                <a:latin typeface="Times New Roman" pitchFamily="18" charset="0"/>
                <a:ea typeface="黑体"/>
                <a:cs typeface="Times New Roman" pitchFamily="18" charset="0"/>
              </a:rPr>
              <a:t>（图</a:t>
            </a:r>
            <a:r>
              <a:rPr lang="en-US" altLang="zh-CN" sz="2400" b="1" kern="0" dirty="0" smtClean="0">
                <a:latin typeface="Times New Roman" pitchFamily="18" charset="0"/>
                <a:ea typeface="黑体"/>
                <a:cs typeface="Times New Roman" pitchFamily="18" charset="0"/>
              </a:rPr>
              <a:t>5-25</a:t>
            </a:r>
            <a:r>
              <a:rPr lang="zh-CN" altLang="en-US" sz="2400" b="1" kern="0" dirty="0" smtClean="0">
                <a:latin typeface="Times New Roman" pitchFamily="18" charset="0"/>
                <a:ea typeface="黑体"/>
                <a:cs typeface="Times New Roman" pitchFamily="18" charset="0"/>
              </a:rPr>
              <a:t>）</a:t>
            </a:r>
            <a:endParaRPr lang="zh-CN" altLang="en-US" sz="1200" b="1" dirty="0"/>
          </a:p>
        </p:txBody>
      </p:sp>
      <p:sp>
        <p:nvSpPr>
          <p:cNvPr id="124" name="矩形 123"/>
          <p:cNvSpPr/>
          <p:nvPr/>
        </p:nvSpPr>
        <p:spPr>
          <a:xfrm>
            <a:off x="170655" y="1026070"/>
            <a:ext cx="4129090" cy="1384995"/>
          </a:xfrm>
          <a:prstGeom prst="rect">
            <a:avLst/>
          </a:prstGeom>
          <a:solidFill>
            <a:schemeClr val="accent2"/>
          </a:solidFill>
        </p:spPr>
        <p:txBody>
          <a:bodyPr wrap="square">
            <a:spAutoFit/>
          </a:bodyPr>
          <a:lstStyle/>
          <a:p>
            <a:r>
              <a:rPr lang="en-US" altLang="zh-CN" sz="2800" kern="0" dirty="0" smtClean="0">
                <a:latin typeface="Times New Roman" pitchFamily="18" charset="0"/>
                <a:ea typeface="黑体" pitchFamily="2" charset="-122"/>
                <a:cs typeface="Times New Roman" pitchFamily="18" charset="0"/>
              </a:rPr>
              <a:t>1</a:t>
            </a:r>
            <a:r>
              <a:rPr lang="zh-CN" altLang="en-US" sz="2800" kern="0" dirty="0" smtClean="0">
                <a:latin typeface="Times New Roman" pitchFamily="18" charset="0"/>
                <a:ea typeface="黑体" pitchFamily="2" charset="-122"/>
                <a:cs typeface="Times New Roman" pitchFamily="18" charset="0"/>
              </a:rPr>
              <a:t>、</a:t>
            </a:r>
            <a:r>
              <a:rPr lang="en-US" altLang="zh-CN" sz="2800" kern="0" dirty="0" err="1" smtClean="0">
                <a:latin typeface="Times New Roman" pitchFamily="18" charset="0"/>
                <a:ea typeface="黑体"/>
                <a:cs typeface="Times New Roman" pitchFamily="18" charset="0"/>
              </a:rPr>
              <a:t>ssthresh</a:t>
            </a:r>
            <a:r>
              <a:rPr lang="en-US" altLang="zh-CN" sz="2800" kern="0" dirty="0" smtClean="0">
                <a:latin typeface="Times New Roman" pitchFamily="18" charset="0"/>
                <a:ea typeface="黑体"/>
                <a:cs typeface="Times New Roman" pitchFamily="18" charset="0"/>
              </a:rPr>
              <a:t>=1/2cwnd=12</a:t>
            </a:r>
            <a:r>
              <a:rPr lang="zh-CN" altLang="en-US" sz="2800" kern="0" dirty="0" smtClean="0">
                <a:latin typeface="Times New Roman" pitchFamily="18" charset="0"/>
                <a:ea typeface="黑体"/>
                <a:cs typeface="Times New Roman" pitchFamily="18" charset="0"/>
              </a:rPr>
              <a:t>；</a:t>
            </a:r>
            <a:r>
              <a:rPr lang="en-US" altLang="zh-CN" sz="2800" kern="0" dirty="0" smtClean="0">
                <a:latin typeface="Times New Roman" pitchFamily="18" charset="0"/>
                <a:ea typeface="黑体"/>
                <a:cs typeface="Times New Roman" pitchFamily="18" charset="0"/>
              </a:rPr>
              <a:t/>
            </a:r>
            <a:br>
              <a:rPr lang="en-US" altLang="zh-CN" sz="2800" kern="0" dirty="0" smtClean="0">
                <a:latin typeface="Times New Roman" pitchFamily="18" charset="0"/>
                <a:ea typeface="黑体"/>
                <a:cs typeface="Times New Roman" pitchFamily="18" charset="0"/>
              </a:rPr>
            </a:br>
            <a:r>
              <a:rPr lang="en-US" altLang="zh-CN" sz="2800" kern="0" dirty="0" smtClean="0">
                <a:latin typeface="Times New Roman" pitchFamily="18" charset="0"/>
                <a:ea typeface="黑体"/>
                <a:cs typeface="Times New Roman" pitchFamily="18" charset="0"/>
              </a:rPr>
              <a:t>2</a:t>
            </a:r>
            <a:r>
              <a:rPr lang="zh-CN" altLang="en-US" sz="2800" kern="0" dirty="0" smtClean="0">
                <a:latin typeface="Times New Roman" pitchFamily="18" charset="0"/>
                <a:ea typeface="黑体"/>
                <a:cs typeface="Times New Roman" pitchFamily="18" charset="0"/>
              </a:rPr>
              <a:t>、</a:t>
            </a:r>
            <a:r>
              <a:rPr lang="en-US" altLang="zh-CN" sz="2800" kern="0" dirty="0" err="1" smtClean="0">
                <a:latin typeface="Times New Roman" pitchFamily="18" charset="0"/>
                <a:ea typeface="黑体"/>
                <a:cs typeface="Times New Roman" pitchFamily="18" charset="0"/>
              </a:rPr>
              <a:t>cwnd</a:t>
            </a:r>
            <a:r>
              <a:rPr lang="en-US" altLang="zh-CN" sz="2800" kern="0" dirty="0" smtClean="0">
                <a:latin typeface="Times New Roman" pitchFamily="18" charset="0"/>
                <a:ea typeface="黑体"/>
                <a:cs typeface="Times New Roman" pitchFamily="18" charset="0"/>
              </a:rPr>
              <a:t> =1</a:t>
            </a:r>
            <a:br>
              <a:rPr lang="en-US" altLang="zh-CN" sz="2800" kern="0" dirty="0" smtClean="0">
                <a:latin typeface="Times New Roman" pitchFamily="18" charset="0"/>
                <a:ea typeface="黑体"/>
                <a:cs typeface="Times New Roman" pitchFamily="18" charset="0"/>
              </a:rPr>
            </a:br>
            <a:r>
              <a:rPr lang="en-US" altLang="zh-CN" sz="2800" kern="0" dirty="0" smtClean="0">
                <a:latin typeface="Times New Roman" pitchFamily="18" charset="0"/>
                <a:ea typeface="黑体"/>
                <a:cs typeface="Times New Roman" pitchFamily="18" charset="0"/>
              </a:rPr>
              <a:t>3</a:t>
            </a:r>
            <a:r>
              <a:rPr lang="zh-CN" altLang="en-US" sz="2800" kern="0" dirty="0" smtClean="0">
                <a:latin typeface="Times New Roman" pitchFamily="18" charset="0"/>
                <a:ea typeface="黑体"/>
                <a:cs typeface="Times New Roman" pitchFamily="18" charset="0"/>
              </a:rPr>
              <a:t>、之后执行慢启动算法</a:t>
            </a:r>
            <a:endParaRPr lang="zh-CN" altLang="en-US" dirty="0"/>
          </a:p>
        </p:txBody>
      </p:sp>
      <p:sp>
        <p:nvSpPr>
          <p:cNvPr id="125" name="椭圆 124"/>
          <p:cNvSpPr/>
          <p:nvPr/>
        </p:nvSpPr>
        <p:spPr>
          <a:xfrm>
            <a:off x="5143504" y="3143248"/>
            <a:ext cx="714380" cy="7143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p:bldP spid="111" grpId="0"/>
      <p:bldP spid="112" grpId="0"/>
      <p:bldP spid="113" grpId="0"/>
      <p:bldP spid="114" grpId="0"/>
      <p:bldP spid="115" grpId="0"/>
      <p:bldP spid="116" grpId="0"/>
      <p:bldP spid="117" grpId="0"/>
      <p:bldP spid="118" grpId="0"/>
      <p:bldP spid="124"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33707" name="Line 203"/>
          <p:cNvSpPr>
            <a:spLocks noChangeShapeType="1"/>
          </p:cNvSpPr>
          <p:nvPr/>
        </p:nvSpPr>
        <p:spPr bwMode="auto">
          <a:xfrm>
            <a:off x="2357437" y="3824283"/>
            <a:ext cx="963613" cy="0"/>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533630" name="Rectangle 126"/>
          <p:cNvSpPr>
            <a:spLocks noChangeArrowheads="1"/>
          </p:cNvSpPr>
          <p:nvPr/>
        </p:nvSpPr>
        <p:spPr bwMode="auto">
          <a:xfrm>
            <a:off x="2235200" y="3786190"/>
            <a:ext cx="1068598" cy="2428867"/>
          </a:xfrm>
          <a:prstGeom prst="rect">
            <a:avLst/>
          </a:prstGeom>
          <a:solidFill>
            <a:schemeClr val="accent5">
              <a:lumMod val="75000"/>
              <a:alpha val="48000"/>
            </a:schemeClr>
          </a:solidFill>
          <a:ln w="9525">
            <a:noFill/>
            <a:miter lim="800000"/>
            <a:headEnd/>
            <a:tailEnd/>
          </a:ln>
          <a:effectLst/>
        </p:spPr>
        <p:txBody>
          <a:bodyPr wrap="none" anchor="ctr"/>
          <a:lstStyle/>
          <a:p>
            <a:endParaRPr lang="zh-CN" altLang="en-US" b="1"/>
          </a:p>
        </p:txBody>
      </p:sp>
      <p:sp>
        <p:nvSpPr>
          <p:cNvPr id="104" name="Rectangle 126"/>
          <p:cNvSpPr>
            <a:spLocks noChangeArrowheads="1"/>
          </p:cNvSpPr>
          <p:nvPr/>
        </p:nvSpPr>
        <p:spPr bwMode="auto">
          <a:xfrm>
            <a:off x="5704114" y="4214818"/>
            <a:ext cx="1008054" cy="2000240"/>
          </a:xfrm>
          <a:prstGeom prst="rect">
            <a:avLst/>
          </a:prstGeom>
          <a:solidFill>
            <a:schemeClr val="accent5">
              <a:lumMod val="75000"/>
              <a:alpha val="48000"/>
            </a:schemeClr>
          </a:solidFill>
          <a:ln w="9525">
            <a:noFill/>
            <a:miter lim="800000"/>
            <a:headEnd/>
            <a:tailEnd/>
          </a:ln>
          <a:effectLst/>
        </p:spPr>
        <p:txBody>
          <a:bodyPr wrap="none" anchor="ctr"/>
          <a:lstStyle/>
          <a:p>
            <a:endParaRPr lang="zh-CN" altLang="en-US" b="1" dirty="0"/>
          </a:p>
        </p:txBody>
      </p:sp>
      <p:sp>
        <p:nvSpPr>
          <p:cNvPr id="533506" name="Rectangle 2"/>
          <p:cNvSpPr>
            <a:spLocks noGrp="1" noChangeArrowheads="1"/>
          </p:cNvSpPr>
          <p:nvPr>
            <p:ph type="title"/>
          </p:nvPr>
        </p:nvSpPr>
        <p:spPr>
          <a:xfrm>
            <a:off x="500034" y="214290"/>
            <a:ext cx="8150227" cy="1071570"/>
          </a:xfrm>
        </p:spPr>
        <p:txBody>
          <a:bodyPr/>
          <a:lstStyle/>
          <a:p>
            <a:r>
              <a:rPr lang="zh-CN" altLang="en-US" sz="3600" dirty="0" smtClean="0">
                <a:solidFill>
                  <a:srgbClr val="000066"/>
                </a:solidFill>
              </a:rPr>
              <a:t>指数增长、乘法减小</a:t>
            </a:r>
            <a:r>
              <a:rPr lang="en-US" altLang="zh-CN" sz="3600" dirty="0" smtClean="0">
                <a:solidFill>
                  <a:srgbClr val="000066"/>
                </a:solidFill>
              </a:rPr>
              <a:t>MD</a:t>
            </a:r>
            <a:r>
              <a:rPr lang="zh-CN" altLang="en-US" sz="3600" dirty="0" smtClean="0">
                <a:solidFill>
                  <a:srgbClr val="000066"/>
                </a:solidFill>
              </a:rPr>
              <a:t>与加法增大</a:t>
            </a:r>
            <a:r>
              <a:rPr lang="en-US" altLang="zh-CN" sz="3600" dirty="0" smtClean="0">
                <a:solidFill>
                  <a:srgbClr val="000066"/>
                </a:solidFill>
              </a:rPr>
              <a:t>AI</a:t>
            </a:r>
            <a:br>
              <a:rPr lang="en-US" altLang="zh-CN" sz="3600" dirty="0" smtClean="0">
                <a:solidFill>
                  <a:srgbClr val="000066"/>
                </a:solidFill>
              </a:rPr>
            </a:br>
            <a:r>
              <a:rPr lang="zh-CN" altLang="en-US" sz="3600" dirty="0" smtClean="0">
                <a:solidFill>
                  <a:srgbClr val="000066"/>
                </a:solidFill>
              </a:rPr>
              <a:t>简称</a:t>
            </a:r>
            <a:r>
              <a:rPr lang="en-US" altLang="zh-CN" sz="3600" dirty="0" smtClean="0">
                <a:solidFill>
                  <a:srgbClr val="000066"/>
                </a:solidFill>
              </a:rPr>
              <a:t>AIMD</a:t>
            </a:r>
            <a:endParaRPr lang="zh-CN" altLang="en-US" sz="3600" dirty="0"/>
          </a:p>
        </p:txBody>
      </p:sp>
      <p:sp>
        <p:nvSpPr>
          <p:cNvPr id="533622" name="Line 118"/>
          <p:cNvSpPr>
            <a:spLocks noChangeShapeType="1"/>
          </p:cNvSpPr>
          <p:nvPr/>
        </p:nvSpPr>
        <p:spPr bwMode="auto">
          <a:xfrm>
            <a:off x="2270125" y="2665408"/>
            <a:ext cx="0" cy="2703512"/>
          </a:xfrm>
          <a:prstGeom prst="line">
            <a:avLst/>
          </a:prstGeom>
          <a:noFill/>
          <a:ln w="9525">
            <a:solidFill>
              <a:schemeClr val="folHlink"/>
            </a:solidFill>
            <a:round/>
            <a:headEnd type="triangle" w="sm" len="lg"/>
            <a:tailEnd/>
          </a:ln>
          <a:effectLst/>
        </p:spPr>
        <p:txBody>
          <a:bodyPr wrap="none" anchor="ctr"/>
          <a:lstStyle/>
          <a:p>
            <a:endParaRPr lang="zh-CN" altLang="en-US" sz="2000" b="1"/>
          </a:p>
        </p:txBody>
      </p:sp>
      <p:sp>
        <p:nvSpPr>
          <p:cNvPr id="533623" name="Text Box 119"/>
          <p:cNvSpPr txBox="1">
            <a:spLocks noChangeArrowheads="1"/>
          </p:cNvSpPr>
          <p:nvPr/>
        </p:nvSpPr>
        <p:spPr bwMode="auto">
          <a:xfrm>
            <a:off x="7834312" y="539114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22</a:t>
            </a:r>
          </a:p>
        </p:txBody>
      </p:sp>
      <p:sp>
        <p:nvSpPr>
          <p:cNvPr id="533624" name="Text Box 120"/>
          <p:cNvSpPr txBox="1">
            <a:spLocks noChangeArrowheads="1"/>
          </p:cNvSpPr>
          <p:nvPr/>
        </p:nvSpPr>
        <p:spPr bwMode="auto">
          <a:xfrm>
            <a:off x="1831975" y="3652833"/>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16</a:t>
            </a:r>
          </a:p>
        </p:txBody>
      </p:sp>
      <p:sp>
        <p:nvSpPr>
          <p:cNvPr id="533625" name="Line 121"/>
          <p:cNvSpPr>
            <a:spLocks noChangeShapeType="1"/>
          </p:cNvSpPr>
          <p:nvPr/>
        </p:nvSpPr>
        <p:spPr bwMode="auto">
          <a:xfrm rot="-21600000">
            <a:off x="6137275" y="3060695"/>
            <a:ext cx="0" cy="1158875"/>
          </a:xfrm>
          <a:prstGeom prst="line">
            <a:avLst/>
          </a:prstGeom>
          <a:noFill/>
          <a:ln w="9525">
            <a:solidFill>
              <a:schemeClr val="folHlink"/>
            </a:solidFill>
            <a:round/>
            <a:headEnd type="triangle" w="sm" len="med"/>
            <a:tailEnd type="triangle" w="sm" len="med"/>
          </a:ln>
          <a:effectLst/>
        </p:spPr>
        <p:txBody>
          <a:bodyPr wrap="none" anchor="ctr"/>
          <a:lstStyle/>
          <a:p>
            <a:endParaRPr lang="zh-CN" altLang="en-US" b="1"/>
          </a:p>
        </p:txBody>
      </p:sp>
      <p:sp>
        <p:nvSpPr>
          <p:cNvPr id="533627" name="Rectangle 123"/>
          <p:cNvSpPr>
            <a:spLocks noChangeArrowheads="1"/>
          </p:cNvSpPr>
          <p:nvPr/>
        </p:nvSpPr>
        <p:spPr bwMode="auto">
          <a:xfrm>
            <a:off x="6729412" y="2781295"/>
            <a:ext cx="1558925" cy="1519238"/>
          </a:xfrm>
          <a:prstGeom prst="rect">
            <a:avLst/>
          </a:prstGeom>
          <a:solidFill>
            <a:srgbClr val="FFCCFF"/>
          </a:solidFill>
          <a:ln w="9525" algn="ctr">
            <a:noFill/>
            <a:miter lim="800000"/>
            <a:headEnd/>
            <a:tailEnd/>
          </a:ln>
          <a:effectLst/>
        </p:spPr>
        <p:txBody>
          <a:bodyPr wrap="none" anchor="ctr"/>
          <a:lstStyle/>
          <a:p>
            <a:endParaRPr lang="zh-CN" altLang="en-US" b="1"/>
          </a:p>
        </p:txBody>
      </p:sp>
      <p:sp>
        <p:nvSpPr>
          <p:cNvPr id="533628" name="Rectangle 124"/>
          <p:cNvSpPr>
            <a:spLocks noChangeArrowheads="1"/>
          </p:cNvSpPr>
          <p:nvPr/>
        </p:nvSpPr>
        <p:spPr bwMode="auto">
          <a:xfrm>
            <a:off x="3298825" y="2498720"/>
            <a:ext cx="2174875" cy="1517650"/>
          </a:xfrm>
          <a:prstGeom prst="rect">
            <a:avLst/>
          </a:prstGeom>
          <a:solidFill>
            <a:srgbClr val="FFCCFF"/>
          </a:solidFill>
          <a:ln w="9525">
            <a:noFill/>
            <a:miter lim="800000"/>
            <a:headEnd/>
            <a:tailEnd/>
          </a:ln>
          <a:effectLst/>
        </p:spPr>
        <p:txBody>
          <a:bodyPr wrap="none" anchor="ctr"/>
          <a:lstStyle/>
          <a:p>
            <a:endParaRPr lang="zh-CN" altLang="en-US" b="1"/>
          </a:p>
        </p:txBody>
      </p:sp>
      <p:sp>
        <p:nvSpPr>
          <p:cNvPr id="533631" name="Line 127"/>
          <p:cNvSpPr>
            <a:spLocks noChangeShapeType="1"/>
          </p:cNvSpPr>
          <p:nvPr/>
        </p:nvSpPr>
        <p:spPr bwMode="auto">
          <a:xfrm>
            <a:off x="2270125" y="5368920"/>
            <a:ext cx="6221412" cy="0"/>
          </a:xfrm>
          <a:prstGeom prst="line">
            <a:avLst/>
          </a:prstGeom>
          <a:noFill/>
          <a:ln w="9525">
            <a:solidFill>
              <a:schemeClr val="folHlink"/>
            </a:solidFill>
            <a:round/>
            <a:headEnd/>
            <a:tailEnd type="triangle" w="sm" len="lg"/>
          </a:ln>
          <a:effectLst/>
        </p:spPr>
        <p:txBody>
          <a:bodyPr wrap="none" anchor="ctr"/>
          <a:lstStyle/>
          <a:p>
            <a:endParaRPr lang="zh-CN" altLang="en-US" sz="2000" b="1"/>
          </a:p>
        </p:txBody>
      </p:sp>
      <p:sp>
        <p:nvSpPr>
          <p:cNvPr id="533632" name="Line 128"/>
          <p:cNvSpPr>
            <a:spLocks noChangeShapeType="1"/>
          </p:cNvSpPr>
          <p:nvPr/>
        </p:nvSpPr>
        <p:spPr bwMode="auto">
          <a:xfrm>
            <a:off x="2533650" y="5291133"/>
            <a:ext cx="0" cy="77787"/>
          </a:xfrm>
          <a:prstGeom prst="line">
            <a:avLst/>
          </a:prstGeom>
          <a:noFill/>
          <a:ln w="9525">
            <a:solidFill>
              <a:schemeClr val="tx1"/>
            </a:solidFill>
            <a:round/>
            <a:headEnd/>
            <a:tailEnd/>
          </a:ln>
          <a:effectLst/>
        </p:spPr>
        <p:txBody>
          <a:bodyPr wrap="none" anchor="ctr"/>
          <a:lstStyle/>
          <a:p>
            <a:endParaRPr lang="zh-CN" altLang="en-US" b="1"/>
          </a:p>
        </p:txBody>
      </p:sp>
      <p:sp>
        <p:nvSpPr>
          <p:cNvPr id="533633" name="Line 129"/>
          <p:cNvSpPr>
            <a:spLocks noChangeShapeType="1"/>
          </p:cNvSpPr>
          <p:nvPr/>
        </p:nvSpPr>
        <p:spPr bwMode="auto">
          <a:xfrm>
            <a:off x="2795587"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4" name="Line 130"/>
          <p:cNvSpPr>
            <a:spLocks noChangeShapeType="1"/>
          </p:cNvSpPr>
          <p:nvPr/>
        </p:nvSpPr>
        <p:spPr bwMode="auto">
          <a:xfrm>
            <a:off x="3059112"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5" name="Line 131"/>
          <p:cNvSpPr>
            <a:spLocks noChangeShapeType="1"/>
          </p:cNvSpPr>
          <p:nvPr/>
        </p:nvSpPr>
        <p:spPr bwMode="auto">
          <a:xfrm>
            <a:off x="3321050"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6" name="Line 132"/>
          <p:cNvSpPr>
            <a:spLocks noChangeShapeType="1"/>
          </p:cNvSpPr>
          <p:nvPr/>
        </p:nvSpPr>
        <p:spPr bwMode="auto">
          <a:xfrm>
            <a:off x="3584575"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7" name="Line 133"/>
          <p:cNvSpPr>
            <a:spLocks noChangeShapeType="1"/>
          </p:cNvSpPr>
          <p:nvPr/>
        </p:nvSpPr>
        <p:spPr bwMode="auto">
          <a:xfrm>
            <a:off x="3848100"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8" name="Line 134"/>
          <p:cNvSpPr>
            <a:spLocks noChangeShapeType="1"/>
          </p:cNvSpPr>
          <p:nvPr/>
        </p:nvSpPr>
        <p:spPr bwMode="auto">
          <a:xfrm>
            <a:off x="4110037"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39" name="Line 135"/>
          <p:cNvSpPr>
            <a:spLocks noChangeShapeType="1"/>
          </p:cNvSpPr>
          <p:nvPr/>
        </p:nvSpPr>
        <p:spPr bwMode="auto">
          <a:xfrm>
            <a:off x="4373562"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0" name="Line 136"/>
          <p:cNvSpPr>
            <a:spLocks noChangeShapeType="1"/>
          </p:cNvSpPr>
          <p:nvPr/>
        </p:nvSpPr>
        <p:spPr bwMode="auto">
          <a:xfrm>
            <a:off x="4635500"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1" name="Line 137"/>
          <p:cNvSpPr>
            <a:spLocks noChangeShapeType="1"/>
          </p:cNvSpPr>
          <p:nvPr/>
        </p:nvSpPr>
        <p:spPr bwMode="auto">
          <a:xfrm>
            <a:off x="4899025"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2" name="Line 138"/>
          <p:cNvSpPr>
            <a:spLocks noChangeShapeType="1"/>
          </p:cNvSpPr>
          <p:nvPr/>
        </p:nvSpPr>
        <p:spPr bwMode="auto">
          <a:xfrm>
            <a:off x="5162550"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3" name="Line 139"/>
          <p:cNvSpPr>
            <a:spLocks noChangeShapeType="1"/>
          </p:cNvSpPr>
          <p:nvPr/>
        </p:nvSpPr>
        <p:spPr bwMode="auto">
          <a:xfrm>
            <a:off x="5424487"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4" name="Line 140"/>
          <p:cNvSpPr>
            <a:spLocks noChangeShapeType="1"/>
          </p:cNvSpPr>
          <p:nvPr/>
        </p:nvSpPr>
        <p:spPr bwMode="auto">
          <a:xfrm>
            <a:off x="5688012"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5" name="Line 141"/>
          <p:cNvSpPr>
            <a:spLocks noChangeShapeType="1"/>
          </p:cNvSpPr>
          <p:nvPr/>
        </p:nvSpPr>
        <p:spPr bwMode="auto">
          <a:xfrm>
            <a:off x="5949950" y="5291133"/>
            <a:ext cx="0" cy="77787"/>
          </a:xfrm>
          <a:prstGeom prst="line">
            <a:avLst/>
          </a:prstGeom>
          <a:noFill/>
          <a:ln w="9525">
            <a:solidFill>
              <a:schemeClr val="tx1"/>
            </a:solidFill>
            <a:round/>
            <a:headEnd/>
            <a:tailEnd/>
          </a:ln>
          <a:effectLst/>
        </p:spPr>
        <p:txBody>
          <a:bodyPr wrap="none" anchor="ctr"/>
          <a:lstStyle/>
          <a:p>
            <a:endParaRPr lang="zh-CN" altLang="en-US" b="1"/>
          </a:p>
        </p:txBody>
      </p:sp>
      <p:sp>
        <p:nvSpPr>
          <p:cNvPr id="533646" name="Line 142"/>
          <p:cNvSpPr>
            <a:spLocks noChangeShapeType="1"/>
          </p:cNvSpPr>
          <p:nvPr/>
        </p:nvSpPr>
        <p:spPr bwMode="auto">
          <a:xfrm>
            <a:off x="6213475"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7" name="Line 143"/>
          <p:cNvSpPr>
            <a:spLocks noChangeShapeType="1"/>
          </p:cNvSpPr>
          <p:nvPr/>
        </p:nvSpPr>
        <p:spPr bwMode="auto">
          <a:xfrm>
            <a:off x="6477000"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8" name="Line 144"/>
          <p:cNvSpPr>
            <a:spLocks noChangeShapeType="1"/>
          </p:cNvSpPr>
          <p:nvPr/>
        </p:nvSpPr>
        <p:spPr bwMode="auto">
          <a:xfrm>
            <a:off x="6738937"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49" name="Line 145"/>
          <p:cNvSpPr>
            <a:spLocks noChangeShapeType="1"/>
          </p:cNvSpPr>
          <p:nvPr/>
        </p:nvSpPr>
        <p:spPr bwMode="auto">
          <a:xfrm>
            <a:off x="7002462"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0" name="Line 146"/>
          <p:cNvSpPr>
            <a:spLocks noChangeShapeType="1"/>
          </p:cNvSpPr>
          <p:nvPr/>
        </p:nvSpPr>
        <p:spPr bwMode="auto">
          <a:xfrm>
            <a:off x="7264400"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1" name="Line 147"/>
          <p:cNvSpPr>
            <a:spLocks noChangeShapeType="1"/>
          </p:cNvSpPr>
          <p:nvPr/>
        </p:nvSpPr>
        <p:spPr bwMode="auto">
          <a:xfrm>
            <a:off x="7527925"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2" name="Line 148"/>
          <p:cNvSpPr>
            <a:spLocks noChangeShapeType="1"/>
          </p:cNvSpPr>
          <p:nvPr/>
        </p:nvSpPr>
        <p:spPr bwMode="auto">
          <a:xfrm>
            <a:off x="7791450"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3" name="Line 149"/>
          <p:cNvSpPr>
            <a:spLocks noChangeShapeType="1"/>
          </p:cNvSpPr>
          <p:nvPr/>
        </p:nvSpPr>
        <p:spPr bwMode="auto">
          <a:xfrm>
            <a:off x="8053387" y="5214933"/>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533654" name="Line 150"/>
          <p:cNvSpPr>
            <a:spLocks noChangeShapeType="1"/>
          </p:cNvSpPr>
          <p:nvPr/>
        </p:nvSpPr>
        <p:spPr bwMode="auto">
          <a:xfrm>
            <a:off x="2270125" y="4983158"/>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5" name="Line 151"/>
          <p:cNvSpPr>
            <a:spLocks noChangeShapeType="1"/>
          </p:cNvSpPr>
          <p:nvPr/>
        </p:nvSpPr>
        <p:spPr bwMode="auto">
          <a:xfrm>
            <a:off x="2270125" y="4595808"/>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6" name="Line 152"/>
          <p:cNvSpPr>
            <a:spLocks noChangeShapeType="1"/>
          </p:cNvSpPr>
          <p:nvPr/>
        </p:nvSpPr>
        <p:spPr bwMode="auto">
          <a:xfrm>
            <a:off x="2270125" y="4210045"/>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7" name="Line 153"/>
          <p:cNvSpPr>
            <a:spLocks noChangeShapeType="1"/>
          </p:cNvSpPr>
          <p:nvPr/>
        </p:nvSpPr>
        <p:spPr bwMode="auto">
          <a:xfrm>
            <a:off x="2270125" y="3824283"/>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8" name="Line 154"/>
          <p:cNvSpPr>
            <a:spLocks noChangeShapeType="1"/>
          </p:cNvSpPr>
          <p:nvPr/>
        </p:nvSpPr>
        <p:spPr bwMode="auto">
          <a:xfrm>
            <a:off x="2270125" y="3438520"/>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59" name="Line 155"/>
          <p:cNvSpPr>
            <a:spLocks noChangeShapeType="1"/>
          </p:cNvSpPr>
          <p:nvPr/>
        </p:nvSpPr>
        <p:spPr bwMode="auto">
          <a:xfrm>
            <a:off x="2270125" y="3051170"/>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533660" name="Text Box 156"/>
          <p:cNvSpPr txBox="1">
            <a:spLocks noChangeArrowheads="1"/>
          </p:cNvSpPr>
          <p:nvPr/>
        </p:nvSpPr>
        <p:spPr bwMode="auto">
          <a:xfrm>
            <a:off x="2620962" y="5391145"/>
            <a:ext cx="312906" cy="369332"/>
          </a:xfrm>
          <a:prstGeom prst="rect">
            <a:avLst/>
          </a:prstGeom>
          <a:noFill/>
          <a:ln w="9525">
            <a:noFill/>
            <a:miter lim="800000"/>
            <a:headEnd/>
            <a:tailEnd/>
          </a:ln>
          <a:effectLst/>
        </p:spPr>
        <p:txBody>
          <a:bodyPr wrap="none">
            <a:spAutoFit/>
          </a:bodyPr>
          <a:lstStyle/>
          <a:p>
            <a:r>
              <a:rPr kumimoji="1" lang="en-US" altLang="zh-CN" b="1" dirty="0">
                <a:latin typeface="Arial" charset="0"/>
                <a:ea typeface="黑体" pitchFamily="2" charset="-122"/>
              </a:rPr>
              <a:t>2</a:t>
            </a:r>
          </a:p>
        </p:txBody>
      </p:sp>
      <p:sp>
        <p:nvSpPr>
          <p:cNvPr id="533661" name="Text Box 157"/>
          <p:cNvSpPr txBox="1">
            <a:spLocks noChangeArrowheads="1"/>
          </p:cNvSpPr>
          <p:nvPr/>
        </p:nvSpPr>
        <p:spPr bwMode="auto">
          <a:xfrm>
            <a:off x="3146425" y="5391145"/>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533662" name="Text Box 158"/>
          <p:cNvSpPr txBox="1">
            <a:spLocks noChangeArrowheads="1"/>
          </p:cNvSpPr>
          <p:nvPr/>
        </p:nvSpPr>
        <p:spPr bwMode="auto">
          <a:xfrm>
            <a:off x="3671887" y="5391145"/>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6</a:t>
            </a:r>
          </a:p>
        </p:txBody>
      </p:sp>
      <p:sp>
        <p:nvSpPr>
          <p:cNvPr id="533663" name="Text Box 159"/>
          <p:cNvSpPr txBox="1">
            <a:spLocks noChangeArrowheads="1"/>
          </p:cNvSpPr>
          <p:nvPr/>
        </p:nvSpPr>
        <p:spPr bwMode="auto">
          <a:xfrm>
            <a:off x="4213225" y="5391145"/>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533664" name="Text Box 160"/>
          <p:cNvSpPr txBox="1">
            <a:spLocks noChangeArrowheads="1"/>
          </p:cNvSpPr>
          <p:nvPr/>
        </p:nvSpPr>
        <p:spPr bwMode="auto">
          <a:xfrm>
            <a:off x="4651375" y="539114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10</a:t>
            </a:r>
          </a:p>
        </p:txBody>
      </p:sp>
      <p:sp>
        <p:nvSpPr>
          <p:cNvPr id="533665" name="Text Box 161"/>
          <p:cNvSpPr txBox="1">
            <a:spLocks noChangeArrowheads="1"/>
          </p:cNvSpPr>
          <p:nvPr/>
        </p:nvSpPr>
        <p:spPr bwMode="auto">
          <a:xfrm>
            <a:off x="5219700" y="539114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533666" name="Text Box 162"/>
          <p:cNvSpPr txBox="1">
            <a:spLocks noChangeArrowheads="1"/>
          </p:cNvSpPr>
          <p:nvPr/>
        </p:nvSpPr>
        <p:spPr bwMode="auto">
          <a:xfrm>
            <a:off x="5716587" y="539114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14</a:t>
            </a:r>
          </a:p>
        </p:txBody>
      </p:sp>
      <p:sp>
        <p:nvSpPr>
          <p:cNvPr id="533667" name="Text Box 163"/>
          <p:cNvSpPr txBox="1">
            <a:spLocks noChangeArrowheads="1"/>
          </p:cNvSpPr>
          <p:nvPr/>
        </p:nvSpPr>
        <p:spPr bwMode="auto">
          <a:xfrm>
            <a:off x="6242050" y="539114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16</a:t>
            </a:r>
          </a:p>
        </p:txBody>
      </p:sp>
      <p:sp>
        <p:nvSpPr>
          <p:cNvPr id="533668" name="Text Box 164"/>
          <p:cNvSpPr txBox="1">
            <a:spLocks noChangeArrowheads="1"/>
          </p:cNvSpPr>
          <p:nvPr/>
        </p:nvSpPr>
        <p:spPr bwMode="auto">
          <a:xfrm>
            <a:off x="6797675" y="539114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18</a:t>
            </a:r>
          </a:p>
        </p:txBody>
      </p:sp>
      <p:sp>
        <p:nvSpPr>
          <p:cNvPr id="533669" name="Text Box 165"/>
          <p:cNvSpPr txBox="1">
            <a:spLocks noChangeArrowheads="1"/>
          </p:cNvSpPr>
          <p:nvPr/>
        </p:nvSpPr>
        <p:spPr bwMode="auto">
          <a:xfrm>
            <a:off x="7323137" y="539114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533670" name="Text Box 166"/>
          <p:cNvSpPr txBox="1">
            <a:spLocks noChangeArrowheads="1"/>
          </p:cNvSpPr>
          <p:nvPr/>
        </p:nvSpPr>
        <p:spPr bwMode="auto">
          <a:xfrm>
            <a:off x="2138362" y="5391145"/>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533671" name="Text Box 167"/>
          <p:cNvSpPr txBox="1">
            <a:spLocks noChangeArrowheads="1"/>
          </p:cNvSpPr>
          <p:nvPr/>
        </p:nvSpPr>
        <p:spPr bwMode="auto">
          <a:xfrm>
            <a:off x="1963737" y="5159370"/>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533672" name="Text Box 168"/>
          <p:cNvSpPr txBox="1">
            <a:spLocks noChangeArrowheads="1"/>
          </p:cNvSpPr>
          <p:nvPr/>
        </p:nvSpPr>
        <p:spPr bwMode="auto">
          <a:xfrm>
            <a:off x="1963737" y="4773608"/>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533673" name="Text Box 169"/>
          <p:cNvSpPr txBox="1">
            <a:spLocks noChangeArrowheads="1"/>
          </p:cNvSpPr>
          <p:nvPr/>
        </p:nvSpPr>
        <p:spPr bwMode="auto">
          <a:xfrm>
            <a:off x="1963737" y="4400545"/>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533674" name="Text Box 170"/>
          <p:cNvSpPr txBox="1">
            <a:spLocks noChangeArrowheads="1"/>
          </p:cNvSpPr>
          <p:nvPr/>
        </p:nvSpPr>
        <p:spPr bwMode="auto">
          <a:xfrm>
            <a:off x="1831975" y="4027483"/>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533675" name="Text Box 171"/>
          <p:cNvSpPr txBox="1">
            <a:spLocks noChangeArrowheads="1"/>
          </p:cNvSpPr>
          <p:nvPr/>
        </p:nvSpPr>
        <p:spPr bwMode="auto">
          <a:xfrm>
            <a:off x="1831975" y="3267070"/>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533676" name="Text Box 172"/>
          <p:cNvSpPr txBox="1">
            <a:spLocks noChangeArrowheads="1"/>
          </p:cNvSpPr>
          <p:nvPr/>
        </p:nvSpPr>
        <p:spPr bwMode="auto">
          <a:xfrm>
            <a:off x="1831975" y="2881308"/>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24</a:t>
            </a:r>
          </a:p>
        </p:txBody>
      </p:sp>
      <p:sp>
        <p:nvSpPr>
          <p:cNvPr id="533677" name="Oval 173"/>
          <p:cNvSpPr>
            <a:spLocks noChangeArrowheads="1"/>
          </p:cNvSpPr>
          <p:nvPr/>
        </p:nvSpPr>
        <p:spPr bwMode="auto">
          <a:xfrm>
            <a:off x="3003550" y="4557708"/>
            <a:ext cx="103187"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78" name="Oval 174"/>
          <p:cNvSpPr>
            <a:spLocks noChangeArrowheads="1"/>
          </p:cNvSpPr>
          <p:nvPr/>
        </p:nvSpPr>
        <p:spPr bwMode="auto">
          <a:xfrm>
            <a:off x="2741612" y="4943470"/>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79" name="Oval 175"/>
          <p:cNvSpPr>
            <a:spLocks noChangeArrowheads="1"/>
          </p:cNvSpPr>
          <p:nvPr/>
        </p:nvSpPr>
        <p:spPr bwMode="auto">
          <a:xfrm>
            <a:off x="2227262" y="5194295"/>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0" name="Oval 176"/>
          <p:cNvSpPr>
            <a:spLocks noChangeArrowheads="1"/>
          </p:cNvSpPr>
          <p:nvPr/>
        </p:nvSpPr>
        <p:spPr bwMode="auto">
          <a:xfrm>
            <a:off x="2466975" y="5127620"/>
            <a:ext cx="103187"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1" name="Oval 177"/>
          <p:cNvSpPr>
            <a:spLocks noChangeArrowheads="1"/>
          </p:cNvSpPr>
          <p:nvPr/>
        </p:nvSpPr>
        <p:spPr bwMode="auto">
          <a:xfrm>
            <a:off x="3267075" y="3781420"/>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2" name="Oval 178"/>
          <p:cNvSpPr>
            <a:spLocks noChangeArrowheads="1"/>
          </p:cNvSpPr>
          <p:nvPr/>
        </p:nvSpPr>
        <p:spPr bwMode="auto">
          <a:xfrm>
            <a:off x="3530600" y="3679820"/>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3" name="Oval 179"/>
          <p:cNvSpPr>
            <a:spLocks noChangeArrowheads="1"/>
          </p:cNvSpPr>
          <p:nvPr/>
        </p:nvSpPr>
        <p:spPr bwMode="auto">
          <a:xfrm>
            <a:off x="3792537" y="3587745"/>
            <a:ext cx="103188"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4" name="Oval 180"/>
          <p:cNvSpPr>
            <a:spLocks noChangeArrowheads="1"/>
          </p:cNvSpPr>
          <p:nvPr/>
        </p:nvSpPr>
        <p:spPr bwMode="auto">
          <a:xfrm>
            <a:off x="4324350" y="3394070"/>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5" name="Oval 181"/>
          <p:cNvSpPr>
            <a:spLocks noChangeArrowheads="1"/>
          </p:cNvSpPr>
          <p:nvPr/>
        </p:nvSpPr>
        <p:spPr bwMode="auto">
          <a:xfrm>
            <a:off x="4056062" y="3490908"/>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6" name="Oval 182"/>
          <p:cNvSpPr>
            <a:spLocks noChangeArrowheads="1"/>
          </p:cNvSpPr>
          <p:nvPr/>
        </p:nvSpPr>
        <p:spPr bwMode="auto">
          <a:xfrm>
            <a:off x="4586287" y="3297233"/>
            <a:ext cx="103188"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7" name="Oval 183"/>
          <p:cNvSpPr>
            <a:spLocks noChangeArrowheads="1"/>
          </p:cNvSpPr>
          <p:nvPr/>
        </p:nvSpPr>
        <p:spPr bwMode="auto">
          <a:xfrm>
            <a:off x="4845050" y="3206745"/>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8" name="Oval 184"/>
          <p:cNvSpPr>
            <a:spLocks noChangeArrowheads="1"/>
          </p:cNvSpPr>
          <p:nvPr/>
        </p:nvSpPr>
        <p:spPr bwMode="auto">
          <a:xfrm>
            <a:off x="5364162" y="2998783"/>
            <a:ext cx="103188"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89" name="Oval 185"/>
          <p:cNvSpPr>
            <a:spLocks noChangeArrowheads="1"/>
          </p:cNvSpPr>
          <p:nvPr/>
        </p:nvSpPr>
        <p:spPr bwMode="auto">
          <a:xfrm>
            <a:off x="5106987" y="3095620"/>
            <a:ext cx="103188"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0" name="Oval 186"/>
          <p:cNvSpPr>
            <a:spLocks noChangeArrowheads="1"/>
          </p:cNvSpPr>
          <p:nvPr/>
        </p:nvSpPr>
        <p:spPr bwMode="auto">
          <a:xfrm>
            <a:off x="6696075" y="4162420"/>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1" name="Oval 187"/>
          <p:cNvSpPr>
            <a:spLocks noChangeArrowheads="1"/>
          </p:cNvSpPr>
          <p:nvPr/>
        </p:nvSpPr>
        <p:spPr bwMode="auto">
          <a:xfrm>
            <a:off x="5895975" y="5118095"/>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2" name="Oval 188"/>
          <p:cNvSpPr>
            <a:spLocks noChangeArrowheads="1"/>
          </p:cNvSpPr>
          <p:nvPr/>
        </p:nvSpPr>
        <p:spPr bwMode="auto">
          <a:xfrm>
            <a:off x="6164262" y="4929183"/>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3" name="Oval 189"/>
          <p:cNvSpPr>
            <a:spLocks noChangeArrowheads="1"/>
          </p:cNvSpPr>
          <p:nvPr/>
        </p:nvSpPr>
        <p:spPr bwMode="auto">
          <a:xfrm>
            <a:off x="5627687" y="5194295"/>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4" name="Oval 190"/>
          <p:cNvSpPr>
            <a:spLocks noChangeArrowheads="1"/>
          </p:cNvSpPr>
          <p:nvPr/>
        </p:nvSpPr>
        <p:spPr bwMode="auto">
          <a:xfrm>
            <a:off x="6416675" y="4548183"/>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5" name="Oval 191"/>
          <p:cNvSpPr>
            <a:spLocks noChangeArrowheads="1"/>
          </p:cNvSpPr>
          <p:nvPr/>
        </p:nvSpPr>
        <p:spPr bwMode="auto">
          <a:xfrm>
            <a:off x="6953250" y="4060820"/>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6" name="Oval 192"/>
          <p:cNvSpPr>
            <a:spLocks noChangeArrowheads="1"/>
          </p:cNvSpPr>
          <p:nvPr/>
        </p:nvSpPr>
        <p:spPr bwMode="auto">
          <a:xfrm>
            <a:off x="7735887" y="3770308"/>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7" name="Oval 193"/>
          <p:cNvSpPr>
            <a:spLocks noChangeArrowheads="1"/>
          </p:cNvSpPr>
          <p:nvPr/>
        </p:nvSpPr>
        <p:spPr bwMode="auto">
          <a:xfrm>
            <a:off x="7210425" y="3959220"/>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698" name="Oval 194"/>
          <p:cNvSpPr>
            <a:spLocks noChangeArrowheads="1"/>
          </p:cNvSpPr>
          <p:nvPr/>
        </p:nvSpPr>
        <p:spPr bwMode="auto">
          <a:xfrm>
            <a:off x="7472362" y="3867145"/>
            <a:ext cx="103188"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533700" name="Text Box 196"/>
          <p:cNvSpPr txBox="1">
            <a:spLocks noChangeArrowheads="1"/>
          </p:cNvSpPr>
          <p:nvPr/>
        </p:nvSpPr>
        <p:spPr bwMode="auto">
          <a:xfrm>
            <a:off x="1214414" y="1928802"/>
            <a:ext cx="1415772" cy="830997"/>
          </a:xfrm>
          <a:prstGeom prst="rect">
            <a:avLst/>
          </a:prstGeom>
          <a:noFill/>
          <a:ln w="9525">
            <a:noFill/>
            <a:miter lim="800000"/>
            <a:headEnd/>
            <a:tailEnd/>
          </a:ln>
          <a:effectLst/>
        </p:spPr>
        <p:txBody>
          <a:bodyPr wrap="none">
            <a:spAutoFit/>
          </a:bodyPr>
          <a:lstStyle/>
          <a:p>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窗口</a:t>
            </a:r>
            <a:endParaRPr kumimoji="1" lang="en-US" altLang="zh-CN" sz="2400" b="1" dirty="0" smtClean="0">
              <a:latin typeface="Arial" charset="0"/>
              <a:ea typeface="黑体" pitchFamily="2" charset="-122"/>
            </a:endParaRPr>
          </a:p>
          <a:p>
            <a:r>
              <a:rPr kumimoji="1" lang="zh-CN" altLang="en-US" sz="2400" b="1" dirty="0" smtClean="0">
                <a:latin typeface="Arial" charset="0"/>
                <a:ea typeface="黑体" pitchFamily="2" charset="-122"/>
              </a:rPr>
              <a:t> </a:t>
            </a:r>
            <a:r>
              <a:rPr kumimoji="1" lang="en-US" altLang="zh-CN" sz="2400" b="1" dirty="0" err="1">
                <a:latin typeface="Arial" charset="0"/>
                <a:ea typeface="黑体" pitchFamily="2" charset="-122"/>
              </a:rPr>
              <a:t>cwnd</a:t>
            </a:r>
            <a:endParaRPr kumimoji="1" lang="en-US" altLang="zh-CN" sz="2400" b="1" dirty="0">
              <a:latin typeface="Arial" charset="0"/>
              <a:ea typeface="黑体" pitchFamily="2" charset="-122"/>
            </a:endParaRPr>
          </a:p>
        </p:txBody>
      </p:sp>
      <p:sp>
        <p:nvSpPr>
          <p:cNvPr id="533702" name="Text Box 198"/>
          <p:cNvSpPr txBox="1">
            <a:spLocks noChangeArrowheads="1"/>
          </p:cNvSpPr>
          <p:nvPr/>
        </p:nvSpPr>
        <p:spPr bwMode="auto">
          <a:xfrm>
            <a:off x="5688012" y="2513008"/>
            <a:ext cx="1114408" cy="369332"/>
          </a:xfrm>
          <a:prstGeom prst="rect">
            <a:avLst/>
          </a:prstGeom>
          <a:noFill/>
          <a:ln w="9525">
            <a:noFill/>
            <a:miter lim="800000"/>
            <a:headEnd/>
            <a:tailEnd/>
          </a:ln>
          <a:effectLst/>
        </p:spPr>
        <p:txBody>
          <a:bodyPr wrap="none">
            <a:spAutoFit/>
          </a:bodyPr>
          <a:lstStyle/>
          <a:p>
            <a:r>
              <a:rPr kumimoji="1" lang="zh-CN" altLang="en-US" sz="1800" b="1">
                <a:latin typeface="Arial" charset="0"/>
                <a:ea typeface="黑体" pitchFamily="2" charset="-122"/>
              </a:rPr>
              <a:t>网络拥塞</a:t>
            </a:r>
          </a:p>
        </p:txBody>
      </p:sp>
      <p:sp>
        <p:nvSpPr>
          <p:cNvPr id="533703" name="Line 199"/>
          <p:cNvSpPr>
            <a:spLocks noChangeShapeType="1"/>
          </p:cNvSpPr>
          <p:nvPr/>
        </p:nvSpPr>
        <p:spPr bwMode="auto">
          <a:xfrm flipH="1">
            <a:off x="5424487" y="2759070"/>
            <a:ext cx="346075" cy="292100"/>
          </a:xfrm>
          <a:prstGeom prst="line">
            <a:avLst/>
          </a:prstGeom>
          <a:noFill/>
          <a:ln w="9525">
            <a:solidFill>
              <a:schemeClr val="folHlink"/>
            </a:solidFill>
            <a:round/>
            <a:headEnd/>
            <a:tailEnd type="triangle" w="sm" len="lg"/>
          </a:ln>
          <a:effectLst/>
        </p:spPr>
        <p:txBody>
          <a:bodyPr wrap="none" anchor="ctr"/>
          <a:lstStyle/>
          <a:p>
            <a:endParaRPr lang="zh-CN" altLang="en-US" b="1"/>
          </a:p>
        </p:txBody>
      </p:sp>
      <p:sp>
        <p:nvSpPr>
          <p:cNvPr id="533704" name="Text Box 200"/>
          <p:cNvSpPr txBox="1">
            <a:spLocks noChangeArrowheads="1"/>
          </p:cNvSpPr>
          <p:nvPr/>
        </p:nvSpPr>
        <p:spPr bwMode="auto">
          <a:xfrm>
            <a:off x="3143240" y="4714884"/>
            <a:ext cx="2510624" cy="461665"/>
          </a:xfrm>
          <a:prstGeom prst="rect">
            <a:avLst/>
          </a:prstGeom>
          <a:solidFill>
            <a:schemeClr val="accent2"/>
          </a:solidFill>
          <a:ln w="9525">
            <a:noFill/>
            <a:miter lim="800000"/>
            <a:headEnd/>
            <a:tailEnd/>
          </a:ln>
          <a:effectLst/>
        </p:spPr>
        <p:txBody>
          <a:bodyPr wrap="none">
            <a:spAutoFit/>
          </a:bodyPr>
          <a:lstStyle/>
          <a:p>
            <a:r>
              <a:rPr kumimoji="1" lang="en-US" altLang="zh-CN" sz="2400" b="1" dirty="0" smtClean="0">
                <a:latin typeface="Arial" charset="0"/>
                <a:ea typeface="黑体" pitchFamily="2" charset="-122"/>
              </a:rPr>
              <a:t>1</a:t>
            </a:r>
            <a:r>
              <a:rPr kumimoji="1" lang="zh-CN" altLang="en-US" sz="2400" b="1" dirty="0" smtClean="0">
                <a:latin typeface="Arial" charset="0"/>
                <a:ea typeface="黑体" pitchFamily="2" charset="-122"/>
              </a:rPr>
              <a:t>、指数规律</a:t>
            </a:r>
            <a:r>
              <a:rPr kumimoji="1" lang="zh-CN" altLang="en-US" sz="2400" b="1" dirty="0">
                <a:latin typeface="Arial" charset="0"/>
                <a:ea typeface="黑体" pitchFamily="2" charset="-122"/>
              </a:rPr>
              <a:t>增长</a:t>
            </a:r>
          </a:p>
        </p:txBody>
      </p:sp>
      <p:sp>
        <p:nvSpPr>
          <p:cNvPr id="533705" name="Line 201"/>
          <p:cNvSpPr>
            <a:spLocks noChangeShapeType="1"/>
          </p:cNvSpPr>
          <p:nvPr/>
        </p:nvSpPr>
        <p:spPr bwMode="auto">
          <a:xfrm flipH="1" flipV="1">
            <a:off x="2884487" y="4827582"/>
            <a:ext cx="330191" cy="101615"/>
          </a:xfrm>
          <a:prstGeom prst="line">
            <a:avLst/>
          </a:prstGeom>
          <a:noFill/>
          <a:ln w="9525">
            <a:solidFill>
              <a:schemeClr val="folHlink"/>
            </a:solidFill>
            <a:round/>
            <a:headEnd/>
            <a:tailEnd type="triangle" w="sm" len="lg"/>
          </a:ln>
          <a:effectLst/>
        </p:spPr>
        <p:txBody>
          <a:bodyPr wrap="none" anchor="ctr"/>
          <a:lstStyle/>
          <a:p>
            <a:endParaRPr lang="zh-CN" altLang="en-US" b="1"/>
          </a:p>
        </p:txBody>
      </p:sp>
      <p:sp>
        <p:nvSpPr>
          <p:cNvPr id="533710" name="Text Box 206"/>
          <p:cNvSpPr txBox="1">
            <a:spLocks noChangeArrowheads="1"/>
          </p:cNvSpPr>
          <p:nvPr/>
        </p:nvSpPr>
        <p:spPr bwMode="auto">
          <a:xfrm>
            <a:off x="0" y="3632195"/>
            <a:ext cx="2140330" cy="369332"/>
          </a:xfrm>
          <a:prstGeom prst="rect">
            <a:avLst/>
          </a:prstGeom>
          <a:noFill/>
          <a:ln w="9525">
            <a:noFill/>
            <a:miter lim="800000"/>
            <a:headEnd/>
            <a:tailEnd/>
          </a:ln>
          <a:effectLst/>
        </p:spPr>
        <p:txBody>
          <a:bodyPr wrap="none">
            <a:spAutoFit/>
          </a:bodyPr>
          <a:lstStyle/>
          <a:p>
            <a:pPr algn="ctr"/>
            <a:r>
              <a:rPr kumimoji="1" lang="en-US" altLang="zh-CN" sz="1800" b="1" dirty="0" err="1">
                <a:latin typeface="Arial" charset="0"/>
                <a:ea typeface="黑体" pitchFamily="2" charset="-122"/>
              </a:rPr>
              <a:t>ssthresh</a:t>
            </a:r>
            <a:r>
              <a:rPr kumimoji="1" lang="en-US" altLang="zh-CN" sz="1800" b="1" dirty="0">
                <a:latin typeface="Arial" charset="0"/>
                <a:ea typeface="黑体" pitchFamily="2" charset="-122"/>
              </a:rPr>
              <a:t> </a:t>
            </a:r>
            <a:r>
              <a:rPr kumimoji="1" lang="zh-CN" altLang="en-US" sz="1800" b="1" dirty="0">
                <a:latin typeface="Arial" charset="0"/>
                <a:ea typeface="黑体" pitchFamily="2" charset="-122"/>
              </a:rPr>
              <a:t>的初始值</a:t>
            </a:r>
          </a:p>
        </p:txBody>
      </p:sp>
      <p:sp>
        <p:nvSpPr>
          <p:cNvPr id="533711" name="Text Box 207"/>
          <p:cNvSpPr txBox="1">
            <a:spLocks noChangeArrowheads="1"/>
          </p:cNvSpPr>
          <p:nvPr/>
        </p:nvSpPr>
        <p:spPr bwMode="auto">
          <a:xfrm>
            <a:off x="500034" y="4857745"/>
            <a:ext cx="1428759" cy="461665"/>
          </a:xfrm>
          <a:prstGeom prst="rect">
            <a:avLst/>
          </a:prstGeom>
          <a:noFill/>
          <a:ln w="9525">
            <a:noFill/>
            <a:miter lim="800000"/>
            <a:headEnd/>
            <a:tailEnd/>
          </a:ln>
          <a:effectLst/>
        </p:spPr>
        <p:txBody>
          <a:bodyPr wrap="square">
            <a:spAutoFit/>
          </a:bodyPr>
          <a:lstStyle/>
          <a:p>
            <a:r>
              <a:rPr kumimoji="1" lang="en-US" altLang="zh-CN" sz="2400" b="1" dirty="0" err="1" smtClean="0">
                <a:latin typeface="Arial" charset="0"/>
                <a:ea typeface="黑体" pitchFamily="2" charset="-122"/>
              </a:rPr>
              <a:t>cwnd</a:t>
            </a:r>
            <a:r>
              <a:rPr kumimoji="1" lang="en-US" altLang="zh-CN" sz="2400" b="1" dirty="0" smtClean="0">
                <a:latin typeface="Arial" charset="0"/>
                <a:ea typeface="黑体" pitchFamily="2" charset="-122"/>
              </a:rPr>
              <a:t>=1</a:t>
            </a:r>
            <a:endParaRPr kumimoji="1" lang="zh-CN" altLang="en-US" sz="2400" b="1" dirty="0">
              <a:latin typeface="Arial" charset="0"/>
              <a:ea typeface="黑体" pitchFamily="2" charset="-122"/>
            </a:endParaRPr>
          </a:p>
        </p:txBody>
      </p:sp>
      <p:sp>
        <p:nvSpPr>
          <p:cNvPr id="533712" name="Line 208"/>
          <p:cNvSpPr>
            <a:spLocks noChangeShapeType="1"/>
          </p:cNvSpPr>
          <p:nvPr/>
        </p:nvSpPr>
        <p:spPr bwMode="auto">
          <a:xfrm rot="-21600000">
            <a:off x="1612900" y="5078408"/>
            <a:ext cx="614362" cy="155575"/>
          </a:xfrm>
          <a:prstGeom prst="line">
            <a:avLst/>
          </a:prstGeom>
          <a:noFill/>
          <a:ln w="9525">
            <a:solidFill>
              <a:schemeClr val="folHlink"/>
            </a:solidFill>
            <a:round/>
            <a:headEnd/>
            <a:tailEnd type="triangle" w="sm" len="lg"/>
          </a:ln>
          <a:effectLst/>
        </p:spPr>
        <p:txBody>
          <a:bodyPr wrap="none" anchor="ctr"/>
          <a:lstStyle/>
          <a:p>
            <a:endParaRPr lang="zh-CN" altLang="en-US" b="1"/>
          </a:p>
        </p:txBody>
      </p:sp>
      <p:sp>
        <p:nvSpPr>
          <p:cNvPr id="533713" name="Text Box 209"/>
          <p:cNvSpPr txBox="1">
            <a:spLocks noChangeArrowheads="1"/>
          </p:cNvSpPr>
          <p:nvPr/>
        </p:nvSpPr>
        <p:spPr bwMode="auto">
          <a:xfrm>
            <a:off x="2382837" y="5749920"/>
            <a:ext cx="985838" cy="366713"/>
          </a:xfrm>
          <a:prstGeom prst="rect">
            <a:avLst/>
          </a:prstGeom>
          <a:noFill/>
          <a:ln w="9525">
            <a:noFill/>
            <a:miter lim="800000"/>
            <a:headEnd/>
            <a:tailEnd/>
          </a:ln>
          <a:effectLst/>
        </p:spPr>
        <p:txBody>
          <a:bodyPr>
            <a:spAutoFit/>
          </a:bodyPr>
          <a:lstStyle/>
          <a:p>
            <a:r>
              <a:rPr kumimoji="1" lang="zh-CN" altLang="en-US" sz="1800" b="1">
                <a:latin typeface="Arial" charset="0"/>
                <a:ea typeface="黑体" pitchFamily="2" charset="-122"/>
              </a:rPr>
              <a:t>慢开始</a:t>
            </a:r>
          </a:p>
        </p:txBody>
      </p:sp>
      <p:sp>
        <p:nvSpPr>
          <p:cNvPr id="533714" name="Text Box 210"/>
          <p:cNvSpPr txBox="1">
            <a:spLocks noChangeArrowheads="1"/>
          </p:cNvSpPr>
          <p:nvPr/>
        </p:nvSpPr>
        <p:spPr bwMode="auto">
          <a:xfrm>
            <a:off x="5778500" y="5773733"/>
            <a:ext cx="985837" cy="366712"/>
          </a:xfrm>
          <a:prstGeom prst="rect">
            <a:avLst/>
          </a:prstGeom>
          <a:noFill/>
          <a:ln w="9525">
            <a:noFill/>
            <a:miter lim="800000"/>
            <a:headEnd/>
            <a:tailEnd/>
          </a:ln>
          <a:effectLst/>
        </p:spPr>
        <p:txBody>
          <a:bodyPr>
            <a:spAutoFit/>
          </a:bodyPr>
          <a:lstStyle/>
          <a:p>
            <a:r>
              <a:rPr kumimoji="1" lang="zh-CN" altLang="en-US" sz="1800" b="1">
                <a:latin typeface="Arial" charset="0"/>
                <a:ea typeface="黑体" pitchFamily="2" charset="-122"/>
              </a:rPr>
              <a:t>慢开始</a:t>
            </a:r>
          </a:p>
        </p:txBody>
      </p:sp>
      <p:sp>
        <p:nvSpPr>
          <p:cNvPr id="533715" name="Text Box 211"/>
          <p:cNvSpPr txBox="1">
            <a:spLocks noChangeArrowheads="1"/>
          </p:cNvSpPr>
          <p:nvPr/>
        </p:nvSpPr>
        <p:spPr bwMode="auto">
          <a:xfrm>
            <a:off x="3286116" y="2071678"/>
            <a:ext cx="2143140" cy="830997"/>
          </a:xfrm>
          <a:prstGeom prst="rect">
            <a:avLst/>
          </a:prstGeom>
          <a:solidFill>
            <a:schemeClr val="accent2"/>
          </a:solidFill>
          <a:ln w="9525">
            <a:noFill/>
            <a:miter lim="800000"/>
            <a:headEnd/>
            <a:tailEnd/>
          </a:ln>
          <a:effectLst/>
        </p:spPr>
        <p:txBody>
          <a:bodyPr wrap="square">
            <a:spAutoFit/>
          </a:bodyPr>
          <a:lstStyle/>
          <a:p>
            <a:pPr algn="ctr"/>
            <a:r>
              <a:rPr kumimoji="1" lang="en-US" altLang="zh-CN" sz="2400" b="1" dirty="0" smtClean="0">
                <a:latin typeface="Arial" charset="0"/>
                <a:ea typeface="黑体" pitchFamily="2" charset="-122"/>
              </a:rPr>
              <a:t>2</a:t>
            </a:r>
            <a:r>
              <a:rPr kumimoji="1" lang="zh-CN" altLang="en-US" sz="2400" b="1" dirty="0" smtClean="0">
                <a:latin typeface="Arial" charset="0"/>
                <a:ea typeface="黑体" pitchFamily="2" charset="-122"/>
              </a:rPr>
              <a:t>、拥塞</a:t>
            </a:r>
            <a:r>
              <a:rPr kumimoji="1" lang="zh-CN" altLang="en-US" sz="2400" b="1" dirty="0">
                <a:latin typeface="Arial" charset="0"/>
                <a:ea typeface="黑体" pitchFamily="2" charset="-122"/>
              </a:rPr>
              <a:t>避免</a:t>
            </a:r>
          </a:p>
          <a:p>
            <a:pPr algn="ctr"/>
            <a:r>
              <a:rPr kumimoji="1" lang="zh-CN" altLang="en-US" sz="2400" b="1" dirty="0">
                <a:latin typeface="Arial" charset="0"/>
                <a:ea typeface="黑体" pitchFamily="2" charset="-122"/>
              </a:rPr>
              <a:t>“加法增大”</a:t>
            </a:r>
          </a:p>
        </p:txBody>
      </p:sp>
      <p:sp>
        <p:nvSpPr>
          <p:cNvPr id="533716" name="Text Box 212"/>
          <p:cNvSpPr txBox="1">
            <a:spLocks noChangeArrowheads="1"/>
          </p:cNvSpPr>
          <p:nvPr/>
        </p:nvSpPr>
        <p:spPr bwMode="auto">
          <a:xfrm>
            <a:off x="6643702" y="2857496"/>
            <a:ext cx="2031326" cy="830997"/>
          </a:xfrm>
          <a:prstGeom prst="rect">
            <a:avLst/>
          </a:prstGeom>
          <a:noFill/>
          <a:ln w="9525">
            <a:noFill/>
            <a:miter lim="800000"/>
            <a:headEnd/>
            <a:tailEnd/>
          </a:ln>
          <a:effectLst/>
        </p:spPr>
        <p:txBody>
          <a:bodyPr wrap="none">
            <a:spAutoFit/>
          </a:bodyPr>
          <a:lstStyle/>
          <a:p>
            <a:pPr algn="ctr"/>
            <a:r>
              <a:rPr kumimoji="1" lang="zh-CN" altLang="en-US" sz="2400" b="1" dirty="0">
                <a:latin typeface="Arial" charset="0"/>
                <a:ea typeface="黑体" pitchFamily="2" charset="-122"/>
              </a:rPr>
              <a:t>拥塞避免</a:t>
            </a:r>
          </a:p>
          <a:p>
            <a:pPr algn="ctr"/>
            <a:r>
              <a:rPr kumimoji="1" lang="zh-CN" altLang="en-US" sz="2400" b="1" dirty="0">
                <a:latin typeface="Arial" charset="0"/>
                <a:ea typeface="黑体" pitchFamily="2" charset="-122"/>
              </a:rPr>
              <a:t>“加法增大”</a:t>
            </a:r>
          </a:p>
        </p:txBody>
      </p:sp>
      <p:sp>
        <p:nvSpPr>
          <p:cNvPr id="533717" name="Line 213"/>
          <p:cNvSpPr>
            <a:spLocks noChangeShapeType="1"/>
          </p:cNvSpPr>
          <p:nvPr/>
        </p:nvSpPr>
        <p:spPr bwMode="auto">
          <a:xfrm rot="10800000">
            <a:off x="2357437" y="4210045"/>
            <a:ext cx="4645025" cy="0"/>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533718" name="Line 214"/>
          <p:cNvSpPr>
            <a:spLocks noChangeShapeType="1"/>
          </p:cNvSpPr>
          <p:nvPr/>
        </p:nvSpPr>
        <p:spPr bwMode="auto">
          <a:xfrm flipV="1">
            <a:off x="2357437" y="3049583"/>
            <a:ext cx="4194175" cy="1587"/>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533719" name="Freeform 215"/>
          <p:cNvSpPr>
            <a:spLocks/>
          </p:cNvSpPr>
          <p:nvPr/>
        </p:nvSpPr>
        <p:spPr bwMode="auto">
          <a:xfrm>
            <a:off x="2182812" y="3051170"/>
            <a:ext cx="5772150" cy="2205038"/>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ffectLst/>
        </p:spPr>
        <p:txBody>
          <a:bodyPr wrap="none" anchor="ctr"/>
          <a:lstStyle/>
          <a:p>
            <a:endParaRPr lang="zh-CN" altLang="en-US" b="1"/>
          </a:p>
        </p:txBody>
      </p:sp>
      <p:sp>
        <p:nvSpPr>
          <p:cNvPr id="533699" name="Text Box 195"/>
          <p:cNvSpPr txBox="1">
            <a:spLocks noChangeArrowheads="1"/>
          </p:cNvSpPr>
          <p:nvPr/>
        </p:nvSpPr>
        <p:spPr bwMode="auto">
          <a:xfrm>
            <a:off x="7728228" y="4929198"/>
            <a:ext cx="1415772" cy="461665"/>
          </a:xfrm>
          <a:prstGeom prst="rect">
            <a:avLst/>
          </a:prstGeom>
          <a:noFill/>
          <a:ln w="9525">
            <a:noFill/>
            <a:miter lim="800000"/>
            <a:headEnd/>
            <a:tailEnd/>
          </a:ln>
          <a:effectLst/>
        </p:spPr>
        <p:txBody>
          <a:bodyPr wrap="none">
            <a:spAutoFit/>
          </a:bodyPr>
          <a:lstStyle/>
          <a:p>
            <a:r>
              <a:rPr kumimoji="1" lang="zh-CN" altLang="en-US" sz="2400" b="1" dirty="0">
                <a:latin typeface="Arial" charset="0"/>
                <a:ea typeface="黑体" pitchFamily="2" charset="-122"/>
              </a:rPr>
              <a:t>传输轮次</a:t>
            </a:r>
          </a:p>
        </p:txBody>
      </p:sp>
      <p:sp>
        <p:nvSpPr>
          <p:cNvPr id="102" name="灯片编号占位符 101"/>
          <p:cNvSpPr>
            <a:spLocks noGrp="1"/>
          </p:cNvSpPr>
          <p:nvPr>
            <p:ph type="sldNum" sz="quarter" idx="11"/>
          </p:nvPr>
        </p:nvSpPr>
        <p:spPr>
          <a:xfrm>
            <a:off x="7239000" y="6400800"/>
            <a:ext cx="1905000" cy="457200"/>
          </a:xfrm>
        </p:spPr>
        <p:txBody>
          <a:bodyPr/>
          <a:lstStyle/>
          <a:p>
            <a:pPr>
              <a:defRPr/>
            </a:pPr>
            <a:fld id="{5F0FB070-C24E-4DD1-980C-64FB3D867102}" type="slidenum">
              <a:rPr lang="en-US" altLang="zh-CN" smtClean="0"/>
              <a:pPr>
                <a:defRPr/>
              </a:pPr>
              <a:t>93</a:t>
            </a:fld>
            <a:endParaRPr lang="en-US" altLang="zh-CN" dirty="0"/>
          </a:p>
        </p:txBody>
      </p:sp>
      <p:sp>
        <p:nvSpPr>
          <p:cNvPr id="533626" name="Text Box 122"/>
          <p:cNvSpPr txBox="1">
            <a:spLocks noChangeArrowheads="1"/>
          </p:cNvSpPr>
          <p:nvPr/>
        </p:nvSpPr>
        <p:spPr bwMode="auto">
          <a:xfrm>
            <a:off x="4357686" y="3357562"/>
            <a:ext cx="3643338" cy="830997"/>
          </a:xfrm>
          <a:prstGeom prst="rect">
            <a:avLst/>
          </a:prstGeom>
          <a:solidFill>
            <a:schemeClr val="accent2"/>
          </a:solidFill>
          <a:ln w="9525">
            <a:noFill/>
            <a:miter lim="800000"/>
            <a:headEnd/>
            <a:tailEnd/>
          </a:ln>
          <a:effectLst/>
        </p:spPr>
        <p:txBody>
          <a:bodyPr wrap="square">
            <a:spAutoFit/>
          </a:bodyPr>
          <a:lstStyle/>
          <a:p>
            <a:r>
              <a:rPr kumimoji="1" lang="en-US" altLang="zh-CN" sz="2400" b="1" dirty="0" smtClean="0">
                <a:latin typeface="Arial" charset="0"/>
                <a:ea typeface="黑体" pitchFamily="2" charset="-122"/>
              </a:rPr>
              <a:t>3</a:t>
            </a:r>
            <a:r>
              <a:rPr kumimoji="1" lang="zh-CN" altLang="en-US" sz="2400" b="1" dirty="0" smtClean="0">
                <a:latin typeface="Arial" charset="0"/>
                <a:ea typeface="黑体" pitchFamily="2" charset="-122"/>
              </a:rPr>
              <a:t>、</a:t>
            </a:r>
            <a:r>
              <a:rPr kumimoji="1" lang="en-US" altLang="zh-CN" sz="2400" b="1" dirty="0" smtClean="0">
                <a:latin typeface="Arial" charset="0"/>
                <a:ea typeface="黑体" pitchFamily="2" charset="-122"/>
              </a:rPr>
              <a:t>“</a:t>
            </a:r>
            <a:r>
              <a:rPr kumimoji="1" lang="zh-CN" altLang="en-US" sz="2400" b="1" dirty="0">
                <a:latin typeface="Arial" charset="0"/>
                <a:ea typeface="黑体" pitchFamily="2" charset="-122"/>
              </a:rPr>
              <a:t>乘法减小</a:t>
            </a:r>
            <a:r>
              <a:rPr kumimoji="1" lang="zh-CN" altLang="en-US" sz="2400" b="1" dirty="0" smtClean="0">
                <a:latin typeface="Arial" charset="0"/>
                <a:ea typeface="黑体" pitchFamily="2" charset="-122"/>
              </a:rPr>
              <a:t>”</a:t>
            </a:r>
            <a:endParaRPr kumimoji="1" lang="en-US" altLang="zh-CN" sz="2400" b="1" dirty="0" smtClean="0">
              <a:latin typeface="Arial" charset="0"/>
              <a:ea typeface="黑体" pitchFamily="2" charset="-122"/>
            </a:endParaRPr>
          </a:p>
          <a:p>
            <a:r>
              <a:rPr kumimoji="1" lang="zh-CN" altLang="en-US" sz="2400" b="1" dirty="0" smtClean="0">
                <a:ea typeface="黑体" pitchFamily="2" charset="-122"/>
              </a:rPr>
              <a:t>（</a:t>
            </a:r>
            <a:r>
              <a:rPr kumimoji="1" lang="en-US" altLang="zh-CN" sz="2400" b="1" dirty="0" smtClean="0">
                <a:ea typeface="黑体" pitchFamily="2" charset="-122"/>
              </a:rPr>
              <a:t> </a:t>
            </a:r>
            <a:r>
              <a:rPr kumimoji="1" lang="en-US" altLang="zh-CN" sz="2400" b="1" dirty="0" err="1" smtClean="0">
                <a:ea typeface="黑体" pitchFamily="2" charset="-122"/>
              </a:rPr>
              <a:t>ssthresh</a:t>
            </a:r>
            <a:r>
              <a:rPr kumimoji="1" lang="en-US" altLang="zh-CN" sz="2400" b="1" dirty="0" smtClean="0">
                <a:ea typeface="黑体" pitchFamily="2" charset="-122"/>
              </a:rPr>
              <a:t>=2/1×cwnd </a:t>
            </a:r>
            <a:r>
              <a:rPr kumimoji="1" lang="zh-CN" altLang="en-US" sz="2400" b="1" dirty="0" smtClean="0">
                <a:ea typeface="黑体" pitchFamily="2" charset="-122"/>
              </a:rPr>
              <a:t>）</a:t>
            </a:r>
            <a:endParaRPr kumimoji="1" lang="zh-CN" altLang="en-US" sz="2400" b="1" dirty="0">
              <a:latin typeface="Arial" charset="0"/>
              <a:ea typeface="黑体" pitchFamily="2" charset="-122"/>
            </a:endParaRPr>
          </a:p>
        </p:txBody>
      </p:sp>
      <p:sp>
        <p:nvSpPr>
          <p:cNvPr id="101" name="矩形 100"/>
          <p:cNvSpPr/>
          <p:nvPr/>
        </p:nvSpPr>
        <p:spPr>
          <a:xfrm>
            <a:off x="3286116" y="6211669"/>
            <a:ext cx="2416046" cy="646331"/>
          </a:xfrm>
          <a:prstGeom prst="rect">
            <a:avLst/>
          </a:prstGeom>
        </p:spPr>
        <p:txBody>
          <a:bodyPr wrap="none">
            <a:spAutoFit/>
          </a:bodyPr>
          <a:lstStyle/>
          <a:p>
            <a:r>
              <a:rPr lang="zh-CN" altLang="en-US" sz="3600" kern="0" dirty="0" smtClean="0">
                <a:solidFill>
                  <a:srgbClr val="C00000"/>
                </a:solidFill>
                <a:latin typeface="Times New Roman" pitchFamily="18" charset="0"/>
                <a:ea typeface="黑体"/>
                <a:cs typeface="Times New Roman" pitchFamily="18" charset="0"/>
              </a:rPr>
              <a:t>（图</a:t>
            </a:r>
            <a:r>
              <a:rPr lang="en-US" altLang="zh-CN" sz="3600" kern="0" dirty="0" smtClean="0">
                <a:solidFill>
                  <a:srgbClr val="C00000"/>
                </a:solidFill>
                <a:latin typeface="Times New Roman" pitchFamily="18" charset="0"/>
                <a:ea typeface="黑体"/>
                <a:cs typeface="Times New Roman" pitchFamily="18" charset="0"/>
              </a:rPr>
              <a:t>5-25</a:t>
            </a:r>
            <a:r>
              <a:rPr lang="zh-CN" altLang="en-US" sz="3600" kern="0" dirty="0" smtClean="0">
                <a:solidFill>
                  <a:srgbClr val="C00000"/>
                </a:solidFill>
                <a:latin typeface="Times New Roman" pitchFamily="18" charset="0"/>
                <a:ea typeface="黑体"/>
                <a:cs typeface="Times New Roman" pitchFamily="18" charset="0"/>
              </a:rPr>
              <a:t>）</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7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37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3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704" grpId="0" animBg="1"/>
      <p:bldP spid="533715" grpId="0" animBg="1"/>
      <p:bldP spid="533626"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314"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97315" name="Rectangle 3"/>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97316"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97317" name="Rectangle 5"/>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97318" name="Rectangle 6"/>
          <p:cNvSpPr>
            <a:spLocks noGrp="1" noChangeArrowheads="1"/>
          </p:cNvSpPr>
          <p:nvPr>
            <p:ph type="title"/>
          </p:nvPr>
        </p:nvSpPr>
        <p:spPr/>
        <p:txBody>
          <a:bodyPr/>
          <a:lstStyle/>
          <a:p>
            <a:pPr algn="ctr"/>
            <a:r>
              <a:rPr lang="zh-CN" altLang="en-US"/>
              <a:t>必须强调指出 </a:t>
            </a:r>
          </a:p>
        </p:txBody>
      </p:sp>
      <p:sp>
        <p:nvSpPr>
          <p:cNvPr id="397319" name="Rectangle 7"/>
          <p:cNvSpPr>
            <a:spLocks noGrp="1" noChangeArrowheads="1"/>
          </p:cNvSpPr>
          <p:nvPr>
            <p:ph idx="1"/>
          </p:nvPr>
        </p:nvSpPr>
        <p:spPr/>
        <p:txBody>
          <a:bodyPr/>
          <a:lstStyle/>
          <a:p>
            <a:pPr algn="just"/>
            <a:r>
              <a:rPr lang="en-US" altLang="zh-CN" dirty="0"/>
              <a:t>“</a:t>
            </a:r>
            <a:r>
              <a:rPr lang="zh-CN" altLang="en-US" dirty="0"/>
              <a:t>拥塞避免”</a:t>
            </a:r>
            <a:r>
              <a:rPr lang="zh-CN" altLang="en-US" dirty="0">
                <a:solidFill>
                  <a:srgbClr val="FF0000"/>
                </a:solidFill>
              </a:rPr>
              <a:t>并非</a:t>
            </a:r>
            <a:r>
              <a:rPr lang="zh-CN" altLang="en-US" dirty="0"/>
              <a:t>指完全能够避免了拥塞。利用以上的措施要完全避免网络拥塞还是</a:t>
            </a:r>
            <a:r>
              <a:rPr lang="zh-CN" altLang="en-US" dirty="0">
                <a:solidFill>
                  <a:srgbClr val="FF0000"/>
                </a:solidFill>
              </a:rPr>
              <a:t>不可能</a:t>
            </a:r>
            <a:r>
              <a:rPr lang="zh-CN" altLang="en-US" dirty="0"/>
              <a:t>的。</a:t>
            </a:r>
          </a:p>
          <a:p>
            <a:pPr algn="just"/>
            <a:r>
              <a:rPr lang="zh-CN" altLang="en-US" dirty="0"/>
              <a:t>“拥塞避免”是说在拥塞避免阶段把拥塞窗口控制为按线性规律增长，使网络比较</a:t>
            </a:r>
            <a:r>
              <a:rPr lang="zh-CN" altLang="en-US" dirty="0">
                <a:solidFill>
                  <a:srgbClr val="FF0000"/>
                </a:solidFill>
              </a:rPr>
              <a:t>不容易</a:t>
            </a:r>
            <a:r>
              <a:rPr lang="zh-CN" altLang="en-US" dirty="0"/>
              <a:t>出现拥塞。 </a:t>
            </a:r>
          </a:p>
        </p:txBody>
      </p:sp>
      <p:sp>
        <p:nvSpPr>
          <p:cNvPr id="10" name="灯片编号占位符 9"/>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94</a:t>
            </a:fld>
            <a:endParaRPr lang="zh-CN" altLang="en-US" kern="0" dirty="0">
              <a:solidFill>
                <a:sysClr val="windowText" lastClr="000000"/>
              </a:solidFill>
            </a:endParaRPr>
          </a:p>
        </p:txBody>
      </p:sp>
      <p:sp>
        <p:nvSpPr>
          <p:cNvPr id="397320" name="Rectangle 8"/>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97321"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15370" cy="714380"/>
          </a:xfrm>
        </p:spPr>
        <p:txBody>
          <a:bodyPr/>
          <a:lstStyle/>
          <a:p>
            <a:r>
              <a:rPr lang="en-US" altLang="zh-CN" dirty="0" smtClean="0"/>
              <a:t>2.</a:t>
            </a:r>
            <a:r>
              <a:rPr lang="zh-CN" altLang="en-US" dirty="0" smtClean="0"/>
              <a:t>快重传和快恢复</a:t>
            </a:r>
            <a:endParaRPr lang="zh-CN" altLang="en-US" dirty="0"/>
          </a:p>
        </p:txBody>
      </p:sp>
      <p:sp>
        <p:nvSpPr>
          <p:cNvPr id="3" name="内容占位符 2"/>
          <p:cNvSpPr>
            <a:spLocks noGrp="1"/>
          </p:cNvSpPr>
          <p:nvPr>
            <p:ph idx="1"/>
          </p:nvPr>
        </p:nvSpPr>
        <p:spPr>
          <a:xfrm>
            <a:off x="214282" y="642918"/>
            <a:ext cx="8715436" cy="2101848"/>
          </a:xfrm>
          <a:solidFill>
            <a:schemeClr val="accent2">
              <a:lumMod val="40000"/>
              <a:lumOff val="60000"/>
            </a:schemeClr>
          </a:solidFill>
        </p:spPr>
        <p:txBody>
          <a:bodyPr/>
          <a:lstStyle/>
          <a:p>
            <a:r>
              <a:rPr lang="zh-CN" altLang="en-US" sz="2800" dirty="0" smtClean="0">
                <a:solidFill>
                  <a:schemeClr val="tx1"/>
                </a:solidFill>
              </a:rPr>
              <a:t>前面的算法中，超时就认为发生了拥塞，直接将</a:t>
            </a:r>
            <a:r>
              <a:rPr lang="en-US" altLang="zh-CN" sz="2800" dirty="0" err="1" smtClean="0">
                <a:solidFill>
                  <a:schemeClr val="tx1"/>
                </a:solidFill>
              </a:rPr>
              <a:t>cwnd</a:t>
            </a:r>
            <a:r>
              <a:rPr lang="zh-CN" altLang="en-US" sz="2800" dirty="0" smtClean="0">
                <a:solidFill>
                  <a:schemeClr val="tx1"/>
                </a:solidFill>
              </a:rPr>
              <a:t>降为</a:t>
            </a:r>
            <a:r>
              <a:rPr lang="en-US" altLang="zh-CN" sz="2800" dirty="0" smtClean="0">
                <a:solidFill>
                  <a:schemeClr val="tx1"/>
                </a:solidFill>
              </a:rPr>
              <a:t>1</a:t>
            </a:r>
            <a:r>
              <a:rPr lang="zh-CN" altLang="en-US" sz="2800" dirty="0" smtClean="0">
                <a:solidFill>
                  <a:schemeClr val="tx1"/>
                </a:solidFill>
              </a:rPr>
              <a:t>，重新开始慢启动</a:t>
            </a:r>
            <a:endParaRPr lang="en-US" altLang="zh-CN" sz="2800" dirty="0" smtClean="0">
              <a:solidFill>
                <a:schemeClr val="tx1"/>
              </a:solidFill>
            </a:endParaRPr>
          </a:p>
          <a:p>
            <a:r>
              <a:rPr lang="zh-CN" altLang="en-US" sz="2800" dirty="0" smtClean="0">
                <a:solidFill>
                  <a:schemeClr val="tx1"/>
                </a:solidFill>
              </a:rPr>
              <a:t>而事实上：发送端发生</a:t>
            </a:r>
            <a:r>
              <a:rPr lang="zh-CN" altLang="en-US" sz="2800" dirty="0" smtClean="0">
                <a:solidFill>
                  <a:srgbClr val="FF0000"/>
                </a:solidFill>
              </a:rPr>
              <a:t>超时</a:t>
            </a:r>
            <a:r>
              <a:rPr lang="zh-CN" altLang="en-US" sz="2800" dirty="0" smtClean="0">
                <a:solidFill>
                  <a:schemeClr val="tx1"/>
                </a:solidFill>
              </a:rPr>
              <a:t>时，网络不一定发生了拥塞，此时，直接将</a:t>
            </a:r>
            <a:r>
              <a:rPr lang="en-US" altLang="zh-CN" sz="2800" dirty="0" err="1" smtClean="0">
                <a:solidFill>
                  <a:schemeClr val="tx1"/>
                </a:solidFill>
              </a:rPr>
              <a:t>cwnd</a:t>
            </a:r>
            <a:r>
              <a:rPr lang="zh-CN" altLang="en-US" sz="2800" dirty="0" smtClean="0">
                <a:solidFill>
                  <a:schemeClr val="tx1"/>
                </a:solidFill>
              </a:rPr>
              <a:t>降为</a:t>
            </a:r>
            <a:r>
              <a:rPr lang="en-US" altLang="zh-CN" sz="2800" dirty="0" smtClean="0">
                <a:solidFill>
                  <a:schemeClr val="tx1"/>
                </a:solidFill>
              </a:rPr>
              <a:t>1</a:t>
            </a:r>
            <a:r>
              <a:rPr lang="zh-CN" altLang="en-US" sz="2800" dirty="0" smtClean="0">
                <a:solidFill>
                  <a:schemeClr val="tx1"/>
                </a:solidFill>
              </a:rPr>
              <a:t>会降低网络的吞吐量</a:t>
            </a:r>
            <a:endParaRPr lang="en-US" altLang="zh-CN" sz="2800" dirty="0" smtClean="0">
              <a:solidFill>
                <a:schemeClr val="tx1"/>
              </a:solidFill>
            </a:endParaRPr>
          </a:p>
          <a:p>
            <a:endParaRPr lang="zh-CN" altLang="en-US" sz="2800" dirty="0">
              <a:solidFill>
                <a:schemeClr val="tx1"/>
              </a:solidFill>
            </a:endParaRPr>
          </a:p>
        </p:txBody>
      </p:sp>
      <p:sp>
        <p:nvSpPr>
          <p:cNvPr id="4" name="灯片编号占位符 3"/>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95</a:t>
            </a:fld>
            <a:endParaRPr lang="zh-CN" altLang="en-US" kern="0" dirty="0">
              <a:solidFill>
                <a:sysClr val="windowText" lastClr="000000"/>
              </a:solidFill>
            </a:endParaRPr>
          </a:p>
        </p:txBody>
      </p:sp>
      <p:sp>
        <p:nvSpPr>
          <p:cNvPr id="5" name="Rectangle 126"/>
          <p:cNvSpPr>
            <a:spLocks noChangeArrowheads="1"/>
          </p:cNvSpPr>
          <p:nvPr/>
        </p:nvSpPr>
        <p:spPr bwMode="auto">
          <a:xfrm>
            <a:off x="5704114" y="4857760"/>
            <a:ext cx="1008054" cy="2000240"/>
          </a:xfrm>
          <a:prstGeom prst="rect">
            <a:avLst/>
          </a:prstGeom>
          <a:solidFill>
            <a:schemeClr val="accent5">
              <a:lumMod val="75000"/>
              <a:alpha val="48000"/>
            </a:schemeClr>
          </a:solidFill>
          <a:ln w="9525">
            <a:noFill/>
            <a:miter lim="800000"/>
            <a:headEnd/>
            <a:tailEnd/>
          </a:ln>
          <a:effectLst/>
        </p:spPr>
        <p:txBody>
          <a:bodyPr wrap="none" anchor="ctr"/>
          <a:lstStyle/>
          <a:p>
            <a:endParaRPr lang="zh-CN" altLang="en-US" b="1"/>
          </a:p>
        </p:txBody>
      </p:sp>
      <p:sp>
        <p:nvSpPr>
          <p:cNvPr id="6" name="Line 118"/>
          <p:cNvSpPr>
            <a:spLocks noChangeShapeType="1"/>
          </p:cNvSpPr>
          <p:nvPr/>
        </p:nvSpPr>
        <p:spPr bwMode="auto">
          <a:xfrm>
            <a:off x="2270125" y="3308350"/>
            <a:ext cx="0" cy="2703512"/>
          </a:xfrm>
          <a:prstGeom prst="line">
            <a:avLst/>
          </a:prstGeom>
          <a:noFill/>
          <a:ln w="9525">
            <a:solidFill>
              <a:schemeClr val="folHlink"/>
            </a:solidFill>
            <a:round/>
            <a:headEnd type="triangle" w="sm" len="lg"/>
            <a:tailEnd/>
          </a:ln>
          <a:effectLst/>
        </p:spPr>
        <p:txBody>
          <a:bodyPr wrap="none" anchor="ctr"/>
          <a:lstStyle/>
          <a:p>
            <a:endParaRPr lang="zh-CN" altLang="en-US" sz="2000" b="1"/>
          </a:p>
        </p:txBody>
      </p:sp>
      <p:sp>
        <p:nvSpPr>
          <p:cNvPr id="7" name="Text Box 119"/>
          <p:cNvSpPr txBox="1">
            <a:spLocks noChangeArrowheads="1"/>
          </p:cNvSpPr>
          <p:nvPr/>
        </p:nvSpPr>
        <p:spPr bwMode="auto">
          <a:xfrm>
            <a:off x="7834312"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22</a:t>
            </a:r>
          </a:p>
        </p:txBody>
      </p:sp>
      <p:sp>
        <p:nvSpPr>
          <p:cNvPr id="8" name="Text Box 120"/>
          <p:cNvSpPr txBox="1">
            <a:spLocks noChangeArrowheads="1"/>
          </p:cNvSpPr>
          <p:nvPr/>
        </p:nvSpPr>
        <p:spPr bwMode="auto">
          <a:xfrm>
            <a:off x="1831975" y="429577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16</a:t>
            </a:r>
          </a:p>
        </p:txBody>
      </p:sp>
      <p:sp>
        <p:nvSpPr>
          <p:cNvPr id="9" name="Line 121"/>
          <p:cNvSpPr>
            <a:spLocks noChangeShapeType="1"/>
          </p:cNvSpPr>
          <p:nvPr/>
        </p:nvSpPr>
        <p:spPr bwMode="auto">
          <a:xfrm rot="-21600000">
            <a:off x="6137275" y="3703637"/>
            <a:ext cx="0" cy="1158875"/>
          </a:xfrm>
          <a:prstGeom prst="line">
            <a:avLst/>
          </a:prstGeom>
          <a:noFill/>
          <a:ln w="9525">
            <a:solidFill>
              <a:schemeClr val="folHlink"/>
            </a:solidFill>
            <a:round/>
            <a:headEnd type="triangle" w="sm" len="med"/>
            <a:tailEnd type="triangle" w="sm" len="med"/>
          </a:ln>
          <a:effectLst/>
        </p:spPr>
        <p:txBody>
          <a:bodyPr wrap="none" anchor="ctr"/>
          <a:lstStyle/>
          <a:p>
            <a:endParaRPr lang="zh-CN" altLang="en-US" b="1"/>
          </a:p>
        </p:txBody>
      </p:sp>
      <p:sp>
        <p:nvSpPr>
          <p:cNvPr id="10" name="Text Box 122"/>
          <p:cNvSpPr txBox="1">
            <a:spLocks noChangeArrowheads="1"/>
          </p:cNvSpPr>
          <p:nvPr/>
        </p:nvSpPr>
        <p:spPr bwMode="auto">
          <a:xfrm>
            <a:off x="5421312" y="4051300"/>
            <a:ext cx="1377950" cy="366712"/>
          </a:xfrm>
          <a:prstGeom prst="rect">
            <a:avLst/>
          </a:prstGeom>
          <a:solidFill>
            <a:schemeClr val="bg1"/>
          </a:solidFill>
          <a:ln w="9525">
            <a:noFill/>
            <a:miter lim="800000"/>
            <a:headEnd/>
            <a:tailEnd/>
          </a:ln>
          <a:effectLst/>
        </p:spPr>
        <p:txBody>
          <a:bodyPr>
            <a:spAutoFit/>
          </a:bodyPr>
          <a:lstStyle/>
          <a:p>
            <a:r>
              <a:rPr kumimoji="1" lang="en-US" altLang="zh-CN" sz="1800" b="1" dirty="0">
                <a:latin typeface="Arial" charset="0"/>
                <a:ea typeface="黑体" pitchFamily="2" charset="-122"/>
              </a:rPr>
              <a:t>“</a:t>
            </a:r>
            <a:r>
              <a:rPr kumimoji="1" lang="zh-CN" altLang="en-US" sz="1800" b="1" dirty="0">
                <a:latin typeface="Arial" charset="0"/>
                <a:ea typeface="黑体" pitchFamily="2" charset="-122"/>
              </a:rPr>
              <a:t>乘法减小”</a:t>
            </a:r>
          </a:p>
        </p:txBody>
      </p:sp>
      <p:sp>
        <p:nvSpPr>
          <p:cNvPr id="11" name="Rectangle 123"/>
          <p:cNvSpPr>
            <a:spLocks noChangeArrowheads="1"/>
          </p:cNvSpPr>
          <p:nvPr/>
        </p:nvSpPr>
        <p:spPr bwMode="auto">
          <a:xfrm>
            <a:off x="6729412" y="3424237"/>
            <a:ext cx="1558925" cy="1519238"/>
          </a:xfrm>
          <a:prstGeom prst="rect">
            <a:avLst/>
          </a:prstGeom>
          <a:solidFill>
            <a:srgbClr val="FFCCFF"/>
          </a:solidFill>
          <a:ln w="9525" algn="ctr">
            <a:noFill/>
            <a:miter lim="800000"/>
            <a:headEnd/>
            <a:tailEnd/>
          </a:ln>
          <a:effectLst/>
        </p:spPr>
        <p:txBody>
          <a:bodyPr wrap="none" anchor="ctr"/>
          <a:lstStyle/>
          <a:p>
            <a:endParaRPr lang="zh-CN" altLang="en-US" b="1"/>
          </a:p>
        </p:txBody>
      </p:sp>
      <p:sp>
        <p:nvSpPr>
          <p:cNvPr id="12" name="Rectangle 124"/>
          <p:cNvSpPr>
            <a:spLocks noChangeArrowheads="1"/>
          </p:cNvSpPr>
          <p:nvPr/>
        </p:nvSpPr>
        <p:spPr bwMode="auto">
          <a:xfrm>
            <a:off x="3298825" y="3141662"/>
            <a:ext cx="2174875" cy="1517650"/>
          </a:xfrm>
          <a:prstGeom prst="rect">
            <a:avLst/>
          </a:prstGeom>
          <a:solidFill>
            <a:srgbClr val="FFCCFF"/>
          </a:solidFill>
          <a:ln w="9525">
            <a:noFill/>
            <a:miter lim="800000"/>
            <a:headEnd/>
            <a:tailEnd/>
          </a:ln>
          <a:effectLst/>
        </p:spPr>
        <p:txBody>
          <a:bodyPr wrap="none" anchor="ctr"/>
          <a:lstStyle/>
          <a:p>
            <a:endParaRPr lang="zh-CN" altLang="en-US" b="1"/>
          </a:p>
        </p:txBody>
      </p:sp>
      <p:sp>
        <p:nvSpPr>
          <p:cNvPr id="13" name="Line 127"/>
          <p:cNvSpPr>
            <a:spLocks noChangeShapeType="1"/>
          </p:cNvSpPr>
          <p:nvPr/>
        </p:nvSpPr>
        <p:spPr bwMode="auto">
          <a:xfrm>
            <a:off x="2270125" y="6011862"/>
            <a:ext cx="6221412" cy="0"/>
          </a:xfrm>
          <a:prstGeom prst="line">
            <a:avLst/>
          </a:prstGeom>
          <a:noFill/>
          <a:ln w="9525">
            <a:solidFill>
              <a:schemeClr val="folHlink"/>
            </a:solidFill>
            <a:round/>
            <a:headEnd/>
            <a:tailEnd type="triangle" w="sm" len="lg"/>
          </a:ln>
          <a:effectLst/>
        </p:spPr>
        <p:txBody>
          <a:bodyPr wrap="none" anchor="ctr"/>
          <a:lstStyle/>
          <a:p>
            <a:endParaRPr lang="zh-CN" altLang="en-US" sz="2000" b="1"/>
          </a:p>
        </p:txBody>
      </p:sp>
      <p:sp>
        <p:nvSpPr>
          <p:cNvPr id="14" name="Line 128"/>
          <p:cNvSpPr>
            <a:spLocks noChangeShapeType="1"/>
          </p:cNvSpPr>
          <p:nvPr/>
        </p:nvSpPr>
        <p:spPr bwMode="auto">
          <a:xfrm>
            <a:off x="2533650" y="5934075"/>
            <a:ext cx="0" cy="77787"/>
          </a:xfrm>
          <a:prstGeom prst="line">
            <a:avLst/>
          </a:prstGeom>
          <a:noFill/>
          <a:ln w="9525">
            <a:solidFill>
              <a:schemeClr val="tx1"/>
            </a:solidFill>
            <a:round/>
            <a:headEnd/>
            <a:tailEnd/>
          </a:ln>
          <a:effectLst/>
        </p:spPr>
        <p:txBody>
          <a:bodyPr wrap="none" anchor="ctr"/>
          <a:lstStyle/>
          <a:p>
            <a:endParaRPr lang="zh-CN" altLang="en-US" b="1"/>
          </a:p>
        </p:txBody>
      </p:sp>
      <p:sp>
        <p:nvSpPr>
          <p:cNvPr id="15" name="Line 129"/>
          <p:cNvSpPr>
            <a:spLocks noChangeShapeType="1"/>
          </p:cNvSpPr>
          <p:nvPr/>
        </p:nvSpPr>
        <p:spPr bwMode="auto">
          <a:xfrm>
            <a:off x="279558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6" name="Line 130"/>
          <p:cNvSpPr>
            <a:spLocks noChangeShapeType="1"/>
          </p:cNvSpPr>
          <p:nvPr/>
        </p:nvSpPr>
        <p:spPr bwMode="auto">
          <a:xfrm>
            <a:off x="3059112"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7" name="Line 131"/>
          <p:cNvSpPr>
            <a:spLocks noChangeShapeType="1"/>
          </p:cNvSpPr>
          <p:nvPr/>
        </p:nvSpPr>
        <p:spPr bwMode="auto">
          <a:xfrm>
            <a:off x="332105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8" name="Line 132"/>
          <p:cNvSpPr>
            <a:spLocks noChangeShapeType="1"/>
          </p:cNvSpPr>
          <p:nvPr/>
        </p:nvSpPr>
        <p:spPr bwMode="auto">
          <a:xfrm>
            <a:off x="3584575"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19" name="Line 133"/>
          <p:cNvSpPr>
            <a:spLocks noChangeShapeType="1"/>
          </p:cNvSpPr>
          <p:nvPr/>
        </p:nvSpPr>
        <p:spPr bwMode="auto">
          <a:xfrm>
            <a:off x="384810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20" name="Line 134"/>
          <p:cNvSpPr>
            <a:spLocks noChangeShapeType="1"/>
          </p:cNvSpPr>
          <p:nvPr/>
        </p:nvSpPr>
        <p:spPr bwMode="auto">
          <a:xfrm>
            <a:off x="411003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21" name="Line 135"/>
          <p:cNvSpPr>
            <a:spLocks noChangeShapeType="1"/>
          </p:cNvSpPr>
          <p:nvPr/>
        </p:nvSpPr>
        <p:spPr bwMode="auto">
          <a:xfrm>
            <a:off x="4373562"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22" name="Line 136"/>
          <p:cNvSpPr>
            <a:spLocks noChangeShapeType="1"/>
          </p:cNvSpPr>
          <p:nvPr/>
        </p:nvSpPr>
        <p:spPr bwMode="auto">
          <a:xfrm>
            <a:off x="463550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23" name="Line 137"/>
          <p:cNvSpPr>
            <a:spLocks noChangeShapeType="1"/>
          </p:cNvSpPr>
          <p:nvPr/>
        </p:nvSpPr>
        <p:spPr bwMode="auto">
          <a:xfrm>
            <a:off x="4899025"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24" name="Line 138"/>
          <p:cNvSpPr>
            <a:spLocks noChangeShapeType="1"/>
          </p:cNvSpPr>
          <p:nvPr/>
        </p:nvSpPr>
        <p:spPr bwMode="auto">
          <a:xfrm>
            <a:off x="516255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25" name="Line 139"/>
          <p:cNvSpPr>
            <a:spLocks noChangeShapeType="1"/>
          </p:cNvSpPr>
          <p:nvPr/>
        </p:nvSpPr>
        <p:spPr bwMode="auto">
          <a:xfrm>
            <a:off x="542448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26" name="Line 140"/>
          <p:cNvSpPr>
            <a:spLocks noChangeShapeType="1"/>
          </p:cNvSpPr>
          <p:nvPr/>
        </p:nvSpPr>
        <p:spPr bwMode="auto">
          <a:xfrm>
            <a:off x="5688012"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27" name="Line 141"/>
          <p:cNvSpPr>
            <a:spLocks noChangeShapeType="1"/>
          </p:cNvSpPr>
          <p:nvPr/>
        </p:nvSpPr>
        <p:spPr bwMode="auto">
          <a:xfrm>
            <a:off x="5949950" y="5934075"/>
            <a:ext cx="0" cy="77787"/>
          </a:xfrm>
          <a:prstGeom prst="line">
            <a:avLst/>
          </a:prstGeom>
          <a:noFill/>
          <a:ln w="9525">
            <a:solidFill>
              <a:schemeClr val="tx1"/>
            </a:solidFill>
            <a:round/>
            <a:headEnd/>
            <a:tailEnd/>
          </a:ln>
          <a:effectLst/>
        </p:spPr>
        <p:txBody>
          <a:bodyPr wrap="none" anchor="ctr"/>
          <a:lstStyle/>
          <a:p>
            <a:endParaRPr lang="zh-CN" altLang="en-US" b="1"/>
          </a:p>
        </p:txBody>
      </p:sp>
      <p:sp>
        <p:nvSpPr>
          <p:cNvPr id="28" name="Line 142"/>
          <p:cNvSpPr>
            <a:spLocks noChangeShapeType="1"/>
          </p:cNvSpPr>
          <p:nvPr/>
        </p:nvSpPr>
        <p:spPr bwMode="auto">
          <a:xfrm>
            <a:off x="6213475"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29" name="Line 143"/>
          <p:cNvSpPr>
            <a:spLocks noChangeShapeType="1"/>
          </p:cNvSpPr>
          <p:nvPr/>
        </p:nvSpPr>
        <p:spPr bwMode="auto">
          <a:xfrm>
            <a:off x="647700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30" name="Line 144"/>
          <p:cNvSpPr>
            <a:spLocks noChangeShapeType="1"/>
          </p:cNvSpPr>
          <p:nvPr/>
        </p:nvSpPr>
        <p:spPr bwMode="auto">
          <a:xfrm>
            <a:off x="673893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31" name="Line 145"/>
          <p:cNvSpPr>
            <a:spLocks noChangeShapeType="1"/>
          </p:cNvSpPr>
          <p:nvPr/>
        </p:nvSpPr>
        <p:spPr bwMode="auto">
          <a:xfrm>
            <a:off x="7002462"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32" name="Line 146"/>
          <p:cNvSpPr>
            <a:spLocks noChangeShapeType="1"/>
          </p:cNvSpPr>
          <p:nvPr/>
        </p:nvSpPr>
        <p:spPr bwMode="auto">
          <a:xfrm>
            <a:off x="726440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33" name="Line 147"/>
          <p:cNvSpPr>
            <a:spLocks noChangeShapeType="1"/>
          </p:cNvSpPr>
          <p:nvPr/>
        </p:nvSpPr>
        <p:spPr bwMode="auto">
          <a:xfrm>
            <a:off x="7527925"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34" name="Line 148"/>
          <p:cNvSpPr>
            <a:spLocks noChangeShapeType="1"/>
          </p:cNvSpPr>
          <p:nvPr/>
        </p:nvSpPr>
        <p:spPr bwMode="auto">
          <a:xfrm>
            <a:off x="7791450"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35" name="Line 149"/>
          <p:cNvSpPr>
            <a:spLocks noChangeShapeType="1"/>
          </p:cNvSpPr>
          <p:nvPr/>
        </p:nvSpPr>
        <p:spPr bwMode="auto">
          <a:xfrm>
            <a:off x="8053387" y="5857875"/>
            <a:ext cx="0" cy="153987"/>
          </a:xfrm>
          <a:prstGeom prst="line">
            <a:avLst/>
          </a:prstGeom>
          <a:noFill/>
          <a:ln w="9525">
            <a:solidFill>
              <a:schemeClr val="tx1"/>
            </a:solidFill>
            <a:round/>
            <a:headEnd/>
            <a:tailEnd/>
          </a:ln>
          <a:effectLst/>
        </p:spPr>
        <p:txBody>
          <a:bodyPr wrap="none" anchor="ctr"/>
          <a:lstStyle/>
          <a:p>
            <a:endParaRPr lang="zh-CN" altLang="en-US" b="1"/>
          </a:p>
        </p:txBody>
      </p:sp>
      <p:sp>
        <p:nvSpPr>
          <p:cNvPr id="36" name="Line 150"/>
          <p:cNvSpPr>
            <a:spLocks noChangeShapeType="1"/>
          </p:cNvSpPr>
          <p:nvPr/>
        </p:nvSpPr>
        <p:spPr bwMode="auto">
          <a:xfrm>
            <a:off x="2270125" y="5626100"/>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37" name="Line 151"/>
          <p:cNvSpPr>
            <a:spLocks noChangeShapeType="1"/>
          </p:cNvSpPr>
          <p:nvPr/>
        </p:nvSpPr>
        <p:spPr bwMode="auto">
          <a:xfrm>
            <a:off x="2270125" y="5238750"/>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38" name="Line 152"/>
          <p:cNvSpPr>
            <a:spLocks noChangeShapeType="1"/>
          </p:cNvSpPr>
          <p:nvPr/>
        </p:nvSpPr>
        <p:spPr bwMode="auto">
          <a:xfrm>
            <a:off x="2270125" y="4852987"/>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39" name="Line 153"/>
          <p:cNvSpPr>
            <a:spLocks noChangeShapeType="1"/>
          </p:cNvSpPr>
          <p:nvPr/>
        </p:nvSpPr>
        <p:spPr bwMode="auto">
          <a:xfrm>
            <a:off x="2270125" y="4467225"/>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40" name="Line 154"/>
          <p:cNvSpPr>
            <a:spLocks noChangeShapeType="1"/>
          </p:cNvSpPr>
          <p:nvPr/>
        </p:nvSpPr>
        <p:spPr bwMode="auto">
          <a:xfrm>
            <a:off x="2270125" y="4081462"/>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41" name="Line 155"/>
          <p:cNvSpPr>
            <a:spLocks noChangeShapeType="1"/>
          </p:cNvSpPr>
          <p:nvPr/>
        </p:nvSpPr>
        <p:spPr bwMode="auto">
          <a:xfrm>
            <a:off x="2270125" y="3694112"/>
            <a:ext cx="263525" cy="0"/>
          </a:xfrm>
          <a:prstGeom prst="line">
            <a:avLst/>
          </a:prstGeom>
          <a:noFill/>
          <a:ln w="9525">
            <a:solidFill>
              <a:schemeClr val="tx1"/>
            </a:solidFill>
            <a:round/>
            <a:headEnd/>
            <a:tailEnd/>
          </a:ln>
          <a:effectLst/>
        </p:spPr>
        <p:txBody>
          <a:bodyPr wrap="none" anchor="ctr"/>
          <a:lstStyle/>
          <a:p>
            <a:endParaRPr lang="zh-CN" altLang="en-US" b="1"/>
          </a:p>
        </p:txBody>
      </p:sp>
      <p:sp>
        <p:nvSpPr>
          <p:cNvPr id="42" name="Text Box 156"/>
          <p:cNvSpPr txBox="1">
            <a:spLocks noChangeArrowheads="1"/>
          </p:cNvSpPr>
          <p:nvPr/>
        </p:nvSpPr>
        <p:spPr bwMode="auto">
          <a:xfrm>
            <a:off x="2620962" y="6034087"/>
            <a:ext cx="312906" cy="369332"/>
          </a:xfrm>
          <a:prstGeom prst="rect">
            <a:avLst/>
          </a:prstGeom>
          <a:noFill/>
          <a:ln w="9525">
            <a:noFill/>
            <a:miter lim="800000"/>
            <a:headEnd/>
            <a:tailEnd/>
          </a:ln>
          <a:effectLst/>
        </p:spPr>
        <p:txBody>
          <a:bodyPr wrap="none">
            <a:spAutoFit/>
          </a:bodyPr>
          <a:lstStyle/>
          <a:p>
            <a:r>
              <a:rPr kumimoji="1" lang="en-US" altLang="zh-CN" b="1" dirty="0">
                <a:latin typeface="Arial" charset="0"/>
                <a:ea typeface="黑体" pitchFamily="2" charset="-122"/>
              </a:rPr>
              <a:t>2</a:t>
            </a:r>
          </a:p>
        </p:txBody>
      </p:sp>
      <p:sp>
        <p:nvSpPr>
          <p:cNvPr id="43" name="Text Box 157"/>
          <p:cNvSpPr txBox="1">
            <a:spLocks noChangeArrowheads="1"/>
          </p:cNvSpPr>
          <p:nvPr/>
        </p:nvSpPr>
        <p:spPr bwMode="auto">
          <a:xfrm>
            <a:off x="3146425" y="60340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44" name="Text Box 158"/>
          <p:cNvSpPr txBox="1">
            <a:spLocks noChangeArrowheads="1"/>
          </p:cNvSpPr>
          <p:nvPr/>
        </p:nvSpPr>
        <p:spPr bwMode="auto">
          <a:xfrm>
            <a:off x="3671887" y="60340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6</a:t>
            </a:r>
          </a:p>
        </p:txBody>
      </p:sp>
      <p:sp>
        <p:nvSpPr>
          <p:cNvPr id="45" name="Text Box 159"/>
          <p:cNvSpPr txBox="1">
            <a:spLocks noChangeArrowheads="1"/>
          </p:cNvSpPr>
          <p:nvPr/>
        </p:nvSpPr>
        <p:spPr bwMode="auto">
          <a:xfrm>
            <a:off x="4213225" y="60340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46" name="Text Box 160"/>
          <p:cNvSpPr txBox="1">
            <a:spLocks noChangeArrowheads="1"/>
          </p:cNvSpPr>
          <p:nvPr/>
        </p:nvSpPr>
        <p:spPr bwMode="auto">
          <a:xfrm>
            <a:off x="4651375"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10</a:t>
            </a:r>
          </a:p>
        </p:txBody>
      </p:sp>
      <p:sp>
        <p:nvSpPr>
          <p:cNvPr id="47" name="Text Box 161"/>
          <p:cNvSpPr txBox="1">
            <a:spLocks noChangeArrowheads="1"/>
          </p:cNvSpPr>
          <p:nvPr/>
        </p:nvSpPr>
        <p:spPr bwMode="auto">
          <a:xfrm>
            <a:off x="5219700"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48" name="Text Box 162"/>
          <p:cNvSpPr txBox="1">
            <a:spLocks noChangeArrowheads="1"/>
          </p:cNvSpPr>
          <p:nvPr/>
        </p:nvSpPr>
        <p:spPr bwMode="auto">
          <a:xfrm>
            <a:off x="5716587"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14</a:t>
            </a:r>
          </a:p>
        </p:txBody>
      </p:sp>
      <p:sp>
        <p:nvSpPr>
          <p:cNvPr id="49" name="Text Box 163"/>
          <p:cNvSpPr txBox="1">
            <a:spLocks noChangeArrowheads="1"/>
          </p:cNvSpPr>
          <p:nvPr/>
        </p:nvSpPr>
        <p:spPr bwMode="auto">
          <a:xfrm>
            <a:off x="6242050"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16</a:t>
            </a:r>
          </a:p>
        </p:txBody>
      </p:sp>
      <p:sp>
        <p:nvSpPr>
          <p:cNvPr id="50" name="Text Box 164"/>
          <p:cNvSpPr txBox="1">
            <a:spLocks noChangeArrowheads="1"/>
          </p:cNvSpPr>
          <p:nvPr/>
        </p:nvSpPr>
        <p:spPr bwMode="auto">
          <a:xfrm>
            <a:off x="6797675"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18</a:t>
            </a:r>
          </a:p>
        </p:txBody>
      </p:sp>
      <p:sp>
        <p:nvSpPr>
          <p:cNvPr id="51" name="Text Box 165"/>
          <p:cNvSpPr txBox="1">
            <a:spLocks noChangeArrowheads="1"/>
          </p:cNvSpPr>
          <p:nvPr/>
        </p:nvSpPr>
        <p:spPr bwMode="auto">
          <a:xfrm>
            <a:off x="7323137" y="6034087"/>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52" name="Text Box 166"/>
          <p:cNvSpPr txBox="1">
            <a:spLocks noChangeArrowheads="1"/>
          </p:cNvSpPr>
          <p:nvPr/>
        </p:nvSpPr>
        <p:spPr bwMode="auto">
          <a:xfrm>
            <a:off x="2138362" y="60340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53" name="Text Box 167"/>
          <p:cNvSpPr txBox="1">
            <a:spLocks noChangeArrowheads="1"/>
          </p:cNvSpPr>
          <p:nvPr/>
        </p:nvSpPr>
        <p:spPr bwMode="auto">
          <a:xfrm>
            <a:off x="1963737" y="5802312"/>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0</a:t>
            </a:r>
          </a:p>
        </p:txBody>
      </p:sp>
      <p:sp>
        <p:nvSpPr>
          <p:cNvPr id="54" name="Text Box 168"/>
          <p:cNvSpPr txBox="1">
            <a:spLocks noChangeArrowheads="1"/>
          </p:cNvSpPr>
          <p:nvPr/>
        </p:nvSpPr>
        <p:spPr bwMode="auto">
          <a:xfrm>
            <a:off x="1963737" y="5416550"/>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4</a:t>
            </a:r>
          </a:p>
        </p:txBody>
      </p:sp>
      <p:sp>
        <p:nvSpPr>
          <p:cNvPr id="55" name="Text Box 169"/>
          <p:cNvSpPr txBox="1">
            <a:spLocks noChangeArrowheads="1"/>
          </p:cNvSpPr>
          <p:nvPr/>
        </p:nvSpPr>
        <p:spPr bwMode="auto">
          <a:xfrm>
            <a:off x="1963737" y="5043487"/>
            <a:ext cx="31290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8</a:t>
            </a:r>
          </a:p>
        </p:txBody>
      </p:sp>
      <p:sp>
        <p:nvSpPr>
          <p:cNvPr id="56" name="Text Box 170"/>
          <p:cNvSpPr txBox="1">
            <a:spLocks noChangeArrowheads="1"/>
          </p:cNvSpPr>
          <p:nvPr/>
        </p:nvSpPr>
        <p:spPr bwMode="auto">
          <a:xfrm>
            <a:off x="1831975" y="4670425"/>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12</a:t>
            </a:r>
          </a:p>
        </p:txBody>
      </p:sp>
      <p:sp>
        <p:nvSpPr>
          <p:cNvPr id="57" name="Text Box 171"/>
          <p:cNvSpPr txBox="1">
            <a:spLocks noChangeArrowheads="1"/>
          </p:cNvSpPr>
          <p:nvPr/>
        </p:nvSpPr>
        <p:spPr bwMode="auto">
          <a:xfrm>
            <a:off x="1831975" y="3910012"/>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20</a:t>
            </a:r>
          </a:p>
        </p:txBody>
      </p:sp>
      <p:sp>
        <p:nvSpPr>
          <p:cNvPr id="58" name="Text Box 172"/>
          <p:cNvSpPr txBox="1">
            <a:spLocks noChangeArrowheads="1"/>
          </p:cNvSpPr>
          <p:nvPr/>
        </p:nvSpPr>
        <p:spPr bwMode="auto">
          <a:xfrm>
            <a:off x="1831975" y="3524250"/>
            <a:ext cx="441146" cy="369332"/>
          </a:xfrm>
          <a:prstGeom prst="rect">
            <a:avLst/>
          </a:prstGeom>
          <a:noFill/>
          <a:ln w="9525">
            <a:noFill/>
            <a:miter lim="800000"/>
            <a:headEnd/>
            <a:tailEnd/>
          </a:ln>
          <a:effectLst/>
        </p:spPr>
        <p:txBody>
          <a:bodyPr wrap="none">
            <a:spAutoFit/>
          </a:bodyPr>
          <a:lstStyle/>
          <a:p>
            <a:r>
              <a:rPr kumimoji="1" lang="en-US" altLang="zh-CN" b="1">
                <a:latin typeface="Arial" charset="0"/>
                <a:ea typeface="黑体" pitchFamily="2" charset="-122"/>
              </a:rPr>
              <a:t>24</a:t>
            </a:r>
          </a:p>
        </p:txBody>
      </p:sp>
      <p:sp>
        <p:nvSpPr>
          <p:cNvPr id="59" name="Oval 173"/>
          <p:cNvSpPr>
            <a:spLocks noChangeArrowheads="1"/>
          </p:cNvSpPr>
          <p:nvPr/>
        </p:nvSpPr>
        <p:spPr bwMode="auto">
          <a:xfrm>
            <a:off x="3003550" y="5200650"/>
            <a:ext cx="103187"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0" name="Oval 174"/>
          <p:cNvSpPr>
            <a:spLocks noChangeArrowheads="1"/>
          </p:cNvSpPr>
          <p:nvPr/>
        </p:nvSpPr>
        <p:spPr bwMode="auto">
          <a:xfrm>
            <a:off x="2741612" y="558641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1" name="Oval 175"/>
          <p:cNvSpPr>
            <a:spLocks noChangeArrowheads="1"/>
          </p:cNvSpPr>
          <p:nvPr/>
        </p:nvSpPr>
        <p:spPr bwMode="auto">
          <a:xfrm>
            <a:off x="2227262" y="5837237"/>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2" name="Oval 176"/>
          <p:cNvSpPr>
            <a:spLocks noChangeArrowheads="1"/>
          </p:cNvSpPr>
          <p:nvPr/>
        </p:nvSpPr>
        <p:spPr bwMode="auto">
          <a:xfrm>
            <a:off x="2466975" y="5770562"/>
            <a:ext cx="103187"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3" name="Oval 177"/>
          <p:cNvSpPr>
            <a:spLocks noChangeArrowheads="1"/>
          </p:cNvSpPr>
          <p:nvPr/>
        </p:nvSpPr>
        <p:spPr bwMode="auto">
          <a:xfrm>
            <a:off x="3267075" y="442436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4" name="Oval 178"/>
          <p:cNvSpPr>
            <a:spLocks noChangeArrowheads="1"/>
          </p:cNvSpPr>
          <p:nvPr/>
        </p:nvSpPr>
        <p:spPr bwMode="auto">
          <a:xfrm>
            <a:off x="3530600" y="4322762"/>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5" name="Oval 179"/>
          <p:cNvSpPr>
            <a:spLocks noChangeArrowheads="1"/>
          </p:cNvSpPr>
          <p:nvPr/>
        </p:nvSpPr>
        <p:spPr bwMode="auto">
          <a:xfrm>
            <a:off x="3792537" y="4230687"/>
            <a:ext cx="103188"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6" name="Oval 180"/>
          <p:cNvSpPr>
            <a:spLocks noChangeArrowheads="1"/>
          </p:cNvSpPr>
          <p:nvPr/>
        </p:nvSpPr>
        <p:spPr bwMode="auto">
          <a:xfrm>
            <a:off x="4324350" y="403701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7" name="Oval 181"/>
          <p:cNvSpPr>
            <a:spLocks noChangeArrowheads="1"/>
          </p:cNvSpPr>
          <p:nvPr/>
        </p:nvSpPr>
        <p:spPr bwMode="auto">
          <a:xfrm>
            <a:off x="4056062" y="4133850"/>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8" name="Oval 182"/>
          <p:cNvSpPr>
            <a:spLocks noChangeArrowheads="1"/>
          </p:cNvSpPr>
          <p:nvPr/>
        </p:nvSpPr>
        <p:spPr bwMode="auto">
          <a:xfrm>
            <a:off x="4586287" y="3940175"/>
            <a:ext cx="103188"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69" name="Oval 183"/>
          <p:cNvSpPr>
            <a:spLocks noChangeArrowheads="1"/>
          </p:cNvSpPr>
          <p:nvPr/>
        </p:nvSpPr>
        <p:spPr bwMode="auto">
          <a:xfrm>
            <a:off x="4845050" y="3849687"/>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0" name="Oval 184"/>
          <p:cNvSpPr>
            <a:spLocks noChangeArrowheads="1"/>
          </p:cNvSpPr>
          <p:nvPr/>
        </p:nvSpPr>
        <p:spPr bwMode="auto">
          <a:xfrm>
            <a:off x="5364162" y="3641725"/>
            <a:ext cx="103188"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1" name="Oval 185"/>
          <p:cNvSpPr>
            <a:spLocks noChangeArrowheads="1"/>
          </p:cNvSpPr>
          <p:nvPr/>
        </p:nvSpPr>
        <p:spPr bwMode="auto">
          <a:xfrm>
            <a:off x="5106987" y="3738562"/>
            <a:ext cx="103188"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2" name="Oval 186"/>
          <p:cNvSpPr>
            <a:spLocks noChangeArrowheads="1"/>
          </p:cNvSpPr>
          <p:nvPr/>
        </p:nvSpPr>
        <p:spPr bwMode="auto">
          <a:xfrm>
            <a:off x="6696075" y="4805362"/>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3" name="Oval 187"/>
          <p:cNvSpPr>
            <a:spLocks noChangeArrowheads="1"/>
          </p:cNvSpPr>
          <p:nvPr/>
        </p:nvSpPr>
        <p:spPr bwMode="auto">
          <a:xfrm>
            <a:off x="5895975" y="5761037"/>
            <a:ext cx="101600" cy="88900"/>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4" name="Oval 188"/>
          <p:cNvSpPr>
            <a:spLocks noChangeArrowheads="1"/>
          </p:cNvSpPr>
          <p:nvPr/>
        </p:nvSpPr>
        <p:spPr bwMode="auto">
          <a:xfrm>
            <a:off x="6164262" y="5572125"/>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5" name="Oval 189"/>
          <p:cNvSpPr>
            <a:spLocks noChangeArrowheads="1"/>
          </p:cNvSpPr>
          <p:nvPr/>
        </p:nvSpPr>
        <p:spPr bwMode="auto">
          <a:xfrm>
            <a:off x="5627687" y="5837237"/>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6" name="Oval 190"/>
          <p:cNvSpPr>
            <a:spLocks noChangeArrowheads="1"/>
          </p:cNvSpPr>
          <p:nvPr/>
        </p:nvSpPr>
        <p:spPr bwMode="auto">
          <a:xfrm>
            <a:off x="6416675" y="5191125"/>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7" name="Oval 191"/>
          <p:cNvSpPr>
            <a:spLocks noChangeArrowheads="1"/>
          </p:cNvSpPr>
          <p:nvPr/>
        </p:nvSpPr>
        <p:spPr bwMode="auto">
          <a:xfrm>
            <a:off x="6953250" y="470376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8" name="Oval 192"/>
          <p:cNvSpPr>
            <a:spLocks noChangeArrowheads="1"/>
          </p:cNvSpPr>
          <p:nvPr/>
        </p:nvSpPr>
        <p:spPr bwMode="auto">
          <a:xfrm>
            <a:off x="7735887" y="4413250"/>
            <a:ext cx="101600" cy="90487"/>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79" name="Oval 193"/>
          <p:cNvSpPr>
            <a:spLocks noChangeArrowheads="1"/>
          </p:cNvSpPr>
          <p:nvPr/>
        </p:nvSpPr>
        <p:spPr bwMode="auto">
          <a:xfrm>
            <a:off x="7210425" y="4602162"/>
            <a:ext cx="101600"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80" name="Oval 194"/>
          <p:cNvSpPr>
            <a:spLocks noChangeArrowheads="1"/>
          </p:cNvSpPr>
          <p:nvPr/>
        </p:nvSpPr>
        <p:spPr bwMode="auto">
          <a:xfrm>
            <a:off x="7472362" y="4510087"/>
            <a:ext cx="103188" cy="90488"/>
          </a:xfrm>
          <a:prstGeom prst="ellipse">
            <a:avLst/>
          </a:prstGeom>
          <a:solidFill>
            <a:schemeClr val="folHlink"/>
          </a:solidFill>
          <a:ln w="9525">
            <a:solidFill>
              <a:schemeClr val="folHlink"/>
            </a:solidFill>
            <a:round/>
            <a:headEnd/>
            <a:tailEnd/>
          </a:ln>
          <a:effectLst/>
        </p:spPr>
        <p:txBody>
          <a:bodyPr wrap="none" anchor="ctr"/>
          <a:lstStyle/>
          <a:p>
            <a:endParaRPr lang="zh-CN" altLang="en-US" b="1"/>
          </a:p>
        </p:txBody>
      </p:sp>
      <p:sp>
        <p:nvSpPr>
          <p:cNvPr id="81" name="Text Box 196"/>
          <p:cNvSpPr txBox="1">
            <a:spLocks noChangeArrowheads="1"/>
          </p:cNvSpPr>
          <p:nvPr/>
        </p:nvSpPr>
        <p:spPr bwMode="auto">
          <a:xfrm>
            <a:off x="1214414" y="2669441"/>
            <a:ext cx="1415772" cy="830997"/>
          </a:xfrm>
          <a:prstGeom prst="rect">
            <a:avLst/>
          </a:prstGeom>
          <a:noFill/>
          <a:ln w="9525">
            <a:noFill/>
            <a:miter lim="800000"/>
            <a:headEnd/>
            <a:tailEnd/>
          </a:ln>
          <a:effectLst/>
        </p:spPr>
        <p:txBody>
          <a:bodyPr wrap="none">
            <a:spAutoFit/>
          </a:bodyPr>
          <a:lstStyle/>
          <a:p>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窗口</a:t>
            </a:r>
            <a:endParaRPr kumimoji="1" lang="en-US" altLang="zh-CN" sz="2400" b="1" dirty="0" smtClean="0">
              <a:latin typeface="Arial" charset="0"/>
              <a:ea typeface="黑体" pitchFamily="2" charset="-122"/>
            </a:endParaRPr>
          </a:p>
          <a:p>
            <a:r>
              <a:rPr kumimoji="1" lang="zh-CN" altLang="en-US" sz="2400" b="1" dirty="0" smtClean="0">
                <a:latin typeface="Arial" charset="0"/>
                <a:ea typeface="黑体" pitchFamily="2" charset="-122"/>
              </a:rPr>
              <a:t> </a:t>
            </a:r>
            <a:r>
              <a:rPr kumimoji="1" lang="en-US" altLang="zh-CN" sz="2400" b="1" dirty="0" err="1">
                <a:latin typeface="Arial" charset="0"/>
                <a:ea typeface="黑体" pitchFamily="2" charset="-122"/>
              </a:rPr>
              <a:t>cwnd</a:t>
            </a:r>
            <a:endParaRPr kumimoji="1" lang="en-US" altLang="zh-CN" sz="2400" b="1" dirty="0">
              <a:latin typeface="Arial" charset="0"/>
              <a:ea typeface="黑体" pitchFamily="2" charset="-122"/>
            </a:endParaRPr>
          </a:p>
        </p:txBody>
      </p:sp>
      <p:sp>
        <p:nvSpPr>
          <p:cNvPr id="82" name="Text Box 198"/>
          <p:cNvSpPr txBox="1">
            <a:spLocks noChangeArrowheads="1"/>
          </p:cNvSpPr>
          <p:nvPr/>
        </p:nvSpPr>
        <p:spPr bwMode="auto">
          <a:xfrm>
            <a:off x="5357818" y="2786058"/>
            <a:ext cx="1114408" cy="646331"/>
          </a:xfrm>
          <a:prstGeom prst="rect">
            <a:avLst/>
          </a:prstGeom>
          <a:noFill/>
          <a:ln w="9525">
            <a:noFill/>
            <a:miter lim="800000"/>
            <a:headEnd/>
            <a:tailEnd/>
          </a:ln>
          <a:effectLst/>
        </p:spPr>
        <p:txBody>
          <a:bodyPr wrap="none">
            <a:spAutoFit/>
          </a:bodyPr>
          <a:lstStyle/>
          <a:p>
            <a:r>
              <a:rPr kumimoji="1" lang="zh-CN" altLang="en-US" sz="1800" b="1" dirty="0" smtClean="0">
                <a:latin typeface="Arial" charset="0"/>
                <a:ea typeface="黑体" pitchFamily="2" charset="-122"/>
              </a:rPr>
              <a:t>超时，</a:t>
            </a:r>
            <a:endParaRPr kumimoji="1" lang="en-US" altLang="zh-CN" sz="1800" b="1" dirty="0" smtClean="0">
              <a:latin typeface="Arial" charset="0"/>
              <a:ea typeface="黑体" pitchFamily="2" charset="-122"/>
            </a:endParaRPr>
          </a:p>
          <a:p>
            <a:r>
              <a:rPr kumimoji="1" lang="zh-CN" altLang="en-US" sz="1800" b="1" dirty="0" smtClean="0">
                <a:latin typeface="Arial" charset="0"/>
                <a:ea typeface="黑体" pitchFamily="2" charset="-122"/>
              </a:rPr>
              <a:t>网络拥塞</a:t>
            </a:r>
            <a:endParaRPr kumimoji="1" lang="zh-CN" altLang="en-US" sz="1800" b="1" dirty="0">
              <a:latin typeface="Arial" charset="0"/>
              <a:ea typeface="黑体" pitchFamily="2" charset="-122"/>
            </a:endParaRPr>
          </a:p>
        </p:txBody>
      </p:sp>
      <p:sp>
        <p:nvSpPr>
          <p:cNvPr id="83" name="Line 199"/>
          <p:cNvSpPr>
            <a:spLocks noChangeShapeType="1"/>
          </p:cNvSpPr>
          <p:nvPr/>
        </p:nvSpPr>
        <p:spPr bwMode="auto">
          <a:xfrm flipH="1">
            <a:off x="5424487" y="3402012"/>
            <a:ext cx="346075" cy="292100"/>
          </a:xfrm>
          <a:prstGeom prst="line">
            <a:avLst/>
          </a:prstGeom>
          <a:noFill/>
          <a:ln w="9525">
            <a:solidFill>
              <a:schemeClr val="folHlink"/>
            </a:solidFill>
            <a:round/>
            <a:headEnd/>
            <a:tailEnd type="triangle" w="sm" len="lg"/>
          </a:ln>
          <a:effectLst/>
        </p:spPr>
        <p:txBody>
          <a:bodyPr wrap="none" anchor="ctr"/>
          <a:lstStyle/>
          <a:p>
            <a:endParaRPr lang="zh-CN" altLang="en-US" b="1"/>
          </a:p>
        </p:txBody>
      </p:sp>
      <p:sp>
        <p:nvSpPr>
          <p:cNvPr id="84" name="Line 201"/>
          <p:cNvSpPr>
            <a:spLocks noChangeShapeType="1"/>
          </p:cNvSpPr>
          <p:nvPr/>
        </p:nvSpPr>
        <p:spPr bwMode="auto">
          <a:xfrm flipH="1" flipV="1">
            <a:off x="2884487" y="5470525"/>
            <a:ext cx="700088" cy="77787"/>
          </a:xfrm>
          <a:prstGeom prst="line">
            <a:avLst/>
          </a:prstGeom>
          <a:noFill/>
          <a:ln w="9525">
            <a:solidFill>
              <a:schemeClr val="folHlink"/>
            </a:solidFill>
            <a:round/>
            <a:headEnd/>
            <a:tailEnd type="triangle" w="sm" len="lg"/>
          </a:ln>
          <a:effectLst/>
        </p:spPr>
        <p:txBody>
          <a:bodyPr wrap="none" anchor="ctr"/>
          <a:lstStyle/>
          <a:p>
            <a:endParaRPr lang="zh-CN" altLang="en-US" b="1"/>
          </a:p>
        </p:txBody>
      </p:sp>
      <p:sp>
        <p:nvSpPr>
          <p:cNvPr id="85" name="Rectangle 202"/>
          <p:cNvSpPr>
            <a:spLocks noChangeArrowheads="1"/>
          </p:cNvSpPr>
          <p:nvPr/>
        </p:nvSpPr>
        <p:spPr bwMode="auto">
          <a:xfrm>
            <a:off x="2357437" y="3617912"/>
            <a:ext cx="219075" cy="2058988"/>
          </a:xfrm>
          <a:prstGeom prst="rect">
            <a:avLst/>
          </a:prstGeom>
          <a:solidFill>
            <a:schemeClr val="bg1"/>
          </a:solidFill>
          <a:ln w="9525">
            <a:noFill/>
            <a:miter lim="800000"/>
            <a:headEnd/>
            <a:tailEnd/>
          </a:ln>
          <a:effectLst/>
        </p:spPr>
        <p:txBody>
          <a:bodyPr wrap="none" anchor="ctr"/>
          <a:lstStyle/>
          <a:p>
            <a:endParaRPr lang="zh-CN" altLang="en-US" b="1"/>
          </a:p>
        </p:txBody>
      </p:sp>
      <p:sp>
        <p:nvSpPr>
          <p:cNvPr id="86" name="Line 203"/>
          <p:cNvSpPr>
            <a:spLocks noChangeShapeType="1"/>
          </p:cNvSpPr>
          <p:nvPr/>
        </p:nvSpPr>
        <p:spPr bwMode="auto">
          <a:xfrm>
            <a:off x="2357437" y="4467225"/>
            <a:ext cx="963613" cy="0"/>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87" name="Rectangle 204"/>
          <p:cNvSpPr>
            <a:spLocks noChangeArrowheads="1"/>
          </p:cNvSpPr>
          <p:nvPr/>
        </p:nvSpPr>
        <p:spPr bwMode="auto">
          <a:xfrm>
            <a:off x="2708275" y="5780087"/>
            <a:ext cx="2803525" cy="153988"/>
          </a:xfrm>
          <a:prstGeom prst="rect">
            <a:avLst/>
          </a:prstGeom>
          <a:solidFill>
            <a:schemeClr val="bg1"/>
          </a:solidFill>
          <a:ln w="9525">
            <a:noFill/>
            <a:miter lim="800000"/>
            <a:headEnd/>
            <a:tailEnd/>
          </a:ln>
          <a:effectLst/>
        </p:spPr>
        <p:txBody>
          <a:bodyPr wrap="none" anchor="ctr"/>
          <a:lstStyle/>
          <a:p>
            <a:endParaRPr lang="zh-CN" altLang="en-US" b="1"/>
          </a:p>
        </p:txBody>
      </p:sp>
      <p:sp>
        <p:nvSpPr>
          <p:cNvPr id="89" name="Text Box 207"/>
          <p:cNvSpPr txBox="1">
            <a:spLocks noChangeArrowheads="1"/>
          </p:cNvSpPr>
          <p:nvPr/>
        </p:nvSpPr>
        <p:spPr bwMode="auto">
          <a:xfrm>
            <a:off x="500034" y="5500687"/>
            <a:ext cx="1428759" cy="461665"/>
          </a:xfrm>
          <a:prstGeom prst="rect">
            <a:avLst/>
          </a:prstGeom>
          <a:noFill/>
          <a:ln w="9525">
            <a:noFill/>
            <a:miter lim="800000"/>
            <a:headEnd/>
            <a:tailEnd/>
          </a:ln>
          <a:effectLst/>
        </p:spPr>
        <p:txBody>
          <a:bodyPr wrap="square">
            <a:spAutoFit/>
          </a:bodyPr>
          <a:lstStyle/>
          <a:p>
            <a:r>
              <a:rPr kumimoji="1" lang="en-US" altLang="zh-CN" sz="2400" b="1" dirty="0" err="1" smtClean="0">
                <a:latin typeface="Arial" charset="0"/>
                <a:ea typeface="黑体" pitchFamily="2" charset="-122"/>
              </a:rPr>
              <a:t>cwnd</a:t>
            </a:r>
            <a:r>
              <a:rPr kumimoji="1" lang="en-US" altLang="zh-CN" sz="2400" b="1" dirty="0" smtClean="0">
                <a:latin typeface="Arial" charset="0"/>
                <a:ea typeface="黑体" pitchFamily="2" charset="-122"/>
              </a:rPr>
              <a:t>=1</a:t>
            </a:r>
            <a:endParaRPr kumimoji="1" lang="zh-CN" altLang="en-US" sz="2400" b="1" dirty="0">
              <a:latin typeface="Arial" charset="0"/>
              <a:ea typeface="黑体" pitchFamily="2" charset="-122"/>
            </a:endParaRPr>
          </a:p>
        </p:txBody>
      </p:sp>
      <p:sp>
        <p:nvSpPr>
          <p:cNvPr id="90" name="Line 208"/>
          <p:cNvSpPr>
            <a:spLocks noChangeShapeType="1"/>
          </p:cNvSpPr>
          <p:nvPr/>
        </p:nvSpPr>
        <p:spPr bwMode="auto">
          <a:xfrm rot="-21600000">
            <a:off x="1612900" y="5721350"/>
            <a:ext cx="614362" cy="155575"/>
          </a:xfrm>
          <a:prstGeom prst="line">
            <a:avLst/>
          </a:prstGeom>
          <a:noFill/>
          <a:ln w="9525">
            <a:solidFill>
              <a:schemeClr val="folHlink"/>
            </a:solidFill>
            <a:round/>
            <a:headEnd/>
            <a:tailEnd type="triangle" w="sm" len="lg"/>
          </a:ln>
          <a:effectLst/>
        </p:spPr>
        <p:txBody>
          <a:bodyPr wrap="none" anchor="ctr"/>
          <a:lstStyle/>
          <a:p>
            <a:endParaRPr lang="zh-CN" altLang="en-US" b="1"/>
          </a:p>
        </p:txBody>
      </p:sp>
      <p:sp>
        <p:nvSpPr>
          <p:cNvPr id="91" name="Text Box 210"/>
          <p:cNvSpPr txBox="1">
            <a:spLocks noChangeArrowheads="1"/>
          </p:cNvSpPr>
          <p:nvPr/>
        </p:nvSpPr>
        <p:spPr bwMode="auto">
          <a:xfrm>
            <a:off x="5778500" y="6416675"/>
            <a:ext cx="985837" cy="366712"/>
          </a:xfrm>
          <a:prstGeom prst="rect">
            <a:avLst/>
          </a:prstGeom>
          <a:noFill/>
          <a:ln w="9525">
            <a:noFill/>
            <a:miter lim="800000"/>
            <a:headEnd/>
            <a:tailEnd/>
          </a:ln>
          <a:effectLst/>
        </p:spPr>
        <p:txBody>
          <a:bodyPr>
            <a:spAutoFit/>
          </a:bodyPr>
          <a:lstStyle/>
          <a:p>
            <a:r>
              <a:rPr kumimoji="1" lang="zh-CN" altLang="en-US" sz="1800" b="1">
                <a:latin typeface="Arial" charset="0"/>
                <a:ea typeface="黑体" pitchFamily="2" charset="-122"/>
              </a:rPr>
              <a:t>慢开始</a:t>
            </a:r>
          </a:p>
        </p:txBody>
      </p:sp>
      <p:sp>
        <p:nvSpPr>
          <p:cNvPr id="92" name="Text Box 211"/>
          <p:cNvSpPr txBox="1">
            <a:spLocks noChangeArrowheads="1"/>
          </p:cNvSpPr>
          <p:nvPr/>
        </p:nvSpPr>
        <p:spPr bwMode="auto">
          <a:xfrm>
            <a:off x="3143240" y="3108325"/>
            <a:ext cx="1792297" cy="461665"/>
          </a:xfrm>
          <a:prstGeom prst="rect">
            <a:avLst/>
          </a:prstGeom>
          <a:noFill/>
          <a:ln w="9525">
            <a:noFill/>
            <a:miter lim="800000"/>
            <a:headEnd/>
            <a:tailEnd/>
          </a:ln>
          <a:effectLst/>
        </p:spPr>
        <p:txBody>
          <a:bodyPr wrap="square">
            <a:spAutoFit/>
          </a:bodyPr>
          <a:lstStyle/>
          <a:p>
            <a:pPr algn="ctr"/>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避免</a:t>
            </a:r>
            <a:endParaRPr kumimoji="1" lang="zh-CN" altLang="en-US" sz="2400" b="1" dirty="0">
              <a:latin typeface="Arial" charset="0"/>
              <a:ea typeface="黑体" pitchFamily="2" charset="-122"/>
            </a:endParaRPr>
          </a:p>
        </p:txBody>
      </p:sp>
      <p:sp>
        <p:nvSpPr>
          <p:cNvPr id="93" name="Text Box 212"/>
          <p:cNvSpPr txBox="1">
            <a:spLocks noChangeArrowheads="1"/>
          </p:cNvSpPr>
          <p:nvPr/>
        </p:nvSpPr>
        <p:spPr bwMode="auto">
          <a:xfrm>
            <a:off x="6643702" y="3500438"/>
            <a:ext cx="1415772" cy="461665"/>
          </a:xfrm>
          <a:prstGeom prst="rect">
            <a:avLst/>
          </a:prstGeom>
          <a:noFill/>
          <a:ln w="9525">
            <a:noFill/>
            <a:miter lim="800000"/>
            <a:headEnd/>
            <a:tailEnd/>
          </a:ln>
          <a:effectLst/>
        </p:spPr>
        <p:txBody>
          <a:bodyPr wrap="none">
            <a:spAutoFit/>
          </a:bodyPr>
          <a:lstStyle/>
          <a:p>
            <a:pPr algn="ctr"/>
            <a:r>
              <a:rPr kumimoji="1" lang="zh-CN" altLang="en-US" sz="2400" b="1" dirty="0">
                <a:latin typeface="Arial" charset="0"/>
                <a:ea typeface="黑体" pitchFamily="2" charset="-122"/>
              </a:rPr>
              <a:t>拥塞</a:t>
            </a:r>
            <a:r>
              <a:rPr kumimoji="1" lang="zh-CN" altLang="en-US" sz="2400" b="1" dirty="0" smtClean="0">
                <a:latin typeface="Arial" charset="0"/>
                <a:ea typeface="黑体" pitchFamily="2" charset="-122"/>
              </a:rPr>
              <a:t>避免</a:t>
            </a:r>
            <a:endParaRPr kumimoji="1" lang="zh-CN" altLang="en-US" sz="2400" b="1" dirty="0">
              <a:latin typeface="Arial" charset="0"/>
              <a:ea typeface="黑体" pitchFamily="2" charset="-122"/>
            </a:endParaRPr>
          </a:p>
        </p:txBody>
      </p:sp>
      <p:sp>
        <p:nvSpPr>
          <p:cNvPr id="94" name="Line 213"/>
          <p:cNvSpPr>
            <a:spLocks noChangeShapeType="1"/>
          </p:cNvSpPr>
          <p:nvPr/>
        </p:nvSpPr>
        <p:spPr bwMode="auto">
          <a:xfrm rot="10800000">
            <a:off x="2357437" y="4852987"/>
            <a:ext cx="4645025" cy="0"/>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95" name="Line 214"/>
          <p:cNvSpPr>
            <a:spLocks noChangeShapeType="1"/>
          </p:cNvSpPr>
          <p:nvPr/>
        </p:nvSpPr>
        <p:spPr bwMode="auto">
          <a:xfrm flipV="1">
            <a:off x="2357437" y="3692525"/>
            <a:ext cx="4194175" cy="1587"/>
          </a:xfrm>
          <a:prstGeom prst="line">
            <a:avLst/>
          </a:prstGeom>
          <a:noFill/>
          <a:ln w="9525">
            <a:solidFill>
              <a:schemeClr val="folHlink"/>
            </a:solidFill>
            <a:prstDash val="dash"/>
            <a:round/>
            <a:headEnd/>
            <a:tailEnd/>
          </a:ln>
          <a:effectLst/>
        </p:spPr>
        <p:txBody>
          <a:bodyPr wrap="none" anchor="ctr"/>
          <a:lstStyle/>
          <a:p>
            <a:endParaRPr lang="zh-CN" altLang="en-US" b="1"/>
          </a:p>
        </p:txBody>
      </p:sp>
      <p:sp>
        <p:nvSpPr>
          <p:cNvPr id="96" name="Freeform 215"/>
          <p:cNvSpPr>
            <a:spLocks/>
          </p:cNvSpPr>
          <p:nvPr/>
        </p:nvSpPr>
        <p:spPr bwMode="auto">
          <a:xfrm>
            <a:off x="2182812" y="3694112"/>
            <a:ext cx="5772150" cy="2205038"/>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chemeClr val="folHlink"/>
            </a:solidFill>
            <a:round/>
            <a:headEnd/>
            <a:tailEnd/>
          </a:ln>
          <a:effectLst/>
        </p:spPr>
        <p:txBody>
          <a:bodyPr wrap="none" anchor="ctr"/>
          <a:lstStyle/>
          <a:p>
            <a:endParaRPr lang="zh-CN" altLang="en-US" b="1"/>
          </a:p>
        </p:txBody>
      </p:sp>
      <p:sp>
        <p:nvSpPr>
          <p:cNvPr id="97" name="Text Box 195"/>
          <p:cNvSpPr txBox="1">
            <a:spLocks noChangeArrowheads="1"/>
          </p:cNvSpPr>
          <p:nvPr/>
        </p:nvSpPr>
        <p:spPr bwMode="auto">
          <a:xfrm>
            <a:off x="7728228" y="5572140"/>
            <a:ext cx="1415772" cy="461665"/>
          </a:xfrm>
          <a:prstGeom prst="rect">
            <a:avLst/>
          </a:prstGeom>
          <a:noFill/>
          <a:ln w="9525">
            <a:noFill/>
            <a:miter lim="800000"/>
            <a:headEnd/>
            <a:tailEnd/>
          </a:ln>
          <a:effectLst/>
        </p:spPr>
        <p:txBody>
          <a:bodyPr wrap="none">
            <a:spAutoFit/>
          </a:bodyPr>
          <a:lstStyle/>
          <a:p>
            <a:r>
              <a:rPr kumimoji="1" lang="zh-CN" altLang="en-US" sz="2400" dirty="0">
                <a:solidFill>
                  <a:schemeClr val="folHlink"/>
                </a:solidFill>
                <a:latin typeface="Arial" charset="0"/>
                <a:ea typeface="黑体" pitchFamily="2" charset="-122"/>
              </a:rPr>
              <a:t>传输轮次</a:t>
            </a:r>
          </a:p>
        </p:txBody>
      </p:sp>
      <p:sp>
        <p:nvSpPr>
          <p:cNvPr id="98" name="灯片编号占位符 101"/>
          <p:cNvSpPr txBox="1">
            <a:spLocks/>
          </p:cNvSpPr>
          <p:nvPr/>
        </p:nvSpPr>
        <p:spPr>
          <a:xfrm>
            <a:off x="7239000" y="64008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F0FB070-C24E-4DD1-980C-64FB3D867102}" type="slidenum">
              <a:rPr kumimoji="0" lang="en-US" altLang="zh-CN" sz="18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95</a:t>
            </a:fld>
            <a:endParaRPr kumimoji="0" lang="en-US" altLang="zh-CN" sz="1800" b="0" i="0" u="none" strike="noStrike" kern="1200" cap="none" spc="0" normalizeH="0" baseline="0" noProof="0" dirty="0">
              <a:ln>
                <a:noFill/>
              </a:ln>
              <a:solidFill>
                <a:schemeClr val="tx1"/>
              </a:solidFill>
              <a:effectLst/>
              <a:uLnTx/>
              <a:uFillTx/>
              <a:latin typeface="Arial" charset="0"/>
              <a:ea typeface="宋体" pitchFamily="2" charset="-122"/>
              <a:cs typeface="+mn-cs"/>
            </a:endParaRPr>
          </a:p>
        </p:txBody>
      </p:sp>
      <p:sp>
        <p:nvSpPr>
          <p:cNvPr id="99" name="Rectangle 126"/>
          <p:cNvSpPr>
            <a:spLocks noChangeArrowheads="1"/>
          </p:cNvSpPr>
          <p:nvPr/>
        </p:nvSpPr>
        <p:spPr bwMode="auto">
          <a:xfrm>
            <a:off x="2235200" y="4429132"/>
            <a:ext cx="1068598" cy="2428867"/>
          </a:xfrm>
          <a:prstGeom prst="rect">
            <a:avLst/>
          </a:prstGeom>
          <a:solidFill>
            <a:schemeClr val="accent5">
              <a:lumMod val="75000"/>
              <a:alpha val="48000"/>
            </a:schemeClr>
          </a:solidFill>
          <a:ln w="9525">
            <a:noFill/>
            <a:miter lim="800000"/>
            <a:headEnd/>
            <a:tailEnd/>
          </a:ln>
          <a:effectLst/>
        </p:spPr>
        <p:txBody>
          <a:bodyPr wrap="none" anchor="ctr"/>
          <a:lstStyle/>
          <a:p>
            <a:endParaRPr lang="zh-CN" altLang="en-US" b="1"/>
          </a:p>
        </p:txBody>
      </p:sp>
      <p:sp>
        <p:nvSpPr>
          <p:cNvPr id="100" name="Text Box 209"/>
          <p:cNvSpPr txBox="1">
            <a:spLocks noChangeArrowheads="1"/>
          </p:cNvSpPr>
          <p:nvPr/>
        </p:nvSpPr>
        <p:spPr bwMode="auto">
          <a:xfrm>
            <a:off x="2382837" y="6392862"/>
            <a:ext cx="985838" cy="366713"/>
          </a:xfrm>
          <a:prstGeom prst="rect">
            <a:avLst/>
          </a:prstGeom>
          <a:noFill/>
          <a:ln w="9525">
            <a:noFill/>
            <a:miter lim="800000"/>
            <a:headEnd/>
            <a:tailEnd/>
          </a:ln>
          <a:effectLst/>
        </p:spPr>
        <p:txBody>
          <a:bodyPr>
            <a:spAutoFit/>
          </a:bodyPr>
          <a:lstStyle/>
          <a:p>
            <a:r>
              <a:rPr kumimoji="1" lang="zh-CN" altLang="en-US" sz="1800" b="1" dirty="0">
                <a:latin typeface="Arial" charset="0"/>
                <a:ea typeface="黑体" pitchFamily="2" charset="-122"/>
              </a:rPr>
              <a:t>慢开始</a:t>
            </a:r>
          </a:p>
        </p:txBody>
      </p:sp>
      <p:cxnSp>
        <p:nvCxnSpPr>
          <p:cNvPr id="101" name="直接连接符 100"/>
          <p:cNvCxnSpPr/>
          <p:nvPr/>
        </p:nvCxnSpPr>
        <p:spPr>
          <a:xfrm rot="16200000" flipH="1">
            <a:off x="5299910" y="3728281"/>
            <a:ext cx="1443490" cy="124409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2" name="Text Box 206"/>
          <p:cNvSpPr txBox="1">
            <a:spLocks noChangeArrowheads="1"/>
          </p:cNvSpPr>
          <p:nvPr/>
        </p:nvSpPr>
        <p:spPr bwMode="auto">
          <a:xfrm>
            <a:off x="-71470" y="4643446"/>
            <a:ext cx="2117887" cy="400110"/>
          </a:xfrm>
          <a:prstGeom prst="rect">
            <a:avLst/>
          </a:prstGeom>
          <a:noFill/>
          <a:ln w="9525">
            <a:noFill/>
            <a:miter lim="800000"/>
            <a:headEnd/>
            <a:tailEnd/>
          </a:ln>
          <a:effectLst/>
        </p:spPr>
        <p:txBody>
          <a:bodyPr wrap="none">
            <a:spAutoFit/>
          </a:bodyPr>
          <a:lstStyle/>
          <a:p>
            <a:pPr algn="ctr"/>
            <a:r>
              <a:rPr kumimoji="1" lang="zh-CN" altLang="en-US" sz="2000" b="1" dirty="0" smtClean="0">
                <a:solidFill>
                  <a:srgbClr val="FF0000"/>
                </a:solidFill>
                <a:latin typeface="Arial" charset="0"/>
                <a:ea typeface="黑体" pitchFamily="2" charset="-122"/>
              </a:rPr>
              <a:t>新的</a:t>
            </a:r>
            <a:r>
              <a:rPr kumimoji="1" lang="en-US" altLang="zh-CN" sz="2000" b="1" dirty="0" err="1" smtClean="0">
                <a:solidFill>
                  <a:srgbClr val="FF0000"/>
                </a:solidFill>
                <a:latin typeface="Arial" charset="0"/>
                <a:ea typeface="黑体" pitchFamily="2" charset="-122"/>
              </a:rPr>
              <a:t>Ssthresh</a:t>
            </a:r>
            <a:r>
              <a:rPr kumimoji="1" lang="en-US" altLang="zh-CN" sz="2000" b="1" dirty="0" smtClean="0">
                <a:solidFill>
                  <a:srgbClr val="FF0000"/>
                </a:solidFill>
                <a:latin typeface="Arial" charset="0"/>
                <a:ea typeface="黑体" pitchFamily="2" charset="-122"/>
              </a:rPr>
              <a:t>--&gt;</a:t>
            </a:r>
            <a:endParaRPr kumimoji="1" lang="zh-CN" altLang="en-US" sz="2000" b="1" dirty="0">
              <a:solidFill>
                <a:srgbClr val="FF0000"/>
              </a:solidFill>
              <a:latin typeface="Arial" charset="0"/>
              <a:ea typeface="黑体" pitchFamily="2" charset="-122"/>
            </a:endParaRPr>
          </a:p>
        </p:txBody>
      </p:sp>
      <p:sp>
        <p:nvSpPr>
          <p:cNvPr id="103" name="Text Box 158"/>
          <p:cNvSpPr txBox="1">
            <a:spLocks noChangeArrowheads="1"/>
          </p:cNvSpPr>
          <p:nvPr/>
        </p:nvSpPr>
        <p:spPr bwMode="auto">
          <a:xfrm>
            <a:off x="5429256" y="5643578"/>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a:t>
            </a:r>
            <a:endParaRPr kumimoji="1" lang="en-US" altLang="zh-CN" b="1" dirty="0">
              <a:latin typeface="Arial" charset="0"/>
              <a:ea typeface="黑体" pitchFamily="2" charset="-122"/>
            </a:endParaRPr>
          </a:p>
        </p:txBody>
      </p:sp>
      <p:sp>
        <p:nvSpPr>
          <p:cNvPr id="104" name="Text Box 158"/>
          <p:cNvSpPr txBox="1">
            <a:spLocks noChangeArrowheads="1"/>
          </p:cNvSpPr>
          <p:nvPr/>
        </p:nvSpPr>
        <p:spPr bwMode="auto">
          <a:xfrm>
            <a:off x="5643570" y="5429264"/>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2</a:t>
            </a:r>
            <a:endParaRPr kumimoji="1" lang="en-US" altLang="zh-CN" b="1" dirty="0">
              <a:latin typeface="Arial" charset="0"/>
              <a:ea typeface="黑体" pitchFamily="2" charset="-122"/>
            </a:endParaRPr>
          </a:p>
        </p:txBody>
      </p:sp>
      <p:sp>
        <p:nvSpPr>
          <p:cNvPr id="105" name="Text Box 158"/>
          <p:cNvSpPr txBox="1">
            <a:spLocks noChangeArrowheads="1"/>
          </p:cNvSpPr>
          <p:nvPr/>
        </p:nvSpPr>
        <p:spPr bwMode="auto">
          <a:xfrm>
            <a:off x="5929322" y="5214950"/>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4</a:t>
            </a:r>
            <a:endParaRPr kumimoji="1" lang="en-US" altLang="zh-CN" b="1" dirty="0">
              <a:latin typeface="Arial" charset="0"/>
              <a:ea typeface="黑体" pitchFamily="2" charset="-122"/>
            </a:endParaRPr>
          </a:p>
        </p:txBody>
      </p:sp>
      <p:sp>
        <p:nvSpPr>
          <p:cNvPr id="106" name="Text Box 158"/>
          <p:cNvSpPr txBox="1">
            <a:spLocks noChangeArrowheads="1"/>
          </p:cNvSpPr>
          <p:nvPr/>
        </p:nvSpPr>
        <p:spPr bwMode="auto">
          <a:xfrm>
            <a:off x="6215074" y="4929198"/>
            <a:ext cx="31290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8</a:t>
            </a:r>
            <a:endParaRPr kumimoji="1" lang="en-US" altLang="zh-CN" b="1" dirty="0">
              <a:latin typeface="Arial" charset="0"/>
              <a:ea typeface="黑体" pitchFamily="2" charset="-122"/>
            </a:endParaRPr>
          </a:p>
        </p:txBody>
      </p:sp>
      <p:sp>
        <p:nvSpPr>
          <p:cNvPr id="107" name="Text Box 158"/>
          <p:cNvSpPr txBox="1">
            <a:spLocks noChangeArrowheads="1"/>
          </p:cNvSpPr>
          <p:nvPr/>
        </p:nvSpPr>
        <p:spPr bwMode="auto">
          <a:xfrm>
            <a:off x="6357950" y="4572008"/>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12</a:t>
            </a:r>
            <a:endParaRPr kumimoji="1" lang="en-US" altLang="zh-CN" b="1" dirty="0">
              <a:latin typeface="Arial" charset="0"/>
              <a:ea typeface="黑体" pitchFamily="2" charset="-122"/>
            </a:endParaRPr>
          </a:p>
        </p:txBody>
      </p:sp>
      <p:sp>
        <p:nvSpPr>
          <p:cNvPr id="108" name="Text Box 158"/>
          <p:cNvSpPr txBox="1">
            <a:spLocks noChangeArrowheads="1"/>
          </p:cNvSpPr>
          <p:nvPr/>
        </p:nvSpPr>
        <p:spPr bwMode="auto">
          <a:xfrm>
            <a:off x="6715140" y="4714884"/>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13</a:t>
            </a:r>
            <a:endParaRPr kumimoji="1" lang="en-US" altLang="zh-CN" b="1" dirty="0">
              <a:latin typeface="Arial" charset="0"/>
              <a:ea typeface="黑体" pitchFamily="2" charset="-122"/>
            </a:endParaRPr>
          </a:p>
        </p:txBody>
      </p:sp>
      <p:sp>
        <p:nvSpPr>
          <p:cNvPr id="109" name="Text Box 158"/>
          <p:cNvSpPr txBox="1">
            <a:spLocks noChangeArrowheads="1"/>
          </p:cNvSpPr>
          <p:nvPr/>
        </p:nvSpPr>
        <p:spPr bwMode="auto">
          <a:xfrm>
            <a:off x="7072330" y="4643446"/>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14</a:t>
            </a:r>
            <a:endParaRPr kumimoji="1" lang="en-US" altLang="zh-CN" b="1" dirty="0">
              <a:latin typeface="Arial" charset="0"/>
              <a:ea typeface="黑体" pitchFamily="2" charset="-122"/>
            </a:endParaRPr>
          </a:p>
        </p:txBody>
      </p:sp>
      <p:sp>
        <p:nvSpPr>
          <p:cNvPr id="110" name="Text Box 158"/>
          <p:cNvSpPr txBox="1">
            <a:spLocks noChangeArrowheads="1"/>
          </p:cNvSpPr>
          <p:nvPr/>
        </p:nvSpPr>
        <p:spPr bwMode="auto">
          <a:xfrm>
            <a:off x="7358082" y="4500570"/>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15</a:t>
            </a:r>
            <a:endParaRPr kumimoji="1" lang="en-US" altLang="zh-CN" b="1" dirty="0">
              <a:latin typeface="Arial" charset="0"/>
              <a:ea typeface="黑体" pitchFamily="2" charset="-122"/>
            </a:endParaRPr>
          </a:p>
        </p:txBody>
      </p:sp>
      <p:sp>
        <p:nvSpPr>
          <p:cNvPr id="111" name="Text Box 158"/>
          <p:cNvSpPr txBox="1">
            <a:spLocks noChangeArrowheads="1"/>
          </p:cNvSpPr>
          <p:nvPr/>
        </p:nvSpPr>
        <p:spPr bwMode="auto">
          <a:xfrm>
            <a:off x="7643834" y="4416990"/>
            <a:ext cx="441146" cy="369332"/>
          </a:xfrm>
          <a:prstGeom prst="rect">
            <a:avLst/>
          </a:prstGeom>
          <a:noFill/>
          <a:ln w="9525">
            <a:noFill/>
            <a:miter lim="800000"/>
            <a:headEnd/>
            <a:tailEnd/>
          </a:ln>
          <a:effectLst/>
        </p:spPr>
        <p:txBody>
          <a:bodyPr wrap="none">
            <a:spAutoFit/>
          </a:bodyPr>
          <a:lstStyle/>
          <a:p>
            <a:r>
              <a:rPr kumimoji="1" lang="en-US" altLang="zh-CN" b="1" dirty="0" smtClean="0">
                <a:latin typeface="Arial" charset="0"/>
                <a:ea typeface="黑体" pitchFamily="2" charset="-122"/>
              </a:rPr>
              <a:t>16</a:t>
            </a:r>
            <a:endParaRPr kumimoji="1" lang="en-US" altLang="zh-CN" b="1" dirty="0">
              <a:latin typeface="Arial" charset="0"/>
              <a:ea typeface="黑体" pitchFamily="2" charset="-122"/>
            </a:endParaRPr>
          </a:p>
        </p:txBody>
      </p:sp>
      <p:sp>
        <p:nvSpPr>
          <p:cNvPr id="112" name="矩形 111"/>
          <p:cNvSpPr/>
          <p:nvPr/>
        </p:nvSpPr>
        <p:spPr>
          <a:xfrm>
            <a:off x="3286116" y="6211669"/>
            <a:ext cx="2416046" cy="646331"/>
          </a:xfrm>
          <a:prstGeom prst="rect">
            <a:avLst/>
          </a:prstGeom>
        </p:spPr>
        <p:txBody>
          <a:bodyPr wrap="none">
            <a:spAutoFit/>
          </a:bodyPr>
          <a:lstStyle/>
          <a:p>
            <a:r>
              <a:rPr lang="zh-CN" altLang="en-US" sz="3600" b="1" kern="0" dirty="0" smtClean="0">
                <a:latin typeface="Times New Roman" pitchFamily="18" charset="0"/>
                <a:ea typeface="黑体"/>
                <a:cs typeface="Times New Roman" pitchFamily="18" charset="0"/>
              </a:rPr>
              <a:t>（图</a:t>
            </a:r>
            <a:r>
              <a:rPr lang="en-US" altLang="zh-CN" sz="3600" b="1" kern="0" dirty="0" smtClean="0">
                <a:latin typeface="Times New Roman" pitchFamily="18" charset="0"/>
                <a:ea typeface="黑体"/>
                <a:cs typeface="Times New Roman" pitchFamily="18" charset="0"/>
              </a:rPr>
              <a:t>5-25</a:t>
            </a:r>
            <a:r>
              <a:rPr lang="zh-CN" altLang="en-US" sz="3600" b="1" kern="0" dirty="0" smtClean="0">
                <a:latin typeface="Times New Roman" pitchFamily="18" charset="0"/>
                <a:ea typeface="黑体"/>
                <a:cs typeface="Times New Roman" pitchFamily="18" charset="0"/>
              </a:rPr>
              <a:t>）</a:t>
            </a:r>
            <a:endParaRPr lang="zh-CN" altLang="en-US" b="1" dirty="0"/>
          </a:p>
        </p:txBody>
      </p:sp>
      <p:sp>
        <p:nvSpPr>
          <p:cNvPr id="113" name="椭圆 112"/>
          <p:cNvSpPr/>
          <p:nvPr/>
        </p:nvSpPr>
        <p:spPr>
          <a:xfrm>
            <a:off x="5143504" y="3143248"/>
            <a:ext cx="714380" cy="7143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5" grpId="0"/>
      <p:bldP spid="106" grpId="0"/>
      <p:bldP spid="107" grpId="0"/>
      <p:bldP spid="108" grpId="0"/>
      <p:bldP spid="109" grpId="0"/>
      <p:bldP spid="110" grpId="0"/>
      <p:bldP spid="1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15370" cy="714356"/>
          </a:xfrm>
        </p:spPr>
        <p:txBody>
          <a:bodyPr/>
          <a:lstStyle/>
          <a:p>
            <a:r>
              <a:rPr lang="en-US" altLang="zh-CN" dirty="0" smtClean="0"/>
              <a:t>2.</a:t>
            </a:r>
            <a:r>
              <a:rPr lang="zh-CN" altLang="en-US" dirty="0" smtClean="0"/>
              <a:t>快重传和快恢复</a:t>
            </a:r>
            <a:endParaRPr lang="zh-CN" altLang="en-US" dirty="0"/>
          </a:p>
        </p:txBody>
      </p:sp>
      <p:sp>
        <p:nvSpPr>
          <p:cNvPr id="4" name="灯片编号占位符 3"/>
          <p:cNvSpPr>
            <a:spLocks noGrp="1"/>
          </p:cNvSpPr>
          <p:nvPr>
            <p:ph type="sldNum" sz="quarter" idx="4"/>
          </p:nvPr>
        </p:nvSpPr>
        <p:spPr>
          <a:xfrm>
            <a:off x="8358182" y="6429396"/>
            <a:ext cx="785818" cy="428604"/>
          </a:xfrm>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96</a:t>
            </a:fld>
            <a:endParaRPr lang="zh-CN" altLang="en-US" kern="0" dirty="0">
              <a:solidFill>
                <a:sysClr val="windowText" lastClr="000000"/>
              </a:solidFill>
            </a:endParaRPr>
          </a:p>
        </p:txBody>
      </p:sp>
      <p:pic>
        <p:nvPicPr>
          <p:cNvPr id="84994" name="Picture 2" descr="E:\ycm\计算机网络2012\2012\TCP-IP协议族之运输层（TCP流量控制和拥塞控制 [2]） - 凌阳教育 Leo Chin - 博客园.files\2010101122524670.jpg"/>
          <p:cNvPicPr>
            <a:picLocks noChangeAspect="1" noChangeArrowheads="1"/>
          </p:cNvPicPr>
          <p:nvPr/>
        </p:nvPicPr>
        <p:blipFill>
          <a:blip r:embed="rId3"/>
          <a:srcRect/>
          <a:stretch>
            <a:fillRect/>
          </a:stretch>
        </p:blipFill>
        <p:spPr bwMode="auto">
          <a:xfrm>
            <a:off x="428596" y="1428736"/>
            <a:ext cx="7313433" cy="4500570"/>
          </a:xfrm>
          <a:prstGeom prst="rect">
            <a:avLst/>
          </a:prstGeom>
          <a:noFill/>
        </p:spPr>
      </p:pic>
      <p:sp>
        <p:nvSpPr>
          <p:cNvPr id="6" name="圆角矩形标注 5"/>
          <p:cNvSpPr/>
          <p:nvPr/>
        </p:nvSpPr>
        <p:spPr>
          <a:xfrm>
            <a:off x="0" y="6072206"/>
            <a:ext cx="5429288" cy="785794"/>
          </a:xfrm>
          <a:prstGeom prst="wedgeRoundRectCallout">
            <a:avLst>
              <a:gd name="adj1" fmla="val -6337"/>
              <a:gd name="adj2" fmla="val -13808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dirty="0" smtClean="0"/>
              <a:t>重传时，超时计时器还未到期（没有减为</a:t>
            </a:r>
            <a:r>
              <a:rPr lang="en-US" altLang="zh-CN" sz="2400" dirty="0" smtClean="0"/>
              <a:t>0</a:t>
            </a:r>
            <a:r>
              <a:rPr lang="zh-CN" altLang="en-US" sz="2400" dirty="0" smtClean="0"/>
              <a:t>），所以叫快重传</a:t>
            </a:r>
            <a:endParaRPr lang="zh-CN" altLang="en-US" sz="2400" dirty="0"/>
          </a:p>
        </p:txBody>
      </p:sp>
      <p:sp>
        <p:nvSpPr>
          <p:cNvPr id="8" name="Line 37"/>
          <p:cNvSpPr>
            <a:spLocks noChangeShapeType="1"/>
          </p:cNvSpPr>
          <p:nvPr/>
        </p:nvSpPr>
        <p:spPr bwMode="auto">
          <a:xfrm>
            <a:off x="2402071" y="5286388"/>
            <a:ext cx="250825" cy="0"/>
          </a:xfrm>
          <a:prstGeom prst="line">
            <a:avLst/>
          </a:prstGeom>
          <a:noFill/>
          <a:ln w="38100">
            <a:solidFill>
              <a:srgbClr val="FF0000"/>
            </a:solidFill>
            <a:round/>
            <a:headEnd type="none" w="sm" len="sm"/>
            <a:tailEnd type="none" w="sm" len="sm"/>
          </a:ln>
          <a:effectLst/>
        </p:spPr>
        <p:txBody>
          <a:bodyPr/>
          <a:lstStyle/>
          <a:p>
            <a:endParaRPr lang="zh-CN" altLang="en-US"/>
          </a:p>
        </p:txBody>
      </p:sp>
      <p:sp>
        <p:nvSpPr>
          <p:cNvPr id="9" name="Line 36"/>
          <p:cNvSpPr>
            <a:spLocks noChangeShapeType="1"/>
          </p:cNvSpPr>
          <p:nvPr/>
        </p:nvSpPr>
        <p:spPr bwMode="auto">
          <a:xfrm>
            <a:off x="2384409" y="2687635"/>
            <a:ext cx="250825" cy="0"/>
          </a:xfrm>
          <a:prstGeom prst="line">
            <a:avLst/>
          </a:prstGeom>
          <a:noFill/>
          <a:ln w="38100">
            <a:solidFill>
              <a:srgbClr val="FF0000"/>
            </a:solidFill>
            <a:round/>
            <a:headEnd type="none" w="sm" len="sm"/>
            <a:tailEnd type="none" w="sm" len="sm"/>
          </a:ln>
          <a:effectLst/>
        </p:spPr>
        <p:txBody>
          <a:bodyPr/>
          <a:lstStyle/>
          <a:p>
            <a:endParaRPr lang="zh-CN" altLang="en-US" sz="2000"/>
          </a:p>
        </p:txBody>
      </p:sp>
      <p:sp>
        <p:nvSpPr>
          <p:cNvPr id="10" name="Line 38"/>
          <p:cNvSpPr>
            <a:spLocks noChangeShapeType="1"/>
          </p:cNvSpPr>
          <p:nvPr/>
        </p:nvSpPr>
        <p:spPr bwMode="auto">
          <a:xfrm>
            <a:off x="2511408" y="2674935"/>
            <a:ext cx="45719" cy="2611453"/>
          </a:xfrm>
          <a:prstGeom prst="line">
            <a:avLst/>
          </a:prstGeom>
          <a:noFill/>
          <a:ln w="38100">
            <a:solidFill>
              <a:srgbClr val="FF0000"/>
            </a:solidFill>
            <a:round/>
            <a:headEnd type="triangle" w="sm" len="med"/>
            <a:tailEnd type="triangle" w="sm" len="med"/>
          </a:ln>
          <a:effectLst/>
        </p:spPr>
        <p:txBody>
          <a:bodyPr/>
          <a:lstStyle/>
          <a:p>
            <a:endParaRPr lang="zh-CN" altLang="en-US"/>
          </a:p>
        </p:txBody>
      </p:sp>
      <p:grpSp>
        <p:nvGrpSpPr>
          <p:cNvPr id="11" name="Group 39"/>
          <p:cNvGrpSpPr>
            <a:grpSpLocks/>
          </p:cNvGrpSpPr>
          <p:nvPr/>
        </p:nvGrpSpPr>
        <p:grpSpPr bwMode="auto">
          <a:xfrm>
            <a:off x="2214546" y="2857496"/>
            <a:ext cx="595827" cy="646096"/>
            <a:chOff x="475" y="2386"/>
            <a:chExt cx="323" cy="306"/>
          </a:xfrm>
        </p:grpSpPr>
        <p:sp>
          <p:nvSpPr>
            <p:cNvPr id="12" name="Oval 40"/>
            <p:cNvSpPr>
              <a:spLocks noChangeArrowheads="1"/>
            </p:cNvSpPr>
            <p:nvPr/>
          </p:nvSpPr>
          <p:spPr bwMode="auto">
            <a:xfrm>
              <a:off x="543" y="2505"/>
              <a:ext cx="181" cy="181"/>
            </a:xfrm>
            <a:prstGeom prst="ellipse">
              <a:avLst/>
            </a:prstGeom>
            <a:solidFill>
              <a:schemeClr val="bg1"/>
            </a:solidFill>
            <a:ln w="9525">
              <a:noFill/>
              <a:round/>
              <a:headEnd/>
              <a:tailEnd/>
            </a:ln>
            <a:effectLst/>
          </p:spPr>
          <p:txBody>
            <a:bodyPr wrap="none" anchor="ctr"/>
            <a:lstStyle/>
            <a:p>
              <a:endParaRPr lang="zh-CN" altLang="en-US"/>
            </a:p>
          </p:txBody>
        </p:sp>
        <p:sp>
          <p:nvSpPr>
            <p:cNvPr id="13" name="Text Box 41"/>
            <p:cNvSpPr txBox="1">
              <a:spLocks noChangeArrowheads="1"/>
            </p:cNvSpPr>
            <p:nvPr/>
          </p:nvSpPr>
          <p:spPr bwMode="auto">
            <a:xfrm>
              <a:off x="475" y="2386"/>
              <a:ext cx="323" cy="306"/>
            </a:xfrm>
            <a:prstGeom prst="rect">
              <a:avLst/>
            </a:prstGeom>
            <a:noFill/>
            <a:ln w="9525">
              <a:noFill/>
              <a:miter lim="800000"/>
              <a:headEnd/>
              <a:tailEnd/>
            </a:ln>
            <a:effectLst/>
          </p:spPr>
          <p:txBody>
            <a:bodyPr wrap="none">
              <a:spAutoFit/>
            </a:bodyPr>
            <a:lstStyle/>
            <a:p>
              <a:r>
                <a:rPr lang="en-US" altLang="zh-CN" sz="3600" dirty="0">
                  <a:latin typeface="Arial" charset="0"/>
                  <a:ea typeface="黑体" pitchFamily="2" charset="-122"/>
                  <a:sym typeface="Wingdings" pitchFamily="2" charset="2"/>
                </a:rPr>
                <a:t></a:t>
              </a:r>
            </a:p>
          </p:txBody>
        </p:sp>
      </p:grpSp>
      <p:sp>
        <p:nvSpPr>
          <p:cNvPr id="17" name="矩形 16"/>
          <p:cNvSpPr/>
          <p:nvPr/>
        </p:nvSpPr>
        <p:spPr>
          <a:xfrm>
            <a:off x="6715092" y="642918"/>
            <a:ext cx="2428908" cy="1384995"/>
          </a:xfrm>
          <a:prstGeom prst="rect">
            <a:avLst/>
          </a:prstGeom>
          <a:solidFill>
            <a:schemeClr val="accent2"/>
          </a:solidFill>
        </p:spPr>
        <p:txBody>
          <a:bodyPr wrap="square">
            <a:spAutoFit/>
          </a:bodyPr>
          <a:lstStyle/>
          <a:p>
            <a:r>
              <a:rPr lang="zh-CN" altLang="en-US" sz="2800" kern="0" dirty="0" smtClean="0">
                <a:solidFill>
                  <a:srgbClr val="000000"/>
                </a:solidFill>
                <a:latin typeface="Times New Roman" pitchFamily="18" charset="0"/>
                <a:ea typeface="黑体"/>
                <a:cs typeface="Times New Roman" pitchFamily="18" charset="0"/>
              </a:rPr>
              <a:t>收到失序报文后就立即发出重复确认</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1"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ipe(up)">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10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par>
                                <p:cTn id="18" presetID="22"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1000"/>
                                        <p:tgtEl>
                                          <p:spTgt spid="11"/>
                                        </p:tgtEl>
                                      </p:cBhvr>
                                    </p:animEffect>
                                  </p:childTnLst>
                                </p:cTn>
                              </p:par>
                              <p:par>
                                <p:cTn id="21" presetID="35" presetClass="emph" presetSubtype="0" repeatCount="3000" fill="hold" nodeType="withEffect">
                                  <p:stCondLst>
                                    <p:cond delay="0"/>
                                  </p:stCondLst>
                                  <p:childTnLst>
                                    <p:anim calcmode="discrete" valueType="str">
                                      <p:cBhvr>
                                        <p:cTn id="22"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0" y="2643182"/>
            <a:ext cx="8929208" cy="3321087"/>
            <a:chOff x="272479" y="836711"/>
            <a:chExt cx="967330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rPr>
                <a:t>超时</a:t>
              </a: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237" name="Text Box 78"/>
            <p:cNvSpPr txBox="1">
              <a:spLocks noChangeArrowheads="1"/>
            </p:cNvSpPr>
            <p:nvPr/>
          </p:nvSpPr>
          <p:spPr bwMode="auto">
            <a:xfrm>
              <a:off x="2709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238" name="Text Box 79"/>
            <p:cNvSpPr txBox="1">
              <a:spLocks noChangeArrowheads="1"/>
            </p:cNvSpPr>
            <p:nvPr/>
          </p:nvSpPr>
          <p:spPr bwMode="auto">
            <a:xfrm>
              <a:off x="3177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239" name="Text Box 80"/>
            <p:cNvSpPr txBox="1">
              <a:spLocks noChangeArrowheads="1"/>
            </p:cNvSpPr>
            <p:nvPr/>
          </p:nvSpPr>
          <p:spPr bwMode="auto">
            <a:xfrm>
              <a:off x="3658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40" name="Text Box 81"/>
            <p:cNvSpPr txBox="1">
              <a:spLocks noChangeArrowheads="1"/>
            </p:cNvSpPr>
            <p:nvPr/>
          </p:nvSpPr>
          <p:spPr bwMode="auto">
            <a:xfrm>
              <a:off x="4048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241" name="Text Box 82"/>
            <p:cNvSpPr txBox="1">
              <a:spLocks noChangeArrowheads="1"/>
            </p:cNvSpPr>
            <p:nvPr/>
          </p:nvSpPr>
          <p:spPr bwMode="auto">
            <a:xfrm>
              <a:off x="455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42" name="Text Box 83"/>
            <p:cNvSpPr txBox="1">
              <a:spLocks noChangeArrowheads="1"/>
            </p:cNvSpPr>
            <p:nvPr/>
          </p:nvSpPr>
          <p:spPr bwMode="auto">
            <a:xfrm>
              <a:off x="4997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14</a:t>
              </a:r>
            </a:p>
          </p:txBody>
        </p:sp>
        <p:sp>
          <p:nvSpPr>
            <p:cNvPr id="243" name="Text Box 84"/>
            <p:cNvSpPr txBox="1">
              <a:spLocks noChangeArrowheads="1"/>
            </p:cNvSpPr>
            <p:nvPr/>
          </p:nvSpPr>
          <p:spPr bwMode="auto">
            <a:xfrm>
              <a:off x="546590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44" name="Text Box 85"/>
            <p:cNvSpPr txBox="1">
              <a:spLocks noChangeArrowheads="1"/>
            </p:cNvSpPr>
            <p:nvPr/>
          </p:nvSpPr>
          <p:spPr bwMode="auto">
            <a:xfrm>
              <a:off x="5950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18</a:t>
              </a:r>
            </a:p>
          </p:txBody>
        </p:sp>
        <p:sp>
          <p:nvSpPr>
            <p:cNvPr id="245" name="Text Box 86"/>
            <p:cNvSpPr txBox="1">
              <a:spLocks noChangeArrowheads="1"/>
            </p:cNvSpPr>
            <p:nvPr/>
          </p:nvSpPr>
          <p:spPr bwMode="auto">
            <a:xfrm>
              <a:off x="6418153" y="3749277"/>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46" name="Text Box 87"/>
            <p:cNvSpPr txBox="1">
              <a:spLocks noChangeArrowheads="1"/>
            </p:cNvSpPr>
            <p:nvPr/>
          </p:nvSpPr>
          <p:spPr bwMode="auto">
            <a:xfrm>
              <a:off x="6873153" y="3757688"/>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22</a:t>
              </a:r>
            </a:p>
          </p:txBody>
        </p:sp>
        <p:sp>
          <p:nvSpPr>
            <p:cNvPr id="247" name="Text Box 89"/>
            <p:cNvSpPr txBox="1">
              <a:spLocks noChangeArrowheads="1"/>
            </p:cNvSpPr>
            <p:nvPr/>
          </p:nvSpPr>
          <p:spPr bwMode="auto">
            <a:xfrm>
              <a:off x="1812903" y="3749277"/>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48" name="Text Box 90"/>
            <p:cNvSpPr txBox="1">
              <a:spLocks noChangeArrowheads="1"/>
            </p:cNvSpPr>
            <p:nvPr/>
          </p:nvSpPr>
          <p:spPr bwMode="auto">
            <a:xfrm>
              <a:off x="1647153" y="3591140"/>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0</a:t>
              </a:r>
            </a:p>
          </p:txBody>
        </p:sp>
        <p:sp>
          <p:nvSpPr>
            <p:cNvPr id="250" name="Text Box 92"/>
            <p:cNvSpPr txBox="1">
              <a:spLocks noChangeArrowheads="1"/>
            </p:cNvSpPr>
            <p:nvPr/>
          </p:nvSpPr>
          <p:spPr bwMode="auto">
            <a:xfrm>
              <a:off x="1647153" y="2797088"/>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251" name="Text Box 93"/>
            <p:cNvSpPr txBox="1">
              <a:spLocks noChangeArrowheads="1"/>
            </p:cNvSpPr>
            <p:nvPr/>
          </p:nvSpPr>
          <p:spPr bwMode="auto">
            <a:xfrm>
              <a:off x="1530153" y="2406791"/>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12</a:t>
              </a:r>
            </a:p>
          </p:txBody>
        </p:sp>
        <p:sp>
          <p:nvSpPr>
            <p:cNvPr id="252" name="Text Box 94"/>
            <p:cNvSpPr txBox="1">
              <a:spLocks noChangeArrowheads="1"/>
            </p:cNvSpPr>
            <p:nvPr/>
          </p:nvSpPr>
          <p:spPr bwMode="auto">
            <a:xfrm>
              <a:off x="1530153" y="201649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16</a:t>
              </a:r>
            </a:p>
          </p:txBody>
        </p:sp>
        <p:sp>
          <p:nvSpPr>
            <p:cNvPr id="253" name="Text Box 95"/>
            <p:cNvSpPr txBox="1">
              <a:spLocks noChangeArrowheads="1"/>
            </p:cNvSpPr>
            <p:nvPr/>
          </p:nvSpPr>
          <p:spPr bwMode="auto">
            <a:xfrm>
              <a:off x="1530153" y="1612739"/>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20</a:t>
              </a:r>
            </a:p>
          </p:txBody>
        </p:sp>
        <p:sp>
          <p:nvSpPr>
            <p:cNvPr id="254" name="Text Box 96"/>
            <p:cNvSpPr txBox="1">
              <a:spLocks noChangeArrowheads="1"/>
            </p:cNvSpPr>
            <p:nvPr/>
          </p:nvSpPr>
          <p:spPr bwMode="auto">
            <a:xfrm>
              <a:off x="1530153" y="120898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a:spLocks/>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传输轮次</a:t>
              </a:r>
            </a:p>
          </p:txBody>
        </p:sp>
        <p:sp>
          <p:nvSpPr>
            <p:cNvPr id="270" name="Text Box 135"/>
            <p:cNvSpPr txBox="1">
              <a:spLocks noChangeArrowheads="1"/>
            </p:cNvSpPr>
            <p:nvPr/>
          </p:nvSpPr>
          <p:spPr bwMode="auto">
            <a:xfrm>
              <a:off x="966278" y="836711"/>
              <a:ext cx="2091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ea typeface="宋体"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itchFamily="18" charset="0"/>
                  <a:ea typeface="宋体"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271" name="Text Box 140"/>
            <p:cNvSpPr txBox="1">
              <a:spLocks noChangeArrowheads="1"/>
            </p:cNvSpPr>
            <p:nvPr/>
          </p:nvSpPr>
          <p:spPr bwMode="auto">
            <a:xfrm>
              <a:off x="6773303" y="1408215"/>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itchFamily="18" charset="0"/>
                <a:ea typeface="宋体"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775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Times New Roman" pitchFamily="18" charset="0"/>
                  <a:ea typeface="宋体" charset="-122"/>
                </a:rPr>
                <a:t>TCP Reno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FF"/>
                  </a:solidFill>
                  <a:effectLst/>
                  <a:uLnTx/>
                  <a:uFillTx/>
                  <a:latin typeface="Times New Roman" pitchFamily="18" charset="0"/>
                  <a:ea typeface="宋体" charset="-122"/>
                </a:rPr>
                <a:t>版本</a:t>
              </a:r>
            </a:p>
          </p:txBody>
        </p:sp>
        <p:sp>
          <p:nvSpPr>
            <p:cNvPr id="278" name="Text Box 205"/>
            <p:cNvSpPr txBox="1">
              <a:spLocks noChangeArrowheads="1"/>
            </p:cNvSpPr>
            <p:nvPr/>
          </p:nvSpPr>
          <p:spPr bwMode="auto">
            <a:xfrm>
              <a:off x="272479" y="2551223"/>
              <a:ext cx="138788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smtClean="0">
                  <a:ln>
                    <a:noFill/>
                  </a:ln>
                  <a:solidFill>
                    <a:srgbClr val="C00000"/>
                  </a:solidFill>
                  <a:effectLst/>
                  <a:uLnTx/>
                  <a:uFillTx/>
                  <a:latin typeface="Times New Roman" pitchFamily="18" charset="0"/>
                  <a:ea typeface="宋体"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itchFamily="18" charset="0"/>
                <a:ea typeface="宋体"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C00000"/>
                  </a:solidFill>
                  <a:effectLst/>
                  <a:uLnTx/>
                  <a:uFillTx/>
                  <a:latin typeface="Times New Roman" pitchFamily="18" charset="0"/>
                  <a:ea typeface="宋体" charset="-122"/>
                </a:rPr>
                <a:t> 的初始值</a:t>
              </a:r>
            </a:p>
          </p:txBody>
        </p:sp>
        <p:sp>
          <p:nvSpPr>
            <p:cNvPr id="280" name="Line 215"/>
            <p:cNvSpPr>
              <a:spLocks noChangeShapeType="1"/>
            </p:cNvSpPr>
            <p:nvPr/>
          </p:nvSpPr>
          <p:spPr bwMode="auto">
            <a:xfrm flipV="1">
              <a:off x="1510703" y="2979851"/>
              <a:ext cx="219374" cy="0"/>
            </a:xfrm>
            <a:prstGeom prst="line">
              <a:avLst/>
            </a:prstGeom>
            <a:noFill/>
            <a:ln w="19050">
              <a:solidFill>
                <a:srgbClr val="C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898069" y="2393474"/>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headEnd/>
              <a:tailE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a:spLocks/>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ysClr val="windowText" lastClr="000000"/>
                  </a:solidFill>
                  <a:effectLst/>
                  <a:uLnTx/>
                  <a:uFillTx/>
                  <a:sym typeface="Wingdings"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headEnd/>
              <a:tailE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headEnd/>
              <a:tailE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7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24</a:t>
              </a: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headEnd/>
              <a:tailEnd/>
            </a:ln>
          </p:spPr>
        </p:cxnSp>
        <p:sp>
          <p:nvSpPr>
            <p:cNvPr id="305" name="Text Box 206"/>
            <p:cNvSpPr txBox="1">
              <a:spLocks noChangeArrowheads="1"/>
            </p:cNvSpPr>
            <p:nvPr/>
          </p:nvSpPr>
          <p:spPr bwMode="auto">
            <a:xfrm rot="20070649">
              <a:off x="5763115" y="2010746"/>
              <a:ext cx="120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pitchFamily="18" charset="0"/>
                  <a:ea typeface="宋体" charset="-122"/>
                </a:rPr>
                <a:t>拥塞避免</a:t>
              </a:r>
            </a:p>
          </p:txBody>
        </p:sp>
        <p:sp>
          <p:nvSpPr>
            <p:cNvPr id="306" name="Text Box 206"/>
            <p:cNvSpPr txBox="1">
              <a:spLocks noChangeArrowheads="1"/>
            </p:cNvSpPr>
            <p:nvPr/>
          </p:nvSpPr>
          <p:spPr bwMode="auto">
            <a:xfrm rot="20205303">
              <a:off x="2939569" y="1471566"/>
              <a:ext cx="1318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rPr>
                <a:t>拥塞避免</a:t>
              </a:r>
            </a:p>
          </p:txBody>
        </p:sp>
        <p:sp>
          <p:nvSpPr>
            <p:cNvPr id="307" name="TextBox 147"/>
            <p:cNvSpPr txBox="1">
              <a:spLocks noChangeArrowheads="1"/>
            </p:cNvSpPr>
            <p:nvPr/>
          </p:nvSpPr>
          <p:spPr bwMode="auto">
            <a:xfrm>
              <a:off x="5542277" y="2191455"/>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headEnd/>
              <a:tailE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headEnd/>
              <a:tailE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headEnd/>
              <a:tailE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47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sym typeface="Wingdings"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389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4</a:t>
              </a:r>
            </a:p>
          </p:txBody>
        </p:sp>
      </p:grpSp>
      <p:sp>
        <p:nvSpPr>
          <p:cNvPr id="276" name="Line 167"/>
          <p:cNvSpPr>
            <a:spLocks noChangeShapeType="1"/>
          </p:cNvSpPr>
          <p:nvPr/>
        </p:nvSpPr>
        <p:spPr bwMode="auto">
          <a:xfrm>
            <a:off x="5849266" y="4581024"/>
            <a:ext cx="369182"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2" name="矩形 121"/>
          <p:cNvSpPr/>
          <p:nvPr/>
        </p:nvSpPr>
        <p:spPr>
          <a:xfrm>
            <a:off x="35071" y="309241"/>
            <a:ext cx="8929718" cy="1840504"/>
          </a:xfrm>
          <a:prstGeom prst="rect">
            <a:avLst/>
          </a:prstGeom>
          <a:solidFill>
            <a:srgbClr val="FFC000"/>
          </a:solidFill>
        </p:spPr>
        <p:txBody>
          <a:bodyPr wrap="square">
            <a:spAutoFit/>
          </a:bodyPr>
          <a:lstStyle/>
          <a:p>
            <a:pPr marL="342900" indent="-342900" eaLnBrk="0" hangingPunct="0">
              <a:spcBef>
                <a:spcPct val="20000"/>
              </a:spcBef>
              <a:buClr>
                <a:srgbClr val="3333CC"/>
              </a:buClr>
              <a:buSzPct val="60000"/>
              <a:buFont typeface="Wingdings" pitchFamily="2" charset="2"/>
              <a:buChar char="n"/>
            </a:pPr>
            <a:r>
              <a:rPr lang="zh-CN" altLang="en-US" sz="2800" kern="0" dirty="0" smtClean="0">
                <a:solidFill>
                  <a:srgbClr val="333399"/>
                </a:solidFill>
                <a:latin typeface="Times New Roman" pitchFamily="18" charset="0"/>
                <a:ea typeface="黑体"/>
                <a:cs typeface="Times New Roman" pitchFamily="18" charset="0"/>
              </a:rPr>
              <a:t>当发送方收到第</a:t>
            </a:r>
            <a:r>
              <a:rPr lang="en-US" altLang="zh-CN" sz="2800" kern="0" dirty="0" smtClean="0">
                <a:solidFill>
                  <a:srgbClr val="333399"/>
                </a:solidFill>
                <a:latin typeface="Times New Roman" pitchFamily="18" charset="0"/>
                <a:ea typeface="黑体"/>
                <a:cs typeface="Times New Roman" pitchFamily="18" charset="0"/>
              </a:rPr>
              <a:t>3</a:t>
            </a:r>
            <a:r>
              <a:rPr lang="zh-CN" altLang="en-US" sz="2800" kern="0" dirty="0" smtClean="0">
                <a:solidFill>
                  <a:srgbClr val="333399"/>
                </a:solidFill>
                <a:latin typeface="Times New Roman" pitchFamily="18" charset="0"/>
                <a:ea typeface="黑体"/>
                <a:cs typeface="Times New Roman" pitchFamily="18" charset="0"/>
              </a:rPr>
              <a:t>个重复的</a:t>
            </a:r>
            <a:r>
              <a:rPr lang="en-US" altLang="zh-CN" sz="2800" kern="0" dirty="0" smtClean="0">
                <a:solidFill>
                  <a:srgbClr val="333399"/>
                </a:solidFill>
                <a:latin typeface="Times New Roman" pitchFamily="18" charset="0"/>
                <a:ea typeface="黑体"/>
                <a:cs typeface="Times New Roman" pitchFamily="18" charset="0"/>
              </a:rPr>
              <a:t>ACK</a:t>
            </a:r>
            <a:r>
              <a:rPr lang="zh-CN" altLang="en-US" sz="2800" kern="0" dirty="0" smtClean="0">
                <a:solidFill>
                  <a:srgbClr val="333399"/>
                </a:solidFill>
                <a:latin typeface="Times New Roman" pitchFamily="18" charset="0"/>
                <a:ea typeface="黑体"/>
                <a:cs typeface="Times New Roman" pitchFamily="18" charset="0"/>
              </a:rPr>
              <a:t>时，认为网络有了轻微拥塞，要减少发向网络的数据量：</a:t>
            </a:r>
            <a:endParaRPr lang="en-US" altLang="zh-CN" sz="2800" kern="0" dirty="0" smtClean="0">
              <a:solidFill>
                <a:srgbClr val="333399"/>
              </a:solidFill>
              <a:latin typeface="Times New Roman" pitchFamily="18" charset="0"/>
              <a:ea typeface="黑体"/>
              <a:cs typeface="Times New Roman" pitchFamily="18" charset="0"/>
            </a:endParaRPr>
          </a:p>
          <a:p>
            <a:pPr marL="742950" lvl="1" indent="-285750" eaLnBrk="0" hangingPunct="0">
              <a:spcBef>
                <a:spcPct val="20000"/>
              </a:spcBef>
              <a:buClr>
                <a:srgbClr val="FF0000"/>
              </a:buClr>
              <a:buSzPct val="55000"/>
              <a:buFont typeface="Wingdings" pitchFamily="2" charset="2"/>
              <a:buChar char="n"/>
            </a:pPr>
            <a:r>
              <a:rPr lang="en-US" altLang="zh-CN" sz="2400" kern="0" dirty="0" smtClean="0">
                <a:solidFill>
                  <a:srgbClr val="000000"/>
                </a:solidFill>
                <a:latin typeface="Times New Roman" pitchFamily="18" charset="0"/>
                <a:ea typeface="黑体"/>
                <a:cs typeface="Times New Roman" pitchFamily="18" charset="0"/>
              </a:rPr>
              <a:t>1</a:t>
            </a:r>
            <a:r>
              <a:rPr lang="zh-CN" altLang="en-US" sz="2400" kern="0" dirty="0" smtClean="0">
                <a:solidFill>
                  <a:srgbClr val="000000"/>
                </a:solidFill>
                <a:latin typeface="Times New Roman" pitchFamily="18" charset="0"/>
                <a:ea typeface="黑体"/>
                <a:cs typeface="Times New Roman" pitchFamily="18" charset="0"/>
              </a:rPr>
              <a:t>、设置</a:t>
            </a:r>
            <a:r>
              <a:rPr lang="en-US" altLang="zh-CN" sz="2400" kern="0" dirty="0" err="1" smtClean="0">
                <a:solidFill>
                  <a:srgbClr val="000000"/>
                </a:solidFill>
                <a:latin typeface="Times New Roman" pitchFamily="18" charset="0"/>
                <a:ea typeface="黑体"/>
                <a:cs typeface="Times New Roman" pitchFamily="18" charset="0"/>
              </a:rPr>
              <a:t>ssthresh</a:t>
            </a:r>
            <a:r>
              <a:rPr lang="en-US" altLang="zh-CN" sz="2400" kern="0" dirty="0" smtClean="0">
                <a:solidFill>
                  <a:srgbClr val="000000"/>
                </a:solidFill>
                <a:latin typeface="Times New Roman" pitchFamily="18" charset="0"/>
                <a:ea typeface="黑体"/>
                <a:cs typeface="Times New Roman" pitchFamily="18" charset="0"/>
              </a:rPr>
              <a:t>=(1/2)*</a:t>
            </a:r>
            <a:r>
              <a:rPr lang="en-US" altLang="zh-CN" sz="2400" kern="0" dirty="0" err="1" smtClean="0">
                <a:solidFill>
                  <a:srgbClr val="000000"/>
                </a:solidFill>
                <a:latin typeface="Times New Roman" pitchFamily="18" charset="0"/>
                <a:ea typeface="黑体"/>
                <a:cs typeface="Times New Roman" pitchFamily="18" charset="0"/>
              </a:rPr>
              <a:t>cwnd</a:t>
            </a:r>
            <a:r>
              <a:rPr lang="en-US" altLang="zh-CN" sz="2400" kern="0" dirty="0" smtClean="0">
                <a:solidFill>
                  <a:srgbClr val="000000"/>
                </a:solidFill>
                <a:latin typeface="Times New Roman" pitchFamily="18" charset="0"/>
                <a:ea typeface="黑体"/>
                <a:cs typeface="Times New Roman" pitchFamily="18" charset="0"/>
              </a:rPr>
              <a:t> = 8</a:t>
            </a:r>
            <a:r>
              <a:rPr lang="zh-CN" altLang="en-US" sz="2400" kern="0" dirty="0" smtClean="0">
                <a:solidFill>
                  <a:srgbClr val="000000"/>
                </a:solidFill>
                <a:latin typeface="Times New Roman" pitchFamily="18" charset="0"/>
                <a:ea typeface="黑体"/>
                <a:cs typeface="Times New Roman" pitchFamily="18" charset="0"/>
              </a:rPr>
              <a:t>。</a:t>
            </a:r>
            <a:endParaRPr lang="en-US" altLang="zh-CN" sz="2400" kern="0" dirty="0" smtClean="0">
              <a:solidFill>
                <a:srgbClr val="000000"/>
              </a:solidFill>
              <a:latin typeface="Times New Roman" pitchFamily="18" charset="0"/>
              <a:ea typeface="黑体"/>
              <a:cs typeface="Times New Roman" pitchFamily="18" charset="0"/>
            </a:endParaRPr>
          </a:p>
          <a:p>
            <a:pPr marL="742950" lvl="1" indent="-285750" eaLnBrk="0" hangingPunct="0">
              <a:spcBef>
                <a:spcPct val="20000"/>
              </a:spcBef>
              <a:buClr>
                <a:srgbClr val="FF0000"/>
              </a:buClr>
              <a:buSzPct val="55000"/>
              <a:buFont typeface="Wingdings" pitchFamily="2" charset="2"/>
              <a:buChar char="n"/>
            </a:pPr>
            <a:r>
              <a:rPr lang="en-US" altLang="zh-CN" sz="2400" kern="0" dirty="0" smtClean="0">
                <a:solidFill>
                  <a:srgbClr val="000000"/>
                </a:solidFill>
                <a:latin typeface="Times New Roman" pitchFamily="18" charset="0"/>
                <a:ea typeface="黑体"/>
                <a:cs typeface="Times New Roman" pitchFamily="18" charset="0"/>
              </a:rPr>
              <a:t>2</a:t>
            </a:r>
            <a:r>
              <a:rPr lang="zh-CN" altLang="en-US" sz="2400" kern="0" dirty="0" smtClean="0">
                <a:solidFill>
                  <a:srgbClr val="000000"/>
                </a:solidFill>
                <a:latin typeface="Times New Roman" pitchFamily="18" charset="0"/>
                <a:ea typeface="黑体"/>
                <a:cs typeface="Times New Roman" pitchFamily="18" charset="0"/>
              </a:rPr>
              <a:t>、设置</a:t>
            </a:r>
            <a:r>
              <a:rPr lang="en-US" altLang="zh-CN" sz="2400" kern="0" dirty="0" err="1" smtClean="0">
                <a:solidFill>
                  <a:srgbClr val="000000"/>
                </a:solidFill>
                <a:latin typeface="Times New Roman" pitchFamily="18" charset="0"/>
                <a:ea typeface="黑体"/>
                <a:cs typeface="Times New Roman" pitchFamily="18" charset="0"/>
              </a:rPr>
              <a:t>cwnd</a:t>
            </a:r>
            <a:r>
              <a:rPr lang="en-US" altLang="zh-CN" sz="2400" kern="0" dirty="0" smtClean="0">
                <a:solidFill>
                  <a:srgbClr val="000000"/>
                </a:solidFill>
                <a:latin typeface="Times New Roman" pitchFamily="18" charset="0"/>
                <a:ea typeface="黑体"/>
                <a:cs typeface="Times New Roman" pitchFamily="18" charset="0"/>
              </a:rPr>
              <a:t>=</a:t>
            </a:r>
            <a:r>
              <a:rPr lang="en-US" altLang="zh-CN" sz="2400" kern="0" dirty="0" err="1" smtClean="0">
                <a:solidFill>
                  <a:srgbClr val="000000"/>
                </a:solidFill>
                <a:latin typeface="Times New Roman" pitchFamily="18" charset="0"/>
                <a:ea typeface="黑体"/>
                <a:cs typeface="Times New Roman" pitchFamily="18" charset="0"/>
              </a:rPr>
              <a:t>ssthresh</a:t>
            </a:r>
            <a:r>
              <a:rPr lang="en-US" altLang="zh-CN" sz="2400" kern="0" dirty="0" smtClean="0">
                <a:solidFill>
                  <a:srgbClr val="000000"/>
                </a:solidFill>
                <a:latin typeface="Times New Roman" pitchFamily="18" charset="0"/>
                <a:ea typeface="黑体"/>
                <a:cs typeface="Times New Roman" pitchFamily="18" charset="0"/>
              </a:rPr>
              <a:t> = 8</a:t>
            </a:r>
            <a:r>
              <a:rPr lang="zh-CN" altLang="en-US" sz="2400" kern="0" dirty="0" smtClean="0">
                <a:solidFill>
                  <a:srgbClr val="000000"/>
                </a:solidFill>
                <a:latin typeface="Times New Roman" pitchFamily="18" charset="0"/>
                <a:ea typeface="黑体"/>
                <a:cs typeface="Times New Roman" pitchFamily="18" charset="0"/>
              </a:rPr>
              <a:t>；</a:t>
            </a:r>
            <a:r>
              <a:rPr lang="en-US" altLang="zh-CN" sz="2400" kern="0" dirty="0" smtClean="0">
                <a:solidFill>
                  <a:srgbClr val="000000"/>
                </a:solidFill>
                <a:latin typeface="Times New Roman" pitchFamily="18" charset="0"/>
                <a:ea typeface="黑体"/>
                <a:cs typeface="Times New Roman" pitchFamily="18" charset="0"/>
              </a:rPr>
              <a:t>3</a:t>
            </a:r>
            <a:r>
              <a:rPr lang="zh-CN" altLang="en-US" sz="2400" kern="0" dirty="0" smtClean="0">
                <a:solidFill>
                  <a:srgbClr val="000000"/>
                </a:solidFill>
                <a:latin typeface="Times New Roman" pitchFamily="18" charset="0"/>
                <a:ea typeface="黑体"/>
                <a:cs typeface="Times New Roman" pitchFamily="18" charset="0"/>
              </a:rPr>
              <a:t>、启动拥塞避免算法</a:t>
            </a:r>
            <a:endParaRPr lang="zh-CN" altLang="en-US" sz="2800" kern="0" dirty="0" smtClean="0">
              <a:solidFill>
                <a:srgbClr val="333399"/>
              </a:solidFill>
              <a:latin typeface="Times New Roman" pitchFamily="18" charset="0"/>
              <a:ea typeface="黑体"/>
              <a:cs typeface="Times New Roman" pitchFamily="18" charset="0"/>
            </a:endParaRPr>
          </a:p>
        </p:txBody>
      </p:sp>
      <p:sp>
        <p:nvSpPr>
          <p:cNvPr id="118" name="矩形 117"/>
          <p:cNvSpPr/>
          <p:nvPr/>
        </p:nvSpPr>
        <p:spPr>
          <a:xfrm>
            <a:off x="214282" y="5929330"/>
            <a:ext cx="8572560" cy="954107"/>
          </a:xfrm>
          <a:prstGeom prst="rect">
            <a:avLst/>
          </a:prstGeom>
          <a:solidFill>
            <a:srgbClr val="FFC000"/>
          </a:solidFill>
        </p:spPr>
        <p:txBody>
          <a:bodyPr wrap="square">
            <a:spAutoFit/>
          </a:bodyPr>
          <a:lstStyle/>
          <a:p>
            <a:pPr marL="342900" lvl="0" indent="-342900" eaLnBrk="0" hangingPunct="0">
              <a:spcBef>
                <a:spcPct val="20000"/>
              </a:spcBef>
              <a:buClr>
                <a:srgbClr val="3333CC"/>
              </a:buClr>
              <a:buSzPct val="60000"/>
              <a:buFont typeface="Wingdings" pitchFamily="2" charset="2"/>
              <a:buChar char="n"/>
            </a:pPr>
            <a:r>
              <a:rPr lang="zh-CN" altLang="en-US" sz="2800" kern="0" dirty="0" smtClean="0">
                <a:solidFill>
                  <a:srgbClr val="000066"/>
                </a:solidFill>
                <a:latin typeface="Times New Roman" pitchFamily="18" charset="0"/>
                <a:ea typeface="黑体"/>
                <a:cs typeface="Times New Roman" pitchFamily="18" charset="0"/>
              </a:rPr>
              <a:t>重传报文以后，启动的不是慢启动而是拥塞避免算法，因此叫快恢复。</a:t>
            </a:r>
          </a:p>
        </p:txBody>
      </p:sp>
      <p:sp>
        <p:nvSpPr>
          <p:cNvPr id="119" name="矩形 118"/>
          <p:cNvSpPr/>
          <p:nvPr/>
        </p:nvSpPr>
        <p:spPr>
          <a:xfrm>
            <a:off x="5857884" y="2857496"/>
            <a:ext cx="1620957" cy="523220"/>
          </a:xfrm>
          <a:prstGeom prst="rect">
            <a:avLst/>
          </a:prstGeom>
        </p:spPr>
        <p:txBody>
          <a:bodyPr wrap="none">
            <a:spAutoFit/>
          </a:bodyPr>
          <a:lstStyle/>
          <a:p>
            <a:r>
              <a:rPr lang="zh-CN" altLang="en-US" sz="2800" kern="0" dirty="0" smtClean="0">
                <a:solidFill>
                  <a:srgbClr val="333399"/>
                </a:solidFill>
                <a:latin typeface="Times New Roman" pitchFamily="18" charset="0"/>
                <a:ea typeface="黑体"/>
                <a:cs typeface="Times New Roman" pitchFamily="18" charset="0"/>
              </a:rPr>
              <a:t>轻微拥塞</a:t>
            </a:r>
            <a:endParaRPr lang="zh-CN" altLang="en-US" dirty="0"/>
          </a:p>
        </p:txBody>
      </p:sp>
      <p:sp>
        <p:nvSpPr>
          <p:cNvPr id="120" name="矩形 119"/>
          <p:cNvSpPr/>
          <p:nvPr/>
        </p:nvSpPr>
        <p:spPr>
          <a:xfrm>
            <a:off x="3786182" y="2285992"/>
            <a:ext cx="1620957" cy="523220"/>
          </a:xfrm>
          <a:prstGeom prst="rect">
            <a:avLst/>
          </a:prstGeom>
        </p:spPr>
        <p:txBody>
          <a:bodyPr wrap="none">
            <a:spAutoFit/>
          </a:bodyPr>
          <a:lstStyle/>
          <a:p>
            <a:r>
              <a:rPr lang="zh-CN" altLang="en-US" sz="2800" kern="0" dirty="0" smtClean="0">
                <a:solidFill>
                  <a:srgbClr val="333399"/>
                </a:solidFill>
                <a:latin typeface="Times New Roman" pitchFamily="18" charset="0"/>
                <a:ea typeface="黑体"/>
                <a:cs typeface="Times New Roman" pitchFamily="18" charset="0"/>
              </a:rPr>
              <a:t>严重拥塞</a:t>
            </a:r>
            <a:endParaRPr lang="zh-CN" altLang="en-US" dirty="0"/>
          </a:p>
        </p:txBody>
      </p:sp>
      <p:pic>
        <p:nvPicPr>
          <p:cNvPr id="3" name="图片 2"/>
          <p:cNvPicPr>
            <a:picLocks noChangeAspect="1"/>
          </p:cNvPicPr>
          <p:nvPr/>
        </p:nvPicPr>
        <p:blipFill>
          <a:blip r:embed="rId3"/>
          <a:stretch>
            <a:fillRect/>
          </a:stretch>
        </p:blipFill>
        <p:spPr>
          <a:xfrm>
            <a:off x="5980524" y="3872884"/>
            <a:ext cx="542591" cy="499915"/>
          </a:xfrm>
          <a:prstGeom prst="rect">
            <a:avLst/>
          </a:prstGeom>
        </p:spPr>
      </p:pic>
    </p:spTree>
    <p:extLst>
      <p:ext uri="{BB962C8B-B14F-4D97-AF65-F5344CB8AC3E}">
        <p14:creationId xmlns:p14="http://schemas.microsoft.com/office/powerpoint/2010/main" val="29590556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ChangeArrowheads="1"/>
          </p:cNvSpPr>
          <p:nvPr/>
        </p:nvSpPr>
        <p:spPr bwMode="auto">
          <a:xfrm>
            <a:off x="412750" y="3286124"/>
            <a:ext cx="8731250" cy="785812"/>
          </a:xfrm>
          <a:prstGeom prst="rect">
            <a:avLst/>
          </a:prstGeom>
          <a:solidFill>
            <a:srgbClr val="FFFFCC"/>
          </a:solidFill>
          <a:ln w="9525">
            <a:solidFill>
              <a:srgbClr val="333399"/>
            </a:solidFill>
            <a:miter lim="800000"/>
            <a:headEnd/>
            <a:tailEnd/>
          </a:ln>
          <a:effectLst/>
        </p:spPr>
        <p:txBody>
          <a:bodyPr wrap="none" anchor="ctr"/>
          <a:lstStyle/>
          <a:p>
            <a:endParaRPr lang="zh-CN" altLang="en-US" dirty="0"/>
          </a:p>
        </p:txBody>
      </p:sp>
      <p:sp>
        <p:nvSpPr>
          <p:cNvPr id="801795" name="Rectangle 3"/>
          <p:cNvSpPr>
            <a:spLocks noGrp="1" noChangeArrowheads="1"/>
          </p:cNvSpPr>
          <p:nvPr>
            <p:ph type="title"/>
          </p:nvPr>
        </p:nvSpPr>
        <p:spPr/>
        <p:txBody>
          <a:bodyPr/>
          <a:lstStyle/>
          <a:p>
            <a:pPr algn="ctr"/>
            <a:r>
              <a:rPr lang="zh-CN" altLang="en-US"/>
              <a:t>发送窗口的上限值</a:t>
            </a:r>
          </a:p>
        </p:txBody>
      </p:sp>
      <p:sp>
        <p:nvSpPr>
          <p:cNvPr id="801796" name="Rectangle 4"/>
          <p:cNvSpPr>
            <a:spLocks noGrp="1" noChangeArrowheads="1"/>
          </p:cNvSpPr>
          <p:nvPr>
            <p:ph type="body" idx="1"/>
          </p:nvPr>
        </p:nvSpPr>
        <p:spPr>
          <a:xfrm>
            <a:off x="468313" y="1989138"/>
            <a:ext cx="8675687" cy="4248150"/>
          </a:xfrm>
        </p:spPr>
        <p:txBody>
          <a:bodyPr/>
          <a:lstStyle/>
          <a:p>
            <a:pPr>
              <a:lnSpc>
                <a:spcPct val="90000"/>
              </a:lnSpc>
            </a:pPr>
            <a:r>
              <a:rPr lang="zh-CN" altLang="en-US" sz="2800" dirty="0" smtClean="0">
                <a:solidFill>
                  <a:schemeClr val="tx1"/>
                </a:solidFill>
              </a:rPr>
              <a:t>事实上，发送</a:t>
            </a:r>
            <a:r>
              <a:rPr lang="zh-CN" altLang="en-US" sz="2800" dirty="0">
                <a:solidFill>
                  <a:schemeClr val="tx1"/>
                </a:solidFill>
              </a:rPr>
              <a:t>方的发送窗口的上</a:t>
            </a:r>
            <a:r>
              <a:rPr lang="zh-CN" altLang="en-US" sz="2800" dirty="0" smtClean="0">
                <a:solidFill>
                  <a:schemeClr val="tx1"/>
                </a:solidFill>
              </a:rPr>
              <a:t>限值（最大值）应当</a:t>
            </a:r>
            <a:r>
              <a:rPr lang="zh-CN" altLang="en-US" sz="2800" dirty="0">
                <a:solidFill>
                  <a:schemeClr val="tx1"/>
                </a:solidFill>
              </a:rPr>
              <a:t>取为接收方窗口 </a:t>
            </a:r>
            <a:r>
              <a:rPr lang="en-US" altLang="zh-CN" sz="2800" dirty="0" err="1">
                <a:solidFill>
                  <a:schemeClr val="tx1"/>
                </a:solidFill>
              </a:rPr>
              <a:t>rwnd</a:t>
            </a:r>
            <a:r>
              <a:rPr lang="en-US" altLang="zh-CN" sz="2800" dirty="0">
                <a:solidFill>
                  <a:schemeClr val="tx1"/>
                </a:solidFill>
              </a:rPr>
              <a:t> </a:t>
            </a:r>
            <a:r>
              <a:rPr lang="zh-CN" altLang="en-US" sz="2800" dirty="0">
                <a:solidFill>
                  <a:schemeClr val="tx1"/>
                </a:solidFill>
              </a:rPr>
              <a:t>和拥塞窗口 </a:t>
            </a:r>
            <a:r>
              <a:rPr lang="en-US" altLang="zh-CN" sz="2800" dirty="0" err="1">
                <a:solidFill>
                  <a:schemeClr val="tx1"/>
                </a:solidFill>
              </a:rPr>
              <a:t>cwnd</a:t>
            </a:r>
            <a:r>
              <a:rPr lang="en-US" altLang="zh-CN" sz="2800" dirty="0">
                <a:solidFill>
                  <a:schemeClr val="tx1"/>
                </a:solidFill>
              </a:rPr>
              <a:t> </a:t>
            </a:r>
            <a:r>
              <a:rPr lang="zh-CN" altLang="en-US" sz="2800" dirty="0">
                <a:solidFill>
                  <a:schemeClr val="tx1"/>
                </a:solidFill>
              </a:rPr>
              <a:t>这两个变量中较小的一个，即应按以下公式确定：</a:t>
            </a:r>
          </a:p>
          <a:p>
            <a:pPr>
              <a:lnSpc>
                <a:spcPct val="90000"/>
              </a:lnSpc>
              <a:spcBef>
                <a:spcPct val="70000"/>
              </a:spcBef>
              <a:spcAft>
                <a:spcPct val="60000"/>
              </a:spcAft>
              <a:buFont typeface="Wingdings" pitchFamily="2" charset="2"/>
              <a:buNone/>
            </a:pPr>
            <a:r>
              <a:rPr lang="zh-CN" altLang="en-US" sz="2800" dirty="0">
                <a:solidFill>
                  <a:schemeClr val="tx1"/>
                </a:solidFill>
              </a:rPr>
              <a:t>发送窗口的上限值 </a:t>
            </a:r>
            <a:r>
              <a:rPr lang="zh-CN" altLang="en-US" sz="2800" dirty="0">
                <a:solidFill>
                  <a:schemeClr val="tx1"/>
                </a:solidFill>
                <a:sym typeface="Symbol" pitchFamily="18" charset="2"/>
              </a:rPr>
              <a:t></a:t>
            </a:r>
            <a:r>
              <a:rPr lang="zh-CN" altLang="en-US" sz="2800" dirty="0">
                <a:solidFill>
                  <a:schemeClr val="tx1"/>
                </a:solidFill>
              </a:rPr>
              <a:t> </a:t>
            </a:r>
            <a:r>
              <a:rPr lang="en-US" altLang="zh-CN" sz="2800" dirty="0">
                <a:solidFill>
                  <a:schemeClr val="tx1"/>
                </a:solidFill>
              </a:rPr>
              <a:t>Min [</a:t>
            </a:r>
            <a:r>
              <a:rPr lang="en-US" altLang="zh-CN" sz="2800" dirty="0" err="1">
                <a:solidFill>
                  <a:schemeClr val="tx1"/>
                </a:solidFill>
              </a:rPr>
              <a:t>rwnd</a:t>
            </a:r>
            <a:r>
              <a:rPr lang="en-US" altLang="zh-CN" sz="2800" dirty="0">
                <a:solidFill>
                  <a:schemeClr val="tx1"/>
                </a:solidFill>
              </a:rPr>
              <a:t>, </a:t>
            </a:r>
            <a:r>
              <a:rPr lang="en-US" altLang="zh-CN" sz="2800" dirty="0" err="1">
                <a:solidFill>
                  <a:schemeClr val="tx1"/>
                </a:solidFill>
              </a:rPr>
              <a:t>cwnd</a:t>
            </a:r>
            <a:r>
              <a:rPr lang="en-US" altLang="zh-CN" sz="2800" dirty="0">
                <a:solidFill>
                  <a:schemeClr val="tx1"/>
                </a:solidFill>
              </a:rPr>
              <a:t>]                 (5-8)</a:t>
            </a:r>
          </a:p>
          <a:p>
            <a:pPr>
              <a:lnSpc>
                <a:spcPct val="90000"/>
              </a:lnSpc>
            </a:pPr>
            <a:endParaRPr lang="en-US" altLang="zh-CN" sz="2800" dirty="0">
              <a:solidFill>
                <a:schemeClr val="tx1"/>
              </a:solidFill>
            </a:endParaRPr>
          </a:p>
        </p:txBody>
      </p:sp>
      <p:sp>
        <p:nvSpPr>
          <p:cNvPr id="5" name="灯片编号占位符 4"/>
          <p:cNvSpPr>
            <a:spLocks noGrp="1"/>
          </p:cNvSpPr>
          <p:nvPr>
            <p:ph type="sldNum" sz="quarter" idx="4"/>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98</a:t>
            </a:fld>
            <a:endParaRPr lang="zh-CN" altLang="en-US" kern="0" dirty="0">
              <a:solidFill>
                <a:sysClr val="windowText" lastClr="000000"/>
              </a:solidFill>
            </a:endParaRPr>
          </a:p>
        </p:txBody>
      </p:sp>
      <p:sp>
        <p:nvSpPr>
          <p:cNvPr id="6" name="圆角矩形标注 5"/>
          <p:cNvSpPr/>
          <p:nvPr/>
        </p:nvSpPr>
        <p:spPr>
          <a:xfrm>
            <a:off x="3857620" y="4286256"/>
            <a:ext cx="2000264" cy="857256"/>
          </a:xfrm>
          <a:prstGeom prst="wedgeRoundRectCallout">
            <a:avLst>
              <a:gd name="adj1" fmla="val -6961"/>
              <a:gd name="adj2" fmla="val -10173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800" dirty="0" smtClean="0"/>
              <a:t>流量控制</a:t>
            </a:r>
            <a:endParaRPr lang="zh-CN" altLang="en-US" sz="2800" dirty="0"/>
          </a:p>
        </p:txBody>
      </p:sp>
      <p:sp>
        <p:nvSpPr>
          <p:cNvPr id="7" name="圆角矩形标注 6"/>
          <p:cNvSpPr/>
          <p:nvPr/>
        </p:nvSpPr>
        <p:spPr>
          <a:xfrm>
            <a:off x="6215074" y="4572008"/>
            <a:ext cx="2000264" cy="642942"/>
          </a:xfrm>
          <a:prstGeom prst="wedgeRoundRectCallout">
            <a:avLst>
              <a:gd name="adj1" fmla="val -59206"/>
              <a:gd name="adj2" fmla="val -16720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800" dirty="0" smtClean="0"/>
              <a:t>拥塞控制</a:t>
            </a:r>
            <a:endParaRPr lang="zh-CN" altLang="en-US" sz="2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en-US" dirty="0"/>
              <a:t/>
            </a:r>
            <a:br>
              <a:rPr lang="zh-CN" altLang="en-US" dirty="0"/>
            </a:br>
            <a:r>
              <a:rPr lang="en-US" altLang="zh-CN" dirty="0" smtClean="0"/>
              <a:t/>
            </a:r>
            <a:br>
              <a:rPr lang="en-US" altLang="zh-CN" dirty="0" smtClean="0"/>
            </a:br>
            <a:r>
              <a:rPr lang="en-US" altLang="zh-CN" dirty="0" smtClean="0"/>
              <a:t/>
            </a:r>
            <a:br>
              <a:rPr lang="en-US" altLang="zh-CN" dirty="0" smtClean="0"/>
            </a:br>
            <a:r>
              <a:rPr lang="en-US" altLang="zh-CN" dirty="0" smtClean="0"/>
              <a:t>5.9 TCP</a:t>
            </a:r>
            <a:r>
              <a:rPr lang="zh-CN" altLang="en-US" dirty="0" smtClean="0"/>
              <a:t>的连接管理</a:t>
            </a:r>
            <a:endParaRPr lang="zh-CN" altLang="en-US" dirty="0"/>
          </a:p>
        </p:txBody>
      </p:sp>
      <p:graphicFrame>
        <p:nvGraphicFramePr>
          <p:cNvPr id="6" name="内容占位符 5"/>
          <p:cNvGraphicFramePr>
            <a:graphicFrameLocks noGrp="1"/>
          </p:cNvGraphicFramePr>
          <p:nvPr>
            <p:ph idx="1"/>
          </p:nvPr>
        </p:nvGraphicFramePr>
        <p:xfrm>
          <a:off x="1142976" y="1928802"/>
          <a:ext cx="7000924" cy="2286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pPr fontAlgn="auto">
              <a:spcBef>
                <a:spcPts val="0"/>
              </a:spcBef>
              <a:spcAft>
                <a:spcPts val="0"/>
              </a:spcAft>
            </a:pPr>
            <a:fld id="{1E1E844E-51FF-46B2-9312-5393FDF9EB21}" type="slidenum">
              <a:rPr lang="zh-CN" altLang="en-US" kern="0" smtClean="0">
                <a:solidFill>
                  <a:sysClr val="windowText" lastClr="000000"/>
                </a:solidFill>
              </a:rPr>
              <a:pPr fontAlgn="auto">
                <a:spcBef>
                  <a:spcPts val="0"/>
                </a:spcBef>
                <a:spcAft>
                  <a:spcPts val="0"/>
                </a:spcAft>
              </a:pPr>
              <a:t>99</a:t>
            </a:fld>
            <a:endParaRPr lang="zh-CN" altLang="en-US" kern="0" dirty="0">
              <a:solidFill>
                <a:sysClr val="windowText" lastClr="000000"/>
              </a:solidFill>
            </a:endParaRPr>
          </a:p>
        </p:txBody>
      </p:sp>
      <p:sp>
        <p:nvSpPr>
          <p:cNvPr id="5" name="Rectangle 3"/>
          <p:cNvSpPr txBox="1">
            <a:spLocks noChangeArrowheads="1"/>
          </p:cNvSpPr>
          <p:nvPr/>
        </p:nvSpPr>
        <p:spPr bwMode="auto">
          <a:xfrm>
            <a:off x="357158" y="4714884"/>
            <a:ext cx="8172478" cy="9286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smtClean="0">
                <a:ln>
                  <a:noFill/>
                </a:ln>
                <a:effectLst/>
                <a:uLnTx/>
                <a:uFillTx/>
                <a:latin typeface="Times New Roman" pitchFamily="18" charset="0"/>
                <a:ea typeface="宋体" pitchFamily="2" charset="-122"/>
                <a:cs typeface="Times New Roman" pitchFamily="18" charset="0"/>
              </a:rPr>
              <a:t>运输连接的管理就是使运输连接的建立和释放都能正常地进行。</a:t>
            </a:r>
            <a:endParaRPr kumimoji="0" lang="en-US" altLang="zh-CN" sz="3200" b="0" i="0" u="none" strike="noStrike" kern="0" cap="none" spc="0" normalizeH="0" baseline="0" noProof="0" dirty="0" smtClean="0">
              <a:ln>
                <a:noFill/>
              </a:ln>
              <a:effectLst/>
              <a:uLnTx/>
              <a:uFillTx/>
              <a:latin typeface="Times New Roman" pitchFamily="18" charset="0"/>
              <a:ea typeface="宋体" pitchFamily="2" charset="-122"/>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主题1">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17382</TotalTime>
  <Words>7837</Words>
  <Application>Microsoft Office PowerPoint</Application>
  <PresentationFormat>全屏显示(4:3)</PresentationFormat>
  <Paragraphs>1994</Paragraphs>
  <Slides>110</Slides>
  <Notes>75</Notes>
  <HiddenSlides>6</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110</vt:i4>
      </vt:variant>
    </vt:vector>
  </HeadingPairs>
  <TitlesOfParts>
    <vt:vector size="122" baseType="lpstr">
      <vt:lpstr>Arial Unicode MS</vt:lpstr>
      <vt:lpstr>黑体</vt:lpstr>
      <vt:lpstr>宋体</vt:lpstr>
      <vt:lpstr>Arial</vt:lpstr>
      <vt:lpstr>Lucida Sans Unicode</vt:lpstr>
      <vt:lpstr>Symbol</vt:lpstr>
      <vt:lpstr>Tahoma</vt:lpstr>
      <vt:lpstr>Times New Roman</vt:lpstr>
      <vt:lpstr>Wingdings</vt:lpstr>
      <vt:lpstr>主题1</vt:lpstr>
      <vt:lpstr>Blends</vt:lpstr>
      <vt:lpstr>公式</vt:lpstr>
      <vt:lpstr>第 5 章   运输层</vt:lpstr>
      <vt:lpstr>引入运输层的原因</vt:lpstr>
      <vt:lpstr>第 5 章  运输层</vt:lpstr>
      <vt:lpstr>5.1 运输层协议概述 5.1.1  进程之间的通信</vt:lpstr>
      <vt:lpstr>5.1.1  进程之间的通信</vt:lpstr>
      <vt:lpstr>运输层作用范围</vt:lpstr>
      <vt:lpstr>复用和分用</vt:lpstr>
      <vt:lpstr>5.1.2 运输层的两个主要协议 </vt:lpstr>
      <vt:lpstr>TCP与UDP</vt:lpstr>
      <vt:lpstr>5.1.3  运输层的端口 </vt:lpstr>
      <vt:lpstr>运输层的端口 </vt:lpstr>
      <vt:lpstr>两类端口 </vt:lpstr>
      <vt:lpstr>5.2  用户数据报协议 UDP  5.2.1  UDP 概述 </vt:lpstr>
      <vt:lpstr>UDP 的特点</vt:lpstr>
      <vt:lpstr>UDP 是面向报文的 </vt:lpstr>
      <vt:lpstr>UDP 是面向报文的 </vt:lpstr>
      <vt:lpstr>UDP 的特点</vt:lpstr>
      <vt:lpstr>5.2.2  UDP 的首部格式p194 </vt:lpstr>
      <vt:lpstr>5.2.2  UDP 的首部格式p194 </vt:lpstr>
      <vt:lpstr>5.3   传输控制协议 TCP 概述  5.3.1  TCP 最主要的特点 </vt:lpstr>
      <vt:lpstr>TCP 面向流的概念 </vt:lpstr>
      <vt:lpstr>应当注意</vt:lpstr>
      <vt:lpstr>5.3.2  TCP 的连接 </vt:lpstr>
      <vt:lpstr>套接字 (socket)</vt:lpstr>
      <vt:lpstr>PowerPoint 演示文稿</vt:lpstr>
      <vt:lpstr>PowerPoint 演示文稿</vt:lpstr>
      <vt:lpstr>5.4.1  停止等待协议</vt:lpstr>
      <vt:lpstr>停止等待协议 1、无差错情况</vt:lpstr>
      <vt:lpstr>PowerPoint 演示文稿</vt:lpstr>
      <vt:lpstr>请注意 214页</vt:lpstr>
      <vt:lpstr>停止等待协议   3、确认丢失</vt:lpstr>
      <vt:lpstr>停止等待协议  4、确认迟到</vt:lpstr>
      <vt:lpstr>可靠通信的实现</vt:lpstr>
      <vt:lpstr>4、停等协议的信道利用率 </vt:lpstr>
      <vt:lpstr>停等协议的信道利用率 </vt:lpstr>
      <vt:lpstr>流水线传输 </vt:lpstr>
      <vt:lpstr>5.4.2连续 ARQ 协议</vt:lpstr>
      <vt:lpstr>滑动窗口协议：发送方</vt:lpstr>
      <vt:lpstr>滑动窗口协议：接收方</vt:lpstr>
      <vt:lpstr>5.5  TCP 报文段的首部格式 </vt:lpstr>
      <vt:lpstr>PowerPoint 演示文稿</vt:lpstr>
      <vt:lpstr>PowerPoint 演示文稿</vt:lpstr>
      <vt:lpstr>PowerPoint 演示文稿</vt:lpstr>
      <vt:lpstr>确认号字段ack</vt:lpstr>
      <vt:lpstr>PowerPoint 演示文稿</vt:lpstr>
      <vt:lpstr>PowerPoint 演示文稿</vt:lpstr>
      <vt:lpstr> 窗口（ rwnd ）字段 —— 占 2 字节， 发送本报文段的一方的接收窗口的字节数 </vt:lpstr>
      <vt:lpstr>窗口（ rwnd ）字段</vt:lpstr>
      <vt:lpstr>练习</vt:lpstr>
      <vt:lpstr> 检验：12字节的伪首部，首部和数据部分</vt:lpstr>
      <vt:lpstr>PowerPoint 演示文稿</vt:lpstr>
      <vt:lpstr>其他选项</vt:lpstr>
      <vt:lpstr>PowerPoint 演示文稿</vt:lpstr>
      <vt:lpstr>5.6  TCP 可靠传输的实现</vt:lpstr>
      <vt:lpstr>5.6.1  以字节为单位的滑动窗口         </vt:lpstr>
      <vt:lpstr>5.6.1 以字节为单位的滑动窗口</vt:lpstr>
      <vt:lpstr>A的发送窗口和B的接收窗口</vt:lpstr>
      <vt:lpstr>A发送11个字节（31～41）</vt:lpstr>
      <vt:lpstr>PowerPoint 演示文稿</vt:lpstr>
      <vt:lpstr>发送缓存（不要求） </vt:lpstr>
      <vt:lpstr>接收缓存（不要求）</vt:lpstr>
      <vt:lpstr>需要强调三点</vt:lpstr>
      <vt:lpstr>5.6.2  超时重传时间的选择（不要求）</vt:lpstr>
      <vt:lpstr>5.6.3  选择确认 SACK（不要求）</vt:lpstr>
      <vt:lpstr>需要在TCP头里加一个SACK（不要求）</vt:lpstr>
      <vt:lpstr>5.7  TCP 的流量控制 5.7.1  利用滑动窗口实现流量控制</vt:lpstr>
      <vt:lpstr>TCP流量控制举例</vt:lpstr>
      <vt:lpstr> （绿色：已用窗口；白色：可用窗口）</vt:lpstr>
      <vt:lpstr> （绿色：已用窗口；白色：可用窗口）</vt:lpstr>
      <vt:lpstr> （绿色：已用窗口；白色：可用窗口）</vt:lpstr>
      <vt:lpstr> （绿色：已用窗口；白色：可用窗口）</vt:lpstr>
      <vt:lpstr> （绿色：已用窗口；白色：可用窗口）</vt:lpstr>
      <vt:lpstr>5.8   TCP的拥塞控制 5.8.1  拥塞控制的一般原理 </vt:lpstr>
      <vt:lpstr>PowerPoint 演示文稿</vt:lpstr>
      <vt:lpstr>网路拥塞产生的原因 </vt:lpstr>
      <vt:lpstr>网路拥塞产生的原因— 具体分析 （自己看）</vt:lpstr>
      <vt:lpstr>增加资源能解决拥塞吗？</vt:lpstr>
      <vt:lpstr>拥塞常常趋于恶化</vt:lpstr>
      <vt:lpstr>（自己看）</vt:lpstr>
      <vt:lpstr>拥塞控制与流量控制的关系 </vt:lpstr>
      <vt:lpstr>5.8.2  几种拥塞控制方法</vt:lpstr>
      <vt:lpstr>1.  慢开始和拥塞避免</vt:lpstr>
      <vt:lpstr>拥塞控制算法原则是：</vt:lpstr>
      <vt:lpstr>慢开始算法</vt:lpstr>
      <vt:lpstr>慢开始算法</vt:lpstr>
      <vt:lpstr>PowerPoint 演示文稿</vt:lpstr>
      <vt:lpstr>PowerPoint 演示文稿</vt:lpstr>
      <vt:lpstr>慢启动算法，随着cwnd的增大，注入网络的数据逐渐增多，就有可能发生拥塞</vt:lpstr>
      <vt:lpstr>拥塞避免</vt:lpstr>
      <vt:lpstr>已知ssthresh = 16， TCP的慢开始和拥塞避免算法</vt:lpstr>
      <vt:lpstr>慢开始和拥塞避免算法的实现举例  已知 门限值ssthresh = 16</vt:lpstr>
      <vt:lpstr>    无论慢开始阶段还是在拥塞避免阶段，网络都有可能出现拥塞（确认超时），一旦超时，减少发向网络的数据量：</vt:lpstr>
      <vt:lpstr>指数增长、乘法减小MD与加法增大AI 简称AIMD</vt:lpstr>
      <vt:lpstr>必须强调指出 </vt:lpstr>
      <vt:lpstr>2.快重传和快恢复</vt:lpstr>
      <vt:lpstr>2.快重传和快恢复</vt:lpstr>
      <vt:lpstr>PowerPoint 演示文稿</vt:lpstr>
      <vt:lpstr>发送窗口的上限值</vt:lpstr>
      <vt:lpstr>   5.9 TCP的连接管理</vt:lpstr>
      <vt:lpstr>在TCP连接建立过程中 要解决以下三个问题： </vt:lpstr>
      <vt:lpstr>客户服务器方式 </vt:lpstr>
      <vt:lpstr>建立 TCP 连接</vt:lpstr>
      <vt:lpstr>PowerPoint 演示文稿</vt:lpstr>
      <vt:lpstr>5.9.2   TCP 的连接释放 </vt:lpstr>
      <vt:lpstr>PowerPoint 演示文稿</vt:lpstr>
      <vt:lpstr>  TCP 的应用请参考表5-1 TCP 与 UDP（自己看）</vt:lpstr>
      <vt:lpstr>UDP适用哪些环境？TCP适用哪些环境？</vt:lpstr>
      <vt:lpstr>小结</vt:lpstr>
      <vt:lpstr>停等协议的最大吞吐量的计算（补充）</vt:lpstr>
      <vt:lpstr>计算 TCP吞吐量的公式（补充） 课后5-24，30，31的解题思路 </vt:lpstr>
    </vt:vector>
  </TitlesOfParts>
  <Company>NICE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x201</cp:lastModifiedBy>
  <cp:revision>1444</cp:revision>
  <dcterms:created xsi:type="dcterms:W3CDTF">2004-03-02T12:35:10Z</dcterms:created>
  <dcterms:modified xsi:type="dcterms:W3CDTF">2019-10-25T01:46:14Z</dcterms:modified>
</cp:coreProperties>
</file>